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762" r:id="rId3"/>
    <p:sldId id="764" r:id="rId4"/>
    <p:sldId id="765" r:id="rId5"/>
    <p:sldId id="330" r:id="rId6"/>
    <p:sldId id="754" r:id="rId7"/>
    <p:sldId id="761" r:id="rId8"/>
    <p:sldId id="763" r:id="rId9"/>
    <p:sldId id="766" r:id="rId10"/>
    <p:sldId id="257" r:id="rId11"/>
    <p:sldId id="271" r:id="rId12"/>
    <p:sldId id="270" r:id="rId13"/>
    <p:sldId id="272" r:id="rId14"/>
    <p:sldId id="273" r:id="rId15"/>
    <p:sldId id="268" r:id="rId16"/>
    <p:sldId id="266" r:id="rId17"/>
    <p:sldId id="277" r:id="rId18"/>
    <p:sldId id="278" r:id="rId19"/>
    <p:sldId id="269" r:id="rId20"/>
    <p:sldId id="276" r:id="rId21"/>
    <p:sldId id="767" r:id="rId22"/>
    <p:sldId id="258" r:id="rId23"/>
    <p:sldId id="261" r:id="rId24"/>
    <p:sldId id="265" r:id="rId25"/>
    <p:sldId id="259" r:id="rId26"/>
    <p:sldId id="263" r:id="rId27"/>
    <p:sldId id="555" r:id="rId28"/>
    <p:sldId id="559" r:id="rId29"/>
    <p:sldId id="556" r:id="rId30"/>
    <p:sldId id="560" r:id="rId31"/>
    <p:sldId id="553" r:id="rId32"/>
    <p:sldId id="563" r:id="rId33"/>
    <p:sldId id="315"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843"/>
    <p:restoredTop sz="95807"/>
  </p:normalViewPr>
  <p:slideViewPr>
    <p:cSldViewPr snapToGrid="0" snapToObjects="1">
      <p:cViewPr varScale="1">
        <p:scale>
          <a:sx n="89" d="100"/>
          <a:sy n="89" d="100"/>
        </p:scale>
        <p:origin x="200"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1" Type="http://schemas.openxmlformats.org/officeDocument/2006/relationships/hyperlink" Target="https://www.verywellmind.com/what-is-motivation-2795378"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www.verywellmind.com/what-is-motivation-2795378"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0DC3B0-C4B4-4746-94E2-74ED21527A4C}"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14A53614-F0CB-430F-939D-9F0DD4AAB0D9}">
      <dgm:prSet/>
      <dgm:spPr/>
      <dgm:t>
        <a:bodyPr/>
        <a:lstStyle/>
        <a:p>
          <a:r>
            <a:rPr lang="en-US"/>
            <a:t>Xe:The fire is the eternal flame of God.</a:t>
          </a:r>
        </a:p>
      </dgm:t>
    </dgm:pt>
    <dgm:pt modelId="{CAE07BD8-9345-48A9-A1F4-34D4EF49E8C7}" type="parTrans" cxnId="{6BE68B3A-7F36-44FD-856B-FC6D1D58D9CF}">
      <dgm:prSet/>
      <dgm:spPr/>
      <dgm:t>
        <a:bodyPr/>
        <a:lstStyle/>
        <a:p>
          <a:endParaRPr lang="en-US"/>
        </a:p>
      </dgm:t>
    </dgm:pt>
    <dgm:pt modelId="{FA827D5D-63EE-4113-9DB7-AE90247420E6}" type="sibTrans" cxnId="{6BE68B3A-7F36-44FD-856B-FC6D1D58D9CF}">
      <dgm:prSet/>
      <dgm:spPr/>
      <dgm:t>
        <a:bodyPr/>
        <a:lstStyle/>
        <a:p>
          <a:endParaRPr lang="en-US"/>
        </a:p>
      </dgm:t>
    </dgm:pt>
    <dgm:pt modelId="{5F44A0C8-835A-4C29-81A0-A4E0C87F773B}">
      <dgm:prSet/>
      <dgm:spPr/>
      <dgm:t>
        <a:bodyPr/>
        <a:lstStyle/>
        <a:p>
          <a:r>
            <a:rPr lang="en-US"/>
            <a:t>Concentric circles: greatness, charisma, leadership</a:t>
          </a:r>
        </a:p>
      </dgm:t>
    </dgm:pt>
    <dgm:pt modelId="{12662DAE-A965-46AD-8861-8E170C6A09AC}" type="parTrans" cxnId="{9FC3ED23-5D49-4E4B-9937-51E94666005B}">
      <dgm:prSet/>
      <dgm:spPr/>
      <dgm:t>
        <a:bodyPr/>
        <a:lstStyle/>
        <a:p>
          <a:endParaRPr lang="en-US"/>
        </a:p>
      </dgm:t>
    </dgm:pt>
    <dgm:pt modelId="{00FD85A9-7D27-499F-8C7B-6F36A341F321}" type="sibTrans" cxnId="{9FC3ED23-5D49-4E4B-9937-51E94666005B}">
      <dgm:prSet/>
      <dgm:spPr/>
      <dgm:t>
        <a:bodyPr/>
        <a:lstStyle/>
        <a:p>
          <a:endParaRPr lang="en-US"/>
        </a:p>
      </dgm:t>
    </dgm:pt>
    <dgm:pt modelId="{96996E28-87E9-4BE8-88A9-EADE6E277905}">
      <dgm:prSet/>
      <dgm:spPr/>
      <dgm:t>
        <a:bodyPr/>
        <a:lstStyle/>
        <a:p>
          <a:r>
            <a:rPr lang="en-US"/>
            <a:t>Colors of Africa:</a:t>
          </a:r>
        </a:p>
      </dgm:t>
    </dgm:pt>
    <dgm:pt modelId="{937ED797-CB9A-45D4-B6E9-578D4B3829B2}" type="parTrans" cxnId="{CB616227-541F-4924-AEA8-F9C006242F3E}">
      <dgm:prSet/>
      <dgm:spPr/>
      <dgm:t>
        <a:bodyPr/>
        <a:lstStyle/>
        <a:p>
          <a:endParaRPr lang="en-US"/>
        </a:p>
      </dgm:t>
    </dgm:pt>
    <dgm:pt modelId="{20420031-9F50-4CC2-8560-A7F9A317280B}" type="sibTrans" cxnId="{CB616227-541F-4924-AEA8-F9C006242F3E}">
      <dgm:prSet/>
      <dgm:spPr/>
      <dgm:t>
        <a:bodyPr/>
        <a:lstStyle/>
        <a:p>
          <a:endParaRPr lang="en-US"/>
        </a:p>
      </dgm:t>
    </dgm:pt>
    <dgm:pt modelId="{1C0DAC3E-03A0-4DCE-A215-821A9FB303B9}">
      <dgm:prSet/>
      <dgm:spPr/>
      <dgm:t>
        <a:bodyPr/>
        <a:lstStyle/>
        <a:p>
          <a:r>
            <a:rPr lang="en-US"/>
            <a:t>Black:</a:t>
          </a:r>
          <a:r>
            <a:rPr lang="en-US" b="0"/>
            <a:t> spiritual energy and maturity</a:t>
          </a:r>
          <a:endParaRPr lang="en-US"/>
        </a:p>
      </dgm:t>
    </dgm:pt>
    <dgm:pt modelId="{1AA3F09A-BC99-4787-B777-DFD8737B55F3}" type="parTrans" cxnId="{F20C0764-7847-4A0E-917F-457AEC216FE8}">
      <dgm:prSet/>
      <dgm:spPr/>
      <dgm:t>
        <a:bodyPr/>
        <a:lstStyle/>
        <a:p>
          <a:endParaRPr lang="en-US"/>
        </a:p>
      </dgm:t>
    </dgm:pt>
    <dgm:pt modelId="{AB4900BE-4AF3-4CC1-ACAF-D9B257C13988}" type="sibTrans" cxnId="{F20C0764-7847-4A0E-917F-457AEC216FE8}">
      <dgm:prSet/>
      <dgm:spPr/>
      <dgm:t>
        <a:bodyPr/>
        <a:lstStyle/>
        <a:p>
          <a:endParaRPr lang="en-US"/>
        </a:p>
      </dgm:t>
    </dgm:pt>
    <dgm:pt modelId="{8123B08C-C096-4D17-8FDE-B158081267E6}">
      <dgm:prSet/>
      <dgm:spPr/>
      <dgm:t>
        <a:bodyPr/>
        <a:lstStyle/>
        <a:p>
          <a:r>
            <a:rPr lang="en-US"/>
            <a:t>Red:</a:t>
          </a:r>
          <a:r>
            <a:rPr lang="en-US" b="0"/>
            <a:t> sacrificial rites and bloodshed but also spiritual and political moods.</a:t>
          </a:r>
          <a:endParaRPr lang="en-US"/>
        </a:p>
      </dgm:t>
    </dgm:pt>
    <dgm:pt modelId="{A03B9460-16AA-4E6A-B885-5FDD98B32BB8}" type="parTrans" cxnId="{4995D446-E900-4C88-89EB-214A0344644E}">
      <dgm:prSet/>
      <dgm:spPr/>
      <dgm:t>
        <a:bodyPr/>
        <a:lstStyle/>
        <a:p>
          <a:endParaRPr lang="en-US"/>
        </a:p>
      </dgm:t>
    </dgm:pt>
    <dgm:pt modelId="{59A0C61B-A794-4989-8C9A-2DEB16FF7AA0}" type="sibTrans" cxnId="{4995D446-E900-4C88-89EB-214A0344644E}">
      <dgm:prSet/>
      <dgm:spPr/>
      <dgm:t>
        <a:bodyPr/>
        <a:lstStyle/>
        <a:p>
          <a:endParaRPr lang="en-US"/>
        </a:p>
      </dgm:t>
    </dgm:pt>
    <dgm:pt modelId="{4F21517C-9683-4B39-BAAE-C9A86B7C4F33}">
      <dgm:prSet/>
      <dgm:spPr/>
      <dgm:t>
        <a:bodyPr/>
        <a:lstStyle/>
        <a:p>
          <a:r>
            <a:rPr lang="en-US"/>
            <a:t>Green:</a:t>
          </a:r>
          <a:r>
            <a:rPr lang="en-US" b="0"/>
            <a:t> growth – both spiritual growth, and also relating to the land, harvest, vegetation and crops.</a:t>
          </a:r>
          <a:endParaRPr lang="en-US"/>
        </a:p>
      </dgm:t>
    </dgm:pt>
    <dgm:pt modelId="{7189580D-CBB3-43B1-BE10-90DC6227C9E5}" type="parTrans" cxnId="{7D72E98B-C060-4422-9A76-8E78990F2B6D}">
      <dgm:prSet/>
      <dgm:spPr/>
      <dgm:t>
        <a:bodyPr/>
        <a:lstStyle/>
        <a:p>
          <a:endParaRPr lang="en-US"/>
        </a:p>
      </dgm:t>
    </dgm:pt>
    <dgm:pt modelId="{82480A13-4AC4-4D7B-A902-DB5B575637E4}" type="sibTrans" cxnId="{7D72E98B-C060-4422-9A76-8E78990F2B6D}">
      <dgm:prSet/>
      <dgm:spPr/>
      <dgm:t>
        <a:bodyPr/>
        <a:lstStyle/>
        <a:p>
          <a:endParaRPr lang="en-US"/>
        </a:p>
      </dgm:t>
    </dgm:pt>
    <dgm:pt modelId="{ADCA50E9-8684-4ABB-AB75-EE71FAD2DDCF}" type="pres">
      <dgm:prSet presAssocID="{9D0DC3B0-C4B4-4746-94E2-74ED21527A4C}" presName="diagram" presStyleCnt="0">
        <dgm:presLayoutVars>
          <dgm:dir/>
          <dgm:resizeHandles val="exact"/>
        </dgm:presLayoutVars>
      </dgm:prSet>
      <dgm:spPr/>
    </dgm:pt>
    <dgm:pt modelId="{C808EDC9-06D1-42CC-8562-73D29B1DBFD3}" type="pres">
      <dgm:prSet presAssocID="{14A53614-F0CB-430F-939D-9F0DD4AAB0D9}" presName="node" presStyleLbl="node1" presStyleIdx="0" presStyleCnt="6">
        <dgm:presLayoutVars>
          <dgm:bulletEnabled val="1"/>
        </dgm:presLayoutVars>
      </dgm:prSet>
      <dgm:spPr/>
    </dgm:pt>
    <dgm:pt modelId="{15E7BFE9-C6EF-4C24-A2FF-3C03B3334BD6}" type="pres">
      <dgm:prSet presAssocID="{FA827D5D-63EE-4113-9DB7-AE90247420E6}" presName="sibTrans" presStyleCnt="0"/>
      <dgm:spPr/>
    </dgm:pt>
    <dgm:pt modelId="{6F3C1E28-7023-4FC0-8CDE-3C2C27F00FF5}" type="pres">
      <dgm:prSet presAssocID="{5F44A0C8-835A-4C29-81A0-A4E0C87F773B}" presName="node" presStyleLbl="node1" presStyleIdx="1" presStyleCnt="6">
        <dgm:presLayoutVars>
          <dgm:bulletEnabled val="1"/>
        </dgm:presLayoutVars>
      </dgm:prSet>
      <dgm:spPr/>
    </dgm:pt>
    <dgm:pt modelId="{DCF11574-8203-46D1-91FB-8BBA22A7C043}" type="pres">
      <dgm:prSet presAssocID="{00FD85A9-7D27-499F-8C7B-6F36A341F321}" presName="sibTrans" presStyleCnt="0"/>
      <dgm:spPr/>
    </dgm:pt>
    <dgm:pt modelId="{1817A43C-52C5-4935-BD42-964380EB65AF}" type="pres">
      <dgm:prSet presAssocID="{96996E28-87E9-4BE8-88A9-EADE6E277905}" presName="node" presStyleLbl="node1" presStyleIdx="2" presStyleCnt="6">
        <dgm:presLayoutVars>
          <dgm:bulletEnabled val="1"/>
        </dgm:presLayoutVars>
      </dgm:prSet>
      <dgm:spPr/>
    </dgm:pt>
    <dgm:pt modelId="{5E696EC2-A6ED-4E88-9938-EAFCFDC1F0C7}" type="pres">
      <dgm:prSet presAssocID="{20420031-9F50-4CC2-8560-A7F9A317280B}" presName="sibTrans" presStyleCnt="0"/>
      <dgm:spPr/>
    </dgm:pt>
    <dgm:pt modelId="{43FF39BF-CFD9-4F68-824D-CCE15B7D1883}" type="pres">
      <dgm:prSet presAssocID="{1C0DAC3E-03A0-4DCE-A215-821A9FB303B9}" presName="node" presStyleLbl="node1" presStyleIdx="3" presStyleCnt="6">
        <dgm:presLayoutVars>
          <dgm:bulletEnabled val="1"/>
        </dgm:presLayoutVars>
      </dgm:prSet>
      <dgm:spPr/>
    </dgm:pt>
    <dgm:pt modelId="{4D15116A-3768-41E8-B0F9-0E46AD03DD63}" type="pres">
      <dgm:prSet presAssocID="{AB4900BE-4AF3-4CC1-ACAF-D9B257C13988}" presName="sibTrans" presStyleCnt="0"/>
      <dgm:spPr/>
    </dgm:pt>
    <dgm:pt modelId="{34EF372E-A5F6-4F64-AA53-57A6DEE52343}" type="pres">
      <dgm:prSet presAssocID="{8123B08C-C096-4D17-8FDE-B158081267E6}" presName="node" presStyleLbl="node1" presStyleIdx="4" presStyleCnt="6">
        <dgm:presLayoutVars>
          <dgm:bulletEnabled val="1"/>
        </dgm:presLayoutVars>
      </dgm:prSet>
      <dgm:spPr/>
    </dgm:pt>
    <dgm:pt modelId="{E8BA7D76-0034-450E-91E5-911C8F6293D1}" type="pres">
      <dgm:prSet presAssocID="{59A0C61B-A794-4989-8C9A-2DEB16FF7AA0}" presName="sibTrans" presStyleCnt="0"/>
      <dgm:spPr/>
    </dgm:pt>
    <dgm:pt modelId="{47289CE3-CB48-4E40-BCAD-DE94C36D95E8}" type="pres">
      <dgm:prSet presAssocID="{4F21517C-9683-4B39-BAAE-C9A86B7C4F33}" presName="node" presStyleLbl="node1" presStyleIdx="5" presStyleCnt="6">
        <dgm:presLayoutVars>
          <dgm:bulletEnabled val="1"/>
        </dgm:presLayoutVars>
      </dgm:prSet>
      <dgm:spPr/>
    </dgm:pt>
  </dgm:ptLst>
  <dgm:cxnLst>
    <dgm:cxn modelId="{C5EE1709-3A6B-4C15-BEB1-D7D7D4510652}" type="presOf" srcId="{5F44A0C8-835A-4C29-81A0-A4E0C87F773B}" destId="{6F3C1E28-7023-4FC0-8CDE-3C2C27F00FF5}" srcOrd="0" destOrd="0" presId="urn:microsoft.com/office/officeart/2005/8/layout/default"/>
    <dgm:cxn modelId="{9FC3ED23-5D49-4E4B-9937-51E94666005B}" srcId="{9D0DC3B0-C4B4-4746-94E2-74ED21527A4C}" destId="{5F44A0C8-835A-4C29-81A0-A4E0C87F773B}" srcOrd="1" destOrd="0" parTransId="{12662DAE-A965-46AD-8861-8E170C6A09AC}" sibTransId="{00FD85A9-7D27-499F-8C7B-6F36A341F321}"/>
    <dgm:cxn modelId="{CB616227-541F-4924-AEA8-F9C006242F3E}" srcId="{9D0DC3B0-C4B4-4746-94E2-74ED21527A4C}" destId="{96996E28-87E9-4BE8-88A9-EADE6E277905}" srcOrd="2" destOrd="0" parTransId="{937ED797-CB9A-45D4-B6E9-578D4B3829B2}" sibTransId="{20420031-9F50-4CC2-8560-A7F9A317280B}"/>
    <dgm:cxn modelId="{6BE68B3A-7F36-44FD-856B-FC6D1D58D9CF}" srcId="{9D0DC3B0-C4B4-4746-94E2-74ED21527A4C}" destId="{14A53614-F0CB-430F-939D-9F0DD4AAB0D9}" srcOrd="0" destOrd="0" parTransId="{CAE07BD8-9345-48A9-A1F4-34D4EF49E8C7}" sibTransId="{FA827D5D-63EE-4113-9DB7-AE90247420E6}"/>
    <dgm:cxn modelId="{B010F23A-E376-4541-ADCE-F3368C251374}" type="presOf" srcId="{8123B08C-C096-4D17-8FDE-B158081267E6}" destId="{34EF372E-A5F6-4F64-AA53-57A6DEE52343}" srcOrd="0" destOrd="0" presId="urn:microsoft.com/office/officeart/2005/8/layout/default"/>
    <dgm:cxn modelId="{4995D446-E900-4C88-89EB-214A0344644E}" srcId="{9D0DC3B0-C4B4-4746-94E2-74ED21527A4C}" destId="{8123B08C-C096-4D17-8FDE-B158081267E6}" srcOrd="4" destOrd="0" parTransId="{A03B9460-16AA-4E6A-B885-5FDD98B32BB8}" sibTransId="{59A0C61B-A794-4989-8C9A-2DEB16FF7AA0}"/>
    <dgm:cxn modelId="{F20C0764-7847-4A0E-917F-457AEC216FE8}" srcId="{9D0DC3B0-C4B4-4746-94E2-74ED21527A4C}" destId="{1C0DAC3E-03A0-4DCE-A215-821A9FB303B9}" srcOrd="3" destOrd="0" parTransId="{1AA3F09A-BC99-4787-B777-DFD8737B55F3}" sibTransId="{AB4900BE-4AF3-4CC1-ACAF-D9B257C13988}"/>
    <dgm:cxn modelId="{DD9A787B-ED87-487A-8132-7B28AC6DD894}" type="presOf" srcId="{1C0DAC3E-03A0-4DCE-A215-821A9FB303B9}" destId="{43FF39BF-CFD9-4F68-824D-CCE15B7D1883}" srcOrd="0" destOrd="0" presId="urn:microsoft.com/office/officeart/2005/8/layout/default"/>
    <dgm:cxn modelId="{7D72E98B-C060-4422-9A76-8E78990F2B6D}" srcId="{9D0DC3B0-C4B4-4746-94E2-74ED21527A4C}" destId="{4F21517C-9683-4B39-BAAE-C9A86B7C4F33}" srcOrd="5" destOrd="0" parTransId="{7189580D-CBB3-43B1-BE10-90DC6227C9E5}" sibTransId="{82480A13-4AC4-4D7B-A902-DB5B575637E4}"/>
    <dgm:cxn modelId="{FA03EDD8-8EAA-4876-A7F9-0E5C1398B2A9}" type="presOf" srcId="{96996E28-87E9-4BE8-88A9-EADE6E277905}" destId="{1817A43C-52C5-4935-BD42-964380EB65AF}" srcOrd="0" destOrd="0" presId="urn:microsoft.com/office/officeart/2005/8/layout/default"/>
    <dgm:cxn modelId="{B68FC0E9-EF9B-4B28-8F68-1DDB6E0D1AA3}" type="presOf" srcId="{9D0DC3B0-C4B4-4746-94E2-74ED21527A4C}" destId="{ADCA50E9-8684-4ABB-AB75-EE71FAD2DDCF}" srcOrd="0" destOrd="0" presId="urn:microsoft.com/office/officeart/2005/8/layout/default"/>
    <dgm:cxn modelId="{5CCDA7EE-0271-41FE-800A-AA07A18410B9}" type="presOf" srcId="{14A53614-F0CB-430F-939D-9F0DD4AAB0D9}" destId="{C808EDC9-06D1-42CC-8562-73D29B1DBFD3}" srcOrd="0" destOrd="0" presId="urn:microsoft.com/office/officeart/2005/8/layout/default"/>
    <dgm:cxn modelId="{BDC9CBF4-2BAD-42BE-918B-7EE67AD002DC}" type="presOf" srcId="{4F21517C-9683-4B39-BAAE-C9A86B7C4F33}" destId="{47289CE3-CB48-4E40-BCAD-DE94C36D95E8}" srcOrd="0" destOrd="0" presId="urn:microsoft.com/office/officeart/2005/8/layout/default"/>
    <dgm:cxn modelId="{8622935D-10AD-4F58-8D82-3E9D790F6EAC}" type="presParOf" srcId="{ADCA50E9-8684-4ABB-AB75-EE71FAD2DDCF}" destId="{C808EDC9-06D1-42CC-8562-73D29B1DBFD3}" srcOrd="0" destOrd="0" presId="urn:microsoft.com/office/officeart/2005/8/layout/default"/>
    <dgm:cxn modelId="{3D73C571-6E87-4434-AB0D-469F802DB507}" type="presParOf" srcId="{ADCA50E9-8684-4ABB-AB75-EE71FAD2DDCF}" destId="{15E7BFE9-C6EF-4C24-A2FF-3C03B3334BD6}" srcOrd="1" destOrd="0" presId="urn:microsoft.com/office/officeart/2005/8/layout/default"/>
    <dgm:cxn modelId="{1580C900-240F-41A3-887C-18ABB29A14F3}" type="presParOf" srcId="{ADCA50E9-8684-4ABB-AB75-EE71FAD2DDCF}" destId="{6F3C1E28-7023-4FC0-8CDE-3C2C27F00FF5}" srcOrd="2" destOrd="0" presId="urn:microsoft.com/office/officeart/2005/8/layout/default"/>
    <dgm:cxn modelId="{95A38990-412C-4022-AD11-6FB1E9E1E8F5}" type="presParOf" srcId="{ADCA50E9-8684-4ABB-AB75-EE71FAD2DDCF}" destId="{DCF11574-8203-46D1-91FB-8BBA22A7C043}" srcOrd="3" destOrd="0" presId="urn:microsoft.com/office/officeart/2005/8/layout/default"/>
    <dgm:cxn modelId="{F53D1E51-2B44-434E-BE8A-A144CE1DFE74}" type="presParOf" srcId="{ADCA50E9-8684-4ABB-AB75-EE71FAD2DDCF}" destId="{1817A43C-52C5-4935-BD42-964380EB65AF}" srcOrd="4" destOrd="0" presId="urn:microsoft.com/office/officeart/2005/8/layout/default"/>
    <dgm:cxn modelId="{7DBA8C08-F54F-4E59-8DCA-039E649378A3}" type="presParOf" srcId="{ADCA50E9-8684-4ABB-AB75-EE71FAD2DDCF}" destId="{5E696EC2-A6ED-4E88-9938-EAFCFDC1F0C7}" srcOrd="5" destOrd="0" presId="urn:microsoft.com/office/officeart/2005/8/layout/default"/>
    <dgm:cxn modelId="{2092C7FB-75B2-4A3A-9090-C179811FBE5E}" type="presParOf" srcId="{ADCA50E9-8684-4ABB-AB75-EE71FAD2DDCF}" destId="{43FF39BF-CFD9-4F68-824D-CCE15B7D1883}" srcOrd="6" destOrd="0" presId="urn:microsoft.com/office/officeart/2005/8/layout/default"/>
    <dgm:cxn modelId="{ECB05BF4-DFCB-4CC6-AB37-612DEB4E69DA}" type="presParOf" srcId="{ADCA50E9-8684-4ABB-AB75-EE71FAD2DDCF}" destId="{4D15116A-3768-41E8-B0F9-0E46AD03DD63}" srcOrd="7" destOrd="0" presId="urn:microsoft.com/office/officeart/2005/8/layout/default"/>
    <dgm:cxn modelId="{946F8521-8B7C-441B-ABB5-28CDD7669D15}" type="presParOf" srcId="{ADCA50E9-8684-4ABB-AB75-EE71FAD2DDCF}" destId="{34EF372E-A5F6-4F64-AA53-57A6DEE52343}" srcOrd="8" destOrd="0" presId="urn:microsoft.com/office/officeart/2005/8/layout/default"/>
    <dgm:cxn modelId="{3B3C4058-3B9F-48C7-A6FB-63155A9868AE}" type="presParOf" srcId="{ADCA50E9-8684-4ABB-AB75-EE71FAD2DDCF}" destId="{E8BA7D76-0034-450E-91E5-911C8F6293D1}" srcOrd="9" destOrd="0" presId="urn:microsoft.com/office/officeart/2005/8/layout/default"/>
    <dgm:cxn modelId="{A844477E-4BAB-4DC1-82BC-142CA13FAA84}" type="presParOf" srcId="{ADCA50E9-8684-4ABB-AB75-EE71FAD2DDCF}" destId="{47289CE3-CB48-4E40-BCAD-DE94C36D95E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F1DD5B-F90A-4512-92E3-A4FA16100BC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056D04C-5FCE-4154-95D7-79AF6FEA2B3B}">
      <dgm:prSet custT="1"/>
      <dgm:spPr/>
      <dgm:t>
        <a:bodyPr/>
        <a:lstStyle/>
        <a:p>
          <a:r>
            <a:rPr lang="en-US" sz="1200" dirty="0"/>
            <a:t>*What is Doubt?</a:t>
          </a:r>
        </a:p>
      </dgm:t>
    </dgm:pt>
    <dgm:pt modelId="{D34F79C1-649E-4F21-92FA-2D78A9F8F496}" type="parTrans" cxnId="{BEDEBD56-1CCE-4FBB-8155-2CE25E7FA108}">
      <dgm:prSet/>
      <dgm:spPr/>
      <dgm:t>
        <a:bodyPr/>
        <a:lstStyle/>
        <a:p>
          <a:endParaRPr lang="en-US"/>
        </a:p>
      </dgm:t>
    </dgm:pt>
    <dgm:pt modelId="{C91D5D6C-464B-4349-9646-912AD02F70BE}" type="sibTrans" cxnId="{BEDEBD56-1CCE-4FBB-8155-2CE25E7FA108}">
      <dgm:prSet/>
      <dgm:spPr/>
      <dgm:t>
        <a:bodyPr/>
        <a:lstStyle/>
        <a:p>
          <a:endParaRPr lang="en-US"/>
        </a:p>
      </dgm:t>
    </dgm:pt>
    <dgm:pt modelId="{59756DE8-6182-4AC2-B1FA-43E3661C8B40}">
      <dgm:prSet custT="1"/>
      <dgm:spPr/>
      <dgm:t>
        <a:bodyPr/>
        <a:lstStyle/>
        <a:p>
          <a:r>
            <a:rPr lang="en-US" sz="1200" dirty="0"/>
            <a:t>Feeling of uncertainty- unsureness, indecision, hesitation, distrust, mistrust</a:t>
          </a:r>
          <a:r>
            <a:rPr lang="en-US" sz="1000" dirty="0"/>
            <a:t>.</a:t>
          </a:r>
        </a:p>
      </dgm:t>
    </dgm:pt>
    <dgm:pt modelId="{58DEE1BA-6759-4288-937A-3F1A82156B62}" type="parTrans" cxnId="{FBAC6B82-81FF-4118-A3DE-97D74BB844D8}">
      <dgm:prSet/>
      <dgm:spPr/>
      <dgm:t>
        <a:bodyPr/>
        <a:lstStyle/>
        <a:p>
          <a:endParaRPr lang="en-US"/>
        </a:p>
      </dgm:t>
    </dgm:pt>
    <dgm:pt modelId="{70F71DF9-7D91-4AE1-9635-F8E29A17A78A}" type="sibTrans" cxnId="{FBAC6B82-81FF-4118-A3DE-97D74BB844D8}">
      <dgm:prSet/>
      <dgm:spPr/>
      <dgm:t>
        <a:bodyPr/>
        <a:lstStyle/>
        <a:p>
          <a:endParaRPr lang="en-US"/>
        </a:p>
      </dgm:t>
    </dgm:pt>
    <dgm:pt modelId="{0C9E9FB0-2D8E-4D8B-9E3F-025F9E320168}">
      <dgm:prSet custT="1"/>
      <dgm:spPr/>
      <dgm:t>
        <a:bodyPr/>
        <a:lstStyle/>
        <a:p>
          <a:r>
            <a:rPr lang="en-US" sz="1200" dirty="0"/>
            <a:t>*What is fear?</a:t>
          </a:r>
        </a:p>
      </dgm:t>
    </dgm:pt>
    <dgm:pt modelId="{584172F6-7593-4BE8-8578-131F27578C21}" type="parTrans" cxnId="{18DCC06E-7ABD-4867-BF92-E71A4486802B}">
      <dgm:prSet/>
      <dgm:spPr/>
      <dgm:t>
        <a:bodyPr/>
        <a:lstStyle/>
        <a:p>
          <a:endParaRPr lang="en-US"/>
        </a:p>
      </dgm:t>
    </dgm:pt>
    <dgm:pt modelId="{CB00C12B-5D70-4920-BB71-F8632FB25E42}" type="sibTrans" cxnId="{18DCC06E-7ABD-4867-BF92-E71A4486802B}">
      <dgm:prSet/>
      <dgm:spPr/>
      <dgm:t>
        <a:bodyPr/>
        <a:lstStyle/>
        <a:p>
          <a:endParaRPr lang="en-US"/>
        </a:p>
      </dgm:t>
    </dgm:pt>
    <dgm:pt modelId="{893EEAA9-BA04-4FC3-AE46-E127FEC36B13}">
      <dgm:prSet custT="1"/>
      <dgm:spPr/>
      <dgm:t>
        <a:bodyPr/>
        <a:lstStyle/>
        <a:p>
          <a:r>
            <a:rPr lang="en-US" sz="1200" dirty="0"/>
            <a:t>Fear arises with the threat of harm, either physical, emotional, or psychological, real or imagined.</a:t>
          </a:r>
        </a:p>
      </dgm:t>
    </dgm:pt>
    <dgm:pt modelId="{949EEB4C-5ADE-4210-81E6-DA6E22177808}" type="parTrans" cxnId="{4C7F62A1-5900-4CC3-BC66-88CC47BFAAC2}">
      <dgm:prSet/>
      <dgm:spPr/>
      <dgm:t>
        <a:bodyPr/>
        <a:lstStyle/>
        <a:p>
          <a:endParaRPr lang="en-US"/>
        </a:p>
      </dgm:t>
    </dgm:pt>
    <dgm:pt modelId="{ACFE4DB0-7DE1-4919-BDD9-E2B81CC33A49}" type="sibTrans" cxnId="{4C7F62A1-5900-4CC3-BC66-88CC47BFAAC2}">
      <dgm:prSet/>
      <dgm:spPr/>
      <dgm:t>
        <a:bodyPr/>
        <a:lstStyle/>
        <a:p>
          <a:endParaRPr lang="en-US"/>
        </a:p>
      </dgm:t>
    </dgm:pt>
    <dgm:pt modelId="{FC7E45C4-C8C2-40C0-AA9F-41D370DF4D79}">
      <dgm:prSet custT="1"/>
      <dgm:spPr/>
      <dgm:t>
        <a:bodyPr/>
        <a:lstStyle/>
        <a:p>
          <a:r>
            <a:rPr lang="en-US" sz="1000" dirty="0"/>
            <a:t>*</a:t>
          </a:r>
          <a:r>
            <a:rPr lang="en-US" sz="1200" dirty="0"/>
            <a:t>What is low-esteem?</a:t>
          </a:r>
        </a:p>
      </dgm:t>
    </dgm:pt>
    <dgm:pt modelId="{265F20BA-3529-45ED-BE63-AAE71439FB3C}" type="parTrans" cxnId="{ABE67AF4-BACF-43C0-B188-443F14AB6CEA}">
      <dgm:prSet/>
      <dgm:spPr/>
      <dgm:t>
        <a:bodyPr/>
        <a:lstStyle/>
        <a:p>
          <a:endParaRPr lang="en-US"/>
        </a:p>
      </dgm:t>
    </dgm:pt>
    <dgm:pt modelId="{E9C51C2D-8991-4915-9885-C4752CF0CF43}" type="sibTrans" cxnId="{ABE67AF4-BACF-43C0-B188-443F14AB6CEA}">
      <dgm:prSet/>
      <dgm:spPr/>
      <dgm:t>
        <a:bodyPr/>
        <a:lstStyle/>
        <a:p>
          <a:endParaRPr lang="en-US"/>
        </a:p>
      </dgm:t>
    </dgm:pt>
    <dgm:pt modelId="{2F3235BC-BA2D-496E-8797-A0A7A2719675}">
      <dgm:prSet custT="1"/>
      <dgm:spPr/>
      <dgm:t>
        <a:bodyPr/>
        <a:lstStyle/>
        <a:p>
          <a:r>
            <a:rPr lang="en-US" sz="1200" dirty="0"/>
            <a:t>Impacts how you feel about and treat yourself—it can also play a role in how you allow others to treat you. It can affect your </a:t>
          </a:r>
          <a:r>
            <a:rPr lang="en-US" sz="1200" dirty="0">
              <a:hlinkClick xmlns:r="http://schemas.openxmlformats.org/officeDocument/2006/relationships" r:id="rId1"/>
            </a:rPr>
            <a:t>motivation</a:t>
          </a:r>
          <a:r>
            <a:rPr lang="en-US" sz="1200" dirty="0"/>
            <a:t> to go after the things you want in life and your ability to develop healthy, supportive relationships.</a:t>
          </a:r>
        </a:p>
      </dgm:t>
    </dgm:pt>
    <dgm:pt modelId="{5B9655A5-F465-40A3-8B16-0F16803E502F}" type="parTrans" cxnId="{2F9B60A2-B39D-4144-9840-480DE4CCC225}">
      <dgm:prSet/>
      <dgm:spPr/>
      <dgm:t>
        <a:bodyPr/>
        <a:lstStyle/>
        <a:p>
          <a:endParaRPr lang="en-US"/>
        </a:p>
      </dgm:t>
    </dgm:pt>
    <dgm:pt modelId="{24F11011-C7D0-4E66-8AAA-4BE7428E038A}" type="sibTrans" cxnId="{2F9B60A2-B39D-4144-9840-480DE4CCC225}">
      <dgm:prSet/>
      <dgm:spPr/>
      <dgm:t>
        <a:bodyPr/>
        <a:lstStyle/>
        <a:p>
          <a:endParaRPr lang="en-US"/>
        </a:p>
      </dgm:t>
    </dgm:pt>
    <dgm:pt modelId="{351D2D08-6472-4909-BDCD-E1919195E8F8}" type="pres">
      <dgm:prSet presAssocID="{92F1DD5B-F90A-4512-92E3-A4FA16100BC8}" presName="linear" presStyleCnt="0">
        <dgm:presLayoutVars>
          <dgm:animLvl val="lvl"/>
          <dgm:resizeHandles val="exact"/>
        </dgm:presLayoutVars>
      </dgm:prSet>
      <dgm:spPr/>
    </dgm:pt>
    <dgm:pt modelId="{4E554E33-6F7E-4535-AD5E-0FA2461F1E09}" type="pres">
      <dgm:prSet presAssocID="{1056D04C-5FCE-4154-95D7-79AF6FEA2B3B}" presName="parentText" presStyleLbl="node1" presStyleIdx="0" presStyleCnt="6" custScaleY="153157" custLinFactY="-7938" custLinFactNeighborX="0" custLinFactNeighborY="-100000">
        <dgm:presLayoutVars>
          <dgm:chMax val="0"/>
          <dgm:bulletEnabled val="1"/>
        </dgm:presLayoutVars>
      </dgm:prSet>
      <dgm:spPr/>
    </dgm:pt>
    <dgm:pt modelId="{AAE4F03E-8C0E-46CF-92F2-BA27539B1DAF}" type="pres">
      <dgm:prSet presAssocID="{C91D5D6C-464B-4349-9646-912AD02F70BE}" presName="spacer" presStyleCnt="0"/>
      <dgm:spPr/>
    </dgm:pt>
    <dgm:pt modelId="{BA16F75C-7A5F-4C1E-8574-BDD3D2B76CB0}" type="pres">
      <dgm:prSet presAssocID="{59756DE8-6182-4AC2-B1FA-43E3661C8B40}" presName="parentText" presStyleLbl="node1" presStyleIdx="1" presStyleCnt="6">
        <dgm:presLayoutVars>
          <dgm:chMax val="0"/>
          <dgm:bulletEnabled val="1"/>
        </dgm:presLayoutVars>
      </dgm:prSet>
      <dgm:spPr/>
    </dgm:pt>
    <dgm:pt modelId="{F671AE25-B47E-4DA5-BF2E-6311426833AA}" type="pres">
      <dgm:prSet presAssocID="{70F71DF9-7D91-4AE1-9635-F8E29A17A78A}" presName="spacer" presStyleCnt="0"/>
      <dgm:spPr/>
    </dgm:pt>
    <dgm:pt modelId="{8B3D926B-A7A2-4EB5-91CF-5730BA2F1785}" type="pres">
      <dgm:prSet presAssocID="{0C9E9FB0-2D8E-4D8B-9E3F-025F9E320168}" presName="parentText" presStyleLbl="node1" presStyleIdx="2" presStyleCnt="6">
        <dgm:presLayoutVars>
          <dgm:chMax val="0"/>
          <dgm:bulletEnabled val="1"/>
        </dgm:presLayoutVars>
      </dgm:prSet>
      <dgm:spPr/>
    </dgm:pt>
    <dgm:pt modelId="{5AE39E9C-C9E1-43B5-AD07-45AECEBF5C50}" type="pres">
      <dgm:prSet presAssocID="{CB00C12B-5D70-4920-BB71-F8632FB25E42}" presName="spacer" presStyleCnt="0"/>
      <dgm:spPr/>
    </dgm:pt>
    <dgm:pt modelId="{90396BF1-3B5F-4E10-A839-133F4EDA7D3F}" type="pres">
      <dgm:prSet presAssocID="{893EEAA9-BA04-4FC3-AE46-E127FEC36B13}" presName="parentText" presStyleLbl="node1" presStyleIdx="3" presStyleCnt="6">
        <dgm:presLayoutVars>
          <dgm:chMax val="0"/>
          <dgm:bulletEnabled val="1"/>
        </dgm:presLayoutVars>
      </dgm:prSet>
      <dgm:spPr/>
    </dgm:pt>
    <dgm:pt modelId="{B00964C1-F62A-4A85-9330-670CA1473114}" type="pres">
      <dgm:prSet presAssocID="{ACFE4DB0-7DE1-4919-BDD9-E2B81CC33A49}" presName="spacer" presStyleCnt="0"/>
      <dgm:spPr/>
    </dgm:pt>
    <dgm:pt modelId="{9992DEFE-4A19-47F0-AA5B-DE19CFCDFDB3}" type="pres">
      <dgm:prSet presAssocID="{FC7E45C4-C8C2-40C0-AA9F-41D370DF4D79}" presName="parentText" presStyleLbl="node1" presStyleIdx="4" presStyleCnt="6" custScaleY="103701" custLinFactNeighborY="43101">
        <dgm:presLayoutVars>
          <dgm:chMax val="0"/>
          <dgm:bulletEnabled val="1"/>
        </dgm:presLayoutVars>
      </dgm:prSet>
      <dgm:spPr/>
    </dgm:pt>
    <dgm:pt modelId="{B312CC5A-B78A-4FD6-901F-D4FF46A0A934}" type="pres">
      <dgm:prSet presAssocID="{E9C51C2D-8991-4915-9885-C4752CF0CF43}" presName="spacer" presStyleCnt="0"/>
      <dgm:spPr/>
    </dgm:pt>
    <dgm:pt modelId="{8C4B82D5-B419-4B56-BC8E-311C5D0B03C5}" type="pres">
      <dgm:prSet presAssocID="{2F3235BC-BA2D-496E-8797-A0A7A2719675}" presName="parentText" presStyleLbl="node1" presStyleIdx="5" presStyleCnt="6" custScaleY="203235" custLinFactY="159302" custLinFactNeighborX="1255" custLinFactNeighborY="200000">
        <dgm:presLayoutVars>
          <dgm:chMax val="0"/>
          <dgm:bulletEnabled val="1"/>
        </dgm:presLayoutVars>
      </dgm:prSet>
      <dgm:spPr/>
    </dgm:pt>
  </dgm:ptLst>
  <dgm:cxnLst>
    <dgm:cxn modelId="{1F40381A-83BF-45D9-8FBC-3C196AAF5240}" type="presOf" srcId="{FC7E45C4-C8C2-40C0-AA9F-41D370DF4D79}" destId="{9992DEFE-4A19-47F0-AA5B-DE19CFCDFDB3}" srcOrd="0" destOrd="0" presId="urn:microsoft.com/office/officeart/2005/8/layout/vList2"/>
    <dgm:cxn modelId="{F1A01739-0F73-4DF1-A9FF-DB6AC302A199}" type="presOf" srcId="{92F1DD5B-F90A-4512-92E3-A4FA16100BC8}" destId="{351D2D08-6472-4909-BDCD-E1919195E8F8}" srcOrd="0" destOrd="0" presId="urn:microsoft.com/office/officeart/2005/8/layout/vList2"/>
    <dgm:cxn modelId="{96F72E4A-481B-4864-9B8C-EFB93D2BD137}" type="presOf" srcId="{1056D04C-5FCE-4154-95D7-79AF6FEA2B3B}" destId="{4E554E33-6F7E-4535-AD5E-0FA2461F1E09}" srcOrd="0" destOrd="0" presId="urn:microsoft.com/office/officeart/2005/8/layout/vList2"/>
    <dgm:cxn modelId="{BEDEBD56-1CCE-4FBB-8155-2CE25E7FA108}" srcId="{92F1DD5B-F90A-4512-92E3-A4FA16100BC8}" destId="{1056D04C-5FCE-4154-95D7-79AF6FEA2B3B}" srcOrd="0" destOrd="0" parTransId="{D34F79C1-649E-4F21-92FA-2D78A9F8F496}" sibTransId="{C91D5D6C-464B-4349-9646-912AD02F70BE}"/>
    <dgm:cxn modelId="{9CBA0B58-1680-4FED-971A-377028EE2A3C}" type="presOf" srcId="{2F3235BC-BA2D-496E-8797-A0A7A2719675}" destId="{8C4B82D5-B419-4B56-BC8E-311C5D0B03C5}" srcOrd="0" destOrd="0" presId="urn:microsoft.com/office/officeart/2005/8/layout/vList2"/>
    <dgm:cxn modelId="{AFBD4A6D-81F5-41A1-8895-55E9597A9473}" type="presOf" srcId="{893EEAA9-BA04-4FC3-AE46-E127FEC36B13}" destId="{90396BF1-3B5F-4E10-A839-133F4EDA7D3F}" srcOrd="0" destOrd="0" presId="urn:microsoft.com/office/officeart/2005/8/layout/vList2"/>
    <dgm:cxn modelId="{18DCC06E-7ABD-4867-BF92-E71A4486802B}" srcId="{92F1DD5B-F90A-4512-92E3-A4FA16100BC8}" destId="{0C9E9FB0-2D8E-4D8B-9E3F-025F9E320168}" srcOrd="2" destOrd="0" parTransId="{584172F6-7593-4BE8-8578-131F27578C21}" sibTransId="{CB00C12B-5D70-4920-BB71-F8632FB25E42}"/>
    <dgm:cxn modelId="{FBAC6B82-81FF-4118-A3DE-97D74BB844D8}" srcId="{92F1DD5B-F90A-4512-92E3-A4FA16100BC8}" destId="{59756DE8-6182-4AC2-B1FA-43E3661C8B40}" srcOrd="1" destOrd="0" parTransId="{58DEE1BA-6759-4288-937A-3F1A82156B62}" sibTransId="{70F71DF9-7D91-4AE1-9635-F8E29A17A78A}"/>
    <dgm:cxn modelId="{902EEC9E-EE0D-45D9-8950-471D4810DB48}" type="presOf" srcId="{0C9E9FB0-2D8E-4D8B-9E3F-025F9E320168}" destId="{8B3D926B-A7A2-4EB5-91CF-5730BA2F1785}" srcOrd="0" destOrd="0" presId="urn:microsoft.com/office/officeart/2005/8/layout/vList2"/>
    <dgm:cxn modelId="{4C7F62A1-5900-4CC3-BC66-88CC47BFAAC2}" srcId="{92F1DD5B-F90A-4512-92E3-A4FA16100BC8}" destId="{893EEAA9-BA04-4FC3-AE46-E127FEC36B13}" srcOrd="3" destOrd="0" parTransId="{949EEB4C-5ADE-4210-81E6-DA6E22177808}" sibTransId="{ACFE4DB0-7DE1-4919-BDD9-E2B81CC33A49}"/>
    <dgm:cxn modelId="{2F9B60A2-B39D-4144-9840-480DE4CCC225}" srcId="{92F1DD5B-F90A-4512-92E3-A4FA16100BC8}" destId="{2F3235BC-BA2D-496E-8797-A0A7A2719675}" srcOrd="5" destOrd="0" parTransId="{5B9655A5-F465-40A3-8B16-0F16803E502F}" sibTransId="{24F11011-C7D0-4E66-8AAA-4BE7428E038A}"/>
    <dgm:cxn modelId="{3B7EE7BE-2934-40EA-AF77-FAE40A1A29ED}" type="presOf" srcId="{59756DE8-6182-4AC2-B1FA-43E3661C8B40}" destId="{BA16F75C-7A5F-4C1E-8574-BDD3D2B76CB0}" srcOrd="0" destOrd="0" presId="urn:microsoft.com/office/officeart/2005/8/layout/vList2"/>
    <dgm:cxn modelId="{ABE67AF4-BACF-43C0-B188-443F14AB6CEA}" srcId="{92F1DD5B-F90A-4512-92E3-A4FA16100BC8}" destId="{FC7E45C4-C8C2-40C0-AA9F-41D370DF4D79}" srcOrd="4" destOrd="0" parTransId="{265F20BA-3529-45ED-BE63-AAE71439FB3C}" sibTransId="{E9C51C2D-8991-4915-9885-C4752CF0CF43}"/>
    <dgm:cxn modelId="{FF97315F-9E0D-417F-B149-D568CCBD6A0B}" type="presParOf" srcId="{351D2D08-6472-4909-BDCD-E1919195E8F8}" destId="{4E554E33-6F7E-4535-AD5E-0FA2461F1E09}" srcOrd="0" destOrd="0" presId="urn:microsoft.com/office/officeart/2005/8/layout/vList2"/>
    <dgm:cxn modelId="{72AA5822-CFD9-43CD-8F49-67B508FDB6AE}" type="presParOf" srcId="{351D2D08-6472-4909-BDCD-E1919195E8F8}" destId="{AAE4F03E-8C0E-46CF-92F2-BA27539B1DAF}" srcOrd="1" destOrd="0" presId="urn:microsoft.com/office/officeart/2005/8/layout/vList2"/>
    <dgm:cxn modelId="{3E2D3B10-E6CA-49A7-BDDB-D952DCAA9D7B}" type="presParOf" srcId="{351D2D08-6472-4909-BDCD-E1919195E8F8}" destId="{BA16F75C-7A5F-4C1E-8574-BDD3D2B76CB0}" srcOrd="2" destOrd="0" presId="urn:microsoft.com/office/officeart/2005/8/layout/vList2"/>
    <dgm:cxn modelId="{58E14594-7A82-449C-A0AA-83263148590A}" type="presParOf" srcId="{351D2D08-6472-4909-BDCD-E1919195E8F8}" destId="{F671AE25-B47E-4DA5-BF2E-6311426833AA}" srcOrd="3" destOrd="0" presId="urn:microsoft.com/office/officeart/2005/8/layout/vList2"/>
    <dgm:cxn modelId="{8E3FAC3B-376F-4AD5-AF82-36C95AB957B4}" type="presParOf" srcId="{351D2D08-6472-4909-BDCD-E1919195E8F8}" destId="{8B3D926B-A7A2-4EB5-91CF-5730BA2F1785}" srcOrd="4" destOrd="0" presId="urn:microsoft.com/office/officeart/2005/8/layout/vList2"/>
    <dgm:cxn modelId="{D02E4728-35FB-4708-9676-980494D6522C}" type="presParOf" srcId="{351D2D08-6472-4909-BDCD-E1919195E8F8}" destId="{5AE39E9C-C9E1-43B5-AD07-45AECEBF5C50}" srcOrd="5" destOrd="0" presId="urn:microsoft.com/office/officeart/2005/8/layout/vList2"/>
    <dgm:cxn modelId="{19583396-CD76-4313-869F-5E5C6C2A7C62}" type="presParOf" srcId="{351D2D08-6472-4909-BDCD-E1919195E8F8}" destId="{90396BF1-3B5F-4E10-A839-133F4EDA7D3F}" srcOrd="6" destOrd="0" presId="urn:microsoft.com/office/officeart/2005/8/layout/vList2"/>
    <dgm:cxn modelId="{2E42207C-1460-42C1-B207-95293DA7EC09}" type="presParOf" srcId="{351D2D08-6472-4909-BDCD-E1919195E8F8}" destId="{B00964C1-F62A-4A85-9330-670CA1473114}" srcOrd="7" destOrd="0" presId="urn:microsoft.com/office/officeart/2005/8/layout/vList2"/>
    <dgm:cxn modelId="{D06A3B10-7FA1-4501-921A-7E91E93C0706}" type="presParOf" srcId="{351D2D08-6472-4909-BDCD-E1919195E8F8}" destId="{9992DEFE-4A19-47F0-AA5B-DE19CFCDFDB3}" srcOrd="8" destOrd="0" presId="urn:microsoft.com/office/officeart/2005/8/layout/vList2"/>
    <dgm:cxn modelId="{5A1D140E-EDED-41B3-8DC3-1779BFB54D64}" type="presParOf" srcId="{351D2D08-6472-4909-BDCD-E1919195E8F8}" destId="{B312CC5A-B78A-4FD6-901F-D4FF46A0A934}" srcOrd="9" destOrd="0" presId="urn:microsoft.com/office/officeart/2005/8/layout/vList2"/>
    <dgm:cxn modelId="{C47544C8-D8BD-42FC-9605-C59585D1A5EA}" type="presParOf" srcId="{351D2D08-6472-4909-BDCD-E1919195E8F8}" destId="{8C4B82D5-B419-4B56-BC8E-311C5D0B03C5}"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08EDC9-06D1-42CC-8562-73D29B1DBFD3}">
      <dsp:nvSpPr>
        <dsp:cNvPr id="0" name=""/>
        <dsp:cNvSpPr/>
      </dsp:nvSpPr>
      <dsp:spPr>
        <a:xfrm>
          <a:off x="0" y="330923"/>
          <a:ext cx="2341934" cy="140516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Xe:The fire is the eternal flame of God.</a:t>
          </a:r>
        </a:p>
      </dsp:txBody>
      <dsp:txXfrm>
        <a:off x="0" y="330923"/>
        <a:ext cx="2341934" cy="1405160"/>
      </dsp:txXfrm>
    </dsp:sp>
    <dsp:sp modelId="{6F3C1E28-7023-4FC0-8CDE-3C2C27F00FF5}">
      <dsp:nvSpPr>
        <dsp:cNvPr id="0" name=""/>
        <dsp:cNvSpPr/>
      </dsp:nvSpPr>
      <dsp:spPr>
        <a:xfrm>
          <a:off x="2576128" y="330923"/>
          <a:ext cx="2341934" cy="140516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Concentric circles: greatness, charisma, leadership</a:t>
          </a:r>
        </a:p>
      </dsp:txBody>
      <dsp:txXfrm>
        <a:off x="2576128" y="330923"/>
        <a:ext cx="2341934" cy="1405160"/>
      </dsp:txXfrm>
    </dsp:sp>
    <dsp:sp modelId="{1817A43C-52C5-4935-BD42-964380EB65AF}">
      <dsp:nvSpPr>
        <dsp:cNvPr id="0" name=""/>
        <dsp:cNvSpPr/>
      </dsp:nvSpPr>
      <dsp:spPr>
        <a:xfrm>
          <a:off x="5152256" y="330923"/>
          <a:ext cx="2341934" cy="140516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Colors of Africa:</a:t>
          </a:r>
        </a:p>
      </dsp:txBody>
      <dsp:txXfrm>
        <a:off x="5152256" y="330923"/>
        <a:ext cx="2341934" cy="1405160"/>
      </dsp:txXfrm>
    </dsp:sp>
    <dsp:sp modelId="{43FF39BF-CFD9-4F68-824D-CCE15B7D1883}">
      <dsp:nvSpPr>
        <dsp:cNvPr id="0" name=""/>
        <dsp:cNvSpPr/>
      </dsp:nvSpPr>
      <dsp:spPr>
        <a:xfrm>
          <a:off x="0" y="1970278"/>
          <a:ext cx="2341934" cy="140516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Black:</a:t>
          </a:r>
          <a:r>
            <a:rPr lang="en-US" sz="1600" b="0" kern="1200"/>
            <a:t> spiritual energy and maturity</a:t>
          </a:r>
          <a:endParaRPr lang="en-US" sz="1600" kern="1200"/>
        </a:p>
      </dsp:txBody>
      <dsp:txXfrm>
        <a:off x="0" y="1970278"/>
        <a:ext cx="2341934" cy="1405160"/>
      </dsp:txXfrm>
    </dsp:sp>
    <dsp:sp modelId="{34EF372E-A5F6-4F64-AA53-57A6DEE52343}">
      <dsp:nvSpPr>
        <dsp:cNvPr id="0" name=""/>
        <dsp:cNvSpPr/>
      </dsp:nvSpPr>
      <dsp:spPr>
        <a:xfrm>
          <a:off x="2576128" y="1970278"/>
          <a:ext cx="2341934" cy="140516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Red:</a:t>
          </a:r>
          <a:r>
            <a:rPr lang="en-US" sz="1600" b="0" kern="1200"/>
            <a:t> sacrificial rites and bloodshed but also spiritual and political moods.</a:t>
          </a:r>
          <a:endParaRPr lang="en-US" sz="1600" kern="1200"/>
        </a:p>
      </dsp:txBody>
      <dsp:txXfrm>
        <a:off x="2576128" y="1970278"/>
        <a:ext cx="2341934" cy="1405160"/>
      </dsp:txXfrm>
    </dsp:sp>
    <dsp:sp modelId="{47289CE3-CB48-4E40-BCAD-DE94C36D95E8}">
      <dsp:nvSpPr>
        <dsp:cNvPr id="0" name=""/>
        <dsp:cNvSpPr/>
      </dsp:nvSpPr>
      <dsp:spPr>
        <a:xfrm>
          <a:off x="5152256" y="1970278"/>
          <a:ext cx="2341934" cy="140516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Green:</a:t>
          </a:r>
          <a:r>
            <a:rPr lang="en-US" sz="1600" b="0" kern="1200"/>
            <a:t> growth – both spiritual growth, and also relating to the land, harvest, vegetation and crops.</a:t>
          </a:r>
          <a:endParaRPr lang="en-US" sz="1600" kern="1200"/>
        </a:p>
      </dsp:txBody>
      <dsp:txXfrm>
        <a:off x="5152256" y="1970278"/>
        <a:ext cx="2341934" cy="14051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554E33-6F7E-4535-AD5E-0FA2461F1E09}">
      <dsp:nvSpPr>
        <dsp:cNvPr id="0" name=""/>
        <dsp:cNvSpPr/>
      </dsp:nvSpPr>
      <dsp:spPr>
        <a:xfrm>
          <a:off x="0" y="0"/>
          <a:ext cx="8071002" cy="1025603"/>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*What is Doubt?</a:t>
          </a:r>
        </a:p>
      </dsp:txBody>
      <dsp:txXfrm>
        <a:off x="50066" y="50066"/>
        <a:ext cx="7970870" cy="925471"/>
      </dsp:txXfrm>
    </dsp:sp>
    <dsp:sp modelId="{BA16F75C-7A5F-4C1E-8574-BDD3D2B76CB0}">
      <dsp:nvSpPr>
        <dsp:cNvPr id="0" name=""/>
        <dsp:cNvSpPr/>
      </dsp:nvSpPr>
      <dsp:spPr>
        <a:xfrm>
          <a:off x="0" y="1081103"/>
          <a:ext cx="8071002" cy="669642"/>
        </a:xfrm>
        <a:prstGeom prst="roundRect">
          <a:avLst/>
        </a:prstGeom>
        <a:solidFill>
          <a:schemeClr val="accent2">
            <a:hueOff val="270963"/>
            <a:satOff val="-1326"/>
            <a:lumOff val="74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Feeling of uncertainty- unsureness, indecision, hesitation, distrust, mistrust</a:t>
          </a:r>
          <a:r>
            <a:rPr lang="en-US" sz="1000" kern="1200" dirty="0"/>
            <a:t>.</a:t>
          </a:r>
        </a:p>
      </dsp:txBody>
      <dsp:txXfrm>
        <a:off x="32689" y="1113792"/>
        <a:ext cx="8005624" cy="604264"/>
      </dsp:txXfrm>
    </dsp:sp>
    <dsp:sp modelId="{8B3D926B-A7A2-4EB5-91CF-5730BA2F1785}">
      <dsp:nvSpPr>
        <dsp:cNvPr id="0" name=""/>
        <dsp:cNvSpPr/>
      </dsp:nvSpPr>
      <dsp:spPr>
        <a:xfrm>
          <a:off x="0" y="1793945"/>
          <a:ext cx="8071002" cy="669642"/>
        </a:xfrm>
        <a:prstGeom prst="roundRect">
          <a:avLst/>
        </a:prstGeom>
        <a:solidFill>
          <a:schemeClr val="accent2">
            <a:hueOff val="541926"/>
            <a:satOff val="-2653"/>
            <a:lumOff val="149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*What is fear?</a:t>
          </a:r>
        </a:p>
      </dsp:txBody>
      <dsp:txXfrm>
        <a:off x="32689" y="1826634"/>
        <a:ext cx="8005624" cy="604264"/>
      </dsp:txXfrm>
    </dsp:sp>
    <dsp:sp modelId="{90396BF1-3B5F-4E10-A839-133F4EDA7D3F}">
      <dsp:nvSpPr>
        <dsp:cNvPr id="0" name=""/>
        <dsp:cNvSpPr/>
      </dsp:nvSpPr>
      <dsp:spPr>
        <a:xfrm>
          <a:off x="0" y="2506788"/>
          <a:ext cx="8071002" cy="669642"/>
        </a:xfrm>
        <a:prstGeom prst="roundRect">
          <a:avLst/>
        </a:prstGeom>
        <a:solidFill>
          <a:schemeClr val="accent2">
            <a:hueOff val="812888"/>
            <a:satOff val="-3979"/>
            <a:lumOff val="223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Fear arises with the threat of harm, either physical, emotional, or psychological, real or imagined.</a:t>
          </a:r>
        </a:p>
      </dsp:txBody>
      <dsp:txXfrm>
        <a:off x="32689" y="2539477"/>
        <a:ext cx="8005624" cy="604264"/>
      </dsp:txXfrm>
    </dsp:sp>
    <dsp:sp modelId="{9992DEFE-4A19-47F0-AA5B-DE19CFCDFDB3}">
      <dsp:nvSpPr>
        <dsp:cNvPr id="0" name=""/>
        <dsp:cNvSpPr/>
      </dsp:nvSpPr>
      <dsp:spPr>
        <a:xfrm>
          <a:off x="0" y="3238249"/>
          <a:ext cx="8071002" cy="694425"/>
        </a:xfrm>
        <a:prstGeom prst="roundRect">
          <a:avLst/>
        </a:prstGeom>
        <a:solidFill>
          <a:schemeClr val="accent2">
            <a:hueOff val="1083851"/>
            <a:satOff val="-5306"/>
            <a:lumOff val="298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dirty="0"/>
            <a:t>*</a:t>
          </a:r>
          <a:r>
            <a:rPr lang="en-US" sz="1200" kern="1200" dirty="0"/>
            <a:t>What is low-esteem?</a:t>
          </a:r>
        </a:p>
      </dsp:txBody>
      <dsp:txXfrm>
        <a:off x="33899" y="3272148"/>
        <a:ext cx="8003204" cy="626627"/>
      </dsp:txXfrm>
    </dsp:sp>
    <dsp:sp modelId="{8C4B82D5-B419-4B56-BC8E-311C5D0B03C5}">
      <dsp:nvSpPr>
        <dsp:cNvPr id="0" name=""/>
        <dsp:cNvSpPr/>
      </dsp:nvSpPr>
      <dsp:spPr>
        <a:xfrm>
          <a:off x="0" y="3969555"/>
          <a:ext cx="8071002" cy="1360947"/>
        </a:xfrm>
        <a:prstGeom prst="roundRect">
          <a:avLst/>
        </a:prstGeom>
        <a:solidFill>
          <a:schemeClr val="accent2">
            <a:hueOff val="1354814"/>
            <a:satOff val="-6632"/>
            <a:lumOff val="372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Impacts how you feel about and treat yourself—it can also play a role in how you allow others to treat you. It can affect your </a:t>
          </a:r>
          <a:r>
            <a:rPr lang="en-US" sz="1200" kern="1200" dirty="0">
              <a:hlinkClick xmlns:r="http://schemas.openxmlformats.org/officeDocument/2006/relationships" r:id="rId1"/>
            </a:rPr>
            <a:t>motivation</a:t>
          </a:r>
          <a:r>
            <a:rPr lang="en-US" sz="1200" kern="1200" dirty="0"/>
            <a:t> to go after the things you want in life and your ability to develop healthy, supportive relationships.</a:t>
          </a:r>
        </a:p>
      </dsp:txBody>
      <dsp:txXfrm>
        <a:off x="66436" y="4035991"/>
        <a:ext cx="7938130" cy="122807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1D0D95-0171-9B48-8291-E0B9B650F44D}" type="datetimeFigureOut">
              <a:rPr lang="en-US" smtClean="0"/>
              <a:t>12/9/23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9E2F8B-7ED1-E549-92A3-3FA595FCCA87}" type="slidenum">
              <a:rPr lang="en-US" smtClean="0"/>
              <a:t>‹#›</a:t>
            </a:fld>
            <a:endParaRPr lang="en-US" dirty="0"/>
          </a:p>
        </p:txBody>
      </p:sp>
    </p:spTree>
    <p:extLst>
      <p:ext uri="{BB962C8B-B14F-4D97-AF65-F5344CB8AC3E}">
        <p14:creationId xmlns:p14="http://schemas.microsoft.com/office/powerpoint/2010/main" val="706898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1D0D95-0171-9B48-8291-E0B9B650F44D}" type="datetimeFigureOut">
              <a:rPr lang="en-US" smtClean="0"/>
              <a:t>12/9/23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9E2F8B-7ED1-E549-92A3-3FA595FCCA87}" type="slidenum">
              <a:rPr lang="en-US" smtClean="0"/>
              <a:t>‹#›</a:t>
            </a:fld>
            <a:endParaRPr lang="en-US" dirty="0"/>
          </a:p>
        </p:txBody>
      </p:sp>
    </p:spTree>
    <p:extLst>
      <p:ext uri="{BB962C8B-B14F-4D97-AF65-F5344CB8AC3E}">
        <p14:creationId xmlns:p14="http://schemas.microsoft.com/office/powerpoint/2010/main" val="2119323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E1D0D95-0171-9B48-8291-E0B9B650F44D}" type="datetimeFigureOut">
              <a:rPr lang="en-US" smtClean="0"/>
              <a:t>12/9/23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9E2F8B-7ED1-E549-92A3-3FA595FCCA87}" type="slidenum">
              <a:rPr lang="en-US" smtClean="0"/>
              <a:t>‹#›</a:t>
            </a:fld>
            <a:endParaRPr lang="en-US" dirty="0"/>
          </a:p>
        </p:txBody>
      </p:sp>
    </p:spTree>
    <p:extLst>
      <p:ext uri="{BB962C8B-B14F-4D97-AF65-F5344CB8AC3E}">
        <p14:creationId xmlns:p14="http://schemas.microsoft.com/office/powerpoint/2010/main" val="1132065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E1D0D95-0171-9B48-8291-E0B9B650F44D}" type="datetimeFigureOut">
              <a:rPr lang="en-US" smtClean="0"/>
              <a:t>12/9/23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9E2F8B-7ED1-E549-92A3-3FA595FCCA87}"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777044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1D0D95-0171-9B48-8291-E0B9B650F44D}" type="datetimeFigureOut">
              <a:rPr lang="en-US" smtClean="0"/>
              <a:t>12/9/23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9E2F8B-7ED1-E549-92A3-3FA595FCCA87}" type="slidenum">
              <a:rPr lang="en-US" smtClean="0"/>
              <a:t>‹#›</a:t>
            </a:fld>
            <a:endParaRPr lang="en-US" dirty="0"/>
          </a:p>
        </p:txBody>
      </p:sp>
    </p:spTree>
    <p:extLst>
      <p:ext uri="{BB962C8B-B14F-4D97-AF65-F5344CB8AC3E}">
        <p14:creationId xmlns:p14="http://schemas.microsoft.com/office/powerpoint/2010/main" val="3121160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E1D0D95-0171-9B48-8291-E0B9B650F44D}" type="datetimeFigureOut">
              <a:rPr lang="en-US" smtClean="0"/>
              <a:t>12/9/23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9E2F8B-7ED1-E549-92A3-3FA595FCCA87}" type="slidenum">
              <a:rPr lang="en-US" smtClean="0"/>
              <a:t>‹#›</a:t>
            </a:fld>
            <a:endParaRPr lang="en-US" dirty="0"/>
          </a:p>
        </p:txBody>
      </p:sp>
    </p:spTree>
    <p:extLst>
      <p:ext uri="{BB962C8B-B14F-4D97-AF65-F5344CB8AC3E}">
        <p14:creationId xmlns:p14="http://schemas.microsoft.com/office/powerpoint/2010/main" val="1257001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E1D0D95-0171-9B48-8291-E0B9B650F44D}" type="datetimeFigureOut">
              <a:rPr lang="en-US" smtClean="0"/>
              <a:t>12/9/23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9E2F8B-7ED1-E549-92A3-3FA595FCCA87}" type="slidenum">
              <a:rPr lang="en-US" smtClean="0"/>
              <a:t>‹#›</a:t>
            </a:fld>
            <a:endParaRPr lang="en-US" dirty="0"/>
          </a:p>
        </p:txBody>
      </p:sp>
    </p:spTree>
    <p:extLst>
      <p:ext uri="{BB962C8B-B14F-4D97-AF65-F5344CB8AC3E}">
        <p14:creationId xmlns:p14="http://schemas.microsoft.com/office/powerpoint/2010/main" val="4153622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1D0D95-0171-9B48-8291-E0B9B650F44D}" type="datetimeFigureOut">
              <a:rPr lang="en-US" smtClean="0"/>
              <a:t>12/9/23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9E2F8B-7ED1-E549-92A3-3FA595FCCA87}" type="slidenum">
              <a:rPr lang="en-US" smtClean="0"/>
              <a:t>‹#›</a:t>
            </a:fld>
            <a:endParaRPr lang="en-US" dirty="0"/>
          </a:p>
        </p:txBody>
      </p:sp>
    </p:spTree>
    <p:extLst>
      <p:ext uri="{BB962C8B-B14F-4D97-AF65-F5344CB8AC3E}">
        <p14:creationId xmlns:p14="http://schemas.microsoft.com/office/powerpoint/2010/main" val="3035049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1D0D95-0171-9B48-8291-E0B9B650F44D}" type="datetimeFigureOut">
              <a:rPr lang="en-US" smtClean="0"/>
              <a:t>12/9/23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9E2F8B-7ED1-E549-92A3-3FA595FCCA87}" type="slidenum">
              <a:rPr lang="en-US" smtClean="0"/>
              <a:t>‹#›</a:t>
            </a:fld>
            <a:endParaRPr lang="en-US" dirty="0"/>
          </a:p>
        </p:txBody>
      </p:sp>
    </p:spTree>
    <p:extLst>
      <p:ext uri="{BB962C8B-B14F-4D97-AF65-F5344CB8AC3E}">
        <p14:creationId xmlns:p14="http://schemas.microsoft.com/office/powerpoint/2010/main" val="4120679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0E1D0D95-0171-9B48-8291-E0B9B650F44D}" type="datetimeFigureOut">
              <a:rPr lang="en-US" smtClean="0"/>
              <a:t>12/9/23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9E2F8B-7ED1-E549-92A3-3FA595FCCA87}" type="slidenum">
              <a:rPr lang="en-US" smtClean="0"/>
              <a:t>‹#›</a:t>
            </a:fld>
            <a:endParaRPr lang="en-US" dirty="0"/>
          </a:p>
        </p:txBody>
      </p:sp>
    </p:spTree>
    <p:extLst>
      <p:ext uri="{BB962C8B-B14F-4D97-AF65-F5344CB8AC3E}">
        <p14:creationId xmlns:p14="http://schemas.microsoft.com/office/powerpoint/2010/main" val="969170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1D0D95-0171-9B48-8291-E0B9B650F44D}" type="datetimeFigureOut">
              <a:rPr lang="en-US" smtClean="0"/>
              <a:t>12/9/23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9E2F8B-7ED1-E549-92A3-3FA595FCCA87}" type="slidenum">
              <a:rPr lang="en-US" smtClean="0"/>
              <a:t>‹#›</a:t>
            </a:fld>
            <a:endParaRPr lang="en-US" dirty="0"/>
          </a:p>
        </p:txBody>
      </p:sp>
    </p:spTree>
    <p:extLst>
      <p:ext uri="{BB962C8B-B14F-4D97-AF65-F5344CB8AC3E}">
        <p14:creationId xmlns:p14="http://schemas.microsoft.com/office/powerpoint/2010/main" val="1917857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1D0D95-0171-9B48-8291-E0B9B650F44D}" type="datetimeFigureOut">
              <a:rPr lang="en-US" smtClean="0"/>
              <a:t>12/9/23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9E2F8B-7ED1-E549-92A3-3FA595FCCA87}" type="slidenum">
              <a:rPr lang="en-US" smtClean="0"/>
              <a:t>‹#›</a:t>
            </a:fld>
            <a:endParaRPr lang="en-US" dirty="0"/>
          </a:p>
        </p:txBody>
      </p:sp>
    </p:spTree>
    <p:extLst>
      <p:ext uri="{BB962C8B-B14F-4D97-AF65-F5344CB8AC3E}">
        <p14:creationId xmlns:p14="http://schemas.microsoft.com/office/powerpoint/2010/main" val="1125213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1D0D95-0171-9B48-8291-E0B9B650F44D}" type="datetimeFigureOut">
              <a:rPr lang="en-US" smtClean="0"/>
              <a:t>12/9/23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09E2F8B-7ED1-E549-92A3-3FA595FCCA87}" type="slidenum">
              <a:rPr lang="en-US" smtClean="0"/>
              <a:t>‹#›</a:t>
            </a:fld>
            <a:endParaRPr lang="en-US" dirty="0"/>
          </a:p>
        </p:txBody>
      </p:sp>
    </p:spTree>
    <p:extLst>
      <p:ext uri="{BB962C8B-B14F-4D97-AF65-F5344CB8AC3E}">
        <p14:creationId xmlns:p14="http://schemas.microsoft.com/office/powerpoint/2010/main" val="2819364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0E1D0D95-0171-9B48-8291-E0B9B650F44D}" type="datetimeFigureOut">
              <a:rPr lang="en-US" smtClean="0"/>
              <a:t>12/9/23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909E2F8B-7ED1-E549-92A3-3FA595FCCA87}" type="slidenum">
              <a:rPr lang="en-US" smtClean="0"/>
              <a:t>‹#›</a:t>
            </a:fld>
            <a:endParaRPr lang="en-US" dirty="0"/>
          </a:p>
        </p:txBody>
      </p:sp>
    </p:spTree>
    <p:extLst>
      <p:ext uri="{BB962C8B-B14F-4D97-AF65-F5344CB8AC3E}">
        <p14:creationId xmlns:p14="http://schemas.microsoft.com/office/powerpoint/2010/main" val="3433202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E1D0D95-0171-9B48-8291-E0B9B650F44D}" type="datetimeFigureOut">
              <a:rPr lang="en-US" smtClean="0"/>
              <a:t>12/9/23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909E2F8B-7ED1-E549-92A3-3FA595FCCA87}" type="slidenum">
              <a:rPr lang="en-US" smtClean="0"/>
              <a:t>‹#›</a:t>
            </a:fld>
            <a:endParaRPr lang="en-US" dirty="0"/>
          </a:p>
        </p:txBody>
      </p:sp>
    </p:spTree>
    <p:extLst>
      <p:ext uri="{BB962C8B-B14F-4D97-AF65-F5344CB8AC3E}">
        <p14:creationId xmlns:p14="http://schemas.microsoft.com/office/powerpoint/2010/main" val="388746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0E1D0D95-0171-9B48-8291-E0B9B650F44D}" type="datetimeFigureOut">
              <a:rPr lang="en-US" smtClean="0"/>
              <a:t>12/9/23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909E2F8B-7ED1-E549-92A3-3FA595FCCA87}" type="slidenum">
              <a:rPr lang="en-US" smtClean="0"/>
              <a:t>‹#›</a:t>
            </a:fld>
            <a:endParaRPr lang="en-US" dirty="0"/>
          </a:p>
        </p:txBody>
      </p:sp>
    </p:spTree>
    <p:extLst>
      <p:ext uri="{BB962C8B-B14F-4D97-AF65-F5344CB8AC3E}">
        <p14:creationId xmlns:p14="http://schemas.microsoft.com/office/powerpoint/2010/main" val="3521144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1D0D95-0171-9B48-8291-E0B9B650F44D}" type="datetimeFigureOut">
              <a:rPr lang="en-US" smtClean="0"/>
              <a:t>12/9/23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9E2F8B-7ED1-E549-92A3-3FA595FCCA87}" type="slidenum">
              <a:rPr lang="en-US" smtClean="0"/>
              <a:t>‹#›</a:t>
            </a:fld>
            <a:endParaRPr lang="en-US" dirty="0"/>
          </a:p>
        </p:txBody>
      </p:sp>
    </p:spTree>
    <p:extLst>
      <p:ext uri="{BB962C8B-B14F-4D97-AF65-F5344CB8AC3E}">
        <p14:creationId xmlns:p14="http://schemas.microsoft.com/office/powerpoint/2010/main" val="2237953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E1D0D95-0171-9B48-8291-E0B9B650F44D}" type="datetimeFigureOut">
              <a:rPr lang="en-US" smtClean="0"/>
              <a:t>12/9/23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909E2F8B-7ED1-E549-92A3-3FA595FCCA87}" type="slidenum">
              <a:rPr lang="en-US" smtClean="0"/>
              <a:t>‹#›</a:t>
            </a:fld>
            <a:endParaRPr lang="en-US" dirty="0"/>
          </a:p>
        </p:txBody>
      </p:sp>
    </p:spTree>
    <p:extLst>
      <p:ext uri="{BB962C8B-B14F-4D97-AF65-F5344CB8AC3E}">
        <p14:creationId xmlns:p14="http://schemas.microsoft.com/office/powerpoint/2010/main" val="415533400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0.emf"/><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hyperlink" Target="https://vimeo.com/70522431"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www.youtube.com/watch?v=xjDjIWPwcPU" TargetMode="External"/><Relationship Id="rId1" Type="http://schemas.openxmlformats.org/officeDocument/2006/relationships/slideLayout" Target="../slideLayouts/slideLayout4.xml"/><Relationship Id="rId4" Type="http://schemas.openxmlformats.org/officeDocument/2006/relationships/hyperlink" Target="http://www.propheticministeryiwilson.org/2013/07/19-affirmations-to-build-and-strengthen.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gi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0.emf"/><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hyperlink" Target="https://www.biblegateway.com/passage/?search=Hebrews+5&amp;version=NRSVUE#fen-NRSVUE-30019a"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11EBF-0CFD-1E46-B280-F5D0566A0D8C}"/>
              </a:ext>
            </a:extLst>
          </p:cNvPr>
          <p:cNvSpPr>
            <a:spLocks noGrp="1"/>
          </p:cNvSpPr>
          <p:nvPr>
            <p:ph type="ctrTitle"/>
          </p:nvPr>
        </p:nvSpPr>
        <p:spPr>
          <a:xfrm>
            <a:off x="3456730" y="1854516"/>
            <a:ext cx="5278540" cy="1134894"/>
          </a:xfrm>
        </p:spPr>
        <p:txBody>
          <a:bodyPr/>
          <a:lstStyle/>
          <a:p>
            <a:pPr algn="ctr"/>
            <a:r>
              <a:rPr lang="en-US" sz="4400" b="1" dirty="0"/>
              <a:t>JUNIOR ORDER OF MELCHIZEDEK</a:t>
            </a:r>
          </a:p>
        </p:txBody>
      </p:sp>
      <p:sp>
        <p:nvSpPr>
          <p:cNvPr id="3" name="Subtitle 2">
            <a:extLst>
              <a:ext uri="{FF2B5EF4-FFF2-40B4-BE49-F238E27FC236}">
                <a16:creationId xmlns:a16="http://schemas.microsoft.com/office/drawing/2014/main" id="{3CAA1187-D9E8-7245-8144-725B438E1164}"/>
              </a:ext>
            </a:extLst>
          </p:cNvPr>
          <p:cNvSpPr>
            <a:spLocks noGrp="1"/>
          </p:cNvSpPr>
          <p:nvPr>
            <p:ph type="subTitle" idx="1"/>
          </p:nvPr>
        </p:nvSpPr>
        <p:spPr>
          <a:xfrm>
            <a:off x="1751214" y="3557223"/>
            <a:ext cx="8825658" cy="1420024"/>
          </a:xfrm>
        </p:spPr>
        <p:txBody>
          <a:bodyPr>
            <a:noAutofit/>
          </a:bodyPr>
          <a:lstStyle/>
          <a:p>
            <a:pPr algn="ctr"/>
            <a:r>
              <a:rPr lang="en-US" sz="4000" b="1" dirty="0">
                <a:solidFill>
                  <a:schemeClr val="tx1"/>
                </a:solidFill>
              </a:rPr>
              <a:t>RITES OF PASSAGE PROGRAM</a:t>
            </a:r>
          </a:p>
          <a:p>
            <a:pPr algn="ctr"/>
            <a:r>
              <a:rPr lang="en-US" b="1" dirty="0">
                <a:solidFill>
                  <a:schemeClr val="tx1"/>
                </a:solidFill>
              </a:rPr>
              <a:t>Sponsored by the Ecumenical Center for Black Church Studies </a:t>
            </a:r>
          </a:p>
        </p:txBody>
      </p:sp>
      <p:pic>
        <p:nvPicPr>
          <p:cNvPr id="6" name="image1.png">
            <a:extLst>
              <a:ext uri="{FF2B5EF4-FFF2-40B4-BE49-F238E27FC236}">
                <a16:creationId xmlns:a16="http://schemas.microsoft.com/office/drawing/2014/main" id="{EE69F257-F23A-A48B-3467-8D6B78FC6837}"/>
              </a:ext>
            </a:extLst>
          </p:cNvPr>
          <p:cNvPicPr/>
          <p:nvPr/>
        </p:nvPicPr>
        <p:blipFill rotWithShape="1">
          <a:blip r:embed="rId2"/>
          <a:srcRect l="15412" r="18552"/>
          <a:stretch/>
        </p:blipFill>
        <p:spPr bwMode="auto">
          <a:xfrm>
            <a:off x="791094" y="819677"/>
            <a:ext cx="1920240" cy="16357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40884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9D54AB-05DC-4499-9124-9E6C6A25E9DC}"/>
              </a:ext>
            </a:extLst>
          </p:cNvPr>
          <p:cNvSpPr>
            <a:spLocks noGrp="1"/>
          </p:cNvSpPr>
          <p:nvPr>
            <p:ph type="title"/>
          </p:nvPr>
        </p:nvSpPr>
        <p:spPr/>
        <p:txBody>
          <a:bodyPr/>
          <a:lstStyle/>
          <a:p>
            <a:br>
              <a:rPr lang="en-US" dirty="0"/>
            </a:br>
            <a:br>
              <a:rPr lang="en-US" dirty="0"/>
            </a:br>
            <a:br>
              <a:rPr lang="en-US" dirty="0"/>
            </a:br>
            <a:endParaRPr lang="en-US" dirty="0"/>
          </a:p>
        </p:txBody>
      </p:sp>
      <p:graphicFrame>
        <p:nvGraphicFramePr>
          <p:cNvPr id="16" name="Content Placeholder 4">
            <a:extLst>
              <a:ext uri="{FF2B5EF4-FFF2-40B4-BE49-F238E27FC236}">
                <a16:creationId xmlns:a16="http://schemas.microsoft.com/office/drawing/2014/main" id="{DFC8D3D7-71FC-4B00-9B50-DBFC845DFD38}"/>
              </a:ext>
            </a:extLst>
          </p:cNvPr>
          <p:cNvGraphicFramePr>
            <a:graphicFrameLocks noGrp="1"/>
          </p:cNvGraphicFramePr>
          <p:nvPr>
            <p:ph sz="half" idx="4294967295"/>
          </p:nvPr>
        </p:nvGraphicFramePr>
        <p:xfrm>
          <a:off x="4697809" y="-277363"/>
          <a:ext cx="7494191" cy="3706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a:extLst>
              <a:ext uri="{FF2B5EF4-FFF2-40B4-BE49-F238E27FC236}">
                <a16:creationId xmlns:a16="http://schemas.microsoft.com/office/drawing/2014/main" id="{BEB176E0-301A-4DC6-8A02-9A0C6A0B6280}"/>
              </a:ext>
            </a:extLst>
          </p:cNvPr>
          <p:cNvSpPr>
            <a:spLocks noGrp="1"/>
          </p:cNvSpPr>
          <p:nvPr>
            <p:ph sz="half" idx="4294967295"/>
          </p:nvPr>
        </p:nvSpPr>
        <p:spPr>
          <a:xfrm>
            <a:off x="4843463" y="2966720"/>
            <a:ext cx="7348537" cy="3815080"/>
          </a:xfrm>
        </p:spPr>
        <p:txBody>
          <a:bodyPr>
            <a:normAutofit/>
          </a:bodyPr>
          <a:lstStyle/>
          <a:p>
            <a:pPr algn="ctr"/>
            <a:endParaRPr lang="en-US" dirty="0"/>
          </a:p>
          <a:p>
            <a:pPr algn="ctr"/>
            <a:endParaRPr lang="en-US" sz="1600" dirty="0"/>
          </a:p>
          <a:p>
            <a:r>
              <a:rPr lang="en-US" sz="1600" dirty="0"/>
              <a:t>***************************************************</a:t>
            </a:r>
          </a:p>
          <a:p>
            <a:pPr algn="ctr"/>
            <a:r>
              <a:rPr lang="en-US" sz="1600" dirty="0"/>
              <a:t>OATH OF THE ORDER OF MELCHIZEDEK</a:t>
            </a:r>
          </a:p>
          <a:p>
            <a:pPr algn="ctr"/>
            <a:r>
              <a:rPr lang="en-US" sz="1600" dirty="0"/>
              <a:t>HEBREW 5:5-6</a:t>
            </a:r>
          </a:p>
          <a:p>
            <a:pPr algn="ctr"/>
            <a:r>
              <a:rPr lang="en-US" sz="1600" dirty="0"/>
              <a:t>Neither did Christ presume to set himself up as high priest but was set apart by the One who said to him, “You are my Son; today I celebrate you!”</a:t>
            </a:r>
          </a:p>
          <a:p>
            <a:pPr algn="ctr"/>
            <a:r>
              <a:rPr lang="en-US" sz="1600" dirty="0"/>
              <a:t>In another place, God declares, “You’re a priest forever in the order of Melchizedek.”</a:t>
            </a:r>
          </a:p>
          <a:p>
            <a:endParaRPr lang="en-US" dirty="0"/>
          </a:p>
        </p:txBody>
      </p:sp>
      <p:pic>
        <p:nvPicPr>
          <p:cNvPr id="12" name="Picture 11">
            <a:extLst>
              <a:ext uri="{FF2B5EF4-FFF2-40B4-BE49-F238E27FC236}">
                <a16:creationId xmlns:a16="http://schemas.microsoft.com/office/drawing/2014/main" id="{4606E6AD-9D23-40C7-8E67-FC5ADB07EBAA}"/>
              </a:ext>
            </a:extLst>
          </p:cNvPr>
          <p:cNvPicPr/>
          <p:nvPr/>
        </p:nvPicPr>
        <p:blipFill rotWithShape="1">
          <a:blip r:embed="rId7">
            <a:extLst>
              <a:ext uri="{28A0092B-C50C-407E-A947-70E740481C1C}">
                <a14:useLocalDpi xmlns:a14="http://schemas.microsoft.com/office/drawing/2010/main" val="0"/>
              </a:ext>
            </a:extLst>
          </a:blip>
          <a:srcRect l="8163" t="3610" r="53673" b="-3610"/>
          <a:stretch/>
        </p:blipFill>
        <p:spPr bwMode="auto">
          <a:xfrm>
            <a:off x="-23218" y="169677"/>
            <a:ext cx="4648200" cy="668832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3162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83309-199E-4F3D-B87D-CF5501CE9AF4}"/>
              </a:ext>
            </a:extLst>
          </p:cNvPr>
          <p:cNvSpPr>
            <a:spLocks noGrp="1"/>
          </p:cNvSpPr>
          <p:nvPr>
            <p:ph type="ctrTitle"/>
          </p:nvPr>
        </p:nvSpPr>
        <p:spPr>
          <a:xfrm>
            <a:off x="7163084" y="981949"/>
            <a:ext cx="4275640" cy="1823029"/>
          </a:xfrm>
          <a:effectLst>
            <a:glow rad="127000">
              <a:schemeClr val="bg1"/>
            </a:glow>
          </a:effectLst>
        </p:spPr>
        <p:txBody>
          <a:bodyPr vert="horz" lIns="109728" tIns="109728" rIns="109728" bIns="91440" rtlCol="0" anchor="ctr">
            <a:normAutofit fontScale="90000"/>
          </a:bodyPr>
          <a:lstStyle/>
          <a:p>
            <a:pPr>
              <a:lnSpc>
                <a:spcPct val="140000"/>
              </a:lnSpc>
            </a:pPr>
            <a:br>
              <a:rPr lang="en-US" sz="900" b="1" dirty="0">
                <a:solidFill>
                  <a:schemeClr val="bg1"/>
                </a:solidFill>
              </a:rPr>
            </a:br>
            <a:br>
              <a:rPr lang="en-US" sz="900" b="1" dirty="0">
                <a:solidFill>
                  <a:schemeClr val="bg1"/>
                </a:solidFill>
              </a:rPr>
            </a:br>
            <a:br>
              <a:rPr lang="en-US" sz="900" b="1" dirty="0">
                <a:solidFill>
                  <a:schemeClr val="bg1"/>
                </a:solidFill>
              </a:rPr>
            </a:br>
            <a:r>
              <a:rPr lang="en-US" sz="1100" b="1" dirty="0">
                <a:solidFill>
                  <a:schemeClr val="tx1"/>
                </a:solidFill>
              </a:rPr>
              <a:t>A warrior is one who is  </a:t>
            </a:r>
            <a:br>
              <a:rPr lang="en-US" sz="1100" b="1" dirty="0">
                <a:solidFill>
                  <a:schemeClr val="tx1"/>
                </a:solidFill>
              </a:rPr>
            </a:br>
            <a:r>
              <a:rPr lang="en-US" sz="1100" b="1" dirty="0">
                <a:solidFill>
                  <a:schemeClr val="tx1"/>
                </a:solidFill>
              </a:rPr>
              <a:t> Introduced to their tribal practices and customs. A Warrior is not Gender specific. The warrior is prepared to fight for and protect our connection to the divine, ourselves, and our community. A Peaceful warrior utilizes self-defense, self-discipline psycho-physical stamina, and fitness--in preparation for the life journey. By being Introduced to cultural practices,  the lessons inculcate self-determination, perseverance, readiness, and preparedness to fight and protect.</a:t>
            </a:r>
            <a:br>
              <a:rPr lang="en-US" sz="1100" b="1" dirty="0">
                <a:solidFill>
                  <a:schemeClr val="tx1"/>
                </a:solidFill>
              </a:rPr>
            </a:br>
            <a:br>
              <a:rPr lang="en-US" sz="1100" b="1" dirty="0">
                <a:solidFill>
                  <a:schemeClr val="tx1"/>
                </a:solidFill>
              </a:rPr>
            </a:br>
            <a:br>
              <a:rPr lang="en-US" sz="900" b="1" dirty="0">
                <a:solidFill>
                  <a:schemeClr val="bg1"/>
                </a:solidFill>
              </a:rPr>
            </a:br>
            <a:endParaRPr lang="en-US" sz="900" b="1" dirty="0">
              <a:solidFill>
                <a:schemeClr val="bg1"/>
              </a:solidFill>
            </a:endParaRPr>
          </a:p>
        </p:txBody>
      </p:sp>
      <p:pic>
        <p:nvPicPr>
          <p:cNvPr id="8" name="Picture 7" descr="A picture containing text, clipart&#10;&#10;Description automatically generated">
            <a:extLst>
              <a:ext uri="{FF2B5EF4-FFF2-40B4-BE49-F238E27FC236}">
                <a16:creationId xmlns:a16="http://schemas.microsoft.com/office/drawing/2014/main" id="{4584647D-87A2-425F-A97C-7D37171236B2}"/>
              </a:ext>
            </a:extLst>
          </p:cNvPr>
          <p:cNvPicPr>
            <a:picLocks noChangeAspect="1"/>
          </p:cNvPicPr>
          <p:nvPr/>
        </p:nvPicPr>
        <p:blipFill rotWithShape="1">
          <a:blip r:embed="rId2">
            <a:extLst>
              <a:ext uri="{28A0092B-C50C-407E-A947-70E740481C1C}">
                <a14:useLocalDpi xmlns:a14="http://schemas.microsoft.com/office/drawing/2010/main" val="0"/>
              </a:ext>
            </a:extLst>
          </a:blip>
          <a:srcRect l="6128"/>
          <a:stretch/>
        </p:blipFill>
        <p:spPr>
          <a:xfrm>
            <a:off x="8519575" y="3786927"/>
            <a:ext cx="1562658" cy="2336378"/>
          </a:xfrm>
          <a:prstGeom prst="rect">
            <a:avLst/>
          </a:prstGeom>
        </p:spPr>
      </p:pic>
      <p:pic>
        <p:nvPicPr>
          <p:cNvPr id="6" name="Content Placeholder 13">
            <a:extLst>
              <a:ext uri="{FF2B5EF4-FFF2-40B4-BE49-F238E27FC236}">
                <a16:creationId xmlns:a16="http://schemas.microsoft.com/office/drawing/2014/main" id="{A2778247-1AC7-4734-B048-DDAFDA5B805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532" r="17506"/>
          <a:stretch/>
        </p:blipFill>
        <p:spPr>
          <a:xfrm>
            <a:off x="1385157" y="-119569"/>
            <a:ext cx="5024651" cy="3232573"/>
          </a:xfrm>
          <a:prstGeom prst="rect">
            <a:avLst/>
          </a:prstGeom>
          <a:ln w="228600" cap="sq" cmpd="thickThin">
            <a:solidFill>
              <a:srgbClr val="000000"/>
            </a:solidFill>
            <a:prstDash val="solid"/>
            <a:miter lim="800000"/>
          </a:ln>
          <a:effectLst>
            <a:innerShdw blurRad="76200">
              <a:srgbClr val="000000"/>
            </a:innerShdw>
          </a:effectLst>
        </p:spPr>
      </p:pic>
      <p:sp>
        <p:nvSpPr>
          <p:cNvPr id="3" name="Content Placeholder 2">
            <a:extLst>
              <a:ext uri="{FF2B5EF4-FFF2-40B4-BE49-F238E27FC236}">
                <a16:creationId xmlns:a16="http://schemas.microsoft.com/office/drawing/2014/main" id="{89ACED26-2BB5-4A3F-B1B1-28EB72A5FF3F}"/>
              </a:ext>
            </a:extLst>
          </p:cNvPr>
          <p:cNvSpPr>
            <a:spLocks noGrp="1"/>
          </p:cNvSpPr>
          <p:nvPr>
            <p:ph type="subTitle" idx="1"/>
          </p:nvPr>
        </p:nvSpPr>
        <p:spPr>
          <a:xfrm>
            <a:off x="1334697" y="3767128"/>
            <a:ext cx="5158083" cy="3109203"/>
          </a:xfrm>
        </p:spPr>
        <p:txBody>
          <a:bodyPr vert="horz" lIns="109728" tIns="109728" rIns="109728" bIns="91440" rtlCol="0" anchor="t">
            <a:normAutofit/>
          </a:bodyPr>
          <a:lstStyle/>
          <a:p>
            <a:pPr>
              <a:lnSpc>
                <a:spcPct val="130000"/>
              </a:lnSpc>
            </a:pPr>
            <a:r>
              <a:rPr lang="en-US" sz="1400" dirty="0" err="1">
                <a:solidFill>
                  <a:schemeClr val="tx1">
                    <a:lumMod val="75000"/>
                    <a:lumOff val="25000"/>
                  </a:schemeClr>
                </a:solidFill>
              </a:rPr>
              <a:t>AKOBEN</a:t>
            </a:r>
            <a:r>
              <a:rPr lang="en-US" sz="1400" dirty="0">
                <a:solidFill>
                  <a:schemeClr val="tx1">
                    <a:lumMod val="75000"/>
                    <a:lumOff val="25000"/>
                  </a:schemeClr>
                </a:solidFill>
              </a:rPr>
              <a:t>: “WAR HORN”</a:t>
            </a:r>
          </a:p>
          <a:p>
            <a:pPr>
              <a:lnSpc>
                <a:spcPct val="130000"/>
              </a:lnSpc>
            </a:pPr>
            <a:r>
              <a:rPr lang="en-US" sz="1400" dirty="0" err="1">
                <a:solidFill>
                  <a:schemeClr val="tx1">
                    <a:lumMod val="75000"/>
                    <a:lumOff val="25000"/>
                  </a:schemeClr>
                </a:solidFill>
              </a:rPr>
              <a:t>VIGILIANCE</a:t>
            </a:r>
            <a:r>
              <a:rPr lang="en-US" sz="1400" dirty="0">
                <a:solidFill>
                  <a:schemeClr val="tx1">
                    <a:lumMod val="75000"/>
                    <a:lumOff val="25000"/>
                  </a:schemeClr>
                </a:solidFill>
              </a:rPr>
              <a:t>*WARINESS*ALERTNESS</a:t>
            </a:r>
          </a:p>
          <a:p>
            <a:pPr>
              <a:lnSpc>
                <a:spcPct val="130000"/>
              </a:lnSpc>
            </a:pPr>
            <a:r>
              <a:rPr lang="en-US" sz="1400" dirty="0">
                <a:solidFill>
                  <a:schemeClr val="tx1">
                    <a:lumMod val="75000"/>
                    <a:lumOff val="25000"/>
                  </a:schemeClr>
                </a:solidFill>
              </a:rPr>
              <a:t>“A HORN IS USED TO SIGNIFY THE COMMENCEMENT OF A BATTLE, A CALL TO ARMS TO DEFEND YOUR COMMUNITY. A SYMBOL OF AWARENESS OF YOUR CHALLENGERS AND A READINESS TO CONFRONT THE. LASTLY, A CALLING TOGETHER TO TACKLE A COMMUNAL CHALLENGE.</a:t>
            </a:r>
          </a:p>
          <a:p>
            <a:pPr>
              <a:lnSpc>
                <a:spcPct val="130000"/>
              </a:lnSpc>
            </a:pPr>
            <a:endParaRPr lang="en-US" sz="1000" dirty="0">
              <a:solidFill>
                <a:schemeClr val="tx1">
                  <a:lumMod val="75000"/>
                  <a:lumOff val="25000"/>
                </a:schemeClr>
              </a:solidFill>
            </a:endParaRPr>
          </a:p>
        </p:txBody>
      </p:sp>
      <p:sp>
        <p:nvSpPr>
          <p:cNvPr id="5" name="Title 1">
            <a:extLst>
              <a:ext uri="{FF2B5EF4-FFF2-40B4-BE49-F238E27FC236}">
                <a16:creationId xmlns:a16="http://schemas.microsoft.com/office/drawing/2014/main" id="{A08F9161-A17D-4C08-AE6A-15590061F69F}"/>
              </a:ext>
            </a:extLst>
          </p:cNvPr>
          <p:cNvSpPr txBox="1">
            <a:spLocks/>
          </p:cNvSpPr>
          <p:nvPr/>
        </p:nvSpPr>
        <p:spPr>
          <a:xfrm>
            <a:off x="1334697" y="164421"/>
            <a:ext cx="2792587" cy="4985916"/>
          </a:xfrm>
          <a:prstGeom prst="rect">
            <a:avLst/>
          </a:prstGeom>
        </p:spPr>
        <p:txBody>
          <a:bodyPr vert="horz" lIns="109728" tIns="109728" rIns="109728" bIns="91440" rtlCol="0" anchor="ctr">
            <a:normAutofit/>
          </a:bodyPr>
          <a:lstStyle>
            <a:lvl1pPr algn="l" defTabSz="914400" rtl="0" eaLnBrk="1" latinLnBrk="0" hangingPunct="1">
              <a:lnSpc>
                <a:spcPct val="125000"/>
              </a:lnSpc>
              <a:spcBef>
                <a:spcPct val="0"/>
              </a:spcBef>
              <a:buNone/>
              <a:defRPr sz="6000" b="0" kern="1200" cap="all" spc="150" baseline="0">
                <a:solidFill>
                  <a:schemeClr val="tx1">
                    <a:lumMod val="75000"/>
                    <a:lumOff val="25000"/>
                  </a:schemeClr>
                </a:solidFill>
                <a:latin typeface="+mj-lt"/>
                <a:ea typeface="+mj-ea"/>
                <a:cs typeface="+mj-cs"/>
              </a:defRPr>
            </a:lvl1pPr>
          </a:lstStyle>
          <a:p>
            <a:pPr algn="ctr">
              <a:spcAft>
                <a:spcPts val="600"/>
              </a:spcAft>
            </a:pPr>
            <a:br>
              <a:rPr lang="en-US" sz="1800"/>
            </a:br>
            <a:br>
              <a:rPr lang="en-US" sz="1800"/>
            </a:br>
            <a:br>
              <a:rPr lang="en-US" sz="1800"/>
            </a:br>
            <a:br>
              <a:rPr lang="en-US" sz="1800"/>
            </a:br>
            <a:br>
              <a:rPr lang="en-US" sz="1800"/>
            </a:br>
            <a:br>
              <a:rPr lang="en-US" sz="1800"/>
            </a:br>
            <a:br>
              <a:rPr lang="en-US" sz="1800"/>
            </a:br>
            <a:br>
              <a:rPr lang="en-US" sz="1800"/>
            </a:br>
            <a:br>
              <a:rPr lang="en-US" sz="1800"/>
            </a:br>
            <a:br>
              <a:rPr lang="en-US" sz="1800"/>
            </a:br>
            <a:endParaRPr lang="en-US" sz="1800"/>
          </a:p>
        </p:txBody>
      </p:sp>
    </p:spTree>
    <p:extLst>
      <p:ext uri="{BB962C8B-B14F-4D97-AF65-F5344CB8AC3E}">
        <p14:creationId xmlns:p14="http://schemas.microsoft.com/office/powerpoint/2010/main" val="356693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00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400"/>
                                        <p:tgtEl>
                                          <p:spTgt spid="3">
                                            <p:txEl>
                                              <p:pRg st="2" end="2"/>
                                            </p:txEl>
                                          </p:spTgt>
                                        </p:tgtEl>
                                      </p:cBhvr>
                                    </p:animEffect>
                                  </p:childTnLst>
                                </p:cTn>
                              </p:par>
                              <p:par>
                                <p:cTn id="18" presetID="10" presetClass="entr" presetSubtype="0" fill="hold" grpId="0" nodeType="withEffect">
                                  <p:stCondLst>
                                    <p:cond delay="1000"/>
                                  </p:stCondLst>
                                  <p:iterate type="lt">
                                    <p:tmPct val="10000"/>
                                  </p:iterate>
                                  <p:childTnLst>
                                    <p:set>
                                      <p:cBhvr>
                                        <p:cTn id="19" dur="1" fill="hold">
                                          <p:stCondLst>
                                            <p:cond delay="0"/>
                                          </p:stCondLst>
                                        </p:cTn>
                                        <p:tgtEl>
                                          <p:spTgt spid="2"/>
                                        </p:tgtEl>
                                        <p:attrNameLst>
                                          <p:attrName>style.visibility</p:attrName>
                                        </p:attrNameLst>
                                      </p:cBhvr>
                                      <p:to>
                                        <p:strVal val="visible"/>
                                      </p:to>
                                    </p:set>
                                    <p:animEffect transition="in" filter="fade">
                                      <p:cBhvr>
                                        <p:cTn id="2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6D2FB03-E869-434B-A293-72ED0C743EFD}"/>
              </a:ext>
            </a:extLst>
          </p:cNvPr>
          <p:cNvSpPr>
            <a:spLocks noGrp="1"/>
          </p:cNvSpPr>
          <p:nvPr>
            <p:ph type="title"/>
          </p:nvPr>
        </p:nvSpPr>
        <p:spPr>
          <a:xfrm>
            <a:off x="1012577" y="428848"/>
            <a:ext cx="4862811" cy="2019488"/>
          </a:xfrm>
        </p:spPr>
        <p:txBody>
          <a:bodyPr vert="horz" lIns="109728" tIns="109728" rIns="109728" bIns="91440" rtlCol="0" anchor="ctr">
            <a:normAutofit/>
          </a:bodyPr>
          <a:lstStyle/>
          <a:p>
            <a:r>
              <a:rPr lang="en-US" sz="2800" dirty="0">
                <a:solidFill>
                  <a:schemeClr val="bg1"/>
                </a:solidFill>
              </a:rPr>
              <a:t>The Inner Workings of a Warrior..</a:t>
            </a:r>
          </a:p>
        </p:txBody>
      </p:sp>
      <p:sp>
        <p:nvSpPr>
          <p:cNvPr id="12" name="Content Placeholder 11">
            <a:extLst>
              <a:ext uri="{FF2B5EF4-FFF2-40B4-BE49-F238E27FC236}">
                <a16:creationId xmlns:a16="http://schemas.microsoft.com/office/drawing/2014/main" id="{D8C3B783-13C0-4414-AD58-85DC4212630B}"/>
              </a:ext>
            </a:extLst>
          </p:cNvPr>
          <p:cNvSpPr>
            <a:spLocks noGrp="1"/>
          </p:cNvSpPr>
          <p:nvPr>
            <p:ph sz="half" idx="2"/>
          </p:nvPr>
        </p:nvSpPr>
        <p:spPr>
          <a:xfrm>
            <a:off x="1299329" y="3605878"/>
            <a:ext cx="5117253" cy="2986985"/>
          </a:xfrm>
        </p:spPr>
        <p:txBody>
          <a:bodyPr vert="horz" lIns="109728" tIns="109728" rIns="109728" bIns="91440" rtlCol="0" anchor="t">
            <a:noAutofit/>
          </a:bodyPr>
          <a:lstStyle/>
          <a:p>
            <a:r>
              <a:rPr lang="en-US" sz="1600" dirty="0"/>
              <a:t>The Spirit/Holy Spirit dwells in each warrior to produce:</a:t>
            </a:r>
          </a:p>
          <a:p>
            <a:r>
              <a:rPr lang="en-US" sz="1600" dirty="0"/>
              <a:t>Confidence: to conquer Fear, Doubt, and Low Esteem To know though we can not see.</a:t>
            </a:r>
          </a:p>
          <a:p>
            <a:r>
              <a:rPr lang="en-US" sz="1600" dirty="0"/>
              <a:t>Hope: when faced with adversity that all is well and you are protected</a:t>
            </a:r>
          </a:p>
          <a:p>
            <a:r>
              <a:rPr lang="en-US" sz="1600" dirty="0"/>
              <a:t>Guide: for Righteous Decision making</a:t>
            </a:r>
          </a:p>
          <a:p>
            <a:r>
              <a:rPr lang="en-US" sz="1600" dirty="0"/>
              <a:t>Trust: in God, yourself, and the community</a:t>
            </a:r>
          </a:p>
        </p:txBody>
      </p:sp>
      <p:sp>
        <p:nvSpPr>
          <p:cNvPr id="14" name="Content Placeholder 13">
            <a:extLst>
              <a:ext uri="{FF2B5EF4-FFF2-40B4-BE49-F238E27FC236}">
                <a16:creationId xmlns:a16="http://schemas.microsoft.com/office/drawing/2014/main" id="{DEF13049-24A7-4B8C-9E27-A106BD7B4A24}"/>
              </a:ext>
            </a:extLst>
          </p:cNvPr>
          <p:cNvSpPr>
            <a:spLocks noGrp="1"/>
          </p:cNvSpPr>
          <p:nvPr>
            <p:ph sz="half" idx="1"/>
          </p:nvPr>
        </p:nvSpPr>
        <p:spPr>
          <a:xfrm>
            <a:off x="6799990" y="0"/>
            <a:ext cx="5272948" cy="3732784"/>
          </a:xfrm>
        </p:spPr>
        <p:txBody>
          <a:bodyPr>
            <a:normAutofit/>
          </a:bodyPr>
          <a:lstStyle/>
          <a:p>
            <a:endParaRPr lang="en-US" sz="1600" dirty="0"/>
          </a:p>
          <a:p>
            <a:pPr marL="0" indent="0">
              <a:buNone/>
            </a:pPr>
            <a:r>
              <a:rPr lang="en-US" dirty="0"/>
              <a:t>The ram will challenge any adversary, but also submits to slaughter. Perhaps a more modern translation could be the ram has the power and strength of purpose to face any challenge, but has the wisdom to understand when an encounter is not a threat and can be responded to with humility.  Those with strength who understand their weaknesses can become even stronger. It is not with physical strength we win battles, but with our humility and wisdom.</a:t>
            </a:r>
          </a:p>
        </p:txBody>
      </p:sp>
      <p:sp>
        <p:nvSpPr>
          <p:cNvPr id="16" name="TextBox 15">
            <a:extLst>
              <a:ext uri="{FF2B5EF4-FFF2-40B4-BE49-F238E27FC236}">
                <a16:creationId xmlns:a16="http://schemas.microsoft.com/office/drawing/2014/main" id="{626392C2-3FD7-4691-BF8B-74AB9E7B66F2}"/>
              </a:ext>
            </a:extLst>
          </p:cNvPr>
          <p:cNvSpPr txBox="1"/>
          <p:nvPr/>
        </p:nvSpPr>
        <p:spPr>
          <a:xfrm>
            <a:off x="1102778" y="1983231"/>
            <a:ext cx="5697212" cy="1477328"/>
          </a:xfrm>
          <a:prstGeom prst="rect">
            <a:avLst/>
          </a:prstGeom>
          <a:noFill/>
        </p:spPr>
        <p:txBody>
          <a:bodyPr wrap="square">
            <a:spAutoFit/>
          </a:bodyPr>
          <a:lstStyle/>
          <a:p>
            <a:r>
              <a:rPr lang="en-US" dirty="0">
                <a:solidFill>
                  <a:srgbClr val="FF0000"/>
                </a:solidFill>
              </a:rPr>
              <a:t>Isaiah: 11:2</a:t>
            </a:r>
          </a:p>
          <a:p>
            <a:r>
              <a:rPr lang="en-US" dirty="0">
                <a:solidFill>
                  <a:srgbClr val="FF0000"/>
                </a:solidFill>
              </a:rPr>
              <a:t>The Spirit of the Lord will rest on Him. The Spirit of Wisdom and understanding; the Spirit of advice and power; the Spirit of knowledge and AWE</a:t>
            </a:r>
          </a:p>
        </p:txBody>
      </p:sp>
      <p:pic>
        <p:nvPicPr>
          <p:cNvPr id="1026" name="Picture 2" descr="See the source image">
            <a:extLst>
              <a:ext uri="{FF2B5EF4-FFF2-40B4-BE49-F238E27FC236}">
                <a16:creationId xmlns:a16="http://schemas.microsoft.com/office/drawing/2014/main" id="{50368FC7-9F72-45D7-8AE2-5C29D801F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5280" y="3912590"/>
            <a:ext cx="2724504" cy="294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38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build="p"/>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Exclamation mark on a yellow background">
            <a:extLst>
              <a:ext uri="{FF2B5EF4-FFF2-40B4-BE49-F238E27FC236}">
                <a16:creationId xmlns:a16="http://schemas.microsoft.com/office/drawing/2014/main" id="{4586CD5B-7942-4639-9BBA-72E44B4C2FD1}"/>
              </a:ext>
            </a:extLst>
          </p:cNvPr>
          <p:cNvPicPr>
            <a:picLocks noChangeAspect="1"/>
          </p:cNvPicPr>
          <p:nvPr/>
        </p:nvPicPr>
        <p:blipFill rotWithShape="1">
          <a:blip r:embed="rId2"/>
          <a:srcRect t="25000"/>
          <a:stretch/>
        </p:blipFill>
        <p:spPr>
          <a:xfrm>
            <a:off x="20" y="-2"/>
            <a:ext cx="12191980" cy="6858002"/>
          </a:xfrm>
          <a:prstGeom prst="rect">
            <a:avLst/>
          </a:prstGeom>
        </p:spPr>
      </p:pic>
      <p:sp>
        <p:nvSpPr>
          <p:cNvPr id="4" name="Title 3">
            <a:extLst>
              <a:ext uri="{FF2B5EF4-FFF2-40B4-BE49-F238E27FC236}">
                <a16:creationId xmlns:a16="http://schemas.microsoft.com/office/drawing/2014/main" id="{36A5F341-DB7F-4D34-9BE1-86A212272E2E}"/>
              </a:ext>
            </a:extLst>
          </p:cNvPr>
          <p:cNvSpPr>
            <a:spLocks noGrp="1"/>
          </p:cNvSpPr>
          <p:nvPr>
            <p:ph type="title"/>
          </p:nvPr>
        </p:nvSpPr>
        <p:spPr>
          <a:xfrm>
            <a:off x="5329237" y="863600"/>
            <a:ext cx="6007100" cy="3556000"/>
          </a:xfrm>
        </p:spPr>
        <p:txBody>
          <a:bodyPr vert="horz" lIns="109728" tIns="109728" rIns="109728" bIns="91440" rtlCol="0" anchor="b">
            <a:noAutofit/>
          </a:bodyPr>
          <a:lstStyle/>
          <a:p>
            <a:pPr>
              <a:lnSpc>
                <a:spcPct val="115000"/>
              </a:lnSpc>
            </a:pPr>
            <a:r>
              <a:rPr lang="en-US" sz="2800" b="0" cap="all" dirty="0">
                <a:solidFill>
                  <a:schemeClr val="bg1"/>
                </a:solidFill>
              </a:rPr>
              <a:t>In all circumstances</a:t>
            </a:r>
            <a:br>
              <a:rPr lang="en-US" sz="2800" b="0" cap="all" dirty="0">
                <a:solidFill>
                  <a:schemeClr val="bg1"/>
                </a:solidFill>
              </a:rPr>
            </a:br>
            <a:r>
              <a:rPr lang="en-US" sz="2800" b="0" cap="all" dirty="0">
                <a:solidFill>
                  <a:schemeClr val="bg1"/>
                </a:solidFill>
              </a:rPr>
              <a:t>a warrior is wise to Rely on peace to apply their principles, practices, and customs in preparation for life’s adventures…</a:t>
            </a:r>
            <a:br>
              <a:rPr lang="en-US" sz="2800" b="0" cap="all" dirty="0">
                <a:solidFill>
                  <a:schemeClr val="bg1"/>
                </a:solidFill>
              </a:rPr>
            </a:br>
            <a:endParaRPr lang="en-US" sz="2800" b="0" cap="all" dirty="0">
              <a:solidFill>
                <a:schemeClr val="bg1"/>
              </a:solidFill>
            </a:endParaRPr>
          </a:p>
        </p:txBody>
      </p:sp>
    </p:spTree>
    <p:extLst>
      <p:ext uri="{BB962C8B-B14F-4D97-AF65-F5344CB8AC3E}">
        <p14:creationId xmlns:p14="http://schemas.microsoft.com/office/powerpoint/2010/main" val="308335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1274F7-BAF7-4A60-B598-40B44104E6EF}"/>
              </a:ext>
            </a:extLst>
          </p:cNvPr>
          <p:cNvPicPr>
            <a:picLocks noChangeAspect="1"/>
          </p:cNvPicPr>
          <p:nvPr/>
        </p:nvPicPr>
        <p:blipFill rotWithShape="1">
          <a:blip r:embed="rId2"/>
          <a:srcRect r="-1" b="8139"/>
          <a:stretch/>
        </p:blipFill>
        <p:spPr>
          <a:xfrm>
            <a:off x="1525" y="10"/>
            <a:ext cx="12188950" cy="6857990"/>
          </a:xfrm>
          <a:prstGeom prst="rect">
            <a:avLst/>
          </a:prstGeom>
        </p:spPr>
      </p:pic>
      <p:sp>
        <p:nvSpPr>
          <p:cNvPr id="23" name="Title 22">
            <a:extLst>
              <a:ext uri="{FF2B5EF4-FFF2-40B4-BE49-F238E27FC236}">
                <a16:creationId xmlns:a16="http://schemas.microsoft.com/office/drawing/2014/main" id="{C09D45A7-6D66-4297-9D6A-B6818E4022B4}"/>
              </a:ext>
            </a:extLst>
          </p:cNvPr>
          <p:cNvSpPr>
            <a:spLocks noGrp="1"/>
          </p:cNvSpPr>
          <p:nvPr>
            <p:ph type="ctrTitle"/>
          </p:nvPr>
        </p:nvSpPr>
        <p:spPr>
          <a:xfrm>
            <a:off x="7973503" y="1709530"/>
            <a:ext cx="3754671" cy="2528515"/>
          </a:xfrm>
        </p:spPr>
        <p:txBody>
          <a:bodyPr anchor="b">
            <a:normAutofit/>
          </a:bodyPr>
          <a:lstStyle/>
          <a:p>
            <a:r>
              <a:rPr lang="en-US" sz="3600" dirty="0">
                <a:solidFill>
                  <a:schemeClr val="tx1"/>
                </a:solidFill>
              </a:rPr>
              <a:t>Peaceful Warrior as a protector amid chaos…</a:t>
            </a:r>
          </a:p>
        </p:txBody>
      </p:sp>
      <p:sp>
        <p:nvSpPr>
          <p:cNvPr id="24" name="Subtitle 23">
            <a:extLst>
              <a:ext uri="{FF2B5EF4-FFF2-40B4-BE49-F238E27FC236}">
                <a16:creationId xmlns:a16="http://schemas.microsoft.com/office/drawing/2014/main" id="{F81806B8-F8B0-47FB-A64C-A098F1E5EAE3}"/>
              </a:ext>
            </a:extLst>
          </p:cNvPr>
          <p:cNvSpPr>
            <a:spLocks noGrp="1"/>
          </p:cNvSpPr>
          <p:nvPr>
            <p:ph type="subTitle" idx="1"/>
          </p:nvPr>
        </p:nvSpPr>
        <p:spPr>
          <a:xfrm>
            <a:off x="7976914" y="4238046"/>
            <a:ext cx="3806919" cy="1741404"/>
          </a:xfrm>
        </p:spPr>
        <p:txBody>
          <a:bodyPr anchor="t">
            <a:normAutofit/>
          </a:bodyPr>
          <a:lstStyle/>
          <a:p>
            <a:r>
              <a:rPr lang="en-US" sz="2000" dirty="0">
                <a:solidFill>
                  <a:schemeClr val="tx1"/>
                </a:solidFill>
              </a:rPr>
              <a:t>ALL FORMS OF MENTAL</a:t>
            </a:r>
          </a:p>
          <a:p>
            <a:r>
              <a:rPr lang="en-US" sz="2000" dirty="0">
                <a:solidFill>
                  <a:schemeClr val="tx1"/>
                </a:solidFill>
              </a:rPr>
              <a:t>PSYCHOLOGICAL WARFARE: FEAR &amp; DOUBT</a:t>
            </a:r>
          </a:p>
        </p:txBody>
      </p:sp>
    </p:spTree>
    <p:extLst>
      <p:ext uri="{BB962C8B-B14F-4D97-AF65-F5344CB8AC3E}">
        <p14:creationId xmlns:p14="http://schemas.microsoft.com/office/powerpoint/2010/main" val="3354550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BC8B620-0BCE-4D73-BF04-31FC05E7CD56}"/>
              </a:ext>
            </a:extLst>
          </p:cNvPr>
          <p:cNvSpPr>
            <a:spLocks noGrp="1"/>
          </p:cNvSpPr>
          <p:nvPr>
            <p:ph type="ctrTitle"/>
          </p:nvPr>
        </p:nvSpPr>
        <p:spPr>
          <a:xfrm>
            <a:off x="135467" y="1559898"/>
            <a:ext cx="3718877" cy="4030112"/>
          </a:xfrm>
        </p:spPr>
        <p:txBody>
          <a:bodyPr vert="horz" lIns="109728" tIns="109728" rIns="109728" bIns="91440" rtlCol="0" anchor="ctr">
            <a:normAutofit fontScale="90000"/>
          </a:bodyPr>
          <a:lstStyle/>
          <a:p>
            <a:pPr>
              <a:lnSpc>
                <a:spcPct val="140000"/>
              </a:lnSpc>
            </a:pPr>
            <a:br>
              <a:rPr lang="en-US" sz="1300" b="1" dirty="0">
                <a:solidFill>
                  <a:schemeClr val="bg1"/>
                </a:solidFill>
              </a:rPr>
            </a:br>
            <a:br>
              <a:rPr lang="en-US" sz="1300" b="1" dirty="0">
                <a:solidFill>
                  <a:schemeClr val="tx1"/>
                </a:solidFill>
              </a:rPr>
            </a:br>
            <a:r>
              <a:rPr lang="en-US" sz="1300" b="1" dirty="0">
                <a:solidFill>
                  <a:schemeClr val="tx1"/>
                </a:solidFill>
              </a:rPr>
              <a:t>DO</a:t>
            </a:r>
            <a:br>
              <a:rPr lang="en-US" sz="1300" b="1" dirty="0">
                <a:solidFill>
                  <a:schemeClr val="tx1"/>
                </a:solidFill>
              </a:rPr>
            </a:br>
            <a:r>
              <a:rPr lang="en-US" sz="1300" b="1" dirty="0">
                <a:solidFill>
                  <a:schemeClr val="tx1"/>
                </a:solidFill>
              </a:rPr>
              <a:t>FEAR</a:t>
            </a:r>
            <a:br>
              <a:rPr lang="en-US" sz="1300" b="1" dirty="0">
                <a:solidFill>
                  <a:schemeClr val="tx1"/>
                </a:solidFill>
              </a:rPr>
            </a:br>
            <a:r>
              <a:rPr lang="en-US" sz="1300" b="1" dirty="0">
                <a:solidFill>
                  <a:schemeClr val="tx1"/>
                </a:solidFill>
              </a:rPr>
              <a:t>LOW ESTEEM</a:t>
            </a:r>
            <a:br>
              <a:rPr lang="en-US" sz="1300" b="1" dirty="0">
                <a:solidFill>
                  <a:schemeClr val="tx1"/>
                </a:solidFill>
              </a:rPr>
            </a:br>
            <a:r>
              <a:rPr lang="en-US" sz="1300" b="1" dirty="0">
                <a:solidFill>
                  <a:schemeClr val="tx1"/>
                </a:solidFill>
              </a:rPr>
              <a:t>negative thoughts</a:t>
            </a:r>
            <a:br>
              <a:rPr lang="en-US" sz="1300" b="1" dirty="0">
                <a:solidFill>
                  <a:schemeClr val="tx1"/>
                </a:solidFill>
              </a:rPr>
            </a:br>
            <a:r>
              <a:rPr lang="en-US" sz="1300" b="1" dirty="0">
                <a:solidFill>
                  <a:schemeClr val="tx1"/>
                </a:solidFill>
              </a:rPr>
              <a:t>harmful people</a:t>
            </a:r>
            <a:br>
              <a:rPr lang="en-US" sz="1300" b="1" dirty="0">
                <a:solidFill>
                  <a:schemeClr val="tx1"/>
                </a:solidFill>
              </a:rPr>
            </a:br>
            <a:r>
              <a:rPr lang="en-US" sz="1300" b="1" dirty="0">
                <a:solidFill>
                  <a:schemeClr val="tx1"/>
                </a:solidFill>
              </a:rPr>
              <a:t>arrogance</a:t>
            </a:r>
            <a:br>
              <a:rPr lang="en-US" sz="1300" b="1" dirty="0">
                <a:solidFill>
                  <a:schemeClr val="tx1"/>
                </a:solidFill>
              </a:rPr>
            </a:br>
            <a:r>
              <a:rPr lang="en-US" sz="1300" b="1" dirty="0">
                <a:solidFill>
                  <a:schemeClr val="tx1"/>
                </a:solidFill>
              </a:rPr>
              <a:t>procrastination</a:t>
            </a:r>
            <a:br>
              <a:rPr lang="en-US" sz="1300" b="1" dirty="0">
                <a:solidFill>
                  <a:schemeClr val="tx1"/>
                </a:solidFill>
              </a:rPr>
            </a:br>
            <a:r>
              <a:rPr lang="en-US" sz="1300" b="1" dirty="0">
                <a:solidFill>
                  <a:schemeClr val="tx1"/>
                </a:solidFill>
              </a:rPr>
              <a:t>guilt </a:t>
            </a:r>
            <a:br>
              <a:rPr lang="en-US" sz="1300" b="1" dirty="0">
                <a:solidFill>
                  <a:schemeClr val="tx1"/>
                </a:solidFill>
              </a:rPr>
            </a:br>
            <a:r>
              <a:rPr lang="en-US" sz="1300" b="1" dirty="0">
                <a:solidFill>
                  <a:schemeClr val="tx1"/>
                </a:solidFill>
              </a:rPr>
              <a:t>shame..</a:t>
            </a:r>
            <a:br>
              <a:rPr lang="en-US" sz="1300" b="1" dirty="0">
                <a:solidFill>
                  <a:schemeClr val="tx1"/>
                </a:solidFill>
              </a:rPr>
            </a:br>
            <a:r>
              <a:rPr lang="en-US" sz="1300" b="1" dirty="0">
                <a:solidFill>
                  <a:schemeClr val="tx1"/>
                </a:solidFill>
              </a:rPr>
              <a:t>Leaving many to fear they are not good enough, unworthy, or fundamentally flawed. However, through faith in oneself, these feelings and behaviors can be overcome by creating new habits and breaking free from some of the patterns the enemy will try to create to hold you back. </a:t>
            </a:r>
            <a:br>
              <a:rPr lang="en-US" sz="1300" b="1" dirty="0">
                <a:solidFill>
                  <a:schemeClr val="tx1"/>
                </a:solidFill>
              </a:rPr>
            </a:br>
            <a:br>
              <a:rPr lang="en-US" sz="1100" b="1" dirty="0">
                <a:solidFill>
                  <a:schemeClr val="bg1"/>
                </a:solidFill>
              </a:rPr>
            </a:br>
            <a:br>
              <a:rPr lang="en-US" sz="900" b="1" dirty="0">
                <a:solidFill>
                  <a:schemeClr val="bg1"/>
                </a:solidFill>
              </a:rPr>
            </a:br>
            <a:br>
              <a:rPr lang="en-US" sz="900" b="1" dirty="0">
                <a:solidFill>
                  <a:schemeClr val="bg1"/>
                </a:solidFill>
              </a:rPr>
            </a:br>
            <a:br>
              <a:rPr lang="en-US" sz="900" b="1" dirty="0">
                <a:solidFill>
                  <a:schemeClr val="bg1"/>
                </a:solidFill>
              </a:rPr>
            </a:br>
            <a:br>
              <a:rPr lang="en-US" sz="900" b="1" dirty="0">
                <a:solidFill>
                  <a:schemeClr val="bg1"/>
                </a:solidFill>
              </a:rPr>
            </a:br>
            <a:endParaRPr lang="en-US" sz="900" b="1" dirty="0">
              <a:solidFill>
                <a:schemeClr val="bg1"/>
              </a:solidFill>
            </a:endParaRPr>
          </a:p>
        </p:txBody>
      </p:sp>
      <p:graphicFrame>
        <p:nvGraphicFramePr>
          <p:cNvPr id="31" name="Text Placeholder 1">
            <a:extLst>
              <a:ext uri="{FF2B5EF4-FFF2-40B4-BE49-F238E27FC236}">
                <a16:creationId xmlns:a16="http://schemas.microsoft.com/office/drawing/2014/main" id="{E7A73420-7D0D-4D2C-A74C-C21656C3488D}"/>
              </a:ext>
            </a:extLst>
          </p:cNvPr>
          <p:cNvGraphicFramePr>
            <a:graphicFrameLocks noGrp="1"/>
          </p:cNvGraphicFramePr>
          <p:nvPr>
            <p:ph idx="4294967295"/>
          </p:nvPr>
        </p:nvGraphicFramePr>
        <p:xfrm>
          <a:off x="4120994" y="598658"/>
          <a:ext cx="8071002" cy="53305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33321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6F9B6-04AC-42BF-B7D4-82E1577BA7DC}"/>
              </a:ext>
            </a:extLst>
          </p:cNvPr>
          <p:cNvSpPr>
            <a:spLocks noGrp="1"/>
          </p:cNvSpPr>
          <p:nvPr>
            <p:ph type="title"/>
          </p:nvPr>
        </p:nvSpPr>
        <p:spPr/>
        <p:txBody>
          <a:bodyPr>
            <a:normAutofit/>
          </a:bodyPr>
          <a:lstStyle/>
          <a:p>
            <a:endParaRPr lang="en-US" sz="1000" dirty="0"/>
          </a:p>
        </p:txBody>
      </p:sp>
      <p:sp>
        <p:nvSpPr>
          <p:cNvPr id="3" name="Content Placeholder 2">
            <a:extLst>
              <a:ext uri="{FF2B5EF4-FFF2-40B4-BE49-F238E27FC236}">
                <a16:creationId xmlns:a16="http://schemas.microsoft.com/office/drawing/2014/main" id="{6FEC26A0-1701-47D3-B08C-9C3CB1393274}"/>
              </a:ext>
            </a:extLst>
          </p:cNvPr>
          <p:cNvSpPr>
            <a:spLocks noGrp="1"/>
          </p:cNvSpPr>
          <p:nvPr>
            <p:ph sz="half" idx="1"/>
          </p:nvPr>
        </p:nvSpPr>
        <p:spPr>
          <a:xfrm>
            <a:off x="4629151" y="0"/>
            <a:ext cx="7562850" cy="3429000"/>
          </a:xfrm>
        </p:spPr>
        <p:txBody>
          <a:bodyPr>
            <a:noAutofit/>
          </a:bodyPr>
          <a:lstStyle/>
          <a:p>
            <a:r>
              <a:rPr lang="en-US" sz="1200" dirty="0">
                <a:hlinkClick r:id="rId2"/>
              </a:rPr>
              <a:t>Marvel Studios' Black Panther - Official Trailer (youtube.com)</a:t>
            </a:r>
            <a:endParaRPr lang="en-US" sz="1200" dirty="0"/>
          </a:p>
        </p:txBody>
      </p:sp>
      <p:sp>
        <p:nvSpPr>
          <p:cNvPr id="4" name="Content Placeholder 3">
            <a:extLst>
              <a:ext uri="{FF2B5EF4-FFF2-40B4-BE49-F238E27FC236}">
                <a16:creationId xmlns:a16="http://schemas.microsoft.com/office/drawing/2014/main" id="{DE052603-803A-4DD2-A2F7-A32F85F2F955}"/>
              </a:ext>
            </a:extLst>
          </p:cNvPr>
          <p:cNvSpPr>
            <a:spLocks noGrp="1"/>
          </p:cNvSpPr>
          <p:nvPr>
            <p:ph sz="half" idx="2"/>
          </p:nvPr>
        </p:nvSpPr>
        <p:spPr>
          <a:xfrm>
            <a:off x="5033681" y="3584416"/>
            <a:ext cx="6172411" cy="2346960"/>
          </a:xfrm>
          <a:solidFill>
            <a:schemeClr val="accent1"/>
          </a:solidFill>
        </p:spPr>
        <p:txBody>
          <a:bodyPr>
            <a:normAutofit/>
          </a:bodyPr>
          <a:lstStyle/>
          <a:p>
            <a:r>
              <a:rPr lang="en-US" sz="2400" b="0" i="0" dirty="0">
                <a:solidFill>
                  <a:srgbClr val="001320"/>
                </a:solidFill>
                <a:effectLst/>
                <a:latin typeface="Roboto" panose="02000000000000000000" pitchFamily="2" charset="0"/>
              </a:rPr>
              <a:t>2 Timothy 1:7</a:t>
            </a:r>
          </a:p>
          <a:p>
            <a:r>
              <a:rPr lang="en-US" sz="2400" b="0" dirty="0">
                <a:solidFill>
                  <a:srgbClr val="001320"/>
                </a:solidFill>
                <a:latin typeface="Roboto" panose="02000000000000000000" pitchFamily="2" charset="0"/>
              </a:rPr>
              <a:t>“</a:t>
            </a:r>
            <a:r>
              <a:rPr lang="en-US" sz="2400" b="0" i="0" dirty="0">
                <a:solidFill>
                  <a:srgbClr val="001320"/>
                </a:solidFill>
                <a:effectLst/>
                <a:latin typeface="Roboto" panose="02000000000000000000" pitchFamily="2" charset="0"/>
              </a:rPr>
              <a:t>For God has not given us a spirit of fear and timidity, but of power, love, and self-discipline.”</a:t>
            </a:r>
            <a:endParaRPr lang="en-US" sz="2400" dirty="0"/>
          </a:p>
        </p:txBody>
      </p:sp>
      <p:pic>
        <p:nvPicPr>
          <p:cNvPr id="7" name="Picture 6">
            <a:extLst>
              <a:ext uri="{FF2B5EF4-FFF2-40B4-BE49-F238E27FC236}">
                <a16:creationId xmlns:a16="http://schemas.microsoft.com/office/drawing/2014/main" id="{E7CBA76E-F680-40EA-B1ED-3A18C85634C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00237" y="0"/>
            <a:ext cx="5029388" cy="6858000"/>
          </a:xfrm>
          <a:prstGeom prst="rect">
            <a:avLst/>
          </a:prstGeom>
        </p:spPr>
      </p:pic>
      <p:sp>
        <p:nvSpPr>
          <p:cNvPr id="8" name="Rectangle 7">
            <a:extLst>
              <a:ext uri="{FF2B5EF4-FFF2-40B4-BE49-F238E27FC236}">
                <a16:creationId xmlns:a16="http://schemas.microsoft.com/office/drawing/2014/main" id="{34BFE39C-6B1C-4990-81DB-486B4EA76872}"/>
              </a:ext>
            </a:extLst>
          </p:cNvPr>
          <p:cNvSpPr/>
          <p:nvPr/>
        </p:nvSpPr>
        <p:spPr>
          <a:xfrm>
            <a:off x="5219266" y="383628"/>
            <a:ext cx="5801242" cy="21478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22225">
                  <a:solidFill>
                    <a:schemeClr val="accent2"/>
                  </a:solidFill>
                  <a:prstDash val="solid"/>
                </a:ln>
                <a:solidFill>
                  <a:schemeClr val="accent2">
                    <a:lumMod val="40000"/>
                    <a:lumOff val="60000"/>
                  </a:schemeClr>
                </a:solidFill>
                <a:effectLst>
                  <a:glow rad="101600">
                    <a:schemeClr val="accent2">
                      <a:satMod val="175000"/>
                      <a:alpha val="40000"/>
                    </a:schemeClr>
                  </a:glow>
                </a:effectLst>
              </a:rPr>
              <a:t>What does a Warrior look like?</a:t>
            </a:r>
          </a:p>
        </p:txBody>
      </p:sp>
    </p:spTree>
    <p:extLst>
      <p:ext uri="{BB962C8B-B14F-4D97-AF65-F5344CB8AC3E}">
        <p14:creationId xmlns:p14="http://schemas.microsoft.com/office/powerpoint/2010/main" val="686068099"/>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7E62-B33F-4F4A-A3E0-4102FF1C579B}"/>
              </a:ext>
            </a:extLst>
          </p:cNvPr>
          <p:cNvSpPr>
            <a:spLocks noGrp="1"/>
          </p:cNvSpPr>
          <p:nvPr>
            <p:ph type="title"/>
          </p:nvPr>
        </p:nvSpPr>
        <p:spPr>
          <a:xfrm>
            <a:off x="222638" y="705112"/>
            <a:ext cx="3832528" cy="5926275"/>
          </a:xfrm>
          <a:solidFill>
            <a:schemeClr val="accent3">
              <a:lumMod val="60000"/>
              <a:lumOff val="40000"/>
            </a:schemeClr>
          </a:solidFill>
        </p:spPr>
        <p:txBody>
          <a:bodyPr/>
          <a:lstStyle/>
          <a:p>
            <a:r>
              <a:rPr lang="en-US" dirty="0"/>
              <a:t>A Warrior is willing to  Guide and Be Guided</a:t>
            </a:r>
          </a:p>
        </p:txBody>
      </p:sp>
      <p:sp>
        <p:nvSpPr>
          <p:cNvPr id="3" name="Content Placeholder 2">
            <a:extLst>
              <a:ext uri="{FF2B5EF4-FFF2-40B4-BE49-F238E27FC236}">
                <a16:creationId xmlns:a16="http://schemas.microsoft.com/office/drawing/2014/main" id="{83E1D536-A02B-4D09-81F8-71415003315F}"/>
              </a:ext>
            </a:extLst>
          </p:cNvPr>
          <p:cNvSpPr>
            <a:spLocks noGrp="1"/>
          </p:cNvSpPr>
          <p:nvPr>
            <p:ph sz="half" idx="1"/>
          </p:nvPr>
        </p:nvSpPr>
        <p:spPr>
          <a:xfrm>
            <a:off x="4772025" y="1557866"/>
            <a:ext cx="6777058" cy="4385734"/>
          </a:xfrm>
        </p:spPr>
        <p:txBody>
          <a:bodyPr>
            <a:normAutofit fontScale="32500" lnSpcReduction="20000"/>
          </a:bodyPr>
          <a:lstStyle/>
          <a:p>
            <a:endParaRPr lang="en-US" sz="6200" dirty="0"/>
          </a:p>
          <a:p>
            <a:r>
              <a:rPr lang="en-US" sz="6200" dirty="0"/>
              <a:t>As a Guide:</a:t>
            </a:r>
          </a:p>
          <a:p>
            <a:pPr marL="285750" indent="-285750">
              <a:buFont typeface="Arial" panose="020B0604020202020204" pitchFamily="34" charset="0"/>
              <a:buChar char="•"/>
            </a:pPr>
            <a:r>
              <a:rPr lang="en-US" sz="6200" dirty="0"/>
              <a:t>will allow you to make conscious and better decisions.</a:t>
            </a:r>
          </a:p>
          <a:p>
            <a:pPr marL="285750" indent="-285750">
              <a:buFont typeface="Arial" panose="020B0604020202020204" pitchFamily="34" charset="0"/>
              <a:buChar char="•"/>
            </a:pPr>
            <a:r>
              <a:rPr lang="en-US" sz="6200" dirty="0"/>
              <a:t>will allow you to be aware of the tools to use in when faced with adverse situations.</a:t>
            </a:r>
          </a:p>
          <a:p>
            <a:pPr marL="285750" indent="-285750">
              <a:buFont typeface="Arial" panose="020B0604020202020204" pitchFamily="34" charset="0"/>
              <a:buChar char="•"/>
            </a:pPr>
            <a:r>
              <a:rPr lang="en-US" sz="6200" dirty="0"/>
              <a:t>Say no to things that can harm yourself or others.</a:t>
            </a:r>
          </a:p>
          <a:p>
            <a:pPr marL="285750" indent="-285750">
              <a:buFont typeface="Arial" panose="020B0604020202020204" pitchFamily="34" charset="0"/>
              <a:buChar char="•"/>
            </a:pPr>
            <a:r>
              <a:rPr lang="en-US" sz="6200" dirty="0"/>
              <a:t>Set realistic goals.</a:t>
            </a:r>
          </a:p>
          <a:p>
            <a:pPr marL="285750" indent="-285750">
              <a:buFont typeface="Arial" panose="020B0604020202020204" pitchFamily="34" charset="0"/>
              <a:buChar char="•"/>
            </a:pPr>
            <a:r>
              <a:rPr lang="en-US" sz="6200" dirty="0"/>
              <a:t>Stay motivated even when circumstances do not turn out the way I thought they should.</a:t>
            </a:r>
          </a:p>
          <a:p>
            <a:pPr marL="285750" indent="-285750">
              <a:buFont typeface="Arial" panose="020B0604020202020204" pitchFamily="34" charset="0"/>
              <a:buChar char="•"/>
            </a:pPr>
            <a:endParaRPr lang="en-US" sz="5600" dirty="0"/>
          </a:p>
          <a:p>
            <a:endParaRPr lang="en-US" sz="5600" dirty="0"/>
          </a:p>
          <a:p>
            <a:endParaRPr lang="en-US" dirty="0"/>
          </a:p>
        </p:txBody>
      </p:sp>
    </p:spTree>
    <p:extLst>
      <p:ext uri="{BB962C8B-B14F-4D97-AF65-F5344CB8AC3E}">
        <p14:creationId xmlns:p14="http://schemas.microsoft.com/office/powerpoint/2010/main" val="157302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FBBD7-E92F-412D-9860-BFE43B16BBE6}"/>
              </a:ext>
            </a:extLst>
          </p:cNvPr>
          <p:cNvSpPr>
            <a:spLocks noGrp="1"/>
          </p:cNvSpPr>
          <p:nvPr>
            <p:ph type="title"/>
          </p:nvPr>
        </p:nvSpPr>
        <p:spPr>
          <a:xfrm flipH="1">
            <a:off x="-5155" y="2810321"/>
            <a:ext cx="4695684" cy="3920679"/>
          </a:xfrm>
          <a:custGeom>
            <a:avLst/>
            <a:gdLst>
              <a:gd name="connsiteX0" fmla="*/ 0 w 4690530"/>
              <a:gd name="connsiteY0" fmla="*/ 0 h 6152888"/>
              <a:gd name="connsiteX1" fmla="*/ 623170 w 4690530"/>
              <a:gd name="connsiteY1" fmla="*/ 0 h 6152888"/>
              <a:gd name="connsiteX2" fmla="*/ 1152530 w 4690530"/>
              <a:gd name="connsiteY2" fmla="*/ 0 h 6152888"/>
              <a:gd name="connsiteX3" fmla="*/ 1822606 w 4690530"/>
              <a:gd name="connsiteY3" fmla="*/ 0 h 6152888"/>
              <a:gd name="connsiteX4" fmla="*/ 2492682 w 4690530"/>
              <a:gd name="connsiteY4" fmla="*/ 0 h 6152888"/>
              <a:gd name="connsiteX5" fmla="*/ 3256568 w 4690530"/>
              <a:gd name="connsiteY5" fmla="*/ 0 h 6152888"/>
              <a:gd name="connsiteX6" fmla="*/ 3973549 w 4690530"/>
              <a:gd name="connsiteY6" fmla="*/ 0 h 6152888"/>
              <a:gd name="connsiteX7" fmla="*/ 4690530 w 4690530"/>
              <a:gd name="connsiteY7" fmla="*/ 0 h 6152888"/>
              <a:gd name="connsiteX8" fmla="*/ 4690530 w 4690530"/>
              <a:gd name="connsiteY8" fmla="*/ 622125 h 6152888"/>
              <a:gd name="connsiteX9" fmla="*/ 4690530 w 4690530"/>
              <a:gd name="connsiteY9" fmla="*/ 1428837 h 6152888"/>
              <a:gd name="connsiteX10" fmla="*/ 4690530 w 4690530"/>
              <a:gd name="connsiteY10" fmla="*/ 2235549 h 6152888"/>
              <a:gd name="connsiteX11" fmla="*/ 4690530 w 4690530"/>
              <a:gd name="connsiteY11" fmla="*/ 2857675 h 6152888"/>
              <a:gd name="connsiteX12" fmla="*/ 4690530 w 4690530"/>
              <a:gd name="connsiteY12" fmla="*/ 3479800 h 6152888"/>
              <a:gd name="connsiteX13" fmla="*/ 4690530 w 4690530"/>
              <a:gd name="connsiteY13" fmla="*/ 4163454 h 6152888"/>
              <a:gd name="connsiteX14" fmla="*/ 4690530 w 4690530"/>
              <a:gd name="connsiteY14" fmla="*/ 4785580 h 6152888"/>
              <a:gd name="connsiteX15" fmla="*/ 4690530 w 4690530"/>
              <a:gd name="connsiteY15" fmla="*/ 5284647 h 6152888"/>
              <a:gd name="connsiteX16" fmla="*/ 4690530 w 4690530"/>
              <a:gd name="connsiteY16" fmla="*/ 6152888 h 6152888"/>
              <a:gd name="connsiteX17" fmla="*/ 3973549 w 4690530"/>
              <a:gd name="connsiteY17" fmla="*/ 6152888 h 6152888"/>
              <a:gd name="connsiteX18" fmla="*/ 3256568 w 4690530"/>
              <a:gd name="connsiteY18" fmla="*/ 6152888 h 6152888"/>
              <a:gd name="connsiteX19" fmla="*/ 2586492 w 4690530"/>
              <a:gd name="connsiteY19" fmla="*/ 6152888 h 6152888"/>
              <a:gd name="connsiteX20" fmla="*/ 2010227 w 4690530"/>
              <a:gd name="connsiteY20" fmla="*/ 6152888 h 6152888"/>
              <a:gd name="connsiteX21" fmla="*/ 1293246 w 4690530"/>
              <a:gd name="connsiteY21" fmla="*/ 6152888 h 6152888"/>
              <a:gd name="connsiteX22" fmla="*/ 716981 w 4690530"/>
              <a:gd name="connsiteY22" fmla="*/ 6152888 h 6152888"/>
              <a:gd name="connsiteX23" fmla="*/ 0 w 4690530"/>
              <a:gd name="connsiteY23" fmla="*/ 6152888 h 6152888"/>
              <a:gd name="connsiteX24" fmla="*/ 0 w 4690530"/>
              <a:gd name="connsiteY24" fmla="*/ 5530763 h 6152888"/>
              <a:gd name="connsiteX25" fmla="*/ 0 w 4690530"/>
              <a:gd name="connsiteY25" fmla="*/ 4970166 h 6152888"/>
              <a:gd name="connsiteX26" fmla="*/ 0 w 4690530"/>
              <a:gd name="connsiteY26" fmla="*/ 4163454 h 6152888"/>
              <a:gd name="connsiteX27" fmla="*/ 0 w 4690530"/>
              <a:gd name="connsiteY27" fmla="*/ 3664387 h 6152888"/>
              <a:gd name="connsiteX28" fmla="*/ 0 w 4690530"/>
              <a:gd name="connsiteY28" fmla="*/ 3042261 h 6152888"/>
              <a:gd name="connsiteX29" fmla="*/ 0 w 4690530"/>
              <a:gd name="connsiteY29" fmla="*/ 2235549 h 6152888"/>
              <a:gd name="connsiteX30" fmla="*/ 0 w 4690530"/>
              <a:gd name="connsiteY30" fmla="*/ 1613424 h 6152888"/>
              <a:gd name="connsiteX31" fmla="*/ 0 w 4690530"/>
              <a:gd name="connsiteY31" fmla="*/ 806712 h 6152888"/>
              <a:gd name="connsiteX32" fmla="*/ 0 w 4690530"/>
              <a:gd name="connsiteY32" fmla="*/ 0 h 615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90530" h="6152888" fill="none" extrusionOk="0">
                <a:moveTo>
                  <a:pt x="0" y="0"/>
                </a:moveTo>
                <a:cubicBezTo>
                  <a:pt x="144072" y="21602"/>
                  <a:pt x="468449" y="-24406"/>
                  <a:pt x="623170" y="0"/>
                </a:cubicBezTo>
                <a:cubicBezTo>
                  <a:pt x="777891" y="24406"/>
                  <a:pt x="995216" y="-21724"/>
                  <a:pt x="1152530" y="0"/>
                </a:cubicBezTo>
                <a:cubicBezTo>
                  <a:pt x="1309844" y="21724"/>
                  <a:pt x="1680224" y="30947"/>
                  <a:pt x="1822606" y="0"/>
                </a:cubicBezTo>
                <a:cubicBezTo>
                  <a:pt x="1964988" y="-30947"/>
                  <a:pt x="2292972" y="29619"/>
                  <a:pt x="2492682" y="0"/>
                </a:cubicBezTo>
                <a:cubicBezTo>
                  <a:pt x="2692392" y="-29619"/>
                  <a:pt x="2973525" y="17725"/>
                  <a:pt x="3256568" y="0"/>
                </a:cubicBezTo>
                <a:cubicBezTo>
                  <a:pt x="3539611" y="-17725"/>
                  <a:pt x="3761603" y="-32786"/>
                  <a:pt x="3973549" y="0"/>
                </a:cubicBezTo>
                <a:cubicBezTo>
                  <a:pt x="4185495" y="32786"/>
                  <a:pt x="4442265" y="-19659"/>
                  <a:pt x="4690530" y="0"/>
                </a:cubicBezTo>
                <a:cubicBezTo>
                  <a:pt x="4672218" y="156461"/>
                  <a:pt x="4679772" y="366073"/>
                  <a:pt x="4690530" y="622125"/>
                </a:cubicBezTo>
                <a:cubicBezTo>
                  <a:pt x="4701288" y="878177"/>
                  <a:pt x="4723697" y="1259829"/>
                  <a:pt x="4690530" y="1428837"/>
                </a:cubicBezTo>
                <a:cubicBezTo>
                  <a:pt x="4657363" y="1597845"/>
                  <a:pt x="4697399" y="1849238"/>
                  <a:pt x="4690530" y="2235549"/>
                </a:cubicBezTo>
                <a:cubicBezTo>
                  <a:pt x="4683661" y="2621860"/>
                  <a:pt x="4667764" y="2679890"/>
                  <a:pt x="4690530" y="2857675"/>
                </a:cubicBezTo>
                <a:cubicBezTo>
                  <a:pt x="4713296" y="3035460"/>
                  <a:pt x="4684852" y="3233706"/>
                  <a:pt x="4690530" y="3479800"/>
                </a:cubicBezTo>
                <a:cubicBezTo>
                  <a:pt x="4696208" y="3725895"/>
                  <a:pt x="4673367" y="3848576"/>
                  <a:pt x="4690530" y="4163454"/>
                </a:cubicBezTo>
                <a:cubicBezTo>
                  <a:pt x="4707693" y="4478332"/>
                  <a:pt x="4718885" y="4606829"/>
                  <a:pt x="4690530" y="4785580"/>
                </a:cubicBezTo>
                <a:cubicBezTo>
                  <a:pt x="4662175" y="4964331"/>
                  <a:pt x="4675876" y="5115855"/>
                  <a:pt x="4690530" y="5284647"/>
                </a:cubicBezTo>
                <a:cubicBezTo>
                  <a:pt x="4705184" y="5453439"/>
                  <a:pt x="4699895" y="5844767"/>
                  <a:pt x="4690530" y="6152888"/>
                </a:cubicBezTo>
                <a:cubicBezTo>
                  <a:pt x="4461784" y="6187915"/>
                  <a:pt x="4257060" y="6177062"/>
                  <a:pt x="3973549" y="6152888"/>
                </a:cubicBezTo>
                <a:cubicBezTo>
                  <a:pt x="3690038" y="6128714"/>
                  <a:pt x="3435819" y="6187038"/>
                  <a:pt x="3256568" y="6152888"/>
                </a:cubicBezTo>
                <a:cubicBezTo>
                  <a:pt x="3077317" y="6118738"/>
                  <a:pt x="2767176" y="6180542"/>
                  <a:pt x="2586492" y="6152888"/>
                </a:cubicBezTo>
                <a:cubicBezTo>
                  <a:pt x="2405808" y="6125234"/>
                  <a:pt x="2239967" y="6126242"/>
                  <a:pt x="2010227" y="6152888"/>
                </a:cubicBezTo>
                <a:cubicBezTo>
                  <a:pt x="1780488" y="6179534"/>
                  <a:pt x="1615004" y="6147207"/>
                  <a:pt x="1293246" y="6152888"/>
                </a:cubicBezTo>
                <a:cubicBezTo>
                  <a:pt x="971488" y="6158569"/>
                  <a:pt x="923809" y="6130664"/>
                  <a:pt x="716981" y="6152888"/>
                </a:cubicBezTo>
                <a:cubicBezTo>
                  <a:pt x="510153" y="6175112"/>
                  <a:pt x="281391" y="6151909"/>
                  <a:pt x="0" y="6152888"/>
                </a:cubicBezTo>
                <a:cubicBezTo>
                  <a:pt x="23904" y="6014619"/>
                  <a:pt x="11753" y="5824686"/>
                  <a:pt x="0" y="5530763"/>
                </a:cubicBezTo>
                <a:cubicBezTo>
                  <a:pt x="-11753" y="5236841"/>
                  <a:pt x="15922" y="5138217"/>
                  <a:pt x="0" y="4970166"/>
                </a:cubicBezTo>
                <a:cubicBezTo>
                  <a:pt x="-15922" y="4802115"/>
                  <a:pt x="31825" y="4364768"/>
                  <a:pt x="0" y="4163454"/>
                </a:cubicBezTo>
                <a:cubicBezTo>
                  <a:pt x="-31825" y="3962140"/>
                  <a:pt x="1759" y="3788321"/>
                  <a:pt x="0" y="3664387"/>
                </a:cubicBezTo>
                <a:cubicBezTo>
                  <a:pt x="-1759" y="3540453"/>
                  <a:pt x="-12085" y="3288043"/>
                  <a:pt x="0" y="3042261"/>
                </a:cubicBezTo>
                <a:cubicBezTo>
                  <a:pt x="12085" y="2796479"/>
                  <a:pt x="-32465" y="2536819"/>
                  <a:pt x="0" y="2235549"/>
                </a:cubicBezTo>
                <a:cubicBezTo>
                  <a:pt x="32465" y="1934279"/>
                  <a:pt x="9066" y="1832527"/>
                  <a:pt x="0" y="1613424"/>
                </a:cubicBezTo>
                <a:cubicBezTo>
                  <a:pt x="-9066" y="1394322"/>
                  <a:pt x="13201" y="1007528"/>
                  <a:pt x="0" y="806712"/>
                </a:cubicBezTo>
                <a:cubicBezTo>
                  <a:pt x="-13201" y="605896"/>
                  <a:pt x="28340" y="354797"/>
                  <a:pt x="0" y="0"/>
                </a:cubicBezTo>
                <a:close/>
              </a:path>
              <a:path w="4690530" h="6152888" stroke="0" extrusionOk="0">
                <a:moveTo>
                  <a:pt x="0" y="0"/>
                </a:moveTo>
                <a:cubicBezTo>
                  <a:pt x="304277" y="-448"/>
                  <a:pt x="492460" y="-15540"/>
                  <a:pt x="716981" y="0"/>
                </a:cubicBezTo>
                <a:cubicBezTo>
                  <a:pt x="941502" y="15540"/>
                  <a:pt x="1032401" y="-10891"/>
                  <a:pt x="1246341" y="0"/>
                </a:cubicBezTo>
                <a:cubicBezTo>
                  <a:pt x="1460281" y="10891"/>
                  <a:pt x="1702321" y="15414"/>
                  <a:pt x="1822606" y="0"/>
                </a:cubicBezTo>
                <a:cubicBezTo>
                  <a:pt x="1942891" y="-15414"/>
                  <a:pt x="2281699" y="-10373"/>
                  <a:pt x="2539587" y="0"/>
                </a:cubicBezTo>
                <a:cubicBezTo>
                  <a:pt x="2797475" y="10373"/>
                  <a:pt x="2923091" y="6166"/>
                  <a:pt x="3162757" y="0"/>
                </a:cubicBezTo>
                <a:cubicBezTo>
                  <a:pt x="3402423" y="-6166"/>
                  <a:pt x="3652859" y="-6272"/>
                  <a:pt x="3879738" y="0"/>
                </a:cubicBezTo>
                <a:cubicBezTo>
                  <a:pt x="4106617" y="6272"/>
                  <a:pt x="4329670" y="22077"/>
                  <a:pt x="4690530" y="0"/>
                </a:cubicBezTo>
                <a:cubicBezTo>
                  <a:pt x="4686622" y="128243"/>
                  <a:pt x="4671599" y="306228"/>
                  <a:pt x="4690530" y="560596"/>
                </a:cubicBezTo>
                <a:cubicBezTo>
                  <a:pt x="4709461" y="814964"/>
                  <a:pt x="4678650" y="913780"/>
                  <a:pt x="4690530" y="1182722"/>
                </a:cubicBezTo>
                <a:cubicBezTo>
                  <a:pt x="4702410" y="1451664"/>
                  <a:pt x="4685635" y="1577102"/>
                  <a:pt x="4690530" y="1681789"/>
                </a:cubicBezTo>
                <a:cubicBezTo>
                  <a:pt x="4695425" y="1786476"/>
                  <a:pt x="4724245" y="2218882"/>
                  <a:pt x="4690530" y="2365444"/>
                </a:cubicBezTo>
                <a:cubicBezTo>
                  <a:pt x="4656815" y="2512006"/>
                  <a:pt x="4714844" y="2736862"/>
                  <a:pt x="4690530" y="3049098"/>
                </a:cubicBezTo>
                <a:cubicBezTo>
                  <a:pt x="4666216" y="3361334"/>
                  <a:pt x="4688039" y="3448354"/>
                  <a:pt x="4690530" y="3609694"/>
                </a:cubicBezTo>
                <a:cubicBezTo>
                  <a:pt x="4693021" y="3771034"/>
                  <a:pt x="4662806" y="4141925"/>
                  <a:pt x="4690530" y="4354877"/>
                </a:cubicBezTo>
                <a:cubicBezTo>
                  <a:pt x="4718254" y="4567829"/>
                  <a:pt x="4703473" y="4708797"/>
                  <a:pt x="4690530" y="4853945"/>
                </a:cubicBezTo>
                <a:cubicBezTo>
                  <a:pt x="4677587" y="4999093"/>
                  <a:pt x="4679402" y="5134356"/>
                  <a:pt x="4690530" y="5353013"/>
                </a:cubicBezTo>
                <a:cubicBezTo>
                  <a:pt x="4701658" y="5571670"/>
                  <a:pt x="4671062" y="5912904"/>
                  <a:pt x="4690530" y="6152888"/>
                </a:cubicBezTo>
                <a:cubicBezTo>
                  <a:pt x="4543637" y="6133539"/>
                  <a:pt x="4251575" y="6166547"/>
                  <a:pt x="3973549" y="6152888"/>
                </a:cubicBezTo>
                <a:cubicBezTo>
                  <a:pt x="3695523" y="6139229"/>
                  <a:pt x="3572755" y="6131958"/>
                  <a:pt x="3444189" y="6152888"/>
                </a:cubicBezTo>
                <a:cubicBezTo>
                  <a:pt x="3315623" y="6173818"/>
                  <a:pt x="3022700" y="6162885"/>
                  <a:pt x="2821019" y="6152888"/>
                </a:cubicBezTo>
                <a:cubicBezTo>
                  <a:pt x="2619338" y="6142892"/>
                  <a:pt x="2390195" y="6180606"/>
                  <a:pt x="2244754" y="6152888"/>
                </a:cubicBezTo>
                <a:cubicBezTo>
                  <a:pt x="2099314" y="6125170"/>
                  <a:pt x="1877320" y="6161679"/>
                  <a:pt x="1715394" y="6152888"/>
                </a:cubicBezTo>
                <a:cubicBezTo>
                  <a:pt x="1553468" y="6144097"/>
                  <a:pt x="1276116" y="6173529"/>
                  <a:pt x="1092223" y="6152888"/>
                </a:cubicBezTo>
                <a:cubicBezTo>
                  <a:pt x="908330" y="6132247"/>
                  <a:pt x="438706" y="6121944"/>
                  <a:pt x="0" y="6152888"/>
                </a:cubicBezTo>
                <a:cubicBezTo>
                  <a:pt x="38697" y="5953811"/>
                  <a:pt x="-29139" y="5531583"/>
                  <a:pt x="0" y="5346176"/>
                </a:cubicBezTo>
                <a:cubicBezTo>
                  <a:pt x="29139" y="5160769"/>
                  <a:pt x="13118" y="4990983"/>
                  <a:pt x="0" y="4785580"/>
                </a:cubicBezTo>
                <a:cubicBezTo>
                  <a:pt x="-13118" y="4580177"/>
                  <a:pt x="25100" y="4409474"/>
                  <a:pt x="0" y="4163454"/>
                </a:cubicBezTo>
                <a:cubicBezTo>
                  <a:pt x="-25100" y="3917434"/>
                  <a:pt x="-1843" y="3757929"/>
                  <a:pt x="0" y="3418271"/>
                </a:cubicBezTo>
                <a:cubicBezTo>
                  <a:pt x="1843" y="3078613"/>
                  <a:pt x="10815" y="3076649"/>
                  <a:pt x="0" y="2919204"/>
                </a:cubicBezTo>
                <a:cubicBezTo>
                  <a:pt x="-10815" y="2761759"/>
                  <a:pt x="12355" y="2599056"/>
                  <a:pt x="0" y="2420136"/>
                </a:cubicBezTo>
                <a:cubicBezTo>
                  <a:pt x="-12355" y="2241216"/>
                  <a:pt x="10950" y="2166540"/>
                  <a:pt x="0" y="1921068"/>
                </a:cubicBezTo>
                <a:cubicBezTo>
                  <a:pt x="-10950" y="1675596"/>
                  <a:pt x="9655" y="1586844"/>
                  <a:pt x="0" y="1360472"/>
                </a:cubicBezTo>
                <a:cubicBezTo>
                  <a:pt x="-9655" y="1134100"/>
                  <a:pt x="-43125" y="386341"/>
                  <a:pt x="0" y="0"/>
                </a:cubicBezTo>
                <a:close/>
              </a:path>
            </a:pathLst>
          </a:custGeom>
          <a:solidFill>
            <a:schemeClr val="tx2">
              <a:lumMod val="50000"/>
              <a:lumOff val="50000"/>
            </a:schemeClr>
          </a:solidFill>
          <a:ln>
            <a:solidFill>
              <a:schemeClr val="accent1"/>
            </a:solidFill>
            <a:extLst>
              <a:ext uri="{C807C97D-BFC1-408E-A445-0C87EB9F89A2}">
                <ask:lineSketchStyleProps xmlns:ask="http://schemas.microsoft.com/office/drawing/2018/sketchyshapes" sd="3709404630">
                  <a:custGeom>
                    <a:avLst/>
                    <a:gdLst>
                      <a:gd name="connsiteX0" fmla="*/ 0 w 4695684"/>
                      <a:gd name="connsiteY0" fmla="*/ 0 h 3920679"/>
                      <a:gd name="connsiteX1" fmla="*/ 623854 w 4695684"/>
                      <a:gd name="connsiteY1" fmla="*/ 0 h 3920679"/>
                      <a:gd name="connsiteX2" fmla="*/ 1153796 w 4695684"/>
                      <a:gd name="connsiteY2" fmla="*/ 0 h 3920679"/>
                      <a:gd name="connsiteX3" fmla="*/ 1824608 w 4695684"/>
                      <a:gd name="connsiteY3" fmla="*/ 0 h 3920679"/>
                      <a:gd name="connsiteX4" fmla="*/ 2495420 w 4695684"/>
                      <a:gd name="connsiteY4" fmla="*/ 0 h 3920679"/>
                      <a:gd name="connsiteX5" fmla="*/ 3260146 w 4695684"/>
                      <a:gd name="connsiteY5" fmla="*/ 0 h 3920679"/>
                      <a:gd name="connsiteX6" fmla="*/ 3977915 w 4695684"/>
                      <a:gd name="connsiteY6" fmla="*/ 0 h 3920679"/>
                      <a:gd name="connsiteX7" fmla="*/ 4695684 w 4695684"/>
                      <a:gd name="connsiteY7" fmla="*/ 0 h 3920679"/>
                      <a:gd name="connsiteX8" fmla="*/ 4695684 w 4695684"/>
                      <a:gd name="connsiteY8" fmla="*/ 396423 h 3920679"/>
                      <a:gd name="connsiteX9" fmla="*/ 4695684 w 4695684"/>
                      <a:gd name="connsiteY9" fmla="*/ 910468 h 3920679"/>
                      <a:gd name="connsiteX10" fmla="*/ 4695684 w 4695684"/>
                      <a:gd name="connsiteY10" fmla="*/ 1424513 h 3920679"/>
                      <a:gd name="connsiteX11" fmla="*/ 4695684 w 4695684"/>
                      <a:gd name="connsiteY11" fmla="*/ 1820937 h 3920679"/>
                      <a:gd name="connsiteX12" fmla="*/ 4695684 w 4695684"/>
                      <a:gd name="connsiteY12" fmla="*/ 2217361 h 3920679"/>
                      <a:gd name="connsiteX13" fmla="*/ 4695684 w 4695684"/>
                      <a:gd name="connsiteY13" fmla="*/ 2652992 h 3920679"/>
                      <a:gd name="connsiteX14" fmla="*/ 4695684 w 4695684"/>
                      <a:gd name="connsiteY14" fmla="*/ 3049417 h 3920679"/>
                      <a:gd name="connsiteX15" fmla="*/ 4695684 w 4695684"/>
                      <a:gd name="connsiteY15" fmla="*/ 3367427 h 3920679"/>
                      <a:gd name="connsiteX16" fmla="*/ 4695684 w 4695684"/>
                      <a:gd name="connsiteY16" fmla="*/ 3920678 h 3920679"/>
                      <a:gd name="connsiteX17" fmla="*/ 3977915 w 4695684"/>
                      <a:gd name="connsiteY17" fmla="*/ 3920678 h 3920679"/>
                      <a:gd name="connsiteX18" fmla="*/ 3260146 w 4695684"/>
                      <a:gd name="connsiteY18" fmla="*/ 3920678 h 3920679"/>
                      <a:gd name="connsiteX19" fmla="*/ 2589334 w 4695684"/>
                      <a:gd name="connsiteY19" fmla="*/ 3920678 h 3920679"/>
                      <a:gd name="connsiteX20" fmla="*/ 2012435 w 4695684"/>
                      <a:gd name="connsiteY20" fmla="*/ 3920678 h 3920679"/>
                      <a:gd name="connsiteX21" fmla="*/ 1294667 w 4695684"/>
                      <a:gd name="connsiteY21" fmla="*/ 3920678 h 3920679"/>
                      <a:gd name="connsiteX22" fmla="*/ 717768 w 4695684"/>
                      <a:gd name="connsiteY22" fmla="*/ 3920678 h 3920679"/>
                      <a:gd name="connsiteX23" fmla="*/ 0 w 4695684"/>
                      <a:gd name="connsiteY23" fmla="*/ 3920678 h 3920679"/>
                      <a:gd name="connsiteX24" fmla="*/ 0 w 4695684"/>
                      <a:gd name="connsiteY24" fmla="*/ 3524255 h 3920679"/>
                      <a:gd name="connsiteX25" fmla="*/ 0 w 4695684"/>
                      <a:gd name="connsiteY25" fmla="*/ 3167037 h 3920679"/>
                      <a:gd name="connsiteX26" fmla="*/ 0 w 4695684"/>
                      <a:gd name="connsiteY26" fmla="*/ 2652992 h 3920679"/>
                      <a:gd name="connsiteX27" fmla="*/ 0 w 4695684"/>
                      <a:gd name="connsiteY27" fmla="*/ 2334982 h 3920679"/>
                      <a:gd name="connsiteX28" fmla="*/ 0 w 4695684"/>
                      <a:gd name="connsiteY28" fmla="*/ 1938557 h 3920679"/>
                      <a:gd name="connsiteX29" fmla="*/ 0 w 4695684"/>
                      <a:gd name="connsiteY29" fmla="*/ 1424513 h 3920679"/>
                      <a:gd name="connsiteX30" fmla="*/ 0 w 4695684"/>
                      <a:gd name="connsiteY30" fmla="*/ 1028089 h 3920679"/>
                      <a:gd name="connsiteX31" fmla="*/ 0 w 4695684"/>
                      <a:gd name="connsiteY31" fmla="*/ 514044 h 3920679"/>
                      <a:gd name="connsiteX32" fmla="*/ 0 w 4695684"/>
                      <a:gd name="connsiteY32" fmla="*/ 0 h 3920679"/>
                      <a:gd name="connsiteX0" fmla="*/ 0 w 4695684"/>
                      <a:gd name="connsiteY0" fmla="*/ 0 h 3920679"/>
                      <a:gd name="connsiteX1" fmla="*/ 717768 w 4695684"/>
                      <a:gd name="connsiteY1" fmla="*/ 0 h 3920679"/>
                      <a:gd name="connsiteX2" fmla="*/ 1247710 w 4695684"/>
                      <a:gd name="connsiteY2" fmla="*/ 0 h 3920679"/>
                      <a:gd name="connsiteX3" fmla="*/ 1824608 w 4695684"/>
                      <a:gd name="connsiteY3" fmla="*/ 0 h 3920679"/>
                      <a:gd name="connsiteX4" fmla="*/ 2542377 w 4695684"/>
                      <a:gd name="connsiteY4" fmla="*/ 0 h 3920679"/>
                      <a:gd name="connsiteX5" fmla="*/ 3166232 w 4695684"/>
                      <a:gd name="connsiteY5" fmla="*/ 0 h 3920679"/>
                      <a:gd name="connsiteX6" fmla="*/ 3884001 w 4695684"/>
                      <a:gd name="connsiteY6" fmla="*/ 0 h 3920679"/>
                      <a:gd name="connsiteX7" fmla="*/ 4695684 w 4695684"/>
                      <a:gd name="connsiteY7" fmla="*/ 0 h 3920679"/>
                      <a:gd name="connsiteX8" fmla="*/ 4695684 w 4695684"/>
                      <a:gd name="connsiteY8" fmla="*/ 357217 h 3920679"/>
                      <a:gd name="connsiteX9" fmla="*/ 4695684 w 4695684"/>
                      <a:gd name="connsiteY9" fmla="*/ 753641 h 3920679"/>
                      <a:gd name="connsiteX10" fmla="*/ 4695684 w 4695684"/>
                      <a:gd name="connsiteY10" fmla="*/ 1071652 h 3920679"/>
                      <a:gd name="connsiteX11" fmla="*/ 4695684 w 4695684"/>
                      <a:gd name="connsiteY11" fmla="*/ 1507283 h 3920679"/>
                      <a:gd name="connsiteX12" fmla="*/ 4695684 w 4695684"/>
                      <a:gd name="connsiteY12" fmla="*/ 1942914 h 3920679"/>
                      <a:gd name="connsiteX13" fmla="*/ 4695684 w 4695684"/>
                      <a:gd name="connsiteY13" fmla="*/ 2300131 h 3920679"/>
                      <a:gd name="connsiteX14" fmla="*/ 4695684 w 4695684"/>
                      <a:gd name="connsiteY14" fmla="*/ 2774969 h 3920679"/>
                      <a:gd name="connsiteX15" fmla="*/ 4695684 w 4695684"/>
                      <a:gd name="connsiteY15" fmla="*/ 3092980 h 3920679"/>
                      <a:gd name="connsiteX16" fmla="*/ 4695684 w 4695684"/>
                      <a:gd name="connsiteY16" fmla="*/ 3410991 h 3920679"/>
                      <a:gd name="connsiteX17" fmla="*/ 4695684 w 4695684"/>
                      <a:gd name="connsiteY17" fmla="*/ 3920678 h 3920679"/>
                      <a:gd name="connsiteX18" fmla="*/ 3977915 w 4695684"/>
                      <a:gd name="connsiteY18" fmla="*/ 3920678 h 3920679"/>
                      <a:gd name="connsiteX19" fmla="*/ 3447973 w 4695684"/>
                      <a:gd name="connsiteY19" fmla="*/ 3920678 h 3920679"/>
                      <a:gd name="connsiteX20" fmla="*/ 2824118 w 4695684"/>
                      <a:gd name="connsiteY20" fmla="*/ 3920678 h 3920679"/>
                      <a:gd name="connsiteX21" fmla="*/ 2247220 w 4695684"/>
                      <a:gd name="connsiteY21" fmla="*/ 3920678 h 3920679"/>
                      <a:gd name="connsiteX22" fmla="*/ 1717278 w 4695684"/>
                      <a:gd name="connsiteY22" fmla="*/ 3920678 h 3920679"/>
                      <a:gd name="connsiteX23" fmla="*/ 1093423 w 4695684"/>
                      <a:gd name="connsiteY23" fmla="*/ 3920678 h 3920679"/>
                      <a:gd name="connsiteX24" fmla="*/ 0 w 4695684"/>
                      <a:gd name="connsiteY24" fmla="*/ 3920678 h 3920679"/>
                      <a:gd name="connsiteX25" fmla="*/ 0 w 4695684"/>
                      <a:gd name="connsiteY25" fmla="*/ 3406634 h 3920679"/>
                      <a:gd name="connsiteX26" fmla="*/ 0 w 4695684"/>
                      <a:gd name="connsiteY26" fmla="*/ 3049417 h 3920679"/>
                      <a:gd name="connsiteX27" fmla="*/ 0 w 4695684"/>
                      <a:gd name="connsiteY27" fmla="*/ 2652992 h 3920679"/>
                      <a:gd name="connsiteX28" fmla="*/ 0 w 4695684"/>
                      <a:gd name="connsiteY28" fmla="*/ 2178154 h 3920679"/>
                      <a:gd name="connsiteX29" fmla="*/ 0 w 4695684"/>
                      <a:gd name="connsiteY29" fmla="*/ 1860144 h 3920679"/>
                      <a:gd name="connsiteX30" fmla="*/ 0 w 4695684"/>
                      <a:gd name="connsiteY30" fmla="*/ 1542133 h 3920679"/>
                      <a:gd name="connsiteX31" fmla="*/ 0 w 4695684"/>
                      <a:gd name="connsiteY31" fmla="*/ 1224122 h 3920679"/>
                      <a:gd name="connsiteX32" fmla="*/ 0 w 4695684"/>
                      <a:gd name="connsiteY32" fmla="*/ 866905 h 3920679"/>
                      <a:gd name="connsiteX33" fmla="*/ 0 w 4695684"/>
                      <a:gd name="connsiteY33" fmla="*/ 0 h 392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95684" h="3920679" fill="none" extrusionOk="0">
                        <a:moveTo>
                          <a:pt x="0" y="0"/>
                        </a:moveTo>
                        <a:cubicBezTo>
                          <a:pt x="160840" y="26630"/>
                          <a:pt x="455064" y="-8417"/>
                          <a:pt x="623854" y="0"/>
                        </a:cubicBezTo>
                        <a:cubicBezTo>
                          <a:pt x="777473" y="-13036"/>
                          <a:pt x="992033" y="-9861"/>
                          <a:pt x="1153796" y="0"/>
                        </a:cubicBezTo>
                        <a:cubicBezTo>
                          <a:pt x="1298001" y="-13447"/>
                          <a:pt x="1673772" y="10611"/>
                          <a:pt x="1824608" y="0"/>
                        </a:cubicBezTo>
                        <a:cubicBezTo>
                          <a:pt x="1946733" y="-18842"/>
                          <a:pt x="2336754" y="40045"/>
                          <a:pt x="2495420" y="0"/>
                        </a:cubicBezTo>
                        <a:cubicBezTo>
                          <a:pt x="2688834" y="31946"/>
                          <a:pt x="2958717" y="60151"/>
                          <a:pt x="3260146" y="0"/>
                        </a:cubicBezTo>
                        <a:cubicBezTo>
                          <a:pt x="3546218" y="34840"/>
                          <a:pt x="3806042" y="-47224"/>
                          <a:pt x="3977915" y="0"/>
                        </a:cubicBezTo>
                        <a:cubicBezTo>
                          <a:pt x="4150721" y="17484"/>
                          <a:pt x="4443542" y="373"/>
                          <a:pt x="4695684" y="0"/>
                        </a:cubicBezTo>
                        <a:cubicBezTo>
                          <a:pt x="4657757" y="124077"/>
                          <a:pt x="4686144" y="238337"/>
                          <a:pt x="4695684" y="396423"/>
                        </a:cubicBezTo>
                        <a:cubicBezTo>
                          <a:pt x="4706398" y="585665"/>
                          <a:pt x="4712389" y="810008"/>
                          <a:pt x="4695684" y="910468"/>
                        </a:cubicBezTo>
                        <a:cubicBezTo>
                          <a:pt x="4688719" y="1033873"/>
                          <a:pt x="4697005" y="1153082"/>
                          <a:pt x="4695684" y="1424513"/>
                        </a:cubicBezTo>
                        <a:cubicBezTo>
                          <a:pt x="4696302" y="1670160"/>
                          <a:pt x="4672990" y="1706445"/>
                          <a:pt x="4695684" y="1820937"/>
                        </a:cubicBezTo>
                        <a:cubicBezTo>
                          <a:pt x="4706931" y="1949112"/>
                          <a:pt x="4672707" y="2041105"/>
                          <a:pt x="4695684" y="2217361"/>
                        </a:cubicBezTo>
                        <a:cubicBezTo>
                          <a:pt x="4696306" y="2372324"/>
                          <a:pt x="4685444" y="2465166"/>
                          <a:pt x="4695684" y="2652992"/>
                        </a:cubicBezTo>
                        <a:cubicBezTo>
                          <a:pt x="4715625" y="2858373"/>
                          <a:pt x="4733293" y="2927270"/>
                          <a:pt x="4695684" y="3049417"/>
                        </a:cubicBezTo>
                        <a:cubicBezTo>
                          <a:pt x="4653842" y="3171139"/>
                          <a:pt x="4659846" y="3268175"/>
                          <a:pt x="4695684" y="3367427"/>
                        </a:cubicBezTo>
                        <a:cubicBezTo>
                          <a:pt x="4684591" y="3472881"/>
                          <a:pt x="4714904" y="3720733"/>
                          <a:pt x="4695684" y="3920678"/>
                        </a:cubicBezTo>
                        <a:cubicBezTo>
                          <a:pt x="4479057" y="3930911"/>
                          <a:pt x="4265681" y="3948441"/>
                          <a:pt x="3977915" y="3920678"/>
                        </a:cubicBezTo>
                        <a:cubicBezTo>
                          <a:pt x="3685430" y="3877553"/>
                          <a:pt x="3454194" y="3951178"/>
                          <a:pt x="3260146" y="3920678"/>
                        </a:cubicBezTo>
                        <a:cubicBezTo>
                          <a:pt x="3063021" y="3873131"/>
                          <a:pt x="2796794" y="3920864"/>
                          <a:pt x="2589334" y="3920678"/>
                        </a:cubicBezTo>
                        <a:cubicBezTo>
                          <a:pt x="2392631" y="3929033"/>
                          <a:pt x="2217851" y="3933694"/>
                          <a:pt x="2012435" y="3920678"/>
                        </a:cubicBezTo>
                        <a:cubicBezTo>
                          <a:pt x="1789290" y="3956564"/>
                          <a:pt x="1577734" y="3931186"/>
                          <a:pt x="1294667" y="3920678"/>
                        </a:cubicBezTo>
                        <a:cubicBezTo>
                          <a:pt x="970424" y="3933561"/>
                          <a:pt x="933544" y="3898923"/>
                          <a:pt x="717768" y="3920678"/>
                        </a:cubicBezTo>
                        <a:cubicBezTo>
                          <a:pt x="495606" y="3972387"/>
                          <a:pt x="317256" y="3911547"/>
                          <a:pt x="0" y="3920678"/>
                        </a:cubicBezTo>
                        <a:cubicBezTo>
                          <a:pt x="21195" y="3827017"/>
                          <a:pt x="34454" y="3711602"/>
                          <a:pt x="0" y="3524255"/>
                        </a:cubicBezTo>
                        <a:cubicBezTo>
                          <a:pt x="-2592" y="3338219"/>
                          <a:pt x="10827" y="3277792"/>
                          <a:pt x="0" y="3167037"/>
                        </a:cubicBezTo>
                        <a:cubicBezTo>
                          <a:pt x="-7009" y="3046532"/>
                          <a:pt x="52445" y="2787206"/>
                          <a:pt x="0" y="2652992"/>
                        </a:cubicBezTo>
                        <a:cubicBezTo>
                          <a:pt x="-19929" y="2529781"/>
                          <a:pt x="-2500" y="2406358"/>
                          <a:pt x="0" y="2334982"/>
                        </a:cubicBezTo>
                        <a:cubicBezTo>
                          <a:pt x="3341" y="2248057"/>
                          <a:pt x="-2435" y="2080792"/>
                          <a:pt x="0" y="1938557"/>
                        </a:cubicBezTo>
                        <a:cubicBezTo>
                          <a:pt x="8107" y="1800252"/>
                          <a:pt x="-41096" y="1645371"/>
                          <a:pt x="0" y="1424513"/>
                        </a:cubicBezTo>
                        <a:cubicBezTo>
                          <a:pt x="38010" y="1233538"/>
                          <a:pt x="22946" y="1169487"/>
                          <a:pt x="0" y="1028089"/>
                        </a:cubicBezTo>
                        <a:cubicBezTo>
                          <a:pt x="-12583" y="857365"/>
                          <a:pt x="196" y="635915"/>
                          <a:pt x="0" y="514044"/>
                        </a:cubicBezTo>
                        <a:cubicBezTo>
                          <a:pt x="-30300" y="369543"/>
                          <a:pt x="35897" y="239405"/>
                          <a:pt x="0" y="0"/>
                        </a:cubicBezTo>
                        <a:close/>
                      </a:path>
                      <a:path w="4695684" h="3920679" stroke="0" extrusionOk="0">
                        <a:moveTo>
                          <a:pt x="0" y="0"/>
                        </a:moveTo>
                        <a:cubicBezTo>
                          <a:pt x="294926" y="2470"/>
                          <a:pt x="455723" y="5257"/>
                          <a:pt x="717768" y="0"/>
                        </a:cubicBezTo>
                        <a:cubicBezTo>
                          <a:pt x="956500" y="10100"/>
                          <a:pt x="1032538" y="-12842"/>
                          <a:pt x="1247710" y="0"/>
                        </a:cubicBezTo>
                        <a:cubicBezTo>
                          <a:pt x="1451517" y="2818"/>
                          <a:pt x="1712270" y="11674"/>
                          <a:pt x="1824608" y="0"/>
                        </a:cubicBezTo>
                        <a:cubicBezTo>
                          <a:pt x="1956809" y="19152"/>
                          <a:pt x="2276298" y="12637"/>
                          <a:pt x="2542377" y="0"/>
                        </a:cubicBezTo>
                        <a:cubicBezTo>
                          <a:pt x="2815469" y="28095"/>
                          <a:pt x="2937435" y="5367"/>
                          <a:pt x="3166232" y="0"/>
                        </a:cubicBezTo>
                        <a:cubicBezTo>
                          <a:pt x="3423250" y="16424"/>
                          <a:pt x="3680149" y="12930"/>
                          <a:pt x="3884001" y="0"/>
                        </a:cubicBezTo>
                        <a:cubicBezTo>
                          <a:pt x="4114837" y="15390"/>
                          <a:pt x="4365474" y="18267"/>
                          <a:pt x="4695684" y="0"/>
                        </a:cubicBezTo>
                        <a:cubicBezTo>
                          <a:pt x="4703478" y="69398"/>
                          <a:pt x="4683761" y="198266"/>
                          <a:pt x="4695684" y="357217"/>
                        </a:cubicBezTo>
                        <a:cubicBezTo>
                          <a:pt x="4709620" y="505266"/>
                          <a:pt x="4680740" y="591876"/>
                          <a:pt x="4695684" y="753641"/>
                        </a:cubicBezTo>
                        <a:cubicBezTo>
                          <a:pt x="4700837" y="910260"/>
                          <a:pt x="4692298" y="1012324"/>
                          <a:pt x="4695684" y="1071652"/>
                        </a:cubicBezTo>
                        <a:cubicBezTo>
                          <a:pt x="4688623" y="1123357"/>
                          <a:pt x="4737584" y="1412641"/>
                          <a:pt x="4695684" y="1507283"/>
                        </a:cubicBezTo>
                        <a:cubicBezTo>
                          <a:pt x="4630183" y="1602110"/>
                          <a:pt x="4712275" y="1718227"/>
                          <a:pt x="4695684" y="1942914"/>
                        </a:cubicBezTo>
                        <a:cubicBezTo>
                          <a:pt x="4672021" y="2143195"/>
                          <a:pt x="4700772" y="2195189"/>
                          <a:pt x="4695684" y="2300131"/>
                        </a:cubicBezTo>
                        <a:cubicBezTo>
                          <a:pt x="4702242" y="2418127"/>
                          <a:pt x="4692829" y="2618683"/>
                          <a:pt x="4695684" y="2774969"/>
                        </a:cubicBezTo>
                        <a:cubicBezTo>
                          <a:pt x="4722300" y="2896236"/>
                          <a:pt x="4696144" y="3017446"/>
                          <a:pt x="4695684" y="3092980"/>
                        </a:cubicBezTo>
                        <a:cubicBezTo>
                          <a:pt x="4697402" y="3190717"/>
                          <a:pt x="4676945" y="3271981"/>
                          <a:pt x="4695684" y="3410991"/>
                        </a:cubicBezTo>
                        <a:cubicBezTo>
                          <a:pt x="4713274" y="3540474"/>
                          <a:pt x="4663922" y="3759778"/>
                          <a:pt x="4695684" y="3920678"/>
                        </a:cubicBezTo>
                        <a:cubicBezTo>
                          <a:pt x="4549611" y="3901093"/>
                          <a:pt x="4245334" y="3936255"/>
                          <a:pt x="3977915" y="3920678"/>
                        </a:cubicBezTo>
                        <a:cubicBezTo>
                          <a:pt x="3711252" y="3921134"/>
                          <a:pt x="3580678" y="3913922"/>
                          <a:pt x="3447973" y="3920678"/>
                        </a:cubicBezTo>
                        <a:cubicBezTo>
                          <a:pt x="3321764" y="3948620"/>
                          <a:pt x="3034085" y="3941916"/>
                          <a:pt x="2824118" y="3920678"/>
                        </a:cubicBezTo>
                        <a:cubicBezTo>
                          <a:pt x="2600719" y="3890597"/>
                          <a:pt x="2397822" y="3910313"/>
                          <a:pt x="2247220" y="3920678"/>
                        </a:cubicBezTo>
                        <a:cubicBezTo>
                          <a:pt x="2117666" y="3896474"/>
                          <a:pt x="1901524" y="3924352"/>
                          <a:pt x="1717278" y="3920678"/>
                        </a:cubicBezTo>
                        <a:cubicBezTo>
                          <a:pt x="1561951" y="3917177"/>
                          <a:pt x="1279581" y="3925793"/>
                          <a:pt x="1093423" y="3920678"/>
                        </a:cubicBezTo>
                        <a:cubicBezTo>
                          <a:pt x="900689" y="3875610"/>
                          <a:pt x="450681" y="3885935"/>
                          <a:pt x="0" y="3920678"/>
                        </a:cubicBezTo>
                        <a:cubicBezTo>
                          <a:pt x="40300" y="3797259"/>
                          <a:pt x="-8478" y="3517717"/>
                          <a:pt x="0" y="3406634"/>
                        </a:cubicBezTo>
                        <a:cubicBezTo>
                          <a:pt x="28611" y="3281990"/>
                          <a:pt x="-2510" y="3200567"/>
                          <a:pt x="0" y="3049417"/>
                        </a:cubicBezTo>
                        <a:cubicBezTo>
                          <a:pt x="-12210" y="2895425"/>
                          <a:pt x="28585" y="2824765"/>
                          <a:pt x="0" y="2652992"/>
                        </a:cubicBezTo>
                        <a:cubicBezTo>
                          <a:pt x="-23542" y="2473425"/>
                          <a:pt x="-22085" y="2393378"/>
                          <a:pt x="0" y="2178154"/>
                        </a:cubicBezTo>
                        <a:cubicBezTo>
                          <a:pt x="541" y="1961924"/>
                          <a:pt x="11316" y="1960387"/>
                          <a:pt x="0" y="1860144"/>
                        </a:cubicBezTo>
                        <a:cubicBezTo>
                          <a:pt x="-11605" y="1762950"/>
                          <a:pt x="-8503" y="1640110"/>
                          <a:pt x="0" y="1542133"/>
                        </a:cubicBezTo>
                        <a:cubicBezTo>
                          <a:pt x="-14053" y="1440448"/>
                          <a:pt x="7700" y="1382996"/>
                          <a:pt x="0" y="1224122"/>
                        </a:cubicBezTo>
                        <a:cubicBezTo>
                          <a:pt x="-15908" y="1054849"/>
                          <a:pt x="1224" y="1005294"/>
                          <a:pt x="0" y="866905"/>
                        </a:cubicBezTo>
                        <a:cubicBezTo>
                          <a:pt x="13277" y="716302"/>
                          <a:pt x="14118" y="238399"/>
                          <a:pt x="0" y="0"/>
                        </a:cubicBezTo>
                        <a:close/>
                      </a:path>
                      <a:path w="4695684" h="3920679" fill="none" stroke="0" extrusionOk="0">
                        <a:moveTo>
                          <a:pt x="0" y="0"/>
                        </a:moveTo>
                        <a:cubicBezTo>
                          <a:pt x="140916" y="41748"/>
                          <a:pt x="473800" y="2920"/>
                          <a:pt x="623854" y="0"/>
                        </a:cubicBezTo>
                        <a:cubicBezTo>
                          <a:pt x="772650" y="7073"/>
                          <a:pt x="969479" y="-736"/>
                          <a:pt x="1153796" y="0"/>
                        </a:cubicBezTo>
                        <a:cubicBezTo>
                          <a:pt x="1296641" y="-11558"/>
                          <a:pt x="1680779" y="5026"/>
                          <a:pt x="1824608" y="0"/>
                        </a:cubicBezTo>
                        <a:cubicBezTo>
                          <a:pt x="1953370" y="-38126"/>
                          <a:pt x="2285258" y="-29323"/>
                          <a:pt x="2495420" y="0"/>
                        </a:cubicBezTo>
                        <a:cubicBezTo>
                          <a:pt x="2665172" y="18355"/>
                          <a:pt x="2969487" y="76512"/>
                          <a:pt x="3260146" y="0"/>
                        </a:cubicBezTo>
                        <a:cubicBezTo>
                          <a:pt x="3551839" y="-49727"/>
                          <a:pt x="3764308" y="-4459"/>
                          <a:pt x="3977915" y="0"/>
                        </a:cubicBezTo>
                        <a:cubicBezTo>
                          <a:pt x="4213121" y="5321"/>
                          <a:pt x="4452478" y="-9118"/>
                          <a:pt x="4695684" y="0"/>
                        </a:cubicBezTo>
                        <a:cubicBezTo>
                          <a:pt x="4680245" y="113050"/>
                          <a:pt x="4713711" y="231814"/>
                          <a:pt x="4695684" y="396423"/>
                        </a:cubicBezTo>
                        <a:cubicBezTo>
                          <a:pt x="4732392" y="550561"/>
                          <a:pt x="4740262" y="786672"/>
                          <a:pt x="4695684" y="910468"/>
                        </a:cubicBezTo>
                        <a:cubicBezTo>
                          <a:pt x="4663216" y="1014413"/>
                          <a:pt x="4729233" y="1156742"/>
                          <a:pt x="4695684" y="1424513"/>
                        </a:cubicBezTo>
                        <a:cubicBezTo>
                          <a:pt x="4692961" y="1670060"/>
                          <a:pt x="4675862" y="1708001"/>
                          <a:pt x="4695684" y="1820937"/>
                        </a:cubicBezTo>
                        <a:cubicBezTo>
                          <a:pt x="4713429" y="1939174"/>
                          <a:pt x="4657996" y="2063442"/>
                          <a:pt x="4695684" y="2217361"/>
                        </a:cubicBezTo>
                        <a:cubicBezTo>
                          <a:pt x="4690480" y="2381650"/>
                          <a:pt x="4682112" y="2433320"/>
                          <a:pt x="4695684" y="2652992"/>
                        </a:cubicBezTo>
                        <a:cubicBezTo>
                          <a:pt x="4712076" y="2849879"/>
                          <a:pt x="4723543" y="2922605"/>
                          <a:pt x="4695684" y="3049417"/>
                        </a:cubicBezTo>
                        <a:cubicBezTo>
                          <a:pt x="4668011" y="3168489"/>
                          <a:pt x="4698346" y="3261990"/>
                          <a:pt x="4695684" y="3367427"/>
                        </a:cubicBezTo>
                        <a:cubicBezTo>
                          <a:pt x="4719334" y="3477577"/>
                          <a:pt x="4657648" y="3714096"/>
                          <a:pt x="4695684" y="3920678"/>
                        </a:cubicBezTo>
                        <a:cubicBezTo>
                          <a:pt x="4431743" y="3977900"/>
                          <a:pt x="4277515" y="3895720"/>
                          <a:pt x="3977915" y="3920678"/>
                        </a:cubicBezTo>
                        <a:cubicBezTo>
                          <a:pt x="3691522" y="3912806"/>
                          <a:pt x="3473622" y="3914911"/>
                          <a:pt x="3260146" y="3920678"/>
                        </a:cubicBezTo>
                        <a:cubicBezTo>
                          <a:pt x="3103557" y="3889635"/>
                          <a:pt x="2757050" y="3929952"/>
                          <a:pt x="2589334" y="3920678"/>
                        </a:cubicBezTo>
                        <a:cubicBezTo>
                          <a:pt x="2373682" y="3884021"/>
                          <a:pt x="2230194" y="3872567"/>
                          <a:pt x="2012435" y="3920678"/>
                        </a:cubicBezTo>
                        <a:cubicBezTo>
                          <a:pt x="1762202" y="3933617"/>
                          <a:pt x="1582450" y="3928483"/>
                          <a:pt x="1294667" y="3920678"/>
                        </a:cubicBezTo>
                        <a:cubicBezTo>
                          <a:pt x="972494" y="3936870"/>
                          <a:pt x="918408" y="3904589"/>
                          <a:pt x="717768" y="3920678"/>
                        </a:cubicBezTo>
                        <a:cubicBezTo>
                          <a:pt x="511492" y="3924849"/>
                          <a:pt x="276456" y="3885283"/>
                          <a:pt x="0" y="3920678"/>
                        </a:cubicBezTo>
                        <a:cubicBezTo>
                          <a:pt x="40259" y="3855048"/>
                          <a:pt x="10942" y="3716327"/>
                          <a:pt x="0" y="3524255"/>
                        </a:cubicBezTo>
                        <a:cubicBezTo>
                          <a:pt x="-14571" y="3327444"/>
                          <a:pt x="17570" y="3262710"/>
                          <a:pt x="0" y="3167037"/>
                        </a:cubicBezTo>
                        <a:cubicBezTo>
                          <a:pt x="-12254" y="3043287"/>
                          <a:pt x="25506" y="2810372"/>
                          <a:pt x="0" y="2652992"/>
                        </a:cubicBezTo>
                        <a:cubicBezTo>
                          <a:pt x="-30939" y="2522770"/>
                          <a:pt x="15856" y="2418409"/>
                          <a:pt x="0" y="2334982"/>
                        </a:cubicBezTo>
                        <a:cubicBezTo>
                          <a:pt x="1855" y="2256082"/>
                          <a:pt x="-22106" y="2072955"/>
                          <a:pt x="0" y="1938557"/>
                        </a:cubicBezTo>
                        <a:cubicBezTo>
                          <a:pt x="23928" y="1782949"/>
                          <a:pt x="-4980" y="1617877"/>
                          <a:pt x="0" y="1424513"/>
                        </a:cubicBezTo>
                        <a:cubicBezTo>
                          <a:pt x="38016" y="1225305"/>
                          <a:pt x="-996" y="1175662"/>
                          <a:pt x="0" y="1028089"/>
                        </a:cubicBezTo>
                        <a:cubicBezTo>
                          <a:pt x="-14419" y="885280"/>
                          <a:pt x="27126" y="640477"/>
                          <a:pt x="0" y="514044"/>
                        </a:cubicBezTo>
                        <a:cubicBezTo>
                          <a:pt x="-16649" y="397458"/>
                          <a:pt x="53196" y="225477"/>
                          <a:pt x="0" y="0"/>
                        </a:cubicBezTo>
                        <a:close/>
                      </a:path>
                    </a:pathLst>
                  </a:custGeom>
                  <ask:type>
                    <ask:lineSketchFreehand/>
                  </ask:type>
                </ask:lineSketchStyleProps>
              </a:ext>
            </a:extLst>
          </a:ln>
        </p:spPr>
        <p:txBody>
          <a:bodyPr>
            <a:normAutofit/>
          </a:bodyPr>
          <a:lstStyle/>
          <a:p>
            <a:r>
              <a:rPr lang="en-US" sz="2400" dirty="0">
                <a:solidFill>
                  <a:schemeClr val="bg1"/>
                </a:solidFill>
              </a:rPr>
              <a:t>Warriors </a:t>
            </a:r>
            <a:br>
              <a:rPr lang="en-US" sz="2400" dirty="0">
                <a:solidFill>
                  <a:schemeClr val="bg1"/>
                </a:solidFill>
              </a:rPr>
            </a:br>
            <a:r>
              <a:rPr lang="en-US" sz="2400" dirty="0">
                <a:solidFill>
                  <a:schemeClr val="bg1"/>
                </a:solidFill>
              </a:rPr>
              <a:t>promote </a:t>
            </a:r>
            <a:br>
              <a:rPr lang="en-US" sz="2400" dirty="0">
                <a:solidFill>
                  <a:schemeClr val="bg1"/>
                </a:solidFill>
              </a:rPr>
            </a:br>
            <a:r>
              <a:rPr lang="en-US" sz="2400" dirty="0">
                <a:solidFill>
                  <a:schemeClr val="bg1"/>
                </a:solidFill>
              </a:rPr>
              <a:t>high-esteem and </a:t>
            </a:r>
            <a:br>
              <a:rPr lang="en-US" sz="2400" dirty="0">
                <a:solidFill>
                  <a:schemeClr val="bg1"/>
                </a:solidFill>
              </a:rPr>
            </a:br>
            <a:r>
              <a:rPr lang="en-US" sz="2400" dirty="0">
                <a:solidFill>
                  <a:schemeClr val="bg1"/>
                </a:solidFill>
              </a:rPr>
              <a:t>confidence</a:t>
            </a:r>
            <a:br>
              <a:rPr lang="en-US" sz="2400" dirty="0">
                <a:solidFill>
                  <a:schemeClr val="bg1"/>
                </a:solidFill>
              </a:rPr>
            </a:br>
            <a:r>
              <a:rPr lang="en-US" sz="2400" dirty="0">
                <a:solidFill>
                  <a:schemeClr val="bg1"/>
                </a:solidFill>
              </a:rPr>
              <a:t>not “arrogance</a:t>
            </a:r>
            <a:r>
              <a:rPr lang="en-US" sz="2400" dirty="0"/>
              <a:t>.”</a:t>
            </a:r>
          </a:p>
        </p:txBody>
      </p:sp>
      <p:sp>
        <p:nvSpPr>
          <p:cNvPr id="3" name="Content Placeholder 2">
            <a:extLst>
              <a:ext uri="{FF2B5EF4-FFF2-40B4-BE49-F238E27FC236}">
                <a16:creationId xmlns:a16="http://schemas.microsoft.com/office/drawing/2014/main" id="{944A38F5-9747-40E8-9B3E-3763EC1D0DBA}"/>
              </a:ext>
            </a:extLst>
          </p:cNvPr>
          <p:cNvSpPr>
            <a:spLocks noGrp="1"/>
          </p:cNvSpPr>
          <p:nvPr>
            <p:ph sz="half" idx="1"/>
          </p:nvPr>
        </p:nvSpPr>
        <p:spPr>
          <a:xfrm>
            <a:off x="4885267" y="220133"/>
            <a:ext cx="6663815" cy="2888827"/>
          </a:xfrm>
        </p:spPr>
        <p:txBody>
          <a:bodyPr>
            <a:normAutofit fontScale="92500" lnSpcReduction="10000"/>
          </a:bodyPr>
          <a:lstStyle/>
          <a:p>
            <a:r>
              <a:rPr lang="en-US" dirty="0"/>
              <a:t>Warrior has confidence:</a:t>
            </a:r>
          </a:p>
          <a:p>
            <a:r>
              <a:rPr lang="en-US" dirty="0"/>
              <a:t>You are worthy* Asking for assistance when needed.</a:t>
            </a:r>
          </a:p>
          <a:p>
            <a:r>
              <a:rPr lang="en-US" dirty="0"/>
              <a:t>You are enough: *Never comparing myself to others, but acknowledging and appreciating gifts in others.”</a:t>
            </a:r>
          </a:p>
          <a:p>
            <a:r>
              <a:rPr lang="en-US" dirty="0"/>
              <a:t>You deserve to believe in yourself.</a:t>
            </a:r>
          </a:p>
          <a:p>
            <a:r>
              <a:rPr lang="en-US" dirty="0"/>
              <a:t>The Divine Creator has placed within each of us a measure of Faith to produce great works, make great accomplishments, build up the community, Be an example of the Divine Creator.</a:t>
            </a:r>
          </a:p>
          <a:p>
            <a:endParaRPr lang="en-US" dirty="0"/>
          </a:p>
        </p:txBody>
      </p:sp>
      <p:sp>
        <p:nvSpPr>
          <p:cNvPr id="4" name="Content Placeholder 3">
            <a:extLst>
              <a:ext uri="{FF2B5EF4-FFF2-40B4-BE49-F238E27FC236}">
                <a16:creationId xmlns:a16="http://schemas.microsoft.com/office/drawing/2014/main" id="{8F7529D3-744A-4664-A99C-0A354DF231B8}"/>
              </a:ext>
            </a:extLst>
          </p:cNvPr>
          <p:cNvSpPr>
            <a:spLocks noGrp="1"/>
          </p:cNvSpPr>
          <p:nvPr>
            <p:ph sz="half" idx="2"/>
          </p:nvPr>
        </p:nvSpPr>
        <p:spPr>
          <a:xfrm>
            <a:off x="4885268" y="3749040"/>
            <a:ext cx="7155218" cy="2766060"/>
          </a:xfrm>
        </p:spPr>
        <p:txBody>
          <a:bodyPr>
            <a:normAutofit fontScale="92500" lnSpcReduction="10000"/>
          </a:bodyPr>
          <a:lstStyle/>
          <a:p>
            <a:r>
              <a:rPr lang="en-US" dirty="0"/>
              <a:t>Warrior has no use for arrogance:</a:t>
            </a:r>
          </a:p>
          <a:p>
            <a:r>
              <a:rPr lang="en-US" dirty="0"/>
              <a:t>Arrogance is pride, ego-driven, conceited, </a:t>
            </a:r>
            <a:r>
              <a:rPr lang="en-US" b="0" dirty="0"/>
              <a:t>Hubris, or less frequently, hybris, which describes a personality quality of extreme or excessive pride or dangerous overconfidence, often in combination with arrogance. The term "arrogance" comes from the Latin </a:t>
            </a:r>
            <a:r>
              <a:rPr lang="en-US" b="0" dirty="0" err="1"/>
              <a:t>adrogare</a:t>
            </a:r>
            <a:r>
              <a:rPr lang="en-US" b="0" dirty="0"/>
              <a:t>, meaning to feel that one has a right to demand certain attitudes and behaviors from others.</a:t>
            </a:r>
            <a:endParaRPr lang="en-US" dirty="0"/>
          </a:p>
          <a:p>
            <a:endParaRPr lang="en-US" dirty="0"/>
          </a:p>
        </p:txBody>
      </p:sp>
      <p:pic>
        <p:nvPicPr>
          <p:cNvPr id="5122" name="Picture 2" descr="Image result for woman king images">
            <a:extLst>
              <a:ext uri="{FF2B5EF4-FFF2-40B4-BE49-F238E27FC236}">
                <a16:creationId xmlns:a16="http://schemas.microsoft.com/office/drawing/2014/main" id="{C692DE29-F22E-B3D2-75E4-7741624005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46" y="-417067"/>
            <a:ext cx="4661783" cy="3227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76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C09D45A7-6D66-4297-9D6A-B6818E4022B4}"/>
              </a:ext>
            </a:extLst>
          </p:cNvPr>
          <p:cNvSpPr>
            <a:spLocks noGrp="1"/>
          </p:cNvSpPr>
          <p:nvPr>
            <p:ph type="ctrTitle"/>
          </p:nvPr>
        </p:nvSpPr>
        <p:spPr>
          <a:xfrm>
            <a:off x="1134781" y="3774558"/>
            <a:ext cx="5528607" cy="1291937"/>
          </a:xfrm>
        </p:spPr>
        <p:txBody>
          <a:bodyPr>
            <a:normAutofit fontScale="90000"/>
          </a:bodyPr>
          <a:lstStyle/>
          <a:p>
            <a:r>
              <a:rPr lang="en-US" sz="3200" b="1" cap="none" dirty="0">
                <a:solidFill>
                  <a:schemeClr val="accent1"/>
                </a:solidFill>
              </a:rPr>
              <a:t>Nyame </a:t>
            </a:r>
            <a:r>
              <a:rPr lang="en-US" sz="3200" b="1" cap="none" dirty="0" err="1">
                <a:solidFill>
                  <a:schemeClr val="accent1"/>
                </a:solidFill>
              </a:rPr>
              <a:t>Nti</a:t>
            </a:r>
            <a:br>
              <a:rPr lang="en-US" sz="3200" b="1" cap="none" dirty="0">
                <a:solidFill>
                  <a:schemeClr val="accent1"/>
                </a:solidFill>
              </a:rPr>
            </a:br>
            <a:r>
              <a:rPr lang="en-US" sz="3200" b="1" cap="none" dirty="0">
                <a:solidFill>
                  <a:schemeClr val="accent1"/>
                </a:solidFill>
                <a:latin typeface="Verdana" panose="020B0604030504040204" pitchFamily="34" charset="0"/>
              </a:rPr>
              <a:t>"by God's grace"</a:t>
            </a:r>
            <a:br>
              <a:rPr lang="en-US" sz="3200" b="1" cap="none" dirty="0">
                <a:solidFill>
                  <a:schemeClr val="accent1"/>
                </a:solidFill>
                <a:latin typeface="Verdana" panose="020B0604030504040204" pitchFamily="34" charset="0"/>
              </a:rPr>
            </a:br>
            <a:endParaRPr lang="en-US" sz="3200" dirty="0">
              <a:solidFill>
                <a:schemeClr val="accent1"/>
              </a:solidFill>
            </a:endParaRPr>
          </a:p>
        </p:txBody>
      </p:sp>
      <p:sp>
        <p:nvSpPr>
          <p:cNvPr id="24" name="Subtitle 23">
            <a:extLst>
              <a:ext uri="{FF2B5EF4-FFF2-40B4-BE49-F238E27FC236}">
                <a16:creationId xmlns:a16="http://schemas.microsoft.com/office/drawing/2014/main" id="{F81806B8-F8B0-47FB-A64C-A098F1E5EAE3}"/>
              </a:ext>
            </a:extLst>
          </p:cNvPr>
          <p:cNvSpPr>
            <a:spLocks noGrp="1"/>
          </p:cNvSpPr>
          <p:nvPr>
            <p:ph type="subTitle" idx="1"/>
          </p:nvPr>
        </p:nvSpPr>
        <p:spPr>
          <a:xfrm>
            <a:off x="1006764" y="4848226"/>
            <a:ext cx="5789161" cy="2009774"/>
          </a:xfrm>
        </p:spPr>
        <p:txBody>
          <a:bodyPr anchor="t">
            <a:normAutofit/>
          </a:bodyPr>
          <a:lstStyle/>
          <a:p>
            <a:r>
              <a:rPr kumimoji="0" lang="en-US" sz="1200" b="1" i="0" u="sng" strike="noStrike" kern="1200" cap="none" spc="150" normalizeH="0" baseline="0" noProof="0" dirty="0">
                <a:ln>
                  <a:noFill/>
                </a:ln>
                <a:solidFill>
                  <a:srgbClr val="000000"/>
                </a:solidFill>
                <a:effectLst/>
                <a:uLnTx/>
                <a:uFillTx/>
                <a:latin typeface="Verdana" panose="020B0604030504040204" pitchFamily="34" charset="0"/>
                <a:ea typeface="+mj-ea"/>
                <a:cs typeface="+mj-cs"/>
              </a:rPr>
              <a:t>“</a:t>
            </a:r>
            <a:r>
              <a:rPr kumimoji="0" lang="en-US" sz="1200" b="0" i="0" u="sng" strike="noStrike" kern="1200" cap="none" spc="150" normalizeH="0" baseline="0" noProof="0" dirty="0">
                <a:ln>
                  <a:noFill/>
                </a:ln>
                <a:solidFill>
                  <a:srgbClr val="000000"/>
                </a:solidFill>
                <a:effectLst/>
                <a:uLnTx/>
                <a:uFillTx/>
                <a:latin typeface="Verdana" panose="020B0604030504040204" pitchFamily="34" charset="0"/>
                <a:ea typeface="+mj-ea"/>
                <a:cs typeface="+mj-cs"/>
              </a:rPr>
              <a:t>symbol of faith and trust in God”</a:t>
            </a:r>
            <a:br>
              <a:rPr kumimoji="0" lang="en-US" sz="1200" b="0" i="0" u="sng" strike="noStrike" kern="1200" cap="none" spc="150" normalizeH="0" baseline="0" noProof="0" dirty="0">
                <a:ln>
                  <a:noFill/>
                </a:ln>
                <a:solidFill>
                  <a:srgbClr val="000000"/>
                </a:solidFill>
                <a:effectLst/>
                <a:uLnTx/>
                <a:uFillTx/>
                <a:latin typeface="Verdana" panose="020B0604030504040204" pitchFamily="34" charset="0"/>
                <a:ea typeface="+mj-ea"/>
                <a:cs typeface="+mj-cs"/>
              </a:rPr>
            </a:br>
            <a:br>
              <a:rPr kumimoji="0" lang="en-US" sz="1200" b="0" i="0" u="none" strike="noStrike" kern="1200" cap="none" spc="150" normalizeH="0" baseline="0" noProof="0" dirty="0">
                <a:ln>
                  <a:noFill/>
                </a:ln>
                <a:solidFill>
                  <a:srgbClr val="000000"/>
                </a:solidFill>
                <a:effectLst/>
                <a:uLnTx/>
                <a:uFillTx/>
                <a:latin typeface="Verdana" panose="020B0604030504040204" pitchFamily="34" charset="0"/>
                <a:ea typeface="+mj-ea"/>
                <a:cs typeface="+mj-cs"/>
              </a:rPr>
            </a:br>
            <a:r>
              <a:rPr kumimoji="0" lang="en-US" sz="1200" b="0" i="0" u="none" strike="noStrike" kern="1200" cap="none" spc="150" normalizeH="0" baseline="0" noProof="0" dirty="0">
                <a:ln>
                  <a:noFill/>
                </a:ln>
                <a:solidFill>
                  <a:srgbClr val="000000"/>
                </a:solidFill>
                <a:effectLst/>
                <a:uLnTx/>
                <a:uFillTx/>
                <a:latin typeface="Verdana" panose="020B0604030504040204" pitchFamily="34" charset="0"/>
                <a:ea typeface="+mj-ea"/>
                <a:cs typeface="+mj-cs"/>
              </a:rPr>
              <a:t>"This stalk is depicted as the staff of life in many cultures. It symbolizes to the Akan that food is a basis of life and that they could not survive if not for the food that God has placed here on Earth for their nourishment. </a:t>
            </a:r>
            <a:r>
              <a:rPr kumimoji="0" lang="en-US" sz="1000" b="0" i="0" u="none" strike="noStrike" kern="1200" cap="none" spc="150" normalizeH="0" baseline="0" noProof="0" dirty="0">
                <a:ln>
                  <a:noFill/>
                </a:ln>
                <a:solidFill>
                  <a:srgbClr val="000000"/>
                </a:solidFill>
                <a:effectLst/>
                <a:uLnTx/>
                <a:uFillTx/>
                <a:latin typeface="Verdana" panose="020B0604030504040204" pitchFamily="34" charset="0"/>
                <a:ea typeface="+mj-ea"/>
                <a:cs typeface="+mj-cs"/>
              </a:rPr>
              <a:t>"</a:t>
            </a:r>
            <a:br>
              <a:rPr kumimoji="0" lang="en-US" sz="1000" b="0" i="0" u="none" strike="noStrike" kern="1200" cap="none" spc="150" normalizeH="0" baseline="0" noProof="0" dirty="0">
                <a:ln>
                  <a:noFill/>
                </a:ln>
                <a:solidFill>
                  <a:srgbClr val="000000"/>
                </a:solidFill>
                <a:effectLst/>
                <a:uLnTx/>
                <a:uFillTx/>
                <a:latin typeface="Verdana" panose="020B0604030504040204" pitchFamily="34" charset="0"/>
                <a:ea typeface="+mj-ea"/>
                <a:cs typeface="+mj-cs"/>
              </a:rPr>
            </a:br>
            <a:endParaRPr lang="en-US" sz="1000" dirty="0">
              <a:solidFill>
                <a:schemeClr val="tx1">
                  <a:lumMod val="75000"/>
                  <a:lumOff val="25000"/>
                </a:schemeClr>
              </a:solidFill>
            </a:endParaRPr>
          </a:p>
        </p:txBody>
      </p:sp>
      <p:pic>
        <p:nvPicPr>
          <p:cNvPr id="25" name="Picture 24">
            <a:extLst>
              <a:ext uri="{FF2B5EF4-FFF2-40B4-BE49-F238E27FC236}">
                <a16:creationId xmlns:a16="http://schemas.microsoft.com/office/drawing/2014/main" id="{665C9654-387F-4AEF-9AB1-4441932B02E1}"/>
              </a:ext>
            </a:extLst>
          </p:cNvPr>
          <p:cNvPicPr>
            <a:picLocks noChangeAspect="1"/>
          </p:cNvPicPr>
          <p:nvPr/>
        </p:nvPicPr>
        <p:blipFill>
          <a:blip r:embed="rId2"/>
          <a:stretch>
            <a:fillRect/>
          </a:stretch>
        </p:blipFill>
        <p:spPr>
          <a:xfrm>
            <a:off x="6795926" y="265814"/>
            <a:ext cx="5332063" cy="6592186"/>
          </a:xfrm>
          <a:prstGeom prst="rect">
            <a:avLst/>
          </a:prstGeom>
        </p:spPr>
      </p:pic>
      <p:sp>
        <p:nvSpPr>
          <p:cNvPr id="4" name="TextBox 3">
            <a:extLst>
              <a:ext uri="{FF2B5EF4-FFF2-40B4-BE49-F238E27FC236}">
                <a16:creationId xmlns:a16="http://schemas.microsoft.com/office/drawing/2014/main" id="{AE29EC21-255C-4F7C-9986-1C964CE28940}"/>
              </a:ext>
            </a:extLst>
          </p:cNvPr>
          <p:cNvSpPr txBox="1"/>
          <p:nvPr/>
        </p:nvSpPr>
        <p:spPr>
          <a:xfrm>
            <a:off x="1238250" y="1009648"/>
            <a:ext cx="5204046" cy="2062103"/>
          </a:xfrm>
          <a:prstGeom prst="rect">
            <a:avLst/>
          </a:prstGeom>
          <a:noFill/>
        </p:spPr>
        <p:txBody>
          <a:bodyPr wrap="square" rtlCol="0">
            <a:spAutoFit/>
          </a:bodyPr>
          <a:lstStyle/>
          <a:p>
            <a:pPr algn="ctr"/>
            <a:r>
              <a:rPr lang="en-US" sz="3200" dirty="0">
                <a:solidFill>
                  <a:schemeClr val="accent1"/>
                </a:solidFill>
              </a:rPr>
              <a:t>As a Warrior:</a:t>
            </a:r>
          </a:p>
          <a:p>
            <a:pPr algn="ctr"/>
            <a:r>
              <a:rPr lang="en-US" sz="3200" dirty="0">
                <a:solidFill>
                  <a:schemeClr val="accent1"/>
                </a:solidFill>
              </a:rPr>
              <a:t>  TRUSTS GOD</a:t>
            </a:r>
          </a:p>
          <a:p>
            <a:pPr algn="ctr"/>
            <a:r>
              <a:rPr lang="en-US" sz="3200" dirty="0">
                <a:solidFill>
                  <a:schemeClr val="accent1"/>
                </a:solidFill>
              </a:rPr>
              <a:t>TRUSTS YOURSELF</a:t>
            </a:r>
          </a:p>
          <a:p>
            <a:pPr algn="ctr"/>
            <a:r>
              <a:rPr lang="en-US" sz="3200" dirty="0">
                <a:solidFill>
                  <a:schemeClr val="accent1"/>
                </a:solidFill>
              </a:rPr>
              <a:t> TRUST OTHERS</a:t>
            </a:r>
          </a:p>
        </p:txBody>
      </p:sp>
    </p:spTree>
    <p:extLst>
      <p:ext uri="{BB962C8B-B14F-4D97-AF65-F5344CB8AC3E}">
        <p14:creationId xmlns:p14="http://schemas.microsoft.com/office/powerpoint/2010/main" val="21628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xEl>
                                              <p:pRg st="0" end="0"/>
                                            </p:txEl>
                                          </p:spTgt>
                                        </p:tgtEl>
                                        <p:attrNameLst>
                                          <p:attrName>style.visibility</p:attrName>
                                        </p:attrNameLst>
                                      </p:cBhvr>
                                      <p:to>
                                        <p:strVal val="visible"/>
                                      </p:to>
                                    </p:set>
                                    <p:anim calcmode="lin" valueType="num">
                                      <p:cBhvr additive="base">
                                        <p:cTn id="19"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24E33-BF28-DC51-F41C-E03516DE2A2E}"/>
              </a:ext>
            </a:extLst>
          </p:cNvPr>
          <p:cNvSpPr>
            <a:spLocks noGrp="1"/>
          </p:cNvSpPr>
          <p:nvPr>
            <p:ph type="title"/>
          </p:nvPr>
        </p:nvSpPr>
        <p:spPr/>
        <p:txBody>
          <a:bodyPr/>
          <a:lstStyle/>
          <a:p>
            <a:r>
              <a:rPr lang="en-US" dirty="0">
                <a:effectLst/>
                <a:latin typeface="Helvetica Neue" panose="02000503000000020004" pitchFamily="2" charset="0"/>
              </a:rPr>
              <a:t>Order of Melchizedek</a:t>
            </a:r>
            <a:br>
              <a:rPr lang="en-US" dirty="0">
                <a:effectLst/>
                <a:latin typeface="Helvetica Neue" panose="02000503000000020004" pitchFamily="2" charset="0"/>
              </a:rPr>
            </a:br>
            <a:r>
              <a:rPr lang="en-US" b="1" dirty="0">
                <a:effectLst/>
                <a:latin typeface="Helvetica Neue" panose="02000503000000020004" pitchFamily="2" charset="0"/>
              </a:rPr>
              <a:t>The Peaceful Warrior</a:t>
            </a:r>
            <a:br>
              <a:rPr lang="en-US" dirty="0">
                <a:effectLst/>
                <a:latin typeface="Helvetica Neue" panose="02000503000000020004" pitchFamily="2" charset="0"/>
              </a:rPr>
            </a:br>
            <a:br>
              <a:rPr lang="en-US" dirty="0">
                <a:effectLst/>
                <a:latin typeface="Helvetica Neue" panose="02000503000000020004" pitchFamily="2" charset="0"/>
              </a:rPr>
            </a:br>
            <a:endParaRPr lang="en-US" dirty="0"/>
          </a:p>
        </p:txBody>
      </p:sp>
      <p:sp>
        <p:nvSpPr>
          <p:cNvPr id="3" name="Content Placeholder 2">
            <a:extLst>
              <a:ext uri="{FF2B5EF4-FFF2-40B4-BE49-F238E27FC236}">
                <a16:creationId xmlns:a16="http://schemas.microsoft.com/office/drawing/2014/main" id="{733CFF49-90C4-76E6-A061-AB3F8C59C03F}"/>
              </a:ext>
            </a:extLst>
          </p:cNvPr>
          <p:cNvSpPr>
            <a:spLocks noGrp="1"/>
          </p:cNvSpPr>
          <p:nvPr>
            <p:ph sz="half" idx="1"/>
          </p:nvPr>
        </p:nvSpPr>
        <p:spPr>
          <a:xfrm>
            <a:off x="446773" y="2132929"/>
            <a:ext cx="4655252" cy="4200245"/>
          </a:xfrm>
        </p:spPr>
        <p:txBody>
          <a:bodyPr>
            <a:normAutofit fontScale="92500" lnSpcReduction="10000"/>
          </a:bodyPr>
          <a:lstStyle/>
          <a:p>
            <a:r>
              <a:rPr lang="en-US" dirty="0">
                <a:solidFill>
                  <a:srgbClr val="FFFF00"/>
                </a:solidFill>
                <a:effectLst/>
                <a:latin typeface="Helvetica Neue" panose="02000503000000020004" pitchFamily="2" charset="0"/>
              </a:rPr>
              <a:t>1A) Defining Role of Warrior</a:t>
            </a:r>
          </a:p>
          <a:p>
            <a:r>
              <a:rPr lang="en-US" dirty="0">
                <a:solidFill>
                  <a:srgbClr val="FFFF00"/>
                </a:solidFill>
                <a:effectLst/>
                <a:latin typeface="Helvetica Neue" panose="02000503000000020004" pitchFamily="2" charset="0"/>
              </a:rPr>
              <a:t>1B) Defining Concept of Peace/non-violence </a:t>
            </a:r>
          </a:p>
          <a:p>
            <a:r>
              <a:rPr lang="en-US" dirty="0">
                <a:solidFill>
                  <a:srgbClr val="FFFF00"/>
                </a:solidFill>
                <a:effectLst/>
                <a:latin typeface="Helvetica Neue" panose="02000503000000020004" pitchFamily="2" charset="0"/>
              </a:rPr>
              <a:t>1C) Introduction of Dr. King as the Peaceful Warrior</a:t>
            </a:r>
          </a:p>
          <a:p>
            <a:r>
              <a:rPr lang="en-US" dirty="0">
                <a:solidFill>
                  <a:srgbClr val="FFFF00"/>
                </a:solidFill>
                <a:effectLst/>
                <a:latin typeface="Helvetica Neue" panose="02000503000000020004" pitchFamily="2" charset="0"/>
              </a:rPr>
              <a:t>1D) TODAY’S LESSON</a:t>
            </a:r>
            <a:endParaRPr lang="en-US" dirty="0">
              <a:solidFill>
                <a:srgbClr val="FFFF00"/>
              </a:solidFill>
              <a:latin typeface="Helvetica Neue" panose="02000503000000020004" pitchFamily="2" charset="0"/>
            </a:endParaRPr>
          </a:p>
          <a:p>
            <a:r>
              <a:rPr lang="en-US" dirty="0">
                <a:effectLst/>
                <a:latin typeface="Helvetica Neue" panose="02000503000000020004" pitchFamily="2" charset="0"/>
              </a:rPr>
              <a:t>2. </a:t>
            </a:r>
            <a:r>
              <a:rPr lang="en-US" u="sng" dirty="0">
                <a:effectLst/>
                <a:latin typeface="Helvetica Neue" panose="02000503000000020004" pitchFamily="2" charset="0"/>
              </a:rPr>
              <a:t>History of Warrior as Protector of Community: </a:t>
            </a:r>
            <a:r>
              <a:rPr lang="en-US" dirty="0">
                <a:effectLst/>
                <a:latin typeface="Helvetica Neue" panose="02000503000000020004" pitchFamily="2" charset="0"/>
              </a:rPr>
              <a:t>Exploring Warrior in various global cultural context. Examples of Warriors for Civil Rights.</a:t>
            </a:r>
          </a:p>
          <a:p>
            <a:r>
              <a:rPr lang="en-US" dirty="0">
                <a:solidFill>
                  <a:srgbClr val="FF0000"/>
                </a:solidFill>
                <a:effectLst/>
                <a:latin typeface="Helvetica Neue" panose="02000503000000020004" pitchFamily="2" charset="0"/>
              </a:rPr>
              <a:t>3. </a:t>
            </a:r>
            <a:r>
              <a:rPr lang="en-US" u="sng" dirty="0">
                <a:solidFill>
                  <a:srgbClr val="FF0000"/>
                </a:solidFill>
                <a:effectLst/>
                <a:latin typeface="Helvetica Neue" panose="02000503000000020004" pitchFamily="2" charset="0"/>
              </a:rPr>
              <a:t>Contemporary Warrior</a:t>
            </a:r>
            <a:r>
              <a:rPr lang="en-US" dirty="0">
                <a:solidFill>
                  <a:srgbClr val="FF0000"/>
                </a:solidFill>
                <a:effectLst/>
                <a:latin typeface="Helvetica Neue" panose="02000503000000020004" pitchFamily="2" charset="0"/>
              </a:rPr>
              <a:t>: Identifying Warriors in Our Community Today. How do they work within the system to make change?</a:t>
            </a:r>
          </a:p>
        </p:txBody>
      </p:sp>
      <p:sp>
        <p:nvSpPr>
          <p:cNvPr id="4" name="Content Placeholder 3">
            <a:extLst>
              <a:ext uri="{FF2B5EF4-FFF2-40B4-BE49-F238E27FC236}">
                <a16:creationId xmlns:a16="http://schemas.microsoft.com/office/drawing/2014/main" id="{DD311562-C6EC-44C3-806F-CDEC8F270AB9}"/>
              </a:ext>
            </a:extLst>
          </p:cNvPr>
          <p:cNvSpPr>
            <a:spLocks noGrp="1"/>
          </p:cNvSpPr>
          <p:nvPr>
            <p:ph sz="half" idx="2"/>
          </p:nvPr>
        </p:nvSpPr>
        <p:spPr>
          <a:xfrm>
            <a:off x="5348472" y="2470193"/>
            <a:ext cx="4396341" cy="4200245"/>
          </a:xfrm>
        </p:spPr>
        <p:txBody>
          <a:bodyPr>
            <a:normAutofit fontScale="92500" lnSpcReduction="10000"/>
          </a:bodyPr>
          <a:lstStyle/>
          <a:p>
            <a:r>
              <a:rPr lang="en-US" dirty="0">
                <a:effectLst/>
                <a:latin typeface="Helvetica Neue" panose="02000503000000020004" pitchFamily="2" charset="0"/>
              </a:rPr>
              <a:t>4. </a:t>
            </a:r>
            <a:r>
              <a:rPr lang="en-US" u="sng" dirty="0">
                <a:effectLst/>
                <a:latin typeface="Helvetica Neue" panose="02000503000000020004" pitchFamily="2" charset="0"/>
              </a:rPr>
              <a:t>Living Warriors: </a:t>
            </a:r>
            <a:r>
              <a:rPr lang="en-US" dirty="0">
                <a:effectLst/>
                <a:latin typeface="Helvetica Neue" panose="02000503000000020004" pitchFamily="2" charset="0"/>
              </a:rPr>
              <a:t>Community Leader As Guest Speaker: Personal Testimony on Life as Warrior for a Cause using Non-violence. </a:t>
            </a:r>
          </a:p>
          <a:p>
            <a:r>
              <a:rPr lang="en-US" dirty="0">
                <a:solidFill>
                  <a:srgbClr val="FF0000"/>
                </a:solidFill>
                <a:effectLst/>
                <a:latin typeface="Helvetica Neue" panose="02000503000000020004" pitchFamily="2" charset="0"/>
              </a:rPr>
              <a:t>5. </a:t>
            </a:r>
            <a:r>
              <a:rPr lang="en-US" u="sng" dirty="0">
                <a:solidFill>
                  <a:srgbClr val="FF0000"/>
                </a:solidFill>
                <a:effectLst/>
                <a:latin typeface="Helvetica Neue" panose="02000503000000020004" pitchFamily="2" charset="0"/>
              </a:rPr>
              <a:t>Future Warrior: </a:t>
            </a:r>
            <a:r>
              <a:rPr lang="en-US" dirty="0">
                <a:solidFill>
                  <a:srgbClr val="FF0000"/>
                </a:solidFill>
                <a:effectLst/>
                <a:latin typeface="Helvetica Neue" panose="02000503000000020004" pitchFamily="2" charset="0"/>
              </a:rPr>
              <a:t>Using what we have learned to Build the Beloved Community</a:t>
            </a:r>
          </a:p>
          <a:p>
            <a:r>
              <a:rPr lang="en-US" dirty="0">
                <a:effectLst/>
                <a:latin typeface="Helvetica Neue" panose="02000503000000020004" pitchFamily="2" charset="0"/>
              </a:rPr>
              <a:t>6. </a:t>
            </a:r>
            <a:r>
              <a:rPr lang="en-US" u="sng" dirty="0">
                <a:effectLst/>
                <a:latin typeface="Helvetica Neue" panose="02000503000000020004" pitchFamily="2" charset="0"/>
              </a:rPr>
              <a:t>Student Projects</a:t>
            </a:r>
            <a:r>
              <a:rPr lang="en-US" dirty="0">
                <a:effectLst/>
                <a:latin typeface="Helvetica Neue" panose="02000503000000020004" pitchFamily="2" charset="0"/>
              </a:rPr>
              <a:t>: Exploring Class Projects for Sharing</a:t>
            </a:r>
          </a:p>
          <a:p>
            <a:r>
              <a:rPr lang="en-US" dirty="0">
                <a:solidFill>
                  <a:srgbClr val="FF0000"/>
                </a:solidFill>
                <a:effectLst/>
                <a:latin typeface="Helvetica Neue" panose="02000503000000020004" pitchFamily="2" charset="0"/>
              </a:rPr>
              <a:t>7. </a:t>
            </a:r>
            <a:r>
              <a:rPr lang="en-US" u="sng" dirty="0">
                <a:solidFill>
                  <a:srgbClr val="FF0000"/>
                </a:solidFill>
                <a:effectLst/>
                <a:latin typeface="Helvetica Neue" panose="02000503000000020004" pitchFamily="2" charset="0"/>
              </a:rPr>
              <a:t>Student Projects</a:t>
            </a:r>
            <a:r>
              <a:rPr lang="en-US" dirty="0">
                <a:solidFill>
                  <a:srgbClr val="FF0000"/>
                </a:solidFill>
                <a:effectLst/>
                <a:latin typeface="Helvetica Neue" panose="02000503000000020004" pitchFamily="2" charset="0"/>
              </a:rPr>
              <a:t>: Group Sharing of Class Projects</a:t>
            </a:r>
          </a:p>
          <a:p>
            <a:r>
              <a:rPr lang="en-US" dirty="0">
                <a:effectLst/>
                <a:latin typeface="Helvetica Neue" panose="02000503000000020004" pitchFamily="2" charset="0"/>
              </a:rPr>
              <a:t>8. </a:t>
            </a:r>
            <a:r>
              <a:rPr lang="en-US" u="sng" dirty="0">
                <a:effectLst/>
                <a:latin typeface="Helvetica Neue" panose="02000503000000020004" pitchFamily="2" charset="0"/>
              </a:rPr>
              <a:t>Graduation: </a:t>
            </a:r>
            <a:r>
              <a:rPr lang="en-US" dirty="0">
                <a:effectLst/>
                <a:latin typeface="Helvetica Neue" panose="02000503000000020004" pitchFamily="2" charset="0"/>
              </a:rPr>
              <a:t>Student Awards of Completion  </a:t>
            </a:r>
          </a:p>
          <a:p>
            <a:endParaRPr lang="en-US" dirty="0"/>
          </a:p>
        </p:txBody>
      </p:sp>
      <p:pic>
        <p:nvPicPr>
          <p:cNvPr id="5" name="Picture 2" descr="Peacemaking: A campus student's perspective">
            <a:extLst>
              <a:ext uri="{FF2B5EF4-FFF2-40B4-BE49-F238E27FC236}">
                <a16:creationId xmlns:a16="http://schemas.microsoft.com/office/drawing/2014/main" id="{BDC22954-01E1-5C2B-8E94-F79EC98FEB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4502" y="173037"/>
            <a:ext cx="3619500" cy="20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42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Video 63">
            <a:extLst>
              <a:ext uri="{FF2B5EF4-FFF2-40B4-BE49-F238E27FC236}">
                <a16:creationId xmlns:a16="http://schemas.microsoft.com/office/drawing/2014/main" id="{EAB67C71-5DE3-46CB-9B2B-99698100EAF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0" y="-2"/>
            <a:ext cx="12192000" cy="6858002"/>
          </a:xfrm>
          <a:prstGeom prst="rect">
            <a:avLst/>
          </a:prstGeom>
        </p:spPr>
      </p:pic>
      <p:sp>
        <p:nvSpPr>
          <p:cNvPr id="23" name="Title 22">
            <a:extLst>
              <a:ext uri="{FF2B5EF4-FFF2-40B4-BE49-F238E27FC236}">
                <a16:creationId xmlns:a16="http://schemas.microsoft.com/office/drawing/2014/main" id="{C09D45A7-6D66-4297-9D6A-B6818E4022B4}"/>
              </a:ext>
            </a:extLst>
          </p:cNvPr>
          <p:cNvSpPr>
            <a:spLocks noGrp="1"/>
          </p:cNvSpPr>
          <p:nvPr>
            <p:ph type="ctrTitle"/>
          </p:nvPr>
        </p:nvSpPr>
        <p:spPr>
          <a:xfrm>
            <a:off x="5329237" y="863600"/>
            <a:ext cx="6007100" cy="3366494"/>
          </a:xfrm>
        </p:spPr>
        <p:txBody>
          <a:bodyPr anchor="b">
            <a:normAutofit fontScale="90000"/>
          </a:bodyPr>
          <a:lstStyle/>
          <a:p>
            <a:pPr>
              <a:lnSpc>
                <a:spcPct val="115000"/>
              </a:lnSpc>
            </a:pPr>
            <a:r>
              <a:rPr lang="en-US" b="1" cap="none" dirty="0">
                <a:solidFill>
                  <a:schemeClr val="bg1"/>
                </a:solidFill>
              </a:rPr>
              <a:t> Formula for Warrior</a:t>
            </a:r>
            <a:br>
              <a:rPr lang="en-US" b="1" cap="none" dirty="0">
                <a:solidFill>
                  <a:schemeClr val="bg1"/>
                </a:solidFill>
              </a:rPr>
            </a:br>
            <a:endParaRPr lang="en-US" dirty="0">
              <a:solidFill>
                <a:schemeClr val="bg1"/>
              </a:solidFill>
            </a:endParaRPr>
          </a:p>
        </p:txBody>
      </p:sp>
      <p:sp>
        <p:nvSpPr>
          <p:cNvPr id="3" name="Subtitle 2">
            <a:extLst>
              <a:ext uri="{FF2B5EF4-FFF2-40B4-BE49-F238E27FC236}">
                <a16:creationId xmlns:a16="http://schemas.microsoft.com/office/drawing/2014/main" id="{22D92000-6869-4B27-92C9-F49B47B75806}"/>
              </a:ext>
            </a:extLst>
          </p:cNvPr>
          <p:cNvSpPr>
            <a:spLocks noGrp="1"/>
          </p:cNvSpPr>
          <p:nvPr>
            <p:ph type="subTitle" idx="1"/>
          </p:nvPr>
        </p:nvSpPr>
        <p:spPr>
          <a:xfrm>
            <a:off x="5250511" y="4290191"/>
            <a:ext cx="6081953" cy="1345689"/>
          </a:xfrm>
        </p:spPr>
        <p:txBody>
          <a:bodyPr anchor="t">
            <a:normAutofit/>
          </a:bodyPr>
          <a:lstStyle/>
          <a:p>
            <a:r>
              <a:rPr lang="en-US" dirty="0">
                <a:solidFill>
                  <a:schemeClr val="bg1"/>
                </a:solidFill>
              </a:rPr>
              <a:t>God’s Wisdom…Will…Manifestation</a:t>
            </a:r>
          </a:p>
        </p:txBody>
      </p:sp>
    </p:spTree>
    <p:extLst>
      <p:ext uri="{BB962C8B-B14F-4D97-AF65-F5344CB8AC3E}">
        <p14:creationId xmlns:p14="http://schemas.microsoft.com/office/powerpoint/2010/main" val="211090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4"/>
                                        </p:tgtEl>
                                      </p:cBhvr>
                                    </p:cmd>
                                  </p:childTnLst>
                                </p:cTn>
                              </p:par>
                            </p:childTnLst>
                          </p:cTn>
                        </p:par>
                      </p:childTnLst>
                    </p:cTn>
                  </p:par>
                </p:childTnLst>
              </p:cTn>
              <p:nextCondLst>
                <p:cond evt="onClick" delay="0">
                  <p:tgtEl>
                    <p:spTgt spid="64"/>
                  </p:tgtEl>
                </p:cond>
              </p:nextCondLst>
            </p:seq>
            <p:video>
              <p:cMediaNode vol="39796">
                <p:cTn id="12" repeatCount="indefinite" fill="hold" display="0">
                  <p:stCondLst>
                    <p:cond delay="indefinite"/>
                  </p:stCondLst>
                </p:cTn>
                <p:tgtEl>
                  <p:spTgt spid="6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B940D-DE40-4579-A644-7526EBF4264D}"/>
              </a:ext>
            </a:extLst>
          </p:cNvPr>
          <p:cNvSpPr>
            <a:spLocks noGrp="1"/>
          </p:cNvSpPr>
          <p:nvPr>
            <p:ph type="title"/>
          </p:nvPr>
        </p:nvSpPr>
        <p:spPr>
          <a:xfrm>
            <a:off x="642918" y="1952825"/>
            <a:ext cx="3411973" cy="3635693"/>
          </a:xfrm>
        </p:spPr>
        <p:txBody>
          <a:bodyPr>
            <a:normAutofit/>
          </a:bodyPr>
          <a:lstStyle/>
          <a:p>
            <a:r>
              <a:rPr lang="en-US" dirty="0">
                <a:solidFill>
                  <a:schemeClr val="bg1"/>
                </a:solidFill>
              </a:rPr>
              <a:t>Warrior Tools </a:t>
            </a:r>
          </a:p>
        </p:txBody>
      </p:sp>
      <p:sp>
        <p:nvSpPr>
          <p:cNvPr id="3" name="Content Placeholder 2">
            <a:extLst>
              <a:ext uri="{FF2B5EF4-FFF2-40B4-BE49-F238E27FC236}">
                <a16:creationId xmlns:a16="http://schemas.microsoft.com/office/drawing/2014/main" id="{48B1D357-AF2D-403D-94E6-3DCBC3EF0181}"/>
              </a:ext>
            </a:extLst>
          </p:cNvPr>
          <p:cNvSpPr>
            <a:spLocks noGrp="1"/>
          </p:cNvSpPr>
          <p:nvPr>
            <p:ph idx="1"/>
          </p:nvPr>
        </p:nvSpPr>
        <p:spPr>
          <a:xfrm>
            <a:off x="4554093" y="1749191"/>
            <a:ext cx="7466457" cy="4058272"/>
          </a:xfrm>
        </p:spPr>
        <p:txBody>
          <a:bodyPr>
            <a:normAutofit lnSpcReduction="10000"/>
          </a:bodyPr>
          <a:lstStyle/>
          <a:p>
            <a:r>
              <a:rPr lang="en-US" dirty="0"/>
              <a:t>Formula’s to consider:</a:t>
            </a:r>
          </a:p>
          <a:p>
            <a:r>
              <a:rPr lang="en-US" dirty="0"/>
              <a:t>*I AM Statements of Affirmation to increase your value and beliefs.</a:t>
            </a:r>
          </a:p>
          <a:p>
            <a:r>
              <a:rPr lang="en-US" dirty="0"/>
              <a:t>*Keep a Gratitude Journal to remind you to be grateful.</a:t>
            </a:r>
          </a:p>
          <a:p>
            <a:r>
              <a:rPr lang="en-US" dirty="0"/>
              <a:t>*Volunteer Your Time and Gifts to Others.</a:t>
            </a:r>
          </a:p>
          <a:p>
            <a:r>
              <a:rPr lang="en-US" dirty="0"/>
              <a:t>*Participate hobbies to help increase skills and talents.</a:t>
            </a:r>
          </a:p>
          <a:p>
            <a:r>
              <a:rPr lang="en-US" dirty="0"/>
              <a:t>*Read daily proverbs and/or inspirational quotes that help preserve your Integrity-Truth-Peace</a:t>
            </a:r>
          </a:p>
          <a:p>
            <a:r>
              <a:rPr lang="en-US" dirty="0"/>
              <a:t>*Pray and meditate for at least 5 mins a day to reconnect to the Divine through Christ, by simply taking deep breaths. To Stop_ </a:t>
            </a:r>
            <a:r>
              <a:rPr lang="en-US" dirty="0" err="1"/>
              <a:t>Calm_Relax_Heal</a:t>
            </a:r>
            <a:r>
              <a:rPr lang="en-US" dirty="0"/>
              <a:t>.</a:t>
            </a:r>
          </a:p>
          <a:p>
            <a:endParaRPr lang="en-US" dirty="0"/>
          </a:p>
        </p:txBody>
      </p:sp>
    </p:spTree>
    <p:extLst>
      <p:ext uri="{BB962C8B-B14F-4D97-AF65-F5344CB8AC3E}">
        <p14:creationId xmlns:p14="http://schemas.microsoft.com/office/powerpoint/2010/main" val="319447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26CB1-A27E-45FB-8452-48DCE45D5853}"/>
              </a:ext>
            </a:extLst>
          </p:cNvPr>
          <p:cNvSpPr>
            <a:spLocks noGrp="1"/>
          </p:cNvSpPr>
          <p:nvPr>
            <p:ph type="title"/>
          </p:nvPr>
        </p:nvSpPr>
        <p:spPr>
          <a:xfrm>
            <a:off x="129209" y="129209"/>
            <a:ext cx="4323522" cy="6728791"/>
          </a:xfrm>
        </p:spPr>
        <p:txBody>
          <a:bodyPr>
            <a:normAutofit/>
          </a:bodyPr>
          <a:lstStyle/>
          <a:p>
            <a:pPr algn="ctr"/>
            <a:br>
              <a:rPr lang="en-US" sz="2000" b="0" i="0" dirty="0">
                <a:solidFill>
                  <a:srgbClr val="111111"/>
                </a:solidFill>
                <a:effectLst/>
                <a:latin typeface="-apple-system"/>
              </a:rPr>
            </a:br>
            <a:br>
              <a:rPr lang="en-US" sz="2000" b="0" i="0" dirty="0">
                <a:solidFill>
                  <a:srgbClr val="111111"/>
                </a:solidFill>
                <a:effectLst/>
                <a:latin typeface="-apple-system"/>
              </a:rPr>
            </a:br>
            <a:br>
              <a:rPr lang="en-US" sz="2000" b="0" i="0" dirty="0">
                <a:solidFill>
                  <a:srgbClr val="111111"/>
                </a:solidFill>
                <a:effectLst/>
                <a:latin typeface="-apple-system"/>
              </a:rPr>
            </a:br>
            <a:br>
              <a:rPr lang="en-US" sz="2000" b="0" i="0" dirty="0">
                <a:solidFill>
                  <a:srgbClr val="111111"/>
                </a:solidFill>
                <a:effectLst/>
                <a:latin typeface="-apple-system"/>
              </a:rPr>
            </a:br>
            <a:r>
              <a:rPr lang="en-US" sz="2000" b="0" i="0" dirty="0">
                <a:solidFill>
                  <a:srgbClr val="111111"/>
                </a:solidFill>
                <a:effectLst/>
                <a:latin typeface="-apple-system"/>
              </a:rPr>
              <a:t>     “Nyame </a:t>
            </a:r>
            <a:r>
              <a:rPr lang="en-US" sz="2000" b="0" i="0" dirty="0" err="1">
                <a:solidFill>
                  <a:srgbClr val="111111"/>
                </a:solidFill>
                <a:effectLst/>
                <a:latin typeface="-apple-system"/>
              </a:rPr>
              <a:t>Nwu</a:t>
            </a:r>
            <a:r>
              <a:rPr lang="en-US" sz="2000" b="0" i="0" dirty="0">
                <a:solidFill>
                  <a:srgbClr val="111111"/>
                </a:solidFill>
                <a:effectLst/>
                <a:latin typeface="-apple-system"/>
              </a:rPr>
              <a:t> Na </a:t>
            </a:r>
            <a:r>
              <a:rPr lang="en-US" sz="2000" b="0" i="0" dirty="0" err="1">
                <a:solidFill>
                  <a:srgbClr val="111111"/>
                </a:solidFill>
                <a:effectLst/>
                <a:latin typeface="-apple-system"/>
              </a:rPr>
              <a:t>Mawu</a:t>
            </a:r>
            <a:r>
              <a:rPr lang="en-US" sz="2000" b="0" i="0" dirty="0">
                <a:solidFill>
                  <a:srgbClr val="111111"/>
                </a:solidFill>
                <a:effectLst/>
                <a:latin typeface="-apple-system"/>
              </a:rPr>
              <a:t>” </a:t>
            </a:r>
            <a:br>
              <a:rPr lang="en-US" sz="2000" b="0" i="0" dirty="0">
                <a:solidFill>
                  <a:srgbClr val="111111"/>
                </a:solidFill>
                <a:effectLst/>
                <a:latin typeface="-apple-system"/>
              </a:rPr>
            </a:br>
            <a:r>
              <a:rPr lang="en-US" sz="2000" b="0" i="0" u="sng" dirty="0">
                <a:solidFill>
                  <a:srgbClr val="111111"/>
                </a:solidFill>
                <a:effectLst/>
                <a:latin typeface="-apple-system"/>
              </a:rPr>
              <a:t>“God won’t die for me to die.”</a:t>
            </a:r>
            <a:br>
              <a:rPr lang="en-US" sz="2000" b="0" i="0" dirty="0">
                <a:solidFill>
                  <a:srgbClr val="111111"/>
                </a:solidFill>
                <a:effectLst/>
                <a:latin typeface="-apple-system"/>
              </a:rPr>
            </a:br>
            <a:r>
              <a:rPr lang="en-US" sz="2000" b="0" i="0" dirty="0">
                <a:solidFill>
                  <a:srgbClr val="111111"/>
                </a:solidFill>
                <a:effectLst/>
                <a:latin typeface="-apple-system"/>
              </a:rPr>
              <a:t> It is a symbol expressing the immortality of the human soul, expressing faith in God to preserve one’s soul.</a:t>
            </a:r>
            <a:endParaRPr lang="en-US" sz="2000" dirty="0"/>
          </a:p>
        </p:txBody>
      </p:sp>
      <p:sp>
        <p:nvSpPr>
          <p:cNvPr id="3" name="Content Placeholder 2">
            <a:extLst>
              <a:ext uri="{FF2B5EF4-FFF2-40B4-BE49-F238E27FC236}">
                <a16:creationId xmlns:a16="http://schemas.microsoft.com/office/drawing/2014/main" id="{EA6F75FB-E907-4879-874E-FE5D2C12C13D}"/>
              </a:ext>
            </a:extLst>
          </p:cNvPr>
          <p:cNvSpPr>
            <a:spLocks noGrp="1"/>
          </p:cNvSpPr>
          <p:nvPr>
            <p:ph sz="half" idx="1"/>
          </p:nvPr>
        </p:nvSpPr>
        <p:spPr>
          <a:xfrm>
            <a:off x="4326938" y="1054659"/>
            <a:ext cx="6824665" cy="5674132"/>
          </a:xfrm>
        </p:spPr>
        <p:txBody>
          <a:bodyPr>
            <a:normAutofit lnSpcReduction="10000"/>
          </a:bodyPr>
          <a:lstStyle/>
          <a:p>
            <a:endParaRPr lang="en-US" sz="2600" dirty="0"/>
          </a:p>
          <a:p>
            <a:pPr algn="ctr"/>
            <a:r>
              <a:rPr lang="en-US" sz="2600" dirty="0"/>
              <a:t>As a Warrior under the Order of Melchizedek, </a:t>
            </a:r>
          </a:p>
          <a:p>
            <a:pPr algn="ctr"/>
            <a:r>
              <a:rPr lang="en-US" sz="2600" dirty="0"/>
              <a:t>1. to lead a life of Integrity-Truth-Peace (Non-Violence)</a:t>
            </a:r>
          </a:p>
          <a:p>
            <a:pPr algn="ctr"/>
            <a:r>
              <a:rPr lang="en-US" sz="2600" dirty="0"/>
              <a:t>2. Connect with the Spirit as a Tool to seek God in every situation, believe and trust in Self and  Community</a:t>
            </a:r>
          </a:p>
          <a:p>
            <a:pPr algn="ctr"/>
            <a:r>
              <a:rPr lang="en-US" sz="2600" dirty="0"/>
              <a:t>3. As a shield to defend/protect from character attacks</a:t>
            </a:r>
          </a:p>
          <a:p>
            <a:pPr algn="ctr"/>
            <a:r>
              <a:rPr lang="en-US" sz="2600" dirty="0"/>
              <a:t>4. Increase Hope and Provide Evidence to yourself and to others who you truly are</a:t>
            </a:r>
          </a:p>
          <a:p>
            <a:endParaRPr lang="en-US" dirty="0"/>
          </a:p>
        </p:txBody>
      </p:sp>
      <p:pic>
        <p:nvPicPr>
          <p:cNvPr id="1026" name="Picture 2" descr="Nyame Nwu Na Mawu icon">
            <a:extLst>
              <a:ext uri="{FF2B5EF4-FFF2-40B4-BE49-F238E27FC236}">
                <a16:creationId xmlns:a16="http://schemas.microsoft.com/office/drawing/2014/main" id="{FF19B927-21B0-479A-96D0-E717533A42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000" y="3615359"/>
            <a:ext cx="2673626" cy="2784944"/>
          </a:xfrm>
          <a:prstGeom prst="rect">
            <a:avLst/>
          </a:prstGeom>
          <a:noFill/>
          <a:effectLst>
            <a:outerShdw blurRad="50800" dist="50800" dir="5400000" sx="96000" sy="96000" algn="ctr" rotWithShape="0">
              <a:srgbClr val="000000">
                <a:alpha val="2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72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B02A8-213A-47A6-A819-0D413BEFB6A9}"/>
              </a:ext>
            </a:extLst>
          </p:cNvPr>
          <p:cNvSpPr>
            <a:spLocks noGrp="1"/>
          </p:cNvSpPr>
          <p:nvPr>
            <p:ph type="title"/>
          </p:nvPr>
        </p:nvSpPr>
        <p:spPr>
          <a:xfrm>
            <a:off x="-2243131" y="-1935569"/>
            <a:ext cx="4654296" cy="6967727"/>
          </a:xfrm>
        </p:spPr>
        <p:txBody>
          <a:bodyPr>
            <a:normAutofit/>
          </a:bodyPr>
          <a:lstStyle/>
          <a:p>
            <a:pPr algn="l"/>
            <a:br>
              <a:rPr lang="en-US" sz="1200" dirty="0">
                <a:solidFill>
                  <a:schemeClr val="tx1"/>
                </a:solidFill>
              </a:rPr>
            </a:br>
            <a:br>
              <a:rPr lang="en-US" sz="1200" dirty="0">
                <a:solidFill>
                  <a:schemeClr val="tx1"/>
                </a:solidFill>
              </a:rPr>
            </a:br>
            <a:br>
              <a:rPr lang="en-US" sz="1200" dirty="0">
                <a:solidFill>
                  <a:schemeClr val="tx1"/>
                </a:solidFill>
              </a:rPr>
            </a:br>
            <a:br>
              <a:rPr lang="en-US" sz="1200" dirty="0">
                <a:solidFill>
                  <a:schemeClr val="tx1"/>
                </a:solidFill>
              </a:rPr>
            </a:br>
            <a:br>
              <a:rPr lang="en-US" sz="1200" dirty="0">
                <a:solidFill>
                  <a:schemeClr val="tx1"/>
                </a:solidFill>
              </a:rPr>
            </a:br>
            <a:br>
              <a:rPr lang="en-US" sz="1200" dirty="0">
                <a:solidFill>
                  <a:schemeClr val="tx1"/>
                </a:solidFill>
              </a:rPr>
            </a:br>
            <a:br>
              <a:rPr lang="en-US" sz="1200" dirty="0">
                <a:solidFill>
                  <a:schemeClr val="tx1"/>
                </a:solidFill>
              </a:rPr>
            </a:br>
            <a:br>
              <a:rPr lang="en-US" sz="1200" dirty="0">
                <a:solidFill>
                  <a:schemeClr val="tx1"/>
                </a:solidFill>
              </a:rPr>
            </a:br>
            <a:br>
              <a:rPr lang="en-US" sz="1200" dirty="0">
                <a:solidFill>
                  <a:schemeClr val="tx1"/>
                </a:solidFill>
              </a:rPr>
            </a:br>
            <a:br>
              <a:rPr lang="en-US" sz="1200" dirty="0">
                <a:solidFill>
                  <a:schemeClr val="tx1"/>
                </a:solidFill>
              </a:rPr>
            </a:br>
            <a:br>
              <a:rPr lang="en-US" sz="1200" dirty="0">
                <a:solidFill>
                  <a:schemeClr val="tx1"/>
                </a:solidFill>
              </a:rPr>
            </a:br>
            <a:br>
              <a:rPr lang="en-US" sz="1200" dirty="0">
                <a:solidFill>
                  <a:schemeClr val="tx1"/>
                </a:solidFill>
              </a:rPr>
            </a:br>
            <a:br>
              <a:rPr lang="en-US" sz="1200" dirty="0">
                <a:solidFill>
                  <a:schemeClr val="tx1"/>
                </a:solidFill>
              </a:rPr>
            </a:br>
            <a:br>
              <a:rPr lang="en-US" sz="1200" dirty="0">
                <a:solidFill>
                  <a:schemeClr val="tx1"/>
                </a:solidFill>
              </a:rPr>
            </a:br>
            <a:br>
              <a:rPr lang="en-US" sz="1200" dirty="0">
                <a:solidFill>
                  <a:schemeClr val="tx1"/>
                </a:solidFill>
              </a:rPr>
            </a:br>
            <a:endParaRPr lang="en-US" sz="1200" dirty="0">
              <a:solidFill>
                <a:schemeClr val="tx1"/>
              </a:solidFill>
            </a:endParaRPr>
          </a:p>
        </p:txBody>
      </p:sp>
      <p:sp>
        <p:nvSpPr>
          <p:cNvPr id="3" name="Content Placeholder 2">
            <a:extLst>
              <a:ext uri="{FF2B5EF4-FFF2-40B4-BE49-F238E27FC236}">
                <a16:creationId xmlns:a16="http://schemas.microsoft.com/office/drawing/2014/main" id="{8C966204-2EED-4D88-8E94-629D394EAE08}"/>
              </a:ext>
            </a:extLst>
          </p:cNvPr>
          <p:cNvSpPr>
            <a:spLocks noGrp="1"/>
          </p:cNvSpPr>
          <p:nvPr>
            <p:ph sz="half" idx="1"/>
          </p:nvPr>
        </p:nvSpPr>
        <p:spPr>
          <a:xfrm>
            <a:off x="4770784" y="166977"/>
            <a:ext cx="7421216" cy="3262023"/>
          </a:xfrm>
        </p:spPr>
        <p:txBody>
          <a:bodyPr>
            <a:normAutofit fontScale="32500" lnSpcReduction="20000"/>
          </a:bodyPr>
          <a:lstStyle/>
          <a:p>
            <a:r>
              <a:rPr lang="en-US" sz="4000" dirty="0"/>
              <a:t>Warriors  for us today are your Priests, Bishops, Minsters, Guru’s, Teachers, Poets, Authors, Song Writers, Environmentalist, Humanitarians, Sages, all people great and small present in our day which incorporate the faith traditions of the past that promote truth, integrity, peace and faith, to ensure our present day resembles the authenticity, honor and pluralism, and reverence due to God the Creator, found in our Divine Self, and instilled in community.</a:t>
            </a:r>
          </a:p>
          <a:p>
            <a:r>
              <a:rPr lang="en-US" sz="4000" dirty="0">
                <a:highlight>
                  <a:srgbClr val="FFFF00"/>
                </a:highlight>
              </a:rPr>
              <a:t>A Warriors Notes of God: The earth is wide but Nyame is chief. The order that Nyame has settled, living man cannot subvert. All people are Nyame offspring. No one is the offspring of the earth. No teaches forging to a smith’s son. If he knows it, it is Nyame who taught him. The hawk say’s “All that Nyame did is good.” No one points out Nyame to a Child. When a fowl drinks water it shows it to Nyame. There is no way around Nyame destiny. If a living man knocks over your cup, Nyame will refill it. Unless we die of Nyame, let living man kill you and you will nor perish. To save fraud, Nyame gave each person a name. If you tell Nyame, Tell the wind. Could Nyame die, I would also die. When the world make Nyame it burden, no one becomes humpback.</a:t>
            </a:r>
          </a:p>
          <a:p>
            <a:endParaRPr lang="en-US" dirty="0"/>
          </a:p>
        </p:txBody>
      </p:sp>
      <p:sp>
        <p:nvSpPr>
          <p:cNvPr id="4" name="Content Placeholder 3">
            <a:extLst>
              <a:ext uri="{FF2B5EF4-FFF2-40B4-BE49-F238E27FC236}">
                <a16:creationId xmlns:a16="http://schemas.microsoft.com/office/drawing/2014/main" id="{CF9C01E1-7EAA-45D4-8686-A81435DA6F6C}"/>
              </a:ext>
            </a:extLst>
          </p:cNvPr>
          <p:cNvSpPr>
            <a:spLocks noGrp="1"/>
          </p:cNvSpPr>
          <p:nvPr>
            <p:ph sz="half" idx="2"/>
          </p:nvPr>
        </p:nvSpPr>
        <p:spPr>
          <a:xfrm>
            <a:off x="4770784" y="3833871"/>
            <a:ext cx="7036904" cy="3024130"/>
          </a:xfrm>
        </p:spPr>
        <p:txBody>
          <a:bodyPr>
            <a:normAutofit fontScale="32500" lnSpcReduction="20000"/>
          </a:bodyPr>
          <a:lstStyle/>
          <a:p>
            <a:endParaRPr lang="en-US" dirty="0">
              <a:solidFill>
                <a:schemeClr val="tx1"/>
              </a:solidFill>
            </a:endParaRPr>
          </a:p>
          <a:p>
            <a:endParaRPr lang="en-US" dirty="0">
              <a:solidFill>
                <a:schemeClr val="tx1"/>
              </a:solidFill>
            </a:endParaRPr>
          </a:p>
          <a:p>
            <a:endParaRPr lang="en-US" sz="7200" dirty="0">
              <a:solidFill>
                <a:schemeClr val="tx1"/>
              </a:solidFill>
            </a:endParaRPr>
          </a:p>
          <a:p>
            <a:r>
              <a:rPr lang="en-US" sz="7200" dirty="0">
                <a:solidFill>
                  <a:schemeClr val="tx1"/>
                </a:solidFill>
              </a:rPr>
              <a:t>Can you identify any significant/relevant Warriors in your life ?</a:t>
            </a:r>
          </a:p>
          <a:p>
            <a:r>
              <a:rPr lang="en-US" sz="7200" dirty="0">
                <a:solidFill>
                  <a:schemeClr val="tx1"/>
                </a:solidFill>
              </a:rPr>
              <a:t>What would they look like?</a:t>
            </a:r>
          </a:p>
          <a:p>
            <a:r>
              <a:rPr lang="en-US" sz="7200" dirty="0">
                <a:solidFill>
                  <a:schemeClr val="tx1"/>
                </a:solidFill>
              </a:rPr>
              <a:t>How could a Warrior  utilize their skills, knowledge and character to protect, value in God, themselves and community.</a:t>
            </a:r>
          </a:p>
          <a:p>
            <a:endParaRPr lang="en-US" sz="7200" dirty="0">
              <a:solidFill>
                <a:schemeClr val="tx1"/>
              </a:solidFill>
            </a:endParaRPr>
          </a:p>
          <a:p>
            <a:endParaRPr lang="en-US" dirty="0">
              <a:solidFill>
                <a:schemeClr val="tx1"/>
              </a:solidFill>
            </a:endParaRPr>
          </a:p>
          <a:p>
            <a:endParaRPr lang="en-US" dirty="0"/>
          </a:p>
        </p:txBody>
      </p:sp>
      <p:pic>
        <p:nvPicPr>
          <p:cNvPr id="3074" name="Picture 2">
            <a:extLst>
              <a:ext uri="{FF2B5EF4-FFF2-40B4-BE49-F238E27FC236}">
                <a16:creationId xmlns:a16="http://schemas.microsoft.com/office/drawing/2014/main" id="{E529D384-C01D-43DE-B324-C74D3EBFE2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808" y="79513"/>
            <a:ext cx="3707296" cy="35025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ADDF81-ED4C-479D-A5A0-260564183CC2}"/>
              </a:ext>
            </a:extLst>
          </p:cNvPr>
          <p:cNvSpPr txBox="1"/>
          <p:nvPr/>
        </p:nvSpPr>
        <p:spPr>
          <a:xfrm>
            <a:off x="512791" y="3740581"/>
            <a:ext cx="3796748" cy="1754326"/>
          </a:xfrm>
          <a:prstGeom prst="rect">
            <a:avLst/>
          </a:prstGeom>
          <a:noFill/>
        </p:spPr>
        <p:txBody>
          <a:bodyPr wrap="square" rtlCol="0">
            <a:spAutoFit/>
          </a:bodyPr>
          <a:lstStyle/>
          <a:p>
            <a:r>
              <a:rPr lang="en-US" dirty="0" err="1"/>
              <a:t>Funtunfunefu-Denkeymefunefu</a:t>
            </a:r>
            <a:endParaRPr lang="en-US" dirty="0"/>
          </a:p>
          <a:p>
            <a:endParaRPr lang="en-US" dirty="0"/>
          </a:p>
          <a:p>
            <a:r>
              <a:rPr lang="en-US" dirty="0"/>
              <a:t>Represents Siamese crocodiles</a:t>
            </a:r>
          </a:p>
          <a:p>
            <a:r>
              <a:rPr lang="en-US" dirty="0"/>
              <a:t>Symbol of unity in Diversity.</a:t>
            </a:r>
          </a:p>
          <a:p>
            <a:endParaRPr lang="en-US" dirty="0"/>
          </a:p>
          <a:p>
            <a:endParaRPr lang="en-US" dirty="0"/>
          </a:p>
        </p:txBody>
      </p:sp>
      <p:pic>
        <p:nvPicPr>
          <p:cNvPr id="1026" name="Picture 2">
            <a:extLst>
              <a:ext uri="{FF2B5EF4-FFF2-40B4-BE49-F238E27FC236}">
                <a16:creationId xmlns:a16="http://schemas.microsoft.com/office/drawing/2014/main" id="{354D55C4-F0BD-697D-2F18-43B29F79D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22" y="5121205"/>
            <a:ext cx="2176634" cy="1271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13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1)">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D7F365-5D3D-45E7-826B-00AE4C3C4AE8}"/>
              </a:ext>
            </a:extLst>
          </p:cNvPr>
          <p:cNvSpPr>
            <a:spLocks noGrp="1"/>
          </p:cNvSpPr>
          <p:nvPr>
            <p:ph type="title"/>
          </p:nvPr>
        </p:nvSpPr>
        <p:spPr>
          <a:xfrm>
            <a:off x="1166785" y="4372421"/>
            <a:ext cx="10740293" cy="1362457"/>
          </a:xfrm>
        </p:spPr>
        <p:txBody>
          <a:bodyPr vert="horz" lIns="109728" tIns="109728" rIns="109728" bIns="91440" rtlCol="0" anchor="b">
            <a:normAutofit/>
          </a:bodyPr>
          <a:lstStyle/>
          <a:p>
            <a:pPr>
              <a:lnSpc>
                <a:spcPct val="115000"/>
              </a:lnSpc>
            </a:pPr>
            <a:r>
              <a:rPr lang="en-US" sz="1400" b="0" i="0" cap="all" dirty="0">
                <a:solidFill>
                  <a:schemeClr val="bg1"/>
                </a:solidFill>
                <a:effectLst/>
              </a:rPr>
              <a:t>The Ashanti have a special handshake, in which you hold your left hand out to shake hands. This comes from the Ashanti's explanation that the left hand holds the shield, and the right hand holds the spears. So, in order to show your trust in someone, you put down your shield and therefore have your left hand free. What are some ways you can show trust/ having faith  in someone?</a:t>
            </a:r>
            <a:endParaRPr lang="en-US" sz="1400" b="0" cap="all" dirty="0">
              <a:solidFill>
                <a:schemeClr val="bg1"/>
              </a:solidFill>
            </a:endParaRPr>
          </a:p>
        </p:txBody>
      </p:sp>
      <p:pic>
        <p:nvPicPr>
          <p:cNvPr id="30" name="Content Placeholder 29" descr="A statue of a person riding a horse&#10;&#10;Description automatically generated with medium confidence">
            <a:extLst>
              <a:ext uri="{FF2B5EF4-FFF2-40B4-BE49-F238E27FC236}">
                <a16:creationId xmlns:a16="http://schemas.microsoft.com/office/drawing/2014/main" id="{661FE47C-4939-4FAD-9711-9300BE907DCD}"/>
              </a:ext>
            </a:extLst>
          </p:cNvPr>
          <p:cNvPicPr>
            <a:picLocks noGrp="1"/>
          </p:cNvPicPr>
          <p:nvPr>
            <p:ph idx="1"/>
          </p:nvPr>
        </p:nvPicPr>
        <p:blipFill>
          <a:blip r:embed="rId2"/>
          <a:stretch>
            <a:fillRect/>
          </a:stretch>
        </p:blipFill>
        <p:spPr>
          <a:xfrm>
            <a:off x="1038768" y="-2946"/>
            <a:ext cx="3687702" cy="4147612"/>
          </a:xfrm>
          <a:prstGeom prst="rect">
            <a:avLst/>
          </a:prstGeom>
        </p:spPr>
      </p:pic>
      <p:pic>
        <p:nvPicPr>
          <p:cNvPr id="33" name="Picture 32" descr="A cartoon of a person holding a sword and shield&#10;&#10;Description automatically generated with low confidence">
            <a:extLst>
              <a:ext uri="{FF2B5EF4-FFF2-40B4-BE49-F238E27FC236}">
                <a16:creationId xmlns:a16="http://schemas.microsoft.com/office/drawing/2014/main" id="{2DDE3EDE-6B81-48A6-8160-45F3BBF5BDC0}"/>
              </a:ext>
            </a:extLst>
          </p:cNvPr>
          <p:cNvPicPr/>
          <p:nvPr/>
        </p:nvPicPr>
        <p:blipFill>
          <a:blip r:embed="rId3"/>
          <a:stretch>
            <a:fillRect/>
          </a:stretch>
        </p:blipFill>
        <p:spPr>
          <a:xfrm>
            <a:off x="4831169" y="31750"/>
            <a:ext cx="3638068" cy="4036930"/>
          </a:xfrm>
          <a:prstGeom prst="rect">
            <a:avLst/>
          </a:prstGeom>
        </p:spPr>
      </p:pic>
      <p:pic>
        <p:nvPicPr>
          <p:cNvPr id="7" name="Content Placeholder 6">
            <a:extLst>
              <a:ext uri="{FF2B5EF4-FFF2-40B4-BE49-F238E27FC236}">
                <a16:creationId xmlns:a16="http://schemas.microsoft.com/office/drawing/2014/main" id="{4AC1BA5C-D547-440B-B2EE-09FED5CBE504}"/>
              </a:ext>
            </a:extLst>
          </p:cNvPr>
          <p:cNvPicPr>
            <a:picLocks/>
          </p:cNvPicPr>
          <p:nvPr/>
        </p:nvPicPr>
        <p:blipFill rotWithShape="1">
          <a:blip r:embed="rId4"/>
          <a:srcRect r="2" b="9067"/>
          <a:stretch/>
        </p:blipFill>
        <p:spPr>
          <a:xfrm>
            <a:off x="8533248" y="-50800"/>
            <a:ext cx="3436502" cy="4147612"/>
          </a:xfrm>
          <a:prstGeom prst="rect">
            <a:avLst/>
          </a:prstGeom>
        </p:spPr>
      </p:pic>
    </p:spTree>
    <p:extLst>
      <p:ext uri="{BB962C8B-B14F-4D97-AF65-F5344CB8AC3E}">
        <p14:creationId xmlns:p14="http://schemas.microsoft.com/office/powerpoint/2010/main" val="2192639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BE631-C4F2-40BE-A695-3955A41FE30B}"/>
              </a:ext>
            </a:extLst>
          </p:cNvPr>
          <p:cNvSpPr>
            <a:spLocks noGrp="1"/>
          </p:cNvSpPr>
          <p:nvPr>
            <p:ph type="title"/>
          </p:nvPr>
        </p:nvSpPr>
        <p:spPr>
          <a:xfrm>
            <a:off x="-3751105" y="-116506"/>
            <a:ext cx="4448173" cy="8933152"/>
          </a:xfrm>
        </p:spPr>
        <p:txBody>
          <a:bodyPr>
            <a:normAutofit/>
          </a:bodyPr>
          <a:lstStyle/>
          <a:p>
            <a:br>
              <a:rPr kumimoji="0" lang="en-US" sz="1000" b="0" i="0" u="none" strike="noStrike" kern="1200" cap="none" spc="150" normalizeH="0" baseline="0" noProof="0" dirty="0">
                <a:ln>
                  <a:noFill/>
                </a:ln>
                <a:solidFill>
                  <a:srgbClr val="000000"/>
                </a:solidFill>
                <a:effectLst/>
                <a:uLnTx/>
                <a:uFillTx/>
                <a:latin typeface="Sorts Mill Goudy"/>
                <a:ea typeface="+mj-ea"/>
                <a:cs typeface="+mj-cs"/>
              </a:rPr>
            </a:br>
            <a:br>
              <a:rPr kumimoji="0" lang="en-US" sz="1000" b="0" i="0" u="none" strike="noStrike" kern="1200" cap="none" spc="150" normalizeH="0" baseline="0" noProof="0" dirty="0">
                <a:ln>
                  <a:noFill/>
                </a:ln>
                <a:solidFill>
                  <a:srgbClr val="000000"/>
                </a:solidFill>
                <a:effectLst/>
                <a:uLnTx/>
                <a:uFillTx/>
                <a:latin typeface="Sorts Mill Goudy"/>
                <a:ea typeface="+mj-ea"/>
                <a:cs typeface="+mj-cs"/>
              </a:rPr>
            </a:br>
            <a:br>
              <a:rPr kumimoji="0" lang="en-US" sz="1000" b="0" i="0" u="none" strike="noStrike" kern="1200" cap="none" spc="150" normalizeH="0" baseline="0" noProof="0" dirty="0">
                <a:ln>
                  <a:noFill/>
                </a:ln>
                <a:solidFill>
                  <a:srgbClr val="000000"/>
                </a:solidFill>
                <a:effectLst/>
                <a:uLnTx/>
                <a:uFillTx/>
                <a:latin typeface="Sorts Mill Goudy"/>
                <a:ea typeface="+mj-ea"/>
                <a:cs typeface="+mj-cs"/>
              </a:rPr>
            </a:br>
            <a:br>
              <a:rPr kumimoji="0" lang="en-US" sz="1000" b="0" i="0" u="none" strike="noStrike" kern="1200" cap="none" spc="150" normalizeH="0" baseline="0" noProof="0" dirty="0">
                <a:ln>
                  <a:noFill/>
                </a:ln>
                <a:solidFill>
                  <a:srgbClr val="000000"/>
                </a:solidFill>
                <a:effectLst/>
                <a:uLnTx/>
                <a:uFillTx/>
                <a:latin typeface="Sorts Mill Goudy"/>
                <a:ea typeface="+mj-ea"/>
                <a:cs typeface="+mj-cs"/>
              </a:rPr>
            </a:br>
            <a:br>
              <a:rPr kumimoji="0" lang="en-US" sz="1000" b="0" i="0" u="none" strike="noStrike" kern="1200" cap="none" spc="150" normalizeH="0" baseline="0" noProof="0" dirty="0">
                <a:ln>
                  <a:noFill/>
                </a:ln>
                <a:solidFill>
                  <a:srgbClr val="000000"/>
                </a:solidFill>
                <a:effectLst/>
                <a:uLnTx/>
                <a:uFillTx/>
                <a:latin typeface="Sorts Mill Goudy"/>
                <a:ea typeface="+mj-ea"/>
                <a:cs typeface="+mj-cs"/>
              </a:rPr>
            </a:br>
            <a:endParaRPr lang="en-US" sz="1000" dirty="0"/>
          </a:p>
        </p:txBody>
      </p:sp>
      <p:pic>
        <p:nvPicPr>
          <p:cNvPr id="2050" name="Picture 2" descr="faith quotes">
            <a:extLst>
              <a:ext uri="{FF2B5EF4-FFF2-40B4-BE49-F238E27FC236}">
                <a16:creationId xmlns:a16="http://schemas.microsoft.com/office/drawing/2014/main" id="{E422E1FA-A90B-453E-9ED9-4C6DB5D59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96"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aith quotes">
            <a:extLst>
              <a:ext uri="{FF2B5EF4-FFF2-40B4-BE49-F238E27FC236}">
                <a16:creationId xmlns:a16="http://schemas.microsoft.com/office/drawing/2014/main" id="{D8E4696D-6C8E-4529-9174-A00DC89F464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774019" y="-369"/>
            <a:ext cx="3666878" cy="33496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aith quotes">
            <a:extLst>
              <a:ext uri="{FF2B5EF4-FFF2-40B4-BE49-F238E27FC236}">
                <a16:creationId xmlns:a16="http://schemas.microsoft.com/office/drawing/2014/main" id="{3200A753-21BC-4979-AABB-8D66A8CA9C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4021" y="42345"/>
            <a:ext cx="3549084" cy="326419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aith quotes">
            <a:extLst>
              <a:ext uri="{FF2B5EF4-FFF2-40B4-BE49-F238E27FC236}">
                <a16:creationId xmlns:a16="http://schemas.microsoft.com/office/drawing/2014/main" id="{749199D6-3390-4A2D-A2BB-0BB2B5710D7A}"/>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875526" y="3475427"/>
            <a:ext cx="3378552" cy="32639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aith quotes">
            <a:extLst>
              <a:ext uri="{FF2B5EF4-FFF2-40B4-BE49-F238E27FC236}">
                <a16:creationId xmlns:a16="http://schemas.microsoft.com/office/drawing/2014/main" id="{768AA8D7-1449-4408-81FF-552D46E3F8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8708" y="3475427"/>
            <a:ext cx="3549084" cy="326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52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anim calcmode="lin" valueType="num">
                                      <p:cBhvr>
                                        <p:cTn id="8" dur="2000" fill="hold"/>
                                        <p:tgtEl>
                                          <p:spTgt spid="2050"/>
                                        </p:tgtEl>
                                        <p:attrNameLst>
                                          <p:attrName>ppt_w</p:attrName>
                                        </p:attrNameLst>
                                      </p:cBhvr>
                                      <p:tavLst>
                                        <p:tav tm="0" fmla="#ppt_w*sin(2.5*pi*$)">
                                          <p:val>
                                            <p:fltVal val="0"/>
                                          </p:val>
                                        </p:tav>
                                        <p:tav tm="100000">
                                          <p:val>
                                            <p:fltVal val="1"/>
                                          </p:val>
                                        </p:tav>
                                      </p:tavLst>
                                    </p:anim>
                                    <p:anim calcmode="lin" valueType="num">
                                      <p:cBhvr>
                                        <p:cTn id="9" dur="2000" fill="hold"/>
                                        <p:tgtEl>
                                          <p:spTgt spid="205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wipe(down)">
                                      <p:cBhvr>
                                        <p:cTn id="14" dur="580">
                                          <p:stCondLst>
                                            <p:cond delay="0"/>
                                          </p:stCondLst>
                                        </p:cTn>
                                        <p:tgtEl>
                                          <p:spTgt spid="2052"/>
                                        </p:tgtEl>
                                      </p:cBhvr>
                                    </p:animEffect>
                                    <p:anim calcmode="lin" valueType="num">
                                      <p:cBhvr>
                                        <p:cTn id="15"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20" dur="26">
                                          <p:stCondLst>
                                            <p:cond delay="650"/>
                                          </p:stCondLst>
                                        </p:cTn>
                                        <p:tgtEl>
                                          <p:spTgt spid="2052"/>
                                        </p:tgtEl>
                                      </p:cBhvr>
                                      <p:to x="100000" y="60000"/>
                                    </p:animScale>
                                    <p:animScale>
                                      <p:cBhvr>
                                        <p:cTn id="21" dur="166" decel="50000">
                                          <p:stCondLst>
                                            <p:cond delay="676"/>
                                          </p:stCondLst>
                                        </p:cTn>
                                        <p:tgtEl>
                                          <p:spTgt spid="2052"/>
                                        </p:tgtEl>
                                      </p:cBhvr>
                                      <p:to x="100000" y="100000"/>
                                    </p:animScale>
                                    <p:animScale>
                                      <p:cBhvr>
                                        <p:cTn id="22" dur="26">
                                          <p:stCondLst>
                                            <p:cond delay="1312"/>
                                          </p:stCondLst>
                                        </p:cTn>
                                        <p:tgtEl>
                                          <p:spTgt spid="2052"/>
                                        </p:tgtEl>
                                      </p:cBhvr>
                                      <p:to x="100000" y="80000"/>
                                    </p:animScale>
                                    <p:animScale>
                                      <p:cBhvr>
                                        <p:cTn id="23" dur="166" decel="50000">
                                          <p:stCondLst>
                                            <p:cond delay="1338"/>
                                          </p:stCondLst>
                                        </p:cTn>
                                        <p:tgtEl>
                                          <p:spTgt spid="2052"/>
                                        </p:tgtEl>
                                      </p:cBhvr>
                                      <p:to x="100000" y="100000"/>
                                    </p:animScale>
                                    <p:animScale>
                                      <p:cBhvr>
                                        <p:cTn id="24" dur="26">
                                          <p:stCondLst>
                                            <p:cond delay="1642"/>
                                          </p:stCondLst>
                                        </p:cTn>
                                        <p:tgtEl>
                                          <p:spTgt spid="2052"/>
                                        </p:tgtEl>
                                      </p:cBhvr>
                                      <p:to x="100000" y="90000"/>
                                    </p:animScale>
                                    <p:animScale>
                                      <p:cBhvr>
                                        <p:cTn id="25" dur="166" decel="50000">
                                          <p:stCondLst>
                                            <p:cond delay="1668"/>
                                          </p:stCondLst>
                                        </p:cTn>
                                        <p:tgtEl>
                                          <p:spTgt spid="2052"/>
                                        </p:tgtEl>
                                      </p:cBhvr>
                                      <p:to x="100000" y="100000"/>
                                    </p:animScale>
                                    <p:animScale>
                                      <p:cBhvr>
                                        <p:cTn id="26" dur="26">
                                          <p:stCondLst>
                                            <p:cond delay="1808"/>
                                          </p:stCondLst>
                                        </p:cTn>
                                        <p:tgtEl>
                                          <p:spTgt spid="2052"/>
                                        </p:tgtEl>
                                      </p:cBhvr>
                                      <p:to x="100000" y="95000"/>
                                    </p:animScale>
                                    <p:animScale>
                                      <p:cBhvr>
                                        <p:cTn id="27" dur="166" decel="50000">
                                          <p:stCondLst>
                                            <p:cond delay="1834"/>
                                          </p:stCondLst>
                                        </p:cTn>
                                        <p:tgtEl>
                                          <p:spTgt spid="2052"/>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2054"/>
                                        </p:tgtEl>
                                        <p:attrNameLst>
                                          <p:attrName>style.visibility</p:attrName>
                                        </p:attrNameLst>
                                      </p:cBhvr>
                                      <p:to>
                                        <p:strVal val="visible"/>
                                      </p:to>
                                    </p:set>
                                    <p:anim calcmode="lin" valueType="num">
                                      <p:cBhvr>
                                        <p:cTn id="32" dur="1000" fill="hold"/>
                                        <p:tgtEl>
                                          <p:spTgt spid="2054"/>
                                        </p:tgtEl>
                                        <p:attrNameLst>
                                          <p:attrName>ppt_w</p:attrName>
                                        </p:attrNameLst>
                                      </p:cBhvr>
                                      <p:tavLst>
                                        <p:tav tm="0">
                                          <p:val>
                                            <p:fltVal val="0"/>
                                          </p:val>
                                        </p:tav>
                                        <p:tav tm="100000">
                                          <p:val>
                                            <p:strVal val="#ppt_w"/>
                                          </p:val>
                                        </p:tav>
                                      </p:tavLst>
                                    </p:anim>
                                    <p:anim calcmode="lin" valueType="num">
                                      <p:cBhvr>
                                        <p:cTn id="33" dur="1000" fill="hold"/>
                                        <p:tgtEl>
                                          <p:spTgt spid="2054"/>
                                        </p:tgtEl>
                                        <p:attrNameLst>
                                          <p:attrName>ppt_h</p:attrName>
                                        </p:attrNameLst>
                                      </p:cBhvr>
                                      <p:tavLst>
                                        <p:tav tm="0">
                                          <p:val>
                                            <p:fltVal val="0"/>
                                          </p:val>
                                        </p:tav>
                                        <p:tav tm="100000">
                                          <p:val>
                                            <p:strVal val="#ppt_h"/>
                                          </p:val>
                                        </p:tav>
                                      </p:tavLst>
                                    </p:anim>
                                    <p:anim calcmode="lin" valueType="num">
                                      <p:cBhvr>
                                        <p:cTn id="34" dur="1000" fill="hold"/>
                                        <p:tgtEl>
                                          <p:spTgt spid="2054"/>
                                        </p:tgtEl>
                                        <p:attrNameLst>
                                          <p:attrName>style.rotation</p:attrName>
                                        </p:attrNameLst>
                                      </p:cBhvr>
                                      <p:tavLst>
                                        <p:tav tm="0">
                                          <p:val>
                                            <p:fltVal val="90"/>
                                          </p:val>
                                        </p:tav>
                                        <p:tav tm="100000">
                                          <p:val>
                                            <p:fltVal val="0"/>
                                          </p:val>
                                        </p:tav>
                                      </p:tavLst>
                                    </p:anim>
                                    <p:animEffect transition="in" filter="fade">
                                      <p:cBhvr>
                                        <p:cTn id="35" dur="1000"/>
                                        <p:tgtEl>
                                          <p:spTgt spid="2054"/>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056"/>
                                        </p:tgtEl>
                                        <p:attrNameLst>
                                          <p:attrName>style.visibility</p:attrName>
                                        </p:attrNameLst>
                                      </p:cBhvr>
                                      <p:to>
                                        <p:strVal val="visible"/>
                                      </p:to>
                                    </p:set>
                                    <p:animEffect transition="in" filter="randombar(horizontal)">
                                      <p:cBhvr>
                                        <p:cTn id="40" dur="500"/>
                                        <p:tgtEl>
                                          <p:spTgt spid="2056"/>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mph" presetSubtype="0" fill="hold" nodeType="clickEffect">
                                  <p:stCondLst>
                                    <p:cond delay="0"/>
                                  </p:stCondLst>
                                  <p:childTnLst>
                                    <p:animRot by="21600000">
                                      <p:cBhvr>
                                        <p:cTn id="44" dur="2000" fill="hold"/>
                                        <p:tgtEl>
                                          <p:spTgt spid="205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9E8867-8ABD-453F-AA64-1E52AFBC9470}"/>
              </a:ext>
            </a:extLst>
          </p:cNvPr>
          <p:cNvSpPr>
            <a:spLocks noGrp="1"/>
          </p:cNvSpPr>
          <p:nvPr>
            <p:ph type="title"/>
          </p:nvPr>
        </p:nvSpPr>
        <p:spPr/>
        <p:txBody>
          <a:bodyPr/>
          <a:lstStyle/>
          <a:p>
            <a:endParaRPr lang="en-US" dirty="0"/>
          </a:p>
        </p:txBody>
      </p:sp>
      <p:sp>
        <p:nvSpPr>
          <p:cNvPr id="6" name="Content Placeholder 5">
            <a:extLst>
              <a:ext uri="{FF2B5EF4-FFF2-40B4-BE49-F238E27FC236}">
                <a16:creationId xmlns:a16="http://schemas.microsoft.com/office/drawing/2014/main" id="{BD26098B-E109-4647-9E1E-82D8241BEBD5}"/>
              </a:ext>
            </a:extLst>
          </p:cNvPr>
          <p:cNvSpPr>
            <a:spLocks noGrp="1"/>
          </p:cNvSpPr>
          <p:nvPr>
            <p:ph idx="1"/>
          </p:nvPr>
        </p:nvSpPr>
        <p:spPr>
          <a:xfrm>
            <a:off x="0" y="66675"/>
            <a:ext cx="8248650" cy="6791325"/>
          </a:xfrm>
        </p:spPr>
        <p:txBody>
          <a:bodyPr/>
          <a:lstStyle/>
          <a:p>
            <a:pPr algn="ctr"/>
            <a:r>
              <a:rPr lang="en-US" dirty="0"/>
              <a:t>Rites of Passage: Sani </a:t>
            </a:r>
            <a:r>
              <a:rPr lang="en-US" dirty="0" err="1"/>
              <a:t>Mgbanwe</a:t>
            </a:r>
            <a:endParaRPr lang="en-US" dirty="0"/>
          </a:p>
          <a:p>
            <a:pPr algn="ctr"/>
            <a:r>
              <a:rPr lang="en-US" dirty="0"/>
              <a:t>“Guide”</a:t>
            </a:r>
          </a:p>
          <a:p>
            <a:r>
              <a:rPr lang="en-US" sz="1200" dirty="0"/>
              <a:t>Personal: Memorize and Recite 7 “I AM” statements. Find a Spiritual Mentor</a:t>
            </a:r>
          </a:p>
          <a:p>
            <a:r>
              <a:rPr lang="en-US" sz="1200" dirty="0"/>
              <a:t>Emotional: Learn techniques to balance emotions and feelings.</a:t>
            </a:r>
          </a:p>
          <a:p>
            <a:r>
              <a:rPr lang="en-US" sz="1200" dirty="0"/>
              <a:t>Spiritual: Begin spiritual practices of meditation and prayer to connect w/Divine</a:t>
            </a:r>
          </a:p>
          <a:p>
            <a:r>
              <a:rPr lang="en-US" sz="1200" dirty="0"/>
              <a:t>Mental: Learn methods and develop modalities to enhance focus and mindfulness</a:t>
            </a:r>
          </a:p>
          <a:p>
            <a:r>
              <a:rPr lang="en-US" sz="1200" dirty="0"/>
              <a:t>Social: Encourage/Invite others to experience the principles of </a:t>
            </a:r>
            <a:r>
              <a:rPr lang="en-US" sz="1200" dirty="0" err="1"/>
              <a:t>JOM</a:t>
            </a:r>
            <a:endParaRPr lang="en-US" sz="1200" dirty="0"/>
          </a:p>
          <a:p>
            <a:r>
              <a:rPr lang="en-US" sz="1200" dirty="0"/>
              <a:t>Political: As a Guide, Join the Co-</a:t>
            </a:r>
            <a:r>
              <a:rPr lang="en-US" sz="1200" dirty="0" err="1"/>
              <a:t>horts</a:t>
            </a:r>
            <a:r>
              <a:rPr lang="en-US" sz="1200" dirty="0"/>
              <a:t> of Peace, Truth, Honesty, Integrity to invoke spirit of Unity and Support from the Ancestors</a:t>
            </a:r>
          </a:p>
          <a:p>
            <a:r>
              <a:rPr lang="en-US" sz="1200" dirty="0"/>
              <a:t>Economic: Be informative on ways faith in God, Self and Community will lead to success.</a:t>
            </a:r>
          </a:p>
          <a:p>
            <a:r>
              <a:rPr lang="en-US" sz="1200" dirty="0"/>
              <a:t>Historical:</a:t>
            </a:r>
            <a:r>
              <a:rPr lang="en-US" sz="1600" b="0" dirty="0"/>
              <a:t> </a:t>
            </a:r>
            <a:r>
              <a:rPr lang="en-US" sz="1200" dirty="0"/>
              <a:t>Learn how to apply the principles of Sankofa by creating a “Tree of Origin”</a:t>
            </a:r>
            <a:endParaRPr lang="en-US" sz="1600" dirty="0"/>
          </a:p>
          <a:p>
            <a:r>
              <a:rPr lang="en-US" sz="1200" dirty="0"/>
              <a:t>Cultural: Create and/or encourage spaces that incorporate African traditions which focus of wholeness and wellness in the community</a:t>
            </a:r>
          </a:p>
          <a:p>
            <a:r>
              <a:rPr lang="en-US" sz="1200" dirty="0"/>
              <a:t>Physical: Actively involved in any form of “Art”-Martial Arts, Dance, Drumming, Nature oriented, which will promote oneness with Divine, Self and Community</a:t>
            </a:r>
          </a:p>
        </p:txBody>
      </p:sp>
      <p:sp>
        <p:nvSpPr>
          <p:cNvPr id="7" name="Text Placeholder 6">
            <a:extLst>
              <a:ext uri="{FF2B5EF4-FFF2-40B4-BE49-F238E27FC236}">
                <a16:creationId xmlns:a16="http://schemas.microsoft.com/office/drawing/2014/main" id="{D7AAF8D7-436E-4362-9785-0517661E6ECB}"/>
              </a:ext>
            </a:extLst>
          </p:cNvPr>
          <p:cNvSpPr>
            <a:spLocks noGrp="1"/>
          </p:cNvSpPr>
          <p:nvPr>
            <p:ph type="body" sz="half" idx="2"/>
          </p:nvPr>
        </p:nvSpPr>
        <p:spPr>
          <a:xfrm>
            <a:off x="12545803" y="6874525"/>
            <a:ext cx="3876675" cy="3178366"/>
          </a:xfrm>
        </p:spPr>
        <p:txBody>
          <a:bodyPr>
            <a:normAutofit/>
          </a:bodyPr>
          <a:lstStyle/>
          <a:p>
            <a:pPr algn="ctr"/>
            <a:endParaRPr lang="en-US" b="0" i="0" dirty="0">
              <a:solidFill>
                <a:srgbClr val="111111"/>
              </a:solidFill>
              <a:effectLst/>
              <a:latin typeface="-apple-system"/>
            </a:endParaRPr>
          </a:p>
          <a:p>
            <a:pPr algn="ctr"/>
            <a:endParaRPr lang="en-US" dirty="0"/>
          </a:p>
        </p:txBody>
      </p:sp>
      <p:pic>
        <p:nvPicPr>
          <p:cNvPr id="10" name="Picture 9">
            <a:extLst>
              <a:ext uri="{FF2B5EF4-FFF2-40B4-BE49-F238E27FC236}">
                <a16:creationId xmlns:a16="http://schemas.microsoft.com/office/drawing/2014/main" id="{D7CC250B-352E-4C3F-8199-97F8B3E53903}"/>
              </a:ext>
            </a:extLst>
          </p:cNvPr>
          <p:cNvPicPr/>
          <p:nvPr/>
        </p:nvPicPr>
        <p:blipFill rotWithShape="1">
          <a:blip r:embed="rId2">
            <a:extLst>
              <a:ext uri="{28A0092B-C50C-407E-A947-70E740481C1C}">
                <a14:useLocalDpi xmlns:a14="http://schemas.microsoft.com/office/drawing/2010/main" val="0"/>
              </a:ext>
            </a:extLst>
          </a:blip>
          <a:srcRect l="8163" t="3610" r="53673" b="-3610"/>
          <a:stretch/>
        </p:blipFill>
        <p:spPr bwMode="auto">
          <a:xfrm>
            <a:off x="8315325" y="-1"/>
            <a:ext cx="3876675" cy="3263349"/>
          </a:xfrm>
          <a:prstGeom prst="rect">
            <a:avLst/>
          </a:prstGeom>
          <a:ln>
            <a:solidFill>
              <a:schemeClr val="tx1"/>
            </a:solidFill>
          </a:ln>
          <a:extLst>
            <a:ext uri="{53640926-AAD7-44D8-BBD7-CCE9431645EC}">
              <a14:shadowObscured xmlns:a14="http://schemas.microsoft.com/office/drawing/2010/main"/>
            </a:ext>
          </a:extLst>
        </p:spPr>
      </p:pic>
      <p:pic>
        <p:nvPicPr>
          <p:cNvPr id="2050" name="Picture 2">
            <a:extLst>
              <a:ext uri="{FF2B5EF4-FFF2-40B4-BE49-F238E27FC236}">
                <a16:creationId xmlns:a16="http://schemas.microsoft.com/office/drawing/2014/main" id="{B5C5EC71-97FB-B562-1AC0-5AB2FCF38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8116" y="3429000"/>
            <a:ext cx="3822400" cy="4300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392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FD50C-0CEE-A0EF-2BC9-FD59DF830B98}"/>
              </a:ext>
            </a:extLst>
          </p:cNvPr>
          <p:cNvSpPr>
            <a:spLocks noGrp="1"/>
          </p:cNvSpPr>
          <p:nvPr>
            <p:ph type="title"/>
          </p:nvPr>
        </p:nvSpPr>
        <p:spPr/>
        <p:txBody>
          <a:bodyPr/>
          <a:lstStyle/>
          <a:p>
            <a:pPr algn="ctr"/>
            <a:r>
              <a:rPr lang="en-US" b="1" dirty="0"/>
              <a:t>THE ARMOR OF GOD =&gt; BELOVED COMMUNITY OR KINGDOM LIVING</a:t>
            </a:r>
            <a:endParaRPr lang="en-US" dirty="0"/>
          </a:p>
        </p:txBody>
      </p:sp>
      <p:sp>
        <p:nvSpPr>
          <p:cNvPr id="3" name="Content Placeholder 2">
            <a:extLst>
              <a:ext uri="{FF2B5EF4-FFF2-40B4-BE49-F238E27FC236}">
                <a16:creationId xmlns:a16="http://schemas.microsoft.com/office/drawing/2014/main" id="{EC1722CB-EE9C-CE1F-F4F0-1931D7E1CF26}"/>
              </a:ext>
            </a:extLst>
          </p:cNvPr>
          <p:cNvSpPr>
            <a:spLocks noGrp="1"/>
          </p:cNvSpPr>
          <p:nvPr>
            <p:ph idx="1"/>
          </p:nvPr>
        </p:nvSpPr>
        <p:spPr/>
        <p:txBody>
          <a:bodyPr>
            <a:normAutofit/>
          </a:bodyPr>
          <a:lstStyle/>
          <a:p>
            <a:r>
              <a:rPr lang="en-US" dirty="0"/>
              <a:t> Rev. Dr. Martin Luther </a:t>
            </a:r>
            <a:r>
              <a:rPr lang="en-US" b="1" dirty="0">
                <a:solidFill>
                  <a:srgbClr val="FF0000"/>
                </a:solidFill>
              </a:rPr>
              <a:t>King</a:t>
            </a:r>
            <a:r>
              <a:rPr lang="en-US" dirty="0"/>
              <a:t>, Jr. is a forerunner to the Age of Melchizedek. The character traits that constitute the “Beloved Community” are those listed in the The Order of </a:t>
            </a:r>
            <a:r>
              <a:rPr lang="en-US" b="1" dirty="0">
                <a:solidFill>
                  <a:srgbClr val="FF0000"/>
                </a:solidFill>
              </a:rPr>
              <a:t>King</a:t>
            </a:r>
            <a:r>
              <a:rPr lang="en-US" dirty="0"/>
              <a:t> Melchizedek’s Armor of God (</a:t>
            </a:r>
            <a:r>
              <a:rPr lang="en-US" i="1" dirty="0"/>
              <a:t>Remember Melchizedek is King of Righteousness and Peace</a:t>
            </a:r>
            <a:r>
              <a:rPr lang="en-US" dirty="0"/>
              <a:t>): </a:t>
            </a:r>
          </a:p>
          <a:p>
            <a:r>
              <a:rPr lang="en-US" dirty="0">
                <a:solidFill>
                  <a:srgbClr val="FF0000"/>
                </a:solidFill>
              </a:rPr>
              <a:t>1. </a:t>
            </a:r>
            <a:r>
              <a:rPr lang="en-US" dirty="0"/>
              <a:t>Truth/honesty </a:t>
            </a:r>
            <a:r>
              <a:rPr lang="en-US" dirty="0">
                <a:solidFill>
                  <a:srgbClr val="FF0000"/>
                </a:solidFill>
              </a:rPr>
              <a:t>2. </a:t>
            </a:r>
            <a:r>
              <a:rPr lang="en-US" dirty="0"/>
              <a:t>Righteousness/Integrity </a:t>
            </a:r>
            <a:r>
              <a:rPr lang="en-US" dirty="0">
                <a:solidFill>
                  <a:srgbClr val="FF0000"/>
                </a:solidFill>
              </a:rPr>
              <a:t>3. </a:t>
            </a:r>
            <a:r>
              <a:rPr lang="en-US" dirty="0"/>
              <a:t>Peace/non-violence </a:t>
            </a:r>
            <a:r>
              <a:rPr lang="en-US" dirty="0">
                <a:solidFill>
                  <a:srgbClr val="FF0000"/>
                </a:solidFill>
              </a:rPr>
              <a:t>4</a:t>
            </a:r>
            <a:r>
              <a:rPr lang="en-US" dirty="0"/>
              <a:t>. Faith 5. Servant-Leader </a:t>
            </a:r>
            <a:r>
              <a:rPr lang="en-US" dirty="0">
                <a:solidFill>
                  <a:srgbClr val="FF0000"/>
                </a:solidFill>
              </a:rPr>
              <a:t>(Helmet of Salvation</a:t>
            </a:r>
            <a:r>
              <a:rPr lang="en-US" dirty="0"/>
              <a:t>) 6. Mystic Healer </a:t>
            </a:r>
            <a:r>
              <a:rPr lang="en-US" dirty="0">
                <a:solidFill>
                  <a:srgbClr val="FF0000"/>
                </a:solidFill>
              </a:rPr>
              <a:t>(Sword/Word)</a:t>
            </a:r>
          </a:p>
          <a:p>
            <a:r>
              <a:rPr lang="en-US" b="1" dirty="0"/>
              <a:t>JOM MOTTO: </a:t>
            </a:r>
            <a:r>
              <a:rPr lang="en-US" dirty="0"/>
              <a:t>Knowing the </a:t>
            </a:r>
            <a:r>
              <a:rPr lang="en-US" b="1" dirty="0"/>
              <a:t>Past</a:t>
            </a:r>
            <a:r>
              <a:rPr lang="en-US" dirty="0"/>
              <a:t>, informs the </a:t>
            </a:r>
            <a:r>
              <a:rPr lang="en-US" b="1" dirty="0"/>
              <a:t>Present</a:t>
            </a:r>
            <a:r>
              <a:rPr lang="en-US" dirty="0"/>
              <a:t>, which influences </a:t>
            </a:r>
            <a:r>
              <a:rPr lang="en-US" b="1" dirty="0"/>
              <a:t>OUR</a:t>
            </a:r>
            <a:r>
              <a:rPr lang="en-US" dirty="0"/>
              <a:t> </a:t>
            </a:r>
            <a:r>
              <a:rPr lang="en-US" b="1" dirty="0"/>
              <a:t>Future</a:t>
            </a:r>
            <a:r>
              <a:rPr lang="en-US" dirty="0"/>
              <a:t> moment in time. </a:t>
            </a:r>
          </a:p>
        </p:txBody>
      </p:sp>
    </p:spTree>
    <p:extLst>
      <p:ext uri="{BB962C8B-B14F-4D97-AF65-F5344CB8AC3E}">
        <p14:creationId xmlns:p14="http://schemas.microsoft.com/office/powerpoint/2010/main" val="315805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97311-3F49-8647-201B-134E2A2EB218}"/>
              </a:ext>
            </a:extLst>
          </p:cNvPr>
          <p:cNvSpPr>
            <a:spLocks noGrp="1"/>
          </p:cNvSpPr>
          <p:nvPr>
            <p:ph type="title"/>
          </p:nvPr>
        </p:nvSpPr>
        <p:spPr/>
        <p:txBody>
          <a:bodyPr/>
          <a:lstStyle/>
          <a:p>
            <a:pPr algn="ctr"/>
            <a:r>
              <a:rPr lang="en-US" sz="6000" b="1" dirty="0">
                <a:solidFill>
                  <a:schemeClr val="tx1"/>
                </a:solidFill>
              </a:rPr>
              <a:t>JOM MOTTO</a:t>
            </a:r>
            <a:r>
              <a:rPr lang="en-US" sz="4400" b="1" dirty="0">
                <a:solidFill>
                  <a:srgbClr val="FF0000"/>
                </a:solidFill>
              </a:rPr>
              <a:t>:</a:t>
            </a:r>
            <a:br>
              <a:rPr lang="en-US" b="1" dirty="0"/>
            </a:br>
            <a:endParaRPr lang="en-US" sz="7200" b="1" dirty="0">
              <a:solidFill>
                <a:srgbClr val="FF0000"/>
              </a:solidFill>
            </a:endParaRPr>
          </a:p>
        </p:txBody>
      </p:sp>
      <p:sp>
        <p:nvSpPr>
          <p:cNvPr id="3" name="Content Placeholder 2">
            <a:extLst>
              <a:ext uri="{FF2B5EF4-FFF2-40B4-BE49-F238E27FC236}">
                <a16:creationId xmlns:a16="http://schemas.microsoft.com/office/drawing/2014/main" id="{1A418D9E-7526-F933-453F-3F3BC2FF1B93}"/>
              </a:ext>
            </a:extLst>
          </p:cNvPr>
          <p:cNvSpPr>
            <a:spLocks noGrp="1"/>
          </p:cNvSpPr>
          <p:nvPr>
            <p:ph idx="1"/>
          </p:nvPr>
        </p:nvSpPr>
        <p:spPr>
          <a:xfrm>
            <a:off x="1079156" y="1586147"/>
            <a:ext cx="10033687" cy="4819135"/>
          </a:xfrm>
        </p:spPr>
        <p:txBody>
          <a:bodyPr>
            <a:normAutofit/>
          </a:bodyPr>
          <a:lstStyle/>
          <a:p>
            <a:r>
              <a:rPr lang="en-US" sz="6000" dirty="0"/>
              <a:t>Knowing the </a:t>
            </a:r>
            <a:r>
              <a:rPr lang="en-US" sz="6000" b="1" dirty="0">
                <a:solidFill>
                  <a:srgbClr val="FF0000"/>
                </a:solidFill>
              </a:rPr>
              <a:t>Past</a:t>
            </a:r>
            <a:r>
              <a:rPr lang="en-US" sz="6000" dirty="0"/>
              <a:t>, informs the </a:t>
            </a:r>
            <a:r>
              <a:rPr lang="en-US" sz="6000" b="1" dirty="0">
                <a:solidFill>
                  <a:srgbClr val="FF0000"/>
                </a:solidFill>
              </a:rPr>
              <a:t>Present</a:t>
            </a:r>
            <a:r>
              <a:rPr lang="en-US" sz="6000" dirty="0"/>
              <a:t>, which influences </a:t>
            </a:r>
            <a:r>
              <a:rPr lang="en-US" sz="6000" b="1" dirty="0">
                <a:solidFill>
                  <a:srgbClr val="FF0000"/>
                </a:solidFill>
              </a:rPr>
              <a:t>Our</a:t>
            </a:r>
            <a:r>
              <a:rPr lang="en-US" sz="6000" dirty="0"/>
              <a:t> </a:t>
            </a:r>
            <a:r>
              <a:rPr lang="en-US" sz="6000" b="1" dirty="0">
                <a:solidFill>
                  <a:srgbClr val="FF0000"/>
                </a:solidFill>
              </a:rPr>
              <a:t>Future</a:t>
            </a:r>
            <a:r>
              <a:rPr lang="en-US" sz="6000" dirty="0"/>
              <a:t> moment in time. </a:t>
            </a:r>
            <a:endParaRPr lang="en-US" sz="6000" dirty="0">
              <a:solidFill>
                <a:srgbClr val="FF0000"/>
              </a:solidFill>
            </a:endParaRPr>
          </a:p>
          <a:p>
            <a:endParaRPr lang="en-US" dirty="0"/>
          </a:p>
        </p:txBody>
      </p:sp>
    </p:spTree>
    <p:extLst>
      <p:ext uri="{BB962C8B-B14F-4D97-AF65-F5344CB8AC3E}">
        <p14:creationId xmlns:p14="http://schemas.microsoft.com/office/powerpoint/2010/main" val="375634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97311-3F49-8647-201B-134E2A2EB218}"/>
              </a:ext>
            </a:extLst>
          </p:cNvPr>
          <p:cNvSpPr>
            <a:spLocks noGrp="1"/>
          </p:cNvSpPr>
          <p:nvPr>
            <p:ph type="title"/>
          </p:nvPr>
        </p:nvSpPr>
        <p:spPr/>
        <p:txBody>
          <a:bodyPr/>
          <a:lstStyle/>
          <a:p>
            <a:pPr algn="ctr"/>
            <a:r>
              <a:rPr lang="en-US" sz="6000" b="1" dirty="0">
                <a:solidFill>
                  <a:schemeClr val="tx1"/>
                </a:solidFill>
              </a:rPr>
              <a:t>JOM VISION</a:t>
            </a:r>
            <a:r>
              <a:rPr lang="en-US" sz="4400" b="1" dirty="0">
                <a:solidFill>
                  <a:srgbClr val="FF0000"/>
                </a:solidFill>
              </a:rPr>
              <a:t>:</a:t>
            </a:r>
            <a:br>
              <a:rPr lang="en-US" b="1" dirty="0"/>
            </a:br>
            <a:endParaRPr lang="en-US" sz="7200" b="1" dirty="0">
              <a:solidFill>
                <a:srgbClr val="FF0000"/>
              </a:solidFill>
            </a:endParaRPr>
          </a:p>
        </p:txBody>
      </p:sp>
      <p:sp>
        <p:nvSpPr>
          <p:cNvPr id="3" name="Content Placeholder 2">
            <a:extLst>
              <a:ext uri="{FF2B5EF4-FFF2-40B4-BE49-F238E27FC236}">
                <a16:creationId xmlns:a16="http://schemas.microsoft.com/office/drawing/2014/main" id="{1A418D9E-7526-F933-453F-3F3BC2FF1B93}"/>
              </a:ext>
            </a:extLst>
          </p:cNvPr>
          <p:cNvSpPr>
            <a:spLocks noGrp="1"/>
          </p:cNvSpPr>
          <p:nvPr>
            <p:ph idx="1"/>
          </p:nvPr>
        </p:nvSpPr>
        <p:spPr>
          <a:xfrm>
            <a:off x="1079156" y="1586147"/>
            <a:ext cx="10033687" cy="4819135"/>
          </a:xfrm>
        </p:spPr>
        <p:txBody>
          <a:bodyPr>
            <a:normAutofit lnSpcReduction="10000"/>
          </a:bodyPr>
          <a:lstStyle/>
          <a:p>
            <a:pPr marL="0" indent="0">
              <a:buNone/>
            </a:pPr>
            <a:r>
              <a:rPr lang="en-US" sz="6000" dirty="0"/>
              <a:t>Seeking </a:t>
            </a:r>
            <a:r>
              <a:rPr lang="en-US" sz="6000" b="1" dirty="0">
                <a:solidFill>
                  <a:srgbClr val="FF0000"/>
                </a:solidFill>
              </a:rPr>
              <a:t>Truth,</a:t>
            </a:r>
          </a:p>
          <a:p>
            <a:pPr marL="0" indent="0">
              <a:buNone/>
            </a:pPr>
            <a:r>
              <a:rPr lang="en-US" sz="6000" dirty="0"/>
              <a:t>with </a:t>
            </a:r>
            <a:r>
              <a:rPr lang="en-US" sz="6000" b="1" dirty="0">
                <a:solidFill>
                  <a:srgbClr val="FF0000"/>
                </a:solidFill>
              </a:rPr>
              <a:t>Integrity,</a:t>
            </a:r>
          </a:p>
          <a:p>
            <a:pPr marL="0" indent="0">
              <a:buNone/>
            </a:pPr>
            <a:r>
              <a:rPr lang="en-US" sz="6000" dirty="0"/>
              <a:t>to establish a World of </a:t>
            </a:r>
            <a:r>
              <a:rPr lang="en-US" sz="6000" b="1" dirty="0">
                <a:solidFill>
                  <a:srgbClr val="FF0000"/>
                </a:solidFill>
              </a:rPr>
              <a:t>Peace</a:t>
            </a:r>
            <a:r>
              <a:rPr lang="en-US" sz="6000" dirty="0"/>
              <a:t>, </a:t>
            </a:r>
          </a:p>
          <a:p>
            <a:pPr marL="0" indent="0">
              <a:buNone/>
            </a:pPr>
            <a:r>
              <a:rPr lang="en-US" sz="6000" dirty="0"/>
              <a:t>through </a:t>
            </a:r>
            <a:r>
              <a:rPr lang="en-US" sz="6000" b="1" dirty="0">
                <a:solidFill>
                  <a:srgbClr val="FF0000"/>
                </a:solidFill>
              </a:rPr>
              <a:t>Faith</a:t>
            </a:r>
            <a:r>
              <a:rPr lang="en-US" sz="6000" dirty="0"/>
              <a:t>.</a:t>
            </a:r>
          </a:p>
          <a:p>
            <a:endParaRPr lang="en-US" dirty="0"/>
          </a:p>
        </p:txBody>
      </p:sp>
    </p:spTree>
    <p:extLst>
      <p:ext uri="{BB962C8B-B14F-4D97-AF65-F5344CB8AC3E}">
        <p14:creationId xmlns:p14="http://schemas.microsoft.com/office/powerpoint/2010/main" val="274389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7FF88-DD2A-CC75-D80C-A2486225DE43}"/>
              </a:ext>
            </a:extLst>
          </p:cNvPr>
          <p:cNvSpPr>
            <a:spLocks noGrp="1"/>
          </p:cNvSpPr>
          <p:nvPr>
            <p:ph type="title"/>
          </p:nvPr>
        </p:nvSpPr>
        <p:spPr/>
        <p:txBody>
          <a:bodyPr/>
          <a:lstStyle/>
          <a:p>
            <a:pPr algn="ctr"/>
            <a:r>
              <a:rPr lang="en-US">
                <a:solidFill>
                  <a:srgbClr val="FF0000"/>
                </a:solidFill>
                <a:latin typeface="Helvetica Neue" panose="02000503000000020004" pitchFamily="2" charset="0"/>
              </a:rPr>
              <a:t>DEFINNNG:</a:t>
            </a:r>
            <a:br>
              <a:rPr lang="en-US">
                <a:solidFill>
                  <a:srgbClr val="FF0000"/>
                </a:solidFill>
                <a:latin typeface="Helvetica Neue" panose="02000503000000020004" pitchFamily="2" charset="0"/>
              </a:rPr>
            </a:br>
            <a:r>
              <a:rPr lang="en-US">
                <a:solidFill>
                  <a:srgbClr val="FF0000"/>
                </a:solidFill>
                <a:latin typeface="Helvetica Neue" panose="02000503000000020004" pitchFamily="2" charset="0"/>
              </a:rPr>
              <a:t>The </a:t>
            </a:r>
            <a:r>
              <a:rPr lang="en-US" dirty="0">
                <a:solidFill>
                  <a:srgbClr val="FF0000"/>
                </a:solidFill>
                <a:latin typeface="Helvetica Neue" panose="02000503000000020004" pitchFamily="2" charset="0"/>
              </a:rPr>
              <a:t>Peaceful Warrior</a:t>
            </a:r>
            <a:br>
              <a:rPr lang="en-US" dirty="0">
                <a:solidFill>
                  <a:srgbClr val="FFFF00"/>
                </a:solidFill>
                <a:effectLst/>
                <a:latin typeface="Helvetica Neue" panose="02000503000000020004" pitchFamily="2" charset="0"/>
              </a:rPr>
            </a:br>
            <a:endParaRPr lang="en-US" dirty="0"/>
          </a:p>
        </p:txBody>
      </p:sp>
      <p:sp>
        <p:nvSpPr>
          <p:cNvPr id="5" name="Text Placeholder 4">
            <a:extLst>
              <a:ext uri="{FF2B5EF4-FFF2-40B4-BE49-F238E27FC236}">
                <a16:creationId xmlns:a16="http://schemas.microsoft.com/office/drawing/2014/main" id="{24E7C431-65EC-67C1-038F-E6422D347A84}"/>
              </a:ext>
            </a:extLst>
          </p:cNvPr>
          <p:cNvSpPr>
            <a:spLocks noGrp="1"/>
          </p:cNvSpPr>
          <p:nvPr>
            <p:ph type="body" idx="1"/>
          </p:nvPr>
        </p:nvSpPr>
        <p:spPr/>
        <p:txBody>
          <a:bodyPr/>
          <a:lstStyle/>
          <a:p>
            <a:r>
              <a:rPr lang="en-US" dirty="0">
                <a:solidFill>
                  <a:srgbClr val="FFFF00"/>
                </a:solidFill>
                <a:effectLst/>
                <a:latin typeface="Helvetica Neue" panose="02000503000000020004" pitchFamily="2" charset="0"/>
              </a:rPr>
              <a:t>Role of Warrior</a:t>
            </a:r>
            <a:endParaRPr lang="en-US" dirty="0"/>
          </a:p>
        </p:txBody>
      </p:sp>
      <p:sp>
        <p:nvSpPr>
          <p:cNvPr id="6" name="Content Placeholder 5">
            <a:extLst>
              <a:ext uri="{FF2B5EF4-FFF2-40B4-BE49-F238E27FC236}">
                <a16:creationId xmlns:a16="http://schemas.microsoft.com/office/drawing/2014/main" id="{583C3FC4-02D4-E974-9741-68386F19F20F}"/>
              </a:ext>
            </a:extLst>
          </p:cNvPr>
          <p:cNvSpPr>
            <a:spLocks noGrp="1"/>
          </p:cNvSpPr>
          <p:nvPr>
            <p:ph sz="half" idx="2"/>
          </p:nvPr>
        </p:nvSpPr>
        <p:spPr/>
        <p:txBody>
          <a:bodyPr>
            <a:normAutofit/>
          </a:bodyPr>
          <a:lstStyle/>
          <a:p>
            <a:pPr>
              <a:lnSpc>
                <a:spcPct val="200000"/>
              </a:lnSpc>
            </a:pPr>
            <a:r>
              <a:rPr lang="en-US" sz="2800" dirty="0"/>
              <a:t>1.</a:t>
            </a:r>
          </a:p>
          <a:p>
            <a:pPr>
              <a:lnSpc>
                <a:spcPct val="200000"/>
              </a:lnSpc>
            </a:pPr>
            <a:r>
              <a:rPr lang="en-US" sz="2800" dirty="0"/>
              <a:t>2.</a:t>
            </a:r>
          </a:p>
          <a:p>
            <a:pPr>
              <a:lnSpc>
                <a:spcPct val="200000"/>
              </a:lnSpc>
            </a:pPr>
            <a:r>
              <a:rPr lang="en-US" sz="2800" dirty="0"/>
              <a:t>3.</a:t>
            </a:r>
          </a:p>
        </p:txBody>
      </p:sp>
      <p:sp>
        <p:nvSpPr>
          <p:cNvPr id="7" name="Text Placeholder 6">
            <a:extLst>
              <a:ext uri="{FF2B5EF4-FFF2-40B4-BE49-F238E27FC236}">
                <a16:creationId xmlns:a16="http://schemas.microsoft.com/office/drawing/2014/main" id="{0AA46AB0-F8DB-9909-DB29-23F2F630EADD}"/>
              </a:ext>
            </a:extLst>
          </p:cNvPr>
          <p:cNvSpPr>
            <a:spLocks noGrp="1"/>
          </p:cNvSpPr>
          <p:nvPr>
            <p:ph type="body" sz="quarter" idx="3"/>
          </p:nvPr>
        </p:nvSpPr>
        <p:spPr/>
        <p:txBody>
          <a:bodyPr/>
          <a:lstStyle/>
          <a:p>
            <a:r>
              <a:rPr lang="en-US" dirty="0">
                <a:solidFill>
                  <a:srgbClr val="FFFF00"/>
                </a:solidFill>
                <a:effectLst/>
                <a:latin typeface="Helvetica Neue" panose="02000503000000020004" pitchFamily="2" charset="0"/>
              </a:rPr>
              <a:t>Peace/non-violence </a:t>
            </a:r>
            <a:endParaRPr lang="en-US" dirty="0"/>
          </a:p>
        </p:txBody>
      </p:sp>
      <p:sp>
        <p:nvSpPr>
          <p:cNvPr id="8" name="Content Placeholder 7">
            <a:extLst>
              <a:ext uri="{FF2B5EF4-FFF2-40B4-BE49-F238E27FC236}">
                <a16:creationId xmlns:a16="http://schemas.microsoft.com/office/drawing/2014/main" id="{D42D7BB4-6D74-F306-1C94-D47DBCFDACD7}"/>
              </a:ext>
            </a:extLst>
          </p:cNvPr>
          <p:cNvSpPr>
            <a:spLocks noGrp="1"/>
          </p:cNvSpPr>
          <p:nvPr>
            <p:ph sz="quarter" idx="4"/>
          </p:nvPr>
        </p:nvSpPr>
        <p:spPr/>
        <p:txBody>
          <a:bodyPr/>
          <a:lstStyle/>
          <a:p>
            <a:pPr>
              <a:lnSpc>
                <a:spcPct val="200000"/>
              </a:lnSpc>
            </a:pPr>
            <a:r>
              <a:rPr lang="en-US" sz="2800" dirty="0"/>
              <a:t>1.</a:t>
            </a:r>
          </a:p>
          <a:p>
            <a:pPr>
              <a:lnSpc>
                <a:spcPct val="200000"/>
              </a:lnSpc>
            </a:pPr>
            <a:r>
              <a:rPr lang="en-US" sz="2800" dirty="0"/>
              <a:t>2.</a:t>
            </a:r>
          </a:p>
          <a:p>
            <a:pPr>
              <a:lnSpc>
                <a:spcPct val="200000"/>
              </a:lnSpc>
            </a:pPr>
            <a:r>
              <a:rPr lang="en-US" sz="2800" dirty="0"/>
              <a:t>3.</a:t>
            </a:r>
          </a:p>
          <a:p>
            <a:endParaRPr lang="en-US" dirty="0"/>
          </a:p>
        </p:txBody>
      </p:sp>
    </p:spTree>
    <p:extLst>
      <p:ext uri="{BB962C8B-B14F-4D97-AF65-F5344CB8AC3E}">
        <p14:creationId xmlns:p14="http://schemas.microsoft.com/office/powerpoint/2010/main" val="4068420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6F26E6A-5AF4-B49C-08AE-22C4AFFB68E7}"/>
              </a:ext>
            </a:extLst>
          </p:cNvPr>
          <p:cNvSpPr>
            <a:spLocks noGrp="1"/>
          </p:cNvSpPr>
          <p:nvPr>
            <p:ph type="title"/>
          </p:nvPr>
        </p:nvSpPr>
        <p:spPr>
          <a:xfrm>
            <a:off x="712372" y="318053"/>
            <a:ext cx="9404723" cy="1400530"/>
          </a:xfrm>
        </p:spPr>
        <p:txBody>
          <a:bodyPr/>
          <a:lstStyle/>
          <a:p>
            <a:pPr algn="ctr"/>
            <a:r>
              <a:rPr lang="en-US" b="1" dirty="0"/>
              <a:t>AFRICAN CULTURAL VALUES</a:t>
            </a:r>
          </a:p>
        </p:txBody>
      </p:sp>
      <p:sp>
        <p:nvSpPr>
          <p:cNvPr id="8" name="Content Placeholder 7">
            <a:extLst>
              <a:ext uri="{FF2B5EF4-FFF2-40B4-BE49-F238E27FC236}">
                <a16:creationId xmlns:a16="http://schemas.microsoft.com/office/drawing/2014/main" id="{71459CC1-92AD-EA15-496A-6BD585ED104C}"/>
              </a:ext>
            </a:extLst>
          </p:cNvPr>
          <p:cNvSpPr>
            <a:spLocks noGrp="1"/>
          </p:cNvSpPr>
          <p:nvPr>
            <p:ph idx="1"/>
          </p:nvPr>
        </p:nvSpPr>
        <p:spPr>
          <a:xfrm>
            <a:off x="712372" y="1311965"/>
            <a:ext cx="9910804" cy="4927470"/>
          </a:xfrm>
        </p:spPr>
        <p:txBody>
          <a:bodyPr>
            <a:noAutofit/>
          </a:bodyPr>
          <a:lstStyle/>
          <a:p>
            <a:pPr marL="0" lvl="0" indent="0" fontAlgn="base">
              <a:buNone/>
            </a:pPr>
            <a:r>
              <a:rPr lang="en-US" sz="2800" b="1" dirty="0"/>
              <a:t>1. Griot – History Story Teller, often in song (S.R.O.M.)</a:t>
            </a:r>
          </a:p>
          <a:p>
            <a:pPr marL="0" indent="0" fontAlgn="base">
              <a:buNone/>
            </a:pPr>
            <a:r>
              <a:rPr lang="en-US" sz="2800" b="1" dirty="0">
                <a:solidFill>
                  <a:srgbClr val="FFFF00"/>
                </a:solidFill>
              </a:rPr>
              <a:t>2. Scribe: an educated note taker, also a teacher. (2022)</a:t>
            </a:r>
          </a:p>
          <a:p>
            <a:pPr marL="0" indent="0" fontAlgn="base">
              <a:buNone/>
            </a:pPr>
            <a:r>
              <a:rPr lang="en-US" sz="2800" b="1" dirty="0">
                <a:solidFill>
                  <a:srgbClr val="FF0000"/>
                </a:solidFill>
              </a:rPr>
              <a:t>3</a:t>
            </a:r>
            <a:r>
              <a:rPr lang="en-US" sz="2800" b="1" dirty="0">
                <a:solidFill>
                  <a:srgbClr val="92D050"/>
                </a:solidFill>
              </a:rPr>
              <a:t>. </a:t>
            </a:r>
            <a:r>
              <a:rPr lang="en-US" sz="2800" b="1" dirty="0">
                <a:solidFill>
                  <a:srgbClr val="FF0000"/>
                </a:solidFill>
              </a:rPr>
              <a:t>Warrior: the defender of community and culture. (2023)</a:t>
            </a:r>
          </a:p>
          <a:p>
            <a:pPr marL="0" lvl="0" indent="0" fontAlgn="base">
              <a:buNone/>
            </a:pPr>
            <a:r>
              <a:rPr lang="en-US" sz="2800" b="1" dirty="0">
                <a:solidFill>
                  <a:srgbClr val="00B050"/>
                </a:solidFill>
              </a:rPr>
              <a:t>4. Teacher: one who gives or shares knowledge. (2024)</a:t>
            </a:r>
          </a:p>
          <a:p>
            <a:pPr marL="0" lvl="0" indent="0" fontAlgn="base">
              <a:buNone/>
            </a:pPr>
            <a:r>
              <a:rPr lang="en-US" sz="2800" b="1" dirty="0">
                <a:solidFill>
                  <a:schemeClr val="bg1"/>
                </a:solidFill>
              </a:rPr>
              <a:t>5. Leader: one who provides guidance through example. (2025)</a:t>
            </a:r>
          </a:p>
          <a:p>
            <a:pPr marL="0" indent="0" fontAlgn="base">
              <a:buNone/>
            </a:pPr>
            <a:r>
              <a:rPr lang="en-US" sz="2800" b="1" dirty="0"/>
              <a:t>6. Healer: One who heals physically, emotionally, psychologically and spiritually. (S.R.O.M.)</a:t>
            </a:r>
          </a:p>
        </p:txBody>
      </p:sp>
    </p:spTree>
    <p:extLst>
      <p:ext uri="{BB962C8B-B14F-4D97-AF65-F5344CB8AC3E}">
        <p14:creationId xmlns:p14="http://schemas.microsoft.com/office/powerpoint/2010/main" val="397726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B8AC75-0022-E257-AD5A-CA2C9BB9D813}"/>
              </a:ext>
            </a:extLst>
          </p:cNvPr>
          <p:cNvSpPr>
            <a:spLocks noGrp="1"/>
          </p:cNvSpPr>
          <p:nvPr>
            <p:ph type="title"/>
          </p:nvPr>
        </p:nvSpPr>
        <p:spPr/>
        <p:txBody>
          <a:bodyPr/>
          <a:lstStyle/>
          <a:p>
            <a:r>
              <a:rPr lang="en-US"/>
              <a:t>SCHEDULE </a:t>
            </a:r>
            <a:r>
              <a:rPr lang="en-US" dirty="0"/>
              <a:t>FOR A ONE HOUR CLASS</a:t>
            </a:r>
          </a:p>
        </p:txBody>
      </p:sp>
      <p:sp>
        <p:nvSpPr>
          <p:cNvPr id="3" name="Content Placeholder 2">
            <a:extLst>
              <a:ext uri="{FF2B5EF4-FFF2-40B4-BE49-F238E27FC236}">
                <a16:creationId xmlns:a16="http://schemas.microsoft.com/office/drawing/2014/main" id="{5C9C5CD5-0E16-CBCE-B427-9B5E9DB8E17F}"/>
              </a:ext>
            </a:extLst>
          </p:cNvPr>
          <p:cNvSpPr>
            <a:spLocks noGrp="1"/>
          </p:cNvSpPr>
          <p:nvPr>
            <p:ph sz="half" idx="1"/>
          </p:nvPr>
        </p:nvSpPr>
        <p:spPr>
          <a:xfrm>
            <a:off x="736600" y="1435101"/>
            <a:ext cx="4763051" cy="4821238"/>
          </a:xfrm>
        </p:spPr>
        <p:txBody>
          <a:bodyPr>
            <a:normAutofit fontScale="92500"/>
          </a:bodyPr>
          <a:lstStyle/>
          <a:p>
            <a:pPr fontAlgn="base"/>
            <a:r>
              <a:rPr lang="en-US" b="1" dirty="0"/>
              <a:t>MEDITATION</a:t>
            </a:r>
            <a:r>
              <a:rPr lang="en-US" dirty="0"/>
              <a:t>: Quite Settling </a:t>
            </a:r>
            <a:r>
              <a:rPr lang="en-US" dirty="0">
                <a:solidFill>
                  <a:srgbClr val="FF0000"/>
                </a:solidFill>
              </a:rPr>
              <a:t>(1-3 minutes)</a:t>
            </a:r>
          </a:p>
          <a:p>
            <a:pPr lvl="0" fontAlgn="base"/>
            <a:r>
              <a:rPr lang="en-US" b="1" dirty="0"/>
              <a:t>OATH OF THE ORDER</a:t>
            </a:r>
            <a:r>
              <a:rPr lang="en-US" dirty="0"/>
              <a:t>: Hebrews  5:5-6 (Memorized and shared) </a:t>
            </a:r>
            <a:r>
              <a:rPr lang="en-US" dirty="0">
                <a:solidFill>
                  <a:srgbClr val="FF0000"/>
                </a:solidFill>
              </a:rPr>
              <a:t>(1 minute)</a:t>
            </a:r>
          </a:p>
          <a:p>
            <a:pPr fontAlgn="base"/>
            <a:r>
              <a:rPr lang="en-US" baseline="30000" dirty="0"/>
              <a:t>5</a:t>
            </a:r>
            <a:r>
              <a:rPr lang="en-US" dirty="0"/>
              <a:t>So also Christ did not glorify himself in becoming a high priest, but was appointed by the one who said to him, “You are my Child, today I have begotten you”; </a:t>
            </a:r>
            <a:r>
              <a:rPr lang="en-US" b="1" baseline="30000" dirty="0"/>
              <a:t>6</a:t>
            </a:r>
            <a:r>
              <a:rPr lang="en-US" b="1" dirty="0"/>
              <a:t> </a:t>
            </a:r>
            <a:r>
              <a:rPr lang="en-US" dirty="0"/>
              <a:t>as he says also in another place, “You are a priest forever, according to the order of Melchizedek.”</a:t>
            </a:r>
          </a:p>
          <a:p>
            <a:pPr fontAlgn="base"/>
            <a:r>
              <a:rPr lang="en-US" b="1" dirty="0"/>
              <a:t>WEEKLY DISCUSSION</a:t>
            </a:r>
            <a:r>
              <a:rPr lang="en-US" dirty="0"/>
              <a:t>: Who was Melchizedek? Why is the program named Jr. OM? </a:t>
            </a:r>
            <a:r>
              <a:rPr lang="en-US" dirty="0">
                <a:solidFill>
                  <a:srgbClr val="FF0000"/>
                </a:solidFill>
              </a:rPr>
              <a:t>(At least 5 minutes per week.  Should be done more often and longer when deemed appropriate.)</a:t>
            </a:r>
          </a:p>
          <a:p>
            <a:pPr marL="0" indent="0">
              <a:buNone/>
            </a:pPr>
            <a:endParaRPr lang="en-US" dirty="0"/>
          </a:p>
        </p:txBody>
      </p:sp>
      <p:sp>
        <p:nvSpPr>
          <p:cNvPr id="5" name="Content Placeholder 4">
            <a:extLst>
              <a:ext uri="{FF2B5EF4-FFF2-40B4-BE49-F238E27FC236}">
                <a16:creationId xmlns:a16="http://schemas.microsoft.com/office/drawing/2014/main" id="{D2510D39-6E8B-0F36-C853-723C7FA24D7E}"/>
              </a:ext>
            </a:extLst>
          </p:cNvPr>
          <p:cNvSpPr>
            <a:spLocks noGrp="1"/>
          </p:cNvSpPr>
          <p:nvPr>
            <p:ph sz="half" idx="2"/>
          </p:nvPr>
        </p:nvSpPr>
        <p:spPr>
          <a:xfrm>
            <a:off x="5590141" y="1587500"/>
            <a:ext cx="4460694" cy="4668837"/>
          </a:xfrm>
        </p:spPr>
        <p:txBody>
          <a:bodyPr>
            <a:normAutofit fontScale="92500"/>
          </a:bodyPr>
          <a:lstStyle/>
          <a:p>
            <a:pPr lvl="0" fontAlgn="base"/>
            <a:r>
              <a:rPr lang="en-US" b="1" dirty="0"/>
              <a:t>DISCIPLINE CHECK </a:t>
            </a:r>
            <a:r>
              <a:rPr lang="en-US" dirty="0">
                <a:solidFill>
                  <a:srgbClr val="FF0000"/>
                </a:solidFill>
              </a:rPr>
              <a:t>(10 minutes)</a:t>
            </a:r>
          </a:p>
          <a:p>
            <a:pPr fontAlgn="base"/>
            <a:r>
              <a:rPr lang="en-US" dirty="0"/>
              <a:t> Homework Check: (use discretion in reporting method)</a:t>
            </a:r>
          </a:p>
          <a:p>
            <a:pPr fontAlgn="base"/>
            <a:r>
              <a:rPr lang="en-US" dirty="0"/>
              <a:t>Physical Exercise Check: (Are you staying active and healthy?)</a:t>
            </a:r>
          </a:p>
          <a:p>
            <a:pPr fontAlgn="base"/>
            <a:r>
              <a:rPr lang="en-US" dirty="0"/>
              <a:t> </a:t>
            </a:r>
            <a:r>
              <a:rPr lang="en-US" b="1" dirty="0"/>
              <a:t>LESSON FOR DAY </a:t>
            </a:r>
            <a:r>
              <a:rPr lang="en-US" dirty="0">
                <a:solidFill>
                  <a:srgbClr val="FF0000"/>
                </a:solidFill>
              </a:rPr>
              <a:t>(35 minutes)</a:t>
            </a:r>
          </a:p>
          <a:p>
            <a:pPr marL="0" indent="0" fontAlgn="base">
              <a:buNone/>
            </a:pPr>
            <a:r>
              <a:rPr lang="en-US" sz="2600" b="1" u="sng" dirty="0">
                <a:solidFill>
                  <a:srgbClr val="FF0000"/>
                </a:solidFill>
              </a:rPr>
              <a:t>Session 2 Theme</a:t>
            </a:r>
            <a:r>
              <a:rPr lang="en-US" sz="2600" b="1" dirty="0"/>
              <a:t>: Warrior within the Family</a:t>
            </a:r>
            <a:endParaRPr lang="en-US" sz="2600" u="sng" dirty="0">
              <a:solidFill>
                <a:srgbClr val="FF0000"/>
              </a:solidFill>
            </a:endParaRPr>
          </a:p>
          <a:p>
            <a:pPr fontAlgn="base"/>
            <a:r>
              <a:rPr lang="en-US" b="1" dirty="0"/>
              <a:t> CLOSING MEDITATION </a:t>
            </a:r>
            <a:r>
              <a:rPr lang="en-US" dirty="0">
                <a:solidFill>
                  <a:srgbClr val="FF0000"/>
                </a:solidFill>
              </a:rPr>
              <a:t>(1-3 minutes)</a:t>
            </a:r>
            <a:endParaRPr lang="en-US" dirty="0"/>
          </a:p>
          <a:p>
            <a:pPr fontAlgn="base"/>
            <a:r>
              <a:rPr lang="en-US" b="1" dirty="0"/>
              <a:t>REPEAT OATH IN CLOSING </a:t>
            </a:r>
            <a:r>
              <a:rPr lang="en-US" dirty="0">
                <a:solidFill>
                  <a:srgbClr val="FF0000"/>
                </a:solidFill>
              </a:rPr>
              <a:t>(1 minute)</a:t>
            </a:r>
            <a:endParaRPr lang="en-US" dirty="0"/>
          </a:p>
          <a:p>
            <a:endParaRPr lang="en-US" dirty="0"/>
          </a:p>
        </p:txBody>
      </p:sp>
    </p:spTree>
    <p:extLst>
      <p:ext uri="{BB962C8B-B14F-4D97-AF65-F5344CB8AC3E}">
        <p14:creationId xmlns:p14="http://schemas.microsoft.com/office/powerpoint/2010/main" val="202742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B8AC75-0022-E257-AD5A-CA2C9BB9D813}"/>
              </a:ext>
            </a:extLst>
          </p:cNvPr>
          <p:cNvSpPr>
            <a:spLocks noGrp="1"/>
          </p:cNvSpPr>
          <p:nvPr>
            <p:ph type="title"/>
          </p:nvPr>
        </p:nvSpPr>
        <p:spPr/>
        <p:txBody>
          <a:bodyPr/>
          <a:lstStyle/>
          <a:p>
            <a:r>
              <a:rPr lang="en-US"/>
              <a:t>SCHEDULE </a:t>
            </a:r>
            <a:r>
              <a:rPr lang="en-US" dirty="0"/>
              <a:t>FOR A ONE HOUR CLASS</a:t>
            </a:r>
          </a:p>
        </p:txBody>
      </p:sp>
      <p:sp>
        <p:nvSpPr>
          <p:cNvPr id="3" name="Content Placeholder 2">
            <a:extLst>
              <a:ext uri="{FF2B5EF4-FFF2-40B4-BE49-F238E27FC236}">
                <a16:creationId xmlns:a16="http://schemas.microsoft.com/office/drawing/2014/main" id="{5C9C5CD5-0E16-CBCE-B427-9B5E9DB8E17F}"/>
              </a:ext>
            </a:extLst>
          </p:cNvPr>
          <p:cNvSpPr>
            <a:spLocks noGrp="1"/>
          </p:cNvSpPr>
          <p:nvPr>
            <p:ph sz="half" idx="1"/>
          </p:nvPr>
        </p:nvSpPr>
        <p:spPr>
          <a:xfrm>
            <a:off x="736600" y="1435101"/>
            <a:ext cx="4763051" cy="4821238"/>
          </a:xfrm>
        </p:spPr>
        <p:txBody>
          <a:bodyPr>
            <a:normAutofit fontScale="92500"/>
          </a:bodyPr>
          <a:lstStyle/>
          <a:p>
            <a:pPr fontAlgn="base"/>
            <a:r>
              <a:rPr lang="en-US" b="1" dirty="0"/>
              <a:t>MEDITATION</a:t>
            </a:r>
            <a:r>
              <a:rPr lang="en-US" dirty="0"/>
              <a:t>: Quite Settling </a:t>
            </a:r>
            <a:r>
              <a:rPr lang="en-US" dirty="0">
                <a:solidFill>
                  <a:srgbClr val="FF0000"/>
                </a:solidFill>
              </a:rPr>
              <a:t>(1-3 minutes)</a:t>
            </a:r>
          </a:p>
          <a:p>
            <a:pPr lvl="0" fontAlgn="base"/>
            <a:r>
              <a:rPr lang="en-US" b="1" dirty="0"/>
              <a:t>OATH OF THE ORDER</a:t>
            </a:r>
            <a:r>
              <a:rPr lang="en-US" dirty="0"/>
              <a:t>: Hebrews  5:5-6 (Memorized and shared) </a:t>
            </a:r>
            <a:r>
              <a:rPr lang="en-US" dirty="0">
                <a:solidFill>
                  <a:srgbClr val="FF0000"/>
                </a:solidFill>
              </a:rPr>
              <a:t>(1 minute)</a:t>
            </a:r>
          </a:p>
          <a:p>
            <a:pPr fontAlgn="base"/>
            <a:r>
              <a:rPr lang="en-US" baseline="30000" dirty="0"/>
              <a:t>5</a:t>
            </a:r>
            <a:r>
              <a:rPr lang="en-US" dirty="0"/>
              <a:t>So also Christ did not glorify himself in becoming a high priest, but was appointed by the one who said to him, “You are my Child, today I have begotten you”; </a:t>
            </a:r>
            <a:r>
              <a:rPr lang="en-US" b="1" baseline="30000" dirty="0"/>
              <a:t>6</a:t>
            </a:r>
            <a:r>
              <a:rPr lang="en-US" b="1" dirty="0"/>
              <a:t> </a:t>
            </a:r>
            <a:r>
              <a:rPr lang="en-US" dirty="0"/>
              <a:t>as he says also in another place, “You are a priest forever, according to the order of Melchizedek.”</a:t>
            </a:r>
          </a:p>
          <a:p>
            <a:pPr fontAlgn="base"/>
            <a:r>
              <a:rPr lang="en-US" b="1" dirty="0"/>
              <a:t>WEEKLY DISCUSSION</a:t>
            </a:r>
            <a:r>
              <a:rPr lang="en-US" dirty="0"/>
              <a:t>: Who was Melchizedek? Why is the program named Jr. OM? </a:t>
            </a:r>
            <a:r>
              <a:rPr lang="en-US" dirty="0">
                <a:solidFill>
                  <a:srgbClr val="FF0000"/>
                </a:solidFill>
              </a:rPr>
              <a:t>(At least 5 minutes per week.  Should be done more often and longer when deemed appropriate.)</a:t>
            </a:r>
          </a:p>
          <a:p>
            <a:pPr marL="0" indent="0">
              <a:buNone/>
            </a:pPr>
            <a:endParaRPr lang="en-US" dirty="0"/>
          </a:p>
        </p:txBody>
      </p:sp>
      <p:sp>
        <p:nvSpPr>
          <p:cNvPr id="5" name="Content Placeholder 4">
            <a:extLst>
              <a:ext uri="{FF2B5EF4-FFF2-40B4-BE49-F238E27FC236}">
                <a16:creationId xmlns:a16="http://schemas.microsoft.com/office/drawing/2014/main" id="{D2510D39-6E8B-0F36-C853-723C7FA24D7E}"/>
              </a:ext>
            </a:extLst>
          </p:cNvPr>
          <p:cNvSpPr>
            <a:spLocks noGrp="1"/>
          </p:cNvSpPr>
          <p:nvPr>
            <p:ph sz="half" idx="2"/>
          </p:nvPr>
        </p:nvSpPr>
        <p:spPr>
          <a:xfrm>
            <a:off x="5590141" y="1587500"/>
            <a:ext cx="4460694" cy="4668837"/>
          </a:xfrm>
        </p:spPr>
        <p:txBody>
          <a:bodyPr>
            <a:normAutofit fontScale="92500"/>
          </a:bodyPr>
          <a:lstStyle/>
          <a:p>
            <a:pPr lvl="0" fontAlgn="base"/>
            <a:r>
              <a:rPr lang="en-US" b="1" dirty="0"/>
              <a:t>DISCIPLINE CHECK </a:t>
            </a:r>
            <a:r>
              <a:rPr lang="en-US" dirty="0">
                <a:solidFill>
                  <a:srgbClr val="FF0000"/>
                </a:solidFill>
              </a:rPr>
              <a:t>(10 minutes)</a:t>
            </a:r>
          </a:p>
          <a:p>
            <a:pPr fontAlgn="base"/>
            <a:r>
              <a:rPr lang="en-US" dirty="0"/>
              <a:t> Homework Check: (use discretion in reporting method)</a:t>
            </a:r>
          </a:p>
          <a:p>
            <a:pPr fontAlgn="base"/>
            <a:r>
              <a:rPr lang="en-US" dirty="0"/>
              <a:t>Physical Exercise Check: (Are you staying active and healthy?)</a:t>
            </a:r>
          </a:p>
          <a:p>
            <a:pPr fontAlgn="base"/>
            <a:r>
              <a:rPr lang="en-US" dirty="0"/>
              <a:t> </a:t>
            </a:r>
            <a:r>
              <a:rPr lang="en-US" b="1" dirty="0"/>
              <a:t>LESSON FOR DAY </a:t>
            </a:r>
            <a:r>
              <a:rPr lang="en-US" dirty="0">
                <a:solidFill>
                  <a:srgbClr val="FF0000"/>
                </a:solidFill>
              </a:rPr>
              <a:t>(35 minutes)</a:t>
            </a:r>
          </a:p>
          <a:p>
            <a:pPr marL="0" indent="0" fontAlgn="base">
              <a:buNone/>
            </a:pPr>
            <a:r>
              <a:rPr lang="en-US" sz="2600" b="1" u="sng" dirty="0">
                <a:solidFill>
                  <a:srgbClr val="FF0000"/>
                </a:solidFill>
              </a:rPr>
              <a:t>Session 3 Theme</a:t>
            </a:r>
            <a:r>
              <a:rPr lang="en-US" sz="2600" b="1" dirty="0"/>
              <a:t>: </a:t>
            </a:r>
            <a:r>
              <a:rPr lang="en-US" sz="2800" b="1" dirty="0"/>
              <a:t>Warrior within the Community</a:t>
            </a:r>
            <a:endParaRPr lang="en-US" sz="2600" u="sng" dirty="0">
              <a:solidFill>
                <a:srgbClr val="FF0000"/>
              </a:solidFill>
            </a:endParaRPr>
          </a:p>
          <a:p>
            <a:pPr fontAlgn="base"/>
            <a:r>
              <a:rPr lang="en-US" b="1" dirty="0"/>
              <a:t> CLOSING MEDITATION </a:t>
            </a:r>
            <a:r>
              <a:rPr lang="en-US" dirty="0">
                <a:solidFill>
                  <a:srgbClr val="FF0000"/>
                </a:solidFill>
              </a:rPr>
              <a:t>(1-3 minutes)</a:t>
            </a:r>
            <a:endParaRPr lang="en-US" dirty="0"/>
          </a:p>
          <a:p>
            <a:pPr fontAlgn="base"/>
            <a:r>
              <a:rPr lang="en-US" b="1" dirty="0"/>
              <a:t>REPEAT OATH IN CLOSING </a:t>
            </a:r>
            <a:r>
              <a:rPr lang="en-US" dirty="0">
                <a:solidFill>
                  <a:srgbClr val="FF0000"/>
                </a:solidFill>
              </a:rPr>
              <a:t>(1 minute)</a:t>
            </a:r>
            <a:endParaRPr lang="en-US" dirty="0"/>
          </a:p>
          <a:p>
            <a:endParaRPr lang="en-US" dirty="0"/>
          </a:p>
        </p:txBody>
      </p:sp>
    </p:spTree>
    <p:extLst>
      <p:ext uri="{BB962C8B-B14F-4D97-AF65-F5344CB8AC3E}">
        <p14:creationId xmlns:p14="http://schemas.microsoft.com/office/powerpoint/2010/main" val="305003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3624D-1F8A-B74B-952A-A723643118A8}"/>
              </a:ext>
            </a:extLst>
          </p:cNvPr>
          <p:cNvSpPr>
            <a:spLocks noGrp="1"/>
          </p:cNvSpPr>
          <p:nvPr>
            <p:ph type="title"/>
          </p:nvPr>
        </p:nvSpPr>
        <p:spPr/>
        <p:txBody>
          <a:bodyPr/>
          <a:lstStyle/>
          <a:p>
            <a:r>
              <a:rPr lang="en-US" dirty="0"/>
              <a:t>Full Order of Melchizedek</a:t>
            </a:r>
          </a:p>
        </p:txBody>
      </p:sp>
      <p:sp>
        <p:nvSpPr>
          <p:cNvPr id="5" name="Text Placeholder 4">
            <a:extLst>
              <a:ext uri="{FF2B5EF4-FFF2-40B4-BE49-F238E27FC236}">
                <a16:creationId xmlns:a16="http://schemas.microsoft.com/office/drawing/2014/main" id="{08E11344-64B9-0C41-961D-8526FA503FE3}"/>
              </a:ext>
            </a:extLst>
          </p:cNvPr>
          <p:cNvSpPr>
            <a:spLocks noGrp="1"/>
          </p:cNvSpPr>
          <p:nvPr>
            <p:ph type="body" idx="1"/>
          </p:nvPr>
        </p:nvSpPr>
        <p:spPr>
          <a:xfrm>
            <a:off x="799192" y="1284161"/>
            <a:ext cx="4959694" cy="706964"/>
          </a:xfrm>
        </p:spPr>
        <p:txBody>
          <a:bodyPr/>
          <a:lstStyle/>
          <a:p>
            <a:r>
              <a:rPr lang="en-US" dirty="0"/>
              <a:t>JR. OM RITES OF PASSAGE </a:t>
            </a:r>
          </a:p>
        </p:txBody>
      </p:sp>
      <p:sp>
        <p:nvSpPr>
          <p:cNvPr id="3" name="Content Placeholder 2">
            <a:extLst>
              <a:ext uri="{FF2B5EF4-FFF2-40B4-BE49-F238E27FC236}">
                <a16:creationId xmlns:a16="http://schemas.microsoft.com/office/drawing/2014/main" id="{72F34868-8B11-6B4E-8DD0-E0ED6688F30B}"/>
              </a:ext>
            </a:extLst>
          </p:cNvPr>
          <p:cNvSpPr>
            <a:spLocks noGrp="1"/>
          </p:cNvSpPr>
          <p:nvPr>
            <p:ph sz="half" idx="2"/>
          </p:nvPr>
        </p:nvSpPr>
        <p:spPr>
          <a:xfrm>
            <a:off x="799192" y="2087034"/>
            <a:ext cx="5180920" cy="3932768"/>
          </a:xfrm>
        </p:spPr>
        <p:txBody>
          <a:bodyPr>
            <a:normAutofit/>
          </a:bodyPr>
          <a:lstStyle/>
          <a:p>
            <a:pPr lvl="0"/>
            <a:r>
              <a:rPr lang="en-US" dirty="0"/>
              <a:t>Truth: Honesty</a:t>
            </a:r>
          </a:p>
          <a:p>
            <a:pPr lvl="0"/>
            <a:r>
              <a:rPr lang="en-US" dirty="0"/>
              <a:t>Righteousness: Integrity</a:t>
            </a:r>
          </a:p>
          <a:p>
            <a:pPr lvl="0"/>
            <a:r>
              <a:rPr lang="en-US" dirty="0"/>
              <a:t>Peace: Nonviolence </a:t>
            </a:r>
          </a:p>
          <a:p>
            <a:pPr lvl="0"/>
            <a:r>
              <a:rPr lang="en-US" dirty="0"/>
              <a:t>Faith – Faith</a:t>
            </a:r>
          </a:p>
          <a:p>
            <a:pPr marL="0" lvl="0" indent="0">
              <a:buNone/>
            </a:pPr>
            <a:r>
              <a:rPr lang="en-US" dirty="0"/>
              <a:t>The Jr. Order of Melchizedek ROP program focuses on the transitional period from youth to young adulthood. The Jr. Order of Melchizedek (JOM) program combines Biblical principles with traditional African social roles and values (7</a:t>
            </a:r>
            <a:r>
              <a:rPr lang="en-US" baseline="30000" dirty="0"/>
              <a:t>th</a:t>
            </a:r>
            <a:r>
              <a:rPr lang="en-US" dirty="0"/>
              <a:t> – 12</a:t>
            </a:r>
            <a:r>
              <a:rPr lang="en-US" baseline="30000" dirty="0"/>
              <a:t>th</a:t>
            </a:r>
            <a:r>
              <a:rPr lang="en-US" dirty="0"/>
              <a:t> Grades) </a:t>
            </a:r>
          </a:p>
          <a:p>
            <a:endParaRPr lang="en-US" dirty="0"/>
          </a:p>
        </p:txBody>
      </p:sp>
      <p:sp>
        <p:nvSpPr>
          <p:cNvPr id="6" name="Text Placeholder 5">
            <a:extLst>
              <a:ext uri="{FF2B5EF4-FFF2-40B4-BE49-F238E27FC236}">
                <a16:creationId xmlns:a16="http://schemas.microsoft.com/office/drawing/2014/main" id="{7A0A97D1-CA2C-F347-A2AD-74AFEBC3278D}"/>
              </a:ext>
            </a:extLst>
          </p:cNvPr>
          <p:cNvSpPr>
            <a:spLocks noGrp="1"/>
          </p:cNvSpPr>
          <p:nvPr>
            <p:ph type="body" sz="quarter" idx="3"/>
          </p:nvPr>
        </p:nvSpPr>
        <p:spPr>
          <a:xfrm>
            <a:off x="6096000" y="1417605"/>
            <a:ext cx="4937871" cy="552536"/>
          </a:xfrm>
        </p:spPr>
        <p:txBody>
          <a:bodyPr/>
          <a:lstStyle/>
          <a:p>
            <a:pPr fontAlgn="base"/>
            <a:r>
              <a:rPr lang="en-US" dirty="0"/>
              <a:t>OM SACRED ORDER</a:t>
            </a:r>
          </a:p>
        </p:txBody>
      </p:sp>
      <p:sp>
        <p:nvSpPr>
          <p:cNvPr id="7" name="Content Placeholder 6">
            <a:extLst>
              <a:ext uri="{FF2B5EF4-FFF2-40B4-BE49-F238E27FC236}">
                <a16:creationId xmlns:a16="http://schemas.microsoft.com/office/drawing/2014/main" id="{6F57A825-9BA5-2F4B-9D33-D326D3174DEB}"/>
              </a:ext>
            </a:extLst>
          </p:cNvPr>
          <p:cNvSpPr>
            <a:spLocks noGrp="1"/>
          </p:cNvSpPr>
          <p:nvPr>
            <p:ph sz="quarter" idx="4"/>
          </p:nvPr>
        </p:nvSpPr>
        <p:spPr>
          <a:xfrm>
            <a:off x="6096000" y="2087034"/>
            <a:ext cx="4937871" cy="3932768"/>
          </a:xfrm>
        </p:spPr>
        <p:txBody>
          <a:bodyPr>
            <a:normAutofit/>
          </a:bodyPr>
          <a:lstStyle/>
          <a:p>
            <a:pPr lvl="0"/>
            <a:r>
              <a:rPr lang="en-US" dirty="0"/>
              <a:t>Helmet- High Priest - One learns to serve the Community. Because one’s character has been built, primary concerns for others becomes one’s responsibility.</a:t>
            </a:r>
          </a:p>
          <a:p>
            <a:pPr lvl="0"/>
            <a:r>
              <a:rPr lang="en-US" dirty="0"/>
              <a:t>Sword-</a:t>
            </a:r>
            <a:r>
              <a:rPr lang="en-US" dirty="0" err="1"/>
              <a:t>Ma’at</a:t>
            </a:r>
            <a:r>
              <a:rPr lang="en-US" dirty="0"/>
              <a:t> - Maat. Goddess of truth, justice, wisdom, the stars, law, morality, order, harmony, the seasons, and cosmic balance. Maat was both the goddess and the personification of truth and justice. Her ostrich feather represents truth. OM MASTER</a:t>
            </a:r>
          </a:p>
        </p:txBody>
      </p:sp>
    </p:spTree>
    <p:extLst>
      <p:ext uri="{BB962C8B-B14F-4D97-AF65-F5344CB8AC3E}">
        <p14:creationId xmlns:p14="http://schemas.microsoft.com/office/powerpoint/2010/main" val="40734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 calcmode="lin" valueType="num">
                                      <p:cBhvr additive="base">
                                        <p:cTn id="3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7">
                                            <p:txEl>
                                              <p:pRg st="1" end="1"/>
                                            </p:txEl>
                                          </p:spTgt>
                                        </p:tgtEl>
                                        <p:attrNameLst>
                                          <p:attrName>style.visibility</p:attrName>
                                        </p:attrNameLst>
                                      </p:cBhvr>
                                      <p:to>
                                        <p:strVal val="visible"/>
                                      </p:to>
                                    </p:set>
                                    <p:anim calcmode="lin" valueType="num">
                                      <p:cBhvr additive="base">
                                        <p:cTn id="43"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7FF88-DD2A-CC75-D80C-A2486225DE43}"/>
              </a:ext>
            </a:extLst>
          </p:cNvPr>
          <p:cNvSpPr>
            <a:spLocks noGrp="1"/>
          </p:cNvSpPr>
          <p:nvPr>
            <p:ph type="title"/>
          </p:nvPr>
        </p:nvSpPr>
        <p:spPr/>
        <p:txBody>
          <a:bodyPr/>
          <a:lstStyle/>
          <a:p>
            <a:pPr algn="ctr"/>
            <a:r>
              <a:rPr lang="en-US">
                <a:solidFill>
                  <a:srgbClr val="FF0000"/>
                </a:solidFill>
                <a:latin typeface="Helvetica Neue" panose="02000503000000020004" pitchFamily="2" charset="0"/>
              </a:rPr>
              <a:t>DEFINNNG:</a:t>
            </a:r>
            <a:br>
              <a:rPr lang="en-US">
                <a:solidFill>
                  <a:srgbClr val="FF0000"/>
                </a:solidFill>
                <a:latin typeface="Helvetica Neue" panose="02000503000000020004" pitchFamily="2" charset="0"/>
              </a:rPr>
            </a:br>
            <a:r>
              <a:rPr lang="en-US">
                <a:solidFill>
                  <a:srgbClr val="FF0000"/>
                </a:solidFill>
                <a:latin typeface="Helvetica Neue" panose="02000503000000020004" pitchFamily="2" charset="0"/>
              </a:rPr>
              <a:t>The </a:t>
            </a:r>
            <a:r>
              <a:rPr lang="en-US" dirty="0">
                <a:solidFill>
                  <a:srgbClr val="FF0000"/>
                </a:solidFill>
                <a:latin typeface="Helvetica Neue" panose="02000503000000020004" pitchFamily="2" charset="0"/>
              </a:rPr>
              <a:t>Peaceful Warrior</a:t>
            </a:r>
            <a:br>
              <a:rPr lang="en-US" dirty="0">
                <a:solidFill>
                  <a:srgbClr val="FFFF00"/>
                </a:solidFill>
                <a:effectLst/>
                <a:latin typeface="Helvetica Neue" panose="02000503000000020004" pitchFamily="2" charset="0"/>
              </a:rPr>
            </a:br>
            <a:endParaRPr lang="en-US" dirty="0"/>
          </a:p>
        </p:txBody>
      </p:sp>
      <p:sp>
        <p:nvSpPr>
          <p:cNvPr id="5" name="Text Placeholder 4">
            <a:extLst>
              <a:ext uri="{FF2B5EF4-FFF2-40B4-BE49-F238E27FC236}">
                <a16:creationId xmlns:a16="http://schemas.microsoft.com/office/drawing/2014/main" id="{24E7C431-65EC-67C1-038F-E6422D347A84}"/>
              </a:ext>
            </a:extLst>
          </p:cNvPr>
          <p:cNvSpPr>
            <a:spLocks noGrp="1"/>
          </p:cNvSpPr>
          <p:nvPr>
            <p:ph type="body" idx="1"/>
          </p:nvPr>
        </p:nvSpPr>
        <p:spPr/>
        <p:txBody>
          <a:bodyPr/>
          <a:lstStyle/>
          <a:p>
            <a:r>
              <a:rPr lang="en-US" sz="3200" dirty="0">
                <a:solidFill>
                  <a:srgbClr val="FFFF00"/>
                </a:solidFill>
                <a:effectLst/>
                <a:latin typeface="Helvetica Neue" panose="02000503000000020004" pitchFamily="2" charset="0"/>
              </a:rPr>
              <a:t>Role of Warrior</a:t>
            </a:r>
            <a:endParaRPr lang="en-US" sz="3200" dirty="0"/>
          </a:p>
        </p:txBody>
      </p:sp>
      <p:sp>
        <p:nvSpPr>
          <p:cNvPr id="6" name="Content Placeholder 5">
            <a:extLst>
              <a:ext uri="{FF2B5EF4-FFF2-40B4-BE49-F238E27FC236}">
                <a16:creationId xmlns:a16="http://schemas.microsoft.com/office/drawing/2014/main" id="{583C3FC4-02D4-E974-9741-68386F19F20F}"/>
              </a:ext>
            </a:extLst>
          </p:cNvPr>
          <p:cNvSpPr>
            <a:spLocks noGrp="1"/>
          </p:cNvSpPr>
          <p:nvPr>
            <p:ph sz="half" idx="2"/>
          </p:nvPr>
        </p:nvSpPr>
        <p:spPr/>
        <p:txBody>
          <a:bodyPr>
            <a:normAutofit/>
          </a:bodyPr>
          <a:lstStyle/>
          <a:p>
            <a:pPr>
              <a:lnSpc>
                <a:spcPct val="200000"/>
              </a:lnSpc>
            </a:pPr>
            <a:r>
              <a:rPr lang="en-US" sz="2800" dirty="0"/>
              <a:t>1. Protector/Defender</a:t>
            </a:r>
          </a:p>
          <a:p>
            <a:pPr>
              <a:lnSpc>
                <a:spcPct val="200000"/>
              </a:lnSpc>
            </a:pPr>
            <a:r>
              <a:rPr lang="en-US" sz="2800" dirty="0"/>
              <a:t>2. Brave/Courage</a:t>
            </a:r>
          </a:p>
          <a:p>
            <a:pPr>
              <a:lnSpc>
                <a:spcPct val="200000"/>
              </a:lnSpc>
            </a:pPr>
            <a:r>
              <a:rPr lang="en-US" sz="2800" dirty="0"/>
              <a:t>3. Skillful Fighter</a:t>
            </a:r>
          </a:p>
        </p:txBody>
      </p:sp>
      <p:sp>
        <p:nvSpPr>
          <p:cNvPr id="7" name="Text Placeholder 6">
            <a:extLst>
              <a:ext uri="{FF2B5EF4-FFF2-40B4-BE49-F238E27FC236}">
                <a16:creationId xmlns:a16="http://schemas.microsoft.com/office/drawing/2014/main" id="{0AA46AB0-F8DB-9909-DB29-23F2F630EADD}"/>
              </a:ext>
            </a:extLst>
          </p:cNvPr>
          <p:cNvSpPr>
            <a:spLocks noGrp="1"/>
          </p:cNvSpPr>
          <p:nvPr>
            <p:ph type="body" sz="quarter" idx="3"/>
          </p:nvPr>
        </p:nvSpPr>
        <p:spPr/>
        <p:txBody>
          <a:bodyPr/>
          <a:lstStyle/>
          <a:p>
            <a:r>
              <a:rPr lang="en-US" sz="3200" dirty="0">
                <a:solidFill>
                  <a:srgbClr val="FFFF00"/>
                </a:solidFill>
                <a:effectLst/>
                <a:latin typeface="Helvetica Neue" panose="02000503000000020004" pitchFamily="2" charset="0"/>
              </a:rPr>
              <a:t>Peace/non-violence </a:t>
            </a:r>
            <a:endParaRPr lang="en-US" sz="3200" dirty="0"/>
          </a:p>
        </p:txBody>
      </p:sp>
      <p:sp>
        <p:nvSpPr>
          <p:cNvPr id="8" name="Content Placeholder 7">
            <a:extLst>
              <a:ext uri="{FF2B5EF4-FFF2-40B4-BE49-F238E27FC236}">
                <a16:creationId xmlns:a16="http://schemas.microsoft.com/office/drawing/2014/main" id="{D42D7BB4-6D74-F306-1C94-D47DBCFDACD7}"/>
              </a:ext>
            </a:extLst>
          </p:cNvPr>
          <p:cNvSpPr>
            <a:spLocks noGrp="1"/>
          </p:cNvSpPr>
          <p:nvPr>
            <p:ph sz="quarter" idx="4"/>
          </p:nvPr>
        </p:nvSpPr>
        <p:spPr/>
        <p:txBody>
          <a:bodyPr/>
          <a:lstStyle/>
          <a:p>
            <a:pPr>
              <a:lnSpc>
                <a:spcPct val="200000"/>
              </a:lnSpc>
            </a:pPr>
            <a:r>
              <a:rPr lang="en-US" sz="2800" dirty="0"/>
              <a:t>1. Love</a:t>
            </a:r>
          </a:p>
          <a:p>
            <a:pPr>
              <a:lnSpc>
                <a:spcPct val="200000"/>
              </a:lnSpc>
            </a:pPr>
            <a:r>
              <a:rPr lang="en-US" sz="2800" dirty="0"/>
              <a:t>2. Harmony</a:t>
            </a:r>
          </a:p>
          <a:p>
            <a:pPr>
              <a:lnSpc>
                <a:spcPct val="200000"/>
              </a:lnSpc>
            </a:pPr>
            <a:r>
              <a:rPr lang="en-US" sz="2800" dirty="0"/>
              <a:t>3. Interconnection</a:t>
            </a:r>
          </a:p>
          <a:p>
            <a:endParaRPr lang="en-US" dirty="0"/>
          </a:p>
        </p:txBody>
      </p:sp>
    </p:spTree>
    <p:extLst>
      <p:ext uri="{BB962C8B-B14F-4D97-AF65-F5344CB8AC3E}">
        <p14:creationId xmlns:p14="http://schemas.microsoft.com/office/powerpoint/2010/main" val="83838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5D5415-FA1F-F745-B948-C805A94F598B}"/>
              </a:ext>
            </a:extLst>
          </p:cNvPr>
          <p:cNvSpPr>
            <a:spLocks noGrp="1"/>
          </p:cNvSpPr>
          <p:nvPr>
            <p:ph type="title"/>
          </p:nvPr>
        </p:nvSpPr>
        <p:spPr>
          <a:xfrm>
            <a:off x="1170851" y="235528"/>
            <a:ext cx="6749829" cy="987791"/>
          </a:xfrm>
        </p:spPr>
        <p:txBody>
          <a:bodyPr>
            <a:normAutofit fontScale="90000"/>
          </a:bodyPr>
          <a:lstStyle/>
          <a:p>
            <a:r>
              <a:rPr lang="en-US" sz="4000" b="1" dirty="0"/>
              <a:t>Melchizedek Hebrews 7:1-3</a:t>
            </a:r>
          </a:p>
        </p:txBody>
      </p:sp>
      <p:sp>
        <p:nvSpPr>
          <p:cNvPr id="6" name="Text Placeholder 5">
            <a:extLst>
              <a:ext uri="{FF2B5EF4-FFF2-40B4-BE49-F238E27FC236}">
                <a16:creationId xmlns:a16="http://schemas.microsoft.com/office/drawing/2014/main" id="{19A1C9F0-1E05-0140-B425-C6394892313C}"/>
              </a:ext>
            </a:extLst>
          </p:cNvPr>
          <p:cNvSpPr>
            <a:spLocks noGrp="1"/>
          </p:cNvSpPr>
          <p:nvPr>
            <p:ph type="body" sz="half" idx="2"/>
          </p:nvPr>
        </p:nvSpPr>
        <p:spPr>
          <a:xfrm>
            <a:off x="516194" y="1496290"/>
            <a:ext cx="7565921" cy="4572000"/>
          </a:xfrm>
        </p:spPr>
        <p:txBody>
          <a:bodyPr>
            <a:noAutofit/>
          </a:bodyPr>
          <a:lstStyle/>
          <a:p>
            <a:r>
              <a:rPr lang="en-US" sz="3200" b="0" i="0" dirty="0">
                <a:effectLst/>
                <a:latin typeface="system-ui"/>
              </a:rPr>
              <a:t>This “Melchizedek, king of Salem, priest of the Most High God,  … His name, in the first place, means </a:t>
            </a:r>
            <a:r>
              <a:rPr lang="en-US" sz="3200" b="0" i="0" dirty="0">
                <a:solidFill>
                  <a:srgbClr val="FF0000"/>
                </a:solidFill>
                <a:effectLst/>
                <a:latin typeface="system-ui"/>
              </a:rPr>
              <a:t>“KING OF RIGHTEOUSNESS”; </a:t>
            </a:r>
            <a:r>
              <a:rPr lang="en-US" sz="3200" b="0" i="0" dirty="0">
                <a:effectLst/>
                <a:latin typeface="system-ui"/>
              </a:rPr>
              <a:t>next, he is also king of Salem, that is, </a:t>
            </a:r>
            <a:r>
              <a:rPr lang="en-US" sz="3200" b="0" i="0" dirty="0">
                <a:solidFill>
                  <a:srgbClr val="FF0000"/>
                </a:solidFill>
                <a:effectLst/>
                <a:latin typeface="system-ui"/>
              </a:rPr>
              <a:t>“KING OF PEACE.”  </a:t>
            </a:r>
            <a:r>
              <a:rPr lang="en-US" sz="3200" b="0" i="0" dirty="0">
                <a:effectLst/>
                <a:latin typeface="system-ui"/>
              </a:rPr>
              <a:t>Without father, without mother, without genealogy, having neither beginning of days nor end of life but resembling the Son of God, he remains a priest forever.</a:t>
            </a:r>
            <a:endParaRPr lang="en-US" sz="3200" dirty="0">
              <a:solidFill>
                <a:schemeClr val="bg1"/>
              </a:solidFill>
            </a:endParaRPr>
          </a:p>
        </p:txBody>
      </p:sp>
      <p:pic>
        <p:nvPicPr>
          <p:cNvPr id="9" name="Picture Placeholder 8">
            <a:extLst>
              <a:ext uri="{FF2B5EF4-FFF2-40B4-BE49-F238E27FC236}">
                <a16:creationId xmlns:a16="http://schemas.microsoft.com/office/drawing/2014/main" id="{FBEE5B54-A9A4-559E-14C1-A002BF09D238}"/>
              </a:ext>
            </a:extLst>
          </p:cNvPr>
          <p:cNvPicPr>
            <a:picLocks noGrp="1" noChangeAspect="1"/>
          </p:cNvPicPr>
          <p:nvPr>
            <p:ph type="pic" idx="1"/>
          </p:nvPr>
        </p:nvPicPr>
        <p:blipFill>
          <a:blip r:embed="rId2"/>
          <a:srcRect l="1368" r="1368"/>
          <a:stretch>
            <a:fillRect/>
          </a:stretch>
        </p:blipFill>
        <p:spPr>
          <a:xfrm>
            <a:off x="8475406" y="1500409"/>
            <a:ext cx="3200400" cy="4572000"/>
          </a:xfrm>
          <a:prstGeom prst="rect">
            <a:avLst/>
          </a:prstGeom>
        </p:spPr>
      </p:pic>
    </p:spTree>
    <p:extLst>
      <p:ext uri="{BB962C8B-B14F-4D97-AF65-F5344CB8AC3E}">
        <p14:creationId xmlns:p14="http://schemas.microsoft.com/office/powerpoint/2010/main" val="2977905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197B-0B41-E121-7728-F9E5F0C30B8B}"/>
              </a:ext>
            </a:extLst>
          </p:cNvPr>
          <p:cNvSpPr>
            <a:spLocks noGrp="1"/>
          </p:cNvSpPr>
          <p:nvPr>
            <p:ph type="title"/>
          </p:nvPr>
        </p:nvSpPr>
        <p:spPr/>
        <p:txBody>
          <a:bodyPr/>
          <a:lstStyle/>
          <a:p>
            <a:pPr algn="ctr"/>
            <a:r>
              <a:rPr lang="en-US" b="1" dirty="0">
                <a:solidFill>
                  <a:schemeClr val="tx1"/>
                </a:solidFill>
              </a:rPr>
              <a:t>King David and Jesus are </a:t>
            </a:r>
            <a:br>
              <a:rPr lang="en-US" b="1" dirty="0">
                <a:solidFill>
                  <a:srgbClr val="FF0000"/>
                </a:solidFill>
              </a:rPr>
            </a:br>
            <a:r>
              <a:rPr lang="en-US" b="1" dirty="0">
                <a:solidFill>
                  <a:srgbClr val="FF0000"/>
                </a:solidFill>
              </a:rPr>
              <a:t>ORDER OF MELCHIZEDIK </a:t>
            </a:r>
            <a:r>
              <a:rPr lang="en-US" b="1" dirty="0">
                <a:solidFill>
                  <a:schemeClr val="tx1"/>
                </a:solidFill>
              </a:rPr>
              <a:t>Members</a:t>
            </a:r>
          </a:p>
        </p:txBody>
      </p:sp>
      <p:sp>
        <p:nvSpPr>
          <p:cNvPr id="3" name="Text Placeholder 2">
            <a:extLst>
              <a:ext uri="{FF2B5EF4-FFF2-40B4-BE49-F238E27FC236}">
                <a16:creationId xmlns:a16="http://schemas.microsoft.com/office/drawing/2014/main" id="{3B95728F-6FC4-45CF-D64E-C933E9C34FA8}"/>
              </a:ext>
            </a:extLst>
          </p:cNvPr>
          <p:cNvSpPr>
            <a:spLocks noGrp="1"/>
          </p:cNvSpPr>
          <p:nvPr>
            <p:ph type="body" idx="1"/>
          </p:nvPr>
        </p:nvSpPr>
        <p:spPr>
          <a:xfrm>
            <a:off x="646111" y="1905000"/>
            <a:ext cx="4853540" cy="576262"/>
          </a:xfrm>
        </p:spPr>
        <p:txBody>
          <a:bodyPr/>
          <a:lstStyle/>
          <a:p>
            <a:r>
              <a:rPr lang="en-US" sz="3200" b="1" kern="0" dirty="0">
                <a:solidFill>
                  <a:schemeClr val="tx1"/>
                </a:solidFill>
                <a:effectLst/>
                <a:latin typeface="AppleSystemUIFont"/>
                <a:ea typeface="Calibri" panose="020F0502020204030204" pitchFamily="34" charset="0"/>
                <a:cs typeface="AppleSystemUIFont"/>
              </a:rPr>
              <a:t>Psalm 110: 1 &amp; 4 (David)</a:t>
            </a:r>
            <a:endParaRPr lang="en-US" sz="32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DF3E7E82-1C14-19F5-9054-944939CD4C48}"/>
              </a:ext>
            </a:extLst>
          </p:cNvPr>
          <p:cNvSpPr>
            <a:spLocks noGrp="1"/>
          </p:cNvSpPr>
          <p:nvPr>
            <p:ph sz="half" idx="2"/>
          </p:nvPr>
        </p:nvSpPr>
        <p:spPr/>
        <p:txBody>
          <a:bodyPr>
            <a:normAutofit fontScale="92500" lnSpcReduction="20000"/>
          </a:bodyPr>
          <a:lstStyle/>
          <a:p>
            <a:pPr marL="114300" marR="0" indent="0">
              <a:spcBef>
                <a:spcPts val="0"/>
              </a:spcBef>
              <a:spcAft>
                <a:spcPts val="0"/>
              </a:spcAft>
              <a:buNone/>
            </a:pPr>
            <a:r>
              <a:rPr lang="en-US" sz="3000" baseline="30000" dirty="0">
                <a:effectLst/>
                <a:latin typeface="Segoe UI" panose="020B0502040204020203" pitchFamily="34" charset="0"/>
                <a:ea typeface="Times New Roman" panose="02020603050405020304" pitchFamily="18" charset="0"/>
              </a:rPr>
              <a:t>1</a:t>
            </a:r>
            <a:r>
              <a:rPr lang="en-US" sz="3000" dirty="0">
                <a:effectLst/>
                <a:latin typeface="Segoe UI" panose="020B0502040204020203" pitchFamily="34" charset="0"/>
                <a:ea typeface="Times New Roman" panose="02020603050405020304" pitchFamily="18" charset="0"/>
              </a:rPr>
              <a:t>The </a:t>
            </a:r>
            <a:r>
              <a:rPr lang="en-US" sz="3000" cap="small" dirty="0">
                <a:effectLst/>
                <a:latin typeface="Segoe UI" panose="020B0502040204020203" pitchFamily="34" charset="0"/>
                <a:ea typeface="Times New Roman" panose="02020603050405020304" pitchFamily="18" charset="0"/>
              </a:rPr>
              <a:t>Lord</a:t>
            </a:r>
            <a:r>
              <a:rPr lang="en-US" sz="3000" dirty="0">
                <a:effectLst/>
                <a:latin typeface="Segoe UI" panose="020B0502040204020203" pitchFamily="34" charset="0"/>
                <a:ea typeface="Times New Roman" panose="02020603050405020304" pitchFamily="18" charset="0"/>
              </a:rPr>
              <a:t> says to my lord,</a:t>
            </a:r>
            <a:br>
              <a:rPr lang="en-US" sz="3000" dirty="0">
                <a:effectLst/>
                <a:latin typeface="Segoe UI" panose="020B0502040204020203" pitchFamily="34" charset="0"/>
                <a:ea typeface="Times New Roman" panose="02020603050405020304" pitchFamily="18" charset="0"/>
              </a:rPr>
            </a:br>
            <a:r>
              <a:rPr lang="en-US" sz="3000" dirty="0">
                <a:effectLst/>
                <a:latin typeface="Courier New" panose="02070309020205020404" pitchFamily="49" charset="0"/>
                <a:ea typeface="Times New Roman" panose="02020603050405020304" pitchFamily="18" charset="0"/>
              </a:rPr>
              <a:t>    </a:t>
            </a:r>
            <a:r>
              <a:rPr lang="en-US" sz="3000" dirty="0">
                <a:effectLst/>
                <a:latin typeface="Segoe UI" panose="020B0502040204020203" pitchFamily="34" charset="0"/>
                <a:ea typeface="Times New Roman" panose="02020603050405020304" pitchFamily="18" charset="0"/>
              </a:rPr>
              <a:t>“Sit at my right hand</a:t>
            </a:r>
            <a:br>
              <a:rPr lang="en-US" sz="3000" dirty="0">
                <a:effectLst/>
                <a:latin typeface="Segoe UI" panose="020B0502040204020203" pitchFamily="34" charset="0"/>
                <a:ea typeface="Times New Roman" panose="02020603050405020304" pitchFamily="18" charset="0"/>
              </a:rPr>
            </a:br>
            <a:r>
              <a:rPr lang="en-US" sz="3000" dirty="0">
                <a:effectLst/>
                <a:latin typeface="Segoe UI" panose="020B0502040204020203" pitchFamily="34" charset="0"/>
                <a:ea typeface="Times New Roman" panose="02020603050405020304" pitchFamily="18" charset="0"/>
              </a:rPr>
              <a:t>until I make your enemies your footstool.”</a:t>
            </a:r>
            <a:br>
              <a:rPr lang="en-US" sz="3000" dirty="0">
                <a:effectLst/>
                <a:latin typeface="Segoe UI" panose="020B0502040204020203" pitchFamily="34" charset="0"/>
                <a:ea typeface="Times New Roman" panose="02020603050405020304" pitchFamily="18" charset="0"/>
              </a:rPr>
            </a:br>
            <a:r>
              <a:rPr lang="en-US" sz="3000" baseline="30000" dirty="0">
                <a:effectLst/>
                <a:latin typeface="Segoe UI" panose="020B0502040204020203" pitchFamily="34" charset="0"/>
                <a:ea typeface="Times New Roman" panose="02020603050405020304" pitchFamily="18" charset="0"/>
              </a:rPr>
              <a:t>4</a:t>
            </a:r>
            <a:r>
              <a:rPr lang="en-US" sz="3000" dirty="0">
                <a:effectLst/>
                <a:latin typeface="Segoe UI" panose="020B0502040204020203" pitchFamily="34" charset="0"/>
                <a:ea typeface="Times New Roman" panose="02020603050405020304" pitchFamily="18" charset="0"/>
              </a:rPr>
              <a:t>The </a:t>
            </a:r>
            <a:r>
              <a:rPr lang="en-US" sz="3000" cap="small" dirty="0">
                <a:effectLst/>
                <a:latin typeface="Segoe UI" panose="020B0502040204020203" pitchFamily="34" charset="0"/>
                <a:ea typeface="Times New Roman" panose="02020603050405020304" pitchFamily="18" charset="0"/>
              </a:rPr>
              <a:t>Lord</a:t>
            </a:r>
            <a:r>
              <a:rPr lang="en-US" sz="3000" dirty="0">
                <a:effectLst/>
                <a:latin typeface="Segoe UI" panose="020B0502040204020203" pitchFamily="34" charset="0"/>
                <a:ea typeface="Times New Roman" panose="02020603050405020304" pitchFamily="18" charset="0"/>
              </a:rPr>
              <a:t> has sworn and will not change his mind,</a:t>
            </a:r>
            <a:br>
              <a:rPr lang="en-US" sz="3000" dirty="0">
                <a:effectLst/>
                <a:latin typeface="Segoe UI" panose="020B0502040204020203" pitchFamily="34" charset="0"/>
                <a:ea typeface="Times New Roman" panose="02020603050405020304" pitchFamily="18" charset="0"/>
              </a:rPr>
            </a:br>
            <a:r>
              <a:rPr lang="en-US" sz="3000" dirty="0">
                <a:effectLst/>
                <a:latin typeface="Courier New" panose="02070309020205020404" pitchFamily="49" charset="0"/>
                <a:ea typeface="Times New Roman" panose="02020603050405020304" pitchFamily="18" charset="0"/>
              </a:rPr>
              <a:t>    </a:t>
            </a:r>
            <a:r>
              <a:rPr lang="en-US" sz="3000" dirty="0">
                <a:effectLst/>
                <a:latin typeface="Segoe UI" panose="020B0502040204020203" pitchFamily="34" charset="0"/>
                <a:ea typeface="Times New Roman" panose="02020603050405020304" pitchFamily="18" charset="0"/>
              </a:rPr>
              <a:t>“You are a priest forever </a:t>
            </a:r>
            <a:r>
              <a:rPr lang="en-US" sz="3000" dirty="0">
                <a:solidFill>
                  <a:srgbClr val="FF0000"/>
                </a:solidFill>
                <a:effectLst/>
                <a:latin typeface="Segoe UI" panose="020B0502040204020203" pitchFamily="34" charset="0"/>
                <a:ea typeface="Times New Roman" panose="02020603050405020304" pitchFamily="18" charset="0"/>
              </a:rPr>
              <a:t>according to the order of Melchizedek</a:t>
            </a:r>
            <a:r>
              <a:rPr lang="en-US" sz="3000" dirty="0">
                <a:effectLst/>
                <a:latin typeface="Segoe UI" panose="020B0502040204020203" pitchFamily="34" charset="0"/>
                <a:ea typeface="Times New Roman" panose="02020603050405020304" pitchFamily="18" charset="0"/>
              </a:rPr>
              <a:t>.”</a:t>
            </a:r>
            <a:endParaRPr lang="en-US" sz="3000" dirty="0">
              <a:effectLst/>
              <a:latin typeface="Times New Roman" panose="02020603050405020304" pitchFamily="18" charset="0"/>
              <a:ea typeface="Times New Roman" panose="02020603050405020304" pitchFamily="18" charset="0"/>
            </a:endParaRPr>
          </a:p>
          <a:p>
            <a:endParaRPr lang="en-US" dirty="0"/>
          </a:p>
        </p:txBody>
      </p:sp>
      <p:sp>
        <p:nvSpPr>
          <p:cNvPr id="5" name="Text Placeholder 4">
            <a:extLst>
              <a:ext uri="{FF2B5EF4-FFF2-40B4-BE49-F238E27FC236}">
                <a16:creationId xmlns:a16="http://schemas.microsoft.com/office/drawing/2014/main" id="{38FA1A56-0EAF-99A9-16E0-BBB491049AC3}"/>
              </a:ext>
            </a:extLst>
          </p:cNvPr>
          <p:cNvSpPr>
            <a:spLocks noGrp="1"/>
          </p:cNvSpPr>
          <p:nvPr>
            <p:ph type="body" sz="quarter" idx="3"/>
          </p:nvPr>
        </p:nvSpPr>
        <p:spPr/>
        <p:txBody>
          <a:bodyPr/>
          <a:lstStyle/>
          <a:p>
            <a:r>
              <a:rPr lang="en-US" sz="3200" b="1" kern="0" dirty="0">
                <a:solidFill>
                  <a:schemeClr val="tx1"/>
                </a:solidFill>
                <a:effectLst/>
                <a:latin typeface="AppleSystemUIFont"/>
                <a:ea typeface="Calibri" panose="020F0502020204030204" pitchFamily="34" charset="0"/>
                <a:cs typeface="AppleSystemUIFont"/>
              </a:rPr>
              <a:t>Hebrews  5: 5-6 (Jesus)</a:t>
            </a:r>
            <a:endParaRPr lang="en-US" sz="32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46BCD295-55C4-0605-30F4-D0F44657860B}"/>
              </a:ext>
            </a:extLst>
          </p:cNvPr>
          <p:cNvSpPr>
            <a:spLocks noGrp="1"/>
          </p:cNvSpPr>
          <p:nvPr>
            <p:ph sz="quarter" idx="4"/>
          </p:nvPr>
        </p:nvSpPr>
        <p:spPr>
          <a:xfrm>
            <a:off x="5654495" y="2632364"/>
            <a:ext cx="4958087" cy="3623974"/>
          </a:xfrm>
        </p:spPr>
        <p:txBody>
          <a:bodyPr>
            <a:normAutofit fontScale="92500" lnSpcReduction="20000"/>
          </a:bodyPr>
          <a:lstStyle/>
          <a:p>
            <a:pPr marL="0" indent="0" algn="l">
              <a:buNone/>
            </a:pPr>
            <a:r>
              <a:rPr lang="en-US" sz="2600" b="1" i="0" baseline="30000" dirty="0">
                <a:effectLst/>
                <a:latin typeface="system-ui"/>
              </a:rPr>
              <a:t>5</a:t>
            </a:r>
            <a:r>
              <a:rPr lang="en-US" sz="3000" b="1" i="0" baseline="30000" dirty="0">
                <a:effectLst/>
                <a:latin typeface="system-ui"/>
              </a:rPr>
              <a:t> </a:t>
            </a:r>
            <a:r>
              <a:rPr lang="en-US" sz="3000" b="0" i="0" dirty="0">
                <a:effectLst/>
                <a:latin typeface="system-ui"/>
              </a:rPr>
              <a:t>So also Christ did not glorify himself in becoming a high priest but was appointed by</a:t>
            </a:r>
            <a:r>
              <a:rPr lang="en-US" sz="3000" b="0" i="0" baseline="30000" dirty="0">
                <a:effectLst/>
                <a:latin typeface="system-ui"/>
              </a:rPr>
              <a:t>[</a:t>
            </a:r>
            <a:r>
              <a:rPr lang="en-US" sz="3000" b="0" i="0" baseline="30000" dirty="0">
                <a:effectLst/>
                <a:latin typeface="system-ui"/>
                <a:hlinkClick r:id="rId2" tooltip="See footnote a">
                  <a:extLst>
                    <a:ext uri="{A12FA001-AC4F-418D-AE19-62706E023703}">
                      <ahyp:hlinkClr xmlns:ahyp="http://schemas.microsoft.com/office/drawing/2018/hyperlinkcolor" val="tx"/>
                    </a:ext>
                  </a:extLst>
                </a:hlinkClick>
              </a:rPr>
              <a:t>a</a:t>
            </a:r>
            <a:r>
              <a:rPr lang="en-US" sz="3000" b="0" i="0" baseline="30000" dirty="0">
                <a:effectLst/>
                <a:latin typeface="system-ui"/>
              </a:rPr>
              <a:t>]</a:t>
            </a:r>
            <a:r>
              <a:rPr lang="en-US" sz="3000" b="0" i="0" dirty="0">
                <a:effectLst/>
                <a:latin typeface="system-ui"/>
              </a:rPr>
              <a:t> the one who said to him, “You are my Son;</a:t>
            </a:r>
            <a:r>
              <a:rPr lang="en-US" sz="3000" dirty="0">
                <a:latin typeface="system-ui"/>
              </a:rPr>
              <a:t> </a:t>
            </a:r>
            <a:r>
              <a:rPr lang="en-US" sz="3000" b="0" i="0" dirty="0">
                <a:effectLst/>
                <a:latin typeface="system-ui"/>
              </a:rPr>
              <a:t>today I have begotten you”;</a:t>
            </a:r>
          </a:p>
          <a:p>
            <a:pPr marL="0" indent="0" algn="l">
              <a:buNone/>
            </a:pPr>
            <a:r>
              <a:rPr lang="en-US" sz="3000" b="1" i="0" baseline="30000" dirty="0">
                <a:effectLst/>
                <a:latin typeface="system-ui"/>
              </a:rPr>
              <a:t>6 </a:t>
            </a:r>
            <a:r>
              <a:rPr lang="en-US" sz="3000" b="0" i="0" dirty="0">
                <a:effectLst/>
                <a:latin typeface="system-ui"/>
              </a:rPr>
              <a:t>as he says also in another place, “You are a priest forever,</a:t>
            </a:r>
            <a:br>
              <a:rPr lang="en-US" sz="3000" b="0" i="0" dirty="0">
                <a:effectLst/>
                <a:latin typeface="system-ui"/>
              </a:rPr>
            </a:br>
            <a:r>
              <a:rPr lang="en-US" sz="3000" b="0" i="0" dirty="0">
                <a:solidFill>
                  <a:srgbClr val="FF0000"/>
                </a:solidFill>
                <a:effectLst/>
                <a:latin typeface="system-ui"/>
              </a:rPr>
              <a:t>according to the order of Melchizedek</a:t>
            </a:r>
            <a:r>
              <a:rPr lang="en-US" sz="3000" b="0" i="0" dirty="0">
                <a:effectLst/>
                <a:latin typeface="system-ui"/>
              </a:rPr>
              <a:t>.”</a:t>
            </a:r>
          </a:p>
          <a:p>
            <a:pPr marL="0" indent="0">
              <a:buNone/>
            </a:pPr>
            <a:endParaRPr lang="en-US" dirty="0"/>
          </a:p>
        </p:txBody>
      </p:sp>
      <p:sp>
        <p:nvSpPr>
          <p:cNvPr id="7" name="Text Placeholder 4">
            <a:extLst>
              <a:ext uri="{FF2B5EF4-FFF2-40B4-BE49-F238E27FC236}">
                <a16:creationId xmlns:a16="http://schemas.microsoft.com/office/drawing/2014/main" id="{007ED464-BCE7-07B2-D873-D5E37330CFC9}"/>
              </a:ext>
            </a:extLst>
          </p:cNvPr>
          <p:cNvSpPr txBox="1">
            <a:spLocks/>
          </p:cNvSpPr>
          <p:nvPr/>
        </p:nvSpPr>
        <p:spPr>
          <a:xfrm>
            <a:off x="5711754" y="1905000"/>
            <a:ext cx="4396339"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endParaRPr lang="en-US" sz="3200" b="1"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180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197B-0B41-E121-7728-F9E5F0C30B8B}"/>
              </a:ext>
            </a:extLst>
          </p:cNvPr>
          <p:cNvSpPr>
            <a:spLocks noGrp="1"/>
          </p:cNvSpPr>
          <p:nvPr>
            <p:ph type="title"/>
          </p:nvPr>
        </p:nvSpPr>
        <p:spPr>
          <a:xfrm>
            <a:off x="0" y="183370"/>
            <a:ext cx="11610109" cy="1451466"/>
          </a:xfrm>
        </p:spPr>
        <p:txBody>
          <a:bodyPr/>
          <a:lstStyle/>
          <a:p>
            <a:pPr algn="ctr"/>
            <a:r>
              <a:rPr lang="en-US" b="1" dirty="0">
                <a:solidFill>
                  <a:schemeClr val="tx1"/>
                </a:solidFill>
              </a:rPr>
              <a:t>Rev. Dr. Martin Luther King, Jr. is </a:t>
            </a:r>
            <a:br>
              <a:rPr lang="en-US" b="1" dirty="0">
                <a:solidFill>
                  <a:srgbClr val="FF0000"/>
                </a:solidFill>
              </a:rPr>
            </a:br>
            <a:r>
              <a:rPr lang="en-US" sz="3200" b="1" dirty="0">
                <a:solidFill>
                  <a:srgbClr val="FF0000"/>
                </a:solidFill>
              </a:rPr>
              <a:t>is a </a:t>
            </a:r>
            <a:r>
              <a:rPr lang="en-US" sz="3200" b="1" dirty="0">
                <a:solidFill>
                  <a:schemeClr val="tx1"/>
                </a:solidFill>
              </a:rPr>
              <a:t>Members of the </a:t>
            </a:r>
            <a:r>
              <a:rPr lang="en-US" sz="3200" b="1" dirty="0">
                <a:solidFill>
                  <a:srgbClr val="FF0000"/>
                </a:solidFill>
              </a:rPr>
              <a:t>ORDER OF MELCHIZEDIK</a:t>
            </a:r>
            <a:endParaRPr lang="en-US" sz="3200" b="1" dirty="0">
              <a:solidFill>
                <a:schemeClr val="tx1"/>
              </a:solidFill>
            </a:endParaRPr>
          </a:p>
        </p:txBody>
      </p:sp>
      <p:sp>
        <p:nvSpPr>
          <p:cNvPr id="4" name="Content Placeholder 3">
            <a:extLst>
              <a:ext uri="{FF2B5EF4-FFF2-40B4-BE49-F238E27FC236}">
                <a16:creationId xmlns:a16="http://schemas.microsoft.com/office/drawing/2014/main" id="{DF3E7E82-1C14-19F5-9054-944939CD4C48}"/>
              </a:ext>
            </a:extLst>
          </p:cNvPr>
          <p:cNvSpPr>
            <a:spLocks noGrp="1"/>
          </p:cNvSpPr>
          <p:nvPr>
            <p:ph sz="half" idx="2"/>
          </p:nvPr>
        </p:nvSpPr>
        <p:spPr>
          <a:xfrm>
            <a:off x="138544" y="1634836"/>
            <a:ext cx="5694218" cy="4095029"/>
          </a:xfrm>
        </p:spPr>
        <p:txBody>
          <a:bodyPr>
            <a:normAutofit/>
          </a:bodyPr>
          <a:lstStyle/>
          <a:p>
            <a:pPr marL="114300" indent="0" algn="ctr">
              <a:spcBef>
                <a:spcPts val="0"/>
              </a:spcBef>
              <a:buNone/>
            </a:pPr>
            <a:r>
              <a:rPr lang="en-US" sz="4000" b="1" dirty="0">
                <a:solidFill>
                  <a:srgbClr val="FF0000"/>
                </a:solidFill>
                <a:latin typeface="+mn-lt"/>
              </a:rPr>
              <a:t>KING</a:t>
            </a:r>
            <a:r>
              <a:rPr lang="en-US" sz="4000" dirty="0">
                <a:latin typeface="+mn-lt"/>
              </a:rPr>
              <a:t> MELCHIZEDEK </a:t>
            </a:r>
          </a:p>
          <a:p>
            <a:pPr marL="114300" indent="0">
              <a:lnSpc>
                <a:spcPct val="150000"/>
              </a:lnSpc>
              <a:spcBef>
                <a:spcPts val="0"/>
              </a:spcBef>
              <a:buNone/>
            </a:pPr>
            <a:r>
              <a:rPr lang="en-US" sz="3600" dirty="0">
                <a:solidFill>
                  <a:srgbClr val="FF0000"/>
                </a:solidFill>
                <a:latin typeface="+mn-lt"/>
              </a:rPr>
              <a:t>1. Priest Of The Most High God</a:t>
            </a:r>
          </a:p>
          <a:p>
            <a:pPr marL="114300" indent="0">
              <a:lnSpc>
                <a:spcPct val="150000"/>
              </a:lnSpc>
              <a:spcBef>
                <a:spcPts val="0"/>
              </a:spcBef>
              <a:buNone/>
            </a:pPr>
            <a:r>
              <a:rPr lang="en-US" sz="3600" dirty="0">
                <a:solidFill>
                  <a:srgbClr val="FF0000"/>
                </a:solidFill>
                <a:latin typeface="+mn-lt"/>
              </a:rPr>
              <a:t>2. King Of Righteousness</a:t>
            </a:r>
          </a:p>
          <a:p>
            <a:pPr marL="114300" indent="0">
              <a:lnSpc>
                <a:spcPct val="150000"/>
              </a:lnSpc>
              <a:spcBef>
                <a:spcPts val="0"/>
              </a:spcBef>
              <a:buNone/>
            </a:pPr>
            <a:r>
              <a:rPr lang="en-US" sz="3600" dirty="0">
                <a:solidFill>
                  <a:srgbClr val="FF0000"/>
                </a:solidFill>
                <a:latin typeface="+mn-lt"/>
              </a:rPr>
              <a:t>3. King Of Peace</a:t>
            </a:r>
          </a:p>
        </p:txBody>
      </p:sp>
      <p:sp>
        <p:nvSpPr>
          <p:cNvPr id="14" name="Content Placeholder 13">
            <a:extLst>
              <a:ext uri="{FF2B5EF4-FFF2-40B4-BE49-F238E27FC236}">
                <a16:creationId xmlns:a16="http://schemas.microsoft.com/office/drawing/2014/main" id="{3DB00E10-5458-146A-C5FB-01A6FC319602}"/>
              </a:ext>
            </a:extLst>
          </p:cNvPr>
          <p:cNvSpPr>
            <a:spLocks noGrp="1"/>
          </p:cNvSpPr>
          <p:nvPr>
            <p:ph sz="quarter" idx="4"/>
          </p:nvPr>
        </p:nvSpPr>
        <p:spPr>
          <a:xfrm>
            <a:off x="5832762" y="1634836"/>
            <a:ext cx="6359237" cy="3172691"/>
          </a:xfrm>
        </p:spPr>
        <p:txBody>
          <a:bodyPr>
            <a:noAutofit/>
          </a:bodyPr>
          <a:lstStyle/>
          <a:p>
            <a:pPr marL="0" indent="0">
              <a:buNone/>
            </a:pPr>
            <a:r>
              <a:rPr lang="en-US" sz="4000" b="1" i="0" dirty="0">
                <a:solidFill>
                  <a:srgbClr val="FF0000"/>
                </a:solidFill>
                <a:effectLst/>
                <a:latin typeface="+mn-lt"/>
              </a:rPr>
              <a:t>REV. DR. </a:t>
            </a:r>
            <a:r>
              <a:rPr lang="en-US" sz="4000" b="1" i="0" dirty="0">
                <a:effectLst/>
                <a:latin typeface="+mn-lt"/>
              </a:rPr>
              <a:t>MARTIN</a:t>
            </a:r>
            <a:r>
              <a:rPr lang="en-US" sz="4000" b="1" i="0" dirty="0">
                <a:solidFill>
                  <a:srgbClr val="FF0000"/>
                </a:solidFill>
                <a:effectLst/>
                <a:latin typeface="+mn-lt"/>
              </a:rPr>
              <a:t> L. KING</a:t>
            </a:r>
          </a:p>
          <a:p>
            <a:pPr marL="0" indent="0">
              <a:buNone/>
            </a:pPr>
            <a:r>
              <a:rPr lang="en-US" sz="3200" dirty="0">
                <a:latin typeface="+mn-lt"/>
              </a:rPr>
              <a:t>K</a:t>
            </a:r>
            <a:r>
              <a:rPr lang="en-US" sz="3200" b="0" i="0" dirty="0">
                <a:effectLst/>
                <a:latin typeface="+mn-lt"/>
              </a:rPr>
              <a:t>nown for promoting freedom through non-violence and advocating </a:t>
            </a:r>
            <a:r>
              <a:rPr lang="en-US" sz="3200" dirty="0">
                <a:latin typeface="+mn-lt"/>
              </a:rPr>
              <a:t>for </a:t>
            </a:r>
            <a:r>
              <a:rPr lang="en-US" sz="3200" b="0" i="0" dirty="0">
                <a:effectLst/>
                <a:latin typeface="+mn-lt"/>
              </a:rPr>
              <a:t>civil rights. </a:t>
            </a:r>
          </a:p>
          <a:p>
            <a:pPr marL="0" indent="0">
              <a:buNone/>
            </a:pPr>
            <a:r>
              <a:rPr lang="en-US" sz="3200" b="0" i="0" dirty="0">
                <a:effectLst/>
                <a:latin typeface="+mn-lt"/>
              </a:rPr>
              <a:t>In 1964, he won the Nobel Peace Price for combating racial inequality through non-violent resistance.</a:t>
            </a:r>
            <a:endParaRPr lang="en-US" sz="3200" dirty="0">
              <a:latin typeface="+mn-lt"/>
            </a:endParaRPr>
          </a:p>
        </p:txBody>
      </p:sp>
    </p:spTree>
    <p:extLst>
      <p:ext uri="{BB962C8B-B14F-4D97-AF65-F5344CB8AC3E}">
        <p14:creationId xmlns:p14="http://schemas.microsoft.com/office/powerpoint/2010/main" val="293302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5507F62-135D-EA2B-3402-A98DBB430700}"/>
              </a:ext>
            </a:extLst>
          </p:cNvPr>
          <p:cNvPicPr>
            <a:picLocks noGrp="1" noChangeAspect="1"/>
          </p:cNvPicPr>
          <p:nvPr>
            <p:ph idx="4294967295"/>
          </p:nvPr>
        </p:nvPicPr>
        <p:blipFill>
          <a:blip r:embed="rId2"/>
          <a:stretch>
            <a:fillRect/>
          </a:stretch>
        </p:blipFill>
        <p:spPr>
          <a:xfrm>
            <a:off x="1399309" y="167478"/>
            <a:ext cx="9393381" cy="6523043"/>
          </a:xfrm>
        </p:spPr>
      </p:pic>
    </p:spTree>
    <p:extLst>
      <p:ext uri="{BB962C8B-B14F-4D97-AF65-F5344CB8AC3E}">
        <p14:creationId xmlns:p14="http://schemas.microsoft.com/office/powerpoint/2010/main" val="1722971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2824E-4844-AAD8-CB74-B990C7334DF8}"/>
              </a:ext>
            </a:extLst>
          </p:cNvPr>
          <p:cNvSpPr>
            <a:spLocks noGrp="1"/>
          </p:cNvSpPr>
          <p:nvPr>
            <p:ph type="title"/>
          </p:nvPr>
        </p:nvSpPr>
        <p:spPr>
          <a:xfrm>
            <a:off x="645130" y="767043"/>
            <a:ext cx="9404723" cy="1400530"/>
          </a:xfrm>
        </p:spPr>
        <p:txBody>
          <a:bodyPr/>
          <a:lstStyle/>
          <a:p>
            <a:pPr algn="ctr"/>
            <a:r>
              <a:rPr lang="en-US" dirty="0"/>
              <a:t>TODAY’S LESSON</a:t>
            </a:r>
          </a:p>
        </p:txBody>
      </p:sp>
      <p:sp>
        <p:nvSpPr>
          <p:cNvPr id="3" name="Content Placeholder 2">
            <a:extLst>
              <a:ext uri="{FF2B5EF4-FFF2-40B4-BE49-F238E27FC236}">
                <a16:creationId xmlns:a16="http://schemas.microsoft.com/office/drawing/2014/main" id="{F4FEB124-CB26-412E-86CC-80C5DE498FEC}"/>
              </a:ext>
            </a:extLst>
          </p:cNvPr>
          <p:cNvSpPr>
            <a:spLocks noGrp="1"/>
          </p:cNvSpPr>
          <p:nvPr>
            <p:ph idx="1"/>
          </p:nvPr>
        </p:nvSpPr>
        <p:spPr>
          <a:xfrm>
            <a:off x="942975" y="1728789"/>
            <a:ext cx="9601199" cy="4514850"/>
          </a:xfrm>
        </p:spPr>
        <p:txBody>
          <a:bodyPr>
            <a:normAutofit/>
          </a:bodyPr>
          <a:lstStyle/>
          <a:p>
            <a:r>
              <a:rPr lang="en-US" sz="2400" dirty="0"/>
              <a:t>1. Take notes of important points made during the lesson. Also note any questions you may have about the lesson.</a:t>
            </a:r>
          </a:p>
          <a:p>
            <a:r>
              <a:rPr lang="en-US" sz="2400" dirty="0"/>
              <a:t>2. Each week during the review you will have an opportunity to share your take away from the previous week or ask questions about the presentation. </a:t>
            </a:r>
          </a:p>
          <a:p>
            <a:r>
              <a:rPr lang="en-US" sz="2400" dirty="0"/>
              <a:t>3. Your final assignment in the class is to do a presentation on you idea of the Peaceful Warrior. </a:t>
            </a:r>
          </a:p>
          <a:p>
            <a:r>
              <a:rPr lang="en-US" sz="2400" dirty="0"/>
              <a:t>4. Everyone who completes the assignment will be gifted appropriately by by Elders at </a:t>
            </a:r>
            <a:r>
              <a:rPr lang="en-US" sz="2400"/>
              <a:t>the Term Celebration</a:t>
            </a:r>
            <a:r>
              <a:rPr lang="en-US" sz="2400" dirty="0"/>
              <a:t>.</a:t>
            </a:r>
          </a:p>
        </p:txBody>
      </p:sp>
    </p:spTree>
    <p:extLst>
      <p:ext uri="{BB962C8B-B14F-4D97-AF65-F5344CB8AC3E}">
        <p14:creationId xmlns:p14="http://schemas.microsoft.com/office/powerpoint/2010/main" val="45158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{FF1FF3D2-1838-2A48-95EF-B583E9CFBDA8}tf10001062</Template>
  <TotalTime>16200</TotalTime>
  <Words>3278</Words>
  <Application>Microsoft Macintosh PowerPoint</Application>
  <PresentationFormat>Widescreen</PresentationFormat>
  <Paragraphs>218</Paragraphs>
  <Slides>33</Slides>
  <Notes>0</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33</vt:i4>
      </vt:variant>
    </vt:vector>
  </HeadingPairs>
  <TitlesOfParts>
    <vt:vector size="48" baseType="lpstr">
      <vt:lpstr>-apple-system</vt:lpstr>
      <vt:lpstr>AppleSystemUIFont</vt:lpstr>
      <vt:lpstr>Arial</vt:lpstr>
      <vt:lpstr>Calibri</vt:lpstr>
      <vt:lpstr>Century Gothic</vt:lpstr>
      <vt:lpstr>Courier New</vt:lpstr>
      <vt:lpstr>Helvetica Neue</vt:lpstr>
      <vt:lpstr>Roboto</vt:lpstr>
      <vt:lpstr>Segoe UI</vt:lpstr>
      <vt:lpstr>Sorts Mill Goudy</vt:lpstr>
      <vt:lpstr>system-ui</vt:lpstr>
      <vt:lpstr>Times New Roman</vt:lpstr>
      <vt:lpstr>Verdana</vt:lpstr>
      <vt:lpstr>Wingdings 3</vt:lpstr>
      <vt:lpstr>Ion</vt:lpstr>
      <vt:lpstr>JUNIOR ORDER OF MELCHIZEDEK</vt:lpstr>
      <vt:lpstr>Order of Melchizedek The Peaceful Warrior  </vt:lpstr>
      <vt:lpstr>DEFINNNG: The Peaceful Warrior </vt:lpstr>
      <vt:lpstr>DEFINNNG: The Peaceful Warrior </vt:lpstr>
      <vt:lpstr>Melchizedek Hebrews 7:1-3</vt:lpstr>
      <vt:lpstr>King David and Jesus are  ORDER OF MELCHIZEDIK Members</vt:lpstr>
      <vt:lpstr>Rev. Dr. Martin Luther King, Jr. is  is a Members of the ORDER OF MELCHIZEDIK</vt:lpstr>
      <vt:lpstr>PowerPoint Presentation</vt:lpstr>
      <vt:lpstr>TODAY’S LESSON</vt:lpstr>
      <vt:lpstr>   </vt:lpstr>
      <vt:lpstr>   A warrior is one who is    Introduced to their tribal practices and customs. A Warrior is not Gender specific. The warrior is prepared to fight for and protect our connection to the divine, ourselves, and our community. A Peaceful warrior utilizes self-defense, self-discipline psycho-physical stamina, and fitness--in preparation for the life journey. By being Introduced to cultural practices,  the lessons inculcate self-determination, perseverance, readiness, and preparedness to fight and protect.   </vt:lpstr>
      <vt:lpstr>The Inner Workings of a Warrior..</vt:lpstr>
      <vt:lpstr>In all circumstances a warrior is wise to Rely on peace to apply their principles, practices, and customs in preparation for life’s adventures… </vt:lpstr>
      <vt:lpstr>Peaceful Warrior as a protector amid chaos…</vt:lpstr>
      <vt:lpstr>  DO FEAR LOW ESTEEM negative thoughts harmful people arrogance procrastination guilt  shame.. Leaving many to fear they are not good enough, unworthy, or fundamentally flawed. However, through faith in oneself, these feelings and behaviors can be overcome by creating new habits and breaking free from some of the patterns the enemy will try to create to hold you back.       </vt:lpstr>
      <vt:lpstr>PowerPoint Presentation</vt:lpstr>
      <vt:lpstr>A Warrior is willing to  Guide and Be Guided</vt:lpstr>
      <vt:lpstr>Warriors  promote  high-esteem and  confidence not “arrogance.”</vt:lpstr>
      <vt:lpstr>Nyame Nti "by God's grace" </vt:lpstr>
      <vt:lpstr> Formula for Warrior </vt:lpstr>
      <vt:lpstr>Warrior Tools </vt:lpstr>
      <vt:lpstr>         “Nyame Nwu Na Mawu”  “God won’t die for me to die.”  It is a symbol expressing the immortality of the human soul, expressing faith in God to preserve one’s soul.</vt:lpstr>
      <vt:lpstr>               </vt:lpstr>
      <vt:lpstr>The Ashanti have a special handshake, in which you hold your left hand out to shake hands. This comes from the Ashanti's explanation that the left hand holds the shield, and the right hand holds the spears. So, in order to show your trust in someone, you put down your shield and therefore have your left hand free. What are some ways you can show trust/ having faith  in someone?</vt:lpstr>
      <vt:lpstr>     </vt:lpstr>
      <vt:lpstr>PowerPoint Presentation</vt:lpstr>
      <vt:lpstr>THE ARMOR OF GOD =&gt; BELOVED COMMUNITY OR KINGDOM LIVING</vt:lpstr>
      <vt:lpstr>JOM MOTTO: </vt:lpstr>
      <vt:lpstr>JOM VISION: </vt:lpstr>
      <vt:lpstr>AFRICAN CULTURAL VALUES</vt:lpstr>
      <vt:lpstr>SCHEDULE FOR A ONE HOUR CLASS</vt:lpstr>
      <vt:lpstr>SCHEDULE FOR A ONE HOUR CLASS</vt:lpstr>
      <vt:lpstr>Full Order of Melchizedek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Bethel Church School New Testament in Historical Context: Genesis 1</dc:title>
  <dc:creator>Richard Rose</dc:creator>
  <cp:lastModifiedBy>Richard Rose</cp:lastModifiedBy>
  <cp:revision>187</cp:revision>
  <dcterms:created xsi:type="dcterms:W3CDTF">2021-07-04T06:18:45Z</dcterms:created>
  <dcterms:modified xsi:type="dcterms:W3CDTF">2023-12-10T02:37:23Z</dcterms:modified>
</cp:coreProperties>
</file>