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540" r:id="rId3"/>
    <p:sldId id="314" r:id="rId4"/>
    <p:sldId id="285" r:id="rId5"/>
    <p:sldId id="330" r:id="rId6"/>
    <p:sldId id="754" r:id="rId7"/>
    <p:sldId id="755" r:id="rId8"/>
    <p:sldId id="760" r:id="rId9"/>
    <p:sldId id="259" r:id="rId10"/>
    <p:sldId id="327" r:id="rId11"/>
    <p:sldId id="559" r:id="rId12"/>
    <p:sldId id="556" r:id="rId13"/>
    <p:sldId id="560" r:id="rId14"/>
    <p:sldId id="553" r:id="rId15"/>
    <p:sldId id="563" r:id="rId16"/>
    <p:sldId id="555" r:id="rId17"/>
    <p:sldId id="315"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843"/>
    <p:restoredTop sz="95807"/>
  </p:normalViewPr>
  <p:slideViewPr>
    <p:cSldViewPr snapToGrid="0" snapToObjects="1">
      <p:cViewPr varScale="1">
        <p:scale>
          <a:sx n="93" d="100"/>
          <a:sy n="93" d="100"/>
        </p:scale>
        <p:origin x="216" y="6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E1D0D95-0171-9B48-8291-E0B9B650F44D}" type="datetimeFigureOut">
              <a:rPr lang="en-US" smtClean="0"/>
              <a:t>12/2/23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9E2F8B-7ED1-E549-92A3-3FA595FCCA87}" type="slidenum">
              <a:rPr lang="en-US" smtClean="0"/>
              <a:t>‹#›</a:t>
            </a:fld>
            <a:endParaRPr lang="en-US" dirty="0"/>
          </a:p>
        </p:txBody>
      </p:sp>
    </p:spTree>
    <p:extLst>
      <p:ext uri="{BB962C8B-B14F-4D97-AF65-F5344CB8AC3E}">
        <p14:creationId xmlns:p14="http://schemas.microsoft.com/office/powerpoint/2010/main" val="706898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1D0D95-0171-9B48-8291-E0B9B650F44D}" type="datetimeFigureOut">
              <a:rPr lang="en-US" smtClean="0"/>
              <a:t>12/2/23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09E2F8B-7ED1-E549-92A3-3FA595FCCA87}" type="slidenum">
              <a:rPr lang="en-US" smtClean="0"/>
              <a:t>‹#›</a:t>
            </a:fld>
            <a:endParaRPr lang="en-US" dirty="0"/>
          </a:p>
        </p:txBody>
      </p:sp>
    </p:spTree>
    <p:extLst>
      <p:ext uri="{BB962C8B-B14F-4D97-AF65-F5344CB8AC3E}">
        <p14:creationId xmlns:p14="http://schemas.microsoft.com/office/powerpoint/2010/main" val="2119323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0E1D0D95-0171-9B48-8291-E0B9B650F44D}" type="datetimeFigureOut">
              <a:rPr lang="en-US" smtClean="0"/>
              <a:t>12/2/23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9E2F8B-7ED1-E549-92A3-3FA595FCCA87}" type="slidenum">
              <a:rPr lang="en-US" smtClean="0"/>
              <a:t>‹#›</a:t>
            </a:fld>
            <a:endParaRPr lang="en-US" dirty="0"/>
          </a:p>
        </p:txBody>
      </p:sp>
    </p:spTree>
    <p:extLst>
      <p:ext uri="{BB962C8B-B14F-4D97-AF65-F5344CB8AC3E}">
        <p14:creationId xmlns:p14="http://schemas.microsoft.com/office/powerpoint/2010/main" val="11320659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0E1D0D95-0171-9B48-8291-E0B9B650F44D}" type="datetimeFigureOut">
              <a:rPr lang="en-US" smtClean="0"/>
              <a:t>12/2/23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9E2F8B-7ED1-E549-92A3-3FA595FCCA87}" type="slidenum">
              <a:rPr lang="en-US" smtClean="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7770448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1D0D95-0171-9B48-8291-E0B9B650F44D}" type="datetimeFigureOut">
              <a:rPr lang="en-US" smtClean="0"/>
              <a:t>12/2/23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9E2F8B-7ED1-E549-92A3-3FA595FCCA87}" type="slidenum">
              <a:rPr lang="en-US" smtClean="0"/>
              <a:t>‹#›</a:t>
            </a:fld>
            <a:endParaRPr lang="en-US" dirty="0"/>
          </a:p>
        </p:txBody>
      </p:sp>
    </p:spTree>
    <p:extLst>
      <p:ext uri="{BB962C8B-B14F-4D97-AF65-F5344CB8AC3E}">
        <p14:creationId xmlns:p14="http://schemas.microsoft.com/office/powerpoint/2010/main" val="31211608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E1D0D95-0171-9B48-8291-E0B9B650F44D}" type="datetimeFigureOut">
              <a:rPr lang="en-US" smtClean="0"/>
              <a:t>12/2/23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9E2F8B-7ED1-E549-92A3-3FA595FCCA87}" type="slidenum">
              <a:rPr lang="en-US" smtClean="0"/>
              <a:t>‹#›</a:t>
            </a:fld>
            <a:endParaRPr lang="en-US" dirty="0"/>
          </a:p>
        </p:txBody>
      </p:sp>
    </p:spTree>
    <p:extLst>
      <p:ext uri="{BB962C8B-B14F-4D97-AF65-F5344CB8AC3E}">
        <p14:creationId xmlns:p14="http://schemas.microsoft.com/office/powerpoint/2010/main" val="12570012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E1D0D95-0171-9B48-8291-E0B9B650F44D}" type="datetimeFigureOut">
              <a:rPr lang="en-US" smtClean="0"/>
              <a:t>12/2/23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9E2F8B-7ED1-E549-92A3-3FA595FCCA87}" type="slidenum">
              <a:rPr lang="en-US" smtClean="0"/>
              <a:t>‹#›</a:t>
            </a:fld>
            <a:endParaRPr lang="en-US" dirty="0"/>
          </a:p>
        </p:txBody>
      </p:sp>
    </p:spTree>
    <p:extLst>
      <p:ext uri="{BB962C8B-B14F-4D97-AF65-F5344CB8AC3E}">
        <p14:creationId xmlns:p14="http://schemas.microsoft.com/office/powerpoint/2010/main" val="41536224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1D0D95-0171-9B48-8291-E0B9B650F44D}" type="datetimeFigureOut">
              <a:rPr lang="en-US" smtClean="0"/>
              <a:t>12/2/23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9E2F8B-7ED1-E549-92A3-3FA595FCCA87}" type="slidenum">
              <a:rPr lang="en-US" smtClean="0"/>
              <a:t>‹#›</a:t>
            </a:fld>
            <a:endParaRPr lang="en-US" dirty="0"/>
          </a:p>
        </p:txBody>
      </p:sp>
    </p:spTree>
    <p:extLst>
      <p:ext uri="{BB962C8B-B14F-4D97-AF65-F5344CB8AC3E}">
        <p14:creationId xmlns:p14="http://schemas.microsoft.com/office/powerpoint/2010/main" val="30350491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1D0D95-0171-9B48-8291-E0B9B650F44D}" type="datetimeFigureOut">
              <a:rPr lang="en-US" smtClean="0"/>
              <a:t>12/2/23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9E2F8B-7ED1-E549-92A3-3FA595FCCA87}" type="slidenum">
              <a:rPr lang="en-US" smtClean="0"/>
              <a:t>‹#›</a:t>
            </a:fld>
            <a:endParaRPr lang="en-US" dirty="0"/>
          </a:p>
        </p:txBody>
      </p:sp>
    </p:spTree>
    <p:extLst>
      <p:ext uri="{BB962C8B-B14F-4D97-AF65-F5344CB8AC3E}">
        <p14:creationId xmlns:p14="http://schemas.microsoft.com/office/powerpoint/2010/main" val="4120679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0E1D0D95-0171-9B48-8291-E0B9B650F44D}" type="datetimeFigureOut">
              <a:rPr lang="en-US" smtClean="0"/>
              <a:t>12/2/23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9E2F8B-7ED1-E549-92A3-3FA595FCCA87}" type="slidenum">
              <a:rPr lang="en-US" smtClean="0"/>
              <a:t>‹#›</a:t>
            </a:fld>
            <a:endParaRPr lang="en-US" dirty="0"/>
          </a:p>
        </p:txBody>
      </p:sp>
    </p:spTree>
    <p:extLst>
      <p:ext uri="{BB962C8B-B14F-4D97-AF65-F5344CB8AC3E}">
        <p14:creationId xmlns:p14="http://schemas.microsoft.com/office/powerpoint/2010/main" val="969170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1D0D95-0171-9B48-8291-E0B9B650F44D}" type="datetimeFigureOut">
              <a:rPr lang="en-US" smtClean="0"/>
              <a:t>12/2/23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9E2F8B-7ED1-E549-92A3-3FA595FCCA87}" type="slidenum">
              <a:rPr lang="en-US" smtClean="0"/>
              <a:t>‹#›</a:t>
            </a:fld>
            <a:endParaRPr lang="en-US" dirty="0"/>
          </a:p>
        </p:txBody>
      </p:sp>
    </p:spTree>
    <p:extLst>
      <p:ext uri="{BB962C8B-B14F-4D97-AF65-F5344CB8AC3E}">
        <p14:creationId xmlns:p14="http://schemas.microsoft.com/office/powerpoint/2010/main" val="1917857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E1D0D95-0171-9B48-8291-E0B9B650F44D}" type="datetimeFigureOut">
              <a:rPr lang="en-US" smtClean="0"/>
              <a:t>12/2/23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09E2F8B-7ED1-E549-92A3-3FA595FCCA87}" type="slidenum">
              <a:rPr lang="en-US" smtClean="0"/>
              <a:t>‹#›</a:t>
            </a:fld>
            <a:endParaRPr lang="en-US" dirty="0"/>
          </a:p>
        </p:txBody>
      </p:sp>
    </p:spTree>
    <p:extLst>
      <p:ext uri="{BB962C8B-B14F-4D97-AF65-F5344CB8AC3E}">
        <p14:creationId xmlns:p14="http://schemas.microsoft.com/office/powerpoint/2010/main" val="1125213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E1D0D95-0171-9B48-8291-E0B9B650F44D}" type="datetimeFigureOut">
              <a:rPr lang="en-US" smtClean="0"/>
              <a:t>12/2/23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09E2F8B-7ED1-E549-92A3-3FA595FCCA87}" type="slidenum">
              <a:rPr lang="en-US" smtClean="0"/>
              <a:t>‹#›</a:t>
            </a:fld>
            <a:endParaRPr lang="en-US" dirty="0"/>
          </a:p>
        </p:txBody>
      </p:sp>
    </p:spTree>
    <p:extLst>
      <p:ext uri="{BB962C8B-B14F-4D97-AF65-F5344CB8AC3E}">
        <p14:creationId xmlns:p14="http://schemas.microsoft.com/office/powerpoint/2010/main" val="2819364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0E1D0D95-0171-9B48-8291-E0B9B650F44D}" type="datetimeFigureOut">
              <a:rPr lang="en-US" smtClean="0"/>
              <a:t>12/2/23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909E2F8B-7ED1-E549-92A3-3FA595FCCA87}" type="slidenum">
              <a:rPr lang="en-US" smtClean="0"/>
              <a:t>‹#›</a:t>
            </a:fld>
            <a:endParaRPr lang="en-US" dirty="0"/>
          </a:p>
        </p:txBody>
      </p:sp>
    </p:spTree>
    <p:extLst>
      <p:ext uri="{BB962C8B-B14F-4D97-AF65-F5344CB8AC3E}">
        <p14:creationId xmlns:p14="http://schemas.microsoft.com/office/powerpoint/2010/main" val="3433202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0E1D0D95-0171-9B48-8291-E0B9B650F44D}" type="datetimeFigureOut">
              <a:rPr lang="en-US" smtClean="0"/>
              <a:t>12/2/23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909E2F8B-7ED1-E549-92A3-3FA595FCCA87}" type="slidenum">
              <a:rPr lang="en-US" smtClean="0"/>
              <a:t>‹#›</a:t>
            </a:fld>
            <a:endParaRPr lang="en-US" dirty="0"/>
          </a:p>
        </p:txBody>
      </p:sp>
    </p:spTree>
    <p:extLst>
      <p:ext uri="{BB962C8B-B14F-4D97-AF65-F5344CB8AC3E}">
        <p14:creationId xmlns:p14="http://schemas.microsoft.com/office/powerpoint/2010/main" val="388746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0E1D0D95-0171-9B48-8291-E0B9B650F44D}" type="datetimeFigureOut">
              <a:rPr lang="en-US" smtClean="0"/>
              <a:t>12/2/23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909E2F8B-7ED1-E549-92A3-3FA595FCCA87}" type="slidenum">
              <a:rPr lang="en-US" smtClean="0"/>
              <a:t>‹#›</a:t>
            </a:fld>
            <a:endParaRPr lang="en-US" dirty="0"/>
          </a:p>
        </p:txBody>
      </p:sp>
    </p:spTree>
    <p:extLst>
      <p:ext uri="{BB962C8B-B14F-4D97-AF65-F5344CB8AC3E}">
        <p14:creationId xmlns:p14="http://schemas.microsoft.com/office/powerpoint/2010/main" val="3521144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1D0D95-0171-9B48-8291-E0B9B650F44D}" type="datetimeFigureOut">
              <a:rPr lang="en-US" smtClean="0"/>
              <a:t>12/2/23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09E2F8B-7ED1-E549-92A3-3FA595FCCA87}" type="slidenum">
              <a:rPr lang="en-US" smtClean="0"/>
              <a:t>‹#›</a:t>
            </a:fld>
            <a:endParaRPr lang="en-US" dirty="0"/>
          </a:p>
        </p:txBody>
      </p:sp>
    </p:spTree>
    <p:extLst>
      <p:ext uri="{BB962C8B-B14F-4D97-AF65-F5344CB8AC3E}">
        <p14:creationId xmlns:p14="http://schemas.microsoft.com/office/powerpoint/2010/main" val="2237953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E1D0D95-0171-9B48-8291-E0B9B650F44D}" type="datetimeFigureOut">
              <a:rPr lang="en-US" smtClean="0"/>
              <a:t>12/2/23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09E2F8B-7ED1-E549-92A3-3FA595FCCA87}" type="slidenum">
              <a:rPr lang="en-US" smtClean="0"/>
              <a:t>‹#›</a:t>
            </a:fld>
            <a:endParaRPr lang="en-US" dirty="0"/>
          </a:p>
        </p:txBody>
      </p:sp>
    </p:spTree>
    <p:extLst>
      <p:ext uri="{BB962C8B-B14F-4D97-AF65-F5344CB8AC3E}">
        <p14:creationId xmlns:p14="http://schemas.microsoft.com/office/powerpoint/2010/main" val="415533400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biblegateway.com/passage/?search=Ephesians+6&amp;version=NRSV#fen-NRSV-29337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hyperlink" Target="https://www.biblegateway.com/passage/?search=Hebrews+5&amp;version=NRSVUE#fen-NRSVUE-30019a"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Matthew_12" TargetMode="External"/><Relationship Id="rId7" Type="http://schemas.openxmlformats.org/officeDocument/2006/relationships/image" Target="../media/image8.jpg"/><Relationship Id="rId2" Type="http://schemas.openxmlformats.org/officeDocument/2006/relationships/hyperlink" Target="https://en.wikipedia.org/wiki/Gospel_of_Matthew" TargetMode="External"/><Relationship Id="rId1" Type="http://schemas.openxmlformats.org/officeDocument/2006/relationships/slideLayout" Target="../slideLayouts/slideLayout2.xml"/><Relationship Id="rId6" Type="http://schemas.openxmlformats.org/officeDocument/2006/relationships/hyperlink" Target="https://en.wikipedia.org/wiki/Solomon%27s_Temple" TargetMode="External"/><Relationship Id="rId5" Type="http://schemas.openxmlformats.org/officeDocument/2006/relationships/hyperlink" Target="https://en.wikipedia.org/wiki/Luke_11" TargetMode="External"/><Relationship Id="rId4" Type="http://schemas.openxmlformats.org/officeDocument/2006/relationships/hyperlink" Target="https://en.wikipedia.org/wiki/Gospel_of_Luke"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11EBF-0CFD-1E46-B280-F5D0566A0D8C}"/>
              </a:ext>
            </a:extLst>
          </p:cNvPr>
          <p:cNvSpPr>
            <a:spLocks noGrp="1"/>
          </p:cNvSpPr>
          <p:nvPr>
            <p:ph type="ctrTitle"/>
          </p:nvPr>
        </p:nvSpPr>
        <p:spPr>
          <a:xfrm>
            <a:off x="3456730" y="1854516"/>
            <a:ext cx="5278540" cy="1134894"/>
          </a:xfrm>
        </p:spPr>
        <p:txBody>
          <a:bodyPr/>
          <a:lstStyle/>
          <a:p>
            <a:pPr algn="ctr"/>
            <a:r>
              <a:rPr lang="en-US" sz="4400" b="1" dirty="0"/>
              <a:t>JUNIOR ORDER OF MELCHIZEDEK</a:t>
            </a:r>
          </a:p>
        </p:txBody>
      </p:sp>
      <p:sp>
        <p:nvSpPr>
          <p:cNvPr id="3" name="Subtitle 2">
            <a:extLst>
              <a:ext uri="{FF2B5EF4-FFF2-40B4-BE49-F238E27FC236}">
                <a16:creationId xmlns:a16="http://schemas.microsoft.com/office/drawing/2014/main" id="{3CAA1187-D9E8-7245-8144-725B438E1164}"/>
              </a:ext>
            </a:extLst>
          </p:cNvPr>
          <p:cNvSpPr>
            <a:spLocks noGrp="1"/>
          </p:cNvSpPr>
          <p:nvPr>
            <p:ph type="subTitle" idx="1"/>
          </p:nvPr>
        </p:nvSpPr>
        <p:spPr>
          <a:xfrm>
            <a:off x="1751214" y="3557223"/>
            <a:ext cx="8825658" cy="1420024"/>
          </a:xfrm>
        </p:spPr>
        <p:txBody>
          <a:bodyPr>
            <a:noAutofit/>
          </a:bodyPr>
          <a:lstStyle/>
          <a:p>
            <a:pPr algn="ctr"/>
            <a:r>
              <a:rPr lang="en-US" sz="4000" b="1" dirty="0">
                <a:solidFill>
                  <a:schemeClr val="tx1"/>
                </a:solidFill>
              </a:rPr>
              <a:t>RITES OF PASSAGE PROGRAM</a:t>
            </a:r>
          </a:p>
          <a:p>
            <a:pPr algn="ctr"/>
            <a:r>
              <a:rPr lang="en-US" b="1" dirty="0">
                <a:solidFill>
                  <a:schemeClr val="tx1"/>
                </a:solidFill>
              </a:rPr>
              <a:t>Sponsored by the Ecumenical Center for Black Church Studies </a:t>
            </a:r>
          </a:p>
        </p:txBody>
      </p:sp>
      <p:pic>
        <p:nvPicPr>
          <p:cNvPr id="6" name="image1.png">
            <a:extLst>
              <a:ext uri="{FF2B5EF4-FFF2-40B4-BE49-F238E27FC236}">
                <a16:creationId xmlns:a16="http://schemas.microsoft.com/office/drawing/2014/main" id="{EE69F257-F23A-A48B-3467-8D6B78FC6837}"/>
              </a:ext>
            </a:extLst>
          </p:cNvPr>
          <p:cNvPicPr/>
          <p:nvPr/>
        </p:nvPicPr>
        <p:blipFill rotWithShape="1">
          <a:blip r:embed="rId2"/>
          <a:srcRect l="15412" r="18552"/>
          <a:stretch/>
        </p:blipFill>
        <p:spPr bwMode="auto">
          <a:xfrm>
            <a:off x="791094" y="819677"/>
            <a:ext cx="1920240" cy="163576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640884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FE084-7FB6-1E4E-B7FB-A899D58951A0}"/>
              </a:ext>
            </a:extLst>
          </p:cNvPr>
          <p:cNvSpPr>
            <a:spLocks noGrp="1"/>
          </p:cNvSpPr>
          <p:nvPr>
            <p:ph type="title"/>
          </p:nvPr>
        </p:nvSpPr>
        <p:spPr/>
        <p:txBody>
          <a:bodyPr/>
          <a:lstStyle/>
          <a:p>
            <a:pPr algn="ctr"/>
            <a:r>
              <a:rPr lang="en-US" dirty="0"/>
              <a:t>Armor of God: Ephesians 6:14 - 17</a:t>
            </a:r>
          </a:p>
        </p:txBody>
      </p:sp>
      <p:sp>
        <p:nvSpPr>
          <p:cNvPr id="3" name="Content Placeholder 2">
            <a:extLst>
              <a:ext uri="{FF2B5EF4-FFF2-40B4-BE49-F238E27FC236}">
                <a16:creationId xmlns:a16="http://schemas.microsoft.com/office/drawing/2014/main" id="{0B26A04B-01E1-5441-A4F1-06661F3FF944}"/>
              </a:ext>
            </a:extLst>
          </p:cNvPr>
          <p:cNvSpPr>
            <a:spLocks noGrp="1"/>
          </p:cNvSpPr>
          <p:nvPr>
            <p:ph idx="1"/>
          </p:nvPr>
        </p:nvSpPr>
        <p:spPr>
          <a:xfrm>
            <a:off x="975442" y="1596512"/>
            <a:ext cx="9525410" cy="4288094"/>
          </a:xfrm>
        </p:spPr>
        <p:txBody>
          <a:bodyPr>
            <a:noAutofit/>
          </a:bodyPr>
          <a:lstStyle/>
          <a:p>
            <a:pPr marL="0" indent="0">
              <a:lnSpc>
                <a:spcPct val="150000"/>
              </a:lnSpc>
              <a:buNone/>
            </a:pPr>
            <a:r>
              <a:rPr lang="en-US" sz="2400" dirty="0"/>
              <a:t> </a:t>
            </a:r>
            <a:r>
              <a:rPr lang="en-US" sz="2400" b="1" baseline="30000" dirty="0"/>
              <a:t>14 </a:t>
            </a:r>
            <a:r>
              <a:rPr lang="en-US" sz="2400" dirty="0"/>
              <a:t>Stand therefore, and fasten the belt of </a:t>
            </a:r>
            <a:r>
              <a:rPr lang="en-US" sz="2400" b="1" dirty="0">
                <a:solidFill>
                  <a:srgbClr val="FF0000"/>
                </a:solidFill>
              </a:rPr>
              <a:t>truth (honesty) </a:t>
            </a:r>
            <a:r>
              <a:rPr lang="en-US" sz="2400" dirty="0"/>
              <a:t>around your waist, and put on the breastplate of </a:t>
            </a:r>
            <a:r>
              <a:rPr lang="en-US" sz="2400" b="1" dirty="0">
                <a:solidFill>
                  <a:srgbClr val="FF0000"/>
                </a:solidFill>
              </a:rPr>
              <a:t>righteousness (Integrity).</a:t>
            </a:r>
            <a:r>
              <a:rPr lang="en-US" sz="2400" dirty="0">
                <a:solidFill>
                  <a:srgbClr val="FF0000"/>
                </a:solidFill>
              </a:rPr>
              <a:t> </a:t>
            </a:r>
            <a:r>
              <a:rPr lang="en-US" sz="2400" b="1" baseline="30000" dirty="0"/>
              <a:t>15 </a:t>
            </a:r>
            <a:r>
              <a:rPr lang="en-US" sz="2400" dirty="0"/>
              <a:t>As shoes for your feet put on whatever will make you ready to proclaim the gospel of </a:t>
            </a:r>
            <a:r>
              <a:rPr lang="en-US" sz="2400" b="1" dirty="0">
                <a:solidFill>
                  <a:srgbClr val="FF0000"/>
                </a:solidFill>
              </a:rPr>
              <a:t>peace (Non-violence)</a:t>
            </a:r>
            <a:r>
              <a:rPr lang="en-US" sz="2400" b="1" dirty="0"/>
              <a:t>.</a:t>
            </a:r>
            <a:r>
              <a:rPr lang="en-US" sz="2400" dirty="0"/>
              <a:t> </a:t>
            </a:r>
            <a:r>
              <a:rPr lang="en-US" sz="2400" b="1" baseline="30000" dirty="0"/>
              <a:t>16 </a:t>
            </a:r>
            <a:r>
              <a:rPr lang="en-US" sz="2400" dirty="0"/>
              <a:t>With all of these,</a:t>
            </a:r>
            <a:r>
              <a:rPr lang="en-US" sz="2400" baseline="30000" dirty="0"/>
              <a:t>[</a:t>
            </a:r>
            <a:r>
              <a:rPr lang="en-US" sz="2400" baseline="30000" dirty="0">
                <a:hlinkClick r:id="rId2" tooltip="See footnote c">
                  <a:extLst>
                    <a:ext uri="{A12FA001-AC4F-418D-AE19-62706E023703}">
                      <ahyp:hlinkClr xmlns:ahyp="http://schemas.microsoft.com/office/drawing/2018/hyperlinkcolor" val="tx"/>
                    </a:ext>
                  </a:extLst>
                </a:hlinkClick>
              </a:rPr>
              <a:t>c</a:t>
            </a:r>
            <a:r>
              <a:rPr lang="en-US" sz="2400" baseline="30000" dirty="0"/>
              <a:t>]</a:t>
            </a:r>
            <a:r>
              <a:rPr lang="en-US" sz="2400" dirty="0"/>
              <a:t> take the shield of </a:t>
            </a:r>
            <a:r>
              <a:rPr lang="en-US" sz="2400" b="1" dirty="0">
                <a:solidFill>
                  <a:srgbClr val="FF0000"/>
                </a:solidFill>
              </a:rPr>
              <a:t>faith</a:t>
            </a:r>
            <a:r>
              <a:rPr lang="en-US" sz="2400" dirty="0">
                <a:solidFill>
                  <a:srgbClr val="FF0000"/>
                </a:solidFill>
              </a:rPr>
              <a:t>,</a:t>
            </a:r>
            <a:r>
              <a:rPr lang="en-US" sz="2400" dirty="0"/>
              <a:t> with which you will be able to quench all the flaming arrows of the evil one. </a:t>
            </a:r>
            <a:r>
              <a:rPr lang="en-US" sz="2400" b="1" baseline="30000" dirty="0"/>
              <a:t>17 </a:t>
            </a:r>
            <a:r>
              <a:rPr lang="en-US" sz="2400" dirty="0"/>
              <a:t>Take the helmet of salvation, and the sword of the Spirit, which is the word of God.</a:t>
            </a:r>
          </a:p>
        </p:txBody>
      </p:sp>
    </p:spTree>
    <p:extLst>
      <p:ext uri="{BB962C8B-B14F-4D97-AF65-F5344CB8AC3E}">
        <p14:creationId xmlns:p14="http://schemas.microsoft.com/office/powerpoint/2010/main" val="3664793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7311-3F49-8647-201B-134E2A2EB218}"/>
              </a:ext>
            </a:extLst>
          </p:cNvPr>
          <p:cNvSpPr>
            <a:spLocks noGrp="1"/>
          </p:cNvSpPr>
          <p:nvPr>
            <p:ph type="title"/>
          </p:nvPr>
        </p:nvSpPr>
        <p:spPr/>
        <p:txBody>
          <a:bodyPr/>
          <a:lstStyle/>
          <a:p>
            <a:pPr algn="ctr"/>
            <a:r>
              <a:rPr lang="en-US" sz="6000" b="1" dirty="0">
                <a:solidFill>
                  <a:schemeClr val="tx1"/>
                </a:solidFill>
              </a:rPr>
              <a:t>JOM MOTTO</a:t>
            </a:r>
            <a:r>
              <a:rPr lang="en-US" sz="4400" b="1" dirty="0">
                <a:solidFill>
                  <a:srgbClr val="FF0000"/>
                </a:solidFill>
              </a:rPr>
              <a:t>:</a:t>
            </a:r>
            <a:br>
              <a:rPr lang="en-US" b="1" dirty="0"/>
            </a:br>
            <a:endParaRPr lang="en-US" sz="7200" b="1" dirty="0">
              <a:solidFill>
                <a:srgbClr val="FF0000"/>
              </a:solidFill>
            </a:endParaRPr>
          </a:p>
        </p:txBody>
      </p:sp>
      <p:sp>
        <p:nvSpPr>
          <p:cNvPr id="3" name="Content Placeholder 2">
            <a:extLst>
              <a:ext uri="{FF2B5EF4-FFF2-40B4-BE49-F238E27FC236}">
                <a16:creationId xmlns:a16="http://schemas.microsoft.com/office/drawing/2014/main" id="{1A418D9E-7526-F933-453F-3F3BC2FF1B93}"/>
              </a:ext>
            </a:extLst>
          </p:cNvPr>
          <p:cNvSpPr>
            <a:spLocks noGrp="1"/>
          </p:cNvSpPr>
          <p:nvPr>
            <p:ph idx="1"/>
          </p:nvPr>
        </p:nvSpPr>
        <p:spPr>
          <a:xfrm>
            <a:off x="1079156" y="1586147"/>
            <a:ext cx="10033687" cy="4819135"/>
          </a:xfrm>
        </p:spPr>
        <p:txBody>
          <a:bodyPr>
            <a:normAutofit/>
          </a:bodyPr>
          <a:lstStyle/>
          <a:p>
            <a:r>
              <a:rPr lang="en-US" sz="6000" dirty="0"/>
              <a:t>Knowing the </a:t>
            </a:r>
            <a:r>
              <a:rPr lang="en-US" sz="6000" b="1" dirty="0">
                <a:solidFill>
                  <a:srgbClr val="FF0000"/>
                </a:solidFill>
              </a:rPr>
              <a:t>Past</a:t>
            </a:r>
            <a:r>
              <a:rPr lang="en-US" sz="6000" dirty="0"/>
              <a:t>, informs the </a:t>
            </a:r>
            <a:r>
              <a:rPr lang="en-US" sz="6000" b="1" dirty="0">
                <a:solidFill>
                  <a:srgbClr val="FF0000"/>
                </a:solidFill>
              </a:rPr>
              <a:t>Present</a:t>
            </a:r>
            <a:r>
              <a:rPr lang="en-US" sz="6000" dirty="0"/>
              <a:t>, which influences </a:t>
            </a:r>
            <a:r>
              <a:rPr lang="en-US" sz="6000" b="1" dirty="0">
                <a:solidFill>
                  <a:srgbClr val="FF0000"/>
                </a:solidFill>
              </a:rPr>
              <a:t>Our</a:t>
            </a:r>
            <a:r>
              <a:rPr lang="en-US" sz="6000" dirty="0"/>
              <a:t> </a:t>
            </a:r>
            <a:r>
              <a:rPr lang="en-US" sz="6000" b="1" dirty="0">
                <a:solidFill>
                  <a:srgbClr val="FF0000"/>
                </a:solidFill>
              </a:rPr>
              <a:t>Future</a:t>
            </a:r>
            <a:r>
              <a:rPr lang="en-US" sz="6000" dirty="0"/>
              <a:t> moment in time. </a:t>
            </a:r>
            <a:endParaRPr lang="en-US" sz="6000" dirty="0">
              <a:solidFill>
                <a:srgbClr val="FF0000"/>
              </a:solidFill>
            </a:endParaRPr>
          </a:p>
          <a:p>
            <a:endParaRPr lang="en-US" dirty="0"/>
          </a:p>
        </p:txBody>
      </p:sp>
    </p:spTree>
    <p:extLst>
      <p:ext uri="{BB962C8B-B14F-4D97-AF65-F5344CB8AC3E}">
        <p14:creationId xmlns:p14="http://schemas.microsoft.com/office/powerpoint/2010/main" val="3756346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7311-3F49-8647-201B-134E2A2EB218}"/>
              </a:ext>
            </a:extLst>
          </p:cNvPr>
          <p:cNvSpPr>
            <a:spLocks noGrp="1"/>
          </p:cNvSpPr>
          <p:nvPr>
            <p:ph type="title"/>
          </p:nvPr>
        </p:nvSpPr>
        <p:spPr/>
        <p:txBody>
          <a:bodyPr/>
          <a:lstStyle/>
          <a:p>
            <a:pPr algn="ctr"/>
            <a:r>
              <a:rPr lang="en-US" sz="6000" b="1" dirty="0">
                <a:solidFill>
                  <a:schemeClr val="tx1"/>
                </a:solidFill>
              </a:rPr>
              <a:t>JOM VISION</a:t>
            </a:r>
            <a:r>
              <a:rPr lang="en-US" sz="4400" b="1" dirty="0">
                <a:solidFill>
                  <a:srgbClr val="FF0000"/>
                </a:solidFill>
              </a:rPr>
              <a:t>:</a:t>
            </a:r>
            <a:br>
              <a:rPr lang="en-US" b="1" dirty="0"/>
            </a:br>
            <a:endParaRPr lang="en-US" sz="7200" b="1" dirty="0">
              <a:solidFill>
                <a:srgbClr val="FF0000"/>
              </a:solidFill>
            </a:endParaRPr>
          </a:p>
        </p:txBody>
      </p:sp>
      <p:sp>
        <p:nvSpPr>
          <p:cNvPr id="3" name="Content Placeholder 2">
            <a:extLst>
              <a:ext uri="{FF2B5EF4-FFF2-40B4-BE49-F238E27FC236}">
                <a16:creationId xmlns:a16="http://schemas.microsoft.com/office/drawing/2014/main" id="{1A418D9E-7526-F933-453F-3F3BC2FF1B93}"/>
              </a:ext>
            </a:extLst>
          </p:cNvPr>
          <p:cNvSpPr>
            <a:spLocks noGrp="1"/>
          </p:cNvSpPr>
          <p:nvPr>
            <p:ph idx="1"/>
          </p:nvPr>
        </p:nvSpPr>
        <p:spPr>
          <a:xfrm>
            <a:off x="1079156" y="1586147"/>
            <a:ext cx="10033687" cy="4819135"/>
          </a:xfrm>
        </p:spPr>
        <p:txBody>
          <a:bodyPr>
            <a:normAutofit lnSpcReduction="10000"/>
          </a:bodyPr>
          <a:lstStyle/>
          <a:p>
            <a:pPr marL="0" indent="0">
              <a:buNone/>
            </a:pPr>
            <a:r>
              <a:rPr lang="en-US" sz="6000" dirty="0"/>
              <a:t>Seeking </a:t>
            </a:r>
            <a:r>
              <a:rPr lang="en-US" sz="6000" b="1" dirty="0">
                <a:solidFill>
                  <a:srgbClr val="FF0000"/>
                </a:solidFill>
              </a:rPr>
              <a:t>Truth,</a:t>
            </a:r>
          </a:p>
          <a:p>
            <a:pPr marL="0" indent="0">
              <a:buNone/>
            </a:pPr>
            <a:r>
              <a:rPr lang="en-US" sz="6000" dirty="0"/>
              <a:t>with </a:t>
            </a:r>
            <a:r>
              <a:rPr lang="en-US" sz="6000" b="1" dirty="0">
                <a:solidFill>
                  <a:srgbClr val="FF0000"/>
                </a:solidFill>
              </a:rPr>
              <a:t>Integrity,</a:t>
            </a:r>
          </a:p>
          <a:p>
            <a:pPr marL="0" indent="0">
              <a:buNone/>
            </a:pPr>
            <a:r>
              <a:rPr lang="en-US" sz="6000" dirty="0"/>
              <a:t>to establish a World of </a:t>
            </a:r>
            <a:r>
              <a:rPr lang="en-US" sz="6000" b="1" dirty="0">
                <a:solidFill>
                  <a:srgbClr val="FF0000"/>
                </a:solidFill>
              </a:rPr>
              <a:t>Peace</a:t>
            </a:r>
            <a:r>
              <a:rPr lang="en-US" sz="6000" dirty="0"/>
              <a:t>, </a:t>
            </a:r>
          </a:p>
          <a:p>
            <a:pPr marL="0" indent="0">
              <a:buNone/>
            </a:pPr>
            <a:r>
              <a:rPr lang="en-US" sz="6000" dirty="0"/>
              <a:t>through </a:t>
            </a:r>
            <a:r>
              <a:rPr lang="en-US" sz="6000" b="1" dirty="0">
                <a:solidFill>
                  <a:srgbClr val="FF0000"/>
                </a:solidFill>
              </a:rPr>
              <a:t>Faith</a:t>
            </a:r>
            <a:r>
              <a:rPr lang="en-US" sz="6000" dirty="0"/>
              <a:t>.</a:t>
            </a:r>
          </a:p>
          <a:p>
            <a:endParaRPr lang="en-US" dirty="0"/>
          </a:p>
        </p:txBody>
      </p:sp>
    </p:spTree>
    <p:extLst>
      <p:ext uri="{BB962C8B-B14F-4D97-AF65-F5344CB8AC3E}">
        <p14:creationId xmlns:p14="http://schemas.microsoft.com/office/powerpoint/2010/main" val="2743892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6F26E6A-5AF4-B49C-08AE-22C4AFFB68E7}"/>
              </a:ext>
            </a:extLst>
          </p:cNvPr>
          <p:cNvSpPr>
            <a:spLocks noGrp="1"/>
          </p:cNvSpPr>
          <p:nvPr>
            <p:ph type="title"/>
          </p:nvPr>
        </p:nvSpPr>
        <p:spPr>
          <a:xfrm>
            <a:off x="712372" y="318053"/>
            <a:ext cx="9404723" cy="1400530"/>
          </a:xfrm>
        </p:spPr>
        <p:txBody>
          <a:bodyPr/>
          <a:lstStyle/>
          <a:p>
            <a:pPr algn="ctr"/>
            <a:r>
              <a:rPr lang="en-US" b="1" dirty="0"/>
              <a:t>AFRICAN CULTURAL VALUES</a:t>
            </a:r>
          </a:p>
        </p:txBody>
      </p:sp>
      <p:sp>
        <p:nvSpPr>
          <p:cNvPr id="8" name="Content Placeholder 7">
            <a:extLst>
              <a:ext uri="{FF2B5EF4-FFF2-40B4-BE49-F238E27FC236}">
                <a16:creationId xmlns:a16="http://schemas.microsoft.com/office/drawing/2014/main" id="{71459CC1-92AD-EA15-496A-6BD585ED104C}"/>
              </a:ext>
            </a:extLst>
          </p:cNvPr>
          <p:cNvSpPr>
            <a:spLocks noGrp="1"/>
          </p:cNvSpPr>
          <p:nvPr>
            <p:ph idx="1"/>
          </p:nvPr>
        </p:nvSpPr>
        <p:spPr>
          <a:xfrm>
            <a:off x="712372" y="1311965"/>
            <a:ext cx="9910804" cy="4927470"/>
          </a:xfrm>
        </p:spPr>
        <p:txBody>
          <a:bodyPr>
            <a:noAutofit/>
          </a:bodyPr>
          <a:lstStyle/>
          <a:p>
            <a:pPr marL="0" lvl="0" indent="0" fontAlgn="base">
              <a:buNone/>
            </a:pPr>
            <a:r>
              <a:rPr lang="en-US" sz="2800" b="1" dirty="0"/>
              <a:t>1. Griot – History Story Teller, often in song (S.R.O.M.)</a:t>
            </a:r>
          </a:p>
          <a:p>
            <a:pPr marL="0" indent="0" fontAlgn="base">
              <a:buNone/>
            </a:pPr>
            <a:r>
              <a:rPr lang="en-US" sz="2800" b="1" dirty="0">
                <a:solidFill>
                  <a:srgbClr val="FFFF00"/>
                </a:solidFill>
              </a:rPr>
              <a:t>2. Scribe: an educated note taker, also a teacher. (2022)</a:t>
            </a:r>
          </a:p>
          <a:p>
            <a:pPr marL="0" indent="0" fontAlgn="base">
              <a:buNone/>
            </a:pPr>
            <a:r>
              <a:rPr lang="en-US" sz="2800" b="1" dirty="0">
                <a:solidFill>
                  <a:srgbClr val="FF0000"/>
                </a:solidFill>
              </a:rPr>
              <a:t>3</a:t>
            </a:r>
            <a:r>
              <a:rPr lang="en-US" sz="2800" b="1" dirty="0">
                <a:solidFill>
                  <a:srgbClr val="92D050"/>
                </a:solidFill>
              </a:rPr>
              <a:t>. </a:t>
            </a:r>
            <a:r>
              <a:rPr lang="en-US" sz="2800" b="1" dirty="0">
                <a:solidFill>
                  <a:srgbClr val="FF0000"/>
                </a:solidFill>
              </a:rPr>
              <a:t>Warrior: the defender of community and culture. (2023)</a:t>
            </a:r>
          </a:p>
          <a:p>
            <a:pPr marL="0" lvl="0" indent="0" fontAlgn="base">
              <a:buNone/>
            </a:pPr>
            <a:r>
              <a:rPr lang="en-US" sz="2800" b="1" dirty="0">
                <a:solidFill>
                  <a:srgbClr val="00B050"/>
                </a:solidFill>
              </a:rPr>
              <a:t>4. Teacher: one who gives or shares knowledge. (2024)</a:t>
            </a:r>
          </a:p>
          <a:p>
            <a:pPr marL="0" lvl="0" indent="0" fontAlgn="base">
              <a:buNone/>
            </a:pPr>
            <a:r>
              <a:rPr lang="en-US" sz="2800" b="1" dirty="0">
                <a:solidFill>
                  <a:schemeClr val="bg1"/>
                </a:solidFill>
              </a:rPr>
              <a:t>5. Leader: one who provides guidance through example. (2025)</a:t>
            </a:r>
          </a:p>
          <a:p>
            <a:pPr marL="0" indent="0" fontAlgn="base">
              <a:buNone/>
            </a:pPr>
            <a:r>
              <a:rPr lang="en-US" sz="2800" b="1" dirty="0"/>
              <a:t>6. Healer: One who heals physically, emotionally, psychologically and spiritually. (S.R.O.M.)</a:t>
            </a:r>
          </a:p>
        </p:txBody>
      </p:sp>
    </p:spTree>
    <p:extLst>
      <p:ext uri="{BB962C8B-B14F-4D97-AF65-F5344CB8AC3E}">
        <p14:creationId xmlns:p14="http://schemas.microsoft.com/office/powerpoint/2010/main" val="3977269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B8AC75-0022-E257-AD5A-CA2C9BB9D813}"/>
              </a:ext>
            </a:extLst>
          </p:cNvPr>
          <p:cNvSpPr>
            <a:spLocks noGrp="1"/>
          </p:cNvSpPr>
          <p:nvPr>
            <p:ph type="title"/>
          </p:nvPr>
        </p:nvSpPr>
        <p:spPr/>
        <p:txBody>
          <a:bodyPr/>
          <a:lstStyle/>
          <a:p>
            <a:r>
              <a:rPr lang="en-US"/>
              <a:t>SCHEDULE </a:t>
            </a:r>
            <a:r>
              <a:rPr lang="en-US" dirty="0"/>
              <a:t>FOR A ONE HOUR CLASS</a:t>
            </a:r>
          </a:p>
        </p:txBody>
      </p:sp>
      <p:sp>
        <p:nvSpPr>
          <p:cNvPr id="3" name="Content Placeholder 2">
            <a:extLst>
              <a:ext uri="{FF2B5EF4-FFF2-40B4-BE49-F238E27FC236}">
                <a16:creationId xmlns:a16="http://schemas.microsoft.com/office/drawing/2014/main" id="{5C9C5CD5-0E16-CBCE-B427-9B5E9DB8E17F}"/>
              </a:ext>
            </a:extLst>
          </p:cNvPr>
          <p:cNvSpPr>
            <a:spLocks noGrp="1"/>
          </p:cNvSpPr>
          <p:nvPr>
            <p:ph sz="half" idx="1"/>
          </p:nvPr>
        </p:nvSpPr>
        <p:spPr>
          <a:xfrm>
            <a:off x="736600" y="1435101"/>
            <a:ext cx="4763051" cy="4821238"/>
          </a:xfrm>
        </p:spPr>
        <p:txBody>
          <a:bodyPr>
            <a:normAutofit fontScale="92500"/>
          </a:bodyPr>
          <a:lstStyle/>
          <a:p>
            <a:pPr fontAlgn="base"/>
            <a:r>
              <a:rPr lang="en-US" b="1" dirty="0"/>
              <a:t>MEDITATION</a:t>
            </a:r>
            <a:r>
              <a:rPr lang="en-US" dirty="0"/>
              <a:t>: Quite Settling </a:t>
            </a:r>
            <a:r>
              <a:rPr lang="en-US" dirty="0">
                <a:solidFill>
                  <a:srgbClr val="FF0000"/>
                </a:solidFill>
              </a:rPr>
              <a:t>(1-3 minutes)</a:t>
            </a:r>
          </a:p>
          <a:p>
            <a:pPr lvl="0" fontAlgn="base"/>
            <a:r>
              <a:rPr lang="en-US" b="1" dirty="0"/>
              <a:t>OATH OF THE ORDER</a:t>
            </a:r>
            <a:r>
              <a:rPr lang="en-US" dirty="0"/>
              <a:t>: Hebrews  5:5-6 (Memorized and shared) </a:t>
            </a:r>
            <a:r>
              <a:rPr lang="en-US" dirty="0">
                <a:solidFill>
                  <a:srgbClr val="FF0000"/>
                </a:solidFill>
              </a:rPr>
              <a:t>(1 minute)</a:t>
            </a:r>
          </a:p>
          <a:p>
            <a:pPr fontAlgn="base"/>
            <a:r>
              <a:rPr lang="en-US" baseline="30000" dirty="0"/>
              <a:t>5</a:t>
            </a:r>
            <a:r>
              <a:rPr lang="en-US" dirty="0"/>
              <a:t>So also Christ did not glorify himself in becoming a high priest, but was appointed by the one who said to him, “You are my Child, today I have begotten you”; </a:t>
            </a:r>
            <a:r>
              <a:rPr lang="en-US" b="1" baseline="30000" dirty="0"/>
              <a:t>6</a:t>
            </a:r>
            <a:r>
              <a:rPr lang="en-US" b="1" dirty="0"/>
              <a:t> </a:t>
            </a:r>
            <a:r>
              <a:rPr lang="en-US" dirty="0"/>
              <a:t>as he says also in another place, “You are a priest forever, according to the order of Melchizedek.”</a:t>
            </a:r>
          </a:p>
          <a:p>
            <a:pPr fontAlgn="base"/>
            <a:r>
              <a:rPr lang="en-US" b="1" dirty="0"/>
              <a:t>WEEKLY DISCUSSION</a:t>
            </a:r>
            <a:r>
              <a:rPr lang="en-US" dirty="0"/>
              <a:t>: Who was Melchizedek? Why is the program named Jr. OM? </a:t>
            </a:r>
            <a:r>
              <a:rPr lang="en-US" dirty="0">
                <a:solidFill>
                  <a:srgbClr val="FF0000"/>
                </a:solidFill>
              </a:rPr>
              <a:t>(At least 5 minutes per week.  Should be done more often and longer when deemed appropriate.)</a:t>
            </a:r>
          </a:p>
          <a:p>
            <a:pPr marL="0" indent="0">
              <a:buNone/>
            </a:pPr>
            <a:endParaRPr lang="en-US" dirty="0"/>
          </a:p>
        </p:txBody>
      </p:sp>
      <p:sp>
        <p:nvSpPr>
          <p:cNvPr id="5" name="Content Placeholder 4">
            <a:extLst>
              <a:ext uri="{FF2B5EF4-FFF2-40B4-BE49-F238E27FC236}">
                <a16:creationId xmlns:a16="http://schemas.microsoft.com/office/drawing/2014/main" id="{D2510D39-6E8B-0F36-C853-723C7FA24D7E}"/>
              </a:ext>
            </a:extLst>
          </p:cNvPr>
          <p:cNvSpPr>
            <a:spLocks noGrp="1"/>
          </p:cNvSpPr>
          <p:nvPr>
            <p:ph sz="half" idx="2"/>
          </p:nvPr>
        </p:nvSpPr>
        <p:spPr>
          <a:xfrm>
            <a:off x="5590141" y="1587500"/>
            <a:ext cx="4460694" cy="4668837"/>
          </a:xfrm>
        </p:spPr>
        <p:txBody>
          <a:bodyPr>
            <a:normAutofit fontScale="92500"/>
          </a:bodyPr>
          <a:lstStyle/>
          <a:p>
            <a:pPr lvl="0" fontAlgn="base"/>
            <a:r>
              <a:rPr lang="en-US" b="1" dirty="0"/>
              <a:t>DISCIPLINE CHECK </a:t>
            </a:r>
            <a:r>
              <a:rPr lang="en-US" dirty="0">
                <a:solidFill>
                  <a:srgbClr val="FF0000"/>
                </a:solidFill>
              </a:rPr>
              <a:t>(10 minutes)</a:t>
            </a:r>
          </a:p>
          <a:p>
            <a:pPr fontAlgn="base"/>
            <a:r>
              <a:rPr lang="en-US" dirty="0"/>
              <a:t> Homework Check: (use discretion in reporting method)</a:t>
            </a:r>
          </a:p>
          <a:p>
            <a:pPr fontAlgn="base"/>
            <a:r>
              <a:rPr lang="en-US" dirty="0"/>
              <a:t>Physical Exercise Check: (Are you staying active and healthy?)</a:t>
            </a:r>
          </a:p>
          <a:p>
            <a:pPr fontAlgn="base"/>
            <a:r>
              <a:rPr lang="en-US" dirty="0"/>
              <a:t> </a:t>
            </a:r>
            <a:r>
              <a:rPr lang="en-US" b="1" dirty="0"/>
              <a:t>LESSON FOR DAY </a:t>
            </a:r>
            <a:r>
              <a:rPr lang="en-US" dirty="0">
                <a:solidFill>
                  <a:srgbClr val="FF0000"/>
                </a:solidFill>
              </a:rPr>
              <a:t>(35 minutes)</a:t>
            </a:r>
          </a:p>
          <a:p>
            <a:pPr marL="0" indent="0" fontAlgn="base">
              <a:buNone/>
            </a:pPr>
            <a:r>
              <a:rPr lang="en-US" sz="2600" b="1" u="sng" dirty="0">
                <a:solidFill>
                  <a:srgbClr val="FF0000"/>
                </a:solidFill>
              </a:rPr>
              <a:t>Session 2 Theme</a:t>
            </a:r>
            <a:r>
              <a:rPr lang="en-US" sz="2600" b="1" dirty="0"/>
              <a:t>: Warrior within the Family</a:t>
            </a:r>
            <a:endParaRPr lang="en-US" sz="2600" u="sng" dirty="0">
              <a:solidFill>
                <a:srgbClr val="FF0000"/>
              </a:solidFill>
            </a:endParaRPr>
          </a:p>
          <a:p>
            <a:pPr fontAlgn="base"/>
            <a:r>
              <a:rPr lang="en-US" b="1" dirty="0"/>
              <a:t> CLOSING MEDITATION </a:t>
            </a:r>
            <a:r>
              <a:rPr lang="en-US" dirty="0">
                <a:solidFill>
                  <a:srgbClr val="FF0000"/>
                </a:solidFill>
              </a:rPr>
              <a:t>(1-3 minutes)</a:t>
            </a:r>
            <a:endParaRPr lang="en-US" dirty="0"/>
          </a:p>
          <a:p>
            <a:pPr fontAlgn="base"/>
            <a:r>
              <a:rPr lang="en-US" b="1" dirty="0"/>
              <a:t>REPEAT OATH IN CLOSING </a:t>
            </a:r>
            <a:r>
              <a:rPr lang="en-US" dirty="0">
                <a:solidFill>
                  <a:srgbClr val="FF0000"/>
                </a:solidFill>
              </a:rPr>
              <a:t>(1 minute)</a:t>
            </a:r>
            <a:endParaRPr lang="en-US" dirty="0"/>
          </a:p>
          <a:p>
            <a:endParaRPr lang="en-US" dirty="0"/>
          </a:p>
        </p:txBody>
      </p:sp>
    </p:spTree>
    <p:extLst>
      <p:ext uri="{BB962C8B-B14F-4D97-AF65-F5344CB8AC3E}">
        <p14:creationId xmlns:p14="http://schemas.microsoft.com/office/powerpoint/2010/main" val="2027429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B8AC75-0022-E257-AD5A-CA2C9BB9D813}"/>
              </a:ext>
            </a:extLst>
          </p:cNvPr>
          <p:cNvSpPr>
            <a:spLocks noGrp="1"/>
          </p:cNvSpPr>
          <p:nvPr>
            <p:ph type="title"/>
          </p:nvPr>
        </p:nvSpPr>
        <p:spPr/>
        <p:txBody>
          <a:bodyPr/>
          <a:lstStyle/>
          <a:p>
            <a:r>
              <a:rPr lang="en-US"/>
              <a:t>SCHEDULE </a:t>
            </a:r>
            <a:r>
              <a:rPr lang="en-US" dirty="0"/>
              <a:t>FOR A ONE HOUR CLASS</a:t>
            </a:r>
          </a:p>
        </p:txBody>
      </p:sp>
      <p:sp>
        <p:nvSpPr>
          <p:cNvPr id="3" name="Content Placeholder 2">
            <a:extLst>
              <a:ext uri="{FF2B5EF4-FFF2-40B4-BE49-F238E27FC236}">
                <a16:creationId xmlns:a16="http://schemas.microsoft.com/office/drawing/2014/main" id="{5C9C5CD5-0E16-CBCE-B427-9B5E9DB8E17F}"/>
              </a:ext>
            </a:extLst>
          </p:cNvPr>
          <p:cNvSpPr>
            <a:spLocks noGrp="1"/>
          </p:cNvSpPr>
          <p:nvPr>
            <p:ph sz="half" idx="1"/>
          </p:nvPr>
        </p:nvSpPr>
        <p:spPr>
          <a:xfrm>
            <a:off x="736600" y="1435101"/>
            <a:ext cx="4763051" cy="4821238"/>
          </a:xfrm>
        </p:spPr>
        <p:txBody>
          <a:bodyPr>
            <a:normAutofit fontScale="92500"/>
          </a:bodyPr>
          <a:lstStyle/>
          <a:p>
            <a:pPr fontAlgn="base"/>
            <a:r>
              <a:rPr lang="en-US" b="1" dirty="0"/>
              <a:t>MEDITATION</a:t>
            </a:r>
            <a:r>
              <a:rPr lang="en-US" dirty="0"/>
              <a:t>: Quite Settling </a:t>
            </a:r>
            <a:r>
              <a:rPr lang="en-US" dirty="0">
                <a:solidFill>
                  <a:srgbClr val="FF0000"/>
                </a:solidFill>
              </a:rPr>
              <a:t>(1-3 minutes)</a:t>
            </a:r>
          </a:p>
          <a:p>
            <a:pPr lvl="0" fontAlgn="base"/>
            <a:r>
              <a:rPr lang="en-US" b="1" dirty="0"/>
              <a:t>OATH OF THE ORDER</a:t>
            </a:r>
            <a:r>
              <a:rPr lang="en-US" dirty="0"/>
              <a:t>: Hebrews  5:5-6 (Memorized and shared) </a:t>
            </a:r>
            <a:r>
              <a:rPr lang="en-US" dirty="0">
                <a:solidFill>
                  <a:srgbClr val="FF0000"/>
                </a:solidFill>
              </a:rPr>
              <a:t>(1 minute)</a:t>
            </a:r>
          </a:p>
          <a:p>
            <a:pPr fontAlgn="base"/>
            <a:r>
              <a:rPr lang="en-US" baseline="30000" dirty="0"/>
              <a:t>5</a:t>
            </a:r>
            <a:r>
              <a:rPr lang="en-US" dirty="0"/>
              <a:t>So also Christ did not glorify himself in becoming a high priest, but was appointed by the one who said to him, “You are my Child, today I have begotten you”; </a:t>
            </a:r>
            <a:r>
              <a:rPr lang="en-US" b="1" baseline="30000" dirty="0"/>
              <a:t>6</a:t>
            </a:r>
            <a:r>
              <a:rPr lang="en-US" b="1" dirty="0"/>
              <a:t> </a:t>
            </a:r>
            <a:r>
              <a:rPr lang="en-US" dirty="0"/>
              <a:t>as he says also in another place, “You are a priest forever, according to the order of Melchizedek.”</a:t>
            </a:r>
          </a:p>
          <a:p>
            <a:pPr fontAlgn="base"/>
            <a:r>
              <a:rPr lang="en-US" b="1" dirty="0"/>
              <a:t>WEEKLY DISCUSSION</a:t>
            </a:r>
            <a:r>
              <a:rPr lang="en-US" dirty="0"/>
              <a:t>: Who was Melchizedek? Why is the program named Jr. OM? </a:t>
            </a:r>
            <a:r>
              <a:rPr lang="en-US" dirty="0">
                <a:solidFill>
                  <a:srgbClr val="FF0000"/>
                </a:solidFill>
              </a:rPr>
              <a:t>(At least 5 minutes per week.  Should be done more often and longer when deemed appropriate.)</a:t>
            </a:r>
          </a:p>
          <a:p>
            <a:pPr marL="0" indent="0">
              <a:buNone/>
            </a:pPr>
            <a:endParaRPr lang="en-US" dirty="0"/>
          </a:p>
        </p:txBody>
      </p:sp>
      <p:sp>
        <p:nvSpPr>
          <p:cNvPr id="5" name="Content Placeholder 4">
            <a:extLst>
              <a:ext uri="{FF2B5EF4-FFF2-40B4-BE49-F238E27FC236}">
                <a16:creationId xmlns:a16="http://schemas.microsoft.com/office/drawing/2014/main" id="{D2510D39-6E8B-0F36-C853-723C7FA24D7E}"/>
              </a:ext>
            </a:extLst>
          </p:cNvPr>
          <p:cNvSpPr>
            <a:spLocks noGrp="1"/>
          </p:cNvSpPr>
          <p:nvPr>
            <p:ph sz="half" idx="2"/>
          </p:nvPr>
        </p:nvSpPr>
        <p:spPr>
          <a:xfrm>
            <a:off x="5590141" y="1587500"/>
            <a:ext cx="4460694" cy="4668837"/>
          </a:xfrm>
        </p:spPr>
        <p:txBody>
          <a:bodyPr>
            <a:normAutofit fontScale="92500"/>
          </a:bodyPr>
          <a:lstStyle/>
          <a:p>
            <a:pPr lvl="0" fontAlgn="base"/>
            <a:r>
              <a:rPr lang="en-US" b="1" dirty="0"/>
              <a:t>DISCIPLINE CHECK </a:t>
            </a:r>
            <a:r>
              <a:rPr lang="en-US" dirty="0">
                <a:solidFill>
                  <a:srgbClr val="FF0000"/>
                </a:solidFill>
              </a:rPr>
              <a:t>(10 minutes)</a:t>
            </a:r>
          </a:p>
          <a:p>
            <a:pPr fontAlgn="base"/>
            <a:r>
              <a:rPr lang="en-US" dirty="0"/>
              <a:t> Homework Check: (use discretion in reporting method)</a:t>
            </a:r>
          </a:p>
          <a:p>
            <a:pPr fontAlgn="base"/>
            <a:r>
              <a:rPr lang="en-US" dirty="0"/>
              <a:t>Physical Exercise Check: (Are you staying active and healthy?)</a:t>
            </a:r>
          </a:p>
          <a:p>
            <a:pPr fontAlgn="base"/>
            <a:r>
              <a:rPr lang="en-US" dirty="0"/>
              <a:t> </a:t>
            </a:r>
            <a:r>
              <a:rPr lang="en-US" b="1" dirty="0"/>
              <a:t>LESSON FOR DAY </a:t>
            </a:r>
            <a:r>
              <a:rPr lang="en-US" dirty="0">
                <a:solidFill>
                  <a:srgbClr val="FF0000"/>
                </a:solidFill>
              </a:rPr>
              <a:t>(35 minutes)</a:t>
            </a:r>
          </a:p>
          <a:p>
            <a:pPr marL="0" indent="0" fontAlgn="base">
              <a:buNone/>
            </a:pPr>
            <a:r>
              <a:rPr lang="en-US" sz="2600" b="1" u="sng" dirty="0">
                <a:solidFill>
                  <a:srgbClr val="FF0000"/>
                </a:solidFill>
              </a:rPr>
              <a:t>Session 3 Theme</a:t>
            </a:r>
            <a:r>
              <a:rPr lang="en-US" sz="2600" b="1" dirty="0"/>
              <a:t>: </a:t>
            </a:r>
            <a:r>
              <a:rPr lang="en-US" sz="2800" b="1" dirty="0"/>
              <a:t>Warrior within the Community</a:t>
            </a:r>
            <a:endParaRPr lang="en-US" sz="2600" u="sng" dirty="0">
              <a:solidFill>
                <a:srgbClr val="FF0000"/>
              </a:solidFill>
            </a:endParaRPr>
          </a:p>
          <a:p>
            <a:pPr fontAlgn="base"/>
            <a:r>
              <a:rPr lang="en-US" b="1" dirty="0"/>
              <a:t> CLOSING MEDITATION </a:t>
            </a:r>
            <a:r>
              <a:rPr lang="en-US" dirty="0">
                <a:solidFill>
                  <a:srgbClr val="FF0000"/>
                </a:solidFill>
              </a:rPr>
              <a:t>(1-3 minutes)</a:t>
            </a:r>
            <a:endParaRPr lang="en-US" dirty="0"/>
          </a:p>
          <a:p>
            <a:pPr fontAlgn="base"/>
            <a:r>
              <a:rPr lang="en-US" b="1" dirty="0"/>
              <a:t>REPEAT OATH IN CLOSING </a:t>
            </a:r>
            <a:r>
              <a:rPr lang="en-US" dirty="0">
                <a:solidFill>
                  <a:srgbClr val="FF0000"/>
                </a:solidFill>
              </a:rPr>
              <a:t>(1 minute)</a:t>
            </a:r>
            <a:endParaRPr lang="en-US" dirty="0"/>
          </a:p>
          <a:p>
            <a:endParaRPr lang="en-US" dirty="0"/>
          </a:p>
        </p:txBody>
      </p:sp>
    </p:spTree>
    <p:extLst>
      <p:ext uri="{BB962C8B-B14F-4D97-AF65-F5344CB8AC3E}">
        <p14:creationId xmlns:p14="http://schemas.microsoft.com/office/powerpoint/2010/main" val="3050038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FD50C-0CEE-A0EF-2BC9-FD59DF830B98}"/>
              </a:ext>
            </a:extLst>
          </p:cNvPr>
          <p:cNvSpPr>
            <a:spLocks noGrp="1"/>
          </p:cNvSpPr>
          <p:nvPr>
            <p:ph type="title"/>
          </p:nvPr>
        </p:nvSpPr>
        <p:spPr/>
        <p:txBody>
          <a:bodyPr/>
          <a:lstStyle/>
          <a:p>
            <a:pPr algn="ctr"/>
            <a:r>
              <a:rPr lang="en-US" b="1" dirty="0"/>
              <a:t>JOM INSTRUCTION MANUAL: </a:t>
            </a:r>
            <a:br>
              <a:rPr lang="en-US" dirty="0"/>
            </a:br>
            <a:r>
              <a:rPr lang="en-US" sz="2800" b="1" dirty="0"/>
              <a:t>A SYSTEMATIC APPROACH TO CHARACTER BUILDING</a:t>
            </a:r>
            <a:br>
              <a:rPr lang="en-US" sz="2800" b="1" dirty="0"/>
            </a:br>
            <a:r>
              <a:rPr lang="en-US" sz="1800" b="1" dirty="0"/>
              <a:t>(Lessons from the perspective of Honesty, Integrity, Non-violence and Faith) </a:t>
            </a:r>
            <a:endParaRPr lang="en-US" sz="1800" dirty="0"/>
          </a:p>
        </p:txBody>
      </p:sp>
      <p:sp>
        <p:nvSpPr>
          <p:cNvPr id="3" name="Content Placeholder 2">
            <a:extLst>
              <a:ext uri="{FF2B5EF4-FFF2-40B4-BE49-F238E27FC236}">
                <a16:creationId xmlns:a16="http://schemas.microsoft.com/office/drawing/2014/main" id="{EC1722CB-EE9C-CE1F-F4F0-1931D7E1CF26}"/>
              </a:ext>
            </a:extLst>
          </p:cNvPr>
          <p:cNvSpPr>
            <a:spLocks noGrp="1"/>
          </p:cNvSpPr>
          <p:nvPr>
            <p:ph idx="1"/>
          </p:nvPr>
        </p:nvSpPr>
        <p:spPr/>
        <p:txBody>
          <a:bodyPr>
            <a:normAutofit/>
          </a:bodyPr>
          <a:lstStyle/>
          <a:p>
            <a:r>
              <a:rPr lang="en-US" dirty="0"/>
              <a:t> </a:t>
            </a:r>
            <a:r>
              <a:rPr lang="en-US" b="1" dirty="0"/>
              <a:t>THE ARMOR OF GOD =&gt; BELOVED COMMUNITY OR KINGDOM LIVING</a:t>
            </a:r>
            <a:endParaRPr lang="en-US" dirty="0"/>
          </a:p>
          <a:p>
            <a:r>
              <a:rPr lang="en-US" dirty="0"/>
              <a:t>Rev. Dr. Martin Luther </a:t>
            </a:r>
            <a:r>
              <a:rPr lang="en-US" b="1" dirty="0">
                <a:solidFill>
                  <a:srgbClr val="FF0000"/>
                </a:solidFill>
              </a:rPr>
              <a:t>King</a:t>
            </a:r>
            <a:r>
              <a:rPr lang="en-US" dirty="0"/>
              <a:t>, Jr. is a forerunner to the Age of Melchizedek. The character traits that constitute the “Beloved Community” are those listed in the The Order of </a:t>
            </a:r>
            <a:r>
              <a:rPr lang="en-US" b="1" dirty="0">
                <a:solidFill>
                  <a:srgbClr val="FF0000"/>
                </a:solidFill>
              </a:rPr>
              <a:t>King</a:t>
            </a:r>
            <a:r>
              <a:rPr lang="en-US" dirty="0"/>
              <a:t> Melchizedek’s Armor of God (</a:t>
            </a:r>
            <a:r>
              <a:rPr lang="en-US" i="1" dirty="0"/>
              <a:t>Remember Melchizedek is King of Righteousness and Peace</a:t>
            </a:r>
            <a:r>
              <a:rPr lang="en-US" dirty="0"/>
              <a:t>): </a:t>
            </a:r>
          </a:p>
          <a:p>
            <a:r>
              <a:rPr lang="en-US" dirty="0">
                <a:solidFill>
                  <a:srgbClr val="FF0000"/>
                </a:solidFill>
              </a:rPr>
              <a:t>1. </a:t>
            </a:r>
            <a:r>
              <a:rPr lang="en-US" dirty="0"/>
              <a:t>Truth/honesty </a:t>
            </a:r>
            <a:r>
              <a:rPr lang="en-US" dirty="0">
                <a:solidFill>
                  <a:srgbClr val="FF0000"/>
                </a:solidFill>
              </a:rPr>
              <a:t>2. </a:t>
            </a:r>
            <a:r>
              <a:rPr lang="en-US" dirty="0"/>
              <a:t>Righteousness/Integrity </a:t>
            </a:r>
            <a:r>
              <a:rPr lang="en-US" dirty="0">
                <a:solidFill>
                  <a:srgbClr val="FF0000"/>
                </a:solidFill>
              </a:rPr>
              <a:t>3. </a:t>
            </a:r>
            <a:r>
              <a:rPr lang="en-US" dirty="0"/>
              <a:t>Peace/non-violence </a:t>
            </a:r>
            <a:r>
              <a:rPr lang="en-US" dirty="0">
                <a:solidFill>
                  <a:srgbClr val="FF0000"/>
                </a:solidFill>
              </a:rPr>
              <a:t>4</a:t>
            </a:r>
            <a:r>
              <a:rPr lang="en-US" dirty="0"/>
              <a:t>. Faith 5. Servant-Leader </a:t>
            </a:r>
            <a:r>
              <a:rPr lang="en-US" dirty="0">
                <a:solidFill>
                  <a:srgbClr val="FF0000"/>
                </a:solidFill>
              </a:rPr>
              <a:t>(Helmet of Salvation</a:t>
            </a:r>
            <a:r>
              <a:rPr lang="en-US" dirty="0"/>
              <a:t>) 6. Mystic Healer </a:t>
            </a:r>
            <a:r>
              <a:rPr lang="en-US" dirty="0">
                <a:solidFill>
                  <a:srgbClr val="FF0000"/>
                </a:solidFill>
              </a:rPr>
              <a:t>(Sword/Word)</a:t>
            </a:r>
          </a:p>
          <a:p>
            <a:r>
              <a:rPr lang="en-US" b="1" dirty="0"/>
              <a:t>JOM MOTTO: </a:t>
            </a:r>
            <a:r>
              <a:rPr lang="en-US" dirty="0"/>
              <a:t>Knowing the </a:t>
            </a:r>
            <a:r>
              <a:rPr lang="en-US" b="1" dirty="0"/>
              <a:t>Past</a:t>
            </a:r>
            <a:r>
              <a:rPr lang="en-US" dirty="0"/>
              <a:t>, informs the </a:t>
            </a:r>
            <a:r>
              <a:rPr lang="en-US" b="1" dirty="0"/>
              <a:t>Present</a:t>
            </a:r>
            <a:r>
              <a:rPr lang="en-US" dirty="0"/>
              <a:t>, which influences </a:t>
            </a:r>
            <a:r>
              <a:rPr lang="en-US" b="1" dirty="0"/>
              <a:t>OUR</a:t>
            </a:r>
            <a:r>
              <a:rPr lang="en-US" dirty="0"/>
              <a:t> </a:t>
            </a:r>
            <a:r>
              <a:rPr lang="en-US" b="1" dirty="0"/>
              <a:t>Future</a:t>
            </a:r>
            <a:r>
              <a:rPr lang="en-US" dirty="0"/>
              <a:t> moment in time. </a:t>
            </a:r>
          </a:p>
        </p:txBody>
      </p:sp>
    </p:spTree>
    <p:extLst>
      <p:ext uri="{BB962C8B-B14F-4D97-AF65-F5344CB8AC3E}">
        <p14:creationId xmlns:p14="http://schemas.microsoft.com/office/powerpoint/2010/main" val="647908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3624D-1F8A-B74B-952A-A723643118A8}"/>
              </a:ext>
            </a:extLst>
          </p:cNvPr>
          <p:cNvSpPr>
            <a:spLocks noGrp="1"/>
          </p:cNvSpPr>
          <p:nvPr>
            <p:ph type="title"/>
          </p:nvPr>
        </p:nvSpPr>
        <p:spPr/>
        <p:txBody>
          <a:bodyPr/>
          <a:lstStyle/>
          <a:p>
            <a:r>
              <a:rPr lang="en-US" dirty="0"/>
              <a:t>Full Order of Melchizedek</a:t>
            </a:r>
          </a:p>
        </p:txBody>
      </p:sp>
      <p:sp>
        <p:nvSpPr>
          <p:cNvPr id="5" name="Text Placeholder 4">
            <a:extLst>
              <a:ext uri="{FF2B5EF4-FFF2-40B4-BE49-F238E27FC236}">
                <a16:creationId xmlns:a16="http://schemas.microsoft.com/office/drawing/2014/main" id="{08E11344-64B9-0C41-961D-8526FA503FE3}"/>
              </a:ext>
            </a:extLst>
          </p:cNvPr>
          <p:cNvSpPr>
            <a:spLocks noGrp="1"/>
          </p:cNvSpPr>
          <p:nvPr>
            <p:ph type="body" idx="1"/>
          </p:nvPr>
        </p:nvSpPr>
        <p:spPr>
          <a:xfrm>
            <a:off x="799192" y="1284161"/>
            <a:ext cx="4959694" cy="706964"/>
          </a:xfrm>
        </p:spPr>
        <p:txBody>
          <a:bodyPr/>
          <a:lstStyle/>
          <a:p>
            <a:r>
              <a:rPr lang="en-US" dirty="0"/>
              <a:t>JR. OM RITES OF PASSAGE </a:t>
            </a:r>
          </a:p>
        </p:txBody>
      </p:sp>
      <p:sp>
        <p:nvSpPr>
          <p:cNvPr id="3" name="Content Placeholder 2">
            <a:extLst>
              <a:ext uri="{FF2B5EF4-FFF2-40B4-BE49-F238E27FC236}">
                <a16:creationId xmlns:a16="http://schemas.microsoft.com/office/drawing/2014/main" id="{72F34868-8B11-6B4E-8DD0-E0ED6688F30B}"/>
              </a:ext>
            </a:extLst>
          </p:cNvPr>
          <p:cNvSpPr>
            <a:spLocks noGrp="1"/>
          </p:cNvSpPr>
          <p:nvPr>
            <p:ph sz="half" idx="2"/>
          </p:nvPr>
        </p:nvSpPr>
        <p:spPr>
          <a:xfrm>
            <a:off x="799192" y="2087034"/>
            <a:ext cx="5180920" cy="3932768"/>
          </a:xfrm>
        </p:spPr>
        <p:txBody>
          <a:bodyPr>
            <a:normAutofit/>
          </a:bodyPr>
          <a:lstStyle/>
          <a:p>
            <a:pPr lvl="0"/>
            <a:r>
              <a:rPr lang="en-US" dirty="0"/>
              <a:t>Truth: Honesty</a:t>
            </a:r>
          </a:p>
          <a:p>
            <a:pPr lvl="0"/>
            <a:r>
              <a:rPr lang="en-US" dirty="0"/>
              <a:t>Righteousness: Integrity</a:t>
            </a:r>
          </a:p>
          <a:p>
            <a:pPr lvl="0"/>
            <a:r>
              <a:rPr lang="en-US" dirty="0"/>
              <a:t>Peace: Nonviolence </a:t>
            </a:r>
          </a:p>
          <a:p>
            <a:pPr lvl="0"/>
            <a:r>
              <a:rPr lang="en-US" dirty="0"/>
              <a:t>Faith – Faith</a:t>
            </a:r>
          </a:p>
          <a:p>
            <a:pPr marL="0" lvl="0" indent="0">
              <a:buNone/>
            </a:pPr>
            <a:r>
              <a:rPr lang="en-US" dirty="0"/>
              <a:t>The Jr. Order of Melchizedek ROP program focuses on the transitional period from youth to young adulthood. The Jr. Order of Melchizedek (JOM) program combines Biblical principles with traditional African social roles and values (7</a:t>
            </a:r>
            <a:r>
              <a:rPr lang="en-US" baseline="30000" dirty="0"/>
              <a:t>th</a:t>
            </a:r>
            <a:r>
              <a:rPr lang="en-US" dirty="0"/>
              <a:t> – 12</a:t>
            </a:r>
            <a:r>
              <a:rPr lang="en-US" baseline="30000" dirty="0"/>
              <a:t>th</a:t>
            </a:r>
            <a:r>
              <a:rPr lang="en-US" dirty="0"/>
              <a:t> Grades) </a:t>
            </a:r>
          </a:p>
          <a:p>
            <a:endParaRPr lang="en-US" dirty="0"/>
          </a:p>
        </p:txBody>
      </p:sp>
      <p:sp>
        <p:nvSpPr>
          <p:cNvPr id="6" name="Text Placeholder 5">
            <a:extLst>
              <a:ext uri="{FF2B5EF4-FFF2-40B4-BE49-F238E27FC236}">
                <a16:creationId xmlns:a16="http://schemas.microsoft.com/office/drawing/2014/main" id="{7A0A97D1-CA2C-F347-A2AD-74AFEBC3278D}"/>
              </a:ext>
            </a:extLst>
          </p:cNvPr>
          <p:cNvSpPr>
            <a:spLocks noGrp="1"/>
          </p:cNvSpPr>
          <p:nvPr>
            <p:ph type="body" sz="quarter" idx="3"/>
          </p:nvPr>
        </p:nvSpPr>
        <p:spPr>
          <a:xfrm>
            <a:off x="6096000" y="1417605"/>
            <a:ext cx="4937871" cy="552536"/>
          </a:xfrm>
        </p:spPr>
        <p:txBody>
          <a:bodyPr/>
          <a:lstStyle/>
          <a:p>
            <a:pPr fontAlgn="base"/>
            <a:r>
              <a:rPr lang="en-US" dirty="0"/>
              <a:t>OM SACRED ORDER</a:t>
            </a:r>
          </a:p>
        </p:txBody>
      </p:sp>
      <p:sp>
        <p:nvSpPr>
          <p:cNvPr id="7" name="Content Placeholder 6">
            <a:extLst>
              <a:ext uri="{FF2B5EF4-FFF2-40B4-BE49-F238E27FC236}">
                <a16:creationId xmlns:a16="http://schemas.microsoft.com/office/drawing/2014/main" id="{6F57A825-9BA5-2F4B-9D33-D326D3174DEB}"/>
              </a:ext>
            </a:extLst>
          </p:cNvPr>
          <p:cNvSpPr>
            <a:spLocks noGrp="1"/>
          </p:cNvSpPr>
          <p:nvPr>
            <p:ph sz="quarter" idx="4"/>
          </p:nvPr>
        </p:nvSpPr>
        <p:spPr>
          <a:xfrm>
            <a:off x="6096000" y="2087034"/>
            <a:ext cx="4937871" cy="3932768"/>
          </a:xfrm>
        </p:spPr>
        <p:txBody>
          <a:bodyPr>
            <a:normAutofit/>
          </a:bodyPr>
          <a:lstStyle/>
          <a:p>
            <a:pPr lvl="0"/>
            <a:r>
              <a:rPr lang="en-US" dirty="0"/>
              <a:t>Helmet- High Priest - One learns to serve the Community. Because one’s character has been built, primary concerns for others becomes one’s responsibility.</a:t>
            </a:r>
          </a:p>
          <a:p>
            <a:pPr lvl="0"/>
            <a:r>
              <a:rPr lang="en-US" dirty="0"/>
              <a:t>Sword-</a:t>
            </a:r>
            <a:r>
              <a:rPr lang="en-US" dirty="0" err="1"/>
              <a:t>Ma’at</a:t>
            </a:r>
            <a:r>
              <a:rPr lang="en-US" dirty="0"/>
              <a:t> - Maat. Goddess of truth, justice, wisdom, the stars, law, morality, order, harmony, the seasons, and cosmic balance. Maat was both the goddess and the personification of truth and justice. Her ostrich feather represents truth. OM MASTER</a:t>
            </a:r>
          </a:p>
        </p:txBody>
      </p:sp>
    </p:spTree>
    <p:extLst>
      <p:ext uri="{BB962C8B-B14F-4D97-AF65-F5344CB8AC3E}">
        <p14:creationId xmlns:p14="http://schemas.microsoft.com/office/powerpoint/2010/main" val="407340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7">
                                            <p:txEl>
                                              <p:pRg st="0" end="0"/>
                                            </p:txEl>
                                          </p:spTgt>
                                        </p:tgtEl>
                                        <p:attrNameLst>
                                          <p:attrName>style.visibility</p:attrName>
                                        </p:attrNameLst>
                                      </p:cBhvr>
                                      <p:to>
                                        <p:strVal val="visible"/>
                                      </p:to>
                                    </p:set>
                                    <p:anim calcmode="lin" valueType="num">
                                      <p:cBhvr additive="base">
                                        <p:cTn id="37" dur="500" fill="hold"/>
                                        <p:tgtEl>
                                          <p:spTgt spid="7">
                                            <p:txEl>
                                              <p:pRg st="0" end="0"/>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7">
                                            <p:txEl>
                                              <p:pRg st="1" end="1"/>
                                            </p:txEl>
                                          </p:spTgt>
                                        </p:tgtEl>
                                        <p:attrNameLst>
                                          <p:attrName>style.visibility</p:attrName>
                                        </p:attrNameLst>
                                      </p:cBhvr>
                                      <p:to>
                                        <p:strVal val="visible"/>
                                      </p:to>
                                    </p:set>
                                    <p:anim calcmode="lin" valueType="num">
                                      <p:cBhvr additive="base">
                                        <p:cTn id="43" dur="500" fill="hold"/>
                                        <p:tgtEl>
                                          <p:spTgt spid="7">
                                            <p:txEl>
                                              <p:pRg st="1" end="1"/>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CE539-8BC0-2284-4493-5014146A260C}"/>
              </a:ext>
            </a:extLst>
          </p:cNvPr>
          <p:cNvSpPr>
            <a:spLocks noGrp="1"/>
          </p:cNvSpPr>
          <p:nvPr>
            <p:ph type="title"/>
          </p:nvPr>
        </p:nvSpPr>
        <p:spPr/>
        <p:txBody>
          <a:bodyPr/>
          <a:lstStyle/>
          <a:p>
            <a:pPr algn="ctr"/>
            <a:r>
              <a:rPr lang="en-US" sz="3200" b="1" dirty="0"/>
              <a:t>RANDALL LEWIS CENTER FOR WELL-BEING &amp; </a:t>
            </a:r>
            <a:br>
              <a:rPr lang="en-US" sz="3200" b="1" dirty="0"/>
            </a:br>
            <a:r>
              <a:rPr lang="en-US" sz="3200" b="1" dirty="0"/>
              <a:t>FACULTY RESEARCH FELLOWSHIP </a:t>
            </a:r>
          </a:p>
        </p:txBody>
      </p:sp>
      <p:sp>
        <p:nvSpPr>
          <p:cNvPr id="3" name="Content Placeholder 2">
            <a:extLst>
              <a:ext uri="{FF2B5EF4-FFF2-40B4-BE49-F238E27FC236}">
                <a16:creationId xmlns:a16="http://schemas.microsoft.com/office/drawing/2014/main" id="{AF129D44-1C42-267D-A7B6-E000C9302183}"/>
              </a:ext>
            </a:extLst>
          </p:cNvPr>
          <p:cNvSpPr>
            <a:spLocks noGrp="1"/>
          </p:cNvSpPr>
          <p:nvPr>
            <p:ph idx="1"/>
          </p:nvPr>
        </p:nvSpPr>
        <p:spPr>
          <a:xfrm>
            <a:off x="955964" y="1853248"/>
            <a:ext cx="9404723" cy="4581832"/>
          </a:xfrm>
        </p:spPr>
        <p:txBody>
          <a:bodyPr>
            <a:normAutofit lnSpcReduction="10000"/>
          </a:bodyPr>
          <a:lstStyle/>
          <a:p>
            <a:r>
              <a:rPr lang="en-US" sz="2400" b="1" dirty="0"/>
              <a:t>RESEARCH PROJECT</a:t>
            </a:r>
            <a:r>
              <a:rPr lang="en-US" sz="2400" dirty="0"/>
              <a:t>: Assessment of the Jr. Order of Melchizedek (JOM) Rites of Passage (ROP) Pilot Program. The JOM Curriculum was created in 2020 by members of the Ecumenical Center for Black Church Studies.</a:t>
            </a:r>
          </a:p>
          <a:p>
            <a:r>
              <a:rPr lang="en-US" sz="2400" dirty="0"/>
              <a:t> </a:t>
            </a:r>
            <a:r>
              <a:rPr lang="en-US" sz="2400" b="1" dirty="0"/>
              <a:t>Objective</a:t>
            </a:r>
            <a:r>
              <a:rPr lang="en-US" sz="2400" dirty="0"/>
              <a:t>: The proposed research will assess the primary purpose of the JOM ROP Program, i.e. </a:t>
            </a:r>
            <a:r>
              <a:rPr lang="en-US" sz="2400" i="1" dirty="0"/>
              <a:t>to improve the student’s well-being through value-based decision making</a:t>
            </a:r>
            <a:r>
              <a:rPr lang="en-US" sz="2400" b="1" i="1" dirty="0"/>
              <a:t>.</a:t>
            </a:r>
            <a:r>
              <a:rPr lang="en-US" sz="2400" dirty="0"/>
              <a:t> The Pilot JOM ROP Program will take place during the Summer 2023. The results of the assessment will be presented at the 50</a:t>
            </a:r>
            <a:r>
              <a:rPr lang="en-US" sz="2400" baseline="30000" dirty="0"/>
              <a:t>th</a:t>
            </a:r>
            <a:r>
              <a:rPr lang="en-US" sz="2400" dirty="0"/>
              <a:t> Anniversary Celebration of the Ecumenical Center for Black Church Studies (ECBCS): Lessons Learned from 50 Years of Community Engagement in 2024.</a:t>
            </a:r>
          </a:p>
          <a:p>
            <a:endParaRPr lang="en-US" dirty="0"/>
          </a:p>
        </p:txBody>
      </p:sp>
    </p:spTree>
    <p:extLst>
      <p:ext uri="{BB962C8B-B14F-4D97-AF65-F5344CB8AC3E}">
        <p14:creationId xmlns:p14="http://schemas.microsoft.com/office/powerpoint/2010/main" val="1832950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B73CEA1-CA02-DC4E-8EA9-2DEAF275CBFA}"/>
              </a:ext>
            </a:extLst>
          </p:cNvPr>
          <p:cNvSpPr>
            <a:spLocks noGrp="1"/>
          </p:cNvSpPr>
          <p:nvPr>
            <p:ph type="title"/>
          </p:nvPr>
        </p:nvSpPr>
        <p:spPr>
          <a:xfrm>
            <a:off x="790731" y="785483"/>
            <a:ext cx="9404723" cy="1400530"/>
          </a:xfrm>
        </p:spPr>
        <p:txBody>
          <a:bodyPr/>
          <a:lstStyle/>
          <a:p>
            <a:r>
              <a:rPr lang="en-US" dirty="0"/>
              <a:t>OM Foundational Claims</a:t>
            </a:r>
          </a:p>
        </p:txBody>
      </p:sp>
      <p:sp>
        <p:nvSpPr>
          <p:cNvPr id="6" name="Content Placeholder 5">
            <a:extLst>
              <a:ext uri="{FF2B5EF4-FFF2-40B4-BE49-F238E27FC236}">
                <a16:creationId xmlns:a16="http://schemas.microsoft.com/office/drawing/2014/main" id="{81AE6E3D-483C-E144-AF87-A5293775D811}"/>
              </a:ext>
            </a:extLst>
          </p:cNvPr>
          <p:cNvSpPr>
            <a:spLocks noGrp="1"/>
          </p:cNvSpPr>
          <p:nvPr>
            <p:ph idx="1"/>
          </p:nvPr>
        </p:nvSpPr>
        <p:spPr>
          <a:xfrm>
            <a:off x="935353" y="1853248"/>
            <a:ext cx="9115481" cy="3519004"/>
          </a:xfrm>
        </p:spPr>
        <p:txBody>
          <a:bodyPr>
            <a:normAutofit/>
          </a:bodyPr>
          <a:lstStyle/>
          <a:p>
            <a:r>
              <a:rPr lang="en-US" sz="2400" dirty="0"/>
              <a:t>The Order of Melchizedek is established by and with the Living Word of God as it’s only authority. </a:t>
            </a:r>
          </a:p>
          <a:p>
            <a:r>
              <a:rPr lang="en-US" sz="2400" dirty="0"/>
              <a:t>The Order of Melchizedek transcends both race and religious tradition. </a:t>
            </a:r>
          </a:p>
          <a:p>
            <a:r>
              <a:rPr lang="en-US" sz="2400" dirty="0"/>
              <a:t>This OM was born during the 2020 Covid-19 Global Crisis. </a:t>
            </a:r>
          </a:p>
          <a:p>
            <a:r>
              <a:rPr lang="en-US" sz="2400" dirty="0"/>
              <a:t>OM was established in the hearts and minds of those who attended CORE Gatherings and the students of ECBCS.</a:t>
            </a:r>
          </a:p>
          <a:p>
            <a:pPr marL="0" indent="0">
              <a:buNone/>
            </a:pPr>
            <a:endParaRPr lang="en-US" dirty="0"/>
          </a:p>
        </p:txBody>
      </p:sp>
    </p:spTree>
    <p:extLst>
      <p:ext uri="{BB962C8B-B14F-4D97-AF65-F5344CB8AC3E}">
        <p14:creationId xmlns:p14="http://schemas.microsoft.com/office/powerpoint/2010/main" val="2776219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5D5415-FA1F-F745-B948-C805A94F598B}"/>
              </a:ext>
            </a:extLst>
          </p:cNvPr>
          <p:cNvSpPr>
            <a:spLocks noGrp="1"/>
          </p:cNvSpPr>
          <p:nvPr>
            <p:ph type="title"/>
          </p:nvPr>
        </p:nvSpPr>
        <p:spPr>
          <a:xfrm>
            <a:off x="872837" y="351067"/>
            <a:ext cx="5666508" cy="942894"/>
          </a:xfrm>
        </p:spPr>
        <p:txBody>
          <a:bodyPr>
            <a:noAutofit/>
          </a:bodyPr>
          <a:lstStyle/>
          <a:p>
            <a:r>
              <a:rPr lang="en-US" sz="4000" b="1" dirty="0"/>
              <a:t>Order of Melchizedek</a:t>
            </a:r>
          </a:p>
        </p:txBody>
      </p:sp>
      <p:pic>
        <p:nvPicPr>
          <p:cNvPr id="7" name="Picture Placeholder 6">
            <a:extLst>
              <a:ext uri="{FF2B5EF4-FFF2-40B4-BE49-F238E27FC236}">
                <a16:creationId xmlns:a16="http://schemas.microsoft.com/office/drawing/2014/main" id="{03CA2A4E-E931-1241-9E06-B5BF9A25518C}"/>
              </a:ext>
            </a:extLst>
          </p:cNvPr>
          <p:cNvPicPr>
            <a:picLocks noGrp="1" noChangeAspect="1"/>
          </p:cNvPicPr>
          <p:nvPr>
            <p:ph type="pic" idx="1"/>
          </p:nvPr>
        </p:nvPicPr>
        <p:blipFill>
          <a:blip r:embed="rId2"/>
          <a:srcRect l="23460" r="23460"/>
          <a:stretch>
            <a:fillRect/>
          </a:stretch>
        </p:blipFill>
        <p:spPr>
          <a:xfrm>
            <a:off x="8329772" y="1293961"/>
            <a:ext cx="3200400" cy="4572000"/>
          </a:xfrm>
        </p:spPr>
      </p:pic>
      <p:sp>
        <p:nvSpPr>
          <p:cNvPr id="6" name="Text Placeholder 5">
            <a:extLst>
              <a:ext uri="{FF2B5EF4-FFF2-40B4-BE49-F238E27FC236}">
                <a16:creationId xmlns:a16="http://schemas.microsoft.com/office/drawing/2014/main" id="{19A1C9F0-1E05-0140-B425-C6394892313C}"/>
              </a:ext>
            </a:extLst>
          </p:cNvPr>
          <p:cNvSpPr>
            <a:spLocks noGrp="1"/>
          </p:cNvSpPr>
          <p:nvPr>
            <p:ph type="body" sz="half" idx="2"/>
          </p:nvPr>
        </p:nvSpPr>
        <p:spPr>
          <a:xfrm>
            <a:off x="872836" y="1500995"/>
            <a:ext cx="7111879" cy="4917057"/>
          </a:xfrm>
        </p:spPr>
        <p:txBody>
          <a:bodyPr>
            <a:normAutofit lnSpcReduction="10000"/>
          </a:bodyPr>
          <a:lstStyle/>
          <a:p>
            <a:r>
              <a:rPr lang="en-US" sz="2800" dirty="0"/>
              <a:t>Melchizedek was an African High Priest that lived in what the bible identifies as Salem. Salem as many of you may know will later be called, Jerusalem. … Melchizedek was a Jebusite. Jebusites were Canaanites (descendants of Canaan the son of Ham</a:t>
            </a:r>
          </a:p>
          <a:p>
            <a:r>
              <a:rPr lang="en-US" sz="2800" dirty="0"/>
              <a:t>His service wasn’t just to any God, but specifically to, God Most High, Creator of Heaven and Earth. </a:t>
            </a:r>
          </a:p>
          <a:p>
            <a:r>
              <a:rPr lang="en-US" sz="2800" dirty="0"/>
              <a:t>(</a:t>
            </a:r>
            <a:r>
              <a:rPr lang="en-US" sz="2800" dirty="0" err="1"/>
              <a:t>justiceinthemargins.org</a:t>
            </a:r>
            <a:r>
              <a:rPr lang="en-US" sz="2800" dirty="0"/>
              <a:t>)</a:t>
            </a:r>
          </a:p>
          <a:p>
            <a:endParaRPr lang="en-US" dirty="0"/>
          </a:p>
        </p:txBody>
      </p:sp>
    </p:spTree>
    <p:extLst>
      <p:ext uri="{BB962C8B-B14F-4D97-AF65-F5344CB8AC3E}">
        <p14:creationId xmlns:p14="http://schemas.microsoft.com/office/powerpoint/2010/main" val="2207611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5D5415-FA1F-F745-B948-C805A94F598B}"/>
              </a:ext>
            </a:extLst>
          </p:cNvPr>
          <p:cNvSpPr>
            <a:spLocks noGrp="1"/>
          </p:cNvSpPr>
          <p:nvPr>
            <p:ph type="title"/>
          </p:nvPr>
        </p:nvSpPr>
        <p:spPr>
          <a:xfrm>
            <a:off x="1170851" y="235528"/>
            <a:ext cx="6749829" cy="987791"/>
          </a:xfrm>
        </p:spPr>
        <p:txBody>
          <a:bodyPr>
            <a:normAutofit fontScale="90000"/>
          </a:bodyPr>
          <a:lstStyle/>
          <a:p>
            <a:r>
              <a:rPr lang="en-US" sz="4000" b="1" dirty="0"/>
              <a:t>Melchizedek Hebrews 7:1-3</a:t>
            </a:r>
          </a:p>
        </p:txBody>
      </p:sp>
      <p:pic>
        <p:nvPicPr>
          <p:cNvPr id="7" name="Picture Placeholder 6">
            <a:extLst>
              <a:ext uri="{FF2B5EF4-FFF2-40B4-BE49-F238E27FC236}">
                <a16:creationId xmlns:a16="http://schemas.microsoft.com/office/drawing/2014/main" id="{03CA2A4E-E931-1241-9E06-B5BF9A25518C}"/>
              </a:ext>
            </a:extLst>
          </p:cNvPr>
          <p:cNvPicPr>
            <a:picLocks noGrp="1" noChangeAspect="1"/>
          </p:cNvPicPr>
          <p:nvPr>
            <p:ph type="pic" idx="1"/>
          </p:nvPr>
        </p:nvPicPr>
        <p:blipFill>
          <a:blip r:embed="rId2"/>
          <a:srcRect l="23460" r="23460"/>
          <a:stretch>
            <a:fillRect/>
          </a:stretch>
        </p:blipFill>
        <p:spPr>
          <a:xfrm>
            <a:off x="8675107" y="1480649"/>
            <a:ext cx="3200400" cy="4572000"/>
          </a:xfrm>
        </p:spPr>
      </p:pic>
      <p:sp>
        <p:nvSpPr>
          <p:cNvPr id="6" name="Text Placeholder 5">
            <a:extLst>
              <a:ext uri="{FF2B5EF4-FFF2-40B4-BE49-F238E27FC236}">
                <a16:creationId xmlns:a16="http://schemas.microsoft.com/office/drawing/2014/main" id="{19A1C9F0-1E05-0140-B425-C6394892313C}"/>
              </a:ext>
            </a:extLst>
          </p:cNvPr>
          <p:cNvSpPr>
            <a:spLocks noGrp="1"/>
          </p:cNvSpPr>
          <p:nvPr>
            <p:ph type="body" sz="half" idx="2"/>
          </p:nvPr>
        </p:nvSpPr>
        <p:spPr>
          <a:xfrm>
            <a:off x="516194" y="1496290"/>
            <a:ext cx="7565921" cy="4572000"/>
          </a:xfrm>
        </p:spPr>
        <p:txBody>
          <a:bodyPr>
            <a:noAutofit/>
          </a:bodyPr>
          <a:lstStyle/>
          <a:p>
            <a:r>
              <a:rPr lang="en-US" sz="2800" b="0" i="0" dirty="0">
                <a:effectLst/>
                <a:latin typeface="system-ui"/>
              </a:rPr>
              <a:t>This “Melchizedek, king of Salem, priest of the Most High God, met Abraham as he was returning from defeating the kings and blessed him,”  and to him Abraham apportioned “one-tenth of everything.” His name, in the first place, means </a:t>
            </a:r>
            <a:r>
              <a:rPr lang="en-US" sz="2800" b="0" i="0" dirty="0">
                <a:solidFill>
                  <a:srgbClr val="FF0000"/>
                </a:solidFill>
                <a:effectLst/>
                <a:latin typeface="system-ui"/>
              </a:rPr>
              <a:t>“king of righteousness”; </a:t>
            </a:r>
            <a:r>
              <a:rPr lang="en-US" sz="2800" b="0" i="0" dirty="0">
                <a:effectLst/>
                <a:latin typeface="system-ui"/>
              </a:rPr>
              <a:t>next, he is also king of Salem, that is, </a:t>
            </a:r>
            <a:r>
              <a:rPr lang="en-US" sz="2800" b="0" i="0" dirty="0">
                <a:solidFill>
                  <a:srgbClr val="FF0000"/>
                </a:solidFill>
                <a:effectLst/>
                <a:latin typeface="system-ui"/>
              </a:rPr>
              <a:t>“king of peace.”  </a:t>
            </a:r>
            <a:r>
              <a:rPr lang="en-US" sz="2800" b="0" i="0" dirty="0">
                <a:effectLst/>
                <a:latin typeface="system-ui"/>
              </a:rPr>
              <a:t>Without father, without mother, without genealogy, having neither beginning of days nor end of life but resembling the Son of God, he remains a priest forever.</a:t>
            </a:r>
            <a:endParaRPr lang="en-US" sz="2800" dirty="0">
              <a:solidFill>
                <a:schemeClr val="bg1"/>
              </a:solidFill>
            </a:endParaRPr>
          </a:p>
        </p:txBody>
      </p:sp>
    </p:spTree>
    <p:extLst>
      <p:ext uri="{BB962C8B-B14F-4D97-AF65-F5344CB8AC3E}">
        <p14:creationId xmlns:p14="http://schemas.microsoft.com/office/powerpoint/2010/main" val="2977905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A197B-0B41-E121-7728-F9E5F0C30B8B}"/>
              </a:ext>
            </a:extLst>
          </p:cNvPr>
          <p:cNvSpPr>
            <a:spLocks noGrp="1"/>
          </p:cNvSpPr>
          <p:nvPr>
            <p:ph type="title"/>
          </p:nvPr>
        </p:nvSpPr>
        <p:spPr/>
        <p:txBody>
          <a:bodyPr/>
          <a:lstStyle/>
          <a:p>
            <a:pPr algn="ctr"/>
            <a:r>
              <a:rPr lang="en-US" b="1" dirty="0">
                <a:solidFill>
                  <a:schemeClr val="tx1"/>
                </a:solidFill>
              </a:rPr>
              <a:t>King David and Jesus are </a:t>
            </a:r>
            <a:br>
              <a:rPr lang="en-US" b="1" dirty="0">
                <a:solidFill>
                  <a:srgbClr val="FF0000"/>
                </a:solidFill>
              </a:rPr>
            </a:br>
            <a:r>
              <a:rPr lang="en-US" b="1" dirty="0">
                <a:solidFill>
                  <a:srgbClr val="FF0000"/>
                </a:solidFill>
              </a:rPr>
              <a:t>ORDER OF MELCHIZEDIK </a:t>
            </a:r>
            <a:r>
              <a:rPr lang="en-US" b="1" dirty="0">
                <a:solidFill>
                  <a:schemeClr val="tx1"/>
                </a:solidFill>
              </a:rPr>
              <a:t>Members</a:t>
            </a:r>
          </a:p>
        </p:txBody>
      </p:sp>
      <p:sp>
        <p:nvSpPr>
          <p:cNvPr id="3" name="Text Placeholder 2">
            <a:extLst>
              <a:ext uri="{FF2B5EF4-FFF2-40B4-BE49-F238E27FC236}">
                <a16:creationId xmlns:a16="http://schemas.microsoft.com/office/drawing/2014/main" id="{3B95728F-6FC4-45CF-D64E-C933E9C34FA8}"/>
              </a:ext>
            </a:extLst>
          </p:cNvPr>
          <p:cNvSpPr>
            <a:spLocks noGrp="1"/>
          </p:cNvSpPr>
          <p:nvPr>
            <p:ph type="body" idx="1"/>
          </p:nvPr>
        </p:nvSpPr>
        <p:spPr>
          <a:xfrm>
            <a:off x="646111" y="1905000"/>
            <a:ext cx="4853540" cy="576262"/>
          </a:xfrm>
        </p:spPr>
        <p:txBody>
          <a:bodyPr/>
          <a:lstStyle/>
          <a:p>
            <a:r>
              <a:rPr lang="en-US" sz="3200" b="1" kern="0" dirty="0">
                <a:solidFill>
                  <a:schemeClr val="tx1"/>
                </a:solidFill>
                <a:effectLst/>
                <a:latin typeface="AppleSystemUIFont"/>
                <a:ea typeface="Calibri" panose="020F0502020204030204" pitchFamily="34" charset="0"/>
                <a:cs typeface="AppleSystemUIFont"/>
              </a:rPr>
              <a:t>Psalm 110: 1 &amp; 4 (David)</a:t>
            </a:r>
            <a:endParaRPr lang="en-US" sz="32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DF3E7E82-1C14-19F5-9054-944939CD4C48}"/>
              </a:ext>
            </a:extLst>
          </p:cNvPr>
          <p:cNvSpPr>
            <a:spLocks noGrp="1"/>
          </p:cNvSpPr>
          <p:nvPr>
            <p:ph sz="half" idx="2"/>
          </p:nvPr>
        </p:nvSpPr>
        <p:spPr/>
        <p:txBody>
          <a:bodyPr>
            <a:normAutofit fontScale="92500" lnSpcReduction="20000"/>
          </a:bodyPr>
          <a:lstStyle/>
          <a:p>
            <a:pPr marL="114300" marR="0" indent="0">
              <a:spcBef>
                <a:spcPts val="0"/>
              </a:spcBef>
              <a:spcAft>
                <a:spcPts val="0"/>
              </a:spcAft>
              <a:buNone/>
            </a:pPr>
            <a:r>
              <a:rPr lang="en-US" sz="3000" baseline="30000" dirty="0">
                <a:effectLst/>
                <a:latin typeface="Segoe UI" panose="020B0502040204020203" pitchFamily="34" charset="0"/>
                <a:ea typeface="Times New Roman" panose="02020603050405020304" pitchFamily="18" charset="0"/>
              </a:rPr>
              <a:t>1</a:t>
            </a:r>
            <a:r>
              <a:rPr lang="en-US" sz="3000" dirty="0">
                <a:effectLst/>
                <a:latin typeface="Segoe UI" panose="020B0502040204020203" pitchFamily="34" charset="0"/>
                <a:ea typeface="Times New Roman" panose="02020603050405020304" pitchFamily="18" charset="0"/>
              </a:rPr>
              <a:t>The </a:t>
            </a:r>
            <a:r>
              <a:rPr lang="en-US" sz="3000" cap="small" dirty="0">
                <a:effectLst/>
                <a:latin typeface="Segoe UI" panose="020B0502040204020203" pitchFamily="34" charset="0"/>
                <a:ea typeface="Times New Roman" panose="02020603050405020304" pitchFamily="18" charset="0"/>
              </a:rPr>
              <a:t>Lord</a:t>
            </a:r>
            <a:r>
              <a:rPr lang="en-US" sz="3000" dirty="0">
                <a:effectLst/>
                <a:latin typeface="Segoe UI" panose="020B0502040204020203" pitchFamily="34" charset="0"/>
                <a:ea typeface="Times New Roman" panose="02020603050405020304" pitchFamily="18" charset="0"/>
              </a:rPr>
              <a:t> says to my lord,</a:t>
            </a:r>
            <a:br>
              <a:rPr lang="en-US" sz="3000" dirty="0">
                <a:effectLst/>
                <a:latin typeface="Segoe UI" panose="020B0502040204020203" pitchFamily="34" charset="0"/>
                <a:ea typeface="Times New Roman" panose="02020603050405020304" pitchFamily="18" charset="0"/>
              </a:rPr>
            </a:br>
            <a:r>
              <a:rPr lang="en-US" sz="3000" dirty="0">
                <a:effectLst/>
                <a:latin typeface="Courier New" panose="02070309020205020404" pitchFamily="49" charset="0"/>
                <a:ea typeface="Times New Roman" panose="02020603050405020304" pitchFamily="18" charset="0"/>
              </a:rPr>
              <a:t>    </a:t>
            </a:r>
            <a:r>
              <a:rPr lang="en-US" sz="3000" dirty="0">
                <a:effectLst/>
                <a:latin typeface="Segoe UI" panose="020B0502040204020203" pitchFamily="34" charset="0"/>
                <a:ea typeface="Times New Roman" panose="02020603050405020304" pitchFamily="18" charset="0"/>
              </a:rPr>
              <a:t>“Sit at my right hand</a:t>
            </a:r>
            <a:br>
              <a:rPr lang="en-US" sz="3000" dirty="0">
                <a:effectLst/>
                <a:latin typeface="Segoe UI" panose="020B0502040204020203" pitchFamily="34" charset="0"/>
                <a:ea typeface="Times New Roman" panose="02020603050405020304" pitchFamily="18" charset="0"/>
              </a:rPr>
            </a:br>
            <a:r>
              <a:rPr lang="en-US" sz="3000" dirty="0">
                <a:effectLst/>
                <a:latin typeface="Segoe UI" panose="020B0502040204020203" pitchFamily="34" charset="0"/>
                <a:ea typeface="Times New Roman" panose="02020603050405020304" pitchFamily="18" charset="0"/>
              </a:rPr>
              <a:t>until I make your enemies your footstool.”</a:t>
            </a:r>
            <a:br>
              <a:rPr lang="en-US" sz="3000" dirty="0">
                <a:effectLst/>
                <a:latin typeface="Segoe UI" panose="020B0502040204020203" pitchFamily="34" charset="0"/>
                <a:ea typeface="Times New Roman" panose="02020603050405020304" pitchFamily="18" charset="0"/>
              </a:rPr>
            </a:br>
            <a:r>
              <a:rPr lang="en-US" sz="3000" baseline="30000" dirty="0">
                <a:effectLst/>
                <a:latin typeface="Segoe UI" panose="020B0502040204020203" pitchFamily="34" charset="0"/>
                <a:ea typeface="Times New Roman" panose="02020603050405020304" pitchFamily="18" charset="0"/>
              </a:rPr>
              <a:t>4</a:t>
            </a:r>
            <a:r>
              <a:rPr lang="en-US" sz="3000" dirty="0">
                <a:effectLst/>
                <a:latin typeface="Segoe UI" panose="020B0502040204020203" pitchFamily="34" charset="0"/>
                <a:ea typeface="Times New Roman" panose="02020603050405020304" pitchFamily="18" charset="0"/>
              </a:rPr>
              <a:t>The </a:t>
            </a:r>
            <a:r>
              <a:rPr lang="en-US" sz="3000" cap="small" dirty="0">
                <a:effectLst/>
                <a:latin typeface="Segoe UI" panose="020B0502040204020203" pitchFamily="34" charset="0"/>
                <a:ea typeface="Times New Roman" panose="02020603050405020304" pitchFamily="18" charset="0"/>
              </a:rPr>
              <a:t>Lord</a:t>
            </a:r>
            <a:r>
              <a:rPr lang="en-US" sz="3000" dirty="0">
                <a:effectLst/>
                <a:latin typeface="Segoe UI" panose="020B0502040204020203" pitchFamily="34" charset="0"/>
                <a:ea typeface="Times New Roman" panose="02020603050405020304" pitchFamily="18" charset="0"/>
              </a:rPr>
              <a:t> has sworn and will not change his mind,</a:t>
            </a:r>
            <a:br>
              <a:rPr lang="en-US" sz="3000" dirty="0">
                <a:effectLst/>
                <a:latin typeface="Segoe UI" panose="020B0502040204020203" pitchFamily="34" charset="0"/>
                <a:ea typeface="Times New Roman" panose="02020603050405020304" pitchFamily="18" charset="0"/>
              </a:rPr>
            </a:br>
            <a:r>
              <a:rPr lang="en-US" sz="3000" dirty="0">
                <a:effectLst/>
                <a:latin typeface="Courier New" panose="02070309020205020404" pitchFamily="49" charset="0"/>
                <a:ea typeface="Times New Roman" panose="02020603050405020304" pitchFamily="18" charset="0"/>
              </a:rPr>
              <a:t>    </a:t>
            </a:r>
            <a:r>
              <a:rPr lang="en-US" sz="3000" dirty="0">
                <a:effectLst/>
                <a:latin typeface="Segoe UI" panose="020B0502040204020203" pitchFamily="34" charset="0"/>
                <a:ea typeface="Times New Roman" panose="02020603050405020304" pitchFamily="18" charset="0"/>
              </a:rPr>
              <a:t>“You are a priest forever </a:t>
            </a:r>
            <a:r>
              <a:rPr lang="en-US" sz="3000" dirty="0">
                <a:solidFill>
                  <a:srgbClr val="FF0000"/>
                </a:solidFill>
                <a:effectLst/>
                <a:latin typeface="Segoe UI" panose="020B0502040204020203" pitchFamily="34" charset="0"/>
                <a:ea typeface="Times New Roman" panose="02020603050405020304" pitchFamily="18" charset="0"/>
              </a:rPr>
              <a:t>according to the order of Melchizedek</a:t>
            </a:r>
            <a:r>
              <a:rPr lang="en-US" sz="3000" dirty="0">
                <a:effectLst/>
                <a:latin typeface="Segoe UI" panose="020B0502040204020203" pitchFamily="34" charset="0"/>
                <a:ea typeface="Times New Roman" panose="02020603050405020304" pitchFamily="18" charset="0"/>
              </a:rPr>
              <a:t>.”</a:t>
            </a:r>
            <a:endParaRPr lang="en-US" sz="3000" dirty="0">
              <a:effectLst/>
              <a:latin typeface="Times New Roman" panose="02020603050405020304" pitchFamily="18" charset="0"/>
              <a:ea typeface="Times New Roman" panose="02020603050405020304" pitchFamily="18" charset="0"/>
            </a:endParaRPr>
          </a:p>
          <a:p>
            <a:endParaRPr lang="en-US" dirty="0"/>
          </a:p>
        </p:txBody>
      </p:sp>
      <p:sp>
        <p:nvSpPr>
          <p:cNvPr id="5" name="Text Placeholder 4">
            <a:extLst>
              <a:ext uri="{FF2B5EF4-FFF2-40B4-BE49-F238E27FC236}">
                <a16:creationId xmlns:a16="http://schemas.microsoft.com/office/drawing/2014/main" id="{38FA1A56-0EAF-99A9-16E0-BBB491049AC3}"/>
              </a:ext>
            </a:extLst>
          </p:cNvPr>
          <p:cNvSpPr>
            <a:spLocks noGrp="1"/>
          </p:cNvSpPr>
          <p:nvPr>
            <p:ph type="body" sz="quarter" idx="3"/>
          </p:nvPr>
        </p:nvSpPr>
        <p:spPr/>
        <p:txBody>
          <a:bodyPr/>
          <a:lstStyle/>
          <a:p>
            <a:r>
              <a:rPr lang="en-US" sz="3200" b="1" kern="0" dirty="0">
                <a:solidFill>
                  <a:schemeClr val="tx1"/>
                </a:solidFill>
                <a:effectLst/>
                <a:latin typeface="AppleSystemUIFont"/>
                <a:ea typeface="Calibri" panose="020F0502020204030204" pitchFamily="34" charset="0"/>
                <a:cs typeface="AppleSystemUIFont"/>
              </a:rPr>
              <a:t>Hebrews  5: 5-6 (Jesus)</a:t>
            </a:r>
            <a:endParaRPr lang="en-US" sz="32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46BCD295-55C4-0605-30F4-D0F44657860B}"/>
              </a:ext>
            </a:extLst>
          </p:cNvPr>
          <p:cNvSpPr>
            <a:spLocks noGrp="1"/>
          </p:cNvSpPr>
          <p:nvPr>
            <p:ph sz="quarter" idx="4"/>
          </p:nvPr>
        </p:nvSpPr>
        <p:spPr>
          <a:xfrm>
            <a:off x="5654495" y="2632364"/>
            <a:ext cx="4958087" cy="3623974"/>
          </a:xfrm>
        </p:spPr>
        <p:txBody>
          <a:bodyPr>
            <a:normAutofit fontScale="92500" lnSpcReduction="20000"/>
          </a:bodyPr>
          <a:lstStyle/>
          <a:p>
            <a:pPr marL="0" indent="0" algn="l">
              <a:buNone/>
            </a:pPr>
            <a:r>
              <a:rPr lang="en-US" sz="2600" b="1" i="0" baseline="30000" dirty="0">
                <a:effectLst/>
                <a:latin typeface="system-ui"/>
              </a:rPr>
              <a:t>5</a:t>
            </a:r>
            <a:r>
              <a:rPr lang="en-US" sz="3000" b="1" i="0" baseline="30000" dirty="0">
                <a:effectLst/>
                <a:latin typeface="system-ui"/>
              </a:rPr>
              <a:t> </a:t>
            </a:r>
            <a:r>
              <a:rPr lang="en-US" sz="3000" b="0" i="0" dirty="0">
                <a:effectLst/>
                <a:latin typeface="system-ui"/>
              </a:rPr>
              <a:t>So also Christ did not glorify himself in becoming a high priest but was appointed by</a:t>
            </a:r>
            <a:r>
              <a:rPr lang="en-US" sz="3000" b="0" i="0" baseline="30000" dirty="0">
                <a:effectLst/>
                <a:latin typeface="system-ui"/>
              </a:rPr>
              <a:t>[</a:t>
            </a:r>
            <a:r>
              <a:rPr lang="en-US" sz="3000" b="0" i="0" baseline="30000" dirty="0">
                <a:effectLst/>
                <a:latin typeface="system-ui"/>
                <a:hlinkClick r:id="rId2" tooltip="See footnote a">
                  <a:extLst>
                    <a:ext uri="{A12FA001-AC4F-418D-AE19-62706E023703}">
                      <ahyp:hlinkClr xmlns:ahyp="http://schemas.microsoft.com/office/drawing/2018/hyperlinkcolor" val="tx"/>
                    </a:ext>
                  </a:extLst>
                </a:hlinkClick>
              </a:rPr>
              <a:t>a</a:t>
            </a:r>
            <a:r>
              <a:rPr lang="en-US" sz="3000" b="0" i="0" baseline="30000" dirty="0">
                <a:effectLst/>
                <a:latin typeface="system-ui"/>
              </a:rPr>
              <a:t>]</a:t>
            </a:r>
            <a:r>
              <a:rPr lang="en-US" sz="3000" b="0" i="0" dirty="0">
                <a:effectLst/>
                <a:latin typeface="system-ui"/>
              </a:rPr>
              <a:t> the one who said to him, “You are my Son;</a:t>
            </a:r>
            <a:r>
              <a:rPr lang="en-US" sz="3000" dirty="0">
                <a:latin typeface="system-ui"/>
              </a:rPr>
              <a:t> </a:t>
            </a:r>
            <a:r>
              <a:rPr lang="en-US" sz="3000" b="0" i="0" dirty="0">
                <a:effectLst/>
                <a:latin typeface="system-ui"/>
              </a:rPr>
              <a:t>today I have begotten you”;</a:t>
            </a:r>
          </a:p>
          <a:p>
            <a:pPr marL="0" indent="0" algn="l">
              <a:buNone/>
            </a:pPr>
            <a:r>
              <a:rPr lang="en-US" sz="3000" b="1" i="0" baseline="30000" dirty="0">
                <a:effectLst/>
                <a:latin typeface="system-ui"/>
              </a:rPr>
              <a:t>6 </a:t>
            </a:r>
            <a:r>
              <a:rPr lang="en-US" sz="3000" b="0" i="0" dirty="0">
                <a:effectLst/>
                <a:latin typeface="system-ui"/>
              </a:rPr>
              <a:t>as he says also in another place, “You are a priest forever,</a:t>
            </a:r>
            <a:br>
              <a:rPr lang="en-US" sz="3000" b="0" i="0" dirty="0">
                <a:effectLst/>
                <a:latin typeface="system-ui"/>
              </a:rPr>
            </a:br>
            <a:r>
              <a:rPr lang="en-US" sz="3000" b="0" i="0" dirty="0">
                <a:effectLst/>
                <a:latin typeface="Courier New" panose="02070309020205020404" pitchFamily="49" charset="0"/>
              </a:rPr>
              <a:t>    </a:t>
            </a:r>
            <a:r>
              <a:rPr lang="en-US" sz="3000" b="0" i="0" dirty="0">
                <a:solidFill>
                  <a:srgbClr val="FF0000"/>
                </a:solidFill>
                <a:effectLst/>
                <a:latin typeface="system-ui"/>
              </a:rPr>
              <a:t>according to the order of Melchizedek</a:t>
            </a:r>
            <a:r>
              <a:rPr lang="en-US" sz="3000" b="0" i="0" dirty="0">
                <a:effectLst/>
                <a:latin typeface="system-ui"/>
              </a:rPr>
              <a:t>.”</a:t>
            </a:r>
          </a:p>
          <a:p>
            <a:pPr marL="0" indent="0">
              <a:buNone/>
            </a:pPr>
            <a:endParaRPr lang="en-US" dirty="0"/>
          </a:p>
        </p:txBody>
      </p:sp>
      <p:sp>
        <p:nvSpPr>
          <p:cNvPr id="7" name="Text Placeholder 4">
            <a:extLst>
              <a:ext uri="{FF2B5EF4-FFF2-40B4-BE49-F238E27FC236}">
                <a16:creationId xmlns:a16="http://schemas.microsoft.com/office/drawing/2014/main" id="{007ED464-BCE7-07B2-D873-D5E37330CFC9}"/>
              </a:ext>
            </a:extLst>
          </p:cNvPr>
          <p:cNvSpPr txBox="1">
            <a:spLocks/>
          </p:cNvSpPr>
          <p:nvPr/>
        </p:nvSpPr>
        <p:spPr>
          <a:xfrm>
            <a:off x="5711754" y="1905000"/>
            <a:ext cx="4396339" cy="576262"/>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400" b="0" i="0" kern="1200">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1"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800" b="1"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1"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1"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1"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1"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1"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1" i="0" kern="1200">
                <a:solidFill>
                  <a:schemeClr val="tx1"/>
                </a:solidFill>
                <a:latin typeface="+mj-lt"/>
                <a:ea typeface="+mj-ea"/>
                <a:cs typeface="+mj-cs"/>
              </a:defRPr>
            </a:lvl9pPr>
          </a:lstStyle>
          <a:p>
            <a:endParaRPr lang="en-US" sz="3200" b="1" kern="1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1801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A197B-0B41-E121-7728-F9E5F0C30B8B}"/>
              </a:ext>
            </a:extLst>
          </p:cNvPr>
          <p:cNvSpPr>
            <a:spLocks noGrp="1"/>
          </p:cNvSpPr>
          <p:nvPr>
            <p:ph type="title"/>
          </p:nvPr>
        </p:nvSpPr>
        <p:spPr>
          <a:xfrm>
            <a:off x="148653" y="524640"/>
            <a:ext cx="11627711" cy="1380360"/>
          </a:xfrm>
        </p:spPr>
        <p:txBody>
          <a:bodyPr/>
          <a:lstStyle/>
          <a:p>
            <a:pPr algn="ctr"/>
            <a:r>
              <a:rPr lang="en-US" b="1" dirty="0"/>
              <a:t>King David &amp; Bathsheba’ Son: </a:t>
            </a:r>
            <a:r>
              <a:rPr lang="en-US" b="1" dirty="0">
                <a:solidFill>
                  <a:schemeClr val="tx1"/>
                </a:solidFill>
              </a:rPr>
              <a:t>King Solomon</a:t>
            </a:r>
          </a:p>
        </p:txBody>
      </p:sp>
      <p:sp>
        <p:nvSpPr>
          <p:cNvPr id="3" name="Text Placeholder 2">
            <a:extLst>
              <a:ext uri="{FF2B5EF4-FFF2-40B4-BE49-F238E27FC236}">
                <a16:creationId xmlns:a16="http://schemas.microsoft.com/office/drawing/2014/main" id="{3B95728F-6FC4-45CF-D64E-C933E9C34FA8}"/>
              </a:ext>
            </a:extLst>
          </p:cNvPr>
          <p:cNvSpPr>
            <a:spLocks noGrp="1"/>
          </p:cNvSpPr>
          <p:nvPr>
            <p:ph type="body" idx="1"/>
          </p:nvPr>
        </p:nvSpPr>
        <p:spPr>
          <a:xfrm>
            <a:off x="271083" y="1558637"/>
            <a:ext cx="3930524" cy="879762"/>
          </a:xfrm>
        </p:spPr>
        <p:txBody>
          <a:bodyPr/>
          <a:lstStyle/>
          <a:p>
            <a:pPr algn="ctr"/>
            <a:r>
              <a:rPr lang="en-US" sz="3200" b="1" kern="0" dirty="0">
                <a:solidFill>
                  <a:srgbClr val="FF0000"/>
                </a:solidFill>
                <a:effectLst/>
                <a:latin typeface="AppleSystemUIFont"/>
                <a:ea typeface="Calibri" panose="020F0502020204030204" pitchFamily="34" charset="0"/>
                <a:cs typeface="AppleSystemUIFont"/>
              </a:rPr>
              <a:t>1 Kings 2:3 </a:t>
            </a:r>
            <a:r>
              <a:rPr lang="en-US" sz="3200" b="1" kern="0" dirty="0">
                <a:solidFill>
                  <a:schemeClr val="tx1"/>
                </a:solidFill>
                <a:effectLst/>
                <a:latin typeface="AppleSystemUIFont"/>
                <a:ea typeface="Calibri" panose="020F0502020204030204" pitchFamily="34" charset="0"/>
                <a:cs typeface="AppleSystemUIFont"/>
              </a:rPr>
              <a:t>King David</a:t>
            </a:r>
            <a:r>
              <a:rPr lang="en-US" sz="3200" b="1" kern="0" dirty="0">
                <a:solidFill>
                  <a:schemeClr val="tx1"/>
                </a:solidFill>
                <a:latin typeface="AppleSystemUIFont"/>
                <a:ea typeface="Calibri" panose="020F0502020204030204" pitchFamily="34" charset="0"/>
                <a:cs typeface="AppleSystemUIFont"/>
              </a:rPr>
              <a:t> to King Solomon</a:t>
            </a:r>
            <a:endParaRPr lang="en-US" sz="32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DF3E7E82-1C14-19F5-9054-944939CD4C48}"/>
              </a:ext>
            </a:extLst>
          </p:cNvPr>
          <p:cNvSpPr>
            <a:spLocks noGrp="1"/>
          </p:cNvSpPr>
          <p:nvPr>
            <p:ph sz="half" idx="2"/>
          </p:nvPr>
        </p:nvSpPr>
        <p:spPr>
          <a:xfrm>
            <a:off x="162087" y="2514600"/>
            <a:ext cx="4328626" cy="3578771"/>
          </a:xfrm>
        </p:spPr>
        <p:txBody>
          <a:bodyPr>
            <a:normAutofit fontScale="77500" lnSpcReduction="20000"/>
          </a:bodyPr>
          <a:lstStyle/>
          <a:p>
            <a:pPr marL="114300" marR="0" indent="0">
              <a:spcBef>
                <a:spcPts val="0"/>
              </a:spcBef>
              <a:spcAft>
                <a:spcPts val="0"/>
              </a:spcAft>
              <a:buNone/>
            </a:pPr>
            <a:r>
              <a:rPr lang="en-US" sz="3200" b="0" i="0" dirty="0">
                <a:effectLst/>
                <a:latin typeface="+mn-lt"/>
              </a:rPr>
              <a:t>… keep the charge of the </a:t>
            </a:r>
            <a:r>
              <a:rPr lang="en-US" sz="3200" b="0" i="0" cap="small" dirty="0">
                <a:effectLst/>
                <a:latin typeface="+mn-lt"/>
              </a:rPr>
              <a:t>Lord</a:t>
            </a:r>
            <a:r>
              <a:rPr lang="en-US" sz="3200" b="0" i="0" dirty="0">
                <a:effectLst/>
                <a:latin typeface="+mn-lt"/>
              </a:rPr>
              <a:t> your God, walking in his ways and keeping his statutes, his commandments, his ordinances, and his testimonies, as it is written in the law of Moses, so that you may prosper in all that you do and wherever you turn.</a:t>
            </a:r>
            <a:endParaRPr lang="en-US" dirty="0">
              <a:latin typeface="+mn-lt"/>
            </a:endParaRPr>
          </a:p>
        </p:txBody>
      </p:sp>
      <p:sp>
        <p:nvSpPr>
          <p:cNvPr id="5" name="Text Placeholder 4">
            <a:extLst>
              <a:ext uri="{FF2B5EF4-FFF2-40B4-BE49-F238E27FC236}">
                <a16:creationId xmlns:a16="http://schemas.microsoft.com/office/drawing/2014/main" id="{38FA1A56-0EAF-99A9-16E0-BBB491049AC3}"/>
              </a:ext>
            </a:extLst>
          </p:cNvPr>
          <p:cNvSpPr>
            <a:spLocks noGrp="1"/>
          </p:cNvSpPr>
          <p:nvPr>
            <p:ph type="body" sz="quarter" idx="3"/>
          </p:nvPr>
        </p:nvSpPr>
        <p:spPr>
          <a:xfrm>
            <a:off x="4892496" y="1406235"/>
            <a:ext cx="4958087" cy="1032164"/>
          </a:xfrm>
        </p:spPr>
        <p:txBody>
          <a:bodyPr/>
          <a:lstStyle/>
          <a:p>
            <a:pPr algn="ctr"/>
            <a:r>
              <a:rPr lang="en-US" sz="3200" b="1" kern="0" dirty="0">
                <a:solidFill>
                  <a:srgbClr val="FF0000"/>
                </a:solidFill>
                <a:effectLst/>
                <a:latin typeface="AppleSystemUIFont"/>
                <a:ea typeface="Calibri" panose="020F0502020204030204" pitchFamily="34" charset="0"/>
                <a:cs typeface="AppleSystemUIFont"/>
              </a:rPr>
              <a:t>10 Kings </a:t>
            </a:r>
            <a:r>
              <a:rPr lang="en-US" sz="3200" b="1" kern="0" dirty="0">
                <a:solidFill>
                  <a:srgbClr val="FF0000"/>
                </a:solidFill>
                <a:latin typeface="AppleSystemUIFont"/>
                <a:ea typeface="Calibri" panose="020F0502020204030204" pitchFamily="34" charset="0"/>
                <a:cs typeface="AppleSystemUIFont"/>
              </a:rPr>
              <a:t>1 &amp; 13: </a:t>
            </a:r>
            <a:r>
              <a:rPr lang="en-US" sz="3200" b="1" kern="0" dirty="0">
                <a:solidFill>
                  <a:schemeClr val="tx1"/>
                </a:solidFill>
                <a:latin typeface="AppleSystemUIFont"/>
                <a:ea typeface="Calibri" panose="020F0502020204030204" pitchFamily="34" charset="0"/>
                <a:cs typeface="AppleSystemUIFont"/>
              </a:rPr>
              <a:t>King</a:t>
            </a:r>
            <a:r>
              <a:rPr lang="en-US" sz="3200" b="1" kern="0" dirty="0">
                <a:solidFill>
                  <a:schemeClr val="tx1"/>
                </a:solidFill>
                <a:effectLst/>
                <a:latin typeface="AppleSystemUIFont"/>
                <a:ea typeface="Calibri" panose="020F0502020204030204" pitchFamily="34" charset="0"/>
                <a:cs typeface="AppleSystemUIFont"/>
              </a:rPr>
              <a:t> </a:t>
            </a:r>
            <a:r>
              <a:rPr lang="en-US" sz="3200" b="1" kern="0" dirty="0">
                <a:solidFill>
                  <a:schemeClr val="tx1"/>
                </a:solidFill>
                <a:latin typeface="AppleSystemUIFont"/>
                <a:ea typeface="Calibri" panose="020F0502020204030204" pitchFamily="34" charset="0"/>
                <a:cs typeface="AppleSystemUIFont"/>
              </a:rPr>
              <a:t>Solomon to Queen Sheba </a:t>
            </a:r>
            <a:endParaRPr lang="en-US" sz="32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46BCD295-55C4-0605-30F4-D0F44657860B}"/>
              </a:ext>
            </a:extLst>
          </p:cNvPr>
          <p:cNvSpPr>
            <a:spLocks noGrp="1"/>
          </p:cNvSpPr>
          <p:nvPr>
            <p:ph sz="quarter" idx="4"/>
          </p:nvPr>
        </p:nvSpPr>
        <p:spPr>
          <a:xfrm>
            <a:off x="4490713" y="2500745"/>
            <a:ext cx="7285651" cy="3733800"/>
          </a:xfrm>
        </p:spPr>
        <p:txBody>
          <a:bodyPr>
            <a:noAutofit/>
          </a:bodyPr>
          <a:lstStyle/>
          <a:p>
            <a:pPr marL="0" indent="0">
              <a:buNone/>
            </a:pPr>
            <a:r>
              <a:rPr lang="en-US" sz="2400" dirty="0">
                <a:solidFill>
                  <a:srgbClr val="FFFF00"/>
                </a:solidFill>
                <a:latin typeface="+mn-lt"/>
              </a:rPr>
              <a:t>When the queen of Sheba heard about the fame of Solomon and his relationship to the </a:t>
            </a:r>
            <a:r>
              <a:rPr lang="en-US" sz="2400" cap="small" dirty="0">
                <a:solidFill>
                  <a:srgbClr val="FFFF00"/>
                </a:solidFill>
                <a:latin typeface="+mn-lt"/>
              </a:rPr>
              <a:t>Lord</a:t>
            </a:r>
            <a:r>
              <a:rPr lang="en-US" sz="2400" dirty="0">
                <a:solidFill>
                  <a:srgbClr val="FFFF00"/>
                </a:solidFill>
                <a:latin typeface="+mn-lt"/>
              </a:rPr>
              <a:t>, she came to test Solomon with hard questions. </a:t>
            </a:r>
            <a:r>
              <a:rPr lang="en-US" sz="2400" b="1" baseline="30000" dirty="0">
                <a:solidFill>
                  <a:srgbClr val="FFFF00"/>
                </a:solidFill>
                <a:latin typeface="+mn-lt"/>
              </a:rPr>
              <a:t>2 </a:t>
            </a:r>
            <a:r>
              <a:rPr lang="en-US" sz="2400" dirty="0">
                <a:solidFill>
                  <a:srgbClr val="FFFF00"/>
                </a:solidFill>
                <a:latin typeface="+mn-lt"/>
              </a:rPr>
              <a:t>Arriving at Jerusalem with a very great caravan—with camels carrying spices, large quantities of gold, and precious stones—she came to Solomon and talked with him about all that she had on her mind. </a:t>
            </a:r>
            <a:r>
              <a:rPr lang="en-US" sz="2400" b="1" baseline="30000" dirty="0">
                <a:solidFill>
                  <a:srgbClr val="FFFF00"/>
                </a:solidFill>
                <a:latin typeface="+mn-lt"/>
              </a:rPr>
              <a:t>3 </a:t>
            </a:r>
            <a:r>
              <a:rPr lang="en-US" sz="2400" dirty="0">
                <a:solidFill>
                  <a:srgbClr val="FFFF00"/>
                </a:solidFill>
                <a:latin typeface="+mn-lt"/>
              </a:rPr>
              <a:t>Solomon answered all her questions; nothing was too hard for the king to explain to her.</a:t>
            </a:r>
          </a:p>
        </p:txBody>
      </p:sp>
    </p:spTree>
    <p:extLst>
      <p:ext uri="{BB962C8B-B14F-4D97-AF65-F5344CB8AC3E}">
        <p14:creationId xmlns:p14="http://schemas.microsoft.com/office/powerpoint/2010/main" val="1537419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7AF63BD-8AA6-021F-B169-E8D66C38020A}"/>
              </a:ext>
            </a:extLst>
          </p:cNvPr>
          <p:cNvSpPr>
            <a:spLocks noGrp="1"/>
          </p:cNvSpPr>
          <p:nvPr>
            <p:ph type="title"/>
          </p:nvPr>
        </p:nvSpPr>
        <p:spPr/>
        <p:txBody>
          <a:bodyPr/>
          <a:lstStyle/>
          <a:p>
            <a:r>
              <a:rPr lang="en-US" b="0" i="0" dirty="0">
                <a:solidFill>
                  <a:schemeClr val="tx1"/>
                </a:solidFill>
                <a:effectLst/>
                <a:latin typeface="Arial" panose="020B0604020202020204" pitchFamily="34" charset="0"/>
              </a:rPr>
              <a:t>Makeda: </a:t>
            </a:r>
            <a:r>
              <a:rPr lang="en-US" b="0" i="0" dirty="0">
                <a:solidFill>
                  <a:schemeClr val="tx1"/>
                </a:solidFill>
                <a:effectLst/>
                <a:latin typeface="Linux Libertine"/>
              </a:rPr>
              <a:t>Queen of Sheba</a:t>
            </a:r>
            <a:br>
              <a:rPr lang="en-US" b="0" i="0" dirty="0">
                <a:solidFill>
                  <a:srgbClr val="000000"/>
                </a:solidFill>
                <a:effectLst/>
                <a:latin typeface="Linux Libertine"/>
              </a:rPr>
            </a:br>
            <a:endParaRPr lang="en-US" dirty="0"/>
          </a:p>
        </p:txBody>
      </p:sp>
      <p:sp>
        <p:nvSpPr>
          <p:cNvPr id="8" name="Content Placeholder 7">
            <a:extLst>
              <a:ext uri="{FF2B5EF4-FFF2-40B4-BE49-F238E27FC236}">
                <a16:creationId xmlns:a16="http://schemas.microsoft.com/office/drawing/2014/main" id="{31B59B8C-C9AF-9FA8-CD06-1A3BFE0AE6C9}"/>
              </a:ext>
            </a:extLst>
          </p:cNvPr>
          <p:cNvSpPr>
            <a:spLocks noGrp="1"/>
          </p:cNvSpPr>
          <p:nvPr>
            <p:ph idx="1"/>
          </p:nvPr>
        </p:nvSpPr>
        <p:spPr>
          <a:xfrm>
            <a:off x="646111" y="1568008"/>
            <a:ext cx="5560725" cy="4624973"/>
          </a:xfrm>
        </p:spPr>
        <p:txBody>
          <a:bodyPr>
            <a:normAutofit fontScale="92500" lnSpcReduction="20000"/>
          </a:bodyPr>
          <a:lstStyle/>
          <a:p>
            <a:pPr>
              <a:lnSpc>
                <a:spcPct val="150000"/>
              </a:lnSpc>
            </a:pPr>
            <a:r>
              <a:rPr lang="en-US" b="0" i="0" dirty="0">
                <a:effectLst/>
                <a:latin typeface="Arial" panose="020B0604020202020204" pitchFamily="34" charset="0"/>
              </a:rPr>
              <a:t>Based on the Gospels of </a:t>
            </a:r>
            <a:r>
              <a:rPr lang="en-US" b="0" i="0" u="none" strike="noStrike" dirty="0">
                <a:effectLst/>
                <a:latin typeface="Arial" panose="020B0604020202020204" pitchFamily="34" charset="0"/>
                <a:hlinkClick r:id="rId2" tooltip="Gospel of Matthew">
                  <a:extLst>
                    <a:ext uri="{A12FA001-AC4F-418D-AE19-62706E023703}">
                      <ahyp:hlinkClr xmlns:ahyp="http://schemas.microsoft.com/office/drawing/2018/hyperlinkcolor" val="tx"/>
                    </a:ext>
                  </a:extLst>
                </a:hlinkClick>
              </a:rPr>
              <a:t>Matthew</a:t>
            </a:r>
            <a:r>
              <a:rPr lang="en-US" b="0" i="0" dirty="0">
                <a:effectLst/>
                <a:latin typeface="Arial" panose="020B0604020202020204" pitchFamily="34" charset="0"/>
              </a:rPr>
              <a:t> (</a:t>
            </a:r>
            <a:r>
              <a:rPr lang="en-US" b="0" i="0" u="none" strike="noStrike" dirty="0">
                <a:effectLst/>
                <a:latin typeface="Arial" panose="020B0604020202020204" pitchFamily="34" charset="0"/>
                <a:hlinkClick r:id="rId3" tooltip="Matthew 12">
                  <a:extLst>
                    <a:ext uri="{A12FA001-AC4F-418D-AE19-62706E023703}">
                      <ahyp:hlinkClr xmlns:ahyp="http://schemas.microsoft.com/office/drawing/2018/hyperlinkcolor" val="tx"/>
                    </a:ext>
                  </a:extLst>
                </a:hlinkClick>
              </a:rPr>
              <a:t>Matthew 12</a:t>
            </a:r>
            <a:r>
              <a:rPr lang="en-US" b="0" i="0" dirty="0">
                <a:effectLst/>
                <a:latin typeface="Arial" panose="020B0604020202020204" pitchFamily="34" charset="0"/>
              </a:rPr>
              <a:t>:42) and </a:t>
            </a:r>
            <a:r>
              <a:rPr lang="en-US" b="0" i="0" u="none" strike="noStrike" dirty="0">
                <a:effectLst/>
                <a:latin typeface="Arial" panose="020B0604020202020204" pitchFamily="34" charset="0"/>
                <a:hlinkClick r:id="rId4" tooltip="Gospel of Luke">
                  <a:extLst>
                    <a:ext uri="{A12FA001-AC4F-418D-AE19-62706E023703}">
                      <ahyp:hlinkClr xmlns:ahyp="http://schemas.microsoft.com/office/drawing/2018/hyperlinkcolor" val="tx"/>
                    </a:ext>
                  </a:extLst>
                </a:hlinkClick>
              </a:rPr>
              <a:t>Luke</a:t>
            </a:r>
            <a:r>
              <a:rPr lang="en-US" b="0" i="0" dirty="0">
                <a:effectLst/>
                <a:latin typeface="Arial" panose="020B0604020202020204" pitchFamily="34" charset="0"/>
              </a:rPr>
              <a:t> (</a:t>
            </a:r>
            <a:r>
              <a:rPr lang="en-US" b="0" i="0" u="none" strike="noStrike" dirty="0">
                <a:effectLst/>
                <a:latin typeface="Arial" panose="020B0604020202020204" pitchFamily="34" charset="0"/>
                <a:hlinkClick r:id="rId5" tooltip="Luke 11">
                  <a:extLst>
                    <a:ext uri="{A12FA001-AC4F-418D-AE19-62706E023703}">
                      <ahyp:hlinkClr xmlns:ahyp="http://schemas.microsoft.com/office/drawing/2018/hyperlinkcolor" val="tx"/>
                    </a:ext>
                  </a:extLst>
                </a:hlinkClick>
              </a:rPr>
              <a:t>Luke 11</a:t>
            </a:r>
            <a:r>
              <a:rPr lang="en-US" b="0" i="0" dirty="0">
                <a:effectLst/>
                <a:latin typeface="Arial" panose="020B0604020202020204" pitchFamily="34" charset="0"/>
              </a:rPr>
              <a:t>:31), the "queen of the South" is claimed to be the queen of Ethiopia. In those times, King Solomon sought merchants from all over the world, in order to buy materials for the building of the </a:t>
            </a:r>
            <a:r>
              <a:rPr lang="en-US" b="0" i="0" u="none" strike="noStrike" dirty="0">
                <a:effectLst/>
                <a:latin typeface="Arial" panose="020B0604020202020204" pitchFamily="34" charset="0"/>
                <a:hlinkClick r:id="rId6" tooltip="Solomon's Temple">
                  <a:extLst>
                    <a:ext uri="{A12FA001-AC4F-418D-AE19-62706E023703}">
                      <ahyp:hlinkClr xmlns:ahyp="http://schemas.microsoft.com/office/drawing/2018/hyperlinkcolor" val="tx"/>
                    </a:ext>
                  </a:extLst>
                </a:hlinkClick>
              </a:rPr>
              <a:t>Temple</a:t>
            </a:r>
            <a:r>
              <a:rPr lang="en-US" b="0" i="0" dirty="0">
                <a:effectLst/>
                <a:latin typeface="Arial" panose="020B0604020202020204" pitchFamily="34" charset="0"/>
              </a:rPr>
              <a:t>. Among them was </a:t>
            </a:r>
            <a:r>
              <a:rPr lang="en-US" b="0" i="0" dirty="0" err="1">
                <a:effectLst/>
                <a:latin typeface="Arial" panose="020B0604020202020204" pitchFamily="34" charset="0"/>
              </a:rPr>
              <a:t>Tamrin</a:t>
            </a:r>
            <a:r>
              <a:rPr lang="en-US" b="0" i="0" dirty="0">
                <a:effectLst/>
                <a:latin typeface="Arial" panose="020B0604020202020204" pitchFamily="34" charset="0"/>
              </a:rPr>
              <a:t>, great merchant of Queen Makeda of Ethiopia. Having returned to Ethiopia, </a:t>
            </a:r>
            <a:r>
              <a:rPr lang="en-US" b="0" i="0" dirty="0" err="1">
                <a:effectLst/>
                <a:latin typeface="Arial" panose="020B0604020202020204" pitchFamily="34" charset="0"/>
              </a:rPr>
              <a:t>Tamrin</a:t>
            </a:r>
            <a:r>
              <a:rPr lang="en-US" b="0" i="0" dirty="0">
                <a:effectLst/>
                <a:latin typeface="Arial" panose="020B0604020202020204" pitchFamily="34" charset="0"/>
              </a:rPr>
              <a:t> told the queen of the wonderful things he had seen in Jerusalem, and of Solomon's wisdom and generosity, whereupon she decided to visit Solomon. </a:t>
            </a:r>
            <a:endParaRPr lang="en-US" dirty="0"/>
          </a:p>
        </p:txBody>
      </p:sp>
      <p:pic>
        <p:nvPicPr>
          <p:cNvPr id="10" name="Picture 9">
            <a:extLst>
              <a:ext uri="{FF2B5EF4-FFF2-40B4-BE49-F238E27FC236}">
                <a16:creationId xmlns:a16="http://schemas.microsoft.com/office/drawing/2014/main" id="{AC688FD2-A8DE-D19E-B0EA-F0CC81166E99}"/>
              </a:ext>
            </a:extLst>
          </p:cNvPr>
          <p:cNvPicPr>
            <a:picLocks noChangeAspect="1"/>
          </p:cNvPicPr>
          <p:nvPr/>
        </p:nvPicPr>
        <p:blipFill>
          <a:blip r:embed="rId7"/>
          <a:stretch>
            <a:fillRect/>
          </a:stretch>
        </p:blipFill>
        <p:spPr>
          <a:xfrm>
            <a:off x="6206836" y="1326173"/>
            <a:ext cx="4983729" cy="3284730"/>
          </a:xfrm>
          <a:prstGeom prst="rect">
            <a:avLst/>
          </a:prstGeom>
        </p:spPr>
      </p:pic>
      <p:sp>
        <p:nvSpPr>
          <p:cNvPr id="2" name="TextBox 1">
            <a:extLst>
              <a:ext uri="{FF2B5EF4-FFF2-40B4-BE49-F238E27FC236}">
                <a16:creationId xmlns:a16="http://schemas.microsoft.com/office/drawing/2014/main" id="{BFD492CE-D349-1387-45FD-1D01CA89C873}"/>
              </a:ext>
            </a:extLst>
          </p:cNvPr>
          <p:cNvSpPr txBox="1"/>
          <p:nvPr/>
        </p:nvSpPr>
        <p:spPr>
          <a:xfrm>
            <a:off x="6206836" y="4801777"/>
            <a:ext cx="5560725" cy="1200329"/>
          </a:xfrm>
          <a:prstGeom prst="rect">
            <a:avLst/>
          </a:prstGeom>
          <a:noFill/>
        </p:spPr>
        <p:txBody>
          <a:bodyPr wrap="square" rtlCol="0">
            <a:spAutoFit/>
          </a:bodyPr>
          <a:lstStyle/>
          <a:p>
            <a:r>
              <a:rPr lang="en-US" b="0" i="0" dirty="0">
                <a:effectLst/>
                <a:latin typeface="Arial" panose="020B0604020202020204" pitchFamily="34" charset="0"/>
              </a:rPr>
              <a:t>She was warmly welcomed, given a palace for dwelling, and received great gifts every day. Solomon and Makeda spoke with great wisdom, and instructed by him, she converted to Judaism. </a:t>
            </a:r>
            <a:endParaRPr lang="en-US" dirty="0"/>
          </a:p>
        </p:txBody>
      </p:sp>
    </p:spTree>
    <p:extLst>
      <p:ext uri="{BB962C8B-B14F-4D97-AF65-F5344CB8AC3E}">
        <p14:creationId xmlns:p14="http://schemas.microsoft.com/office/powerpoint/2010/main" val="1582707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FE084-7FB6-1E4E-B7FB-A899D58951A0}"/>
              </a:ext>
            </a:extLst>
          </p:cNvPr>
          <p:cNvSpPr>
            <a:spLocks noGrp="1"/>
          </p:cNvSpPr>
          <p:nvPr>
            <p:ph type="title"/>
          </p:nvPr>
        </p:nvSpPr>
        <p:spPr/>
        <p:txBody>
          <a:bodyPr/>
          <a:lstStyle/>
          <a:p>
            <a:pPr algn="ctr"/>
            <a:r>
              <a:rPr lang="en-US" dirty="0"/>
              <a:t>Armor of God: Ephesians 6:10 - 13</a:t>
            </a:r>
          </a:p>
        </p:txBody>
      </p:sp>
      <p:sp>
        <p:nvSpPr>
          <p:cNvPr id="3" name="Content Placeholder 2">
            <a:extLst>
              <a:ext uri="{FF2B5EF4-FFF2-40B4-BE49-F238E27FC236}">
                <a16:creationId xmlns:a16="http://schemas.microsoft.com/office/drawing/2014/main" id="{0B26A04B-01E1-5441-A4F1-06661F3FF944}"/>
              </a:ext>
            </a:extLst>
          </p:cNvPr>
          <p:cNvSpPr>
            <a:spLocks noGrp="1"/>
          </p:cNvSpPr>
          <p:nvPr>
            <p:ph idx="1"/>
          </p:nvPr>
        </p:nvSpPr>
        <p:spPr>
          <a:xfrm>
            <a:off x="920544" y="1384300"/>
            <a:ext cx="10140745" cy="4190590"/>
          </a:xfrm>
        </p:spPr>
        <p:txBody>
          <a:bodyPr>
            <a:noAutofit/>
          </a:bodyPr>
          <a:lstStyle/>
          <a:p>
            <a:pPr marL="0" indent="0">
              <a:lnSpc>
                <a:spcPct val="150000"/>
              </a:lnSpc>
              <a:buNone/>
            </a:pPr>
            <a:r>
              <a:rPr lang="en-US" sz="2400" b="1" baseline="30000" dirty="0"/>
              <a:t>10 </a:t>
            </a:r>
            <a:r>
              <a:rPr lang="en-US" sz="2400" dirty="0"/>
              <a:t>Finally, be strong in the Lord and in the strength of his power. </a:t>
            </a:r>
            <a:r>
              <a:rPr lang="en-US" sz="2400" b="1" baseline="30000" dirty="0"/>
              <a:t>11 </a:t>
            </a:r>
            <a:r>
              <a:rPr lang="en-US" sz="2400" dirty="0"/>
              <a:t>Put on the whole armor of God, so that you may be able to stand against the wiles of the devil. </a:t>
            </a:r>
            <a:r>
              <a:rPr lang="en-US" sz="2400" b="1" baseline="30000" dirty="0"/>
              <a:t>12 </a:t>
            </a:r>
            <a:r>
              <a:rPr lang="en-US" sz="2400" dirty="0"/>
              <a:t>For our struggle is not against enemies of blood and flesh, but against the rulers, against the authorities, against the cosmic powers of this present darkness, against the spiritual forces of evil in the heavenly places. </a:t>
            </a:r>
            <a:r>
              <a:rPr lang="en-US" sz="2400" b="1" baseline="30000" dirty="0"/>
              <a:t>13 </a:t>
            </a:r>
            <a:r>
              <a:rPr lang="en-US" sz="2400" dirty="0"/>
              <a:t>Therefore take up the whole armor of God, so that you may be able to withstand on that evil day, and having done everything, to stand firm.</a:t>
            </a:r>
          </a:p>
        </p:txBody>
      </p:sp>
    </p:spTree>
    <p:extLst>
      <p:ext uri="{BB962C8B-B14F-4D97-AF65-F5344CB8AC3E}">
        <p14:creationId xmlns:p14="http://schemas.microsoft.com/office/powerpoint/2010/main" val="982255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{FF1FF3D2-1838-2A48-95EF-B583E9CFBDA8}tf10001062</Template>
  <TotalTime>15797</TotalTime>
  <Words>1883</Words>
  <Application>Microsoft Macintosh PowerPoint</Application>
  <PresentationFormat>Widescreen</PresentationFormat>
  <Paragraphs>88</Paragraphs>
  <Slides>17</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17</vt:i4>
      </vt:variant>
    </vt:vector>
  </HeadingPairs>
  <TitlesOfParts>
    <vt:vector size="28" baseType="lpstr">
      <vt:lpstr>AppleSystemUIFont</vt:lpstr>
      <vt:lpstr>Arial</vt:lpstr>
      <vt:lpstr>Calibri</vt:lpstr>
      <vt:lpstr>Century Gothic</vt:lpstr>
      <vt:lpstr>Courier New</vt:lpstr>
      <vt:lpstr>Linux Libertine</vt:lpstr>
      <vt:lpstr>Segoe UI</vt:lpstr>
      <vt:lpstr>system-ui</vt:lpstr>
      <vt:lpstr>Times New Roman</vt:lpstr>
      <vt:lpstr>Wingdings 3</vt:lpstr>
      <vt:lpstr>Ion</vt:lpstr>
      <vt:lpstr>JUNIOR ORDER OF MELCHIZEDEK</vt:lpstr>
      <vt:lpstr>RANDALL LEWIS CENTER FOR WELL-BEING &amp;  FACULTY RESEARCH FELLOWSHIP </vt:lpstr>
      <vt:lpstr>OM Foundational Claims</vt:lpstr>
      <vt:lpstr>Order of Melchizedek</vt:lpstr>
      <vt:lpstr>Melchizedek Hebrews 7:1-3</vt:lpstr>
      <vt:lpstr>King David and Jesus are  ORDER OF MELCHIZEDIK Members</vt:lpstr>
      <vt:lpstr>King David &amp; Bathsheba’ Son: King Solomon</vt:lpstr>
      <vt:lpstr>Makeda: Queen of Sheba </vt:lpstr>
      <vt:lpstr>Armor of God: Ephesians 6:10 - 13</vt:lpstr>
      <vt:lpstr>Armor of God: Ephesians 6:14 - 17</vt:lpstr>
      <vt:lpstr>JOM MOTTO: </vt:lpstr>
      <vt:lpstr>JOM VISION: </vt:lpstr>
      <vt:lpstr>AFRICAN CULTURAL VALUES</vt:lpstr>
      <vt:lpstr>SCHEDULE FOR A ONE HOUR CLASS</vt:lpstr>
      <vt:lpstr>SCHEDULE FOR A ONE HOUR CLASS</vt:lpstr>
      <vt:lpstr>JOM INSTRUCTION MANUAL:  A SYSTEMATIC APPROACH TO CHARACTER BUILDING (Lessons from the perspective of Honesty, Integrity, Non-violence and Faith) </vt:lpstr>
      <vt:lpstr>Full Order of Melchizedek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Bethel Church School New Testament in Historical Context: Genesis 1</dc:title>
  <dc:creator>Richard Rose</dc:creator>
  <cp:lastModifiedBy>Richard Rose</cp:lastModifiedBy>
  <cp:revision>179</cp:revision>
  <dcterms:created xsi:type="dcterms:W3CDTF">2021-07-04T06:18:45Z</dcterms:created>
  <dcterms:modified xsi:type="dcterms:W3CDTF">2023-12-03T02:52:22Z</dcterms:modified>
</cp:coreProperties>
</file>