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74" r:id="rId5"/>
    <p:sldId id="258" r:id="rId6"/>
    <p:sldId id="259" r:id="rId7"/>
    <p:sldId id="260" r:id="rId8"/>
    <p:sldId id="261" r:id="rId9"/>
    <p:sldId id="262" r:id="rId10"/>
    <p:sldId id="271" r:id="rId11"/>
    <p:sldId id="27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69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0" autoAdjust="0"/>
  </p:normalViewPr>
  <p:slideViewPr>
    <p:cSldViewPr>
      <p:cViewPr varScale="1">
        <p:scale>
          <a:sx n="75" d="100"/>
          <a:sy n="75" d="100"/>
        </p:scale>
        <p:origin x="101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86B488C-1273-4F46-A528-C4B9A09DBE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18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EC76FE6-18FF-4904-A79F-D11B604C1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36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76FE6-18FF-4904-A79F-D11B604C1BF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8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2362200" y="1143000"/>
            <a:ext cx="5638800" cy="24384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67000" y="3886200"/>
            <a:ext cx="5334000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3166" name="Rectangle 9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AC62D0-665A-4BE5-9CA5-E74AC04989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80312" y="5946606"/>
            <a:ext cx="871455" cy="755987"/>
          </a:xfrm>
          <a:prstGeom prst="rect">
            <a:avLst/>
          </a:prstGeom>
        </p:spPr>
      </p:pic>
      <p:sp>
        <p:nvSpPr>
          <p:cNvPr id="3167" name="Rectangle 9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168" name="Rectangle 9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7BE582-C6D6-42C1-9349-E2A84CC8A2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FB647-AD83-4603-B7BF-FFAD3CBD6D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228600"/>
            <a:ext cx="16383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28600"/>
            <a:ext cx="47625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A3655-1E44-4424-9E39-7DA470DC4A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4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60A0ED-99AE-40F2-983E-5E5E37273B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8611" y="5900111"/>
            <a:ext cx="904777" cy="78489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06361-70C8-432A-93F0-141DC7F2B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8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4406900"/>
            <a:ext cx="7046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799" y="2906713"/>
            <a:ext cx="704691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D7405-60FD-4A25-B3DD-05BF605EA6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371600"/>
            <a:ext cx="3048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371600"/>
            <a:ext cx="3048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DF076-3FBF-4A8F-80EC-28CA0F9DD5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4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535113"/>
            <a:ext cx="3429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800" y="2174875"/>
            <a:ext cx="3429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1535113"/>
            <a:ext cx="3581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5400" y="2174875"/>
            <a:ext cx="3581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291BC-C0BE-4454-B6FD-E10313E72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2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4675C-63F2-4474-8BB9-0E7CEB072A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33C3B-11B0-46D4-8DAE-F9DF6935FA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5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287" y="273050"/>
            <a:ext cx="27797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73050"/>
            <a:ext cx="44196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287" y="1435100"/>
            <a:ext cx="2779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13750-4AB4-48A8-B763-37883CEE07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1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C3572-32B7-45E0-9C7C-9AB15D44FC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28600"/>
            <a:ext cx="6553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371600"/>
            <a:ext cx="6248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524000" y="6324600"/>
            <a:ext cx="1371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426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95C5CA75-96F3-42DA-8C73-E2B32B310B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10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483768" y="2276872"/>
            <a:ext cx="5638800" cy="3582144"/>
          </a:xfrm>
        </p:spPr>
        <p:txBody>
          <a:bodyPr/>
          <a:lstStyle/>
          <a:p>
            <a:r>
              <a:rPr lang="en-US" dirty="0"/>
              <a:t>OTCC Abingdon</a:t>
            </a:r>
            <a:br>
              <a:rPr lang="en-US" dirty="0"/>
            </a:br>
            <a:r>
              <a:rPr lang="en-US" dirty="0"/>
              <a:t>Ride Leaders and </a:t>
            </a:r>
            <a:br>
              <a:rPr lang="en-US" dirty="0"/>
            </a:br>
            <a:r>
              <a:rPr lang="en-US" dirty="0"/>
              <a:t>Sweepers</a:t>
            </a:r>
            <a:br>
              <a:rPr lang="en-US" dirty="0"/>
            </a:br>
            <a:br>
              <a:rPr lang="en-US" dirty="0"/>
            </a:br>
            <a:r>
              <a:rPr lang="en-US" sz="2800" dirty="0"/>
              <a:t>Ian Hamilton </a:t>
            </a:r>
            <a:br>
              <a:rPr lang="en-US" sz="2800" dirty="0"/>
            </a:br>
            <a:r>
              <a:rPr lang="en-US" sz="2800" dirty="0"/>
              <a:t>amended by Phil Prior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Holes / gravel / hazards</a:t>
            </a:r>
          </a:p>
          <a:p>
            <a:r>
              <a:rPr lang="en-GB" dirty="0"/>
              <a:t>Slowing / Stopping</a:t>
            </a:r>
          </a:p>
          <a:p>
            <a:r>
              <a:rPr lang="en-GB" dirty="0"/>
              <a:t>Pulling out (or in)</a:t>
            </a:r>
          </a:p>
          <a:p>
            <a:r>
              <a:rPr lang="en-GB" dirty="0"/>
              <a:t>Remember normal Highway Code signals if you are at the back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277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Ride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371600"/>
            <a:ext cx="6248400" cy="52257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Ask the front 2 to start slow 12mph, when the group is “all on” gradually build the pace </a:t>
            </a:r>
          </a:p>
          <a:p>
            <a:pPr>
              <a:lnSpc>
                <a:spcPct val="90000"/>
              </a:lnSpc>
            </a:pPr>
            <a:r>
              <a:rPr lang="en-US" dirty="0"/>
              <a:t>Remind the front 2 not to surge after tight bends / junctions</a:t>
            </a:r>
          </a:p>
          <a:p>
            <a:pPr>
              <a:lnSpc>
                <a:spcPct val="90000"/>
              </a:lnSpc>
            </a:pPr>
            <a:r>
              <a:rPr lang="en-US" dirty="0"/>
              <a:t>Remind the group to keep in “Tidy Twos” especially if cars are approaching</a:t>
            </a:r>
          </a:p>
          <a:p>
            <a:pPr>
              <a:lnSpc>
                <a:spcPct val="90000"/>
              </a:lnSpc>
            </a:pPr>
            <a:r>
              <a:rPr lang="en-US" dirty="0"/>
              <a:t>Respect the experience in the group, but make and communicate your own decisions quickly - assert your authority (without going overboard).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Ride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Don’t lose your rag – </a:t>
            </a:r>
            <a:r>
              <a:rPr lang="en-US" dirty="0" err="1"/>
              <a:t>apologise</a:t>
            </a:r>
            <a:r>
              <a:rPr lang="en-US" dirty="0"/>
              <a:t> if you do.</a:t>
            </a:r>
          </a:p>
          <a:p>
            <a:pPr>
              <a:spcBef>
                <a:spcPts val="1200"/>
              </a:spcBef>
            </a:pPr>
            <a:r>
              <a:rPr lang="en-US" dirty="0"/>
              <a:t>Encourage rather than criticize </a:t>
            </a:r>
          </a:p>
          <a:p>
            <a:pPr>
              <a:spcBef>
                <a:spcPts val="1200"/>
              </a:spcBef>
            </a:pPr>
            <a:r>
              <a:rPr lang="en-US" dirty="0"/>
              <a:t>Spot splits early and call them out – send someone up the road to slow the pace</a:t>
            </a:r>
          </a:p>
          <a:p>
            <a:pPr>
              <a:spcBef>
                <a:spcPts val="1200"/>
              </a:spcBef>
            </a:pPr>
            <a:r>
              <a:rPr lang="en-US" dirty="0"/>
              <a:t>Think ahead about safe stretches of road to ride up the side to:</a:t>
            </a:r>
          </a:p>
          <a:p>
            <a:pPr lvl="1">
              <a:spcBef>
                <a:spcPts val="1200"/>
              </a:spcBef>
            </a:pPr>
            <a:r>
              <a:rPr lang="en-GB" dirty="0"/>
              <a:t>Check the pace is OK for everyone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Remind about problem areas / hazards / stopping points.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553200" cy="680120"/>
          </a:xfrm>
        </p:spPr>
        <p:txBody>
          <a:bodyPr/>
          <a:lstStyle/>
          <a:p>
            <a:r>
              <a:rPr lang="en-US" dirty="0"/>
              <a:t>During the Ride (3)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6369" y="980728"/>
            <a:ext cx="6248400" cy="5441776"/>
          </a:xfrm>
        </p:spPr>
        <p:txBody>
          <a:bodyPr/>
          <a:lstStyle/>
          <a:p>
            <a:r>
              <a:rPr lang="en-US" dirty="0"/>
              <a:t>When stopped, get everyone off the Road </a:t>
            </a:r>
          </a:p>
          <a:p>
            <a:r>
              <a:rPr lang="en-US" dirty="0"/>
              <a:t>Single File when:</a:t>
            </a:r>
          </a:p>
          <a:p>
            <a:pPr lvl="1"/>
            <a:r>
              <a:rPr lang="en-US" dirty="0"/>
              <a:t>Multiple hazards on the left</a:t>
            </a:r>
          </a:p>
          <a:p>
            <a:pPr lvl="1"/>
            <a:r>
              <a:rPr lang="en-US" dirty="0"/>
              <a:t>Narrow Roads and cars approaching</a:t>
            </a:r>
          </a:p>
          <a:p>
            <a:pPr lvl="1"/>
            <a:r>
              <a:rPr lang="en-US" dirty="0"/>
              <a:t>Blind Bends (particularly downhill)</a:t>
            </a:r>
          </a:p>
          <a:p>
            <a:pPr lvl="1"/>
            <a:r>
              <a:rPr lang="en-US" dirty="0"/>
              <a:t>Fast Roads (split into small groups)</a:t>
            </a:r>
          </a:p>
          <a:p>
            <a:r>
              <a:rPr lang="en-US" dirty="0"/>
              <a:t>Look out for tired riders, slow the pace without demoralizing them.  Give it a few minutes then offer some encouragement (don’t make it too obvious)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530" y="0"/>
            <a:ext cx="6553200" cy="990600"/>
          </a:xfrm>
        </p:spPr>
        <p:txBody>
          <a:bodyPr/>
          <a:lstStyle/>
          <a:p>
            <a:r>
              <a:rPr lang="en-GB" dirty="0"/>
              <a:t>Climbing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Everyone at their own pace</a:t>
            </a:r>
          </a:p>
          <a:p>
            <a:r>
              <a:rPr lang="en-GB" dirty="0"/>
              <a:t>Agree a safe stopping / meeting point</a:t>
            </a:r>
          </a:p>
          <a:p>
            <a:r>
              <a:rPr lang="en-GB" dirty="0"/>
              <a:t>Calls / signals still apply</a:t>
            </a:r>
          </a:p>
          <a:p>
            <a:r>
              <a:rPr lang="en-GB" dirty="0"/>
              <a:t>Overtake with care (stay in lane)</a:t>
            </a:r>
          </a:p>
          <a:p>
            <a:r>
              <a:rPr lang="en-GB" dirty="0"/>
              <a:t>Leader sweeps on climbs</a:t>
            </a:r>
          </a:p>
          <a:p>
            <a:r>
              <a:rPr lang="en-GB" dirty="0"/>
              <a:t>Restart when everyone has recovered</a:t>
            </a:r>
          </a:p>
        </p:txBody>
      </p:sp>
    </p:spTree>
    <p:extLst>
      <p:ext uri="{BB962C8B-B14F-4D97-AF65-F5344CB8AC3E}">
        <p14:creationId xmlns:p14="http://schemas.microsoft.com/office/powerpoint/2010/main" val="11376255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Everyone at their own pace</a:t>
            </a:r>
          </a:p>
          <a:p>
            <a:r>
              <a:rPr lang="en-GB" dirty="0"/>
              <a:t>First to the bottom, roll gently until the group is back together</a:t>
            </a:r>
          </a:p>
          <a:p>
            <a:r>
              <a:rPr lang="en-GB" dirty="0"/>
              <a:t>Calls / signals still apply</a:t>
            </a:r>
          </a:p>
          <a:p>
            <a:r>
              <a:rPr lang="en-GB" dirty="0"/>
              <a:t>Overtake with care (stay in lane)</a:t>
            </a:r>
          </a:p>
          <a:p>
            <a:r>
              <a:rPr lang="en-GB" dirty="0"/>
              <a:t>Single file and no overtaking if it’s narrow with blind bends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574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Extreme Circumstances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Mechanicals – stop the whole group</a:t>
            </a:r>
          </a:p>
          <a:p>
            <a:r>
              <a:rPr lang="en-GB" dirty="0"/>
              <a:t>Ensure anyone who wishes to leave the ride has a buddy or is happy to make their own way home</a:t>
            </a:r>
          </a:p>
          <a:p>
            <a:r>
              <a:rPr lang="en-GB" dirty="0"/>
              <a:t>If someone is a danger to themselves or others – have a quiet word. If the problem persists you are entitled to ask them to leave the ride.</a:t>
            </a:r>
          </a:p>
        </p:txBody>
      </p:sp>
    </p:spTree>
    <p:extLst>
      <p:ext uri="{BB962C8B-B14F-4D97-AF65-F5344CB8AC3E}">
        <p14:creationId xmlns:p14="http://schemas.microsoft.com/office/powerpoint/2010/main" val="24702586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553200" cy="680120"/>
          </a:xfrm>
        </p:spPr>
        <p:txBody>
          <a:bodyPr/>
          <a:lstStyle/>
          <a:p>
            <a:r>
              <a:rPr lang="en-GB" dirty="0"/>
              <a:t>Crashes / Injuries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059" y="980728"/>
            <a:ext cx="6248400" cy="5369768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GB" sz="2000" dirty="0"/>
              <a:t>Stay Calm / keep the group calm - but act swiftly </a:t>
            </a:r>
          </a:p>
          <a:p>
            <a:pPr>
              <a:spcBef>
                <a:spcPts val="2400"/>
              </a:spcBef>
            </a:pPr>
            <a:r>
              <a:rPr lang="en-GB" sz="2000" dirty="0"/>
              <a:t>Get everyone off the road where possible</a:t>
            </a:r>
          </a:p>
          <a:p>
            <a:pPr>
              <a:spcBef>
                <a:spcPts val="2400"/>
              </a:spcBef>
            </a:pPr>
            <a:r>
              <a:rPr lang="en-GB" sz="2000" dirty="0"/>
              <a:t>Send some riders up / down the road to warn traffic (use lights)</a:t>
            </a:r>
          </a:p>
          <a:p>
            <a:pPr>
              <a:spcBef>
                <a:spcPts val="2400"/>
              </a:spcBef>
            </a:pPr>
            <a:r>
              <a:rPr lang="en-GB" sz="2000" dirty="0"/>
              <a:t>Fix bodies then bikes</a:t>
            </a:r>
          </a:p>
          <a:p>
            <a:pPr>
              <a:spcBef>
                <a:spcPts val="2400"/>
              </a:spcBef>
            </a:pPr>
            <a:r>
              <a:rPr lang="en-GB" sz="2000" dirty="0"/>
              <a:t>Don’t get out of your depth - phone for help – don’t hesitate</a:t>
            </a:r>
          </a:p>
          <a:p>
            <a:pPr>
              <a:spcBef>
                <a:spcPts val="2400"/>
              </a:spcBef>
            </a:pPr>
            <a:r>
              <a:rPr lang="en-GB" sz="2000" dirty="0"/>
              <a:t>Get some First Aid Training</a:t>
            </a:r>
          </a:p>
          <a:p>
            <a:pPr>
              <a:spcBef>
                <a:spcPts val="2400"/>
              </a:spcBef>
            </a:pPr>
            <a:r>
              <a:rPr lang="en-GB" sz="2000" dirty="0"/>
              <a:t>Report accidents to BC</a:t>
            </a:r>
          </a:p>
          <a:p>
            <a:pPr>
              <a:spcBef>
                <a:spcPts val="24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972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After the Ride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the opportunity to highlight /  review  / discuss any issues or areas for improvement</a:t>
            </a:r>
          </a:p>
          <a:p>
            <a:r>
              <a:rPr lang="en-GB" dirty="0"/>
              <a:t>Congratulate and thank everyone</a:t>
            </a:r>
          </a:p>
          <a:p>
            <a:r>
              <a:rPr lang="en-GB" dirty="0"/>
              <a:t>Get feedback (and take it graciously!)</a:t>
            </a:r>
          </a:p>
        </p:txBody>
      </p:sp>
    </p:spTree>
    <p:extLst>
      <p:ext uri="{BB962C8B-B14F-4D97-AF65-F5344CB8AC3E}">
        <p14:creationId xmlns:p14="http://schemas.microsoft.com/office/powerpoint/2010/main" val="219588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  <a:p>
            <a:r>
              <a:rPr lang="en-GB" dirty="0"/>
              <a:t>No?</a:t>
            </a:r>
          </a:p>
          <a:p>
            <a:r>
              <a:rPr lang="en-GB" dirty="0"/>
              <a:t>Good!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729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Liabilities and legalities</a:t>
            </a:r>
          </a:p>
          <a:p>
            <a:pPr>
              <a:spcBef>
                <a:spcPts val="1200"/>
              </a:spcBef>
            </a:pPr>
            <a:r>
              <a:rPr lang="en-US" dirty="0"/>
              <a:t>What to bring</a:t>
            </a:r>
          </a:p>
          <a:p>
            <a:pPr>
              <a:spcBef>
                <a:spcPts val="1200"/>
              </a:spcBef>
            </a:pPr>
            <a:r>
              <a:rPr lang="en-US" dirty="0"/>
              <a:t>Before the ride</a:t>
            </a:r>
          </a:p>
          <a:p>
            <a:pPr>
              <a:spcBef>
                <a:spcPts val="1200"/>
              </a:spcBef>
            </a:pPr>
            <a:r>
              <a:rPr lang="en-US" dirty="0"/>
              <a:t>Pre-ride briefing</a:t>
            </a:r>
          </a:p>
          <a:p>
            <a:pPr>
              <a:spcBef>
                <a:spcPts val="1200"/>
              </a:spcBef>
            </a:pPr>
            <a:r>
              <a:rPr lang="en-US" dirty="0"/>
              <a:t>During the ride</a:t>
            </a:r>
          </a:p>
          <a:p>
            <a:pPr>
              <a:spcBef>
                <a:spcPts val="1200"/>
              </a:spcBef>
            </a:pPr>
            <a:r>
              <a:rPr lang="en-US" dirty="0"/>
              <a:t>Climbing/descending</a:t>
            </a:r>
          </a:p>
          <a:p>
            <a:pPr>
              <a:spcBef>
                <a:spcPts val="1200"/>
              </a:spcBef>
            </a:pPr>
            <a:r>
              <a:rPr lang="en-US" dirty="0"/>
              <a:t>Extreme circumstances</a:t>
            </a:r>
          </a:p>
          <a:p>
            <a:pPr>
              <a:spcBef>
                <a:spcPts val="1200"/>
              </a:spcBef>
            </a:pPr>
            <a:r>
              <a:rPr lang="en-US" dirty="0"/>
              <a:t>Crashes/injuries</a:t>
            </a:r>
          </a:p>
          <a:p>
            <a:pPr>
              <a:spcBef>
                <a:spcPts val="1200"/>
              </a:spcBef>
            </a:pPr>
            <a:r>
              <a:rPr lang="en-US" dirty="0"/>
              <a:t>After the ride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D9715-C2D3-4558-93FA-0BCA6733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Liabilities and legalities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B4980-FAF0-4C57-A219-3731556D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5736" y="2059225"/>
            <a:ext cx="6248400" cy="4800600"/>
          </a:xfrm>
        </p:spPr>
        <p:txBody>
          <a:bodyPr/>
          <a:lstStyle/>
          <a:p>
            <a:r>
              <a:rPr lang="en-GB" dirty="0"/>
              <a:t>British Cycling insurance</a:t>
            </a:r>
            <a:br>
              <a:rPr lang="en-GB" dirty="0"/>
            </a:br>
            <a:endParaRPr lang="en-GB" dirty="0"/>
          </a:p>
          <a:p>
            <a:r>
              <a:rPr lang="en-GB" dirty="0"/>
              <a:t>Your liability</a:t>
            </a:r>
            <a:br>
              <a:rPr lang="en-GB" dirty="0"/>
            </a:br>
            <a:endParaRPr lang="en-GB" dirty="0"/>
          </a:p>
          <a:p>
            <a:r>
              <a:rPr lang="en-GB" dirty="0"/>
              <a:t>What is covered</a:t>
            </a:r>
          </a:p>
        </p:txBody>
      </p:sp>
    </p:spTree>
    <p:extLst>
      <p:ext uri="{BB962C8B-B14F-4D97-AF65-F5344CB8AC3E}">
        <p14:creationId xmlns:p14="http://schemas.microsoft.com/office/powerpoint/2010/main" val="42923894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7238" y="190500"/>
            <a:ext cx="6553200" cy="990600"/>
          </a:xfrm>
        </p:spPr>
        <p:txBody>
          <a:bodyPr/>
          <a:lstStyle/>
          <a:p>
            <a:r>
              <a:rPr lang="en-US" dirty="0"/>
              <a:t>Planning a Route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sz="2000" dirty="0"/>
              <a:t>Plan a route that you know well (if unsure, do a recon ride)</a:t>
            </a:r>
          </a:p>
          <a:p>
            <a:pPr>
              <a:spcBef>
                <a:spcPts val="2400"/>
              </a:spcBef>
            </a:pPr>
            <a:r>
              <a:rPr lang="en-US" sz="2000" dirty="0"/>
              <a:t>Avoid fast main roads where possible</a:t>
            </a:r>
          </a:p>
          <a:p>
            <a:pPr>
              <a:spcBef>
                <a:spcPts val="2400"/>
              </a:spcBef>
            </a:pPr>
            <a:r>
              <a:rPr lang="en-US" sz="2000" dirty="0"/>
              <a:t>Distance and terrain that is achievable in the timeframe</a:t>
            </a:r>
          </a:p>
          <a:p>
            <a:pPr>
              <a:spcBef>
                <a:spcPts val="2400"/>
              </a:spcBef>
            </a:pPr>
            <a:r>
              <a:rPr lang="en-US" sz="2000" dirty="0"/>
              <a:t>Think about stops / briefing points in advance of known problem areas / hazards </a:t>
            </a:r>
          </a:p>
          <a:p>
            <a:pPr>
              <a:spcBef>
                <a:spcPts val="2400"/>
              </a:spcBef>
            </a:pPr>
            <a:r>
              <a:rPr lang="en-US" sz="2000" dirty="0"/>
              <a:t>Have options to shorten / lengthen where possible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bring (applies to all)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Inner Tube, </a:t>
            </a:r>
            <a:r>
              <a:rPr lang="en-US" dirty="0" err="1"/>
              <a:t>tyre</a:t>
            </a:r>
            <a:r>
              <a:rPr lang="en-US" dirty="0"/>
              <a:t> levers, patches, pump (CO2 canister).</a:t>
            </a:r>
          </a:p>
          <a:p>
            <a:r>
              <a:rPr lang="en-US" dirty="0" err="1"/>
              <a:t>Tyre</a:t>
            </a:r>
            <a:r>
              <a:rPr lang="en-US" dirty="0"/>
              <a:t> boot, multi-tool (</a:t>
            </a:r>
            <a:r>
              <a:rPr lang="en-US" dirty="0" err="1"/>
              <a:t>inc.</a:t>
            </a:r>
            <a:r>
              <a:rPr lang="en-US" dirty="0"/>
              <a:t> chain tool), chain link.</a:t>
            </a:r>
          </a:p>
          <a:p>
            <a:r>
              <a:rPr lang="en-US" dirty="0"/>
              <a:t>First aid kit, nutrition</a:t>
            </a:r>
          </a:p>
          <a:p>
            <a:r>
              <a:rPr lang="en-US" dirty="0"/>
              <a:t>Mobile phone, emergency cash</a:t>
            </a:r>
          </a:p>
          <a:p>
            <a:r>
              <a:rPr lang="en-US" dirty="0"/>
              <a:t>Cable ties, latex gloves.</a:t>
            </a:r>
          </a:p>
          <a:p>
            <a:r>
              <a:rPr lang="en-US" dirty="0"/>
              <a:t>Extra layer (warm / waterproof)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the ride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Re-assess the conditions</a:t>
            </a:r>
          </a:p>
          <a:p>
            <a:r>
              <a:rPr lang="en-US" dirty="0"/>
              <a:t>Enlist a sweeper</a:t>
            </a:r>
          </a:p>
          <a:p>
            <a:r>
              <a:rPr lang="en-US" dirty="0"/>
              <a:t>Look out for Newcomers, introduce yourself and find out their names – quick chat about what to expect, find them a buddy.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553200" cy="680120"/>
          </a:xfrm>
        </p:spPr>
        <p:txBody>
          <a:bodyPr/>
          <a:lstStyle/>
          <a:p>
            <a:r>
              <a:rPr lang="en-US" dirty="0"/>
              <a:t>Pre-Ride Briefing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28700"/>
            <a:ext cx="6300000" cy="4800600"/>
          </a:xfrm>
        </p:spPr>
        <p:txBody>
          <a:bodyPr/>
          <a:lstStyle/>
          <a:p>
            <a:r>
              <a:rPr lang="en-US" dirty="0"/>
              <a:t>Introduce yourself and your sweeper</a:t>
            </a:r>
          </a:p>
          <a:p>
            <a:r>
              <a:rPr lang="en-US" dirty="0"/>
              <a:t>Explain the route</a:t>
            </a:r>
          </a:p>
          <a:p>
            <a:r>
              <a:rPr lang="en-US" dirty="0"/>
              <a:t>Describe any known problem areas / hazards</a:t>
            </a:r>
          </a:p>
          <a:p>
            <a:r>
              <a:rPr lang="en-US" dirty="0"/>
              <a:t>Introduce newcomers and check for any that you might have missed</a:t>
            </a:r>
          </a:p>
          <a:p>
            <a:r>
              <a:rPr lang="en-US" dirty="0"/>
              <a:t>Quick overview of Ride Etiquette</a:t>
            </a:r>
          </a:p>
          <a:p>
            <a:r>
              <a:rPr lang="en-US" dirty="0"/>
              <a:t>Explain that you will have to shout to be heard.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Ride Etiquette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Rows of </a:t>
            </a:r>
            <a:r>
              <a:rPr lang="en-US"/>
              <a:t>2 ‘tidy twos’!!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Line up your front wheel – look out look ahead – anticipate – check before you do anything</a:t>
            </a:r>
          </a:p>
          <a:p>
            <a:pPr>
              <a:spcBef>
                <a:spcPts val="1200"/>
              </a:spcBef>
            </a:pPr>
            <a:r>
              <a:rPr lang="en-US" dirty="0"/>
              <a:t>Don’t Overlap Wheels / No half wheeling</a:t>
            </a:r>
          </a:p>
          <a:p>
            <a:pPr>
              <a:spcBef>
                <a:spcPts val="1200"/>
              </a:spcBef>
            </a:pPr>
            <a:r>
              <a:rPr lang="en-US" dirty="0"/>
              <a:t>Everyone pass on calls / signals </a:t>
            </a:r>
          </a:p>
          <a:p>
            <a:pPr>
              <a:spcBef>
                <a:spcPts val="1200"/>
              </a:spcBef>
            </a:pPr>
            <a:r>
              <a:rPr lang="en-US" dirty="0"/>
              <a:t>Highway Code and General Courtesy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Noise levels near homes / horses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Dodgy Drivers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Sprinting in town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Car Up / Car Down / Car Passing</a:t>
            </a:r>
          </a:p>
          <a:p>
            <a:r>
              <a:rPr lang="en-GB" dirty="0"/>
              <a:t>Slowing / Stopping / Mechanical </a:t>
            </a:r>
          </a:p>
          <a:p>
            <a:r>
              <a:rPr lang="en-GB" dirty="0"/>
              <a:t>Gap / split / ease off</a:t>
            </a:r>
          </a:p>
          <a:p>
            <a:r>
              <a:rPr lang="en-GB" dirty="0"/>
              <a:t>All on / All through</a:t>
            </a:r>
          </a:p>
          <a:p>
            <a:r>
              <a:rPr lang="en-GB" dirty="0"/>
              <a:t>Holes / gravel (if you need both hands)</a:t>
            </a:r>
          </a:p>
          <a:p>
            <a:r>
              <a:rPr lang="en-GB" dirty="0"/>
              <a:t>Clear (at Junctions)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5698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S_PPTProjStatus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F35859F-D2B8-4F9D-A785-D0E1949E59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MS_PPTProjStatus</Template>
  <TotalTime>1270</TotalTime>
  <Words>798</Words>
  <Application>Microsoft Office PowerPoint</Application>
  <PresentationFormat>On-screen Show (4:3)</PresentationFormat>
  <Paragraphs>114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Times New Roman</vt:lpstr>
      <vt:lpstr>Verdana</vt:lpstr>
      <vt:lpstr>Wingdings</vt:lpstr>
      <vt:lpstr>MS_PPTProjStatus</vt:lpstr>
      <vt:lpstr>OTCC Abingdon Ride Leaders and  Sweepers  Ian Hamilton  amended by Phil Prior </vt:lpstr>
      <vt:lpstr>Contents</vt:lpstr>
      <vt:lpstr>Liabilities and legalities</vt:lpstr>
      <vt:lpstr>Planning a Route</vt:lpstr>
      <vt:lpstr>What to bring (applies to all)</vt:lpstr>
      <vt:lpstr>Before the ride</vt:lpstr>
      <vt:lpstr>Pre-Ride Briefing</vt:lpstr>
      <vt:lpstr>Ride Etiquette</vt:lpstr>
      <vt:lpstr>Calls</vt:lpstr>
      <vt:lpstr>Signals</vt:lpstr>
      <vt:lpstr>During the Ride</vt:lpstr>
      <vt:lpstr>During the Ride (2)</vt:lpstr>
      <vt:lpstr>During the Ride (3)</vt:lpstr>
      <vt:lpstr>Climbing</vt:lpstr>
      <vt:lpstr>Descending</vt:lpstr>
      <vt:lpstr>Extreme Circumstances</vt:lpstr>
      <vt:lpstr>Crashes / Injuries</vt:lpstr>
      <vt:lpstr>After the Ride</vt:lpstr>
      <vt:lpstr>Questions</vt:lpstr>
    </vt:vector>
  </TitlesOfParts>
  <Company>Amey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OTCC Ride Leaders</dc:title>
  <dc:creator>Hamilton, Ian</dc:creator>
  <cp:lastModifiedBy>Prior, Phil C</cp:lastModifiedBy>
  <cp:revision>40</cp:revision>
  <cp:lastPrinted>1601-01-01T00:00:00Z</cp:lastPrinted>
  <dcterms:created xsi:type="dcterms:W3CDTF">2016-07-06T17:39:17Z</dcterms:created>
  <dcterms:modified xsi:type="dcterms:W3CDTF">2019-03-02T15:25:43Z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TC062070741033</vt:lpwstr>
  </property>
</Properties>
</file>