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72" r:id="rId4"/>
    <p:sldId id="258" r:id="rId5"/>
    <p:sldId id="261" r:id="rId6"/>
    <p:sldId id="262" r:id="rId7"/>
    <p:sldId id="263" r:id="rId8"/>
    <p:sldId id="264" r:id="rId9"/>
    <p:sldId id="265" r:id="rId10"/>
    <p:sldId id="266" r:id="rId11"/>
    <p:sldId id="267" r:id="rId12"/>
    <p:sldId id="273" r:id="rId13"/>
    <p:sldId id="268" r:id="rId14"/>
    <p:sldId id="269" r:id="rId15"/>
    <p:sldId id="270" r:id="rId16"/>
    <p:sldId id="271"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114" y="12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24060B-6F53-4396-B7DE-C5121801A036}" type="datetimeFigureOut">
              <a:rPr lang="en-US" smtClean="0"/>
              <a:t>3/3/2022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6CC085-CA6E-4E38-AF00-A0F25D923767}" type="slidenum">
              <a:rPr lang="en-US" smtClean="0"/>
              <a:t>‹#›</a:t>
            </a:fld>
            <a:endParaRPr lang="en-US"/>
          </a:p>
        </p:txBody>
      </p:sp>
    </p:spTree>
    <p:extLst>
      <p:ext uri="{BB962C8B-B14F-4D97-AF65-F5344CB8AC3E}">
        <p14:creationId xmlns:p14="http://schemas.microsoft.com/office/powerpoint/2010/main" val="67522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6CC085-CA6E-4E38-AF00-A0F25D923767}" type="slidenum">
              <a:rPr lang="en-US" smtClean="0"/>
              <a:t>5</a:t>
            </a:fld>
            <a:endParaRPr lang="en-US"/>
          </a:p>
        </p:txBody>
      </p:sp>
    </p:spTree>
    <p:extLst>
      <p:ext uri="{BB962C8B-B14F-4D97-AF65-F5344CB8AC3E}">
        <p14:creationId xmlns:p14="http://schemas.microsoft.com/office/powerpoint/2010/main" val="2030789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6CC085-CA6E-4E38-AF00-A0F25D923767}" type="slidenum">
              <a:rPr lang="en-US" smtClean="0"/>
              <a:t>9</a:t>
            </a:fld>
            <a:endParaRPr lang="en-US"/>
          </a:p>
        </p:txBody>
      </p:sp>
    </p:spTree>
    <p:extLst>
      <p:ext uri="{BB962C8B-B14F-4D97-AF65-F5344CB8AC3E}">
        <p14:creationId xmlns:p14="http://schemas.microsoft.com/office/powerpoint/2010/main" val="39149210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EA4B4-CE5F-43B7-893E-CF6FE62AD9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E29C9C-AF0B-45F6-87B6-A0615B6114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CCFF24C-79DC-4FCE-9376-78FD57266C76}"/>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A0996271-91A2-41F3-A0BB-CA86D07395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0220A9-E95D-4D47-AA50-96DD09E25B2B}"/>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12278002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FB3CA-7955-42E8-ADE7-B2469642D2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2479A9-4742-426A-B20F-BBA2300878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E58500-456D-448D-B595-D6D450C4CC73}"/>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EEA573A1-D330-4AB8-B802-56A705DE7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D7C295-8588-4612-8AD2-0191972E5008}"/>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2501141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496D14-2D43-4FAE-8618-60808BACE5F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A706A96-8E59-4CB5-B386-83F78EA6203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F14DFB-FCA4-46F2-A935-59A0C62BA6FF}"/>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3BA1EC1E-B1A3-44CE-84A1-047A6F7C9E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445110-1AFC-41A4-BC41-122B1D1DF2C5}"/>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2995155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83249-8EDD-485C-8619-8FA642F8A6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872450-6111-49AB-84F2-1B706FC619B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7BC8E8-7EF9-4F58-9E2F-A90B55018339}"/>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4B89AA23-AC69-47F6-B244-7DBBBB152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810CD3-DEF2-4982-8ED1-EBA222184E46}"/>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3610948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403D2-62F7-49DE-8529-15D87B0D79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EE02D50-7805-4D0B-9655-B6D50DBA89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7477E4E-4760-4F88-8CC4-30C63B81457C}"/>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AEE0CAB7-0886-4B20-948F-4424E06EE3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DE8614-B4FC-441C-AE1D-D0833625D7FB}"/>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3992340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7253C-329E-4C51-9DE7-A44AA81186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0192EB3-9578-4EBE-8D01-A54AC55712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521FA3-A8B7-4545-87E9-BD13127BFB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674E61-57CB-4FD5-848C-965C0DA12573}"/>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6" name="Footer Placeholder 5">
            <a:extLst>
              <a:ext uri="{FF2B5EF4-FFF2-40B4-BE49-F238E27FC236}">
                <a16:creationId xmlns:a16="http://schemas.microsoft.com/office/drawing/2014/main" id="{7BB965AD-C144-40AB-B61B-DF06C3AF41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9D4F50-B780-4574-8634-B47B8A14B5DE}"/>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2003740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3205B-6277-4BCF-8FC1-5CAA32A56B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11A4310-E380-4442-B288-42DDEE5F5FF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6329C2-7FF2-4B04-9E06-FCCB794B67C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2ABB8B-1F65-4390-A7D4-1BB54409C6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0916AD-0653-40FA-9F00-71BA459BBC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390B68-F510-4A6C-878C-01CB9707CC90}"/>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8" name="Footer Placeholder 7">
            <a:extLst>
              <a:ext uri="{FF2B5EF4-FFF2-40B4-BE49-F238E27FC236}">
                <a16:creationId xmlns:a16="http://schemas.microsoft.com/office/drawing/2014/main" id="{080A7926-9D43-4532-AB52-7C615CE9D1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058782-4CB9-4B6C-B235-E171556389E0}"/>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309590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6203F-C82A-4F2F-B410-2697C67A55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6A3B6-0C01-42DF-B6CA-3B88102F598D}"/>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4" name="Footer Placeholder 3">
            <a:extLst>
              <a:ext uri="{FF2B5EF4-FFF2-40B4-BE49-F238E27FC236}">
                <a16:creationId xmlns:a16="http://schemas.microsoft.com/office/drawing/2014/main" id="{4F841899-7B9F-4D08-AD2D-59B11BDFD94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72CC3A-73C7-49C2-A9D9-5B93B1E5DCDD}"/>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70850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61A1E6-9A01-4D40-BA57-D99612283E47}"/>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3" name="Footer Placeholder 2">
            <a:extLst>
              <a:ext uri="{FF2B5EF4-FFF2-40B4-BE49-F238E27FC236}">
                <a16:creationId xmlns:a16="http://schemas.microsoft.com/office/drawing/2014/main" id="{A9BD0D85-AE71-473A-8B32-CBB4DB2C9E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7641C8-5B68-4590-BC81-B099016D7166}"/>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1868761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D5748-B08A-4705-9232-DDD926140A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0E5FCB-EA36-47FD-A006-0BE9DF5B5A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591B12F-FD82-452E-A827-A3C6C68AFB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F74D9B-6EA2-41D9-9EC0-7086F43BCCD8}"/>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6" name="Footer Placeholder 5">
            <a:extLst>
              <a:ext uri="{FF2B5EF4-FFF2-40B4-BE49-F238E27FC236}">
                <a16:creationId xmlns:a16="http://schemas.microsoft.com/office/drawing/2014/main" id="{B28CC79A-60A8-41E0-BB6F-A3EA48BFE3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C4BFDF-0E01-4F37-A87B-07244CE75AFB}"/>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940011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F6A80-7C56-4E5F-8915-24644E446A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9D9F12-FBC8-4AF6-AB6A-9B1BD86D92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D4BC63-B330-431C-93CA-79A4BB9FBD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FD4C68-5279-4EC6-A9C9-0C9A9DD3D55F}"/>
              </a:ext>
            </a:extLst>
          </p:cNvPr>
          <p:cNvSpPr>
            <a:spLocks noGrp="1"/>
          </p:cNvSpPr>
          <p:nvPr>
            <p:ph type="dt" sz="half" idx="10"/>
          </p:nvPr>
        </p:nvSpPr>
        <p:spPr/>
        <p:txBody>
          <a:bodyPr/>
          <a:lstStyle/>
          <a:p>
            <a:fld id="{5027DAC6-4690-4CFB-A7D3-83494A4C0E0E}" type="datetimeFigureOut">
              <a:rPr lang="en-US" smtClean="0"/>
              <a:t>3/3/2022</a:t>
            </a:fld>
            <a:endParaRPr lang="en-US"/>
          </a:p>
        </p:txBody>
      </p:sp>
      <p:sp>
        <p:nvSpPr>
          <p:cNvPr id="6" name="Footer Placeholder 5">
            <a:extLst>
              <a:ext uri="{FF2B5EF4-FFF2-40B4-BE49-F238E27FC236}">
                <a16:creationId xmlns:a16="http://schemas.microsoft.com/office/drawing/2014/main" id="{1AC78C0D-1909-4064-82C2-E833EF515C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A92761-0413-4A0B-BBBA-26292FE87C13}"/>
              </a:ext>
            </a:extLst>
          </p:cNvPr>
          <p:cNvSpPr>
            <a:spLocks noGrp="1"/>
          </p:cNvSpPr>
          <p:nvPr>
            <p:ph type="sldNum" sz="quarter" idx="12"/>
          </p:nvPr>
        </p:nvSpPr>
        <p:spPr/>
        <p:txBody>
          <a:bodyPr/>
          <a:lstStyle/>
          <a:p>
            <a:fld id="{A7BDD89A-CB9A-4BB0-91F6-44F4D213F476}" type="slidenum">
              <a:rPr lang="en-US" smtClean="0"/>
              <a:t>‹#›</a:t>
            </a:fld>
            <a:endParaRPr lang="en-US"/>
          </a:p>
        </p:txBody>
      </p:sp>
    </p:spTree>
    <p:extLst>
      <p:ext uri="{BB962C8B-B14F-4D97-AF65-F5344CB8AC3E}">
        <p14:creationId xmlns:p14="http://schemas.microsoft.com/office/powerpoint/2010/main" val="3834065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3ADBCE-9890-4738-A6E4-0583F53A4F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4970ECF-AC44-498C-821A-C62EA11A6B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2C9FB4-5137-440B-9AA2-B517440BF2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27DAC6-4690-4CFB-A7D3-83494A4C0E0E}" type="datetimeFigureOut">
              <a:rPr lang="en-US" smtClean="0"/>
              <a:t>3/3/2022</a:t>
            </a:fld>
            <a:endParaRPr lang="en-US"/>
          </a:p>
        </p:txBody>
      </p:sp>
      <p:sp>
        <p:nvSpPr>
          <p:cNvPr id="5" name="Footer Placeholder 4">
            <a:extLst>
              <a:ext uri="{FF2B5EF4-FFF2-40B4-BE49-F238E27FC236}">
                <a16:creationId xmlns:a16="http://schemas.microsoft.com/office/drawing/2014/main" id="{8BC98ED4-78CC-4149-BDC1-C35E463C8C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324BE9A-83D2-4342-BF9B-F28E7014B6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BDD89A-CB9A-4BB0-91F6-44F4D213F476}" type="slidenum">
              <a:rPr lang="en-US" smtClean="0"/>
              <a:t>‹#›</a:t>
            </a:fld>
            <a:endParaRPr lang="en-US"/>
          </a:p>
        </p:txBody>
      </p:sp>
    </p:spTree>
    <p:extLst>
      <p:ext uri="{BB962C8B-B14F-4D97-AF65-F5344CB8AC3E}">
        <p14:creationId xmlns:p14="http://schemas.microsoft.com/office/powerpoint/2010/main" val="31972620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png"/><Relationship Id="rId4" Type="http://schemas.openxmlformats.org/officeDocument/2006/relationships/image" Target="../media/image24.png"/><Relationship Id="rId9"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glorecords.blm.gov/default.asp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mailto:BLM_OR_SO_Land_Office_Mail@blm.gov"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 clipart, vector graphics&#10;&#10;Description automatically generated">
            <a:extLst>
              <a:ext uri="{FF2B5EF4-FFF2-40B4-BE49-F238E27FC236}">
                <a16:creationId xmlns:a16="http://schemas.microsoft.com/office/drawing/2014/main" id="{DA0318BF-8353-47B2-A3F5-DEE40636B9F6}"/>
              </a:ext>
            </a:extLst>
          </p:cNvPr>
          <p:cNvPicPr>
            <a:picLocks noChangeAspect="1"/>
          </p:cNvPicPr>
          <p:nvPr/>
        </p:nvPicPr>
        <p:blipFill rotWithShape="1">
          <a:blip r:embed="rId2">
            <a:extLst>
              <a:ext uri="{28A0092B-C50C-407E-A947-70E740481C1C}">
                <a14:useLocalDpi xmlns:a14="http://schemas.microsoft.com/office/drawing/2010/main" val="0"/>
              </a:ext>
            </a:extLst>
          </a:blip>
          <a:srcRect l="828" t="7693" r="29165" b="-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A52ECB-0087-4564-A5B7-36DC73DC046A}"/>
              </a:ext>
            </a:extLst>
          </p:cNvPr>
          <p:cNvSpPr>
            <a:spLocks noGrp="1"/>
          </p:cNvSpPr>
          <p:nvPr>
            <p:ph type="ctrTitle"/>
          </p:nvPr>
        </p:nvSpPr>
        <p:spPr>
          <a:xfrm>
            <a:off x="477981" y="1122363"/>
            <a:ext cx="4023360" cy="3204134"/>
          </a:xfrm>
        </p:spPr>
        <p:txBody>
          <a:bodyPr anchor="b">
            <a:normAutofit/>
          </a:bodyPr>
          <a:lstStyle/>
          <a:p>
            <a:pPr algn="l"/>
            <a:r>
              <a:rPr lang="en-US" sz="4800" dirty="0"/>
              <a:t>Washington Assembly </a:t>
            </a:r>
            <a:br>
              <a:rPr lang="en-US" sz="4800" dirty="0"/>
            </a:br>
            <a:r>
              <a:rPr lang="en-US" sz="4800" dirty="0"/>
              <a:t>Land Patent Committee</a:t>
            </a:r>
          </a:p>
        </p:txBody>
      </p:sp>
      <p:sp>
        <p:nvSpPr>
          <p:cNvPr id="3" name="Subtitle 2">
            <a:extLst>
              <a:ext uri="{FF2B5EF4-FFF2-40B4-BE49-F238E27FC236}">
                <a16:creationId xmlns:a16="http://schemas.microsoft.com/office/drawing/2014/main" id="{C782DF49-FFB5-4EEC-87E7-750ACE6AAD32}"/>
              </a:ext>
            </a:extLst>
          </p:cNvPr>
          <p:cNvSpPr>
            <a:spLocks noGrp="1"/>
          </p:cNvSpPr>
          <p:nvPr>
            <p:ph type="subTitle" idx="1"/>
          </p:nvPr>
        </p:nvSpPr>
        <p:spPr>
          <a:xfrm>
            <a:off x="477980" y="4872922"/>
            <a:ext cx="4023359" cy="1985068"/>
          </a:xfrm>
        </p:spPr>
        <p:txBody>
          <a:bodyPr>
            <a:normAutofit/>
          </a:bodyPr>
          <a:lstStyle/>
          <a:p>
            <a:pPr algn="l"/>
            <a:r>
              <a:rPr lang="en-US" sz="2600" b="1" dirty="0"/>
              <a:t>Steps for Bringing Forward Land Patent</a:t>
            </a:r>
          </a:p>
          <a:p>
            <a:pPr algn="l"/>
            <a:endParaRPr lang="en-US" sz="800" dirty="0"/>
          </a:p>
          <a:p>
            <a:pPr algn="l"/>
            <a:endParaRPr lang="en-US" sz="800" dirty="0"/>
          </a:p>
          <a:p>
            <a:pPr algn="l">
              <a:spcBef>
                <a:spcPts val="0"/>
              </a:spcBef>
            </a:pPr>
            <a:r>
              <a:rPr lang="en-US" sz="1000" dirty="0"/>
              <a:t>Presented By: Sean Douthett</a:t>
            </a:r>
          </a:p>
          <a:p>
            <a:pPr algn="l">
              <a:spcBef>
                <a:spcPts val="0"/>
              </a:spcBef>
            </a:pPr>
            <a:r>
              <a:rPr lang="en-US" sz="1000" dirty="0"/>
              <a:t>March 6, 2022</a:t>
            </a:r>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39283964-C166-4FC2-BA66-D268B224DDC4}"/>
              </a:ext>
            </a:extLst>
          </p:cNvPr>
          <p:cNvPicPr>
            <a:picLocks noChangeAspect="1"/>
          </p:cNvPicPr>
          <p:nvPr/>
        </p:nvPicPr>
        <p:blipFill>
          <a:blip r:embed="rId3"/>
          <a:stretch>
            <a:fillRect/>
          </a:stretch>
        </p:blipFill>
        <p:spPr>
          <a:xfrm>
            <a:off x="89713" y="92538"/>
            <a:ext cx="1996751" cy="1358900"/>
          </a:xfrm>
          <a:prstGeom prst="rect">
            <a:avLst/>
          </a:prstGeom>
        </p:spPr>
      </p:pic>
    </p:spTree>
    <p:extLst>
      <p:ext uri="{BB962C8B-B14F-4D97-AF65-F5344CB8AC3E}">
        <p14:creationId xmlns:p14="http://schemas.microsoft.com/office/powerpoint/2010/main" val="2859047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Take Photos of your Land Corner Monuments</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1212980" y="1148862"/>
            <a:ext cx="4476619" cy="5548923"/>
          </a:xfrm>
        </p:spPr>
        <p:txBody>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Take photographs of all your Land Corner Monuments.</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The photos will be included as an attachment to your Deed of Reconveyance.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070D94B5-0208-4B29-B382-E1DFDFDE28F4}"/>
              </a:ext>
            </a:extLst>
          </p:cNvPr>
          <p:cNvPicPr>
            <a:picLocks noChangeAspect="1"/>
          </p:cNvPicPr>
          <p:nvPr/>
        </p:nvPicPr>
        <p:blipFill>
          <a:blip r:embed="rId2"/>
          <a:stretch>
            <a:fillRect/>
          </a:stretch>
        </p:blipFill>
        <p:spPr>
          <a:xfrm>
            <a:off x="6502402" y="874207"/>
            <a:ext cx="4557808" cy="58228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869678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Prepare Deed of Reconveyance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219200"/>
            <a:ext cx="10515600" cy="5478585"/>
          </a:xfrm>
        </p:spPr>
        <p:txBody>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The Washington Land Patent Committee, mainly through the efforts of Ruth Bennett and Amas Canzoni, have created a new Deed of Reconveyance document that incorporates information and processes included in Anna’s articles, and several other documents that were previously being recorded as separate documents.</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With the new Deed of Reconveyance we have incorporated several other documents that were previously being handled as separate recordings.  These include:</a:t>
            </a:r>
          </a:p>
          <a:p>
            <a:pPr marL="800100" marR="0" lvl="1"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Declaration of Permanent Homestead and Domicile</a:t>
            </a:r>
          </a:p>
          <a:p>
            <a:pPr marL="800100" marR="0" lvl="1"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Public Notice and Testimony in the Form of an Affidavit</a:t>
            </a:r>
          </a:p>
          <a:p>
            <a:pPr marL="800100" marR="0" lvl="1"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Acknowledged and Accepted Geophysical Survey</a:t>
            </a:r>
          </a:p>
          <a:p>
            <a:pPr marL="800100" marR="0" lvl="1"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Sovereign Land Patent </a:t>
            </a:r>
          </a:p>
          <a:p>
            <a:pPr marL="800100" marR="0" lvl="1"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Acceptance of Deed</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BADCCF28-FC61-43CF-A732-054BC95FE036}"/>
              </a:ext>
            </a:extLst>
          </p:cNvPr>
          <p:cNvPicPr>
            <a:picLocks noChangeAspect="1"/>
          </p:cNvPicPr>
          <p:nvPr/>
        </p:nvPicPr>
        <p:blipFill>
          <a:blip r:embed="rId2"/>
          <a:stretch>
            <a:fillRect/>
          </a:stretch>
        </p:blipFill>
        <p:spPr>
          <a:xfrm>
            <a:off x="9977343" y="5237155"/>
            <a:ext cx="2146232" cy="1460630"/>
          </a:xfrm>
          <a:prstGeom prst="rect">
            <a:avLst/>
          </a:prstGeom>
        </p:spPr>
      </p:pic>
    </p:spTree>
    <p:extLst>
      <p:ext uri="{BB962C8B-B14F-4D97-AF65-F5344CB8AC3E}">
        <p14:creationId xmlns:p14="http://schemas.microsoft.com/office/powerpoint/2010/main" val="2817273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C2E46A1F-F163-4C13-A876-90AA7E7E33B1}"/>
              </a:ext>
            </a:extLst>
          </p:cNvPr>
          <p:cNvPicPr>
            <a:picLocks noChangeAspect="1"/>
          </p:cNvPicPr>
          <p:nvPr/>
        </p:nvPicPr>
        <p:blipFill>
          <a:blip r:embed="rId2"/>
          <a:stretch>
            <a:fillRect/>
          </a:stretch>
        </p:blipFill>
        <p:spPr>
          <a:xfrm>
            <a:off x="8071611" y="1607291"/>
            <a:ext cx="3879228" cy="5022952"/>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3F955A27-F0F2-4353-BB53-E54BB3D3BEFB}"/>
              </a:ext>
            </a:extLst>
          </p:cNvPr>
          <p:cNvPicPr>
            <a:picLocks noChangeAspect="1"/>
          </p:cNvPicPr>
          <p:nvPr/>
        </p:nvPicPr>
        <p:blipFill>
          <a:blip r:embed="rId3"/>
          <a:stretch>
            <a:fillRect/>
          </a:stretch>
        </p:blipFill>
        <p:spPr>
          <a:xfrm>
            <a:off x="7126693" y="1423168"/>
            <a:ext cx="3880569" cy="5017063"/>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E85092A1-B1BF-49F6-805D-3986C655CB5C}"/>
              </a:ext>
            </a:extLst>
          </p:cNvPr>
          <p:cNvPicPr>
            <a:picLocks noChangeAspect="1"/>
          </p:cNvPicPr>
          <p:nvPr/>
        </p:nvPicPr>
        <p:blipFill>
          <a:blip r:embed="rId4"/>
          <a:stretch>
            <a:fillRect/>
          </a:stretch>
        </p:blipFill>
        <p:spPr>
          <a:xfrm>
            <a:off x="6308880" y="1233156"/>
            <a:ext cx="3880567" cy="502883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A54F50C-489C-4A36-B6E7-29457FB06E67}"/>
              </a:ext>
            </a:extLst>
          </p:cNvPr>
          <p:cNvPicPr>
            <a:picLocks noChangeAspect="1"/>
          </p:cNvPicPr>
          <p:nvPr/>
        </p:nvPicPr>
        <p:blipFill>
          <a:blip r:embed="rId5"/>
          <a:stretch>
            <a:fillRect/>
          </a:stretch>
        </p:blipFill>
        <p:spPr>
          <a:xfrm>
            <a:off x="2002554" y="1055434"/>
            <a:ext cx="3880568" cy="502295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859A96FB-FFF0-4715-8599-A15719561F59}"/>
              </a:ext>
            </a:extLst>
          </p:cNvPr>
          <p:cNvPicPr>
            <a:picLocks noChangeAspect="1"/>
          </p:cNvPicPr>
          <p:nvPr/>
        </p:nvPicPr>
        <p:blipFill>
          <a:blip r:embed="rId6"/>
          <a:stretch>
            <a:fillRect/>
          </a:stretch>
        </p:blipFill>
        <p:spPr>
          <a:xfrm>
            <a:off x="130529" y="957945"/>
            <a:ext cx="3880570" cy="502295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072852A6-B47D-486C-B2B3-7C6EEC80EC27}"/>
              </a:ext>
            </a:extLst>
          </p:cNvPr>
          <p:cNvPicPr>
            <a:picLocks noChangeAspect="1"/>
          </p:cNvPicPr>
          <p:nvPr/>
        </p:nvPicPr>
        <p:blipFill>
          <a:blip r:embed="rId7"/>
          <a:stretch>
            <a:fillRect/>
          </a:stretch>
        </p:blipFill>
        <p:spPr>
          <a:xfrm>
            <a:off x="4828914" y="1152923"/>
            <a:ext cx="3891019" cy="5022952"/>
          </a:xfrm>
          <a:prstGeom prst="rect">
            <a:avLst/>
          </a:prstGeom>
          <a:ln>
            <a:noFill/>
          </a:ln>
          <a:effectLst>
            <a:outerShdw blurRad="292100" dist="139700" dir="2700000" algn="tl" rotWithShape="0">
              <a:srgbClr val="333333">
                <a:alpha val="65000"/>
              </a:srgbClr>
            </a:outerShdw>
          </a:effectLst>
        </p:spPr>
      </p:pic>
      <p:sp>
        <p:nvSpPr>
          <p:cNvPr id="18" name="Oval 17">
            <a:extLst>
              <a:ext uri="{FF2B5EF4-FFF2-40B4-BE49-F238E27FC236}">
                <a16:creationId xmlns:a16="http://schemas.microsoft.com/office/drawing/2014/main" id="{68A7A1DC-B208-4351-A2AC-521ECCDB8BC3}"/>
              </a:ext>
            </a:extLst>
          </p:cNvPr>
          <p:cNvSpPr/>
          <p:nvPr/>
        </p:nvSpPr>
        <p:spPr>
          <a:xfrm>
            <a:off x="5065308" y="1677944"/>
            <a:ext cx="3251558" cy="19864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FA269AE8-F5E3-49E5-83F3-09597A1E14A3}"/>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Prepare Deed of Reconveyance</a:t>
            </a:r>
          </a:p>
        </p:txBody>
      </p:sp>
    </p:spTree>
    <p:extLst>
      <p:ext uri="{BB962C8B-B14F-4D97-AF65-F5344CB8AC3E}">
        <p14:creationId xmlns:p14="http://schemas.microsoft.com/office/powerpoint/2010/main" val="258611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Prepare Summary of Chain of Title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219200"/>
            <a:ext cx="5742354" cy="5478585"/>
          </a:xfrm>
        </p:spPr>
        <p:txBody>
          <a:bodyPr>
            <a:normAutofit lnSpcReduction="10000"/>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This is simply a summary of the land sales by grantor/grantee, date of sale, and county recording number, that connects the chain of title from your deed to the original land patent.</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If you have a Chain of Title prepared by a title company, you could use their summary, but it is usually multiple pages, and can be quite long adding to the number of pages you need to record.</a:t>
            </a:r>
          </a:p>
          <a:p>
            <a:pPr marL="0" indent="0">
              <a:buNone/>
            </a:pP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The Summary of Chain of Title simply reduces the number of pages you have for recording</a:t>
            </a:r>
            <a:r>
              <a:rPr lang="en-US" sz="2400" b="1" dirty="0">
                <a:effectLst/>
                <a:latin typeface="Calibri" panose="020F0502020204030204" pitchFamily="34" charset="0"/>
                <a:ea typeface="Calibri" panose="020F0502020204030204" pitchFamily="34" charset="0"/>
                <a:cs typeface="Times New Roman" panose="02020603050405020304" pitchFamily="18" charset="0"/>
              </a:rPr>
              <a:t>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074A3E47-BA1D-403E-8C6B-1FA99D1975CD}"/>
              </a:ext>
            </a:extLst>
          </p:cNvPr>
          <p:cNvPicPr>
            <a:picLocks noChangeAspect="1"/>
          </p:cNvPicPr>
          <p:nvPr/>
        </p:nvPicPr>
        <p:blipFill>
          <a:blip r:embed="rId2"/>
          <a:stretch>
            <a:fillRect/>
          </a:stretch>
        </p:blipFill>
        <p:spPr>
          <a:xfrm>
            <a:off x="6963996" y="835135"/>
            <a:ext cx="4587631" cy="58626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5506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Prepare Public Notice and Post your notice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211016" y="874208"/>
            <a:ext cx="7799753" cy="5823578"/>
          </a:xfrm>
        </p:spPr>
        <p:txBody>
          <a:bodyPr>
            <a:normAutofit/>
          </a:bodyPr>
          <a:lstStyle/>
          <a:p>
            <a:pPr marL="0" marR="0" lvl="0" indent="0">
              <a:lnSpc>
                <a:spcPct val="107000"/>
              </a:lnSpc>
              <a:spcBef>
                <a:spcPts val="0"/>
              </a:spcBef>
              <a:spcAft>
                <a:spcPts val="0"/>
              </a:spcAft>
              <a:buNone/>
            </a:pPr>
            <a:r>
              <a:rPr lang="en-US" sz="2000" dirty="0">
                <a:latin typeface="Calibri" panose="020F0502020204030204" pitchFamily="34" charset="0"/>
                <a:cs typeface="Times New Roman" panose="02020603050405020304" pitchFamily="18" charset="0"/>
              </a:rPr>
              <a:t>There are options for posting:</a:t>
            </a:r>
          </a:p>
          <a:p>
            <a:pPr marL="0" marR="0" lvl="0" indent="0">
              <a:lnSpc>
                <a:spcPct val="107000"/>
              </a:lnSpc>
              <a:spcBef>
                <a:spcPts val="0"/>
              </a:spcBef>
              <a:spcAft>
                <a:spcPts val="0"/>
              </a:spcAft>
              <a:buNone/>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0000"/>
              </a:lnSpc>
              <a:spcBef>
                <a:spcPts val="0"/>
              </a:spcBef>
              <a:spcAft>
                <a:spcPts val="1200"/>
              </a:spcAft>
              <a:buFont typeface="+mj-lt"/>
              <a:buAutoNum type="alphaLcPeriod"/>
            </a:pPr>
            <a:r>
              <a:rPr lang="en-US" sz="1600" dirty="0">
                <a:effectLst/>
                <a:latin typeface="Calibri" panose="020F0502020204030204" pitchFamily="34" charset="0"/>
                <a:ea typeface="Calibri" panose="020F0502020204030204" pitchFamily="34" charset="0"/>
                <a:cs typeface="Times New Roman" panose="02020603050405020304" pitchFamily="18" charset="0"/>
              </a:rPr>
              <a:t>Post an ad in a weekly newspaper in the </a:t>
            </a:r>
            <a:r>
              <a:rPr lang="en-US" sz="1600" dirty="0" err="1">
                <a:effectLst/>
                <a:latin typeface="Calibri" panose="020F0502020204030204" pitchFamily="34" charset="0"/>
                <a:ea typeface="Calibri" panose="020F0502020204030204" pitchFamily="34" charset="0"/>
                <a:cs typeface="Times New Roman" panose="02020603050405020304" pitchFamily="18" charset="0"/>
              </a:rPr>
              <a:t>legals</a:t>
            </a:r>
            <a:r>
              <a:rPr lang="en-US" sz="1600" dirty="0">
                <a:effectLst/>
                <a:latin typeface="Calibri" panose="020F0502020204030204" pitchFamily="34" charset="0"/>
                <a:ea typeface="Calibri" panose="020F0502020204030204" pitchFamily="34" charset="0"/>
                <a:cs typeface="Times New Roman" panose="02020603050405020304" pitchFamily="18" charset="0"/>
              </a:rPr>
              <a:t> section for three (3) consecutive weeks.  Get Affidavit of Publication from the newspaper after the last insertion, copies of the newspapers, and keep all in your records.  Affidavit of Publication and copy of add are included as attachments to your Deed of Reconveyance.</a:t>
            </a:r>
          </a:p>
          <a:p>
            <a:pPr marL="742950" marR="0" lvl="1" indent="-285750">
              <a:lnSpc>
                <a:spcPct val="100000"/>
              </a:lnSpc>
              <a:spcBef>
                <a:spcPts val="0"/>
              </a:spcBef>
              <a:spcAft>
                <a:spcPts val="1200"/>
              </a:spcAft>
              <a:buFont typeface="+mj-lt"/>
              <a:buAutoNum type="alphaLcPeriod"/>
            </a:pPr>
            <a:r>
              <a:rPr lang="en-US" sz="1600" dirty="0">
                <a:effectLst/>
                <a:latin typeface="Calibri" panose="020F0502020204030204" pitchFamily="34" charset="0"/>
                <a:ea typeface="Calibri" panose="020F0502020204030204" pitchFamily="34" charset="0"/>
                <a:cs typeface="Times New Roman" panose="02020603050405020304" pitchFamily="18" charset="0"/>
              </a:rPr>
              <a:t>Post on a governmental bulletin board for public notices (courthouse, city hall, library, etc.) for 61 consecutive days.  Must check at least once a week and make a record of your posting with digital photos, and/or two witnesses.  Witnesses will need to sign Witness Testimony form, and have it notarized, acknowledging they witnessed the original posting.</a:t>
            </a:r>
          </a:p>
          <a:p>
            <a:pPr marL="742950" marR="0" lvl="1" indent="-285750">
              <a:lnSpc>
                <a:spcPct val="100000"/>
              </a:lnSpc>
              <a:spcBef>
                <a:spcPts val="0"/>
              </a:spcBef>
              <a:spcAft>
                <a:spcPts val="1200"/>
              </a:spcAft>
              <a:buFont typeface="+mj-lt"/>
              <a:buAutoNum type="alphaLcPeriod"/>
            </a:pPr>
            <a:r>
              <a:rPr lang="en-US" sz="1600" dirty="0">
                <a:effectLst/>
                <a:latin typeface="Calibri" panose="020F0502020204030204" pitchFamily="34" charset="0"/>
                <a:ea typeface="Calibri" panose="020F0502020204030204" pitchFamily="34" charset="0"/>
                <a:cs typeface="Times New Roman" panose="02020603050405020304" pitchFamily="18" charset="0"/>
              </a:rPr>
              <a:t>Post on the American State Assembly’s Land Recording System for 63 days.  Keep record of posting.</a:t>
            </a:r>
          </a:p>
          <a:p>
            <a:pPr marL="742950" marR="0" lvl="1" indent="-285750">
              <a:lnSpc>
                <a:spcPct val="100000"/>
              </a:lnSpc>
              <a:spcBef>
                <a:spcPts val="0"/>
              </a:spcBef>
              <a:spcAft>
                <a:spcPts val="1200"/>
              </a:spcAft>
              <a:buFont typeface="+mj-lt"/>
              <a:buAutoNum type="alphaLcPeriod"/>
            </a:pPr>
            <a:r>
              <a:rPr lang="en-US" sz="1600" dirty="0">
                <a:effectLst/>
                <a:latin typeface="Calibri" panose="020F0502020204030204" pitchFamily="34" charset="0"/>
                <a:ea typeface="Calibri" panose="020F0502020204030204" pitchFamily="34" charset="0"/>
                <a:cs typeface="Times New Roman" panose="02020603050405020304" pitchFamily="18" charset="0"/>
              </a:rPr>
              <a:t>If you post Public Notice on a governmental bulletin board, the Public notice must also be posted on both sides of the entrance of your property for 31 consecutive days.  Needs to be in a location where the public can see it.  Make a record of your posting with digital photos, and/or two witnesses at time of posting.  Witnesses will need to sign Witness Testimony form, and have it notarized, acknowledging they witnessed the weekly postings.</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US" sz="2000" dirty="0">
                <a:latin typeface="Calibri" panose="020F0502020204030204" pitchFamily="34" charset="0"/>
                <a:ea typeface="Calibri" panose="020F0502020204030204" pitchFamily="34" charset="0"/>
                <a:cs typeface="Times New Roman" panose="02020603050405020304" pitchFamily="18" charset="0"/>
              </a:rPr>
              <a:t>Any </a:t>
            </a:r>
            <a:r>
              <a:rPr lang="en-US" sz="2000" dirty="0" err="1">
                <a:latin typeface="Calibri" panose="020F0502020204030204" pitchFamily="34" charset="0"/>
                <a:ea typeface="Calibri" panose="020F0502020204030204" pitchFamily="34" charset="0"/>
                <a:cs typeface="Times New Roman" panose="02020603050405020304" pitchFamily="18" charset="0"/>
              </a:rPr>
              <a:t>challengs</a:t>
            </a:r>
            <a:r>
              <a:rPr lang="en-US" sz="2000" dirty="0">
                <a:latin typeface="Calibri" panose="020F0502020204030204" pitchFamily="34" charset="0"/>
                <a:ea typeface="Calibri" panose="020F0502020204030204" pitchFamily="34" charset="0"/>
                <a:cs typeface="Times New Roman" panose="02020603050405020304" pitchFamily="18" charset="0"/>
              </a:rPr>
              <a:t> must be made within –days after posting</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4A6A8195-E083-464C-8D95-2BB75EB76743}"/>
              </a:ext>
            </a:extLst>
          </p:cNvPr>
          <p:cNvPicPr>
            <a:picLocks noChangeAspect="1"/>
          </p:cNvPicPr>
          <p:nvPr/>
        </p:nvPicPr>
        <p:blipFill>
          <a:blip r:embed="rId2"/>
          <a:stretch>
            <a:fillRect/>
          </a:stretch>
        </p:blipFill>
        <p:spPr>
          <a:xfrm>
            <a:off x="8225071" y="967513"/>
            <a:ext cx="2385436" cy="2569498"/>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BF08892D-8FBC-4F00-937B-F820EB2FB32D}"/>
              </a:ext>
            </a:extLst>
          </p:cNvPr>
          <p:cNvPicPr>
            <a:picLocks noChangeAspect="1"/>
          </p:cNvPicPr>
          <p:nvPr/>
        </p:nvPicPr>
        <p:blipFill rotWithShape="1">
          <a:blip r:embed="rId3"/>
          <a:srcRect l="856" r="1150"/>
          <a:stretch/>
        </p:blipFill>
        <p:spPr>
          <a:xfrm>
            <a:off x="9311219" y="3268786"/>
            <a:ext cx="2598576" cy="3429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94469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AD101405-433B-4A48-87A2-38A76EBDAEDC}"/>
              </a:ext>
            </a:extLst>
          </p:cNvPr>
          <p:cNvPicPr>
            <a:picLocks noChangeAspect="1"/>
          </p:cNvPicPr>
          <p:nvPr/>
        </p:nvPicPr>
        <p:blipFill>
          <a:blip r:embed="rId2"/>
          <a:stretch>
            <a:fillRect/>
          </a:stretch>
        </p:blipFill>
        <p:spPr>
          <a:xfrm>
            <a:off x="6405640" y="2684738"/>
            <a:ext cx="3183375" cy="4100836"/>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8DE72CBB-C14A-42F4-BFC1-B3445EC06E36}"/>
              </a:ext>
            </a:extLst>
          </p:cNvPr>
          <p:cNvPicPr>
            <a:picLocks noChangeAspect="1"/>
          </p:cNvPicPr>
          <p:nvPr/>
        </p:nvPicPr>
        <p:blipFill>
          <a:blip r:embed="rId3"/>
          <a:stretch>
            <a:fillRect/>
          </a:stretch>
        </p:blipFill>
        <p:spPr>
          <a:xfrm>
            <a:off x="6193581" y="2581646"/>
            <a:ext cx="3183375" cy="4116138"/>
          </a:xfrm>
          <a:prstGeom prst="rect">
            <a:avLst/>
          </a:prstGeom>
          <a:ln>
            <a:noFill/>
          </a:ln>
          <a:effectLst>
            <a:outerShdw blurRad="292100" dist="139700" dir="2700000" algn="tl" rotWithShape="0">
              <a:srgbClr val="333333">
                <a:alpha val="65000"/>
              </a:srgbClr>
            </a:outerShdw>
          </a:effectLst>
        </p:spPr>
      </p:pic>
      <p:pic>
        <p:nvPicPr>
          <p:cNvPr id="14" name="Picture 13">
            <a:extLst>
              <a:ext uri="{FF2B5EF4-FFF2-40B4-BE49-F238E27FC236}">
                <a16:creationId xmlns:a16="http://schemas.microsoft.com/office/drawing/2014/main" id="{02E8E53F-BA3B-423E-B434-D3371820AD46}"/>
              </a:ext>
            </a:extLst>
          </p:cNvPr>
          <p:cNvPicPr>
            <a:picLocks noChangeAspect="1"/>
          </p:cNvPicPr>
          <p:nvPr/>
        </p:nvPicPr>
        <p:blipFill>
          <a:blip r:embed="rId4"/>
          <a:stretch>
            <a:fillRect/>
          </a:stretch>
        </p:blipFill>
        <p:spPr>
          <a:xfrm>
            <a:off x="5670967" y="2519607"/>
            <a:ext cx="3204768" cy="411613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23952E4E-A860-46EF-B2A8-03550B69C389}"/>
              </a:ext>
            </a:extLst>
          </p:cNvPr>
          <p:cNvPicPr>
            <a:picLocks noChangeAspect="1"/>
          </p:cNvPicPr>
          <p:nvPr/>
        </p:nvPicPr>
        <p:blipFill>
          <a:blip r:embed="rId5"/>
          <a:stretch>
            <a:fillRect/>
          </a:stretch>
        </p:blipFill>
        <p:spPr>
          <a:xfrm>
            <a:off x="5060784" y="2457567"/>
            <a:ext cx="3182403" cy="4116136"/>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2B4255F-ECDD-476D-B37C-202EBB5F86C8}"/>
              </a:ext>
            </a:extLst>
          </p:cNvPr>
          <p:cNvPicPr>
            <a:picLocks noChangeAspect="1"/>
          </p:cNvPicPr>
          <p:nvPr/>
        </p:nvPicPr>
        <p:blipFill>
          <a:blip r:embed="rId6"/>
          <a:stretch>
            <a:fillRect/>
          </a:stretch>
        </p:blipFill>
        <p:spPr>
          <a:xfrm>
            <a:off x="3825212" y="2357019"/>
            <a:ext cx="3159947" cy="40926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CC8041F2-C84D-48A2-B469-42633B91038E}"/>
              </a:ext>
            </a:extLst>
          </p:cNvPr>
          <p:cNvPicPr>
            <a:picLocks noChangeAspect="1"/>
          </p:cNvPicPr>
          <p:nvPr/>
        </p:nvPicPr>
        <p:blipFill>
          <a:blip r:embed="rId7"/>
          <a:stretch>
            <a:fillRect/>
          </a:stretch>
        </p:blipFill>
        <p:spPr>
          <a:xfrm>
            <a:off x="2339119" y="2256245"/>
            <a:ext cx="3182403" cy="4103850"/>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Record Deed of Reconveyance </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874208"/>
            <a:ext cx="10515600" cy="5823578"/>
          </a:xfrm>
        </p:spPr>
        <p:txBody>
          <a:bodyPr/>
          <a:lstStyle/>
          <a:p>
            <a:pPr marL="0" marR="0" lvl="0" indent="0">
              <a:lnSpc>
                <a:spcPct val="107000"/>
              </a:lnSpc>
              <a:spcBef>
                <a:spcPts val="0"/>
              </a:spcBef>
              <a:spcAft>
                <a:spcPts val="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Record Deed of Reconveyance and attachments with the Assembly Land Recording Office.  </a:t>
            </a:r>
          </a:p>
          <a:p>
            <a:pPr marL="457200" marR="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Record Deed of Reconveyance and attachments with the County Recorder’s office.  Use same documents as with LRO, except for the cover page.  May need to add County Treasurer Real Estate Excise Tax Block:</a:t>
            </a:r>
          </a:p>
          <a:p>
            <a:pPr marL="514350" indent="-514350">
              <a:buFont typeface="+mj-lt"/>
              <a:buAutoNum type="arabicPeriod"/>
            </a:pPr>
            <a:endParaRPr lang="en-US" dirty="0"/>
          </a:p>
        </p:txBody>
      </p:sp>
      <p:pic>
        <p:nvPicPr>
          <p:cNvPr id="4" name="Picture 3">
            <a:extLst>
              <a:ext uri="{FF2B5EF4-FFF2-40B4-BE49-F238E27FC236}">
                <a16:creationId xmlns:a16="http://schemas.microsoft.com/office/drawing/2014/main" id="{8EE54C8B-3519-4BB3-B826-D306DD934A95}"/>
              </a:ext>
            </a:extLst>
          </p:cNvPr>
          <p:cNvPicPr/>
          <p:nvPr/>
        </p:nvPicPr>
        <p:blipFill rotWithShape="1">
          <a:blip r:embed="rId8"/>
          <a:srcRect l="10830" t="19519" r="14169" b="13391"/>
          <a:stretch/>
        </p:blipFill>
        <p:spPr>
          <a:xfrm>
            <a:off x="9675845" y="2118049"/>
            <a:ext cx="2218352" cy="94705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92FC5DE9-A182-4CD1-8570-27127DCD2C6D}"/>
              </a:ext>
            </a:extLst>
          </p:cNvPr>
          <p:cNvPicPr>
            <a:picLocks noChangeAspect="1"/>
          </p:cNvPicPr>
          <p:nvPr/>
        </p:nvPicPr>
        <p:blipFill>
          <a:blip r:embed="rId9"/>
          <a:stretch>
            <a:fillRect/>
          </a:stretch>
        </p:blipFill>
        <p:spPr>
          <a:xfrm>
            <a:off x="335388" y="2166721"/>
            <a:ext cx="3190935" cy="4103850"/>
          </a:xfrm>
          <a:prstGeom prst="rect">
            <a:avLst/>
          </a:prstGeom>
          <a:ln>
            <a:noFill/>
          </a:ln>
          <a:effectLst>
            <a:outerShdw blurRad="292100" dist="139700" dir="2700000" algn="tl" rotWithShape="0">
              <a:srgbClr val="333333">
                <a:alpha val="65000"/>
              </a:srgbClr>
            </a:outerShdw>
          </a:effectLst>
        </p:spPr>
      </p:pic>
      <p:pic>
        <p:nvPicPr>
          <p:cNvPr id="19" name="Picture 18">
            <a:extLst>
              <a:ext uri="{FF2B5EF4-FFF2-40B4-BE49-F238E27FC236}">
                <a16:creationId xmlns:a16="http://schemas.microsoft.com/office/drawing/2014/main" id="{8AC65207-3D0D-41AE-9823-4A269908FDBD}"/>
              </a:ext>
            </a:extLst>
          </p:cNvPr>
          <p:cNvPicPr>
            <a:picLocks noChangeAspect="1"/>
          </p:cNvPicPr>
          <p:nvPr/>
        </p:nvPicPr>
        <p:blipFill>
          <a:blip r:embed="rId10"/>
          <a:stretch>
            <a:fillRect/>
          </a:stretch>
        </p:blipFill>
        <p:spPr>
          <a:xfrm>
            <a:off x="9939387" y="5253477"/>
            <a:ext cx="2146232" cy="1460630"/>
          </a:xfrm>
          <a:prstGeom prst="rect">
            <a:avLst/>
          </a:prstGeom>
        </p:spPr>
      </p:pic>
    </p:spTree>
    <p:extLst>
      <p:ext uri="{BB962C8B-B14F-4D97-AF65-F5344CB8AC3E}">
        <p14:creationId xmlns:p14="http://schemas.microsoft.com/office/powerpoint/2010/main" val="607517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Remove from Land Registration and Tax Rolls</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523631" y="1086338"/>
            <a:ext cx="7369907" cy="5611447"/>
          </a:xfrm>
        </p:spPr>
        <p:txBody>
          <a:bodyPr/>
          <a:lstStyle/>
          <a:p>
            <a:pPr marL="0" marR="0" lvl="0" indent="0">
              <a:lnSpc>
                <a:spcPct val="107000"/>
              </a:lnSpc>
              <a:spcBef>
                <a:spcPts val="0"/>
              </a:spcBef>
              <a:spcAft>
                <a:spcPts val="0"/>
              </a:spcAft>
              <a:buNone/>
            </a:pPr>
            <a:r>
              <a:rPr lang="en-US" sz="2400" dirty="0">
                <a:effectLst/>
                <a:latin typeface="Calibri" panose="020F0502020204030204" pitchFamily="34" charset="0"/>
                <a:ea typeface="Calibri" panose="020F0502020204030204" pitchFamily="34" charset="0"/>
                <a:cs typeface="Times New Roman" panose="02020603050405020304" pitchFamily="18" charset="0"/>
              </a:rPr>
              <a:t>Prepare and send:</a:t>
            </a:r>
          </a:p>
          <a:p>
            <a:pPr marL="0" marR="0" lvl="0" indent="0">
              <a:lnSpc>
                <a:spcPct val="107000"/>
              </a:lnSpc>
              <a:spcBef>
                <a:spcPts val="0"/>
              </a:spcBef>
              <a:spcAft>
                <a:spcPts val="0"/>
              </a:spcAft>
              <a:buNone/>
            </a:pP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914400" marR="0" lvl="1" indent="-457200">
              <a:lnSpc>
                <a:spcPct val="107000"/>
              </a:lnSpc>
              <a:spcBef>
                <a:spcPts val="0"/>
              </a:spcBef>
              <a:spcAft>
                <a:spcPts val="24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Application to Withdrawal Land Registration</a:t>
            </a:r>
          </a:p>
          <a:p>
            <a:pPr marL="914400" marR="0" lvl="1" indent="-457200">
              <a:lnSpc>
                <a:spcPct val="107000"/>
              </a:lnSpc>
              <a:spcBef>
                <a:spcPts val="0"/>
              </a:spcBef>
              <a:spcAft>
                <a:spcPts val="24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Certificate of Withdrawal of Land Registration</a:t>
            </a:r>
          </a:p>
          <a:p>
            <a:pPr marL="914400" marR="0" lvl="1" indent="-457200">
              <a:lnSpc>
                <a:spcPct val="107000"/>
              </a:lnSpc>
              <a:spcBef>
                <a:spcPts val="0"/>
              </a:spcBef>
              <a:spcAft>
                <a:spcPts val="24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Tax Tolls Removal</a:t>
            </a:r>
          </a:p>
          <a:p>
            <a:pPr marL="914400" marR="0" lvl="1" indent="-457200">
              <a:lnSpc>
                <a:spcPct val="107000"/>
              </a:lnSpc>
              <a:spcBef>
                <a:spcPts val="0"/>
              </a:spcBef>
              <a:spcAft>
                <a:spcPts val="2400"/>
              </a:spcAft>
              <a:buFont typeface="+mj-lt"/>
              <a:buAutoNum type="arabicPeriod"/>
            </a:pPr>
            <a:r>
              <a:rPr lang="en-US" dirty="0">
                <a:effectLst/>
                <a:latin typeface="Calibri" panose="020F0502020204030204" pitchFamily="34" charset="0"/>
                <a:ea typeface="Calibri" panose="020F0502020204030204" pitchFamily="34" charset="0"/>
                <a:cs typeface="Times New Roman" panose="02020603050405020304" pitchFamily="18" charset="0"/>
              </a:rPr>
              <a:t>Registration Removal</a:t>
            </a: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EF51168F-5FEE-4C4C-9930-3D451511543B}"/>
              </a:ext>
            </a:extLst>
          </p:cNvPr>
          <p:cNvPicPr>
            <a:picLocks noChangeAspect="1"/>
          </p:cNvPicPr>
          <p:nvPr/>
        </p:nvPicPr>
        <p:blipFill>
          <a:blip r:embed="rId2"/>
          <a:stretch>
            <a:fillRect/>
          </a:stretch>
        </p:blipFill>
        <p:spPr>
          <a:xfrm>
            <a:off x="7642517" y="1141045"/>
            <a:ext cx="4127868" cy="5357446"/>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5C967516-0823-4A56-9001-126F43740B46}"/>
              </a:ext>
            </a:extLst>
          </p:cNvPr>
          <p:cNvPicPr>
            <a:picLocks noChangeAspect="1"/>
          </p:cNvPicPr>
          <p:nvPr/>
        </p:nvPicPr>
        <p:blipFill>
          <a:blip r:embed="rId3"/>
          <a:stretch>
            <a:fillRect/>
          </a:stretch>
        </p:blipFill>
        <p:spPr>
          <a:xfrm>
            <a:off x="216889" y="5237155"/>
            <a:ext cx="2146232" cy="1460630"/>
          </a:xfrm>
          <a:prstGeom prst="rect">
            <a:avLst/>
          </a:prstGeom>
        </p:spPr>
      </p:pic>
    </p:spTree>
    <p:extLst>
      <p:ext uri="{BB962C8B-B14F-4D97-AF65-F5344CB8AC3E}">
        <p14:creationId xmlns:p14="http://schemas.microsoft.com/office/powerpoint/2010/main" val="544935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text, clipart, vector graphics&#10;&#10;Description automatically generated">
            <a:extLst>
              <a:ext uri="{FF2B5EF4-FFF2-40B4-BE49-F238E27FC236}">
                <a16:creationId xmlns:a16="http://schemas.microsoft.com/office/drawing/2014/main" id="{122C05FF-554B-4D6E-89F2-D5BE1311217F}"/>
              </a:ext>
            </a:extLst>
          </p:cNvPr>
          <p:cNvPicPr>
            <a:picLocks noChangeAspect="1"/>
          </p:cNvPicPr>
          <p:nvPr/>
        </p:nvPicPr>
        <p:blipFill rotWithShape="1">
          <a:blip r:embed="rId2">
            <a:extLst>
              <a:ext uri="{28A0092B-C50C-407E-A947-70E740481C1C}">
                <a14:useLocalDpi xmlns:a14="http://schemas.microsoft.com/office/drawing/2010/main" val="0"/>
              </a:ext>
            </a:extLst>
          </a:blip>
          <a:srcRect l="828" t="7693" r="29165" b="-1"/>
          <a:stretch/>
        </p:blipFill>
        <p:spPr>
          <a:xfrm>
            <a:off x="3523488" y="10"/>
            <a:ext cx="8668512" cy="6857990"/>
          </a:xfrm>
          <a:prstGeom prst="rect">
            <a:avLst/>
          </a:prstGeom>
        </p:spPr>
      </p:pic>
      <p:sp>
        <p:nvSpPr>
          <p:cNvPr id="12" name="Rectangle 11">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1A52ECB-0087-4564-A5B7-36DC73DC046A}"/>
              </a:ext>
            </a:extLst>
          </p:cNvPr>
          <p:cNvSpPr>
            <a:spLocks noGrp="1"/>
          </p:cNvSpPr>
          <p:nvPr>
            <p:ph type="ctrTitle"/>
          </p:nvPr>
        </p:nvSpPr>
        <p:spPr>
          <a:xfrm>
            <a:off x="477981" y="1122363"/>
            <a:ext cx="4023360" cy="3204134"/>
          </a:xfrm>
        </p:spPr>
        <p:txBody>
          <a:bodyPr anchor="b">
            <a:normAutofit/>
          </a:bodyPr>
          <a:lstStyle/>
          <a:p>
            <a:pPr algn="l"/>
            <a:r>
              <a:rPr lang="en-US" sz="4800"/>
              <a:t>Thank You!</a:t>
            </a:r>
            <a:br>
              <a:rPr lang="en-US" sz="4800"/>
            </a:br>
            <a:br>
              <a:rPr lang="en-US" sz="4800"/>
            </a:br>
            <a:r>
              <a:rPr lang="en-US" sz="4800"/>
              <a:t>Questions?</a:t>
            </a:r>
          </a:p>
        </p:txBody>
      </p:sp>
      <p:sp>
        <p:nvSpPr>
          <p:cNvPr id="3" name="Subtitle 2">
            <a:extLst>
              <a:ext uri="{FF2B5EF4-FFF2-40B4-BE49-F238E27FC236}">
                <a16:creationId xmlns:a16="http://schemas.microsoft.com/office/drawing/2014/main" id="{C782DF49-FFB5-4EEC-87E7-750ACE6AAD32}"/>
              </a:ext>
            </a:extLst>
          </p:cNvPr>
          <p:cNvSpPr>
            <a:spLocks noGrp="1"/>
          </p:cNvSpPr>
          <p:nvPr>
            <p:ph type="subTitle" idx="1"/>
          </p:nvPr>
        </p:nvSpPr>
        <p:spPr>
          <a:xfrm>
            <a:off x="477980" y="4695160"/>
            <a:ext cx="4023359" cy="1991215"/>
          </a:xfrm>
        </p:spPr>
        <p:txBody>
          <a:bodyPr>
            <a:normAutofit/>
          </a:bodyPr>
          <a:lstStyle/>
          <a:p>
            <a:pPr algn="l"/>
            <a:r>
              <a:rPr lang="en-US" sz="3000" b="1"/>
              <a:t>Steps for Bringing Forward Land Patent</a:t>
            </a:r>
          </a:p>
          <a:p>
            <a:pPr algn="l"/>
            <a:endParaRPr lang="en-US" sz="800"/>
          </a:p>
          <a:p>
            <a:pPr algn="l"/>
            <a:endParaRPr lang="en-US" sz="800"/>
          </a:p>
          <a:p>
            <a:pPr algn="l">
              <a:spcBef>
                <a:spcPts val="0"/>
              </a:spcBef>
            </a:pPr>
            <a:r>
              <a:rPr lang="en-US" sz="800"/>
              <a:t>Presented By: Sean Douthett</a:t>
            </a:r>
          </a:p>
          <a:p>
            <a:pPr algn="l">
              <a:spcBef>
                <a:spcPts val="0"/>
              </a:spcBef>
            </a:pPr>
            <a:r>
              <a:rPr lang="en-US" sz="800"/>
              <a:t>March 6, 2022</a:t>
            </a:r>
            <a:endParaRPr lang="en-US" sz="800" dirty="0"/>
          </a:p>
        </p:txBody>
      </p:sp>
      <p:sp>
        <p:nvSpPr>
          <p:cNvPr id="14"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extLst>
              <a:ext uri="{FF2B5EF4-FFF2-40B4-BE49-F238E27FC236}">
                <a16:creationId xmlns:a16="http://schemas.microsoft.com/office/drawing/2014/main" id="{10191938-7DD3-4302-BA60-A521287D6187}"/>
              </a:ext>
            </a:extLst>
          </p:cNvPr>
          <p:cNvPicPr>
            <a:picLocks noChangeAspect="1"/>
          </p:cNvPicPr>
          <p:nvPr/>
        </p:nvPicPr>
        <p:blipFill>
          <a:blip r:embed="rId3"/>
          <a:stretch>
            <a:fillRect/>
          </a:stretch>
        </p:blipFill>
        <p:spPr>
          <a:xfrm>
            <a:off x="208071" y="171625"/>
            <a:ext cx="2627524" cy="1788176"/>
          </a:xfrm>
          <a:prstGeom prst="rect">
            <a:avLst/>
          </a:prstGeom>
        </p:spPr>
      </p:pic>
    </p:spTree>
    <p:extLst>
      <p:ext uri="{BB962C8B-B14F-4D97-AF65-F5344CB8AC3E}">
        <p14:creationId xmlns:p14="http://schemas.microsoft.com/office/powerpoint/2010/main" val="2021915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1676270"/>
          </a:xfrm>
        </p:spPr>
        <p:txBody>
          <a:bodyPr/>
          <a:lstStyle/>
          <a:p>
            <a:pPr algn="ctr"/>
            <a:r>
              <a:rPr lang="en-US" b="1" dirty="0">
                <a:solidFill>
                  <a:schemeClr val="accent4">
                    <a:lumMod val="50000"/>
                  </a:schemeClr>
                </a:solidFill>
              </a:rPr>
              <a:t>Washington Assembly Land Patent Committee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820985"/>
            <a:ext cx="10515600" cy="4355978"/>
          </a:xfrm>
        </p:spPr>
        <p:txBody>
          <a:bodyPr/>
          <a:lstStyle/>
          <a:p>
            <a:pPr marL="0" indent="0">
              <a:buNone/>
            </a:pPr>
            <a:r>
              <a:rPr lang="en-US" b="1" dirty="0"/>
              <a:t>Sean Douthett</a:t>
            </a:r>
            <a:r>
              <a:rPr lang="en-US" dirty="0"/>
              <a:t> – </a:t>
            </a:r>
            <a:r>
              <a:rPr lang="en-US" i="1" dirty="0"/>
              <a:t>Coordinator and Land Surveyor</a:t>
            </a:r>
          </a:p>
          <a:p>
            <a:pPr marL="0" indent="0">
              <a:buNone/>
            </a:pPr>
            <a:r>
              <a:rPr lang="en-US" b="1" dirty="0"/>
              <a:t>Ruth Bennett</a:t>
            </a:r>
            <a:r>
              <a:rPr lang="en-US" dirty="0"/>
              <a:t> – </a:t>
            </a:r>
            <a:r>
              <a:rPr lang="en-US" i="1" dirty="0"/>
              <a:t>Over 10-years experience completing land patents</a:t>
            </a:r>
          </a:p>
          <a:p>
            <a:pPr marL="0" indent="0">
              <a:buNone/>
            </a:pPr>
            <a:r>
              <a:rPr lang="en-US" b="1" dirty="0"/>
              <a:t>Amas Canzoni</a:t>
            </a:r>
            <a:r>
              <a:rPr lang="en-US" dirty="0"/>
              <a:t> – </a:t>
            </a:r>
            <a:r>
              <a:rPr lang="en-US" i="1" dirty="0"/>
              <a:t>Recently completed land patent, and 10+years exp.</a:t>
            </a:r>
          </a:p>
          <a:p>
            <a:pPr marL="0" indent="0">
              <a:buNone/>
            </a:pPr>
            <a:r>
              <a:rPr lang="en-US" b="1" dirty="0"/>
              <a:t>Randy Styer</a:t>
            </a:r>
            <a:r>
              <a:rPr lang="en-US" dirty="0"/>
              <a:t> – </a:t>
            </a:r>
            <a:r>
              <a:rPr lang="en-US" i="1" dirty="0"/>
              <a:t>Recently completed land patent, started the Committee</a:t>
            </a:r>
          </a:p>
          <a:p>
            <a:pPr marL="0" indent="0">
              <a:buNone/>
            </a:pPr>
            <a:r>
              <a:rPr lang="en-US" b="1" dirty="0"/>
              <a:t>Ed </a:t>
            </a:r>
            <a:r>
              <a:rPr lang="en-US" b="1" dirty="0" err="1"/>
              <a:t>Thomasian</a:t>
            </a:r>
            <a:r>
              <a:rPr lang="en-US" dirty="0"/>
              <a:t> – </a:t>
            </a:r>
            <a:r>
              <a:rPr lang="en-US" i="1" dirty="0"/>
              <a:t>Regular attendee and contributor</a:t>
            </a:r>
          </a:p>
          <a:p>
            <a:endParaRPr lang="en-US" dirty="0"/>
          </a:p>
          <a:p>
            <a:pPr marL="0" indent="0">
              <a:buNone/>
            </a:pPr>
            <a:r>
              <a:rPr lang="en-US" i="1" dirty="0"/>
              <a:t>Additional support has been provided by:</a:t>
            </a:r>
            <a:r>
              <a:rPr lang="en-US" dirty="0"/>
              <a:t>  </a:t>
            </a:r>
            <a:r>
              <a:rPr lang="en-US" b="1" dirty="0"/>
              <a:t>George </a:t>
            </a:r>
            <a:r>
              <a:rPr lang="en-US" b="1" dirty="0" err="1"/>
              <a:t>Stojanoff</a:t>
            </a:r>
            <a:r>
              <a:rPr lang="en-US" b="1" dirty="0"/>
              <a:t>, Shelley Billet, Jenna Michelle Pratt, Teri Sahm, Gary Maxfield, David Losey</a:t>
            </a:r>
          </a:p>
        </p:txBody>
      </p:sp>
      <p:pic>
        <p:nvPicPr>
          <p:cNvPr id="4" name="Picture 3">
            <a:extLst>
              <a:ext uri="{FF2B5EF4-FFF2-40B4-BE49-F238E27FC236}">
                <a16:creationId xmlns:a16="http://schemas.microsoft.com/office/drawing/2014/main" id="{01E6E92E-CB6E-4B6F-88BF-677A40F6D229}"/>
              </a:ext>
            </a:extLst>
          </p:cNvPr>
          <p:cNvPicPr>
            <a:picLocks noChangeAspect="1"/>
          </p:cNvPicPr>
          <p:nvPr/>
        </p:nvPicPr>
        <p:blipFill>
          <a:blip r:embed="rId2"/>
          <a:stretch>
            <a:fillRect/>
          </a:stretch>
        </p:blipFill>
        <p:spPr>
          <a:xfrm>
            <a:off x="10328989" y="5537947"/>
            <a:ext cx="1765960" cy="1201833"/>
          </a:xfrm>
          <a:prstGeom prst="rect">
            <a:avLst/>
          </a:prstGeom>
        </p:spPr>
      </p:pic>
    </p:spTree>
    <p:extLst>
      <p:ext uri="{BB962C8B-B14F-4D97-AF65-F5344CB8AC3E}">
        <p14:creationId xmlns:p14="http://schemas.microsoft.com/office/powerpoint/2010/main" val="2852537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1082300"/>
          </a:xfrm>
        </p:spPr>
        <p:txBody>
          <a:bodyPr>
            <a:normAutofit/>
          </a:bodyPr>
          <a:lstStyle/>
          <a:p>
            <a:pPr algn="ctr"/>
            <a:r>
              <a:rPr lang="en-US" b="1" dirty="0">
                <a:solidFill>
                  <a:schemeClr val="accent4">
                    <a:lumMod val="50000"/>
                  </a:schemeClr>
                </a:solidFill>
              </a:rPr>
              <a:t>Bring Forward Land Patent - Background</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219200"/>
            <a:ext cx="10515600" cy="5478585"/>
          </a:xfrm>
        </p:spPr>
        <p:txBody>
          <a:bodyPr>
            <a:normAutofit/>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When you complete the process for bringing forward your Land Patent, there is no agency that says, yes, we certify that you have brought forward your land patent.</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You know you have your land patent when you are able to defend it in court, or successfully take your land out of registration and off the tax roles.</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Ther</a:t>
            </a:r>
            <a:r>
              <a:rPr lang="en-US" sz="2400" b="1" dirty="0">
                <a:latin typeface="Calibri" panose="020F0502020204030204" pitchFamily="34" charset="0"/>
                <a:ea typeface="Calibri" panose="020F0502020204030204" pitchFamily="34" charset="0"/>
                <a:cs typeface="Times New Roman" panose="02020603050405020304" pitchFamily="18" charset="0"/>
              </a:rPr>
              <a:t>e are processes and forms out there that have been created by U.S. Citizens, supposedly for U.S. Citizens, that are not proper for American State Nationals.</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The process and forms created by The Washington Assembly Land Patent Committee and presented here are for American State Nationals.</a:t>
            </a:r>
            <a:endParaRPr lang="en-US" sz="18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6615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1137008"/>
          </a:xfrm>
        </p:spPr>
        <p:txBody>
          <a:bodyPr>
            <a:normAutofit/>
          </a:bodyPr>
          <a:lstStyle/>
          <a:p>
            <a:pPr algn="ctr"/>
            <a:r>
              <a:rPr lang="en-US" b="1" dirty="0">
                <a:solidFill>
                  <a:schemeClr val="accent4">
                    <a:lumMod val="50000"/>
                  </a:schemeClr>
                </a:solidFill>
              </a:rPr>
              <a:t>Outline of the Steps to Bring Forward Land Patent</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219200"/>
            <a:ext cx="10515600" cy="5478585"/>
          </a:xfrm>
        </p:spPr>
        <p:txBody>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Steps for bringing forward your Land Patent as an American State National</a:t>
            </a:r>
          </a:p>
          <a:p>
            <a:pPr marL="0" indent="0">
              <a:buNone/>
            </a:pPr>
            <a:endParaRPr lang="en-US" sz="1800" b="1" dirty="0">
              <a:latin typeface="Calibri" panose="020F0502020204030204" pitchFamily="34" charset="0"/>
              <a:cs typeface="Times New Roman" panose="02020603050405020304" pitchFamily="18" charset="0"/>
            </a:endParaRP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Obtain certified copies of the Original Land Patent </a:t>
            </a: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Obtain Chain of Title </a:t>
            </a: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Obtain certified copies of Deeds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Land Corners need to be Monumented</a:t>
            </a: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Take Photos of your Land Corner Monuments</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Prepare Deed of Reconveyance</a:t>
            </a: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Prepare Summary of Chain of Title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Prepare Public Notice and Post your notice</a:t>
            </a:r>
          </a:p>
          <a:p>
            <a:pPr marL="514350" indent="-514350">
              <a:buFont typeface="+mj-lt"/>
              <a:buAutoNum type="arabicPeriod"/>
            </a:pPr>
            <a:r>
              <a:rPr lang="en-US" sz="2400" dirty="0">
                <a:effectLst/>
                <a:latin typeface="Calibri" panose="020F0502020204030204" pitchFamily="34" charset="0"/>
                <a:ea typeface="Calibri" panose="020F0502020204030204" pitchFamily="34" charset="0"/>
                <a:cs typeface="Times New Roman" panose="02020603050405020304" pitchFamily="18" charset="0"/>
              </a:rPr>
              <a:t>Record Deed of Reconveyance </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r>
              <a:rPr lang="en-US" sz="2400" dirty="0">
                <a:latin typeface="Calibri" panose="020F0502020204030204" pitchFamily="34" charset="0"/>
                <a:ea typeface="Calibri" panose="020F0502020204030204" pitchFamily="34" charset="0"/>
                <a:cs typeface="Times New Roman" panose="02020603050405020304" pitchFamily="18" charset="0"/>
              </a:rPr>
              <a:t>Remove from Land Registration and Tax Rolls</a:t>
            </a: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D4B6683A-B2AF-4FA6-9E79-57BD399EC171}"/>
              </a:ext>
            </a:extLst>
          </p:cNvPr>
          <p:cNvPicPr>
            <a:picLocks noChangeAspect="1"/>
          </p:cNvPicPr>
          <p:nvPr/>
        </p:nvPicPr>
        <p:blipFill>
          <a:blip r:embed="rId2"/>
          <a:stretch>
            <a:fillRect/>
          </a:stretch>
        </p:blipFill>
        <p:spPr>
          <a:xfrm>
            <a:off x="9627401" y="4895193"/>
            <a:ext cx="2402868" cy="1635285"/>
          </a:xfrm>
          <a:prstGeom prst="rect">
            <a:avLst/>
          </a:prstGeom>
        </p:spPr>
      </p:pic>
    </p:spTree>
    <p:extLst>
      <p:ext uri="{BB962C8B-B14F-4D97-AF65-F5344CB8AC3E}">
        <p14:creationId xmlns:p14="http://schemas.microsoft.com/office/powerpoint/2010/main" val="3343726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Obtain certified copies of the Original Land Patent</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289169" y="874208"/>
            <a:ext cx="7690339" cy="5983792"/>
          </a:xfrm>
        </p:spPr>
        <p:txBody>
          <a:bodyPr>
            <a:normAutofit/>
          </a:bodyPr>
          <a:lstStyle/>
          <a:p>
            <a:pPr marL="342900" marR="0" lvl="0" indent="-342900">
              <a:lnSpc>
                <a:spcPct val="107000"/>
              </a:lnSpc>
              <a:spcBef>
                <a:spcPts val="0"/>
              </a:spcBef>
              <a:spcAft>
                <a:spcPts val="0"/>
              </a:spcAft>
              <a:buFont typeface="+mj-lt"/>
              <a:buAutoNum type="arabicPeriod"/>
            </a:pPr>
            <a:r>
              <a:rPr lang="en-US" sz="1400" dirty="0">
                <a:effectLst/>
                <a:latin typeface="Calibri" panose="020F0502020204030204" pitchFamily="34" charset="0"/>
                <a:ea typeface="Calibri" panose="020F0502020204030204" pitchFamily="34" charset="0"/>
                <a:cs typeface="Times New Roman" panose="02020603050405020304" pitchFamily="18" charset="0"/>
              </a:rPr>
              <a:t>Determine the Section, Township, Range and Meridian in which your land is located, and the Quarter-Quarter (in some cases you may need to go further than quarter-quarter) of the Section your Land lies in.  This can be done several different ways:</a:t>
            </a:r>
          </a:p>
          <a:p>
            <a:pPr marL="0" marR="0" lvl="0" indent="0">
              <a:lnSpc>
                <a:spcPct val="107000"/>
              </a:lnSpc>
              <a:spcBef>
                <a:spcPts val="0"/>
              </a:spcBef>
              <a:spcAft>
                <a:spcPts val="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Bef>
                <a:spcPts val="0"/>
              </a:spcBef>
              <a:buFont typeface="Wingdings" panose="05000000000000000000" pitchFamily="2" charset="2"/>
              <a:buChar char="v"/>
            </a:pPr>
            <a:r>
              <a:rPr lang="en-US" sz="1400" dirty="0">
                <a:effectLst/>
                <a:latin typeface="Calibri" panose="020F0502020204030204" pitchFamily="34" charset="0"/>
                <a:ea typeface="Calibri" panose="020F0502020204030204" pitchFamily="34" charset="0"/>
                <a:cs typeface="Times New Roman" panose="02020603050405020304" pitchFamily="18" charset="0"/>
              </a:rPr>
              <a:t>Often your legal description in your deed or title report contains this information.</a:t>
            </a:r>
          </a:p>
          <a:p>
            <a:pPr marL="457200" lvl="1" indent="0">
              <a:lnSpc>
                <a:spcPct val="107000"/>
              </a:lnSpc>
              <a:spcBef>
                <a:spcPts val="0"/>
              </a:spcBef>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Bef>
                <a:spcPts val="0"/>
              </a:spcBef>
              <a:buFont typeface="Wingdings" panose="05000000000000000000" pitchFamily="2" charset="2"/>
              <a:buChar char="v"/>
            </a:pPr>
            <a:r>
              <a:rPr lang="en-US" sz="1400" dirty="0">
                <a:effectLst/>
                <a:latin typeface="Calibri" panose="020F0502020204030204" pitchFamily="34" charset="0"/>
                <a:ea typeface="Calibri" panose="020F0502020204030204" pitchFamily="34" charset="0"/>
                <a:cs typeface="Times New Roman" panose="02020603050405020304" pitchFamily="18" charset="0"/>
              </a:rPr>
              <a:t>Can be found through on-line County Parcel Search (or Parcel Viewer) web pages.  These will allow you to look up your County property records with either your address or your Tax Parcel No.  They will have a general property report that will show the section, township, range, and quarter of the section your land is located in.</a:t>
            </a:r>
          </a:p>
          <a:p>
            <a:pPr marL="0" marR="0" lvl="0" indent="0">
              <a:lnSpc>
                <a:spcPct val="107000"/>
              </a:lnSpc>
              <a:spcBef>
                <a:spcPts val="0"/>
              </a:spcBef>
              <a:spcAft>
                <a:spcPts val="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2"/>
            </a:pPr>
            <a:r>
              <a:rPr lang="en-US" sz="1400" dirty="0">
                <a:effectLst/>
                <a:latin typeface="Calibri" panose="020F0502020204030204" pitchFamily="34" charset="0"/>
                <a:ea typeface="Calibri" panose="020F0502020204030204" pitchFamily="34" charset="0"/>
                <a:cs typeface="Times New Roman" panose="02020603050405020304" pitchFamily="18" charset="0"/>
              </a:rPr>
              <a:t>Go to:  </a:t>
            </a:r>
            <a:r>
              <a:rPr lang="en-US"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https://glorecords.blm.gov/default.aspx</a:t>
            </a:r>
            <a:r>
              <a:rPr lang="en-US" sz="1400" dirty="0">
                <a:effectLst/>
                <a:latin typeface="Calibri" panose="020F0502020204030204" pitchFamily="34" charset="0"/>
                <a:ea typeface="Calibri" panose="020F0502020204030204" pitchFamily="34" charset="0"/>
                <a:cs typeface="Times New Roman" panose="02020603050405020304" pitchFamily="18" charset="0"/>
              </a:rPr>
              <a:t> .  This will allow you to look up the land patents in your section.  They can either be looked up under Land Patents or under the Control Document Index Records.  When I looked up my land patent, I was able to find the record of it in the land patent section, but not an actual copy or image of it.  I had to go through the Control Document Index Records to see an image of it and was able to download it as a PDF.</a:t>
            </a:r>
          </a:p>
          <a:p>
            <a:pPr marL="342900" marR="0" lvl="0" indent="-342900">
              <a:lnSpc>
                <a:spcPct val="107000"/>
              </a:lnSpc>
              <a:spcBef>
                <a:spcPts val="0"/>
              </a:spcBef>
              <a:spcAft>
                <a:spcPts val="0"/>
              </a:spcAft>
              <a:buFont typeface="+mj-lt"/>
              <a:buAutoNum type="arabicPeriod" startAt="2"/>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2"/>
            </a:pPr>
            <a:r>
              <a:rPr lang="en-US" sz="1400" dirty="0">
                <a:effectLst/>
                <a:latin typeface="Calibri" panose="020F0502020204030204" pitchFamily="34" charset="0"/>
                <a:ea typeface="Calibri" panose="020F0502020204030204" pitchFamily="34" charset="0"/>
                <a:cs typeface="Times New Roman" panose="02020603050405020304" pitchFamily="18" charset="0"/>
              </a:rPr>
              <a:t>Since there was no image of the original land patent for my area available on the website, I could not order the certified copies directly from the website.  Instead, where the image was supposed to be, it told me to email </a:t>
            </a:r>
            <a:r>
              <a:rPr lang="en-US"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BLM_OR_SO_Land_Office_Mail@blm.gov</a:t>
            </a:r>
            <a:r>
              <a:rPr lang="en-US" sz="1400" dirty="0">
                <a:effectLst/>
                <a:latin typeface="Calibri" panose="020F0502020204030204" pitchFamily="34" charset="0"/>
                <a:ea typeface="Calibri" panose="020F0502020204030204" pitchFamily="34" charset="0"/>
                <a:cs typeface="Times New Roman" panose="02020603050405020304" pitchFamily="18" charset="0"/>
              </a:rPr>
              <a:t> , which I did and they responded within minutes.  They said they would get me the certified copies next week when they are back in the office and they cost $1.35 per page.</a:t>
            </a:r>
          </a:p>
          <a:p>
            <a:pPr marL="342900" marR="0" lvl="0" indent="-342900">
              <a:lnSpc>
                <a:spcPct val="107000"/>
              </a:lnSpc>
              <a:spcBef>
                <a:spcPts val="0"/>
              </a:spcBef>
              <a:buFont typeface="+mj-lt"/>
              <a:buAutoNum type="arabicPeriod" startAt="2"/>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startAt="2"/>
            </a:pPr>
            <a:r>
              <a:rPr lang="en-US" sz="1400" dirty="0">
                <a:effectLst/>
                <a:latin typeface="Calibri" panose="020F0502020204030204" pitchFamily="34" charset="0"/>
                <a:ea typeface="Calibri" panose="020F0502020204030204" pitchFamily="34" charset="0"/>
                <a:cs typeface="Times New Roman" panose="02020603050405020304" pitchFamily="18" charset="0"/>
              </a:rPr>
              <a:t>If the land patent image is on the website, it appears you can add them to your cart and order certified copies directly from the site. </a:t>
            </a:r>
          </a:p>
          <a:p>
            <a:pPr marL="514350" indent="-514350">
              <a:buFont typeface="+mj-lt"/>
              <a:buAutoNum type="arabicPeriod" startAt="2"/>
            </a:pPr>
            <a:endParaRPr lang="en-US" dirty="0"/>
          </a:p>
        </p:txBody>
      </p:sp>
      <p:pic>
        <p:nvPicPr>
          <p:cNvPr id="6" name="Picture 5">
            <a:extLst>
              <a:ext uri="{FF2B5EF4-FFF2-40B4-BE49-F238E27FC236}">
                <a16:creationId xmlns:a16="http://schemas.microsoft.com/office/drawing/2014/main" id="{2F8D6BCF-C163-45A5-8570-8BEF5EFCAE74}"/>
              </a:ext>
            </a:extLst>
          </p:cNvPr>
          <p:cNvPicPr>
            <a:picLocks noChangeAspect="1"/>
          </p:cNvPicPr>
          <p:nvPr/>
        </p:nvPicPr>
        <p:blipFill>
          <a:blip r:embed="rId5"/>
          <a:stretch>
            <a:fillRect/>
          </a:stretch>
        </p:blipFill>
        <p:spPr>
          <a:xfrm>
            <a:off x="7979508" y="1054360"/>
            <a:ext cx="4035718" cy="51504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61980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FD8320D-55F7-46CA-AC1D-2B6797BE8232}"/>
              </a:ext>
            </a:extLst>
          </p:cNvPr>
          <p:cNvPicPr>
            <a:picLocks noChangeAspect="1"/>
          </p:cNvPicPr>
          <p:nvPr/>
        </p:nvPicPr>
        <p:blipFill>
          <a:blip r:embed="rId2"/>
          <a:stretch>
            <a:fillRect/>
          </a:stretch>
        </p:blipFill>
        <p:spPr>
          <a:xfrm>
            <a:off x="8554200" y="2175284"/>
            <a:ext cx="3504938" cy="4522501"/>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3816010-AC47-4BB8-9087-780BEFA336CA}"/>
              </a:ext>
            </a:extLst>
          </p:cNvPr>
          <p:cNvPicPr>
            <a:picLocks noChangeAspect="1"/>
          </p:cNvPicPr>
          <p:nvPr/>
        </p:nvPicPr>
        <p:blipFill>
          <a:blip r:embed="rId3"/>
          <a:stretch>
            <a:fillRect/>
          </a:stretch>
        </p:blipFill>
        <p:spPr>
          <a:xfrm>
            <a:off x="7336449" y="1531815"/>
            <a:ext cx="3501290" cy="4522500"/>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Obtain Chain of Title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484554" y="1531815"/>
            <a:ext cx="5431692" cy="5165970"/>
          </a:xfrm>
        </p:spPr>
        <p:txBody>
          <a:bodyPr>
            <a:normAutofit/>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Order Chain of Title from an abstract of title company or a title company, or do research yourself, to trace the deeds by grantor grantee from your purchase all the way back to the original land patent.  </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If using title company, make sure the chain of title is continuous and goes all the way back to the original land patent.</a:t>
            </a:r>
          </a:p>
        </p:txBody>
      </p:sp>
      <p:pic>
        <p:nvPicPr>
          <p:cNvPr id="5" name="Picture 4">
            <a:extLst>
              <a:ext uri="{FF2B5EF4-FFF2-40B4-BE49-F238E27FC236}">
                <a16:creationId xmlns:a16="http://schemas.microsoft.com/office/drawing/2014/main" id="{36F2CD97-0B8E-4E05-953C-A2D0EDD01EE8}"/>
              </a:ext>
            </a:extLst>
          </p:cNvPr>
          <p:cNvPicPr>
            <a:picLocks noChangeAspect="1"/>
          </p:cNvPicPr>
          <p:nvPr/>
        </p:nvPicPr>
        <p:blipFill>
          <a:blip r:embed="rId4"/>
          <a:stretch>
            <a:fillRect/>
          </a:stretch>
        </p:blipFill>
        <p:spPr>
          <a:xfrm>
            <a:off x="6096000" y="966502"/>
            <a:ext cx="3501290" cy="45144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62431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792015"/>
          </a:xfrm>
        </p:spPr>
        <p:txBody>
          <a:bodyPr>
            <a:normAutofit/>
          </a:bodyPr>
          <a:lstStyle/>
          <a:p>
            <a:pPr algn="ctr"/>
            <a:r>
              <a:rPr lang="en-US" b="1" dirty="0">
                <a:solidFill>
                  <a:schemeClr val="accent4">
                    <a:lumMod val="50000"/>
                  </a:schemeClr>
                </a:solidFill>
              </a:rPr>
              <a:t>Obtain Chain of Title</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484553" y="951722"/>
            <a:ext cx="11113477" cy="5746063"/>
          </a:xfrm>
        </p:spPr>
        <p:txBody>
          <a:bodyPr>
            <a:normAutofit/>
          </a:bodyPr>
          <a:lstStyle/>
          <a:p>
            <a:pPr marL="0" indent="0">
              <a:buNone/>
            </a:pPr>
            <a:r>
              <a:rPr lang="en-US" sz="2400" dirty="0">
                <a:latin typeface="Calibri" panose="020F0502020204030204" pitchFamily="34" charset="0"/>
                <a:cs typeface="Times New Roman" panose="02020603050405020304" pitchFamily="18" charset="0"/>
              </a:rPr>
              <a:t>Review and ensure the grantor/grantee record is connected all the way back to the original land patent.</a:t>
            </a:r>
            <a:endParaRPr lang="en-US" sz="3600" dirty="0"/>
          </a:p>
        </p:txBody>
      </p:sp>
      <p:pic>
        <p:nvPicPr>
          <p:cNvPr id="5" name="Picture 4">
            <a:extLst>
              <a:ext uri="{FF2B5EF4-FFF2-40B4-BE49-F238E27FC236}">
                <a16:creationId xmlns:a16="http://schemas.microsoft.com/office/drawing/2014/main" id="{88699979-D414-4ECC-96EA-8ACFA49D6079}"/>
              </a:ext>
            </a:extLst>
          </p:cNvPr>
          <p:cNvPicPr>
            <a:picLocks noChangeAspect="1"/>
          </p:cNvPicPr>
          <p:nvPr/>
        </p:nvPicPr>
        <p:blipFill>
          <a:blip r:embed="rId2"/>
          <a:stretch>
            <a:fillRect/>
          </a:stretch>
        </p:blipFill>
        <p:spPr>
          <a:xfrm>
            <a:off x="292100" y="1940767"/>
            <a:ext cx="4642238" cy="3145485"/>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7020BFB2-060F-4F14-A515-4E7A22A3BCC5}"/>
              </a:ext>
            </a:extLst>
          </p:cNvPr>
          <p:cNvPicPr>
            <a:picLocks noChangeAspect="1"/>
          </p:cNvPicPr>
          <p:nvPr/>
        </p:nvPicPr>
        <p:blipFill>
          <a:blip r:embed="rId3"/>
          <a:stretch>
            <a:fillRect/>
          </a:stretch>
        </p:blipFill>
        <p:spPr>
          <a:xfrm>
            <a:off x="2509637" y="2645268"/>
            <a:ext cx="4641391" cy="2993532"/>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4A69C1F6-9C1C-42C4-A1C2-16A16C859A00}"/>
              </a:ext>
            </a:extLst>
          </p:cNvPr>
          <p:cNvPicPr>
            <a:picLocks noChangeAspect="1"/>
          </p:cNvPicPr>
          <p:nvPr/>
        </p:nvPicPr>
        <p:blipFill>
          <a:blip r:embed="rId4"/>
          <a:stretch>
            <a:fillRect/>
          </a:stretch>
        </p:blipFill>
        <p:spPr>
          <a:xfrm>
            <a:off x="4826735" y="3265794"/>
            <a:ext cx="4662209" cy="299353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1634F132-9DAA-44FD-B364-6AD11C959CB1}"/>
              </a:ext>
            </a:extLst>
          </p:cNvPr>
          <p:cNvPicPr>
            <a:picLocks noChangeAspect="1"/>
          </p:cNvPicPr>
          <p:nvPr/>
        </p:nvPicPr>
        <p:blipFill>
          <a:blip r:embed="rId5"/>
          <a:stretch>
            <a:fillRect/>
          </a:stretch>
        </p:blipFill>
        <p:spPr>
          <a:xfrm>
            <a:off x="7361668" y="4298223"/>
            <a:ext cx="4676965" cy="23995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53652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1394916"/>
          </a:xfrm>
        </p:spPr>
        <p:txBody>
          <a:bodyPr>
            <a:normAutofit/>
          </a:bodyPr>
          <a:lstStyle/>
          <a:p>
            <a:pPr algn="ctr"/>
            <a:r>
              <a:rPr lang="en-US" b="1" dirty="0">
                <a:solidFill>
                  <a:schemeClr val="accent4">
                    <a:lumMod val="50000"/>
                  </a:schemeClr>
                </a:solidFill>
              </a:rPr>
              <a:t>Obtain certified copies of Deeds</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838200" y="1939159"/>
            <a:ext cx="10515600" cy="4758626"/>
          </a:xfrm>
        </p:spPr>
        <p:txBody>
          <a:bodyPr/>
          <a:lstStyle/>
          <a:p>
            <a:pPr marL="0" indent="0">
              <a:buNone/>
            </a:pPr>
            <a:r>
              <a:rPr lang="en-US" sz="2400" b="1" dirty="0">
                <a:effectLst/>
                <a:latin typeface="Calibri" panose="020F0502020204030204" pitchFamily="34" charset="0"/>
                <a:ea typeface="Calibri" panose="020F0502020204030204" pitchFamily="34" charset="0"/>
                <a:cs typeface="Times New Roman" panose="02020603050405020304" pitchFamily="18" charset="0"/>
              </a:rPr>
              <a:t>Certified copies of the Deeds are needed when/if you need to defend your land patent in court.</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Certified copies of the deeds can be ordered from the County Recorder with the recording number of the deed.  There will be a fee.</a:t>
            </a:r>
          </a:p>
          <a:p>
            <a:pPr marL="0" indent="0">
              <a:buNone/>
            </a:pPr>
            <a:endParaRPr lang="en-US" sz="2400" b="1"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b="1" dirty="0">
                <a:latin typeface="Calibri" panose="020F0502020204030204" pitchFamily="34" charset="0"/>
                <a:ea typeface="Calibri" panose="020F0502020204030204" pitchFamily="34" charset="0"/>
                <a:cs typeface="Times New Roman" panose="02020603050405020304" pitchFamily="18" charset="0"/>
              </a:rPr>
              <a:t>Certified copies of the deed are NOT included or attached to the deed of reconveyance and can be ordered later when/if needed.</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514350" indent="-514350">
              <a:buFont typeface="+mj-lt"/>
              <a:buAutoNum type="arabicPeriod"/>
            </a:pPr>
            <a:endParaRPr lang="en-US" dirty="0"/>
          </a:p>
        </p:txBody>
      </p:sp>
      <p:pic>
        <p:nvPicPr>
          <p:cNvPr id="5" name="Picture 4">
            <a:extLst>
              <a:ext uri="{FF2B5EF4-FFF2-40B4-BE49-F238E27FC236}">
                <a16:creationId xmlns:a16="http://schemas.microsoft.com/office/drawing/2014/main" id="{8FBDC370-60B5-4E57-828B-4DB87C79A78C}"/>
              </a:ext>
            </a:extLst>
          </p:cNvPr>
          <p:cNvPicPr>
            <a:picLocks noChangeAspect="1"/>
          </p:cNvPicPr>
          <p:nvPr/>
        </p:nvPicPr>
        <p:blipFill>
          <a:blip r:embed="rId2"/>
          <a:stretch>
            <a:fillRect/>
          </a:stretch>
        </p:blipFill>
        <p:spPr>
          <a:xfrm>
            <a:off x="10002416" y="5253090"/>
            <a:ext cx="2009192" cy="1367367"/>
          </a:xfrm>
          <a:prstGeom prst="rect">
            <a:avLst/>
          </a:prstGeom>
        </p:spPr>
      </p:pic>
    </p:spTree>
    <p:extLst>
      <p:ext uri="{BB962C8B-B14F-4D97-AF65-F5344CB8AC3E}">
        <p14:creationId xmlns:p14="http://schemas.microsoft.com/office/powerpoint/2010/main" val="211980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85145-0CB0-40DC-B262-C3A920ED6B0C}"/>
              </a:ext>
            </a:extLst>
          </p:cNvPr>
          <p:cNvSpPr>
            <a:spLocks noGrp="1"/>
          </p:cNvSpPr>
          <p:nvPr>
            <p:ph type="title"/>
          </p:nvPr>
        </p:nvSpPr>
        <p:spPr>
          <a:xfrm>
            <a:off x="0" y="82192"/>
            <a:ext cx="12192000" cy="925993"/>
          </a:xfrm>
        </p:spPr>
        <p:txBody>
          <a:bodyPr>
            <a:normAutofit/>
          </a:bodyPr>
          <a:lstStyle/>
          <a:p>
            <a:pPr algn="ctr"/>
            <a:r>
              <a:rPr lang="en-US" b="1" dirty="0">
                <a:solidFill>
                  <a:schemeClr val="accent4">
                    <a:lumMod val="50000"/>
                  </a:schemeClr>
                </a:solidFill>
              </a:rPr>
              <a:t>Property Corners need to be Monumented</a:t>
            </a:r>
          </a:p>
        </p:txBody>
      </p:sp>
      <p:sp>
        <p:nvSpPr>
          <p:cNvPr id="3" name="Content Placeholder 2">
            <a:extLst>
              <a:ext uri="{FF2B5EF4-FFF2-40B4-BE49-F238E27FC236}">
                <a16:creationId xmlns:a16="http://schemas.microsoft.com/office/drawing/2014/main" id="{858E06EE-771B-46C0-8F91-1C1C27B9018A}"/>
              </a:ext>
            </a:extLst>
          </p:cNvPr>
          <p:cNvSpPr>
            <a:spLocks noGrp="1"/>
          </p:cNvSpPr>
          <p:nvPr>
            <p:ph idx="1"/>
          </p:nvPr>
        </p:nvSpPr>
        <p:spPr>
          <a:xfrm>
            <a:off x="228600" y="1008185"/>
            <a:ext cx="5257800" cy="5603631"/>
          </a:xfrm>
        </p:spPr>
        <p:txBody>
          <a:bodyPr/>
          <a:lstStyle/>
          <a:p>
            <a:pPr marL="0" indent="0">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will likely need to hire a Land Surveyor to have the property corners set (monumented) and prepare a Record of Survey.  </a:t>
            </a:r>
          </a:p>
          <a:p>
            <a:pPr marL="0" indent="0">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Record of Survey may have to be recorded with County if the corners have not previously been set, or there are issues with the boundaries such as fences that are not constructed right on the property lines.</a:t>
            </a:r>
          </a:p>
          <a:p>
            <a:pPr marL="0" indent="0">
              <a:buNone/>
            </a:pPr>
            <a:endParaRPr lang="en-US" sz="1800" dirty="0">
              <a:latin typeface="Calibri" panose="020F0502020204030204" pitchFamily="34" charset="0"/>
              <a:cs typeface="Times New Roman" panose="02020603050405020304" pitchFamily="18" charset="0"/>
            </a:endParaRPr>
          </a:p>
          <a:p>
            <a:pPr marL="0" indent="0">
              <a:buNone/>
            </a:pPr>
            <a:r>
              <a:rPr lang="en-US" sz="1800" dirty="0">
                <a:latin typeface="Calibri" panose="020F0502020204030204" pitchFamily="34" charset="0"/>
                <a:cs typeface="Times New Roman" panose="02020603050405020304" pitchFamily="18" charset="0"/>
              </a:rPr>
              <a:t>Even if Record of Survey is not required, still may want to have the Land Surveyor prepare a map showing how he determined the lines and what was set for corner monuments.</a:t>
            </a:r>
          </a:p>
          <a:p>
            <a:pPr marL="0" indent="0">
              <a:buNone/>
            </a:pPr>
            <a:endParaRPr lang="en-US" sz="1800" dirty="0">
              <a:latin typeface="Calibri" panose="020F0502020204030204" pitchFamily="34" charset="0"/>
              <a:cs typeface="Times New Roman" panose="02020603050405020304" pitchFamily="18" charset="0"/>
            </a:endParaRPr>
          </a:p>
          <a:p>
            <a:pPr marL="0" indent="0">
              <a:buNone/>
            </a:pPr>
            <a:r>
              <a:rPr lang="en-US" sz="1800" dirty="0">
                <a:latin typeface="Calibri" panose="020F0502020204030204" pitchFamily="34" charset="0"/>
                <a:cs typeface="Times New Roman" panose="02020603050405020304" pitchFamily="18" charset="0"/>
              </a:rPr>
              <a:t>Have the surveyor walk you to all of your corners so you know where they are and can verify they are well marked.  Take photos.</a:t>
            </a:r>
            <a:endParaRPr lang="en-US" dirty="0"/>
          </a:p>
        </p:txBody>
      </p:sp>
      <p:pic>
        <p:nvPicPr>
          <p:cNvPr id="5" name="Picture 4">
            <a:extLst>
              <a:ext uri="{FF2B5EF4-FFF2-40B4-BE49-F238E27FC236}">
                <a16:creationId xmlns:a16="http://schemas.microsoft.com/office/drawing/2014/main" id="{4F2347E4-0603-4428-90B5-CAC25D08C78D}"/>
              </a:ext>
            </a:extLst>
          </p:cNvPr>
          <p:cNvPicPr>
            <a:picLocks noChangeAspect="1"/>
          </p:cNvPicPr>
          <p:nvPr/>
        </p:nvPicPr>
        <p:blipFill>
          <a:blip r:embed="rId3"/>
          <a:stretch>
            <a:fillRect/>
          </a:stretch>
        </p:blipFill>
        <p:spPr>
          <a:xfrm>
            <a:off x="5486400" y="1131247"/>
            <a:ext cx="6638088" cy="49979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75874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TotalTime>
  <Words>1567</Words>
  <Application>Microsoft Office PowerPoint</Application>
  <PresentationFormat>Widescreen</PresentationFormat>
  <Paragraphs>115</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Wingdings</vt:lpstr>
      <vt:lpstr>Office Theme</vt:lpstr>
      <vt:lpstr>Washington Assembly  Land Patent Committee</vt:lpstr>
      <vt:lpstr>Washington Assembly Land Patent Committee</vt:lpstr>
      <vt:lpstr>Bring Forward Land Patent - Background</vt:lpstr>
      <vt:lpstr>Outline of the Steps to Bring Forward Land Patent</vt:lpstr>
      <vt:lpstr>Obtain certified copies of the Original Land Patent</vt:lpstr>
      <vt:lpstr>Obtain Chain of Title</vt:lpstr>
      <vt:lpstr>Obtain Chain of Title</vt:lpstr>
      <vt:lpstr>Obtain certified copies of Deeds</vt:lpstr>
      <vt:lpstr>Property Corners need to be Monumented</vt:lpstr>
      <vt:lpstr>Take Photos of your Land Corner Monuments</vt:lpstr>
      <vt:lpstr>Prepare Deed of Reconveyance</vt:lpstr>
      <vt:lpstr>Prepare Deed of Reconveyance</vt:lpstr>
      <vt:lpstr>Prepare Summary of Chain of Title</vt:lpstr>
      <vt:lpstr>Prepare Public Notice and Post your notice</vt:lpstr>
      <vt:lpstr>Record Deed of Reconveyance </vt:lpstr>
      <vt:lpstr>Remove from Land Registration and Tax Rolls</vt:lpstr>
      <vt:lpstr>Thank You!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Washington State Land Patent Committee</dc:title>
  <dc:creator>Sean Douthett</dc:creator>
  <cp:lastModifiedBy>Sean Douthett</cp:lastModifiedBy>
  <cp:revision>39</cp:revision>
  <dcterms:created xsi:type="dcterms:W3CDTF">2022-03-03T17:51:58Z</dcterms:created>
  <dcterms:modified xsi:type="dcterms:W3CDTF">2022-03-04T04:14:30Z</dcterms:modified>
</cp:coreProperties>
</file>