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029" autoAdjust="0"/>
    <p:restoredTop sz="94660"/>
  </p:normalViewPr>
  <p:slideViewPr>
    <p:cSldViewPr snapToGrid="0">
      <p:cViewPr varScale="1">
        <p:scale>
          <a:sx n="80" d="100"/>
          <a:sy n="80" d="100"/>
        </p:scale>
        <p:origin x="2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F6CEE-6A1D-42C7-A896-0451003B9A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F5B797-E9CE-4203-B49D-2454D767B4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2EAEB2-F620-4644-A37B-5169CDB9FD81}"/>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5" name="Footer Placeholder 4">
            <a:extLst>
              <a:ext uri="{FF2B5EF4-FFF2-40B4-BE49-F238E27FC236}">
                <a16:creationId xmlns:a16="http://schemas.microsoft.com/office/drawing/2014/main" id="{457B63BF-D938-49CE-9DED-C5557D889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0764E0-0B48-40B7-A802-8C062E2F6361}"/>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63599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59F7-7780-461A-88F5-91EFB6D15A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7EF9F6-D89B-4D20-9BE7-FD9823D634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3DA093-00EA-4F2E-B6D2-269B3859026E}"/>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5" name="Footer Placeholder 4">
            <a:extLst>
              <a:ext uri="{FF2B5EF4-FFF2-40B4-BE49-F238E27FC236}">
                <a16:creationId xmlns:a16="http://schemas.microsoft.com/office/drawing/2014/main" id="{0144C66D-668E-477E-937E-2735057B6E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56411C-A7C2-418A-92E8-4E3229669676}"/>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335801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454400-D3F0-4F4E-81AF-0C7580C49D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E5274E-5BCA-44E7-9C11-8419B193EB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955D20-EC72-4414-A355-E084A6A293B5}"/>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5" name="Footer Placeholder 4">
            <a:extLst>
              <a:ext uri="{FF2B5EF4-FFF2-40B4-BE49-F238E27FC236}">
                <a16:creationId xmlns:a16="http://schemas.microsoft.com/office/drawing/2014/main" id="{17058316-A134-45A9-BAEC-C6EE95137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C24B4A-765F-4307-9061-3F1F725296AA}"/>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2966283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639E-9C01-44B3-82A8-FE48BC5FBC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27BF45-9CEB-40DB-BEDA-DC3EDB28D3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601F82-1196-49BA-892B-370513C7CEA7}"/>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5" name="Footer Placeholder 4">
            <a:extLst>
              <a:ext uri="{FF2B5EF4-FFF2-40B4-BE49-F238E27FC236}">
                <a16:creationId xmlns:a16="http://schemas.microsoft.com/office/drawing/2014/main" id="{B4C6234B-189A-4911-AC59-47608EF4BE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A7B72C-EA29-40B5-8FBB-71389C81D415}"/>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2592975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EA6C-D870-46B1-A9E5-1023F31D65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0BAAEE-FB70-4131-96FF-9563462560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F9D999-F06E-438A-8FB2-01EEAE170768}"/>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5" name="Footer Placeholder 4">
            <a:extLst>
              <a:ext uri="{FF2B5EF4-FFF2-40B4-BE49-F238E27FC236}">
                <a16:creationId xmlns:a16="http://schemas.microsoft.com/office/drawing/2014/main" id="{9EB97A70-2A36-485B-A69D-F8A174D00C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A5E121-43A1-427F-98B3-6143F8AA8107}"/>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500645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58C09-15B7-4DC2-A364-1AFC5DF60A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51ADFB-4297-4E8B-BDAD-6D2968A247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EBAFE5-3C9C-4516-B680-ABF7754842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060B88-E447-47ED-B14A-0890EE7784BE}"/>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6" name="Footer Placeholder 5">
            <a:extLst>
              <a:ext uri="{FF2B5EF4-FFF2-40B4-BE49-F238E27FC236}">
                <a16:creationId xmlns:a16="http://schemas.microsoft.com/office/drawing/2014/main" id="{6DB24B99-915C-4174-91C1-AD9FDE91C1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7E4839-759C-4DF1-8140-5ED8A68C02FE}"/>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3363117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ED792-4AAF-4609-BFC5-F25686FB49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F083FE-3FC8-48B4-9FB3-30D7C1BF97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41247E-FAF5-4D33-86FE-1C6082E9FF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458717-DB5A-4535-B109-A36D30F5EB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8EA0CE-5505-40F5-AFC7-F3CEAB33C9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8316EB-3FC3-466B-ACC8-98952050851B}"/>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8" name="Footer Placeholder 7">
            <a:extLst>
              <a:ext uri="{FF2B5EF4-FFF2-40B4-BE49-F238E27FC236}">
                <a16:creationId xmlns:a16="http://schemas.microsoft.com/office/drawing/2014/main" id="{ACBACD5D-4179-4FBA-A261-35071830B8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0242C0-182F-4FBE-8A89-A74312835050}"/>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149381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78CD-F56B-4763-BA13-B4E73C85EE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98FF5C-6EA3-41D3-BC19-8A5AFC4EF936}"/>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4" name="Footer Placeholder 3">
            <a:extLst>
              <a:ext uri="{FF2B5EF4-FFF2-40B4-BE49-F238E27FC236}">
                <a16:creationId xmlns:a16="http://schemas.microsoft.com/office/drawing/2014/main" id="{9AA86536-711D-46B7-816C-C794B33F3C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348BFB-30CC-4ECB-BE3B-D8747D9C6674}"/>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195006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0DF704-D223-41FA-ADCF-609E52B58FD2}"/>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3" name="Footer Placeholder 2">
            <a:extLst>
              <a:ext uri="{FF2B5EF4-FFF2-40B4-BE49-F238E27FC236}">
                <a16:creationId xmlns:a16="http://schemas.microsoft.com/office/drawing/2014/main" id="{C6DBFCCF-D4B9-46C0-A56F-EA64EB9757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1B76C4-6EF6-4570-AF43-D020EEAFAAB1}"/>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3063545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27C4A-1158-4373-B05B-EB662FC6DA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F091AD-B1B5-41DF-9BA8-5A821665AE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BCE380-A086-4270-9C9D-1A1B03201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3E8224-B726-4650-9B59-D748FC00FB12}"/>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6" name="Footer Placeholder 5">
            <a:extLst>
              <a:ext uri="{FF2B5EF4-FFF2-40B4-BE49-F238E27FC236}">
                <a16:creationId xmlns:a16="http://schemas.microsoft.com/office/drawing/2014/main" id="{DC409CBB-4642-4E0E-A475-9D1A77306B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0146C6-0A0A-445F-B088-1F10810AC4F5}"/>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152267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9E5D-08E0-400C-9DD7-B39F171999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BF6014-D11E-4C01-89A2-6E1ED6187C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4481DF-8329-4D80-BC34-D48BA31B54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FF488B-A622-4049-85B8-AEDDA5EC0952}"/>
              </a:ext>
            </a:extLst>
          </p:cNvPr>
          <p:cNvSpPr>
            <a:spLocks noGrp="1"/>
          </p:cNvSpPr>
          <p:nvPr>
            <p:ph type="dt" sz="half" idx="10"/>
          </p:nvPr>
        </p:nvSpPr>
        <p:spPr/>
        <p:txBody>
          <a:bodyPr/>
          <a:lstStyle/>
          <a:p>
            <a:fld id="{06872C44-DC9D-41C8-935D-DFC051EAE3E3}" type="datetimeFigureOut">
              <a:rPr lang="en-US" smtClean="0"/>
              <a:t>12/5/2022</a:t>
            </a:fld>
            <a:endParaRPr lang="en-US"/>
          </a:p>
        </p:txBody>
      </p:sp>
      <p:sp>
        <p:nvSpPr>
          <p:cNvPr id="6" name="Footer Placeholder 5">
            <a:extLst>
              <a:ext uri="{FF2B5EF4-FFF2-40B4-BE49-F238E27FC236}">
                <a16:creationId xmlns:a16="http://schemas.microsoft.com/office/drawing/2014/main" id="{BA18F32A-B9B6-4203-8AA2-FE8D599A9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85F6EB-219D-4A17-A1A3-4EC34633B74B}"/>
              </a:ext>
            </a:extLst>
          </p:cNvPr>
          <p:cNvSpPr>
            <a:spLocks noGrp="1"/>
          </p:cNvSpPr>
          <p:nvPr>
            <p:ph type="sldNum" sz="quarter" idx="12"/>
          </p:nvPr>
        </p:nvSpPr>
        <p:spPr/>
        <p:txBody>
          <a:bodyPr/>
          <a:lstStyle/>
          <a:p>
            <a:fld id="{614AB44F-C41B-4F62-A454-DF5F6CA41132}" type="slidenum">
              <a:rPr lang="en-US" smtClean="0"/>
              <a:t>‹#›</a:t>
            </a:fld>
            <a:endParaRPr lang="en-US"/>
          </a:p>
        </p:txBody>
      </p:sp>
    </p:spTree>
    <p:extLst>
      <p:ext uri="{BB962C8B-B14F-4D97-AF65-F5344CB8AC3E}">
        <p14:creationId xmlns:p14="http://schemas.microsoft.com/office/powerpoint/2010/main" val="392987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5FB78C-9D84-4036-A85E-C759382222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B2A78E-0F85-4C12-9CDD-153B71DC2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E78F00-086B-4139-AB40-D20E22385C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72C44-DC9D-41C8-935D-DFC051EAE3E3}" type="datetimeFigureOut">
              <a:rPr lang="en-US" smtClean="0"/>
              <a:t>12/5/2022</a:t>
            </a:fld>
            <a:endParaRPr lang="en-US"/>
          </a:p>
        </p:txBody>
      </p:sp>
      <p:sp>
        <p:nvSpPr>
          <p:cNvPr id="5" name="Footer Placeholder 4">
            <a:extLst>
              <a:ext uri="{FF2B5EF4-FFF2-40B4-BE49-F238E27FC236}">
                <a16:creationId xmlns:a16="http://schemas.microsoft.com/office/drawing/2014/main" id="{FFE10119-B1D6-41D3-AE13-1D608A787D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A4B7E1-F526-4E2C-BBBA-7BF1B97CFA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4AB44F-C41B-4F62-A454-DF5F6CA41132}" type="slidenum">
              <a:rPr lang="en-US" smtClean="0"/>
              <a:t>‹#›</a:t>
            </a:fld>
            <a:endParaRPr lang="en-US"/>
          </a:p>
        </p:txBody>
      </p:sp>
    </p:spTree>
    <p:extLst>
      <p:ext uri="{BB962C8B-B14F-4D97-AF65-F5344CB8AC3E}">
        <p14:creationId xmlns:p14="http://schemas.microsoft.com/office/powerpoint/2010/main" val="1599917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0A8B3-949F-470A-BA18-637D836A3BA9}"/>
              </a:ext>
            </a:extLst>
          </p:cNvPr>
          <p:cNvSpPr>
            <a:spLocks noGrp="1"/>
          </p:cNvSpPr>
          <p:nvPr>
            <p:ph type="ctrTitle"/>
          </p:nvPr>
        </p:nvSpPr>
        <p:spPr>
          <a:xfrm>
            <a:off x="1524000" y="519289"/>
            <a:ext cx="9144000" cy="3375378"/>
          </a:xfrm>
        </p:spPr>
        <p:txBody>
          <a:bodyPr>
            <a:normAutofit/>
          </a:bodyPr>
          <a:lstStyle/>
          <a:p>
            <a:pPr marL="0" marR="0">
              <a:lnSpc>
                <a:spcPct val="107000"/>
              </a:lnSpc>
              <a:spcBef>
                <a:spcPts val="0"/>
              </a:spcBef>
              <a:spcAft>
                <a:spcPts val="800"/>
              </a:spcAft>
            </a:pPr>
            <a:r>
              <a:rPr lang="en-US" sz="3100" dirty="0">
                <a:effectLst/>
                <a:latin typeface="Arial" panose="020B0604020202020204" pitchFamily="34" charset="0"/>
                <a:ea typeface="Calibri" panose="020F0502020204030204" pitchFamily="34" charset="0"/>
                <a:cs typeface="Times New Roman" panose="02020603050405020304" pitchFamily="18" charset="0"/>
              </a:rPr>
              <a:t>Disaster Case Management Training</a:t>
            </a:r>
            <a:br>
              <a:rPr lang="en-US" sz="3100" dirty="0">
                <a:effectLst/>
                <a:latin typeface="Calibri" panose="020F0502020204030204" pitchFamily="34" charset="0"/>
                <a:ea typeface="Calibri" panose="020F0502020204030204" pitchFamily="34" charset="0"/>
                <a:cs typeface="Times New Roman" panose="02020603050405020304" pitchFamily="18" charset="0"/>
              </a:rPr>
            </a:br>
            <a:r>
              <a:rPr lang="en-US" sz="3100" dirty="0">
                <a:effectLst/>
                <a:latin typeface="Arial" panose="020B0604020202020204" pitchFamily="34" charset="0"/>
                <a:ea typeface="Calibri" panose="020F0502020204030204" pitchFamily="34" charset="0"/>
                <a:cs typeface="Times New Roman" panose="02020603050405020304" pitchFamily="18" charset="0"/>
              </a:rPr>
              <a:t> </a:t>
            </a:r>
            <a:br>
              <a:rPr lang="en-US" sz="3100" dirty="0">
                <a:effectLst/>
                <a:latin typeface="Calibri" panose="020F0502020204030204" pitchFamily="34" charset="0"/>
                <a:ea typeface="Calibri" panose="020F0502020204030204" pitchFamily="34" charset="0"/>
                <a:cs typeface="Times New Roman" panose="02020603050405020304" pitchFamily="18" charset="0"/>
              </a:rPr>
            </a:br>
            <a:r>
              <a:rPr lang="en-US" sz="3100" dirty="0">
                <a:effectLst/>
                <a:latin typeface="Arial" panose="020B0604020202020204" pitchFamily="34" charset="0"/>
                <a:ea typeface="Calibri" panose="020F0502020204030204" pitchFamily="34" charset="0"/>
                <a:cs typeface="Times New Roman" panose="02020603050405020304" pitchFamily="18" charset="0"/>
              </a:rPr>
              <a:t> </a:t>
            </a:r>
            <a:br>
              <a:rPr lang="en-US" sz="3100" dirty="0">
                <a:effectLst/>
                <a:latin typeface="Calibri" panose="020F0502020204030204" pitchFamily="34" charset="0"/>
                <a:ea typeface="Calibri" panose="020F0502020204030204" pitchFamily="34" charset="0"/>
                <a:cs typeface="Times New Roman" panose="02020603050405020304" pitchFamily="18" charset="0"/>
              </a:rPr>
            </a:br>
            <a:r>
              <a:rPr lang="en-US" sz="3100" dirty="0">
                <a:effectLst/>
                <a:latin typeface="Arial" panose="020B0604020202020204" pitchFamily="34" charset="0"/>
                <a:ea typeface="Calibri" panose="020F0502020204030204" pitchFamily="34" charset="0"/>
                <a:cs typeface="Times New Roman" panose="02020603050405020304" pitchFamily="18" charset="0"/>
              </a:rPr>
              <a:t>Practice Exercise</a:t>
            </a:r>
            <a:br>
              <a:rPr lang="en-US" sz="3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Arial" panose="020B0604020202020204" pitchFamily="34" charset="0"/>
                <a:ea typeface="Calibri" panose="020F0502020204030204" pitchFamily="34"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BAF8988A-F6AD-4293-8E73-4DF0BB9F18A5}"/>
              </a:ext>
            </a:extLst>
          </p:cNvPr>
          <p:cNvSpPr>
            <a:spLocks noGrp="1"/>
          </p:cNvSpPr>
          <p:nvPr>
            <p:ph type="subTitle" idx="1"/>
          </p:nvPr>
        </p:nvSpPr>
        <p:spPr>
          <a:xfrm>
            <a:off x="1524000" y="3602038"/>
            <a:ext cx="9144000" cy="1940806"/>
          </a:xfrm>
        </p:spPr>
        <p:txBody>
          <a:bodyPr/>
          <a:lstStyle/>
          <a:p>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r>
              <a:rPr lang="en-US" sz="4000" b="1" dirty="0">
                <a:effectLst/>
                <a:latin typeface="Arial" panose="020B0604020202020204" pitchFamily="34" charset="0"/>
                <a:ea typeface="Calibri" panose="020F0502020204030204" pitchFamily="34" charset="0"/>
                <a:cs typeface="Times New Roman" panose="02020603050405020304" pitchFamily="18" charset="0"/>
              </a:rPr>
              <a:t>The Cases</a:t>
            </a:r>
            <a:br>
              <a:rPr lang="en-US" sz="2400" dirty="0">
                <a:effectLst/>
                <a:latin typeface="Arial" panose="020B0604020202020204" pitchFamily="34" charset="0"/>
                <a:ea typeface="Calibri" panose="020F0502020204030204" pitchFamily="34" charset="0"/>
                <a:cs typeface="Times New Roman" panose="02020603050405020304" pitchFamily="18" charset="0"/>
              </a:rPr>
            </a:b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2254070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0BB285-F1A6-46B2-B872-86B5E8C0D284}"/>
              </a:ext>
            </a:extLst>
          </p:cNvPr>
          <p:cNvSpPr>
            <a:spLocks noGrp="1"/>
          </p:cNvSpPr>
          <p:nvPr>
            <p:ph type="title"/>
          </p:nvPr>
        </p:nvSpPr>
        <p:spPr>
          <a:xfrm>
            <a:off x="1137036" y="548640"/>
            <a:ext cx="9543405" cy="1188720"/>
          </a:xfrm>
        </p:spPr>
        <p:txBody>
          <a:bodyPr>
            <a:normAutofit/>
          </a:bodyPr>
          <a:lstStyle/>
          <a:p>
            <a:r>
              <a:rPr lang="en-US" sz="37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FAMILY#8</a:t>
            </a:r>
            <a:br>
              <a:rPr lang="en-US" sz="3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700"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FB912F7C-80F8-4BFF-BE29-95E90884D93B}"/>
              </a:ext>
            </a:extLst>
          </p:cNvPr>
          <p:cNvSpPr>
            <a:spLocks noGrp="1"/>
          </p:cNvSpPr>
          <p:nvPr>
            <p:ph idx="1"/>
          </p:nvPr>
        </p:nvSpPr>
        <p:spPr>
          <a:xfrm>
            <a:off x="1957987" y="2431765"/>
            <a:ext cx="8276026" cy="3320031"/>
          </a:xfrm>
        </p:spPr>
        <p:txBody>
          <a:bodyPr anchor="ctr">
            <a:normAutofit/>
          </a:bodyPr>
          <a:lstStyle/>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The Morales: Carlos 36, Laura 33, Juan 17, </a:t>
            </a:r>
            <a:r>
              <a:rPr lang="en-US" sz="2000" dirty="0" err="1">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Ryla</a:t>
            </a: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13, Carmen 9, </a:t>
            </a: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1826 Bear Claw Cir, Kennesaw, GA</a:t>
            </a: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is being referred to this agency by community leader. Family’s home destroyed not sure if owner or renter. Family is afraid to apply for assistance. Family has been living in their car since the shelters closed. Mother and father are both employed.</a:t>
            </a: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6962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0F00468-21D4-45A7-83D4-8CBD57CA5461}"/>
              </a:ext>
            </a:extLst>
          </p:cNvPr>
          <p:cNvSpPr>
            <a:spLocks noGrp="1"/>
          </p:cNvSpPr>
          <p:nvPr>
            <p:ph type="title"/>
          </p:nvPr>
        </p:nvSpPr>
        <p:spPr>
          <a:xfrm>
            <a:off x="1137036" y="548640"/>
            <a:ext cx="9543405" cy="1188720"/>
          </a:xfrm>
        </p:spPr>
        <p:txBody>
          <a:bodyPr>
            <a:normAutofit fontScale="90000"/>
          </a:bodyPr>
          <a:lstStyle/>
          <a:p>
            <a:r>
              <a:rPr lang="en-US" sz="4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#9</a:t>
            </a:r>
            <a:br>
              <a:rPr lang="en-US" sz="4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505D62A4-DF6E-4E41-9BFB-9F012BC9A63A}"/>
              </a:ext>
            </a:extLst>
          </p:cNvPr>
          <p:cNvSpPr>
            <a:spLocks noGrp="1"/>
          </p:cNvSpPr>
          <p:nvPr>
            <p:ph idx="1"/>
          </p:nvPr>
        </p:nvSpPr>
        <p:spPr>
          <a:xfrm>
            <a:off x="2090509" y="2156895"/>
            <a:ext cx="8276026" cy="3320031"/>
          </a:xfrm>
        </p:spPr>
        <p:txBody>
          <a:bodyPr anchor="ctr">
            <a:normAutofit fontScale="92500" lnSpcReduction="20000"/>
          </a:bodyPr>
          <a:lstStyle/>
          <a:p>
            <a:pPr marL="0" marR="0" indent="0">
              <a:spcBef>
                <a:spcPts val="0"/>
              </a:spcBef>
              <a:spcAft>
                <a:spcPts val="800"/>
              </a:spcAft>
              <a:buNone/>
            </a:pPr>
            <a:r>
              <a:rPr lang="en-US" sz="1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The Craigs: David 32, Amanda 29</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2020 #5F No Knot Lane Kennesaw, GA</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Couple renting apartment did have renter’s insurance. Amanda is in her 1</a:t>
            </a:r>
            <a:r>
              <a:rPr lang="en-US" sz="2400" baseline="30000" dirty="0">
                <a:solidFill>
                  <a:schemeClr val="tx1">
                    <a:lumMod val="85000"/>
                    <a:lumOff val="15000"/>
                  </a:schemeClr>
                </a:solidFill>
                <a:effectLst/>
                <a:ea typeface="Calibri" panose="020F0502020204030204" pitchFamily="34" charset="0"/>
                <a:cs typeface="Times New Roman" panose="02020603050405020304" pitchFamily="18" charset="0"/>
              </a:rPr>
              <a:t>st</a:t>
            </a: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trimester and has recently been hospitalized and put on bedrest due to spotting. Couple is requesting assistance maneuvering through the process. They have used some of their insurance money for lodging and car rental for David to travel back and forth to hospital. Their car was damaged by debris but because the distance from home to hospital is over 50 miles public transportation is not available, so David had to rent a car to be with Amanda.</a:t>
            </a:r>
          </a:p>
          <a:p>
            <a:endParaRPr lang="en-US" sz="1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0575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06B1E5F-35F6-4ECD-9B50-7D072F290B2A}"/>
              </a:ext>
            </a:extLst>
          </p:cNvPr>
          <p:cNvSpPr>
            <a:spLocks noGrp="1"/>
          </p:cNvSpPr>
          <p:nvPr>
            <p:ph type="title"/>
          </p:nvPr>
        </p:nvSpPr>
        <p:spPr>
          <a:xfrm>
            <a:off x="1137036" y="548640"/>
            <a:ext cx="9543405" cy="1188720"/>
          </a:xfrm>
        </p:spPr>
        <p:txBody>
          <a:bodyPr>
            <a:normAutofit/>
          </a:bodyPr>
          <a:lstStyle/>
          <a:p>
            <a:r>
              <a:rPr lang="en-US" sz="370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#10</a:t>
            </a:r>
            <a:br>
              <a:rPr lang="en-US" sz="37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70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E6CF09B6-79B3-4E5A-B328-35FC4C15ABD8}"/>
              </a:ext>
            </a:extLst>
          </p:cNvPr>
          <p:cNvSpPr>
            <a:spLocks noGrp="1"/>
          </p:cNvSpPr>
          <p:nvPr>
            <p:ph idx="1"/>
          </p:nvPr>
        </p:nvSpPr>
        <p:spPr>
          <a:xfrm>
            <a:off x="1957987" y="2431765"/>
            <a:ext cx="8276026" cy="3320031"/>
          </a:xfrm>
        </p:spPr>
        <p:txBody>
          <a:bodyPr anchor="ctr">
            <a:normAutofit fontScale="85000" lnSpcReduction="10000"/>
          </a:bodyPr>
          <a:lstStyle/>
          <a:p>
            <a:pPr marL="0" marR="0" indent="0">
              <a:spcBef>
                <a:spcPts val="0"/>
              </a:spcBef>
              <a:spcAft>
                <a:spcPts val="800"/>
              </a:spcAft>
              <a:buNone/>
            </a:pPr>
            <a:r>
              <a:rPr lang="en-US" sz="16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6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6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The </a:t>
            </a:r>
            <a:r>
              <a:rPr lang="en-US" sz="2400" dirty="0" err="1">
                <a:solidFill>
                  <a:schemeClr val="tx1">
                    <a:lumMod val="85000"/>
                    <a:lumOff val="15000"/>
                  </a:schemeClr>
                </a:solidFill>
                <a:effectLst/>
                <a:ea typeface="Calibri" panose="020F0502020204030204" pitchFamily="34" charset="0"/>
                <a:cs typeface="Times New Roman" panose="02020603050405020304" pitchFamily="18" charset="0"/>
              </a:rPr>
              <a:t>Byrds</a:t>
            </a: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Carole 35, Twins Samantha and Sabrina 15</a:t>
            </a:r>
            <a:endParaRPr lang="en-US" sz="2400" dirty="0">
              <a:solidFill>
                <a:schemeClr val="tx1">
                  <a:lumMod val="85000"/>
                  <a:lumOff val="15000"/>
                </a:schemeClr>
              </a:solidFill>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400" dirty="0">
                <a:solidFill>
                  <a:schemeClr val="tx1">
                    <a:lumMod val="85000"/>
                    <a:lumOff val="15000"/>
                  </a:schemeClr>
                </a:solidFill>
                <a:ea typeface="Calibri" panose="020F0502020204030204" pitchFamily="34" charset="0"/>
                <a:cs typeface="Times New Roman" panose="02020603050405020304" pitchFamily="18" charset="0"/>
              </a:rPr>
              <a:t>  </a:t>
            </a: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5520 Heritage Trail, Duluth, GA</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Home suffered major damage, unlivable. Family living with friends, in car, wherever they can ‘safely’ find a place to sleep. Kids are with classmates and even a teacher. Home insured but Mrs. Byrd found out that the insurance is still in the name of her ex-husband and the insurance company issued check to him he has cashed but not given them any money. Mortgage payment was accepted in divorce in lieu of child support. House and insurance still in husband’s name. Insurance company said they have done their part.</a:t>
            </a:r>
          </a:p>
          <a:p>
            <a:endParaRPr lang="en-US" sz="16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787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1619E65-5EEF-4EFD-B3DA-644FDE84BC87}"/>
              </a:ext>
            </a:extLst>
          </p:cNvPr>
          <p:cNvSpPr>
            <a:spLocks noGrp="1"/>
          </p:cNvSpPr>
          <p:nvPr>
            <p:ph type="title"/>
          </p:nvPr>
        </p:nvSpPr>
        <p:spPr>
          <a:xfrm>
            <a:off x="1137036" y="548640"/>
            <a:ext cx="9543405" cy="1188720"/>
          </a:xfrm>
        </p:spPr>
        <p:txBody>
          <a:bodyPr>
            <a:normAutofit/>
          </a:bodyPr>
          <a:lstStyle/>
          <a:p>
            <a:r>
              <a:rPr lang="en-US" sz="370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#11</a:t>
            </a:r>
            <a:br>
              <a:rPr lang="en-US" sz="37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70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1247B07A-6567-4FA1-BFD0-6595702D2E0E}"/>
              </a:ext>
            </a:extLst>
          </p:cNvPr>
          <p:cNvSpPr>
            <a:spLocks noGrp="1"/>
          </p:cNvSpPr>
          <p:nvPr>
            <p:ph idx="1"/>
          </p:nvPr>
        </p:nvSpPr>
        <p:spPr>
          <a:xfrm>
            <a:off x="1957987" y="1257300"/>
            <a:ext cx="8276026" cy="5052059"/>
          </a:xfrm>
        </p:spPr>
        <p:txBody>
          <a:bodyPr anchor="ctr">
            <a:normAutofit/>
          </a:bodyPr>
          <a:lstStyle/>
          <a:p>
            <a:pPr marL="0" marR="0" indent="0">
              <a:spcBef>
                <a:spcPts val="0"/>
              </a:spcBef>
              <a:spcAft>
                <a:spcPts val="800"/>
              </a:spcAft>
              <a:buNone/>
            </a:pPr>
            <a:r>
              <a:rPr lang="en-US" sz="16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6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6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The </a:t>
            </a:r>
            <a:r>
              <a:rPr lang="en-US" sz="2400" dirty="0" err="1">
                <a:solidFill>
                  <a:schemeClr val="tx1">
                    <a:lumMod val="85000"/>
                    <a:lumOff val="15000"/>
                  </a:schemeClr>
                </a:solidFill>
                <a:effectLst/>
                <a:ea typeface="Calibri" panose="020F0502020204030204" pitchFamily="34" charset="0"/>
                <a:cs typeface="Times New Roman" panose="02020603050405020304" pitchFamily="18" charset="0"/>
              </a:rPr>
              <a:t>Dunns</a:t>
            </a: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Benjamin 57, Nancy 50</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8786 Éclair Cir, Kennesaw, GA</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Home suffered minor damage. Roof of sunporch was partially ripped off. Family, owned home and has insurance. They do not wish to make insurance claim so that their premiums will not increase.</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Special Challenge: Both husband and wife are hearing and speech impaired and use American Sign, Nancy however can read lips.</a:t>
            </a:r>
          </a:p>
          <a:p>
            <a:endParaRPr lang="en-US" sz="16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3416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 name="Rectangle 16">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18">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582ED68-A13B-43C5-80C4-9B474C72B190}"/>
              </a:ext>
            </a:extLst>
          </p:cNvPr>
          <p:cNvSpPr>
            <a:spLocks noGrp="1"/>
          </p:cNvSpPr>
          <p:nvPr>
            <p:ph type="title"/>
          </p:nvPr>
        </p:nvSpPr>
        <p:spPr>
          <a:xfrm>
            <a:off x="1746636" y="621712"/>
            <a:ext cx="9543405" cy="1188720"/>
          </a:xfrm>
        </p:spPr>
        <p:txBody>
          <a:bodyPr>
            <a:normAutofit fontScale="90000"/>
          </a:bodyPr>
          <a:lstStyle/>
          <a:p>
            <a:pPr marL="0" marR="0">
              <a:spcBef>
                <a:spcPts val="0"/>
              </a:spcBef>
              <a:spcAft>
                <a:spcPts val="800"/>
              </a:spcAft>
            </a:pPr>
            <a:r>
              <a:rPr lang="en-US"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Tasks</a:t>
            </a:r>
            <a:br>
              <a:rPr lang="en-US"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11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br>
              <a:rPr lang="en-US"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1100" dirty="0">
                <a:solidFill>
                  <a:schemeClr val="tx1">
                    <a:lumMod val="85000"/>
                    <a:lumOff val="15000"/>
                  </a:schemeClr>
                </a:solidFill>
                <a:effectLst/>
                <a:latin typeface="Arial" panose="020B0604020202020204" pitchFamily="34" charset="0"/>
                <a:ea typeface="Times New Roman" panose="02020603050405020304" pitchFamily="18" charset="0"/>
              </a:rPr>
              <a:t> </a:t>
            </a:r>
            <a:br>
              <a:rPr lang="en-US" sz="1100" dirty="0">
                <a:solidFill>
                  <a:schemeClr val="tx1">
                    <a:lumMod val="85000"/>
                    <a:lumOff val="15000"/>
                  </a:schemeClr>
                </a:solidFill>
                <a:effectLst/>
                <a:latin typeface="Times New Roman" panose="02020603050405020304" pitchFamily="18" charset="0"/>
                <a:ea typeface="Times New Roman" panose="02020603050405020304" pitchFamily="18" charset="0"/>
              </a:rPr>
            </a:br>
            <a:r>
              <a:rPr lang="en-US" sz="11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br>
              <a:rPr lang="en-US"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1100" dirty="0">
              <a:solidFill>
                <a:schemeClr val="tx1">
                  <a:lumMod val="85000"/>
                  <a:lumOff val="15000"/>
                </a:schemeClr>
              </a:solidFill>
            </a:endParaRPr>
          </a:p>
        </p:txBody>
      </p:sp>
      <p:sp>
        <p:nvSpPr>
          <p:cNvPr id="25" name="Content Placeholder 2">
            <a:extLst>
              <a:ext uri="{FF2B5EF4-FFF2-40B4-BE49-F238E27FC236}">
                <a16:creationId xmlns:a16="http://schemas.microsoft.com/office/drawing/2014/main" id="{020D10A6-3508-43B9-9930-EC268330731F}"/>
              </a:ext>
            </a:extLst>
          </p:cNvPr>
          <p:cNvSpPr>
            <a:spLocks noGrp="1"/>
          </p:cNvSpPr>
          <p:nvPr>
            <p:ph idx="1"/>
          </p:nvPr>
        </p:nvSpPr>
        <p:spPr>
          <a:xfrm>
            <a:off x="1957987" y="1241778"/>
            <a:ext cx="8276026" cy="4729117"/>
          </a:xfrm>
        </p:spPr>
        <p:txBody>
          <a:bodyPr anchor="ctr">
            <a:normAutofit/>
          </a:bodyPr>
          <a:lstStyle/>
          <a:p>
            <a:pPr marL="0" indent="0">
              <a:buNone/>
            </a:pPr>
            <a:r>
              <a:rPr lang="en-US" sz="3600" kern="1200" dirty="0">
                <a:solidFill>
                  <a:schemeClr val="tx1">
                    <a:lumMod val="85000"/>
                    <a:lumOff val="15000"/>
                  </a:schemeClr>
                </a:solidFill>
                <a:effectLst/>
                <a:ea typeface="Times New Roman" panose="02020603050405020304" pitchFamily="18" charset="0"/>
                <a:cs typeface="Times New Roman" panose="02020603050405020304" pitchFamily="18" charset="0"/>
              </a:rPr>
              <a:t>Review Case Notes</a:t>
            </a:r>
            <a:br>
              <a:rPr lang="en-US" sz="3600" dirty="0">
                <a:solidFill>
                  <a:schemeClr val="tx1">
                    <a:lumMod val="85000"/>
                    <a:lumOff val="15000"/>
                  </a:schemeClr>
                </a:solidFill>
                <a:effectLst/>
                <a:ea typeface="Times New Roman" panose="02020603050405020304" pitchFamily="18" charset="0"/>
              </a:rPr>
            </a:br>
            <a:r>
              <a:rPr lang="en-US" sz="3600" kern="1200" dirty="0">
                <a:solidFill>
                  <a:schemeClr val="tx1">
                    <a:lumMod val="85000"/>
                    <a:lumOff val="15000"/>
                  </a:schemeClr>
                </a:solidFill>
                <a:effectLst/>
                <a:ea typeface="Times New Roman" panose="02020603050405020304" pitchFamily="18" charset="0"/>
                <a:cs typeface="Times New Roman" panose="02020603050405020304" pitchFamily="18" charset="0"/>
              </a:rPr>
              <a:t>Prepare for the Interview</a:t>
            </a:r>
            <a:br>
              <a:rPr lang="en-US" sz="3600" dirty="0">
                <a:solidFill>
                  <a:schemeClr val="tx1">
                    <a:lumMod val="85000"/>
                    <a:lumOff val="15000"/>
                  </a:schemeClr>
                </a:solidFill>
                <a:effectLst/>
                <a:ea typeface="Times New Roman" panose="02020603050405020304" pitchFamily="18" charset="0"/>
              </a:rPr>
            </a:br>
            <a:r>
              <a:rPr lang="en-US" sz="3600" kern="1200" dirty="0" err="1">
                <a:solidFill>
                  <a:schemeClr val="tx1">
                    <a:lumMod val="85000"/>
                    <a:lumOff val="15000"/>
                  </a:schemeClr>
                </a:solidFill>
                <a:effectLst/>
                <a:ea typeface="Times New Roman" panose="02020603050405020304" pitchFamily="18" charset="0"/>
                <a:cs typeface="Times New Roman" panose="02020603050405020304" pitchFamily="18" charset="0"/>
              </a:rPr>
              <a:t>Interview</a:t>
            </a:r>
            <a:r>
              <a:rPr lang="en-US" sz="3600" kern="1200" dirty="0">
                <a:solidFill>
                  <a:schemeClr val="tx1">
                    <a:lumMod val="85000"/>
                    <a:lumOff val="15000"/>
                  </a:schemeClr>
                </a:solidFill>
                <a:effectLst/>
                <a:ea typeface="Times New Roman" panose="02020603050405020304" pitchFamily="18" charset="0"/>
                <a:cs typeface="Times New Roman" panose="02020603050405020304" pitchFamily="18" charset="0"/>
              </a:rPr>
              <a:t> the Client</a:t>
            </a:r>
            <a:br>
              <a:rPr lang="en-US" sz="3600" dirty="0">
                <a:solidFill>
                  <a:schemeClr val="tx1">
                    <a:lumMod val="85000"/>
                    <a:lumOff val="15000"/>
                  </a:schemeClr>
                </a:solidFill>
                <a:effectLst/>
                <a:ea typeface="Times New Roman" panose="02020603050405020304" pitchFamily="18" charset="0"/>
              </a:rPr>
            </a:br>
            <a:r>
              <a:rPr lang="en-US" sz="3600" kern="1200" dirty="0">
                <a:solidFill>
                  <a:schemeClr val="tx1">
                    <a:lumMod val="85000"/>
                    <a:lumOff val="15000"/>
                  </a:schemeClr>
                </a:solidFill>
                <a:effectLst/>
                <a:ea typeface="Times New Roman" panose="02020603050405020304" pitchFamily="18" charset="0"/>
                <a:cs typeface="Times New Roman" panose="02020603050405020304" pitchFamily="18" charset="0"/>
              </a:rPr>
              <a:t>Develop Plan for Assistance With Client</a:t>
            </a:r>
            <a:br>
              <a:rPr lang="en-US" sz="3600" dirty="0">
                <a:solidFill>
                  <a:schemeClr val="tx1">
                    <a:lumMod val="85000"/>
                    <a:lumOff val="15000"/>
                  </a:schemeClr>
                </a:solidFill>
                <a:effectLst/>
                <a:ea typeface="Times New Roman" panose="02020603050405020304" pitchFamily="18" charset="0"/>
              </a:rPr>
            </a:br>
            <a:r>
              <a:rPr lang="en-US" sz="3600" kern="1200" dirty="0">
                <a:solidFill>
                  <a:schemeClr val="tx1">
                    <a:lumMod val="85000"/>
                    <a:lumOff val="15000"/>
                  </a:schemeClr>
                </a:solidFill>
                <a:effectLst/>
                <a:ea typeface="Times New Roman" panose="02020603050405020304" pitchFamily="18" charset="0"/>
                <a:cs typeface="Times New Roman" panose="02020603050405020304" pitchFamily="18" charset="0"/>
              </a:rPr>
              <a:t>Prepare Appropriate Paperwork</a:t>
            </a:r>
            <a:br>
              <a:rPr lang="en-US" sz="3600" dirty="0">
                <a:solidFill>
                  <a:schemeClr val="tx1">
                    <a:lumMod val="85000"/>
                    <a:lumOff val="15000"/>
                  </a:schemeClr>
                </a:solidFill>
                <a:effectLst/>
                <a:ea typeface="Times New Roman" panose="02020603050405020304" pitchFamily="18" charset="0"/>
              </a:rPr>
            </a:br>
            <a:r>
              <a:rPr lang="en-US" sz="3600" kern="1200" dirty="0">
                <a:solidFill>
                  <a:schemeClr val="tx1">
                    <a:lumMod val="85000"/>
                    <a:lumOff val="15000"/>
                  </a:schemeClr>
                </a:solidFill>
                <a:effectLst/>
                <a:ea typeface="Times New Roman" panose="02020603050405020304" pitchFamily="18" charset="0"/>
                <a:cs typeface="Times New Roman" panose="02020603050405020304" pitchFamily="18" charset="0"/>
              </a:rPr>
              <a:t>Prepare Presentation for Long Term Recovery Committee (LTRC)</a:t>
            </a:r>
            <a:br>
              <a:rPr lang="en-US" sz="3600" dirty="0">
                <a:solidFill>
                  <a:schemeClr val="tx1">
                    <a:lumMod val="85000"/>
                    <a:lumOff val="15000"/>
                  </a:schemeClr>
                </a:solidFill>
                <a:effectLst/>
                <a:ea typeface="Times New Roman" panose="02020603050405020304" pitchFamily="18" charset="0"/>
              </a:rPr>
            </a:br>
            <a:endParaRPr lang="en-US" sz="3600" dirty="0">
              <a:solidFill>
                <a:schemeClr val="tx1">
                  <a:lumMod val="85000"/>
                  <a:lumOff val="15000"/>
                </a:schemeClr>
              </a:solidFill>
            </a:endParaRPr>
          </a:p>
        </p:txBody>
      </p:sp>
      <p:sp>
        <p:nvSpPr>
          <p:cNvPr id="26" name="Freeform: Shape 20">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0500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535C54B-64CF-4DA0-8B20-414F82C0F3E5}"/>
              </a:ext>
            </a:extLst>
          </p:cNvPr>
          <p:cNvSpPr>
            <a:spLocks noGrp="1"/>
          </p:cNvSpPr>
          <p:nvPr>
            <p:ph type="title"/>
          </p:nvPr>
        </p:nvSpPr>
        <p:spPr>
          <a:xfrm>
            <a:off x="1137036" y="548640"/>
            <a:ext cx="9543405" cy="1188720"/>
          </a:xfrm>
        </p:spPr>
        <p:txBody>
          <a:bodyPr>
            <a:normAutofit fontScale="90000"/>
          </a:bodyPr>
          <a:lstStyle/>
          <a:p>
            <a:r>
              <a:rPr lang="en-US" sz="4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#1</a:t>
            </a:r>
            <a:br>
              <a:rPr lang="en-US" sz="4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6F324CD9-13F0-461D-85FE-52771838913B}"/>
              </a:ext>
            </a:extLst>
          </p:cNvPr>
          <p:cNvSpPr>
            <a:spLocks noGrp="1"/>
          </p:cNvSpPr>
          <p:nvPr>
            <p:ph idx="1"/>
          </p:nvPr>
        </p:nvSpPr>
        <p:spPr>
          <a:xfrm>
            <a:off x="2224586" y="2088446"/>
            <a:ext cx="8276026" cy="3032196"/>
          </a:xfrm>
        </p:spPr>
        <p:txBody>
          <a:bodyPr anchor="ctr">
            <a:normAutofit fontScale="25000" lnSpcReduction="20000"/>
          </a:bodyPr>
          <a:lstStyle/>
          <a:p>
            <a:pPr marL="0" marR="0" indent="0">
              <a:spcBef>
                <a:spcPts val="0"/>
              </a:spcBef>
              <a:spcAft>
                <a:spcPts val="800"/>
              </a:spcAft>
              <a:buNone/>
            </a:pPr>
            <a:r>
              <a:rPr lang="en-US" sz="11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1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The Browns: Dorothy, Emmett, 74 and 75 respectively.</a:t>
            </a: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917 Bear Claw Ave. Kennesaw, GA</a:t>
            </a: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Family lived in a single-family home verified major damage. Family owns home has insurance.</a:t>
            </a: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Family requesting assistance with hole in roof. </a:t>
            </a: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9600" dirty="0">
                <a:solidFill>
                  <a:schemeClr val="tx1">
                    <a:lumMod val="85000"/>
                    <a:lumOff val="15000"/>
                  </a:schemeClr>
                </a:solidFill>
                <a:effectLst/>
                <a:ea typeface="Calibri" panose="020F0502020204030204" pitchFamily="34" charset="0"/>
                <a:cs typeface="Times New Roman" panose="02020603050405020304" pitchFamily="18" charset="0"/>
              </a:rPr>
              <a:t>Special Challenge: Family has not contacted insurance, has substantial savings, they do not want to make a claim against insurance fearful rates will increase and savings is for a ‘rainy day’.</a:t>
            </a:r>
          </a:p>
          <a:p>
            <a:pPr marL="0" marR="0" indent="0">
              <a:spcBef>
                <a:spcPts val="0"/>
              </a:spcBef>
              <a:spcAft>
                <a:spcPts val="800"/>
              </a:spcAft>
              <a:buNone/>
            </a:pPr>
            <a:r>
              <a:rPr lang="en-US" sz="11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1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038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2B1B5B6-CCD3-45E6-BC04-3779806A9669}"/>
              </a:ext>
            </a:extLst>
          </p:cNvPr>
          <p:cNvSpPr>
            <a:spLocks noGrp="1"/>
          </p:cNvSpPr>
          <p:nvPr>
            <p:ph type="title"/>
          </p:nvPr>
        </p:nvSpPr>
        <p:spPr>
          <a:xfrm>
            <a:off x="1137036" y="548640"/>
            <a:ext cx="9543405" cy="1188720"/>
          </a:xfrm>
        </p:spPr>
        <p:txBody>
          <a:bodyPr>
            <a:normAutofit fontScale="90000"/>
          </a:bodyPr>
          <a:lstStyle/>
          <a:p>
            <a:r>
              <a:rPr lang="en-US" sz="4400" dirty="0">
                <a:effectLst/>
                <a:latin typeface="Arial" panose="020B0604020202020204" pitchFamily="34" charset="0"/>
                <a:ea typeface="Calibri" panose="020F0502020204030204" pitchFamily="34" charset="0"/>
                <a:cs typeface="Times New Roman" panose="02020603050405020304" pitchFamily="18" charset="0"/>
              </a:rPr>
              <a:t>FAMILY #2</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C7600279-ED32-45C0-9632-8E39D717F6E9}"/>
              </a:ext>
            </a:extLst>
          </p:cNvPr>
          <p:cNvSpPr>
            <a:spLocks noGrp="1"/>
          </p:cNvSpPr>
          <p:nvPr>
            <p:ph idx="1"/>
          </p:nvPr>
        </p:nvSpPr>
        <p:spPr>
          <a:xfrm>
            <a:off x="2404415" y="1521277"/>
            <a:ext cx="8276026" cy="3816772"/>
          </a:xfrm>
        </p:spPr>
        <p:txBody>
          <a:bodyPr anchor="ctr">
            <a:normAutofit fontScale="92500" lnSpcReduction="20000"/>
          </a:bodyPr>
          <a:lstStyle/>
          <a:p>
            <a:pPr marL="0" marR="0" indent="0">
              <a:spcBef>
                <a:spcPts val="0"/>
              </a:spcBef>
              <a:spcAft>
                <a:spcPts val="800"/>
              </a:spcAft>
              <a:buNone/>
            </a:pPr>
            <a:r>
              <a:rPr lang="en-US" sz="1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2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The </a:t>
            </a:r>
            <a:r>
              <a:rPr lang="en-US" sz="2400" dirty="0" err="1">
                <a:solidFill>
                  <a:schemeClr val="tx1">
                    <a:lumMod val="85000"/>
                    <a:lumOff val="15000"/>
                  </a:schemeClr>
                </a:solidFill>
                <a:effectLst/>
                <a:ea typeface="Calibri" panose="020F0502020204030204" pitchFamily="34" charset="0"/>
                <a:cs typeface="Times New Roman" panose="02020603050405020304" pitchFamily="18" charset="0"/>
              </a:rPr>
              <a:t>Dunlevys</a:t>
            </a: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Bruce 47, Gretchen 45, Bruce Jr 20, Rachel 17, Morgan 12</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1795 Éclair Lane, Kennesaw, GA </a:t>
            </a:r>
          </a:p>
          <a:p>
            <a:pPr marL="0" marR="0" indent="0">
              <a:spcBef>
                <a:spcPts val="0"/>
              </a:spcBef>
              <a:spcAft>
                <a:spcPts val="800"/>
              </a:spcAft>
              <a:buNone/>
            </a:pPr>
            <a:r>
              <a:rPr lang="en-US" sz="1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Family are renters with no insurance. Home suffered major damage. Family needs assistance with home repairs.</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Special Challenge: Homeowners live out of state, have been thinking about selling home. Family does not want to move out of home or neighborhood.</a:t>
            </a:r>
          </a:p>
          <a:p>
            <a:endParaRPr lang="en-US" sz="1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6874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766DCCC-DAA8-4D7C-A879-4C58418699D4}"/>
              </a:ext>
            </a:extLst>
          </p:cNvPr>
          <p:cNvSpPr>
            <a:spLocks noGrp="1"/>
          </p:cNvSpPr>
          <p:nvPr>
            <p:ph type="title"/>
          </p:nvPr>
        </p:nvSpPr>
        <p:spPr>
          <a:xfrm>
            <a:off x="1137036" y="548640"/>
            <a:ext cx="9543405" cy="1188720"/>
          </a:xfrm>
        </p:spPr>
        <p:txBody>
          <a:bodyPr>
            <a:normAutofit fontScale="90000"/>
          </a:bodyPr>
          <a:lstStyle/>
          <a:p>
            <a:r>
              <a:rPr lang="en-US" sz="4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#3</a:t>
            </a:r>
            <a:br>
              <a:rPr lang="en-US" sz="4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E1B08587-404E-4A14-9C8A-D6A6C3B84CC2}"/>
              </a:ext>
            </a:extLst>
          </p:cNvPr>
          <p:cNvSpPr>
            <a:spLocks noGrp="1"/>
          </p:cNvSpPr>
          <p:nvPr>
            <p:ph idx="1"/>
          </p:nvPr>
        </p:nvSpPr>
        <p:spPr>
          <a:xfrm>
            <a:off x="1957987" y="1828801"/>
            <a:ext cx="8276026" cy="3217334"/>
          </a:xfrm>
        </p:spPr>
        <p:txBody>
          <a:bodyPr anchor="ctr">
            <a:normAutofit lnSpcReduction="10000"/>
          </a:bodyPr>
          <a:lstStyle/>
          <a:p>
            <a:pPr marL="0" marR="0" indent="0">
              <a:spcBef>
                <a:spcPts val="0"/>
              </a:spcBef>
              <a:spcAft>
                <a:spcPts val="800"/>
              </a:spcAft>
              <a:buNone/>
            </a:pP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0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The Chestnuts: Robert 36, Ann 39, Twins 18 months old.</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4576 Bear Claw Lane, Kennesaw, GA</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2400" dirty="0">
                <a:solidFill>
                  <a:schemeClr val="tx1">
                    <a:lumMod val="85000"/>
                    <a:lumOff val="15000"/>
                  </a:schemeClr>
                </a:solidFill>
                <a:effectLst/>
                <a:ea typeface="Calibri" panose="020F0502020204030204" pitchFamily="34" charset="0"/>
                <a:cs typeface="Times New Roman" panose="02020603050405020304" pitchFamily="18" charset="0"/>
              </a:rPr>
              <a:t>Couple’s home sustained little to no damage. However; a tree limb burst windows of car. Family requesting assistance with car repairs.</a:t>
            </a:r>
          </a:p>
          <a:p>
            <a:endParaRPr lang="en-US" sz="20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027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A2E2AE2-C5AE-4E09-A672-DC6C0281C060}"/>
              </a:ext>
            </a:extLst>
          </p:cNvPr>
          <p:cNvSpPr>
            <a:spLocks noGrp="1"/>
          </p:cNvSpPr>
          <p:nvPr>
            <p:ph type="title"/>
          </p:nvPr>
        </p:nvSpPr>
        <p:spPr>
          <a:xfrm>
            <a:off x="1137036" y="548640"/>
            <a:ext cx="9543405" cy="1188720"/>
          </a:xfrm>
        </p:spPr>
        <p:txBody>
          <a:bodyPr>
            <a:normAutofit/>
          </a:bodyPr>
          <a:lstStyle/>
          <a:p>
            <a:r>
              <a:rPr lang="en-US" sz="37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#4</a:t>
            </a:r>
            <a:br>
              <a:rPr lang="en-US" sz="3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700"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D06765F3-41B2-4777-9073-DC1B6CE0AC4E}"/>
              </a:ext>
            </a:extLst>
          </p:cNvPr>
          <p:cNvSpPr>
            <a:spLocks noGrp="1"/>
          </p:cNvSpPr>
          <p:nvPr>
            <p:ph idx="1"/>
          </p:nvPr>
        </p:nvSpPr>
        <p:spPr>
          <a:xfrm>
            <a:off x="1957987" y="2431765"/>
            <a:ext cx="8276026" cy="3320031"/>
          </a:xfrm>
        </p:spPr>
        <p:txBody>
          <a:bodyPr anchor="ctr">
            <a:normAutofit fontScale="70000" lnSpcReduction="20000"/>
          </a:bodyPr>
          <a:lstStyle/>
          <a:p>
            <a:pPr marL="0" marR="0" indent="0">
              <a:spcBef>
                <a:spcPts val="0"/>
              </a:spcBef>
              <a:spcAft>
                <a:spcPts val="800"/>
              </a:spcAft>
              <a:buNone/>
            </a:pPr>
            <a:r>
              <a:rPr lang="en-US" sz="17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7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The </a:t>
            </a:r>
            <a:r>
              <a:rPr lang="en-US" sz="3100" dirty="0" err="1">
                <a:solidFill>
                  <a:schemeClr val="tx1">
                    <a:lumMod val="85000"/>
                    <a:lumOff val="15000"/>
                  </a:schemeClr>
                </a:solidFill>
                <a:effectLst/>
                <a:ea typeface="Calibri" panose="020F0502020204030204" pitchFamily="34" charset="0"/>
                <a:cs typeface="Times New Roman" panose="02020603050405020304" pitchFamily="18" charset="0"/>
              </a:rPr>
              <a:t>Bakats</a:t>
            </a: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 </a:t>
            </a:r>
            <a:r>
              <a:rPr lang="en-US" sz="3100" dirty="0" err="1">
                <a:solidFill>
                  <a:schemeClr val="tx1">
                    <a:lumMod val="85000"/>
                    <a:lumOff val="15000"/>
                  </a:schemeClr>
                </a:solidFill>
                <a:effectLst/>
                <a:ea typeface="Calibri" panose="020F0502020204030204" pitchFamily="34" charset="0"/>
                <a:cs typeface="Times New Roman" panose="02020603050405020304" pitchFamily="18" charset="0"/>
              </a:rPr>
              <a:t>Kharim</a:t>
            </a: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 35; </a:t>
            </a:r>
            <a:r>
              <a:rPr lang="en-US" sz="3100" dirty="0" err="1">
                <a:solidFill>
                  <a:schemeClr val="tx1">
                    <a:lumMod val="85000"/>
                    <a:lumOff val="15000"/>
                  </a:schemeClr>
                </a:solidFill>
                <a:effectLst/>
                <a:ea typeface="Calibri" panose="020F0502020204030204" pitchFamily="34" charset="0"/>
                <a:cs typeface="Times New Roman" panose="02020603050405020304" pitchFamily="18" charset="0"/>
              </a:rPr>
              <a:t>Pryia</a:t>
            </a: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 33; </a:t>
            </a:r>
            <a:r>
              <a:rPr lang="en-US" sz="3100" dirty="0" err="1">
                <a:solidFill>
                  <a:schemeClr val="tx1">
                    <a:lumMod val="85000"/>
                    <a:lumOff val="15000"/>
                  </a:schemeClr>
                </a:solidFill>
                <a:effectLst/>
                <a:ea typeface="Calibri" panose="020F0502020204030204" pitchFamily="34" charset="0"/>
                <a:cs typeface="Times New Roman" panose="02020603050405020304" pitchFamily="18" charset="0"/>
              </a:rPr>
              <a:t>Munira</a:t>
            </a: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 11, Mannie 10</a:t>
            </a:r>
          </a:p>
          <a:p>
            <a:pPr marL="0" marR="0" indent="0">
              <a:spcBef>
                <a:spcPts val="0"/>
              </a:spcBef>
              <a:spcAft>
                <a:spcPts val="800"/>
              </a:spcAft>
              <a:buNone/>
            </a:pP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1955 No Knot Dr. Lilburn, GA</a:t>
            </a:r>
          </a:p>
          <a:p>
            <a:pPr marL="0" marR="0" indent="0">
              <a:spcBef>
                <a:spcPts val="0"/>
              </a:spcBef>
              <a:spcAft>
                <a:spcPts val="800"/>
              </a:spcAft>
              <a:buNone/>
            </a:pP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According to damage assessment home destroyed. Family requesting help with everything. No insurance family renting with option to buy.</a:t>
            </a:r>
          </a:p>
          <a:p>
            <a:pPr marL="0" marR="0" indent="0">
              <a:spcBef>
                <a:spcPts val="0"/>
              </a:spcBef>
              <a:spcAft>
                <a:spcPts val="800"/>
              </a:spcAft>
              <a:buNone/>
            </a:pP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3100" dirty="0">
                <a:solidFill>
                  <a:schemeClr val="tx1">
                    <a:lumMod val="85000"/>
                    <a:lumOff val="15000"/>
                  </a:schemeClr>
                </a:solidFill>
                <a:effectLst/>
                <a:ea typeface="Calibri" panose="020F0502020204030204" pitchFamily="34" charset="0"/>
                <a:cs typeface="Times New Roman" panose="02020603050405020304" pitchFamily="18" charset="0"/>
              </a:rPr>
              <a:t>Special Challenge: You are Jewish, this family is Muslim. They have been slow to return your calls or schedule appointment for visit. (this is the season of Ramadan)</a:t>
            </a:r>
          </a:p>
          <a:p>
            <a:endParaRPr lang="en-US" sz="17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992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4A980B2-36D1-4C5C-83BD-4BF98F4AA57F}"/>
              </a:ext>
            </a:extLst>
          </p:cNvPr>
          <p:cNvSpPr>
            <a:spLocks noGrp="1"/>
          </p:cNvSpPr>
          <p:nvPr>
            <p:ph type="title"/>
          </p:nvPr>
        </p:nvSpPr>
        <p:spPr>
          <a:xfrm>
            <a:off x="1137036" y="548640"/>
            <a:ext cx="9543405" cy="1188720"/>
          </a:xfrm>
        </p:spPr>
        <p:txBody>
          <a:bodyPr>
            <a:normAutofit fontScale="90000"/>
          </a:bodyPr>
          <a:lstStyle/>
          <a:p>
            <a:r>
              <a:rPr lang="en-US" sz="4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#5</a:t>
            </a:r>
            <a:br>
              <a:rPr lang="en-US" sz="4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784D8F4A-1259-4898-ADDC-361CED9ECBCF}"/>
              </a:ext>
            </a:extLst>
          </p:cNvPr>
          <p:cNvSpPr>
            <a:spLocks noGrp="1"/>
          </p:cNvSpPr>
          <p:nvPr>
            <p:ph idx="1"/>
          </p:nvPr>
        </p:nvSpPr>
        <p:spPr>
          <a:xfrm>
            <a:off x="1573674" y="1967939"/>
            <a:ext cx="8630500" cy="3703991"/>
          </a:xfrm>
        </p:spPr>
        <p:txBody>
          <a:bodyPr anchor="ctr">
            <a:normAutofit fontScale="47500" lnSpcReduction="20000"/>
          </a:bodyPr>
          <a:lstStyle/>
          <a:p>
            <a:pPr marL="0" marR="0" indent="0">
              <a:spcBef>
                <a:spcPts val="0"/>
              </a:spcBef>
              <a:spcAft>
                <a:spcPts val="800"/>
              </a:spcAft>
              <a:buNone/>
            </a:pPr>
            <a:r>
              <a:rPr lang="en-US" sz="1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The Logan-Smiths: Jessica 40, Patricia 37, Marcia 19, Bruce 15, Jason 12</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4597 Éclair Trail, Kennesaw, GA</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Family are homeowners, house destroyed. Family has relocated, two of three cars damaged. Family requesting assistance with car repairs or deductible for car insurance.</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Special Challenge: You are a fourth generation member of the First Baptist Lutheran Episcopal Presbyterian We All Going to Heaven Church and you WILL NOT work with sinful people?????  </a:t>
            </a:r>
          </a:p>
          <a:p>
            <a:endParaRPr lang="en-US" sz="1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0200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03DFE77-C63A-4948-AD52-10897A14A9C4}"/>
              </a:ext>
            </a:extLst>
          </p:cNvPr>
          <p:cNvSpPr>
            <a:spLocks noGrp="1"/>
          </p:cNvSpPr>
          <p:nvPr>
            <p:ph type="title"/>
          </p:nvPr>
        </p:nvSpPr>
        <p:spPr>
          <a:xfrm>
            <a:off x="1137036" y="548640"/>
            <a:ext cx="9543405" cy="1188720"/>
          </a:xfrm>
        </p:spPr>
        <p:txBody>
          <a:bodyPr>
            <a:normAutofit/>
          </a:bodyPr>
          <a:lstStyle/>
          <a:p>
            <a:r>
              <a:rPr lang="en-US" sz="37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#6</a:t>
            </a:r>
            <a:br>
              <a:rPr lang="en-US" sz="3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700"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508A7479-F7D7-44B1-B2CE-F94356336FAA}"/>
              </a:ext>
            </a:extLst>
          </p:cNvPr>
          <p:cNvSpPr>
            <a:spLocks noGrp="1"/>
          </p:cNvSpPr>
          <p:nvPr>
            <p:ph idx="1"/>
          </p:nvPr>
        </p:nvSpPr>
        <p:spPr>
          <a:xfrm>
            <a:off x="1957987" y="1737361"/>
            <a:ext cx="8276026" cy="4014436"/>
          </a:xfrm>
        </p:spPr>
        <p:txBody>
          <a:bodyPr anchor="ctr">
            <a:normAutofit fontScale="47500" lnSpcReduction="20000"/>
          </a:bodyPr>
          <a:lstStyle/>
          <a:p>
            <a:pPr marL="0" marR="0" indent="0">
              <a:spcBef>
                <a:spcPts val="0"/>
              </a:spcBef>
              <a:spcAft>
                <a:spcPts val="800"/>
              </a:spcAft>
              <a:buNone/>
            </a:pPr>
            <a:r>
              <a:rPr lang="en-US" sz="1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4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The Connors: Alex 59, Barbara 58</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1957 Caramel Lane, Kennesaw, GA</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Carriage house destroyed during the storm. Family demands assistance to rebuild carriage house which is used for storage and summer lawn parties. Mr. Connors loves to mention that he is a lodge member with the insurance commissioner.</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 </a:t>
            </a:r>
          </a:p>
          <a:p>
            <a:pPr marL="0" marR="0" indent="0">
              <a:spcBef>
                <a:spcPts val="0"/>
              </a:spcBef>
              <a:spcAft>
                <a:spcPts val="800"/>
              </a:spcAft>
              <a:buNone/>
            </a:pPr>
            <a:r>
              <a:rPr lang="en-US" sz="4400" dirty="0">
                <a:solidFill>
                  <a:schemeClr val="tx1">
                    <a:lumMod val="85000"/>
                    <a:lumOff val="15000"/>
                  </a:schemeClr>
                </a:solidFill>
                <a:effectLst/>
                <a:ea typeface="Calibri" panose="020F0502020204030204" pitchFamily="34" charset="0"/>
                <a:cs typeface="Times New Roman" panose="02020603050405020304" pitchFamily="18" charset="0"/>
              </a:rPr>
              <a:t>Special Challenge: Alex loves to talk a lot about his connections, he answers for his wife, cuts her off and frequently refers to women by the term ‘the little lady’ and what he thinks are cute whimsical food names (sugar pie, cookie, dumpling).</a:t>
            </a:r>
          </a:p>
          <a:p>
            <a:endParaRPr lang="en-US" sz="1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913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C5F6EE-8B82-41D1-8680-2F93B2D12E8F}"/>
              </a:ext>
            </a:extLst>
          </p:cNvPr>
          <p:cNvSpPr>
            <a:spLocks noGrp="1"/>
          </p:cNvSpPr>
          <p:nvPr>
            <p:ph type="title"/>
          </p:nvPr>
        </p:nvSpPr>
        <p:spPr>
          <a:xfrm>
            <a:off x="1137036" y="548640"/>
            <a:ext cx="9543405" cy="1188720"/>
          </a:xfrm>
        </p:spPr>
        <p:txBody>
          <a:bodyPr>
            <a:normAutofit/>
          </a:bodyPr>
          <a:lstStyle/>
          <a:p>
            <a:r>
              <a:rPr lang="en-US" sz="37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FAMILY #7</a:t>
            </a:r>
            <a:br>
              <a:rPr lang="en-US" sz="3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700"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474EB079-7BC3-413D-A0C5-711868F46DEE}"/>
              </a:ext>
            </a:extLst>
          </p:cNvPr>
          <p:cNvSpPr>
            <a:spLocks noGrp="1"/>
          </p:cNvSpPr>
          <p:nvPr>
            <p:ph idx="1"/>
          </p:nvPr>
        </p:nvSpPr>
        <p:spPr>
          <a:xfrm>
            <a:off x="1957987" y="2431765"/>
            <a:ext cx="8276026" cy="3320031"/>
          </a:xfrm>
        </p:spPr>
        <p:txBody>
          <a:bodyPr anchor="ctr">
            <a:normAutofit/>
          </a:bodyPr>
          <a:lstStyle/>
          <a:p>
            <a:pPr marL="0" marR="0">
              <a:spcBef>
                <a:spcPts val="0"/>
              </a:spcBef>
              <a:spcAft>
                <a:spcPts val="800"/>
              </a:spcAft>
            </a:pPr>
            <a:endParaRPr lang="en-US" sz="19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9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The Carmichaels: Jack 76, Annie 70, Bruce 52, Nell 50, Bruce Jr. 29, Carrie 25</a:t>
            </a:r>
            <a:endParaRPr lang="en-US" sz="19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9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17962 Winding Bear Trail, Duluth, GA</a:t>
            </a:r>
            <a:endParaRPr lang="en-US" sz="19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9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9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900" dirty="0">
                <a:solidFill>
                  <a:schemeClr val="tx1">
                    <a:lumMod val="85000"/>
                    <a:lumOff val="15000"/>
                  </a:schemeClr>
                </a:solidFill>
                <a:effectLst/>
                <a:latin typeface="Arial" panose="020B0604020202020204" pitchFamily="34" charset="0"/>
                <a:ea typeface="Calibri" panose="020F0502020204030204" pitchFamily="34" charset="0"/>
                <a:cs typeface="Times New Roman" panose="02020603050405020304" pitchFamily="18" charset="0"/>
              </a:rPr>
              <a:t>Tree roots damaged septic tank family did not have sufficient insurance for home. Family requesting help with septic tank repairs. Jack and Annie are on record as the homeowners. Bruce and Nell are care givers for his parents who are both bedridden. </a:t>
            </a:r>
            <a:endParaRPr lang="en-US" sz="19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9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1112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1068</Words>
  <Application>Microsoft Office PowerPoint</Application>
  <PresentationFormat>Widescreen</PresentationFormat>
  <Paragraphs>94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Disaster Case Management Training     Practice Exercise   </vt:lpstr>
      <vt:lpstr>Tasks       </vt:lpstr>
      <vt:lpstr>FAMILY #1 </vt:lpstr>
      <vt:lpstr>FAMILY #2 </vt:lpstr>
      <vt:lpstr>FAMILY #3 </vt:lpstr>
      <vt:lpstr>FAMILY #4 </vt:lpstr>
      <vt:lpstr>FAMILY #5 </vt:lpstr>
      <vt:lpstr>FAMILY #6 </vt:lpstr>
      <vt:lpstr>FAMILY #7 </vt:lpstr>
      <vt:lpstr>FAMILY#8 </vt:lpstr>
      <vt:lpstr>FAMILY #9 </vt:lpstr>
      <vt:lpstr>FAMILY #10 </vt:lpstr>
      <vt:lpstr>FAMILY #11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Disaster Case Management Training     Practice Exercise   The Cases  </dc:title>
  <dc:creator>Stephanie Wright</dc:creator>
  <cp:lastModifiedBy>Joe Gilliom</cp:lastModifiedBy>
  <cp:revision>3</cp:revision>
  <dcterms:created xsi:type="dcterms:W3CDTF">2021-05-13T11:27:00Z</dcterms:created>
  <dcterms:modified xsi:type="dcterms:W3CDTF">2022-12-05T23:16:39Z</dcterms:modified>
</cp:coreProperties>
</file>