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8" r:id="rId3"/>
    <p:sldId id="262" r:id="rId4"/>
    <p:sldId id="270" r:id="rId5"/>
    <p:sldId id="272" r:id="rId6"/>
    <p:sldId id="274" r:id="rId7"/>
    <p:sldId id="257" r:id="rId8"/>
    <p:sldId id="259" r:id="rId9"/>
    <p:sldId id="261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4D04F-BF0A-43FE-8C10-BC2A3C2D8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075B57-E9C3-4F43-9A63-36A84B129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D989A-6AEB-4832-A415-846043912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E7F6-F7C1-48A4-93AB-A7885E0FE4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4FE14-8C58-466B-86DC-23050D579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EBA94-E097-47DE-9FA0-39F8E8074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4E5CC-E8CE-4DC8-A826-26004C28E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6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11CBB-66CE-4F1B-B036-07FF57B51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7CBA6F-1BCD-4A51-80F4-E4B668F2C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D5280-E549-4575-9B16-471411229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E7F6-F7C1-48A4-93AB-A7885E0FE4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DCEDE-09D6-4C25-8991-7FC7C413C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D8835-4A27-4E0F-BEF2-6A92D7E25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4E5CC-E8CE-4DC8-A826-26004C28E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8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5D9DF7-BCAB-4D61-A791-E0A5084310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9D8C78-E7D2-47CB-BFAB-F3B7BCD59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5BE73-783D-4C1A-B9E9-67EDB8FA6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E7F6-F7C1-48A4-93AB-A7885E0FE4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BF6E2-1BFB-4AF7-913E-0FF01F9D8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DA236-069C-411F-9CF7-00A49AD6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4E5CC-E8CE-4DC8-A826-26004C28E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4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C8725F8-8C3F-2ADF-A7A9-217B8D667D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233" y="365125"/>
            <a:ext cx="1050567" cy="11226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E928E5-8D07-405B-88BA-18B5AB27F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DB084-606D-4446-9F4C-B4CDED200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60BF6-3A8E-4A93-8056-A29BD142A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E7F6-F7C1-48A4-93AB-A7885E0FE4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DD093-8E13-43B0-BC5C-E5F34CEBF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73DCB-899F-4F9F-9A7E-58F0FD01D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4E5CC-E8CE-4DC8-A826-26004C28E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70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979DF-954D-4F4F-94BB-83617A12E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6340EF-B71E-40C6-B18E-E27E6BE41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59FF9-4EFD-445E-8FC3-EC0067D7F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E7F6-F7C1-48A4-93AB-A7885E0FE4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D1C06-AB41-4E18-9169-5ED5C1F5D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4D418-48F7-4F9D-9CB8-BF847CFDB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4E5CC-E8CE-4DC8-A826-26004C28E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03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1ABE1-F4D7-40C0-9D63-49FEBDB99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5C680-7C3A-4B4C-9782-29277DE8FD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878D89-1770-4401-B922-4AFCB6355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5CDA9C-571E-405F-A1D9-2DE7A1B3B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E7F6-F7C1-48A4-93AB-A7885E0FE4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BB59C-E41A-4E20-915F-AB70A7CFE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3D6DB-BAA4-488B-BB01-664F0606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4E5CC-E8CE-4DC8-A826-26004C28E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4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2488C-33A8-4021-9DB0-446E73F60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604DC2-0612-4851-ABBB-2BDEF86AD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599C4F-F8D6-46E8-B32A-27DB03CB0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1CF36C-3672-49DD-9E2E-2328B4E07B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B1B18-ADD1-45D3-A9A7-D5AADFAD00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4BF611-994B-4E5F-AAB8-4F01358B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E7F6-F7C1-48A4-93AB-A7885E0FE4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7AC99B-F35F-44C6-BBB1-F628B9B51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73E263-5405-48B8-B6AE-1E2AC011F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4E5CC-E8CE-4DC8-A826-26004C28E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8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7867C-7F8D-4801-B299-DCAE9056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C0BE6D-3D67-442A-B4CC-D875446DE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E7F6-F7C1-48A4-93AB-A7885E0FE4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C179A4-8792-4094-A949-740372C5A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C2892B-973A-4759-B9E7-6BBFA1592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4E5CC-E8CE-4DC8-A826-26004C28E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10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BEF8DE-F81C-45AF-8F1A-462386B39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E7F6-F7C1-48A4-93AB-A7885E0FE4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7A038A-8136-4751-A10F-CFE166C7D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7E6376-023C-4D14-A814-6820ACC46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4E5CC-E8CE-4DC8-A826-26004C28E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8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65D82-3030-4D59-804C-3322D3881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FE754-C7FC-4B17-91AE-A2A44B0F1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954A7A-EA64-4235-B8DA-5EDEF6605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3E531-DC39-40AF-BC89-4B07DD1FB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E7F6-F7C1-48A4-93AB-A7885E0FE4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A3A7C1-1BBE-49E0-8B62-AAF3E35FF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1857A-7A82-4ED5-BA2D-04D229E45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4E5CC-E8CE-4DC8-A826-26004C28E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83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39AA2-C839-4AB6-8E2F-DAA6C2C2A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6C1672-3AFD-4542-863A-55F6368B3B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622B9D-2ABD-493E-87B4-B70F7C951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B19A74-2D6A-4325-A4DA-721A1ED59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E7F6-F7C1-48A4-93AB-A7885E0FE4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DD470-4212-4A08-AEB6-479FEBACE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8AD01-CBC5-4AD9-8B7E-3006184B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4E5CC-E8CE-4DC8-A826-26004C28E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6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27AF71-3BB2-43DD-8A0C-9A7FBC19E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00EDE-2C28-4020-A620-BEA189F90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F281B-25CD-43B1-817C-15C4F3D815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EE7F6-F7C1-48A4-93AB-A7885E0FE4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BD3D3-E436-4689-8A2B-F447CC2B7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B0576-806F-4D55-A57C-417B7C7AF9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4E5CC-E8CE-4DC8-A826-26004C28E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246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0190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5F2D2-4BA6-401B-8EF4-5EBE14403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1260"/>
            <a:ext cx="10515600" cy="583142"/>
          </a:xfrm>
        </p:spPr>
        <p:txBody>
          <a:bodyPr>
            <a:normAutofit/>
          </a:bodyPr>
          <a:lstStyle/>
          <a:p>
            <a:r>
              <a:rPr lang="en-US" sz="3200" dirty="0"/>
              <a:t>Referral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0978-CA3C-41D4-90FE-F44FF5C8D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8269"/>
            <a:ext cx="10515600" cy="37253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Date_______</a:t>
            </a:r>
          </a:p>
          <a:p>
            <a:pPr marL="0" indent="0">
              <a:buNone/>
            </a:pPr>
            <a:r>
              <a:rPr lang="en-US" dirty="0"/>
              <a:t>Name:_______________________________________</a:t>
            </a:r>
          </a:p>
          <a:p>
            <a:pPr marL="0" indent="0">
              <a:buNone/>
            </a:pPr>
            <a:r>
              <a:rPr lang="en-US" dirty="0"/>
              <a:t>Address______________________________________</a:t>
            </a:r>
          </a:p>
          <a:p>
            <a:pPr marL="0" indent="0">
              <a:buNone/>
            </a:pPr>
            <a:r>
              <a:rPr lang="en-US" dirty="0"/>
              <a:t>Referred to ___________________	For_____________________</a:t>
            </a:r>
          </a:p>
          <a:p>
            <a:pPr marL="0" indent="0">
              <a:buNone/>
            </a:pPr>
            <a:r>
              <a:rPr lang="en-US" dirty="0"/>
              <a:t>Referred by____________________ with_____________________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950316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BA107-6FF1-44B6-A228-822225896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2831"/>
          </a:xfrm>
        </p:spPr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Case Notes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Family Name__________________________           File#___________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BFC1B-54BC-434E-B0C0-DDD8498FD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>
                <a:latin typeface="+mj-lt"/>
              </a:rPr>
              <a:t>Use below to record interaction with family by phone or home visit. Please record date, time and name of worker. </a:t>
            </a:r>
          </a:p>
          <a:p>
            <a:pPr marL="0" indent="0">
              <a:buNone/>
            </a:pPr>
            <a:r>
              <a:rPr lang="en-US" b="1" i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715416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C5916-8D61-4823-8738-A2508FE54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en-US" sz="4000" dirty="0"/>
              <a:t>Disaster Recovery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38447-6082-42A2-83BB-8F7502C88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Date ________</a:t>
            </a:r>
          </a:p>
          <a:p>
            <a:pPr marL="0" indent="0">
              <a:buNone/>
            </a:pPr>
            <a:r>
              <a:rPr lang="en-US" sz="2400" dirty="0"/>
              <a:t>Family Name ___________________,  Spouse_________________________</a:t>
            </a:r>
          </a:p>
          <a:p>
            <a:pPr marL="0" indent="0">
              <a:buNone/>
            </a:pPr>
            <a:r>
              <a:rPr lang="en-US" sz="2400" dirty="0" err="1"/>
              <a:t>Predisaster</a:t>
            </a:r>
            <a:r>
              <a:rPr lang="en-US" sz="2400" dirty="0"/>
              <a:t> Address_______________________________________________</a:t>
            </a:r>
          </a:p>
          <a:p>
            <a:pPr marL="0" indent="0">
              <a:buNone/>
            </a:pPr>
            <a:r>
              <a:rPr lang="en-US" sz="2400" dirty="0"/>
              <a:t>Request to ___________________________   Estimated Cost _____________</a:t>
            </a:r>
          </a:p>
          <a:p>
            <a:pPr marL="0" indent="0">
              <a:buNone/>
            </a:pPr>
            <a:r>
              <a:rPr lang="en-US" sz="2400" dirty="0"/>
              <a:t>Family’s Responsibilities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Case Manager’s Responsibilities</a:t>
            </a:r>
          </a:p>
          <a:p>
            <a:pPr marL="457200" indent="-457200">
              <a:buAutoNum type="arabicPeriod"/>
            </a:pPr>
            <a:r>
              <a:rPr lang="en-US" sz="2400" dirty="0"/>
              <a:t>Present needs request to Long Term Recovery Committee.</a:t>
            </a:r>
          </a:p>
          <a:p>
            <a:pPr marL="457200" indent="-457200">
              <a:buAutoNum type="arabicPeriod"/>
            </a:pPr>
            <a:r>
              <a:rPr lang="en-US" sz="2400" dirty="0"/>
              <a:t>Advocate for family when needed.</a:t>
            </a:r>
          </a:p>
          <a:p>
            <a:pPr marL="457200" indent="-457200">
              <a:buAutoNum type="arabicPeriod"/>
            </a:pPr>
            <a:r>
              <a:rPr lang="en-US" sz="2400" dirty="0"/>
              <a:t>Keeping client abreast of available resources and how to apply for assistance.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319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46022-29DD-470F-BBC2-FB67A4550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Budget Expenses</a:t>
            </a:r>
            <a:br>
              <a:rPr lang="en-US" sz="3600" dirty="0"/>
            </a:br>
            <a:endParaRPr lang="en-US" sz="3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A2CEEC7-3348-4D12-9591-ED738EB73FB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75091" y="1690689"/>
          <a:ext cx="8869134" cy="4507713"/>
        </p:xfrm>
        <a:graphic>
          <a:graphicData uri="http://schemas.openxmlformats.org/drawingml/2006/table">
            <a:tbl>
              <a:tblPr firstRow="1" firstCol="1" bandRow="1"/>
              <a:tblGrid>
                <a:gridCol w="2030655">
                  <a:extLst>
                    <a:ext uri="{9D8B030D-6E8A-4147-A177-3AD203B41FA5}">
                      <a16:colId xmlns:a16="http://schemas.microsoft.com/office/drawing/2014/main" val="2732242959"/>
                    </a:ext>
                  </a:extLst>
                </a:gridCol>
                <a:gridCol w="1538698">
                  <a:extLst>
                    <a:ext uri="{9D8B030D-6E8A-4147-A177-3AD203B41FA5}">
                      <a16:colId xmlns:a16="http://schemas.microsoft.com/office/drawing/2014/main" val="3765589042"/>
                    </a:ext>
                  </a:extLst>
                </a:gridCol>
                <a:gridCol w="1557867">
                  <a:extLst>
                    <a:ext uri="{9D8B030D-6E8A-4147-A177-3AD203B41FA5}">
                      <a16:colId xmlns:a16="http://schemas.microsoft.com/office/drawing/2014/main" val="802475590"/>
                    </a:ext>
                  </a:extLst>
                </a:gridCol>
                <a:gridCol w="1433689">
                  <a:extLst>
                    <a:ext uri="{9D8B030D-6E8A-4147-A177-3AD203B41FA5}">
                      <a16:colId xmlns:a16="http://schemas.microsoft.com/office/drawing/2014/main" val="2295455974"/>
                    </a:ext>
                  </a:extLst>
                </a:gridCol>
                <a:gridCol w="2308225">
                  <a:extLst>
                    <a:ext uri="{9D8B030D-6E8A-4147-A177-3AD203B41FA5}">
                      <a16:colId xmlns:a16="http://schemas.microsoft.com/office/drawing/2014/main" val="1644288779"/>
                    </a:ext>
                  </a:extLst>
                </a:gridCol>
              </a:tblGrid>
              <a:tr h="9661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Monthly Household Expenses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Predisaster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Proposed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Source of Verification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695433"/>
                  </a:ext>
                </a:extLst>
              </a:tr>
              <a:tr h="3666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Mortgage/Rent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6617666"/>
                  </a:ext>
                </a:extLst>
              </a:tr>
              <a:tr h="3666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Utilities electric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5875353"/>
                  </a:ext>
                </a:extLst>
              </a:tr>
              <a:tr h="3666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Water Sewage </a:t>
                      </a:r>
                      <a:r>
                        <a:rPr lang="en-US" sz="1800" dirty="0" err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427274"/>
                  </a:ext>
                </a:extLst>
              </a:tr>
              <a:tr h="4724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Heating oil, gas etc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898768"/>
                  </a:ext>
                </a:extLst>
              </a:tr>
              <a:tr h="3666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7171267"/>
                  </a:ext>
                </a:extLst>
              </a:tr>
              <a:tr h="3666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Telephone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991581"/>
                  </a:ext>
                </a:extLst>
              </a:tr>
              <a:tr h="8694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Transportation fares, auto operation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546628"/>
                  </a:ext>
                </a:extLst>
              </a:tr>
              <a:tr h="3666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Clothing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7" marR="67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435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65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5683E-4414-478C-8140-9A2FEBB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9295"/>
          </a:xfrm>
        </p:spPr>
        <p:txBody>
          <a:bodyPr>
            <a:normAutofit/>
          </a:bodyPr>
          <a:lstStyle/>
          <a:p>
            <a:r>
              <a:rPr lang="en-US" sz="2400" dirty="0"/>
              <a:t>Budget Expenses 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65940BC-9246-47C3-B13F-D1354758C0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17512" y="1210027"/>
          <a:ext cx="8455378" cy="4874682"/>
        </p:xfrm>
        <a:graphic>
          <a:graphicData uri="http://schemas.openxmlformats.org/drawingml/2006/table">
            <a:tbl>
              <a:tblPr firstRow="1" firstCol="1" bandRow="1"/>
              <a:tblGrid>
                <a:gridCol w="1935923">
                  <a:extLst>
                    <a:ext uri="{9D8B030D-6E8A-4147-A177-3AD203B41FA5}">
                      <a16:colId xmlns:a16="http://schemas.microsoft.com/office/drawing/2014/main" val="4007490086"/>
                    </a:ext>
                  </a:extLst>
                </a:gridCol>
                <a:gridCol w="1645372">
                  <a:extLst>
                    <a:ext uri="{9D8B030D-6E8A-4147-A177-3AD203B41FA5}">
                      <a16:colId xmlns:a16="http://schemas.microsoft.com/office/drawing/2014/main" val="1671121545"/>
                    </a:ext>
                  </a:extLst>
                </a:gridCol>
                <a:gridCol w="1491933">
                  <a:extLst>
                    <a:ext uri="{9D8B030D-6E8A-4147-A177-3AD203B41FA5}">
                      <a16:colId xmlns:a16="http://schemas.microsoft.com/office/drawing/2014/main" val="3567633137"/>
                    </a:ext>
                  </a:extLst>
                </a:gridCol>
                <a:gridCol w="1328702">
                  <a:extLst>
                    <a:ext uri="{9D8B030D-6E8A-4147-A177-3AD203B41FA5}">
                      <a16:colId xmlns:a16="http://schemas.microsoft.com/office/drawing/2014/main" val="569772255"/>
                    </a:ext>
                  </a:extLst>
                </a:gridCol>
                <a:gridCol w="2053448">
                  <a:extLst>
                    <a:ext uri="{9D8B030D-6E8A-4147-A177-3AD203B41FA5}">
                      <a16:colId xmlns:a16="http://schemas.microsoft.com/office/drawing/2014/main" val="1626065297"/>
                    </a:ext>
                  </a:extLst>
                </a:gridCol>
              </a:tblGrid>
              <a:tr h="5861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Personal (hair, cleaners, church)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464649"/>
                  </a:ext>
                </a:extLst>
              </a:tr>
              <a:tr h="8859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Recreation (dues, movies, cable, vacation)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92493"/>
                  </a:ext>
                </a:extLst>
              </a:tr>
              <a:tr h="8859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Job Related (union dues, uniforms)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923786"/>
                  </a:ext>
                </a:extLst>
              </a:tr>
              <a:tr h="3481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Insurance Home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8687338"/>
                  </a:ext>
                </a:extLst>
              </a:tr>
              <a:tr h="3481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Insurance Car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22879"/>
                  </a:ext>
                </a:extLst>
              </a:tr>
              <a:tr h="5861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Insurance Medical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5327215"/>
                  </a:ext>
                </a:extLst>
              </a:tr>
              <a:tr h="3481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Insurance Life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133178"/>
                  </a:ext>
                </a:extLst>
              </a:tr>
              <a:tr h="8859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School Fees (day care, tuition, books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17" marR="564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5249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713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85675-421A-4EB1-964B-0B49A8D3A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>
            <a:normAutofit/>
          </a:bodyPr>
          <a:lstStyle/>
          <a:p>
            <a:r>
              <a:rPr lang="en-US" sz="2400" dirty="0"/>
              <a:t>Budget Expenses 3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21DF300-B5C2-4FC3-96FE-C74E68F087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4375" y="1981200"/>
          <a:ext cx="8223250" cy="2590800"/>
        </p:xfrm>
        <a:graphic>
          <a:graphicData uri="http://schemas.openxmlformats.org/drawingml/2006/table">
            <a:tbl>
              <a:tblPr firstRow="1" firstCol="1" bandRow="1"/>
              <a:tblGrid>
                <a:gridCol w="1882775">
                  <a:extLst>
                    <a:ext uri="{9D8B030D-6E8A-4147-A177-3AD203B41FA5}">
                      <a16:colId xmlns:a16="http://schemas.microsoft.com/office/drawing/2014/main" val="1644206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123475550"/>
                    </a:ext>
                  </a:extLst>
                </a:gridCol>
                <a:gridCol w="1450975">
                  <a:extLst>
                    <a:ext uri="{9D8B030D-6E8A-4147-A177-3AD203B41FA5}">
                      <a16:colId xmlns:a16="http://schemas.microsoft.com/office/drawing/2014/main" val="3359460556"/>
                    </a:ext>
                  </a:extLst>
                </a:gridCol>
                <a:gridCol w="1292225">
                  <a:extLst>
                    <a:ext uri="{9D8B030D-6E8A-4147-A177-3AD203B41FA5}">
                      <a16:colId xmlns:a16="http://schemas.microsoft.com/office/drawing/2014/main" val="2630680636"/>
                    </a:ext>
                  </a:extLst>
                </a:gridCol>
                <a:gridCol w="1997075">
                  <a:extLst>
                    <a:ext uri="{9D8B030D-6E8A-4147-A177-3AD203B41FA5}">
                      <a16:colId xmlns:a16="http://schemas.microsoft.com/office/drawing/2014/main" val="2911876516"/>
                    </a:ext>
                  </a:extLst>
                </a:gridCol>
              </a:tblGrid>
              <a:tr h="8636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Loans, Credit Cards,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609889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 child, alimony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061385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Monthly Expenses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615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327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EBEF8-59A6-4DEA-A93A-C7A57D24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5408"/>
          </a:xfrm>
        </p:spPr>
        <p:txBody>
          <a:bodyPr>
            <a:normAutofit fontScale="90000"/>
          </a:bodyPr>
          <a:lstStyle/>
          <a:p>
            <a:r>
              <a:rPr lang="en-US" dirty="0"/>
              <a:t>Client Interview Checklist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51CE81D-A4FA-4D79-8EF6-C742B7D8B8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7809388"/>
              </p:ext>
            </p:extLst>
          </p:nvPr>
        </p:nvGraphicFramePr>
        <p:xfrm>
          <a:off x="688622" y="1012825"/>
          <a:ext cx="10518419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4222">
                  <a:extLst>
                    <a:ext uri="{9D8B030D-6E8A-4147-A177-3AD203B41FA5}">
                      <a16:colId xmlns:a16="http://schemas.microsoft.com/office/drawing/2014/main" val="921770466"/>
                    </a:ext>
                  </a:extLst>
                </a:gridCol>
                <a:gridCol w="2158998">
                  <a:extLst>
                    <a:ext uri="{9D8B030D-6E8A-4147-A177-3AD203B41FA5}">
                      <a16:colId xmlns:a16="http://schemas.microsoft.com/office/drawing/2014/main" val="342996678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778761781"/>
                    </a:ext>
                  </a:extLst>
                </a:gridCol>
              </a:tblGrid>
              <a:tr h="31935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018742"/>
                  </a:ext>
                </a:extLst>
              </a:tr>
              <a:tr h="551220">
                <a:tc>
                  <a:txBody>
                    <a:bodyPr/>
                    <a:lstStyle/>
                    <a:p>
                      <a:r>
                        <a:rPr lang="en-US" dirty="0"/>
                        <a:t>Were necessary releases of confidential information signed?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Yes___   No___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935016"/>
                  </a:ext>
                </a:extLst>
              </a:tr>
              <a:tr h="551220">
                <a:tc>
                  <a:txBody>
                    <a:bodyPr/>
                    <a:lstStyle/>
                    <a:p>
                      <a:r>
                        <a:rPr lang="en-US" dirty="0"/>
                        <a:t>Was all necessary information shared?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Yes___   No___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567488"/>
                  </a:ext>
                </a:extLst>
              </a:tr>
              <a:tr h="551220">
                <a:tc>
                  <a:txBody>
                    <a:bodyPr/>
                    <a:lstStyle/>
                    <a:p>
                      <a:r>
                        <a:rPr lang="en-US" dirty="0"/>
                        <a:t>Were objectives of the interview realized?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Yes___   No___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080314"/>
                  </a:ext>
                </a:extLst>
              </a:tr>
              <a:tr h="551220">
                <a:tc>
                  <a:txBody>
                    <a:bodyPr/>
                    <a:lstStyle/>
                    <a:p>
                      <a:r>
                        <a:rPr lang="en-US" dirty="0"/>
                        <a:t>Did client have a clear understanding of the objectives?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Yes___   No___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57461"/>
                  </a:ext>
                </a:extLst>
              </a:tr>
              <a:tr h="551220">
                <a:tc>
                  <a:txBody>
                    <a:bodyPr/>
                    <a:lstStyle/>
                    <a:p>
                      <a:r>
                        <a:rPr lang="en-US" dirty="0"/>
                        <a:t>Did client indicate that the interview met his/her needs?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Yes___   No___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535062"/>
                  </a:ext>
                </a:extLst>
              </a:tr>
              <a:tr h="551220">
                <a:tc>
                  <a:txBody>
                    <a:bodyPr/>
                    <a:lstStyle/>
                    <a:p>
                      <a:r>
                        <a:rPr lang="en-US" dirty="0"/>
                        <a:t>Did client indicate he/she understands the objectives and his/her responsibilities?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Yes___   No___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75100"/>
                  </a:ext>
                </a:extLst>
              </a:tr>
              <a:tr h="551220">
                <a:tc>
                  <a:txBody>
                    <a:bodyPr/>
                    <a:lstStyle/>
                    <a:p>
                      <a:r>
                        <a:rPr lang="en-US" dirty="0"/>
                        <a:t>Was another meeting scheduled?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Yes___   No___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600715"/>
                  </a:ext>
                </a:extLst>
              </a:tr>
              <a:tr h="31935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Yes___   No___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134215"/>
                  </a:ext>
                </a:extLst>
              </a:tr>
              <a:tr h="31498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Yes___   No___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290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156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261D-CE1F-4527-8B7B-A6D48CC6B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497"/>
          </a:xfrm>
        </p:spPr>
        <p:txBody>
          <a:bodyPr/>
          <a:lstStyle/>
          <a:p>
            <a:r>
              <a:rPr lang="en-US" dirty="0"/>
              <a:t>Case Presentation for Unmet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6F397-2855-42EB-B20C-7385E7D81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09511"/>
            <a:ext cx="10515599" cy="51833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Presenting Agency_____________________________________			Date__________________</a:t>
            </a:r>
          </a:p>
          <a:p>
            <a:pPr marL="0" indent="0">
              <a:buNone/>
            </a:pPr>
            <a:r>
              <a:rPr lang="en-US" sz="1600" dirty="0"/>
              <a:t>Case Manager________________________________________			Phone_________________</a:t>
            </a:r>
          </a:p>
          <a:p>
            <a:pPr marL="0" indent="0">
              <a:buNone/>
            </a:pPr>
            <a:r>
              <a:rPr lang="en-US" sz="1600" dirty="0"/>
              <a:t>Family’s Name___________________________________  Spouse_________________________________________</a:t>
            </a:r>
          </a:p>
          <a:p>
            <a:pPr marL="0" indent="0">
              <a:buNone/>
            </a:pPr>
            <a:r>
              <a:rPr lang="en-US" sz="1600" dirty="0"/>
              <a:t>Pre-disaster Address______________________________________________________________________________</a:t>
            </a:r>
          </a:p>
          <a:p>
            <a:pPr marL="0" indent="0">
              <a:buNone/>
            </a:pPr>
            <a:r>
              <a:rPr lang="en-US" sz="1600" dirty="0"/>
              <a:t>Current Address__________________________________________________________________________________</a:t>
            </a:r>
          </a:p>
          <a:p>
            <a:pPr marL="0" indent="0">
              <a:buNone/>
            </a:pPr>
            <a:r>
              <a:rPr lang="en-US" sz="1600" dirty="0"/>
              <a:t>Family’s Request__________________________________________________________________________________</a:t>
            </a:r>
          </a:p>
          <a:p>
            <a:pPr marL="0" indent="0">
              <a:buNone/>
            </a:pPr>
            <a:r>
              <a:rPr lang="en-US" sz="1600" dirty="0"/>
              <a:t>Amount Requested ______________    Verified  Yes___   No___    If No Why_____________________________________ </a:t>
            </a:r>
          </a:p>
          <a:p>
            <a:pPr marL="0" indent="0">
              <a:buNone/>
            </a:pPr>
            <a:r>
              <a:rPr lang="en-US" sz="1600" dirty="0"/>
              <a:t>Estimates/Supporting Documents  Yes___  No___</a:t>
            </a:r>
          </a:p>
          <a:p>
            <a:pPr marL="0" indent="0">
              <a:buNone/>
            </a:pPr>
            <a:r>
              <a:rPr lang="en-US" sz="1600" dirty="0"/>
              <a:t>Resources (check all received):   ___ARC,   ___FEMA,   ___SBA,    ___Insurance</a:t>
            </a:r>
          </a:p>
          <a:p>
            <a:pPr marL="0" indent="0">
              <a:buNone/>
            </a:pPr>
            <a:r>
              <a:rPr lang="en-US" sz="1600" dirty="0"/>
              <a:t>What has the family done toward recovery?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What is needed to complete recovery?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Family’s Net Monthly Income_________	# Living in Home____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73470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25BB3-65C6-4A61-A8CB-8C374F41C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8370"/>
            <a:ext cx="10515600" cy="763763"/>
          </a:xfrm>
        </p:spPr>
        <p:txBody>
          <a:bodyPr>
            <a:normAutofit/>
          </a:bodyPr>
          <a:lstStyle/>
          <a:p>
            <a:r>
              <a:rPr lang="en-US" sz="4000" dirty="0"/>
              <a:t>Case Presentation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5C8A3-783C-405C-A491-50C6704E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1778"/>
            <a:ext cx="10515600" cy="49351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Release of Confidential Information Form ___</a:t>
            </a:r>
          </a:p>
          <a:p>
            <a:pPr marL="0" indent="0">
              <a:buNone/>
            </a:pPr>
            <a:r>
              <a:rPr lang="en-US" sz="2000" dirty="0"/>
              <a:t>Case Presentation Sheet ___</a:t>
            </a:r>
          </a:p>
          <a:p>
            <a:pPr marL="0" indent="0">
              <a:buNone/>
            </a:pPr>
            <a:r>
              <a:rPr lang="en-US" sz="2000" dirty="0"/>
              <a:t>Income Verification(s) ___            Source___________________________________</a:t>
            </a:r>
          </a:p>
          <a:p>
            <a:pPr marL="0" indent="0">
              <a:buNone/>
            </a:pPr>
            <a:r>
              <a:rPr lang="en-US" sz="2000" dirty="0"/>
              <a:t>SBA ___</a:t>
            </a:r>
          </a:p>
          <a:p>
            <a:pPr marL="0" indent="0">
              <a:buNone/>
            </a:pPr>
            <a:r>
              <a:rPr lang="en-US" sz="2000" dirty="0"/>
              <a:t>Insurance Benefits ___</a:t>
            </a:r>
          </a:p>
          <a:p>
            <a:pPr marL="0" indent="0">
              <a:buNone/>
            </a:pPr>
            <a:r>
              <a:rPr lang="en-US" sz="2000" dirty="0"/>
              <a:t>FEMA ____</a:t>
            </a:r>
          </a:p>
          <a:p>
            <a:pPr marL="0" indent="0">
              <a:buNone/>
            </a:pPr>
            <a:r>
              <a:rPr lang="en-US" sz="2000" dirty="0"/>
              <a:t>IHP__</a:t>
            </a:r>
          </a:p>
          <a:p>
            <a:pPr marL="0" indent="0">
              <a:buNone/>
            </a:pPr>
            <a:r>
              <a:rPr lang="en-US" sz="2000" dirty="0"/>
              <a:t>American Red Cross ___</a:t>
            </a:r>
          </a:p>
          <a:p>
            <a:pPr marL="0" indent="0">
              <a:buNone/>
            </a:pPr>
            <a:r>
              <a:rPr lang="en-US" sz="2000" dirty="0"/>
              <a:t>Other Agencies ___</a:t>
            </a:r>
          </a:p>
          <a:p>
            <a:pPr marL="0" indent="0">
              <a:buNone/>
            </a:pPr>
            <a:r>
              <a:rPr lang="en-US" sz="2000" dirty="0"/>
              <a:t>Estimates ___ (at least two, auto repair and construction)</a:t>
            </a:r>
          </a:p>
          <a:p>
            <a:pPr marL="0" indent="0">
              <a:buNone/>
            </a:pPr>
            <a:r>
              <a:rPr lang="en-US" sz="2000" dirty="0"/>
              <a:t>Home Ownership ___</a:t>
            </a:r>
          </a:p>
          <a:p>
            <a:pPr marL="0" indent="0">
              <a:buNone/>
            </a:pPr>
            <a:r>
              <a:rPr lang="en-US" sz="2000" dirty="0"/>
              <a:t>Vehicle Ownership ___</a:t>
            </a:r>
          </a:p>
        </p:txBody>
      </p:sp>
    </p:spTree>
    <p:extLst>
      <p:ext uri="{BB962C8B-B14F-4D97-AF65-F5344CB8AC3E}">
        <p14:creationId xmlns:p14="http://schemas.microsoft.com/office/powerpoint/2010/main" val="229425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17849</TotalTime>
  <Words>531</Words>
  <Application>Microsoft Office PowerPoint</Application>
  <PresentationFormat>Widescreen</PresentationFormat>
  <Paragraphs>170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 Case Notes  Family Name__________________________           File#___________</vt:lpstr>
      <vt:lpstr>Disaster Recovery Plan</vt:lpstr>
      <vt:lpstr>Budget Expenses </vt:lpstr>
      <vt:lpstr>Budget Expenses 2</vt:lpstr>
      <vt:lpstr>Budget Expenses 3</vt:lpstr>
      <vt:lpstr>Client Interview Checklist</vt:lpstr>
      <vt:lpstr>Case Presentation for Unmet Needs</vt:lpstr>
      <vt:lpstr>Case Presentation Checklist</vt:lpstr>
      <vt:lpstr>Referral 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Wright</dc:creator>
  <cp:lastModifiedBy>Joe Gilliom</cp:lastModifiedBy>
  <cp:revision>4</cp:revision>
  <dcterms:created xsi:type="dcterms:W3CDTF">2021-08-11T17:56:57Z</dcterms:created>
  <dcterms:modified xsi:type="dcterms:W3CDTF">2022-12-06T02:31:45Z</dcterms:modified>
</cp:coreProperties>
</file>