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83" r:id="rId3"/>
    <p:sldId id="258" r:id="rId4"/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6" r:id="rId17"/>
    <p:sldId id="297" r:id="rId18"/>
    <p:sldId id="262" r:id="rId19"/>
    <p:sldId id="263" r:id="rId20"/>
    <p:sldId id="264" r:id="rId21"/>
    <p:sldId id="265" r:id="rId22"/>
    <p:sldId id="268" r:id="rId23"/>
    <p:sldId id="267" r:id="rId24"/>
    <p:sldId id="269" r:id="rId25"/>
    <p:sldId id="270" r:id="rId26"/>
    <p:sldId id="271" r:id="rId27"/>
    <p:sldId id="299" r:id="rId28"/>
    <p:sldId id="318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319" r:id="rId38"/>
    <p:sldId id="303" r:id="rId39"/>
    <p:sldId id="305" r:id="rId40"/>
    <p:sldId id="315" r:id="rId41"/>
    <p:sldId id="306" r:id="rId42"/>
    <p:sldId id="313" r:id="rId43"/>
    <p:sldId id="307" r:id="rId44"/>
    <p:sldId id="308" r:id="rId45"/>
    <p:sldId id="309" r:id="rId46"/>
    <p:sldId id="310" r:id="rId47"/>
    <p:sldId id="311" r:id="rId48"/>
    <p:sldId id="312" r:id="rId49"/>
    <p:sldId id="314" r:id="rId50"/>
    <p:sldId id="316" r:id="rId51"/>
    <p:sldId id="317" r:id="rId52"/>
    <p:sldId id="28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BE9ED-9102-D0A2-DBED-0E5EF1BE4D00}" v="1496" dt="2020-01-21T21:28:49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8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Gary\Incomplete\Desktop\Data%20Sets%20for%20book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Daily Behavior Report Card Monitoring-Patty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'Data 2'!$B$1</c:f>
              <c:strCache>
                <c:ptCount val="1"/>
                <c:pt idx="0">
                  <c:v>Daily Performance at or Above Criterion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val>
            <c:numRef>
              <c:f>'Data 2'!$B$11:$B$31</c:f>
              <c:numCache>
                <c:formatCode>General</c:formatCode>
                <c:ptCount val="21"/>
                <c:pt idx="0">
                  <c:v>82</c:v>
                </c:pt>
                <c:pt idx="1">
                  <c:v>90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85</c:v>
                </c:pt>
                <c:pt idx="6">
                  <c:v>87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90-41E7-947C-4F9B3F957FE1}"/>
            </c:ext>
          </c:extLst>
        </c:ser>
        <c:ser>
          <c:idx val="2"/>
          <c:order val="1"/>
          <c:tx>
            <c:strRef>
              <c:f>'Data 2'!$C$1</c:f>
              <c:strCache>
                <c:ptCount val="1"/>
                <c:pt idx="0">
                  <c:v>Daily Performance Below Criteron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'Data 2'!$C$11:$C$31</c:f>
              <c:numCache>
                <c:formatCode>General</c:formatCode>
                <c:ptCount val="21"/>
                <c:pt idx="2">
                  <c:v>19</c:v>
                </c:pt>
                <c:pt idx="3">
                  <c:v>36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21</c:v>
                </c:pt>
                <c:pt idx="8">
                  <c:v>28</c:v>
                </c:pt>
                <c:pt idx="9">
                  <c:v>54</c:v>
                </c:pt>
                <c:pt idx="10">
                  <c:v>68</c:v>
                </c:pt>
                <c:pt idx="11">
                  <c:v>46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90-41E7-947C-4F9B3F957FE1}"/>
            </c:ext>
          </c:extLst>
        </c:ser>
        <c:ser>
          <c:idx val="0"/>
          <c:order val="2"/>
          <c:tx>
            <c:strRef>
              <c:f>'Data 2'!$D$1</c:f>
              <c:strCache>
                <c:ptCount val="1"/>
                <c:pt idx="0">
                  <c:v>No Data Collected</c:v>
                </c:pt>
              </c:strCache>
            </c:strRef>
          </c:tx>
          <c:val>
            <c:numRef>
              <c:f>'Data 2'!$D$11:$D$31</c:f>
              <c:numCache>
                <c:formatCode>General</c:formatCode>
                <c:ptCount val="2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0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90-41E7-947C-4F9B3F957FE1}"/>
            </c:ext>
          </c:extLst>
        </c:ser>
        <c:ser>
          <c:idx val="3"/>
          <c:order val="3"/>
          <c:tx>
            <c:strRef>
              <c:f>'Data 2'!$E$1</c:f>
              <c:strCache>
                <c:ptCount val="1"/>
                <c:pt idx="0">
                  <c:v>Absent</c:v>
                </c:pt>
              </c:strCache>
            </c:strRef>
          </c:tx>
          <c:dPt>
            <c:idx val="8"/>
            <c:marker>
              <c:symbol val="circle"/>
              <c:size val="7"/>
            </c:marker>
            <c:bubble3D val="0"/>
            <c:extLst>
              <c:ext xmlns:c16="http://schemas.microsoft.com/office/drawing/2014/chart" uri="{C3380CC4-5D6E-409C-BE32-E72D297353CC}">
                <c16:uniqueId val="{00000003-BC90-41E7-947C-4F9B3F957FE1}"/>
              </c:ext>
            </c:extLst>
          </c:dPt>
          <c:val>
            <c:numRef>
              <c:f>'Data 2'!$E$2:$E$31</c:f>
              <c:numCache>
                <c:formatCode>General</c:formatCode>
                <c:ptCount val="3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0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C90-41E7-947C-4F9B3F957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390720"/>
        <c:axId val="93392256"/>
      </c:lineChart>
      <c:catAx>
        <c:axId val="93390720"/>
        <c:scaling>
          <c:orientation val="minMax"/>
        </c:scaling>
        <c:delete val="0"/>
        <c:axPos val="b"/>
        <c:majorTickMark val="none"/>
        <c:minorTickMark val="none"/>
        <c:tickLblPos val="nextTo"/>
        <c:crossAx val="93392256"/>
        <c:crosses val="autoZero"/>
        <c:auto val="1"/>
        <c:lblAlgn val="ctr"/>
        <c:lblOffset val="100"/>
        <c:noMultiLvlLbl val="0"/>
      </c:catAx>
      <c:valAx>
        <c:axId val="93392256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BEHAVIOR  LEVEL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93390720"/>
        <c:crosses val="autoZero"/>
        <c:crossBetween val="between"/>
        <c:majorUnit val="5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0.29152</cdr:x>
      <cdr:y>0.23218</cdr:y>
    </cdr:from>
    <cdr:to>
      <cdr:x>0.97431</cdr:x>
      <cdr:y>0.23523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2530379" y="1462424"/>
          <a:ext cx="5926666" cy="1924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4EDA-C081-4443-BCEA-EC346E385185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44612-8CA7-4008-A33B-3606645394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9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C126DD-FAD3-4645-BCEF-CB67F692C11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4" tIns="45002" rIns="90004" bIns="45002"/>
          <a:lstStyle/>
          <a:p>
            <a:r>
              <a:rPr lang="en-US">
                <a:latin typeface="Arial" pitchFamily="34" charset="0"/>
              </a:rPr>
              <a:t>Could either do the first one as a group then have them do the other three as a table. You could walk around and write some of their ideas on an overhead.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Or you could do all of this as a group activity.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Handout</a:t>
            </a:r>
            <a:r>
              <a:rPr lang="en-US" baseline="0"/>
              <a:t> the Intervention Articulation Form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612-8CA7-4008-A33B-3606645394E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74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E7350-D4D3-4409-A1C3-B3454049EB8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004" tIns="45002" rIns="90004" bIns="45002"/>
          <a:lstStyle/>
          <a:p>
            <a:r>
              <a:rPr lang="en-US">
                <a:latin typeface="Arial" pitchFamily="34" charset="0"/>
              </a:rPr>
              <a:t>Could either do the first one as a group then have them do the other three as a table. You could walk around and write some of their ideas on an overhead.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Or you could do all of this as a group activity.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48E6B-963F-4E98-BC5B-FC60968493D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r>
              <a:rPr lang="en-US">
                <a:latin typeface="Arial" pitchFamily="34" charset="0"/>
              </a:rPr>
              <a:t>This is an example of an ABC that was documented each time the target behavior occurred. It is important in this situation to clearly define the target behavior.</a:t>
            </a:r>
          </a:p>
          <a:p>
            <a:r>
              <a:rPr lang="en-US">
                <a:latin typeface="Arial" pitchFamily="34" charset="0"/>
              </a:rPr>
              <a:t>Ask the audience what patterns they see.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Hand out the Initial</a:t>
            </a:r>
            <a:r>
              <a:rPr lang="en-US" baseline="0"/>
              <a:t> Referral forms.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612-8CA7-4008-A33B-3606645394E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Handout the case management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612-8CA7-4008-A33B-3606645394E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2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Handout the first </a:t>
            </a:r>
            <a:r>
              <a:rPr lang="en-US" err="1"/>
              <a:t>piced</a:t>
            </a:r>
            <a:r>
              <a:rPr lang="en-US"/>
              <a:t> of data that each</a:t>
            </a:r>
            <a:r>
              <a:rPr lang="en-US" baseline="0"/>
              <a:t> team asks for.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612-8CA7-4008-A33B-3606645394E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94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Handout second data source requested.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612-8CA7-4008-A33B-3606645394E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73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Handout third</a:t>
            </a:r>
            <a:r>
              <a:rPr lang="en-US" baseline="0"/>
              <a:t> data source requested.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612-8CA7-4008-A33B-3606645394E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52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4612-8CA7-4008-A33B-3606645394E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7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AB9-EC02-4C61-AD9A-7D934046776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C2C-74DE-4178-8A65-A446E283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AB9-EC02-4C61-AD9A-7D934046776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C2C-74DE-4178-8A65-A446E283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AB9-EC02-4C61-AD9A-7D934046776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C2C-74DE-4178-8A65-A446E283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AB9-EC02-4C61-AD9A-7D934046776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C2C-74DE-4178-8A65-A446E283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AB9-EC02-4C61-AD9A-7D934046776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C2C-74DE-4178-8A65-A446E283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AB9-EC02-4C61-AD9A-7D934046776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C2C-74DE-4178-8A65-A446E283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AB9-EC02-4C61-AD9A-7D934046776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C2C-74DE-4178-8A65-A446E283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AB9-EC02-4C61-AD9A-7D934046776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C2C-74DE-4178-8A65-A446E283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AB9-EC02-4C61-AD9A-7D934046776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C2C-74DE-4178-8A65-A446E283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AB9-EC02-4C61-AD9A-7D934046776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C2C-74DE-4178-8A65-A446E283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AB9-EC02-4C61-AD9A-7D934046776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0C2C-74DE-4178-8A65-A446E283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2AB9-EC02-4C61-AD9A-7D9340467761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50C2C-74DE-4178-8A65-A446E2838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ycates.net/" TargetMode="External"/><Relationship Id="rId2" Type="http://schemas.openxmlformats.org/officeDocument/2006/relationships/hyperlink" Target="mailto:garycates@garycates.ne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/>
              <a:t>Conducting Meaningful Functional Behavior Assessment 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en-US"/>
              <a:t>Gary L. Cates, Ph.D.</a:t>
            </a:r>
          </a:p>
          <a:p>
            <a:r>
              <a:rPr lang="en-US"/>
              <a:t>Illinois State University</a:t>
            </a:r>
          </a:p>
        </p:txBody>
      </p:sp>
      <p:pic>
        <p:nvPicPr>
          <p:cNvPr id="7" name="Picture 6" descr="a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54102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Approaches to Functional Assessment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1"/>
            <a:ext cx="7772400" cy="45720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/>
              <a:t>Questionnaire:  </a:t>
            </a:r>
            <a:endParaRPr lang="en-US"/>
          </a:p>
          <a:p>
            <a:pPr lvl="1"/>
            <a:r>
              <a:rPr lang="en-US" sz="2400"/>
              <a:t>Have others tell you what happens</a:t>
            </a:r>
            <a:endParaRPr lang="en-US"/>
          </a:p>
          <a:p>
            <a:pPr marL="457200" lvl="1" indent="0">
              <a:buNone/>
            </a:pPr>
            <a:endParaRPr lang="en-US" sz="2400">
              <a:cs typeface="Calibri"/>
            </a:endParaRPr>
          </a:p>
          <a:p>
            <a:r>
              <a:rPr lang="en-US" sz="2800"/>
              <a:t>Observational Assessment:</a:t>
            </a:r>
            <a:endParaRPr lang="en-US" sz="2800">
              <a:cs typeface="Calibri"/>
            </a:endParaRPr>
          </a:p>
          <a:p>
            <a:pPr lvl="1"/>
            <a:r>
              <a:rPr lang="en-US" sz="2400"/>
              <a:t>Watch and describe A-B-C’s</a:t>
            </a:r>
            <a:endParaRPr lang="en-US" sz="2400">
              <a:cs typeface="Calibri"/>
            </a:endParaRPr>
          </a:p>
          <a:p>
            <a:pPr marL="457200" lvl="1" indent="0">
              <a:buNone/>
            </a:pPr>
            <a:endParaRPr lang="en-US" sz="2400">
              <a:cs typeface="Calibri"/>
            </a:endParaRPr>
          </a:p>
          <a:p>
            <a:r>
              <a:rPr lang="en-US" sz="2800"/>
              <a:t>Experimental Functional Analysis: Do a test of hypothesis</a:t>
            </a:r>
          </a:p>
          <a:p>
            <a:pPr>
              <a:buFontTx/>
              <a:buNone/>
            </a:pPr>
            <a:br>
              <a:rPr lang="en-US" sz="2800"/>
            </a:br>
            <a:r>
              <a:rPr lang="en-US" sz="2800">
                <a:sym typeface="Marlett" pitchFamily="2" charset="2"/>
              </a:rPr>
              <a:t></a:t>
            </a:r>
            <a:r>
              <a:rPr lang="en-US" sz="2800"/>
              <a:t> I usually do a bit of all three of the above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Example of Functional Analysis: Talking out in class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49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u="sng"/>
              <a:t>Potential Function</a:t>
            </a:r>
            <a:r>
              <a:rPr lang="en-US" sz="2800"/>
              <a:t>	</a:t>
            </a:r>
            <a:r>
              <a:rPr lang="en-US" sz="2800" u="sng"/>
              <a:t>Test Condition</a:t>
            </a:r>
            <a:endParaRPr lang="en-US" sz="2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Tangible R+</a:t>
            </a:r>
            <a:r>
              <a:rPr lang="en-US" sz="2800"/>
              <a:t>		Access Contingent upon talking out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Attention</a:t>
            </a:r>
            <a:r>
              <a:rPr lang="en-US" sz="2800"/>
              <a:t>		Reprimand Contingent upon talking 				out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Escape</a:t>
            </a:r>
            <a:r>
              <a:rPr lang="en-US" sz="2800"/>
              <a:t>		Contingent upon talking out 					after demand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Self-Stimulation</a:t>
            </a:r>
            <a:r>
              <a:rPr lang="en-US" sz="2800"/>
              <a:t>	Leave isolated in room</a:t>
            </a: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Control Condition</a:t>
            </a:r>
            <a:r>
              <a:rPr lang="en-US" sz="2800"/>
              <a:t>	Play with attention and no demands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0" y="533400"/>
          <a:ext cx="8534400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848475" imgH="3648075" progId="Excel.Sheet.8">
                  <p:embed/>
                </p:oleObj>
              </mc:Choice>
              <mc:Fallback>
                <p:oleObj name="Chart" r:id="rId2" imgW="6848475" imgH="36480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3400"/>
                        <a:ext cx="8534400" cy="491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438400" y="6019800"/>
            <a:ext cx="442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What is the primary function of Behavior?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 More Applied Classroom Example</a:t>
            </a:r>
          </a:p>
        </p:txBody>
      </p:sp>
      <p:sp>
        <p:nvSpPr>
          <p:cNvPr id="4403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Teacher &amp; Student Behavior affect each other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Functional Behavior Assessment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Needed Data for FBA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Record Review: ODR/Teacher Nominations</a:t>
            </a:r>
          </a:p>
          <a:p>
            <a:r>
              <a:rPr lang="en-US"/>
              <a:t>ABC Log</a:t>
            </a:r>
          </a:p>
          <a:p>
            <a:r>
              <a:rPr lang="en-US"/>
              <a:t>Frequency Recording</a:t>
            </a:r>
          </a:p>
          <a:p>
            <a:r>
              <a:rPr lang="en-US"/>
              <a:t>Interview</a:t>
            </a:r>
          </a:p>
          <a:p>
            <a:r>
              <a:rPr lang="en-US"/>
              <a:t>Tier II Data: Fidelity &amp; Graph</a:t>
            </a:r>
          </a:p>
          <a:p>
            <a:r>
              <a:rPr lang="en-US"/>
              <a:t>Direct Behavioral Observation</a:t>
            </a:r>
          </a:p>
          <a:p>
            <a:r>
              <a:rPr lang="en-US">
                <a:solidFill>
                  <a:srgbClr val="FF0000"/>
                </a:solidFill>
              </a:rPr>
              <a:t>Quarterly Teacher Tabulation Form*</a:t>
            </a:r>
          </a:p>
          <a:p>
            <a:r>
              <a:rPr lang="en-US"/>
              <a:t>Experimental Analysis if Necessary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Office Discipline Referrals</a:t>
            </a:r>
            <a:br>
              <a:rPr lang="en-US"/>
            </a:br>
            <a:endParaRPr lang="en-US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Good as a stand-alone screening tool for externalizing behavior problems</a:t>
            </a:r>
          </a:p>
          <a:p>
            <a:r>
              <a:rPr lang="en-US"/>
              <a:t>Also good for analyzing school wide data</a:t>
            </a:r>
          </a:p>
        </p:txBody>
      </p:sp>
    </p:spTree>
    <p:extLst>
      <p:ext uri="{BB962C8B-B14F-4D97-AF65-F5344CB8AC3E}">
        <p14:creationId xmlns:p14="http://schemas.microsoft.com/office/powerpoint/2010/main" val="1506109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609600"/>
          <a:ext cx="9144000" cy="6070600"/>
        </p:xfrm>
        <a:graphic>
          <a:graphicData uri="http://schemas.openxmlformats.org/drawingml/2006/table">
            <a:tbl>
              <a:tblPr/>
              <a:tblGrid>
                <a:gridCol w="298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4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9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Student:</a:t>
                      </a:r>
                      <a:br>
                        <a:rPr lang="en-US" sz="1600">
                          <a:latin typeface="Times New Roman"/>
                          <a:ea typeface="Times New Roman"/>
                        </a:rPr>
                      </a:b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58343" marR="58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Grade: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58343" marR="58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Referring Staff: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58343" marR="58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Date of Referral</a:t>
                      </a:r>
                      <a:r>
                        <a:rPr lang="en-US" sz="1600">
                          <a:latin typeface="Times New Roman"/>
                          <a:ea typeface="Times New Roman"/>
                        </a:rPr>
                        <a:t>:</a:t>
                      </a:r>
                    </a:p>
                  </a:txBody>
                  <a:tcPr marL="58343" marR="58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Time of Behavior</a:t>
                      </a:r>
                      <a:r>
                        <a:rPr lang="en-US" sz="1600">
                          <a:latin typeface="Times New Roman"/>
                          <a:ea typeface="Times New Roman"/>
                        </a:rPr>
                        <a:t>:</a:t>
                      </a:r>
                    </a:p>
                  </a:txBody>
                  <a:tcPr marL="58343" marR="58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52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Location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Classroom # ____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Hallway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Cafeteria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Library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Bathroom ____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Bus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Open Yard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In Front of School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Parking Lot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Other</a:t>
                      </a:r>
                      <a:r>
                        <a:rPr lang="en-US" sz="1600">
                          <a:latin typeface="Times New Roman"/>
                          <a:ea typeface="Times New Roman"/>
                        </a:rPr>
                        <a:t> (please ID)</a:t>
                      </a:r>
                      <a:br>
                        <a:rPr lang="en-US" sz="1600">
                          <a:latin typeface="Times New Roman"/>
                          <a:ea typeface="Times New Roman"/>
                        </a:rPr>
                      </a:b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58343" marR="58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External Behavior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Abusive language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Physical contact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Sexual Language toward peer or adult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Lying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Cheating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Vandalism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Smoking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Truant from Class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Other</a:t>
                      </a:r>
                      <a:r>
                        <a:rPr lang="en-US" sz="1600">
                          <a:latin typeface="Times New Roman"/>
                          <a:ea typeface="Times New Roman"/>
                        </a:rPr>
                        <a:t> (please ID) </a:t>
                      </a:r>
                    </a:p>
                  </a:txBody>
                  <a:tcPr marL="58343" marR="58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Internalizing 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Behavior </a:t>
                      </a:r>
                      <a:br>
                        <a:rPr lang="en-US" sz="1600">
                          <a:latin typeface="Times New Roman"/>
                          <a:ea typeface="Times New Roman"/>
                        </a:rPr>
                      </a:br>
                      <a:r>
                        <a:rPr lang="en-US" sz="1600" i="1">
                          <a:latin typeface="Times New Roman"/>
                          <a:ea typeface="Times New Roman"/>
                        </a:rPr>
                        <a:t>Note: </a:t>
                      </a:r>
                      <a:r>
                        <a:rPr lang="ru-RU" sz="1600" i="1">
                          <a:latin typeface="Times New Roman"/>
                          <a:ea typeface="Times New Roman"/>
                        </a:rPr>
                        <a:t>For internalizing referrals</a:t>
                      </a:r>
                      <a:r>
                        <a:rPr lang="en-US" sz="1600" i="1">
                          <a:latin typeface="Times New Roman"/>
                          <a:ea typeface="Times New Roman"/>
                        </a:rPr>
                        <a:t> send form, but</a:t>
                      </a:r>
                      <a:r>
                        <a:rPr lang="ru-RU" sz="1600" i="1">
                          <a:latin typeface="Times New Roman"/>
                          <a:ea typeface="Times New Roman"/>
                        </a:rPr>
                        <a:t> do not send student to the office unless necessary.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Does not talk with peers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Excessively shy/withdrawn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Avoid social interaction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Appears fearful in non threatening situations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Fails to assert self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Unresponsive to social situations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Doesn’t </a:t>
                      </a:r>
                      <a:r>
                        <a:rPr lang="ru-RU" sz="1600">
                          <a:latin typeface="Times New Roman"/>
                          <a:ea typeface="Times New Roman"/>
                        </a:rPr>
                        <a:t>participate in social activit</a:t>
                      </a:r>
                      <a:r>
                        <a:rPr lang="en-US" sz="1600">
                          <a:latin typeface="Times New Roman"/>
                          <a:ea typeface="Times New Roman"/>
                        </a:rPr>
                        <a:t>ies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Other (please ID)</a:t>
                      </a:r>
                    </a:p>
                  </a:txBody>
                  <a:tcPr marL="58343" marR="58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0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Antecedent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58343" marR="58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Behavior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58343" marR="58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Consequence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58343" marR="58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52" name="Rectangle 1"/>
          <p:cNvSpPr>
            <a:spLocks noChangeArrowheads="1"/>
          </p:cNvSpPr>
          <p:nvPr/>
        </p:nvSpPr>
        <p:spPr bwMode="auto">
          <a:xfrm>
            <a:off x="2601913" y="28575"/>
            <a:ext cx="394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/>
              <a:t>Office Discipline Referral Form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8909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5240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Typical Hypotheses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2590800"/>
            <a:ext cx="7772400" cy="3657600"/>
          </a:xfrm>
        </p:spPr>
        <p:txBody>
          <a:bodyPr/>
          <a:lstStyle/>
          <a:p>
            <a:r>
              <a:rPr lang="en-US"/>
              <a:t>What are common hypotheses for:</a:t>
            </a:r>
          </a:p>
          <a:p>
            <a:pPr lvl="1"/>
            <a:r>
              <a:rPr lang="en-US"/>
              <a:t>Not completing homework?</a:t>
            </a:r>
          </a:p>
          <a:p>
            <a:pPr lvl="1"/>
            <a:r>
              <a:rPr lang="en-US"/>
              <a:t>Talking out during class?</a:t>
            </a:r>
          </a:p>
          <a:p>
            <a:pPr lvl="1"/>
            <a:r>
              <a:rPr lang="en-US"/>
              <a:t>Out of Seat?</a:t>
            </a:r>
          </a:p>
          <a:p>
            <a:pPr lvl="1"/>
            <a:r>
              <a:rPr lang="en-US"/>
              <a:t>Inappropriate Touching of others?</a:t>
            </a:r>
          </a:p>
          <a:p>
            <a:pPr lvl="1">
              <a:buFontTx/>
              <a:buNone/>
            </a:pPr>
            <a:endParaRPr lang="en-US"/>
          </a:p>
          <a:p>
            <a:pPr lvl="1"/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09600" y="381000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Group Example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Teacher Nominations </a:t>
            </a:r>
            <a:br>
              <a:rPr lang="en-US"/>
            </a:br>
            <a:r>
              <a:rPr lang="en-US"/>
              <a:t>(Top 3 but up to 5)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9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r>
                        <a:rPr lang="en-US" sz="1800"/>
                        <a:t>Student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Internalizing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Externalizing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/>
                        <a:t>Gary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X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X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/>
                        <a:t>Mark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X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/>
                        <a:t>Craig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X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/>
                        <a:t>Ben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X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/>
                        <a:t>Meg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/>
                        <a:t>Gwen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X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517" name="TextBox 4"/>
          <p:cNvSpPr txBox="1">
            <a:spLocks noChangeArrowheads="1"/>
          </p:cNvSpPr>
          <p:nvPr/>
        </p:nvSpPr>
        <p:spPr bwMode="auto">
          <a:xfrm>
            <a:off x="2438400" y="5029200"/>
            <a:ext cx="4989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/>
              <a:t>Corroborate with ODR</a:t>
            </a:r>
          </a:p>
          <a:p>
            <a:pPr eaLnBrk="1" hangingPunct="1">
              <a:buFontTx/>
              <a:buAutoNum type="arabicPeriod"/>
            </a:pPr>
            <a:r>
              <a:rPr lang="en-US"/>
              <a:t>Follow up with Rating Scale/Diagnostic Tool</a:t>
            </a:r>
          </a:p>
        </p:txBody>
      </p:sp>
    </p:spTree>
    <p:extLst>
      <p:ext uri="{BB962C8B-B14F-4D97-AF65-F5344CB8AC3E}">
        <p14:creationId xmlns:p14="http://schemas.microsoft.com/office/powerpoint/2010/main" val="3069714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Confirming Teacher Nominations with Other Data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Teacher, Parent, and Student Rating Scales</a:t>
            </a:r>
          </a:p>
          <a:p>
            <a:pPr lvl="1"/>
            <a:r>
              <a:rPr lang="en-US"/>
              <a:t>BASC</a:t>
            </a:r>
          </a:p>
          <a:p>
            <a:pPr lvl="1"/>
            <a:r>
              <a:rPr lang="en-US"/>
              <a:t>CBCL (Achenbach)</a:t>
            </a:r>
          </a:p>
          <a:p>
            <a:pPr lvl="1"/>
            <a:r>
              <a:rPr lang="en-US"/>
              <a:t>SSBD</a:t>
            </a:r>
          </a:p>
        </p:txBody>
      </p:sp>
    </p:spTree>
    <p:extLst>
      <p:ext uri="{BB962C8B-B14F-4D97-AF65-F5344CB8AC3E}">
        <p14:creationId xmlns:p14="http://schemas.microsoft.com/office/powerpoint/2010/main" val="790106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Standard Protocol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Check in – Checkout, Check and connect, Social Skills Curriculum</a:t>
            </a:r>
          </a:p>
        </p:txBody>
      </p:sp>
    </p:spTree>
    <p:extLst>
      <p:ext uri="{BB962C8B-B14F-4D97-AF65-F5344CB8AC3E}">
        <p14:creationId xmlns:p14="http://schemas.microsoft.com/office/powerpoint/2010/main" val="3702697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228600" y="60960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Comments</a:t>
            </a:r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:</a:t>
            </a:r>
            <a:endParaRPr lang="ru-RU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2286000"/>
          <a:ext cx="6096001" cy="3940640"/>
        </p:xfrm>
        <a:graphic>
          <a:graphicData uri="http://schemas.openxmlformats.org/drawingml/2006/table">
            <a:tbl>
              <a:tblPr/>
              <a:tblGrid>
                <a:gridCol w="108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6253">
                <a:tc rowSpan="2">
                  <a:txBody>
                    <a:bodyPr/>
                    <a:lstStyle/>
                    <a:p>
                      <a:pPr marL="0" marR="0" indent="22860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Be Safe</a:t>
                      </a:r>
                      <a:endParaRPr lang="en-US" sz="1200" kern="1200"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Be Respectful</a:t>
                      </a:r>
                      <a:endParaRPr lang="en-US" sz="1200" kern="1200"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Be Ready</a:t>
                      </a:r>
                      <a:endParaRPr lang="en-US" sz="1200" kern="1200"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Teacher Initials</a:t>
                      </a:r>
                      <a:endParaRPr lang="en-US" sz="1200" kern="1200"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3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Keep hands, feet, and objects to self</a:t>
                      </a:r>
                      <a:endParaRPr lang="en-US" sz="1200" kern="1200"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Use kinds words and actions</a:t>
                      </a:r>
                      <a:endParaRPr lang="en-US" sz="1200" kern="1200"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Follow directions</a:t>
                      </a:r>
                      <a:endParaRPr lang="en-US" sz="1200" kern="1200"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Have Needed Materials</a:t>
                      </a:r>
                      <a:endParaRPr lang="en-US" sz="1200" kern="1200"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126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Reading</a:t>
                      </a:r>
                      <a:endParaRPr lang="en-US" sz="1200" kern="1200"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126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Recess</a:t>
                      </a:r>
                      <a:endParaRPr lang="en-US" sz="1200" kern="1200"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26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Math</a:t>
                      </a:r>
                      <a:endParaRPr lang="en-US" sz="1200" kern="1200"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126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Lunch</a:t>
                      </a:r>
                      <a:endParaRPr lang="en-US" sz="1200" kern="1200"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126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Social Studies</a:t>
                      </a:r>
                      <a:endParaRPr lang="en-US" sz="1200" kern="1200"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126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Recess</a:t>
                      </a:r>
                      <a:endParaRPr lang="en-US" sz="1200" kern="1200"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126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Language Arts</a:t>
                      </a:r>
                      <a:endParaRPr lang="en-US" sz="1200" kern="1200"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126"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Science</a:t>
                      </a:r>
                      <a:endParaRPr lang="en-US" sz="1200" kern="1200"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0        1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086" name="Rectangle 78"/>
          <p:cNvSpPr>
            <a:spLocks noChangeArrowheads="1"/>
          </p:cNvSpPr>
          <p:nvPr/>
        </p:nvSpPr>
        <p:spPr bwMode="auto">
          <a:xfrm>
            <a:off x="757238" y="588963"/>
            <a:ext cx="76295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28600" algn="ctr" eaLnBrk="0" hangingPunct="0">
              <a:defRPr/>
            </a:pPr>
            <a:r>
              <a:rPr lang="en-US" sz="1200">
                <a:solidFill>
                  <a:srgbClr val="000000"/>
                </a:solidFill>
                <a:ea typeface="Times New Roman" pitchFamily="18" charset="0"/>
                <a:cs typeface="+mn-cs"/>
              </a:rPr>
              <a:t>Daily Report Card</a:t>
            </a:r>
            <a:endParaRPr lang="en-US" sz="800">
              <a:ea typeface="Osaka" pitchFamily="8" charset="-128"/>
              <a:cs typeface="+mn-cs"/>
            </a:endParaRP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Times New Roman" pitchFamily="18" charset="0"/>
                <a:cs typeface="+mn-cs"/>
              </a:rPr>
              <a:t>Date _________________</a:t>
            </a:r>
            <a:endParaRPr lang="en-US" sz="800">
              <a:ea typeface="Osaka" pitchFamily="8" charset="-128"/>
              <a:cs typeface="+mn-cs"/>
            </a:endParaRPr>
          </a:p>
          <a:p>
            <a:pPr eaLnBrk="0" hangingPunct="0">
              <a:defRPr/>
            </a:pPr>
            <a:r>
              <a:rPr lang="en-US" sz="1200">
                <a:solidFill>
                  <a:srgbClr val="000000"/>
                </a:solidFill>
                <a:ea typeface="Times New Roman" pitchFamily="18" charset="0"/>
                <a:cs typeface="+mn-cs"/>
              </a:rPr>
              <a:t>Teacher___________________________	Student__________________</a:t>
            </a:r>
            <a:endParaRPr lang="en-US" sz="800">
              <a:ea typeface="Osaka" pitchFamily="8" charset="-128"/>
              <a:cs typeface="+mn-cs"/>
            </a:endParaRPr>
          </a:p>
          <a:p>
            <a:pPr eaLnBrk="0" hangingPunct="0">
              <a:defRPr/>
            </a:pPr>
            <a:r>
              <a:rPr lang="en-US" sz="1000">
                <a:solidFill>
                  <a:srgbClr val="000000"/>
                </a:solidFill>
                <a:ea typeface="Times New Roman" pitchFamily="18" charset="0"/>
                <a:cs typeface="+mn-cs"/>
              </a:rPr>
              <a:t>0 = No	</a:t>
            </a:r>
            <a:r>
              <a:rPr lang="en-US" sz="1000">
                <a:ea typeface="Times New Roman" pitchFamily="18" charset="0"/>
                <a:cs typeface="+mn-cs"/>
              </a:rPr>
              <a:t>1= Yes	</a:t>
            </a:r>
            <a:endParaRPr lang="en-US" sz="800">
              <a:ea typeface="Osaka" pitchFamily="8" charset="-128"/>
              <a:cs typeface="+mn-cs"/>
            </a:endParaRPr>
          </a:p>
          <a:p>
            <a:pPr eaLnBrk="0" hangingPunct="0">
              <a:defRPr/>
            </a:pPr>
            <a:r>
              <a:rPr lang="en-US" sz="1000">
                <a:solidFill>
                  <a:srgbClr val="000000"/>
                </a:solidFill>
                <a:ea typeface="Times New Roman" pitchFamily="18" charset="0"/>
                <a:cs typeface="+mn-cs"/>
              </a:rPr>
              <a:t>Total Points =				Today ________%		Goal ________%</a:t>
            </a:r>
            <a:endParaRPr lang="en-US" sz="800">
              <a:ea typeface="Osaka" pitchFamily="8" charset="-128"/>
              <a:cs typeface="+mn-cs"/>
            </a:endParaRPr>
          </a:p>
          <a:p>
            <a:pPr eaLnBrk="0" hangingPunct="0">
              <a:defRPr/>
            </a:pPr>
            <a:r>
              <a:rPr lang="en-US" sz="1000">
                <a:solidFill>
                  <a:srgbClr val="000000"/>
                </a:solidFill>
                <a:ea typeface="Times New Roman" pitchFamily="18" charset="0"/>
                <a:cs typeface="+mn-cs"/>
              </a:rPr>
              <a:t>Points Possible = 32</a:t>
            </a:r>
            <a:endParaRPr lang="en-US" sz="800">
              <a:ea typeface="Osaka" pitchFamily="8" charset="-128"/>
              <a:cs typeface="+mn-cs"/>
            </a:endParaRPr>
          </a:p>
          <a:p>
            <a:pPr eaLnBrk="0" hangingPunct="0">
              <a:defRPr/>
            </a:pPr>
            <a:r>
              <a:rPr lang="en-US" sz="1000">
                <a:solidFill>
                  <a:srgbClr val="000000"/>
                </a:solidFill>
                <a:ea typeface="Times New Roman" pitchFamily="18" charset="0"/>
                <a:cs typeface="+mn-cs"/>
              </a:rPr>
              <a:t>Parent’s signature _______________________________________________________</a:t>
            </a:r>
            <a:endParaRPr lang="en-US">
              <a:ea typeface="Osaka" pitchFamily="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84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82004"/>
              </p:ext>
            </p:extLst>
          </p:nvPr>
        </p:nvGraphicFramePr>
        <p:xfrm>
          <a:off x="231980" y="228601"/>
          <a:ext cx="8680040" cy="634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148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with Fidelity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does not have to be scary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It must be done however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12" y="3150394"/>
            <a:ext cx="3048000" cy="2000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00400"/>
            <a:ext cx="1752600" cy="23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95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33350" y="144463"/>
          <a:ext cx="8858250" cy="655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57947" imgH="6552205" progId="Word.Document.12">
                  <p:embed/>
                </p:oleObj>
              </mc:Choice>
              <mc:Fallback>
                <p:oleObj name="Document" r:id="rId2" imgW="8857947" imgH="6552205" progId="Word.Document.1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144463"/>
                        <a:ext cx="8858250" cy="6551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397457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921790"/>
              </p:ext>
            </p:extLst>
          </p:nvPr>
        </p:nvGraphicFramePr>
        <p:xfrm>
          <a:off x="0" y="0"/>
          <a:ext cx="9143999" cy="7260242"/>
        </p:xfrm>
        <a:graphic>
          <a:graphicData uri="http://schemas.openxmlformats.org/drawingml/2006/table">
            <a:tbl>
              <a:tblPr/>
              <a:tblGrid>
                <a:gridCol w="2723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3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0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04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54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Student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MAZE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ORF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F&amp;P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Teacher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ISAT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Tier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Example: Gary Cates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Mark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Renee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Karla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latin typeface="Calibri"/>
                          <a:ea typeface="Calibri"/>
                          <a:cs typeface="Times New Roman"/>
                        </a:rPr>
                        <a:t>Adena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Brenda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2438400"/>
            <a:ext cx="2261645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1=25-99</a:t>
            </a:r>
            <a:r>
              <a:rPr lang="en-US" baseline="30000"/>
              <a:t>th</a:t>
            </a:r>
            <a:r>
              <a:rPr lang="en-US"/>
              <a:t> percentile</a:t>
            </a:r>
          </a:p>
          <a:p>
            <a:pPr>
              <a:defRPr/>
            </a:pPr>
            <a:r>
              <a:rPr lang="en-US"/>
              <a:t>2= 11</a:t>
            </a:r>
            <a:r>
              <a:rPr lang="en-US" baseline="30000"/>
              <a:t>th</a:t>
            </a:r>
            <a:r>
              <a:rPr lang="en-US"/>
              <a:t>-24</a:t>
            </a:r>
            <a:r>
              <a:rPr lang="en-US" baseline="30000"/>
              <a:t>th</a:t>
            </a:r>
            <a:r>
              <a:rPr lang="en-US"/>
              <a:t> Percentile</a:t>
            </a:r>
          </a:p>
          <a:p>
            <a:pPr>
              <a:defRPr/>
            </a:pPr>
            <a:r>
              <a:rPr lang="en-US"/>
              <a:t>3 = 1-10</a:t>
            </a:r>
            <a:r>
              <a:rPr lang="en-US" baseline="30000"/>
              <a:t>th</a:t>
            </a:r>
            <a:r>
              <a:rPr lang="en-US"/>
              <a:t> Percentile</a:t>
            </a:r>
          </a:p>
        </p:txBody>
      </p:sp>
    </p:spTree>
    <p:extLst>
      <p:ext uri="{BB962C8B-B14F-4D97-AF65-F5344CB8AC3E}">
        <p14:creationId xmlns:p14="http://schemas.microsoft.com/office/powerpoint/2010/main" val="2011208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Needed Data for FBA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8EE3E-3861-4326-A031-566E79209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8078" y="1535113"/>
            <a:ext cx="1798794" cy="639762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Data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/>
              <a:t>Record Review </a:t>
            </a:r>
            <a:endParaRPr lang="en-US">
              <a:cs typeface="Calibri"/>
            </a:endParaRPr>
          </a:p>
          <a:p>
            <a:pPr marL="457200" indent="-457200">
              <a:buAutoNum type="arabicPeriod"/>
            </a:pPr>
            <a:r>
              <a:rPr lang="en-US"/>
              <a:t>ABC Log </a:t>
            </a:r>
            <a:endParaRPr lang="en-US">
              <a:cs typeface="Calibri"/>
            </a:endParaRPr>
          </a:p>
          <a:p>
            <a:pPr marL="457200" indent="-457200">
              <a:buAutoNum type="arabicPeriod"/>
            </a:pPr>
            <a:r>
              <a:rPr lang="en-US"/>
              <a:t>Frequency Recording</a:t>
            </a:r>
            <a:endParaRPr lang="en-US">
              <a:cs typeface="Calibri"/>
            </a:endParaRPr>
          </a:p>
          <a:p>
            <a:pPr marL="457200" indent="-457200">
              <a:buAutoNum type="arabicPeriod"/>
            </a:pPr>
            <a:r>
              <a:rPr lang="en-US"/>
              <a:t>Interview</a:t>
            </a:r>
            <a:endParaRPr lang="en-US">
              <a:cs typeface="Calibri"/>
            </a:endParaRPr>
          </a:p>
          <a:p>
            <a:pPr marL="457200" indent="-457200">
              <a:buAutoNum type="arabicPeriod"/>
            </a:pPr>
            <a:r>
              <a:rPr lang="en-US"/>
              <a:t>Tier II Data</a:t>
            </a:r>
            <a:endParaRPr lang="en-US">
              <a:cs typeface="Calibri"/>
            </a:endParaRPr>
          </a:p>
          <a:p>
            <a:pPr marL="457200" indent="-457200">
              <a:buAutoNum type="arabicPeriod"/>
            </a:pPr>
            <a:r>
              <a:rPr lang="en-US"/>
              <a:t>Direct Behavioral Observation</a:t>
            </a:r>
            <a:endParaRPr lang="en-US">
              <a:cs typeface="Calibri"/>
            </a:endParaRPr>
          </a:p>
          <a:p>
            <a:pPr marL="457200" indent="-457200">
              <a:buAutoNum type="arabicPeriod"/>
            </a:pPr>
            <a:r>
              <a:rPr lang="en-US"/>
              <a:t>Quarterly Teacher Tabulation Form</a:t>
            </a:r>
            <a:endParaRPr lang="en-US">
              <a:cs typeface="Calibri"/>
            </a:endParaRPr>
          </a:p>
          <a:p>
            <a:pPr marL="457200" indent="-457200">
              <a:buAutoNum type="arabicPeriod"/>
            </a:pPr>
            <a:r>
              <a:rPr lang="en-US">
                <a:solidFill>
                  <a:srgbClr val="FF0000"/>
                </a:solidFill>
              </a:rPr>
              <a:t>Experimental Analysis</a:t>
            </a:r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91ADF-A65D-4799-8D72-FF5DAD8ED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5542" y="1535113"/>
            <a:ext cx="1387785" cy="639762"/>
          </a:xfrm>
        </p:spPr>
        <p:txBody>
          <a:bodyPr/>
          <a:lstStyle/>
          <a:p>
            <a:r>
              <a:rPr lang="en-US">
                <a:cs typeface="Calibri"/>
              </a:rPr>
              <a:t>Purpose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19918-9C83-41BE-A1F2-B5D0F4C77C3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History of the problem</a:t>
            </a:r>
            <a:endParaRPr lang="en-US">
              <a:cs typeface="Calibri"/>
            </a:endParaRPr>
          </a:p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 generate hypothesis</a:t>
            </a:r>
            <a:endParaRPr lang="en-US">
              <a:cs typeface="Calibri"/>
            </a:endParaRPr>
          </a:p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When and Severity</a:t>
            </a:r>
          </a:p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Build Rapport, Hypothesis</a:t>
            </a:r>
            <a:endParaRPr lang="en-US">
              <a:cs typeface="Calibri"/>
            </a:endParaRPr>
          </a:p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Assess Fidelity and Standard Protocol</a:t>
            </a:r>
          </a:p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Norms &amp; baseline</a:t>
            </a:r>
            <a:endParaRPr lang="en-US">
              <a:cs typeface="Calibri"/>
            </a:endParaRPr>
          </a:p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Educational Impact 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Confirm Function</a:t>
            </a:r>
          </a:p>
        </p:txBody>
      </p:sp>
    </p:spTree>
    <p:extLst>
      <p:ext uri="{BB962C8B-B14F-4D97-AF65-F5344CB8AC3E}">
        <p14:creationId xmlns:p14="http://schemas.microsoft.com/office/powerpoint/2010/main" val="1190072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Enter the School Psychologist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You can now do your job</a:t>
            </a:r>
          </a:p>
        </p:txBody>
      </p:sp>
    </p:spTree>
    <p:extLst>
      <p:ext uri="{BB962C8B-B14F-4D97-AF65-F5344CB8AC3E}">
        <p14:creationId xmlns:p14="http://schemas.microsoft.com/office/powerpoint/2010/main" val="36770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/>
          </a:bodyPr>
          <a:lstStyle/>
          <a:p>
            <a:r>
              <a:rPr lang="en-US"/>
              <a:t>Introduction, Pneumonia, Manure, and Scientific Practices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24400"/>
            <a:ext cx="2654300" cy="1771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2842290" cy="1557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830"/>
            <a:ext cx="2409825" cy="2318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41190"/>
            <a:ext cx="3956816" cy="20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Individual Problem-Solving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Teacher comes with</a:t>
            </a:r>
          </a:p>
          <a:p>
            <a:pPr lvl="1"/>
            <a:r>
              <a:rPr lang="en-US"/>
              <a:t>Quarterly teacher data tabulation form</a:t>
            </a:r>
          </a:p>
          <a:p>
            <a:pPr lvl="1"/>
            <a:r>
              <a:rPr lang="en-US"/>
              <a:t>Tier II intervention description and graph</a:t>
            </a:r>
          </a:p>
          <a:p>
            <a:pPr lvl="1"/>
            <a:r>
              <a:rPr lang="en-US"/>
              <a:t>Tier II Fidelity checklist completed</a:t>
            </a:r>
          </a:p>
          <a:p>
            <a:r>
              <a:rPr lang="en-US" sz="2800" b="1">
                <a:solidFill>
                  <a:srgbClr val="FF0000"/>
                </a:solidFill>
              </a:rPr>
              <a:t>School Psychologist/Case Manager Comes with</a:t>
            </a:r>
          </a:p>
          <a:p>
            <a:pPr lvl="1"/>
            <a:r>
              <a:rPr lang="en-US" sz="2400"/>
              <a:t>ABC Log</a:t>
            </a:r>
          </a:p>
          <a:p>
            <a:pPr lvl="1"/>
            <a:r>
              <a:rPr lang="en-US" sz="2400"/>
              <a:t>Frequency/Rate Logs</a:t>
            </a:r>
          </a:p>
          <a:p>
            <a:pPr lvl="1"/>
            <a:r>
              <a:rPr lang="en-US" sz="2400"/>
              <a:t>Direct Observation Data</a:t>
            </a:r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73825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Individualized Behavioral</a:t>
            </a:r>
            <a:br>
              <a:rPr lang="en-US"/>
            </a:br>
            <a:r>
              <a:rPr lang="en-US"/>
              <a:t>Assessment &amp;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Functional Behavior Assessment</a:t>
            </a:r>
          </a:p>
          <a:p>
            <a:r>
              <a:rPr lang="en-US"/>
              <a:t>Positive Social Skill Development focused</a:t>
            </a:r>
          </a:p>
          <a:p>
            <a:r>
              <a:rPr lang="en-US"/>
              <a:t>This is Tier III</a:t>
            </a:r>
          </a:p>
        </p:txBody>
      </p:sp>
    </p:spTree>
    <p:extLst>
      <p:ext uri="{BB962C8B-B14F-4D97-AF65-F5344CB8AC3E}">
        <p14:creationId xmlns:p14="http://schemas.microsoft.com/office/powerpoint/2010/main" val="770028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 to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 a record review: Consider ICEL</a:t>
            </a:r>
          </a:p>
          <a:p>
            <a:r>
              <a:rPr lang="en-US"/>
              <a:t>Do a teacher interview: Keep it brief</a:t>
            </a:r>
          </a:p>
          <a:p>
            <a:pPr lvl="1"/>
            <a:r>
              <a:rPr lang="en-US"/>
              <a:t>Have an operational definition of the behavior</a:t>
            </a:r>
          </a:p>
        </p:txBody>
      </p:sp>
    </p:spTree>
    <p:extLst>
      <p:ext uri="{BB962C8B-B14F-4D97-AF65-F5344CB8AC3E}">
        <p14:creationId xmlns:p14="http://schemas.microsoft.com/office/powerpoint/2010/main" val="1643297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~AUT0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0"/>
            <a:ext cx="89090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195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52400"/>
          <a:ext cx="91440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295926" imgH="6178627" progId="Word.Document.8">
                  <p:embed/>
                </p:oleObj>
              </mc:Choice>
              <mc:Fallback>
                <p:oleObj name="Document" r:id="rId2" imgW="9295926" imgH="6178627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"/>
                        <a:ext cx="9144000" cy="579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28600" y="6019800"/>
            <a:ext cx="871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1. What patterns do you see here?   2. What is the likely function of behavior?</a:t>
            </a:r>
          </a:p>
        </p:txBody>
      </p:sp>
    </p:spTree>
    <p:extLst>
      <p:ext uri="{BB962C8B-B14F-4D97-AF65-F5344CB8AC3E}">
        <p14:creationId xmlns:p14="http://schemas.microsoft.com/office/powerpoint/2010/main" val="906939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6" descr="cou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Box 7"/>
          <p:cNvSpPr txBox="1">
            <a:spLocks noChangeArrowheads="1"/>
          </p:cNvSpPr>
          <p:nvPr/>
        </p:nvSpPr>
        <p:spPr bwMode="auto">
          <a:xfrm>
            <a:off x="5257800" y="304800"/>
            <a:ext cx="365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>
              <a:buFont typeface="Calibri" pitchFamily="34" charset="0"/>
              <a:buAutoNum type="arabicPeriod"/>
            </a:pPr>
            <a:r>
              <a:rPr lang="en-US"/>
              <a:t>What day does the behavior most often occur?  What day is it least likely to occur?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en-US"/>
          </a:p>
          <a:p>
            <a:pPr eaLnBrk="1" hangingPunct="1">
              <a:buFont typeface="Calibri" pitchFamily="34" charset="0"/>
              <a:buAutoNum type="arabicPeriod"/>
            </a:pPr>
            <a:r>
              <a:rPr lang="en-US"/>
              <a:t>What time of day does the behavior most often occur? Least often?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en-US"/>
          </a:p>
          <a:p>
            <a:pPr eaLnBrk="1" hangingPunct="1">
              <a:buFont typeface="Calibri" pitchFamily="34" charset="0"/>
              <a:buAutoNum type="arabicPeriod"/>
            </a:pPr>
            <a:r>
              <a:rPr lang="en-US"/>
              <a:t>When should someone come to visit if they wanted to witness the behavior?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Note: It is just as important to look</a:t>
            </a:r>
          </a:p>
          <a:p>
            <a:pPr eaLnBrk="1" hangingPunct="1"/>
            <a:r>
              <a:rPr lang="en-US"/>
              <a:t>at </a:t>
            </a:r>
            <a:r>
              <a:rPr lang="en-US" b="1"/>
              <a:t>when</a:t>
            </a:r>
            <a:r>
              <a:rPr lang="en-US"/>
              <a:t> the behavior occurs</a:t>
            </a:r>
          </a:p>
          <a:p>
            <a:pPr eaLnBrk="1" hangingPunct="1"/>
            <a:r>
              <a:rPr lang="en-US"/>
              <a:t>as it is to look at when it </a:t>
            </a:r>
            <a:r>
              <a:rPr lang="en-US" b="1"/>
              <a:t>doesn’t.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04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0" y="149225"/>
          <a:ext cx="5262563" cy="667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374659" imgH="9324671" progId="Word.Document.8">
                  <p:embed/>
                </p:oleObj>
              </mc:Choice>
              <mc:Fallback>
                <p:oleObj name="Document" r:id="rId2" imgW="7374659" imgH="9324671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9225"/>
                        <a:ext cx="5262563" cy="6670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5334000" y="304800"/>
            <a:ext cx="3733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>
              <a:buFont typeface="Calibri" pitchFamily="34" charset="0"/>
              <a:buAutoNum type="arabicPeriod"/>
            </a:pPr>
            <a:r>
              <a:rPr lang="en-US"/>
              <a:t>What can you get from this?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en-US"/>
          </a:p>
          <a:p>
            <a:pPr eaLnBrk="1" hangingPunct="1">
              <a:buFont typeface="Calibri" pitchFamily="34" charset="0"/>
              <a:buAutoNum type="arabicPeriod"/>
            </a:pPr>
            <a:r>
              <a:rPr lang="en-US"/>
              <a:t>Are all of these behaviors severe enough to warrant individualized intervention?</a:t>
            </a:r>
          </a:p>
        </p:txBody>
      </p:sp>
    </p:spTree>
    <p:extLst>
      <p:ext uri="{BB962C8B-B14F-4D97-AF65-F5344CB8AC3E}">
        <p14:creationId xmlns:p14="http://schemas.microsoft.com/office/powerpoint/2010/main" val="2856074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F599-5A6D-44EE-B025-DBEE5B87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"/>
              </a:rPr>
              <a:t>Types of Systematic Direct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Behavioral Observation Recording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3BF5A-D283-4084-8A92-33533F716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cs typeface="Calibri"/>
              </a:rPr>
              <a:t>Partial</a:t>
            </a:r>
          </a:p>
          <a:p>
            <a:r>
              <a:rPr lang="en-US">
                <a:cs typeface="Calibri"/>
              </a:rPr>
              <a:t>Whole</a:t>
            </a:r>
          </a:p>
          <a:p>
            <a:r>
              <a:rPr lang="en-US">
                <a:cs typeface="Calibri"/>
              </a:rPr>
              <a:t>Momentary</a:t>
            </a:r>
          </a:p>
          <a:p>
            <a:r>
              <a:rPr lang="en-US">
                <a:cs typeface="Calibri"/>
              </a:rPr>
              <a:t>Duration</a:t>
            </a:r>
          </a:p>
          <a:p>
            <a:r>
              <a:rPr lang="en-US">
                <a:cs typeface="Calibri"/>
              </a:rPr>
              <a:t>Frequency</a:t>
            </a:r>
          </a:p>
          <a:p>
            <a:r>
              <a:rPr lang="en-US">
                <a:cs typeface="Calibri"/>
              </a:rPr>
              <a:t>Rate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Set Interval Width</a:t>
            </a:r>
          </a:p>
          <a:p>
            <a:r>
              <a:rPr lang="en-US">
                <a:cs typeface="Calibri"/>
              </a:rPr>
              <a:t>Set Interval N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8086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Intervention that matches function</a:t>
            </a:r>
          </a:p>
          <a:p>
            <a:r>
              <a:rPr lang="en-US"/>
              <a:t>Identify alternative behavior</a:t>
            </a:r>
          </a:p>
          <a:p>
            <a:r>
              <a:rPr lang="en-US"/>
              <a:t>Consider schedule of Reinforcement</a:t>
            </a:r>
          </a:p>
          <a:p>
            <a:r>
              <a:rPr lang="en-US"/>
              <a:t>Implement with integrity</a:t>
            </a:r>
          </a:p>
          <a:p>
            <a:r>
              <a:rPr lang="en-US"/>
              <a:t>Graph Data</a:t>
            </a:r>
          </a:p>
          <a:p>
            <a:r>
              <a:rPr lang="en-US"/>
              <a:t>Analyze Data</a:t>
            </a:r>
          </a:p>
          <a:p>
            <a:r>
              <a:rPr lang="en-US"/>
              <a:t>Change/tweak when necessary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Small Group Work Time!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Pulling it all together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To be successful in implementing Effective Behavioral Interventions you need to: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Have a conceptual frameworks for what behavior </a:t>
            </a:r>
            <a:r>
              <a:rPr lang="en-US">
                <a:solidFill>
                  <a:srgbClr val="FF0000"/>
                </a:solidFill>
              </a:rPr>
              <a:t>REALLY</a:t>
            </a:r>
            <a:r>
              <a:rPr lang="en-US"/>
              <a:t> is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r>
              <a:rPr lang="en-US"/>
              <a:t>Be focused on the variables that you can immediately change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/>
              <a:t>Please get into groups of four.</a:t>
            </a:r>
            <a:endParaRPr lang="en-US">
              <a:cs typeface="Calibri"/>
            </a:endParaRPr>
          </a:p>
          <a:p>
            <a:r>
              <a:rPr lang="en-US"/>
              <a:t>Delineate who will play the role of </a:t>
            </a:r>
          </a:p>
          <a:p>
            <a:pPr lvl="1">
              <a:buNone/>
            </a:pPr>
            <a:r>
              <a:rPr lang="en-US"/>
              <a:t>a) Teacher</a:t>
            </a:r>
          </a:p>
          <a:p>
            <a:pPr lvl="1">
              <a:buNone/>
            </a:pPr>
            <a:r>
              <a:rPr lang="en-US"/>
              <a:t>b) A support personnel #1</a:t>
            </a:r>
          </a:p>
          <a:p>
            <a:pPr lvl="1">
              <a:buNone/>
            </a:pPr>
            <a:r>
              <a:rPr lang="en-US"/>
              <a:t>c) Principal</a:t>
            </a:r>
          </a:p>
          <a:p>
            <a:pPr lvl="1">
              <a:buNone/>
            </a:pPr>
            <a:r>
              <a:rPr lang="en-US"/>
              <a:t>d) Another support personnel #2</a:t>
            </a:r>
          </a:p>
          <a:p>
            <a:r>
              <a:rPr lang="en-US"/>
              <a:t>With those four you also need to identify</a:t>
            </a:r>
          </a:p>
          <a:p>
            <a:pPr lvl="1"/>
            <a:r>
              <a:rPr lang="en-US"/>
              <a:t>Team facilitator</a:t>
            </a:r>
          </a:p>
          <a:p>
            <a:pPr lvl="1"/>
            <a:r>
              <a:rPr lang="en-US"/>
              <a:t>Team timekeeper</a:t>
            </a:r>
          </a:p>
          <a:p>
            <a:pPr lvl="1"/>
            <a:r>
              <a:rPr lang="en-US"/>
              <a:t>Team Process Specialist</a:t>
            </a:r>
          </a:p>
          <a:p>
            <a:pPr lvl="1"/>
            <a:r>
              <a:rPr lang="en-US"/>
              <a:t>Team note taker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Problem Solving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Everyone will be given a case along with other materials that we will refer to as handout packet 2.</a:t>
            </a:r>
          </a:p>
          <a:p>
            <a:r>
              <a:rPr lang="en-US"/>
              <a:t>We are going to handout this packet piece by piece as if you were obtaining data.</a:t>
            </a:r>
          </a:p>
          <a:p>
            <a:r>
              <a:rPr lang="en-US"/>
              <a:t>We are going to work this case from start (planning the assessment) to finish (Planning an intervention)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to Conducting FBA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Review existing information</a:t>
            </a:r>
          </a:p>
          <a:p>
            <a:r>
              <a:rPr lang="en-US"/>
              <a:t>Develop data collection plan</a:t>
            </a:r>
          </a:p>
          <a:p>
            <a:r>
              <a:rPr lang="en-US"/>
              <a:t>Analyze data</a:t>
            </a:r>
          </a:p>
          <a:p>
            <a:r>
              <a:rPr lang="en-US"/>
              <a:t>Formulate a potential hypothesis</a:t>
            </a:r>
          </a:p>
          <a:p>
            <a:r>
              <a:rPr lang="en-US"/>
              <a:t>Develop an intervention plan based on hypothesized function</a:t>
            </a:r>
            <a:endParaRPr lang="en-US"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Step 1: Review Existing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You are to review the case information in front of you with other people around you. This is your “home team”.</a:t>
            </a:r>
          </a:p>
          <a:p>
            <a:r>
              <a:rPr lang="en-US"/>
              <a:t>You are to come up with a preliminary hypothesized function within the next 5 minutes.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2: Case Assessment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With your team determine: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What data you need to collect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When to collect it (or how you will determine when to collect it)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What those data might tell you</a:t>
            </a:r>
          </a:p>
          <a:p>
            <a:pPr marL="514350" indent="-514350">
              <a:buNone/>
            </a:pPr>
            <a:r>
              <a:rPr lang="en-US">
                <a:solidFill>
                  <a:srgbClr val="FF0000"/>
                </a:solidFill>
              </a:rPr>
              <a:t>Caution: The data you ask for are the data you will get. You will get one piece of data at a time in the order you ask for it.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3: Data analysis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Analyze the data you have received.</a:t>
            </a:r>
          </a:p>
          <a:p>
            <a:r>
              <a:rPr lang="en-US"/>
              <a:t>What have you learned from these data?</a:t>
            </a:r>
          </a:p>
          <a:p>
            <a:r>
              <a:rPr lang="en-US"/>
              <a:t> Were these the “right” data to collect first? If yes, why? If no, why not?</a:t>
            </a:r>
          </a:p>
          <a:p>
            <a:r>
              <a:rPr lang="en-US"/>
              <a:t>What is your current hypothesized function? Has it changed from your preliminary hypothesized function?</a:t>
            </a:r>
          </a:p>
          <a:p>
            <a:r>
              <a:rPr lang="en-US"/>
              <a:t>What do you do next? You may change your original order of data collection now.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3: Data analysis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Analyze the data you have received.</a:t>
            </a:r>
          </a:p>
          <a:p>
            <a:r>
              <a:rPr lang="en-US"/>
              <a:t>What have you learned from these data?</a:t>
            </a:r>
          </a:p>
          <a:p>
            <a:r>
              <a:rPr lang="en-US"/>
              <a:t> Do you think you asked for the right data? Why or why not?</a:t>
            </a:r>
          </a:p>
          <a:p>
            <a:r>
              <a:rPr lang="en-US"/>
              <a:t>What is your current hypothesized function? Has it changed from your preliminary hypothesized function?</a:t>
            </a:r>
          </a:p>
          <a:p>
            <a:r>
              <a:rPr lang="en-US"/>
              <a:t>What do you do next? You may change your original order of data collection now.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3: Data analysis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Analyze the data you have received.</a:t>
            </a:r>
          </a:p>
          <a:p>
            <a:r>
              <a:rPr lang="en-US"/>
              <a:t>What have you learned from these data?</a:t>
            </a:r>
          </a:p>
          <a:p>
            <a:r>
              <a:rPr lang="en-US"/>
              <a:t>What is your current hypothesized function? Has it changed from your preliminary hypothesized function?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 4: Develop a working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Based on the data you have collected state your functional hypothesis in behavioral terms. Write it down.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 5: Develop an Intervention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Using the Intervention Articulation Form with your team develop a behavioral intervention plan. (Note taker this your job)</a:t>
            </a:r>
          </a:p>
          <a:p>
            <a:r>
              <a:rPr lang="en-US"/>
              <a:t>We will share these plans with another group.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4" descr="image00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9144000" cy="705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Jigsaw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It is time to send your Facilitator off to another group (An away team). </a:t>
            </a:r>
          </a:p>
          <a:p>
            <a:r>
              <a:rPr lang="en-US"/>
              <a:t>He/she will describe to another group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/>
              <a:t>Your hypothesized function and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/>
              <a:t>Your intervention plan</a:t>
            </a:r>
          </a:p>
          <a:p>
            <a:pPr marL="514350" indent="-514350"/>
            <a:r>
              <a:rPr lang="en-US"/>
              <a:t>While your facilitator is gone you will:</a:t>
            </a:r>
          </a:p>
          <a:p>
            <a:pPr marL="914400" lvl="1" indent="-514350"/>
            <a:r>
              <a:rPr lang="en-US"/>
              <a:t>Listen to a new FBA and Intervention</a:t>
            </a:r>
          </a:p>
          <a:p>
            <a:pPr marL="914400" lvl="1" indent="-514350"/>
            <a:r>
              <a:rPr lang="en-US"/>
              <a:t>Provide insights and input into how to tweak their plan based on the away teams hypothesized function.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 back to your Home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Facilitators will share with you what they learned while away.</a:t>
            </a:r>
          </a:p>
          <a:p>
            <a:r>
              <a:rPr lang="en-US"/>
              <a:t>Team members will share with the facilitator what they learned from their “away” facilitators.</a:t>
            </a:r>
          </a:p>
          <a:p>
            <a:pPr lvl="1"/>
            <a:r>
              <a:rPr lang="en-US"/>
              <a:t>Were hypothesized functions the same?</a:t>
            </a:r>
          </a:p>
          <a:p>
            <a:pPr lvl="1"/>
            <a:r>
              <a:rPr lang="en-US"/>
              <a:t>How different were your interventions?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Questions?</a:t>
            </a:r>
          </a:p>
        </p:txBody>
      </p:sp>
      <p:sp>
        <p:nvSpPr>
          <p:cNvPr id="103427" name="Text Box 6"/>
          <p:cNvSpPr txBox="1">
            <a:spLocks noChangeArrowheads="1"/>
          </p:cNvSpPr>
          <p:nvPr/>
        </p:nvSpPr>
        <p:spPr bwMode="auto">
          <a:xfrm>
            <a:off x="838200" y="1600200"/>
            <a:ext cx="6172200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cs typeface="Arial" pitchFamily="34" charset="0"/>
              </a:rPr>
              <a:t>Gary Cates</a:t>
            </a:r>
          </a:p>
          <a:p>
            <a:pPr eaLnBrk="1" hangingPunct="1">
              <a:spcBef>
                <a:spcPct val="20000"/>
              </a:spcBef>
            </a:pPr>
            <a:r>
              <a:rPr lang="en-US" b="1">
                <a:cs typeface="Arial" pitchFamily="34" charset="0"/>
                <a:hlinkClick r:id="rId2"/>
              </a:rPr>
              <a:t>garycates@garycates.net</a:t>
            </a:r>
            <a:endParaRPr lang="en-US" b="1"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>
                <a:cs typeface="Arial" pitchFamily="34" charset="0"/>
                <a:hlinkClick r:id="rId3"/>
              </a:rPr>
              <a:t>www.garycates.net</a:t>
            </a:r>
            <a:endParaRPr lang="en-US"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>
              <a:cs typeface="Arial" pitchFamily="34" charset="0"/>
            </a:endParaRPr>
          </a:p>
        </p:txBody>
      </p:sp>
      <p:pic>
        <p:nvPicPr>
          <p:cNvPr id="10342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9" r="-5029"/>
          <a:stretch>
            <a:fillRect/>
          </a:stretch>
        </p:blipFill>
        <p:spPr bwMode="auto">
          <a:xfrm>
            <a:off x="3810000" y="2590800"/>
            <a:ext cx="3581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94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Behavioral Function as a Framework for Understanding Behavior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65388"/>
            <a:ext cx="7772400" cy="3630612"/>
          </a:xfrm>
        </p:spPr>
        <p:txBody>
          <a:bodyPr/>
          <a:lstStyle/>
          <a:p>
            <a:r>
              <a:rPr lang="en-US"/>
              <a:t>Determining what the antecedents and consequences are for a given behavior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Focuses on what is maintaining the behavior not the cause!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must keep in mind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All behavior has a function</a:t>
            </a:r>
            <a:endParaRPr lang="en-US">
              <a:cs typeface="Calibri"/>
            </a:endParaRPr>
          </a:p>
          <a:p>
            <a:r>
              <a:rPr lang="en-US"/>
              <a:t>We are trying to identify the function</a:t>
            </a:r>
          </a:p>
          <a:p>
            <a:r>
              <a:rPr lang="en-US"/>
              <a:t>We may NOT be circular in your logic</a:t>
            </a:r>
            <a:endParaRPr lang="en-US">
              <a:cs typeface="Calibri"/>
            </a:endParaRPr>
          </a:p>
          <a:p>
            <a:r>
              <a:rPr lang="en-US"/>
              <a:t>Weare not looking for “underlying causes”</a:t>
            </a:r>
          </a:p>
          <a:p>
            <a:r>
              <a:rPr lang="en-US"/>
              <a:t>We don’t treat behavior that a dead person can do.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/>
          <a:lstStyle/>
          <a:p>
            <a:r>
              <a:rPr lang="en-US" sz="3200"/>
              <a:t>4 General Functions of Behavior: To Get Something or To Ger out of Something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39068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u="sng"/>
              <a:t>Tangible Reinforcement</a:t>
            </a:r>
            <a:r>
              <a:rPr lang="en-US"/>
              <a:t>: Food, Stickers, Toys, </a:t>
            </a:r>
          </a:p>
          <a:p>
            <a:r>
              <a:rPr lang="en-US" u="sng"/>
              <a:t>Social Reinforcement</a:t>
            </a:r>
            <a:r>
              <a:rPr lang="en-US"/>
              <a:t>: Teacher or Peer</a:t>
            </a:r>
            <a:endParaRPr lang="en-US">
              <a:cs typeface="Calibri"/>
            </a:endParaRPr>
          </a:p>
          <a:p>
            <a:r>
              <a:rPr lang="en-US" u="sng"/>
              <a:t>Escape/Avoidance</a:t>
            </a:r>
            <a:r>
              <a:rPr lang="en-US"/>
              <a:t>: Get out of or terminate something "aversive"</a:t>
            </a:r>
            <a:endParaRPr lang="en-US">
              <a:cs typeface="Calibri"/>
            </a:endParaRPr>
          </a:p>
          <a:p>
            <a:r>
              <a:rPr lang="en-US" u="sng"/>
              <a:t>Sensory Reinforcement</a:t>
            </a:r>
            <a:r>
              <a:rPr lang="en-US"/>
              <a:t>: Visual, auditory primarily (Touch, smell)</a:t>
            </a:r>
            <a:endParaRPr lang="en-US">
              <a:cs typeface="Calibri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5240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Typical Hypotheses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2590800"/>
            <a:ext cx="7772400" cy="3048000"/>
          </a:xfrm>
        </p:spPr>
        <p:txBody>
          <a:bodyPr/>
          <a:lstStyle/>
          <a:p>
            <a:r>
              <a:rPr lang="en-US"/>
              <a:t>What are common hypotheses for:</a:t>
            </a:r>
          </a:p>
          <a:p>
            <a:pPr lvl="1"/>
            <a:r>
              <a:rPr lang="en-US"/>
              <a:t>Not completing homework?</a:t>
            </a:r>
          </a:p>
          <a:p>
            <a:pPr lvl="1"/>
            <a:r>
              <a:rPr lang="en-US"/>
              <a:t>Talking out during class?</a:t>
            </a:r>
          </a:p>
          <a:p>
            <a:pPr lvl="1"/>
            <a:r>
              <a:rPr lang="en-US"/>
              <a:t>Inappropriate touching of others?</a:t>
            </a:r>
          </a:p>
          <a:p>
            <a:pPr lvl="1"/>
            <a:r>
              <a:rPr lang="en-US"/>
              <a:t>Poor math test scores?</a:t>
            </a:r>
          </a:p>
          <a:p>
            <a:pPr lvl="1">
              <a:buFontTx/>
              <a:buNone/>
            </a:pPr>
            <a:endParaRPr lang="en-US"/>
          </a:p>
          <a:p>
            <a:pPr lvl="1"/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09600" y="381000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Group Example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1975</Words>
  <Application>Microsoft Office PowerPoint</Application>
  <PresentationFormat>On-screen Show (4:3)</PresentationFormat>
  <Paragraphs>408</Paragraphs>
  <Slides>52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Courier New</vt:lpstr>
      <vt:lpstr>Times New Roman</vt:lpstr>
      <vt:lpstr>Office Theme</vt:lpstr>
      <vt:lpstr>Chart</vt:lpstr>
      <vt:lpstr>Document</vt:lpstr>
      <vt:lpstr>Conducting Meaningful Functional Behavior Assessment </vt:lpstr>
      <vt:lpstr>Typical Hypotheses</vt:lpstr>
      <vt:lpstr>Introduction, Pneumonia, Manure, and Scientific Practices</vt:lpstr>
      <vt:lpstr>To be successful in implementing Effective Behavioral Interventions you need to:</vt:lpstr>
      <vt:lpstr>PowerPoint Presentation</vt:lpstr>
      <vt:lpstr>Behavioral Function as a Framework for Understanding Behavior</vt:lpstr>
      <vt:lpstr>What you must keep in mind</vt:lpstr>
      <vt:lpstr>4 General Functions of Behavior: To Get Something or To Ger out of Something</vt:lpstr>
      <vt:lpstr>Typical Hypotheses</vt:lpstr>
      <vt:lpstr>Approaches to Functional Assessment </vt:lpstr>
      <vt:lpstr>Example of Functional Analysis: Talking out in class</vt:lpstr>
      <vt:lpstr>PowerPoint Presentation</vt:lpstr>
      <vt:lpstr>A More Applied Classroom Example</vt:lpstr>
      <vt:lpstr>PowerPoint Presentation</vt:lpstr>
      <vt:lpstr>PowerPoint Presentation</vt:lpstr>
      <vt:lpstr>Functional Behavior Assessment</vt:lpstr>
      <vt:lpstr>Needed Data for FBA</vt:lpstr>
      <vt:lpstr>Office Discipline Referrals </vt:lpstr>
      <vt:lpstr>PowerPoint Presentation</vt:lpstr>
      <vt:lpstr>Teacher Nominations  (Top 3 but up to 5)</vt:lpstr>
      <vt:lpstr>Confirming Teacher Nominations with Other Data</vt:lpstr>
      <vt:lpstr>Standard Protocol</vt:lpstr>
      <vt:lpstr>PowerPoint Presentation</vt:lpstr>
      <vt:lpstr>PowerPoint Presentation</vt:lpstr>
      <vt:lpstr>Implementing with Fidelity</vt:lpstr>
      <vt:lpstr>PowerPoint Presentation</vt:lpstr>
      <vt:lpstr>PowerPoint Presentation</vt:lpstr>
      <vt:lpstr>Purpose of Needed Data for FBA</vt:lpstr>
      <vt:lpstr>Enter the School Psychologist</vt:lpstr>
      <vt:lpstr>Individual Problem-Solving Meeting</vt:lpstr>
      <vt:lpstr>Individualized Behavioral Assessment &amp; Intervention</vt:lpstr>
      <vt:lpstr>Prior to Observations</vt:lpstr>
      <vt:lpstr>PowerPoint Presentation</vt:lpstr>
      <vt:lpstr>PowerPoint Presentation</vt:lpstr>
      <vt:lpstr>PowerPoint Presentation</vt:lpstr>
      <vt:lpstr>PowerPoint Presentation</vt:lpstr>
      <vt:lpstr>Types of Systematic Direct Behavioral Observation Recording</vt:lpstr>
      <vt:lpstr>So now what?</vt:lpstr>
      <vt:lpstr>Small Group Work Time!</vt:lpstr>
      <vt:lpstr>Teaming up</vt:lpstr>
      <vt:lpstr>Case Problem Solving Time</vt:lpstr>
      <vt:lpstr>Steps to Conducting FBA</vt:lpstr>
      <vt:lpstr>Step 1: Review Existing Information</vt:lpstr>
      <vt:lpstr>Step 2: Case Assessment Planning</vt:lpstr>
      <vt:lpstr>Step 3: Data analysis 1</vt:lpstr>
      <vt:lpstr>Step 3: Data analysis 2</vt:lpstr>
      <vt:lpstr>Step 3: Data analysis 3</vt:lpstr>
      <vt:lpstr>Step 4: Develop a working Hypothesis</vt:lpstr>
      <vt:lpstr>Step 5: Develop an Intervention Plan</vt:lpstr>
      <vt:lpstr>Jigsaw Time</vt:lpstr>
      <vt:lpstr>Reporting back to your Home Team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Targeted and Useful FBA’s</dc:title>
  <dc:creator>Gary L Cates</dc:creator>
  <cp:lastModifiedBy>Cates, Gary L</cp:lastModifiedBy>
  <cp:revision>2</cp:revision>
  <dcterms:created xsi:type="dcterms:W3CDTF">2014-01-28T01:35:23Z</dcterms:created>
  <dcterms:modified xsi:type="dcterms:W3CDTF">2023-10-05T14:12:40Z</dcterms:modified>
</cp:coreProperties>
</file>