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3"/>
  </p:notesMasterIdLst>
  <p:handoutMasterIdLst>
    <p:handoutMasterId r:id="rId64"/>
  </p:handoutMasterIdLst>
  <p:sldIdLst>
    <p:sldId id="256" r:id="rId4"/>
    <p:sldId id="321" r:id="rId5"/>
    <p:sldId id="376" r:id="rId6"/>
    <p:sldId id="274" r:id="rId7"/>
    <p:sldId id="358" r:id="rId8"/>
    <p:sldId id="359" r:id="rId9"/>
    <p:sldId id="326" r:id="rId10"/>
    <p:sldId id="262" r:id="rId11"/>
    <p:sldId id="289" r:id="rId12"/>
    <p:sldId id="259" r:id="rId13"/>
    <p:sldId id="346" r:id="rId14"/>
    <p:sldId id="354" r:id="rId15"/>
    <p:sldId id="327" r:id="rId16"/>
    <p:sldId id="328" r:id="rId17"/>
    <p:sldId id="351" r:id="rId18"/>
    <p:sldId id="363" r:id="rId19"/>
    <p:sldId id="361" r:id="rId20"/>
    <p:sldId id="362" r:id="rId21"/>
    <p:sldId id="364" r:id="rId22"/>
    <p:sldId id="365" r:id="rId23"/>
    <p:sldId id="366" r:id="rId24"/>
    <p:sldId id="367" r:id="rId25"/>
    <p:sldId id="368" r:id="rId26"/>
    <p:sldId id="369" r:id="rId27"/>
    <p:sldId id="356" r:id="rId28"/>
    <p:sldId id="370" r:id="rId29"/>
    <p:sldId id="371" r:id="rId30"/>
    <p:sldId id="381" r:id="rId31"/>
    <p:sldId id="380" r:id="rId32"/>
    <p:sldId id="329" r:id="rId33"/>
    <p:sldId id="347" r:id="rId34"/>
    <p:sldId id="372" r:id="rId35"/>
    <p:sldId id="352" r:id="rId36"/>
    <p:sldId id="349" r:id="rId37"/>
    <p:sldId id="317" r:id="rId38"/>
    <p:sldId id="330" r:id="rId39"/>
    <p:sldId id="332" r:id="rId40"/>
    <p:sldId id="348" r:id="rId41"/>
    <p:sldId id="377" r:id="rId42"/>
    <p:sldId id="331" r:id="rId43"/>
    <p:sldId id="353" r:id="rId44"/>
    <p:sldId id="360" r:id="rId45"/>
    <p:sldId id="336" r:id="rId46"/>
    <p:sldId id="333" r:id="rId47"/>
    <p:sldId id="335" r:id="rId48"/>
    <p:sldId id="334" r:id="rId49"/>
    <p:sldId id="378" r:id="rId50"/>
    <p:sldId id="337" r:id="rId51"/>
    <p:sldId id="373" r:id="rId52"/>
    <p:sldId id="374" r:id="rId53"/>
    <p:sldId id="375" r:id="rId54"/>
    <p:sldId id="379" r:id="rId55"/>
    <p:sldId id="338" r:id="rId56"/>
    <p:sldId id="261" r:id="rId57"/>
    <p:sldId id="339" r:id="rId58"/>
    <p:sldId id="270" r:id="rId59"/>
    <p:sldId id="310" r:id="rId60"/>
    <p:sldId id="343" r:id="rId61"/>
    <p:sldId id="350" r:id="rId6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8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4E8409-6DC5-4FBB-86FA-4F4DF07DE6DD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1A0573-19B5-4426-B3F3-EC6B7CDC0C5F}">
      <dgm:prSet phldrT="[Text]"/>
      <dgm:spPr>
        <a:solidFill>
          <a:srgbClr val="FFC000"/>
        </a:solidFill>
      </dgm:spPr>
      <dgm:t>
        <a:bodyPr/>
        <a:lstStyle/>
        <a:p>
          <a:r>
            <a:rPr lang="en-US" baseline="0" dirty="0">
              <a:solidFill>
                <a:schemeClr val="bg1"/>
              </a:solidFill>
            </a:rPr>
            <a:t>Universal Screening Measures</a:t>
          </a:r>
        </a:p>
      </dgm:t>
    </dgm:pt>
    <dgm:pt modelId="{0CED494F-87B5-4769-A27C-3D6EAA5FDB06}" type="parTrans" cxnId="{9B6FD556-F96B-4C08-829C-E9FA17183367}">
      <dgm:prSet/>
      <dgm:spPr/>
      <dgm:t>
        <a:bodyPr/>
        <a:lstStyle/>
        <a:p>
          <a:endParaRPr lang="en-US"/>
        </a:p>
      </dgm:t>
    </dgm:pt>
    <dgm:pt modelId="{B3FC6692-901F-44C6-B566-7B6BFC755E41}" type="sibTrans" cxnId="{9B6FD556-F96B-4C08-829C-E9FA17183367}">
      <dgm:prSet/>
      <dgm:spPr/>
      <dgm:t>
        <a:bodyPr/>
        <a:lstStyle/>
        <a:p>
          <a:endParaRPr lang="en-US"/>
        </a:p>
      </dgm:t>
    </dgm:pt>
    <dgm:pt modelId="{58A4FEA1-EAD9-4C5D-8862-993204E8C37D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Standard Educational Diagnostic Tool</a:t>
          </a:r>
        </a:p>
      </dgm:t>
    </dgm:pt>
    <dgm:pt modelId="{609FF16F-9F73-4EA5-8986-BF2FDC789860}" type="parTrans" cxnId="{19C2BB6E-2711-4F37-9908-67A6C30CBA30}">
      <dgm:prSet/>
      <dgm:spPr/>
      <dgm:t>
        <a:bodyPr/>
        <a:lstStyle/>
        <a:p>
          <a:endParaRPr lang="en-US"/>
        </a:p>
      </dgm:t>
    </dgm:pt>
    <dgm:pt modelId="{1B634BBE-4AE8-4BD1-A742-AB4FB664BCC7}" type="sibTrans" cxnId="{19C2BB6E-2711-4F37-9908-67A6C30CBA30}">
      <dgm:prSet/>
      <dgm:spPr/>
      <dgm:t>
        <a:bodyPr/>
        <a:lstStyle/>
        <a:p>
          <a:endParaRPr lang="en-US"/>
        </a:p>
      </dgm:t>
    </dgm:pt>
    <dgm:pt modelId="{71F2D9AE-B9A4-4A14-8810-A2918E0D144C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Tier II Standard Protocol Instruction</a:t>
          </a:r>
        </a:p>
      </dgm:t>
    </dgm:pt>
    <dgm:pt modelId="{77F90BA5-3485-4489-87A9-EBEEAA4E97BB}" type="parTrans" cxnId="{46E4AE05-7698-4396-9C76-2F6736B4DC02}">
      <dgm:prSet/>
      <dgm:spPr/>
      <dgm:t>
        <a:bodyPr/>
        <a:lstStyle/>
        <a:p>
          <a:endParaRPr lang="en-US"/>
        </a:p>
      </dgm:t>
    </dgm:pt>
    <dgm:pt modelId="{EFB1C61A-FE80-45F4-A89E-CE1D4FC78353}" type="sibTrans" cxnId="{46E4AE05-7698-4396-9C76-2F6736B4DC02}">
      <dgm:prSet/>
      <dgm:spPr/>
      <dgm:t>
        <a:bodyPr/>
        <a:lstStyle/>
        <a:p>
          <a:endParaRPr lang="en-US"/>
        </a:p>
      </dgm:t>
    </dgm:pt>
    <dgm:pt modelId="{41674794-5D6E-41C3-A761-D3BCC1CCC041}">
      <dgm:prSet phldrT="[Text]"/>
      <dgm:spPr/>
      <dgm:t>
        <a:bodyPr/>
        <a:lstStyle/>
        <a:p>
          <a:r>
            <a:rPr lang="en-US" dirty="0"/>
            <a:t>Progress Monitoring</a:t>
          </a:r>
        </a:p>
      </dgm:t>
    </dgm:pt>
    <dgm:pt modelId="{FBDB3E55-944E-4957-93F8-7501EEBE8051}" type="parTrans" cxnId="{F0D5A823-A323-4317-A06F-B79D4A4907D3}">
      <dgm:prSet/>
      <dgm:spPr/>
      <dgm:t>
        <a:bodyPr/>
        <a:lstStyle/>
        <a:p>
          <a:endParaRPr lang="en-US"/>
        </a:p>
      </dgm:t>
    </dgm:pt>
    <dgm:pt modelId="{C57A0C07-1D51-4563-B442-760643E3EE5F}" type="sibTrans" cxnId="{F0D5A823-A323-4317-A06F-B79D4A4907D3}">
      <dgm:prSet/>
      <dgm:spPr/>
      <dgm:t>
        <a:bodyPr/>
        <a:lstStyle/>
        <a:p>
          <a:endParaRPr lang="en-US"/>
        </a:p>
      </dgm:t>
    </dgm:pt>
    <dgm:pt modelId="{6FF9C263-A75B-4592-A433-6B910F9F7790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Tier III Individualized Instruction</a:t>
          </a:r>
        </a:p>
      </dgm:t>
    </dgm:pt>
    <dgm:pt modelId="{D653C11C-BADE-48DA-A139-D37892BD5A6E}" type="parTrans" cxnId="{9F5E65BB-2752-4F58-AC41-9AAEAE163332}">
      <dgm:prSet/>
      <dgm:spPr/>
      <dgm:t>
        <a:bodyPr/>
        <a:lstStyle/>
        <a:p>
          <a:endParaRPr lang="en-US"/>
        </a:p>
      </dgm:t>
    </dgm:pt>
    <dgm:pt modelId="{325D6E47-9C81-45ED-A391-6F31E920F7D5}" type="sibTrans" cxnId="{9F5E65BB-2752-4F58-AC41-9AAEAE163332}">
      <dgm:prSet/>
      <dgm:spPr/>
      <dgm:t>
        <a:bodyPr/>
        <a:lstStyle/>
        <a:p>
          <a:endParaRPr lang="en-US"/>
        </a:p>
      </dgm:t>
    </dgm:pt>
    <dgm:pt modelId="{8A7CB3EB-1CC4-460F-A80A-A5A15B0A610C}">
      <dgm:prSet phldrT="[Text]"/>
      <dgm:spPr/>
      <dgm:t>
        <a:bodyPr/>
        <a:lstStyle/>
        <a:p>
          <a:r>
            <a:rPr lang="en-US" dirty="0"/>
            <a:t>Progress Monitoring</a:t>
          </a:r>
        </a:p>
      </dgm:t>
    </dgm:pt>
    <dgm:pt modelId="{8CA9739A-FAD3-4B1C-AC70-FB839B2CFD49}" type="parTrans" cxnId="{A66BEAFE-8DB7-47B0-8E5A-B0537BFBD881}">
      <dgm:prSet/>
      <dgm:spPr/>
      <dgm:t>
        <a:bodyPr/>
        <a:lstStyle/>
        <a:p>
          <a:endParaRPr lang="en-US"/>
        </a:p>
      </dgm:t>
    </dgm:pt>
    <dgm:pt modelId="{3876DBD6-0F2B-4794-969F-E5CF6662A6A8}" type="sibTrans" cxnId="{A66BEAFE-8DB7-47B0-8E5A-B0537BFBD881}">
      <dgm:prSet/>
      <dgm:spPr/>
      <dgm:t>
        <a:bodyPr/>
        <a:lstStyle/>
        <a:p>
          <a:endParaRPr lang="en-US"/>
        </a:p>
      </dgm:t>
    </dgm:pt>
    <dgm:pt modelId="{40BC647E-B4D7-4812-A65A-BC998004E248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Special Education</a:t>
          </a:r>
        </a:p>
        <a:p>
          <a:r>
            <a:rPr lang="en-US" dirty="0"/>
            <a:t>Entitlement</a:t>
          </a:r>
        </a:p>
      </dgm:t>
    </dgm:pt>
    <dgm:pt modelId="{27AA2D11-3F75-4CCB-8733-9479A659C9E4}" type="parTrans" cxnId="{D946DAD6-E1E7-4586-8B30-0C58CF58A418}">
      <dgm:prSet/>
      <dgm:spPr/>
      <dgm:t>
        <a:bodyPr/>
        <a:lstStyle/>
        <a:p>
          <a:endParaRPr lang="en-US"/>
        </a:p>
      </dgm:t>
    </dgm:pt>
    <dgm:pt modelId="{CC99A19D-53E6-4FB2-95EC-D57E371A84FC}" type="sibTrans" cxnId="{D946DAD6-E1E7-4586-8B30-0C58CF58A418}">
      <dgm:prSet/>
      <dgm:spPr/>
      <dgm:t>
        <a:bodyPr/>
        <a:lstStyle/>
        <a:p>
          <a:endParaRPr lang="en-US"/>
        </a:p>
      </dgm:t>
    </dgm:pt>
    <dgm:pt modelId="{B3F4E2E3-E07E-48C8-AB98-F69AD04829A7}">
      <dgm:prSet phldrT="[Text]"/>
      <dgm:spPr/>
      <dgm:t>
        <a:bodyPr/>
        <a:lstStyle/>
        <a:p>
          <a:r>
            <a:rPr lang="en-US" dirty="0"/>
            <a:t>Progress Monitoring</a:t>
          </a:r>
        </a:p>
      </dgm:t>
    </dgm:pt>
    <dgm:pt modelId="{BAAD1DD0-B822-4AA8-9588-3B3FD56B4656}" type="parTrans" cxnId="{8BDEF5EA-5E72-48AA-9966-DE685B0F908E}">
      <dgm:prSet/>
      <dgm:spPr/>
      <dgm:t>
        <a:bodyPr/>
        <a:lstStyle/>
        <a:p>
          <a:endParaRPr lang="en-US"/>
        </a:p>
      </dgm:t>
    </dgm:pt>
    <dgm:pt modelId="{A53C3D28-5A80-4802-84D6-66113C6AD37A}" type="sibTrans" cxnId="{8BDEF5EA-5E72-48AA-9966-DE685B0F908E}">
      <dgm:prSet/>
      <dgm:spPr/>
      <dgm:t>
        <a:bodyPr/>
        <a:lstStyle/>
        <a:p>
          <a:endParaRPr lang="en-US"/>
        </a:p>
      </dgm:t>
    </dgm:pt>
    <dgm:pt modelId="{2D96A4FF-7139-42B9-ACAC-75EB3DA6ABDE}">
      <dgm:prSet/>
      <dgm:spPr>
        <a:solidFill>
          <a:srgbClr val="00B050"/>
        </a:solidFill>
      </dgm:spPr>
      <dgm:t>
        <a:bodyPr/>
        <a:lstStyle/>
        <a:p>
          <a:r>
            <a:rPr lang="en-US" dirty="0"/>
            <a:t>Universal Core Curriculum</a:t>
          </a:r>
        </a:p>
      </dgm:t>
    </dgm:pt>
    <dgm:pt modelId="{7F1803BC-FBEF-4458-AA3A-BFBD567A7F9A}" type="parTrans" cxnId="{46DB7CAF-B323-4EA7-8EBD-A6CA1A21CE65}">
      <dgm:prSet/>
      <dgm:spPr/>
      <dgm:t>
        <a:bodyPr/>
        <a:lstStyle/>
        <a:p>
          <a:endParaRPr lang="en-US"/>
        </a:p>
      </dgm:t>
    </dgm:pt>
    <dgm:pt modelId="{27143C05-EDE1-4C14-899F-5380503C03FA}" type="sibTrans" cxnId="{46DB7CAF-B323-4EA7-8EBD-A6CA1A21CE65}">
      <dgm:prSet/>
      <dgm:spPr/>
      <dgm:t>
        <a:bodyPr/>
        <a:lstStyle/>
        <a:p>
          <a:endParaRPr lang="en-US"/>
        </a:p>
      </dgm:t>
    </dgm:pt>
    <dgm:pt modelId="{4FE3DE76-55BC-4D29-B57D-EF1C84455DDD}">
      <dgm:prSet/>
      <dgm:spPr>
        <a:solidFill>
          <a:srgbClr val="FFC000"/>
        </a:solidFill>
      </dgm:spPr>
      <dgm:t>
        <a:bodyPr/>
        <a:lstStyle/>
        <a:p>
          <a:r>
            <a:rPr lang="en-US" dirty="0"/>
            <a:t>Individualized Diagnostic Assessment</a:t>
          </a:r>
        </a:p>
      </dgm:t>
    </dgm:pt>
    <dgm:pt modelId="{8FCE106A-F5B6-458C-B868-0F65B1EC7069}" type="parTrans" cxnId="{F0F715CE-36F0-4443-AA73-67A2D406E27F}">
      <dgm:prSet/>
      <dgm:spPr/>
      <dgm:t>
        <a:bodyPr/>
        <a:lstStyle/>
        <a:p>
          <a:endParaRPr lang="en-US"/>
        </a:p>
      </dgm:t>
    </dgm:pt>
    <dgm:pt modelId="{5A01FDFE-DBEC-4FB6-B529-229E8A55999C}" type="sibTrans" cxnId="{F0F715CE-36F0-4443-AA73-67A2D406E27F}">
      <dgm:prSet/>
      <dgm:spPr/>
      <dgm:t>
        <a:bodyPr/>
        <a:lstStyle/>
        <a:p>
          <a:endParaRPr lang="en-US"/>
        </a:p>
      </dgm:t>
    </dgm:pt>
    <dgm:pt modelId="{639B6421-26D4-4AB1-99BD-2334B9162478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/>
            <a:t>Identification of Students At-Risk</a:t>
          </a:r>
        </a:p>
      </dgm:t>
    </dgm:pt>
    <dgm:pt modelId="{20973E66-DBE0-43DD-9CFC-6D992229C13A}" type="sibTrans" cxnId="{D9AAE73D-1B1C-431A-B88A-54D75DDCC1E2}">
      <dgm:prSet/>
      <dgm:spPr/>
      <dgm:t>
        <a:bodyPr/>
        <a:lstStyle/>
        <a:p>
          <a:endParaRPr lang="en-US"/>
        </a:p>
      </dgm:t>
    </dgm:pt>
    <dgm:pt modelId="{535F3CCB-7B1D-4715-BEBB-258FCDE62971}" type="parTrans" cxnId="{D9AAE73D-1B1C-431A-B88A-54D75DDCC1E2}">
      <dgm:prSet/>
      <dgm:spPr/>
      <dgm:t>
        <a:bodyPr/>
        <a:lstStyle/>
        <a:p>
          <a:endParaRPr lang="en-US"/>
        </a:p>
      </dgm:t>
    </dgm:pt>
    <dgm:pt modelId="{2C67748C-A673-443C-9B91-05AB2822B6D2}" type="pres">
      <dgm:prSet presAssocID="{6F4E8409-6DC5-4FBB-86FA-4F4DF07DE6DD}" presName="Name0" presStyleCnt="0">
        <dgm:presLayoutVars>
          <dgm:dir/>
          <dgm:resizeHandles val="exact"/>
        </dgm:presLayoutVars>
      </dgm:prSet>
      <dgm:spPr/>
    </dgm:pt>
    <dgm:pt modelId="{E49F4333-7455-4E03-B0FE-457DCDB7F995}" type="pres">
      <dgm:prSet presAssocID="{2D96A4FF-7139-42B9-ACAC-75EB3DA6ABDE}" presName="node" presStyleLbl="node1" presStyleIdx="0" presStyleCnt="11">
        <dgm:presLayoutVars>
          <dgm:bulletEnabled val="1"/>
        </dgm:presLayoutVars>
      </dgm:prSet>
      <dgm:spPr/>
    </dgm:pt>
    <dgm:pt modelId="{32F3000E-7C00-40A7-BFD7-E3326648FA2A}" type="pres">
      <dgm:prSet presAssocID="{27143C05-EDE1-4C14-899F-5380503C03FA}" presName="sibTrans" presStyleLbl="sibTrans1D1" presStyleIdx="0" presStyleCnt="10"/>
      <dgm:spPr/>
    </dgm:pt>
    <dgm:pt modelId="{AADC7C8F-4A57-4C22-8E66-976672A0E3FB}" type="pres">
      <dgm:prSet presAssocID="{27143C05-EDE1-4C14-899F-5380503C03FA}" presName="connectorText" presStyleLbl="sibTrans1D1" presStyleIdx="0" presStyleCnt="10"/>
      <dgm:spPr/>
    </dgm:pt>
    <dgm:pt modelId="{EDC6EFDD-8C91-41BF-856B-0C238234BA06}" type="pres">
      <dgm:prSet presAssocID="{C71A0573-19B5-4426-B3F3-EC6B7CDC0C5F}" presName="node" presStyleLbl="node1" presStyleIdx="1" presStyleCnt="11">
        <dgm:presLayoutVars>
          <dgm:bulletEnabled val="1"/>
        </dgm:presLayoutVars>
      </dgm:prSet>
      <dgm:spPr/>
    </dgm:pt>
    <dgm:pt modelId="{53E264E9-AB55-4F71-999F-99F3ACD71B10}" type="pres">
      <dgm:prSet presAssocID="{B3FC6692-901F-44C6-B566-7B6BFC755E41}" presName="sibTrans" presStyleLbl="sibTrans1D1" presStyleIdx="1" presStyleCnt="10"/>
      <dgm:spPr/>
    </dgm:pt>
    <dgm:pt modelId="{B775D729-273C-4989-A012-BA383DDDE36D}" type="pres">
      <dgm:prSet presAssocID="{B3FC6692-901F-44C6-B566-7B6BFC755E41}" presName="connectorText" presStyleLbl="sibTrans1D1" presStyleIdx="1" presStyleCnt="10"/>
      <dgm:spPr/>
    </dgm:pt>
    <dgm:pt modelId="{37CF5E1A-6DB2-4509-88AE-657845133D8A}" type="pres">
      <dgm:prSet presAssocID="{639B6421-26D4-4AB1-99BD-2334B9162478}" presName="node" presStyleLbl="node1" presStyleIdx="2" presStyleCnt="11">
        <dgm:presLayoutVars>
          <dgm:bulletEnabled val="1"/>
        </dgm:presLayoutVars>
      </dgm:prSet>
      <dgm:spPr/>
    </dgm:pt>
    <dgm:pt modelId="{7B412406-9655-498A-B3ED-9FB8BEC8FE8C}" type="pres">
      <dgm:prSet presAssocID="{20973E66-DBE0-43DD-9CFC-6D992229C13A}" presName="sibTrans" presStyleLbl="sibTrans1D1" presStyleIdx="2" presStyleCnt="10"/>
      <dgm:spPr/>
    </dgm:pt>
    <dgm:pt modelId="{D1F69F65-7430-4CF1-A48B-BCFD773E288C}" type="pres">
      <dgm:prSet presAssocID="{20973E66-DBE0-43DD-9CFC-6D992229C13A}" presName="connectorText" presStyleLbl="sibTrans1D1" presStyleIdx="2" presStyleCnt="10"/>
      <dgm:spPr/>
    </dgm:pt>
    <dgm:pt modelId="{EDE2C628-2EE7-4135-A03F-53EDBE58CB5E}" type="pres">
      <dgm:prSet presAssocID="{58A4FEA1-EAD9-4C5D-8862-993204E8C37D}" presName="node" presStyleLbl="node1" presStyleIdx="3" presStyleCnt="11">
        <dgm:presLayoutVars>
          <dgm:bulletEnabled val="1"/>
        </dgm:presLayoutVars>
      </dgm:prSet>
      <dgm:spPr/>
    </dgm:pt>
    <dgm:pt modelId="{02CBD34D-A074-4DD7-B394-1D16B474E9B0}" type="pres">
      <dgm:prSet presAssocID="{1B634BBE-4AE8-4BD1-A742-AB4FB664BCC7}" presName="sibTrans" presStyleLbl="sibTrans1D1" presStyleIdx="3" presStyleCnt="10"/>
      <dgm:spPr/>
    </dgm:pt>
    <dgm:pt modelId="{20342605-0C4C-4250-90FF-DA95C58C8141}" type="pres">
      <dgm:prSet presAssocID="{1B634BBE-4AE8-4BD1-A742-AB4FB664BCC7}" presName="connectorText" presStyleLbl="sibTrans1D1" presStyleIdx="3" presStyleCnt="10"/>
      <dgm:spPr/>
    </dgm:pt>
    <dgm:pt modelId="{26DE73B8-2B25-48A1-BDE3-02C036166AF3}" type="pres">
      <dgm:prSet presAssocID="{71F2D9AE-B9A4-4A14-8810-A2918E0D144C}" presName="node" presStyleLbl="node1" presStyleIdx="4" presStyleCnt="11">
        <dgm:presLayoutVars>
          <dgm:bulletEnabled val="1"/>
        </dgm:presLayoutVars>
      </dgm:prSet>
      <dgm:spPr/>
    </dgm:pt>
    <dgm:pt modelId="{945F8B59-9A6F-4D15-9FED-8D87349206EE}" type="pres">
      <dgm:prSet presAssocID="{EFB1C61A-FE80-45F4-A89E-CE1D4FC78353}" presName="sibTrans" presStyleLbl="sibTrans1D1" presStyleIdx="4" presStyleCnt="10"/>
      <dgm:spPr/>
    </dgm:pt>
    <dgm:pt modelId="{2A5A7F6E-3273-4AC9-AA28-4989B35A5736}" type="pres">
      <dgm:prSet presAssocID="{EFB1C61A-FE80-45F4-A89E-CE1D4FC78353}" presName="connectorText" presStyleLbl="sibTrans1D1" presStyleIdx="4" presStyleCnt="10"/>
      <dgm:spPr/>
    </dgm:pt>
    <dgm:pt modelId="{31F4265E-FBC8-41F7-A15A-CA519941BAC9}" type="pres">
      <dgm:prSet presAssocID="{41674794-5D6E-41C3-A761-D3BCC1CCC041}" presName="node" presStyleLbl="node1" presStyleIdx="5" presStyleCnt="11">
        <dgm:presLayoutVars>
          <dgm:bulletEnabled val="1"/>
        </dgm:presLayoutVars>
      </dgm:prSet>
      <dgm:spPr/>
    </dgm:pt>
    <dgm:pt modelId="{45CBA3BB-0706-41DE-BEB0-4BE4E33E6304}" type="pres">
      <dgm:prSet presAssocID="{C57A0C07-1D51-4563-B442-760643E3EE5F}" presName="sibTrans" presStyleLbl="sibTrans1D1" presStyleIdx="5" presStyleCnt="10"/>
      <dgm:spPr/>
    </dgm:pt>
    <dgm:pt modelId="{F6030DFB-379A-45F1-821A-7C5A16A766BB}" type="pres">
      <dgm:prSet presAssocID="{C57A0C07-1D51-4563-B442-760643E3EE5F}" presName="connectorText" presStyleLbl="sibTrans1D1" presStyleIdx="5" presStyleCnt="10"/>
      <dgm:spPr/>
    </dgm:pt>
    <dgm:pt modelId="{D21C7E6A-9B45-47ED-8E5F-ECF32FBD3DBA}" type="pres">
      <dgm:prSet presAssocID="{4FE3DE76-55BC-4D29-B57D-EF1C84455DDD}" presName="node" presStyleLbl="node1" presStyleIdx="6" presStyleCnt="11">
        <dgm:presLayoutVars>
          <dgm:bulletEnabled val="1"/>
        </dgm:presLayoutVars>
      </dgm:prSet>
      <dgm:spPr/>
    </dgm:pt>
    <dgm:pt modelId="{CDA7912B-CB16-4B00-B365-77F411D9668C}" type="pres">
      <dgm:prSet presAssocID="{5A01FDFE-DBEC-4FB6-B529-229E8A55999C}" presName="sibTrans" presStyleLbl="sibTrans1D1" presStyleIdx="6" presStyleCnt="10"/>
      <dgm:spPr/>
    </dgm:pt>
    <dgm:pt modelId="{CC58F76F-2440-45B7-ABB8-6FC623653621}" type="pres">
      <dgm:prSet presAssocID="{5A01FDFE-DBEC-4FB6-B529-229E8A55999C}" presName="connectorText" presStyleLbl="sibTrans1D1" presStyleIdx="6" presStyleCnt="10"/>
      <dgm:spPr/>
    </dgm:pt>
    <dgm:pt modelId="{F29ACE80-E691-4847-B5DD-0575927F0458}" type="pres">
      <dgm:prSet presAssocID="{6FF9C263-A75B-4592-A433-6B910F9F7790}" presName="node" presStyleLbl="node1" presStyleIdx="7" presStyleCnt="11">
        <dgm:presLayoutVars>
          <dgm:bulletEnabled val="1"/>
        </dgm:presLayoutVars>
      </dgm:prSet>
      <dgm:spPr/>
    </dgm:pt>
    <dgm:pt modelId="{36661798-2718-4A90-848A-9AB4EB7F0772}" type="pres">
      <dgm:prSet presAssocID="{325D6E47-9C81-45ED-A391-6F31E920F7D5}" presName="sibTrans" presStyleLbl="sibTrans1D1" presStyleIdx="7" presStyleCnt="10"/>
      <dgm:spPr/>
    </dgm:pt>
    <dgm:pt modelId="{B8DF7981-424F-49CA-917D-589DF083520D}" type="pres">
      <dgm:prSet presAssocID="{325D6E47-9C81-45ED-A391-6F31E920F7D5}" presName="connectorText" presStyleLbl="sibTrans1D1" presStyleIdx="7" presStyleCnt="10"/>
      <dgm:spPr/>
    </dgm:pt>
    <dgm:pt modelId="{2E73F417-9ABF-4546-936F-529862E80621}" type="pres">
      <dgm:prSet presAssocID="{8A7CB3EB-1CC4-460F-A80A-A5A15B0A610C}" presName="node" presStyleLbl="node1" presStyleIdx="8" presStyleCnt="11">
        <dgm:presLayoutVars>
          <dgm:bulletEnabled val="1"/>
        </dgm:presLayoutVars>
      </dgm:prSet>
      <dgm:spPr/>
    </dgm:pt>
    <dgm:pt modelId="{547AF0B0-FC74-48AF-854D-1AE42ACCD46E}" type="pres">
      <dgm:prSet presAssocID="{3876DBD6-0F2B-4794-969F-E5CF6662A6A8}" presName="sibTrans" presStyleLbl="sibTrans1D1" presStyleIdx="8" presStyleCnt="10"/>
      <dgm:spPr/>
    </dgm:pt>
    <dgm:pt modelId="{91E3B85D-278B-420B-B307-AB78FEDCBC04}" type="pres">
      <dgm:prSet presAssocID="{3876DBD6-0F2B-4794-969F-E5CF6662A6A8}" presName="connectorText" presStyleLbl="sibTrans1D1" presStyleIdx="8" presStyleCnt="10"/>
      <dgm:spPr/>
    </dgm:pt>
    <dgm:pt modelId="{DA4303FE-9AB6-44A5-8ADB-4CB0D01B064C}" type="pres">
      <dgm:prSet presAssocID="{40BC647E-B4D7-4812-A65A-BC998004E248}" presName="node" presStyleLbl="node1" presStyleIdx="9" presStyleCnt="11">
        <dgm:presLayoutVars>
          <dgm:bulletEnabled val="1"/>
        </dgm:presLayoutVars>
      </dgm:prSet>
      <dgm:spPr/>
    </dgm:pt>
    <dgm:pt modelId="{DBE7C9EB-2F92-41D9-B301-60836D97B17D}" type="pres">
      <dgm:prSet presAssocID="{CC99A19D-53E6-4FB2-95EC-D57E371A84FC}" presName="sibTrans" presStyleLbl="sibTrans1D1" presStyleIdx="9" presStyleCnt="10"/>
      <dgm:spPr/>
    </dgm:pt>
    <dgm:pt modelId="{4E756FCF-4FDE-4108-8BD0-608146BEDE09}" type="pres">
      <dgm:prSet presAssocID="{CC99A19D-53E6-4FB2-95EC-D57E371A84FC}" presName="connectorText" presStyleLbl="sibTrans1D1" presStyleIdx="9" presStyleCnt="10"/>
      <dgm:spPr/>
    </dgm:pt>
    <dgm:pt modelId="{CE22D676-54C2-490E-8291-477566FC85CC}" type="pres">
      <dgm:prSet presAssocID="{B3F4E2E3-E07E-48C8-AB98-F69AD04829A7}" presName="node" presStyleLbl="node1" presStyleIdx="10" presStyleCnt="11">
        <dgm:presLayoutVars>
          <dgm:bulletEnabled val="1"/>
        </dgm:presLayoutVars>
      </dgm:prSet>
      <dgm:spPr/>
    </dgm:pt>
  </dgm:ptLst>
  <dgm:cxnLst>
    <dgm:cxn modelId="{3D723E02-3122-4135-ABBE-5EB1C5D0877D}" type="presOf" srcId="{4FE3DE76-55BC-4D29-B57D-EF1C84455DDD}" destId="{D21C7E6A-9B45-47ED-8E5F-ECF32FBD3DBA}" srcOrd="0" destOrd="0" presId="urn:microsoft.com/office/officeart/2005/8/layout/bProcess3"/>
    <dgm:cxn modelId="{274A1B05-9CE7-41DE-B7A3-279391506D93}" type="presOf" srcId="{B3F4E2E3-E07E-48C8-AB98-F69AD04829A7}" destId="{CE22D676-54C2-490E-8291-477566FC85CC}" srcOrd="0" destOrd="0" presId="urn:microsoft.com/office/officeart/2005/8/layout/bProcess3"/>
    <dgm:cxn modelId="{46E4AE05-7698-4396-9C76-2F6736B4DC02}" srcId="{6F4E8409-6DC5-4FBB-86FA-4F4DF07DE6DD}" destId="{71F2D9AE-B9A4-4A14-8810-A2918E0D144C}" srcOrd="4" destOrd="0" parTransId="{77F90BA5-3485-4489-87A9-EBEEAA4E97BB}" sibTransId="{EFB1C61A-FE80-45F4-A89E-CE1D4FC78353}"/>
    <dgm:cxn modelId="{2A5DC318-AF96-4033-A5EC-23EE5F970D8D}" type="presOf" srcId="{1B634BBE-4AE8-4BD1-A742-AB4FB664BCC7}" destId="{02CBD34D-A074-4DD7-B394-1D16B474E9B0}" srcOrd="0" destOrd="0" presId="urn:microsoft.com/office/officeart/2005/8/layout/bProcess3"/>
    <dgm:cxn modelId="{07D0921E-2FFF-4A30-B8BF-D3371611B877}" type="presOf" srcId="{C57A0C07-1D51-4563-B442-760643E3EE5F}" destId="{45CBA3BB-0706-41DE-BEB0-4BE4E33E6304}" srcOrd="0" destOrd="0" presId="urn:microsoft.com/office/officeart/2005/8/layout/bProcess3"/>
    <dgm:cxn modelId="{F0D5A823-A323-4317-A06F-B79D4A4907D3}" srcId="{6F4E8409-6DC5-4FBB-86FA-4F4DF07DE6DD}" destId="{41674794-5D6E-41C3-A761-D3BCC1CCC041}" srcOrd="5" destOrd="0" parTransId="{FBDB3E55-944E-4957-93F8-7501EEBE8051}" sibTransId="{C57A0C07-1D51-4563-B442-760643E3EE5F}"/>
    <dgm:cxn modelId="{C7A29B27-D5C0-4007-B6C7-7352C2B37298}" type="presOf" srcId="{639B6421-26D4-4AB1-99BD-2334B9162478}" destId="{37CF5E1A-6DB2-4509-88AE-657845133D8A}" srcOrd="0" destOrd="0" presId="urn:microsoft.com/office/officeart/2005/8/layout/bProcess3"/>
    <dgm:cxn modelId="{AC8F5F37-83A3-47EB-B4AD-B68E3B4D2D56}" type="presOf" srcId="{325D6E47-9C81-45ED-A391-6F31E920F7D5}" destId="{B8DF7981-424F-49CA-917D-589DF083520D}" srcOrd="1" destOrd="0" presId="urn:microsoft.com/office/officeart/2005/8/layout/bProcess3"/>
    <dgm:cxn modelId="{FD183738-7469-4633-8133-1B3DF6B58AC2}" type="presOf" srcId="{5A01FDFE-DBEC-4FB6-B529-229E8A55999C}" destId="{CDA7912B-CB16-4B00-B365-77F411D9668C}" srcOrd="0" destOrd="0" presId="urn:microsoft.com/office/officeart/2005/8/layout/bProcess3"/>
    <dgm:cxn modelId="{D9AAE73D-1B1C-431A-B88A-54D75DDCC1E2}" srcId="{6F4E8409-6DC5-4FBB-86FA-4F4DF07DE6DD}" destId="{639B6421-26D4-4AB1-99BD-2334B9162478}" srcOrd="2" destOrd="0" parTransId="{535F3CCB-7B1D-4715-BEBB-258FCDE62971}" sibTransId="{20973E66-DBE0-43DD-9CFC-6D992229C13A}"/>
    <dgm:cxn modelId="{3C339966-8F7F-48F7-9A7D-7D5CF2C4687E}" type="presOf" srcId="{41674794-5D6E-41C3-A761-D3BCC1CCC041}" destId="{31F4265E-FBC8-41F7-A15A-CA519941BAC9}" srcOrd="0" destOrd="0" presId="urn:microsoft.com/office/officeart/2005/8/layout/bProcess3"/>
    <dgm:cxn modelId="{71DB0067-4971-4231-B8C7-66614DA89B01}" type="presOf" srcId="{58A4FEA1-EAD9-4C5D-8862-993204E8C37D}" destId="{EDE2C628-2EE7-4135-A03F-53EDBE58CB5E}" srcOrd="0" destOrd="0" presId="urn:microsoft.com/office/officeart/2005/8/layout/bProcess3"/>
    <dgm:cxn modelId="{19C2BB6E-2711-4F37-9908-67A6C30CBA30}" srcId="{6F4E8409-6DC5-4FBB-86FA-4F4DF07DE6DD}" destId="{58A4FEA1-EAD9-4C5D-8862-993204E8C37D}" srcOrd="3" destOrd="0" parTransId="{609FF16F-9F73-4EA5-8986-BF2FDC789860}" sibTransId="{1B634BBE-4AE8-4BD1-A742-AB4FB664BCC7}"/>
    <dgm:cxn modelId="{9814C570-4D31-430E-A0F9-A2A3C6114118}" type="presOf" srcId="{2D96A4FF-7139-42B9-ACAC-75EB3DA6ABDE}" destId="{E49F4333-7455-4E03-B0FE-457DCDB7F995}" srcOrd="0" destOrd="0" presId="urn:microsoft.com/office/officeart/2005/8/layout/bProcess3"/>
    <dgm:cxn modelId="{BCF14252-6106-4C72-86AD-E7007D7F816C}" type="presOf" srcId="{71F2D9AE-B9A4-4A14-8810-A2918E0D144C}" destId="{26DE73B8-2B25-48A1-BDE3-02C036166AF3}" srcOrd="0" destOrd="0" presId="urn:microsoft.com/office/officeart/2005/8/layout/bProcess3"/>
    <dgm:cxn modelId="{9B6FD556-F96B-4C08-829C-E9FA17183367}" srcId="{6F4E8409-6DC5-4FBB-86FA-4F4DF07DE6DD}" destId="{C71A0573-19B5-4426-B3F3-EC6B7CDC0C5F}" srcOrd="1" destOrd="0" parTransId="{0CED494F-87B5-4769-A27C-3D6EAA5FDB06}" sibTransId="{B3FC6692-901F-44C6-B566-7B6BFC755E41}"/>
    <dgm:cxn modelId="{7D393A79-31F5-4203-9CAE-CF35CA780DFB}" type="presOf" srcId="{C57A0C07-1D51-4563-B442-760643E3EE5F}" destId="{F6030DFB-379A-45F1-821A-7C5A16A766BB}" srcOrd="1" destOrd="0" presId="urn:microsoft.com/office/officeart/2005/8/layout/bProcess3"/>
    <dgm:cxn modelId="{2B4ECF8E-5035-4CC4-81D1-CD81400FFD6A}" type="presOf" srcId="{CC99A19D-53E6-4FB2-95EC-D57E371A84FC}" destId="{DBE7C9EB-2F92-41D9-B301-60836D97B17D}" srcOrd="0" destOrd="0" presId="urn:microsoft.com/office/officeart/2005/8/layout/bProcess3"/>
    <dgm:cxn modelId="{5D5CF790-D842-469E-89E9-FA93C6E27416}" type="presOf" srcId="{EFB1C61A-FE80-45F4-A89E-CE1D4FC78353}" destId="{945F8B59-9A6F-4D15-9FED-8D87349206EE}" srcOrd="0" destOrd="0" presId="urn:microsoft.com/office/officeart/2005/8/layout/bProcess3"/>
    <dgm:cxn modelId="{149E2195-2238-476C-B2CB-2CAB9A569EBF}" type="presOf" srcId="{40BC647E-B4D7-4812-A65A-BC998004E248}" destId="{DA4303FE-9AB6-44A5-8ADB-4CB0D01B064C}" srcOrd="0" destOrd="0" presId="urn:microsoft.com/office/officeart/2005/8/layout/bProcess3"/>
    <dgm:cxn modelId="{81A7B698-7947-4E13-81CD-D0DE512BB569}" type="presOf" srcId="{3876DBD6-0F2B-4794-969F-E5CF6662A6A8}" destId="{547AF0B0-FC74-48AF-854D-1AE42ACCD46E}" srcOrd="0" destOrd="0" presId="urn:microsoft.com/office/officeart/2005/8/layout/bProcess3"/>
    <dgm:cxn modelId="{8459549D-6349-4210-8F22-57CB10D11F0B}" type="presOf" srcId="{325D6E47-9C81-45ED-A391-6F31E920F7D5}" destId="{36661798-2718-4A90-848A-9AB4EB7F0772}" srcOrd="0" destOrd="0" presId="urn:microsoft.com/office/officeart/2005/8/layout/bProcess3"/>
    <dgm:cxn modelId="{0F2703A1-3B38-4569-B938-649B8ED0CD81}" type="presOf" srcId="{B3FC6692-901F-44C6-B566-7B6BFC755E41}" destId="{B775D729-273C-4989-A012-BA383DDDE36D}" srcOrd="1" destOrd="0" presId="urn:microsoft.com/office/officeart/2005/8/layout/bProcess3"/>
    <dgm:cxn modelId="{9F15EFA7-1361-456C-971C-E96B14F9A466}" type="presOf" srcId="{B3FC6692-901F-44C6-B566-7B6BFC755E41}" destId="{53E264E9-AB55-4F71-999F-99F3ACD71B10}" srcOrd="0" destOrd="0" presId="urn:microsoft.com/office/officeart/2005/8/layout/bProcess3"/>
    <dgm:cxn modelId="{46DB7CAF-B323-4EA7-8EBD-A6CA1A21CE65}" srcId="{6F4E8409-6DC5-4FBB-86FA-4F4DF07DE6DD}" destId="{2D96A4FF-7139-42B9-ACAC-75EB3DA6ABDE}" srcOrd="0" destOrd="0" parTransId="{7F1803BC-FBEF-4458-AA3A-BFBD567A7F9A}" sibTransId="{27143C05-EDE1-4C14-899F-5380503C03FA}"/>
    <dgm:cxn modelId="{0B02CCB0-52A7-4415-8B1E-3FA7291032FB}" type="presOf" srcId="{6FF9C263-A75B-4592-A433-6B910F9F7790}" destId="{F29ACE80-E691-4847-B5DD-0575927F0458}" srcOrd="0" destOrd="0" presId="urn:microsoft.com/office/officeart/2005/8/layout/bProcess3"/>
    <dgm:cxn modelId="{932374B3-22ED-4A48-8FF3-756DB665E0BD}" type="presOf" srcId="{3876DBD6-0F2B-4794-969F-E5CF6662A6A8}" destId="{91E3B85D-278B-420B-B307-AB78FEDCBC04}" srcOrd="1" destOrd="0" presId="urn:microsoft.com/office/officeart/2005/8/layout/bProcess3"/>
    <dgm:cxn modelId="{F9A75DBB-3190-414E-8B57-1AC67E4BC44A}" type="presOf" srcId="{27143C05-EDE1-4C14-899F-5380503C03FA}" destId="{32F3000E-7C00-40A7-BFD7-E3326648FA2A}" srcOrd="0" destOrd="0" presId="urn:microsoft.com/office/officeart/2005/8/layout/bProcess3"/>
    <dgm:cxn modelId="{9F5E65BB-2752-4F58-AC41-9AAEAE163332}" srcId="{6F4E8409-6DC5-4FBB-86FA-4F4DF07DE6DD}" destId="{6FF9C263-A75B-4592-A433-6B910F9F7790}" srcOrd="7" destOrd="0" parTransId="{D653C11C-BADE-48DA-A139-D37892BD5A6E}" sibTransId="{325D6E47-9C81-45ED-A391-6F31E920F7D5}"/>
    <dgm:cxn modelId="{F04FCCBC-EDA0-4200-A493-5FE263D80368}" type="presOf" srcId="{C71A0573-19B5-4426-B3F3-EC6B7CDC0C5F}" destId="{EDC6EFDD-8C91-41BF-856B-0C238234BA06}" srcOrd="0" destOrd="0" presId="urn:microsoft.com/office/officeart/2005/8/layout/bProcess3"/>
    <dgm:cxn modelId="{243C2AC9-6709-407A-A353-3BD76D935463}" type="presOf" srcId="{EFB1C61A-FE80-45F4-A89E-CE1D4FC78353}" destId="{2A5A7F6E-3273-4AC9-AA28-4989B35A5736}" srcOrd="1" destOrd="0" presId="urn:microsoft.com/office/officeart/2005/8/layout/bProcess3"/>
    <dgm:cxn modelId="{DFA364CD-8F4D-44E5-96CC-60B387744745}" type="presOf" srcId="{6F4E8409-6DC5-4FBB-86FA-4F4DF07DE6DD}" destId="{2C67748C-A673-443C-9B91-05AB2822B6D2}" srcOrd="0" destOrd="0" presId="urn:microsoft.com/office/officeart/2005/8/layout/bProcess3"/>
    <dgm:cxn modelId="{F0F715CE-36F0-4443-AA73-67A2D406E27F}" srcId="{6F4E8409-6DC5-4FBB-86FA-4F4DF07DE6DD}" destId="{4FE3DE76-55BC-4D29-B57D-EF1C84455DDD}" srcOrd="6" destOrd="0" parTransId="{8FCE106A-F5B6-458C-B868-0F65B1EC7069}" sibTransId="{5A01FDFE-DBEC-4FB6-B529-229E8A55999C}"/>
    <dgm:cxn modelId="{B68E5DD3-1680-4136-AB55-A6FFFFDB0419}" type="presOf" srcId="{20973E66-DBE0-43DD-9CFC-6D992229C13A}" destId="{D1F69F65-7430-4CF1-A48B-BCFD773E288C}" srcOrd="1" destOrd="0" presId="urn:microsoft.com/office/officeart/2005/8/layout/bProcess3"/>
    <dgm:cxn modelId="{9F0969D6-1A45-4852-ACEE-82C0CB637BCA}" type="presOf" srcId="{1B634BBE-4AE8-4BD1-A742-AB4FB664BCC7}" destId="{20342605-0C4C-4250-90FF-DA95C58C8141}" srcOrd="1" destOrd="0" presId="urn:microsoft.com/office/officeart/2005/8/layout/bProcess3"/>
    <dgm:cxn modelId="{D946DAD6-E1E7-4586-8B30-0C58CF58A418}" srcId="{6F4E8409-6DC5-4FBB-86FA-4F4DF07DE6DD}" destId="{40BC647E-B4D7-4812-A65A-BC998004E248}" srcOrd="9" destOrd="0" parTransId="{27AA2D11-3F75-4CCB-8733-9479A659C9E4}" sibTransId="{CC99A19D-53E6-4FB2-95EC-D57E371A84FC}"/>
    <dgm:cxn modelId="{BC2B0DD9-1979-49B3-90C8-67C4ED373C2A}" type="presOf" srcId="{8A7CB3EB-1CC4-460F-A80A-A5A15B0A610C}" destId="{2E73F417-9ABF-4546-936F-529862E80621}" srcOrd="0" destOrd="0" presId="urn:microsoft.com/office/officeart/2005/8/layout/bProcess3"/>
    <dgm:cxn modelId="{F392DBE8-AAF8-4DA3-A668-FE701D07FC09}" type="presOf" srcId="{27143C05-EDE1-4C14-899F-5380503C03FA}" destId="{AADC7C8F-4A57-4C22-8E66-976672A0E3FB}" srcOrd="1" destOrd="0" presId="urn:microsoft.com/office/officeart/2005/8/layout/bProcess3"/>
    <dgm:cxn modelId="{8BDEF5EA-5E72-48AA-9966-DE685B0F908E}" srcId="{6F4E8409-6DC5-4FBB-86FA-4F4DF07DE6DD}" destId="{B3F4E2E3-E07E-48C8-AB98-F69AD04829A7}" srcOrd="10" destOrd="0" parTransId="{BAAD1DD0-B822-4AA8-9588-3B3FD56B4656}" sibTransId="{A53C3D28-5A80-4802-84D6-66113C6AD37A}"/>
    <dgm:cxn modelId="{FE9301F0-2645-4BB4-B2DF-08B333006594}" type="presOf" srcId="{20973E66-DBE0-43DD-9CFC-6D992229C13A}" destId="{7B412406-9655-498A-B3ED-9FB8BEC8FE8C}" srcOrd="0" destOrd="0" presId="urn:microsoft.com/office/officeart/2005/8/layout/bProcess3"/>
    <dgm:cxn modelId="{BE1F42F3-2E6A-4E67-9D37-C2A444BBFCB9}" type="presOf" srcId="{CC99A19D-53E6-4FB2-95EC-D57E371A84FC}" destId="{4E756FCF-4FDE-4108-8BD0-608146BEDE09}" srcOrd="1" destOrd="0" presId="urn:microsoft.com/office/officeart/2005/8/layout/bProcess3"/>
    <dgm:cxn modelId="{A9C1EBF6-88CA-40AC-981C-F0E2A0D62AF8}" type="presOf" srcId="{5A01FDFE-DBEC-4FB6-B529-229E8A55999C}" destId="{CC58F76F-2440-45B7-ABB8-6FC623653621}" srcOrd="1" destOrd="0" presId="urn:microsoft.com/office/officeart/2005/8/layout/bProcess3"/>
    <dgm:cxn modelId="{A66BEAFE-8DB7-47B0-8E5A-B0537BFBD881}" srcId="{6F4E8409-6DC5-4FBB-86FA-4F4DF07DE6DD}" destId="{8A7CB3EB-1CC4-460F-A80A-A5A15B0A610C}" srcOrd="8" destOrd="0" parTransId="{8CA9739A-FAD3-4B1C-AC70-FB839B2CFD49}" sibTransId="{3876DBD6-0F2B-4794-969F-E5CF6662A6A8}"/>
    <dgm:cxn modelId="{C666282C-D8E0-4A23-98A9-C59B5E87E18C}" type="presParOf" srcId="{2C67748C-A673-443C-9B91-05AB2822B6D2}" destId="{E49F4333-7455-4E03-B0FE-457DCDB7F995}" srcOrd="0" destOrd="0" presId="urn:microsoft.com/office/officeart/2005/8/layout/bProcess3"/>
    <dgm:cxn modelId="{A99D1D1D-F1FB-4267-9A79-8AB267E0E532}" type="presParOf" srcId="{2C67748C-A673-443C-9B91-05AB2822B6D2}" destId="{32F3000E-7C00-40A7-BFD7-E3326648FA2A}" srcOrd="1" destOrd="0" presId="urn:microsoft.com/office/officeart/2005/8/layout/bProcess3"/>
    <dgm:cxn modelId="{52BD971A-A970-45E1-85DE-B5C86BD78804}" type="presParOf" srcId="{32F3000E-7C00-40A7-BFD7-E3326648FA2A}" destId="{AADC7C8F-4A57-4C22-8E66-976672A0E3FB}" srcOrd="0" destOrd="0" presId="urn:microsoft.com/office/officeart/2005/8/layout/bProcess3"/>
    <dgm:cxn modelId="{7E63D2CB-2694-4C45-8465-9ECCB43DC438}" type="presParOf" srcId="{2C67748C-A673-443C-9B91-05AB2822B6D2}" destId="{EDC6EFDD-8C91-41BF-856B-0C238234BA06}" srcOrd="2" destOrd="0" presId="urn:microsoft.com/office/officeart/2005/8/layout/bProcess3"/>
    <dgm:cxn modelId="{A8A80B6B-679E-41C4-9418-496E52774E7F}" type="presParOf" srcId="{2C67748C-A673-443C-9B91-05AB2822B6D2}" destId="{53E264E9-AB55-4F71-999F-99F3ACD71B10}" srcOrd="3" destOrd="0" presId="urn:microsoft.com/office/officeart/2005/8/layout/bProcess3"/>
    <dgm:cxn modelId="{43207E01-A313-40D1-BE28-616765C5D64A}" type="presParOf" srcId="{53E264E9-AB55-4F71-999F-99F3ACD71B10}" destId="{B775D729-273C-4989-A012-BA383DDDE36D}" srcOrd="0" destOrd="0" presId="urn:microsoft.com/office/officeart/2005/8/layout/bProcess3"/>
    <dgm:cxn modelId="{E0E7E1B4-804B-4CC5-9D34-C0C4379D27EE}" type="presParOf" srcId="{2C67748C-A673-443C-9B91-05AB2822B6D2}" destId="{37CF5E1A-6DB2-4509-88AE-657845133D8A}" srcOrd="4" destOrd="0" presId="urn:microsoft.com/office/officeart/2005/8/layout/bProcess3"/>
    <dgm:cxn modelId="{12CE6134-1A0A-4781-943A-9B9B87DE8D08}" type="presParOf" srcId="{2C67748C-A673-443C-9B91-05AB2822B6D2}" destId="{7B412406-9655-498A-B3ED-9FB8BEC8FE8C}" srcOrd="5" destOrd="0" presId="urn:microsoft.com/office/officeart/2005/8/layout/bProcess3"/>
    <dgm:cxn modelId="{AAF51509-1FC8-4AB9-AECA-6CC3FDB24AF1}" type="presParOf" srcId="{7B412406-9655-498A-B3ED-9FB8BEC8FE8C}" destId="{D1F69F65-7430-4CF1-A48B-BCFD773E288C}" srcOrd="0" destOrd="0" presId="urn:microsoft.com/office/officeart/2005/8/layout/bProcess3"/>
    <dgm:cxn modelId="{18C823A4-1DEC-45C0-BDE4-26ABAFBF1DDD}" type="presParOf" srcId="{2C67748C-A673-443C-9B91-05AB2822B6D2}" destId="{EDE2C628-2EE7-4135-A03F-53EDBE58CB5E}" srcOrd="6" destOrd="0" presId="urn:microsoft.com/office/officeart/2005/8/layout/bProcess3"/>
    <dgm:cxn modelId="{20AA7357-0ABF-4E1B-ADCF-45BD56F05E3C}" type="presParOf" srcId="{2C67748C-A673-443C-9B91-05AB2822B6D2}" destId="{02CBD34D-A074-4DD7-B394-1D16B474E9B0}" srcOrd="7" destOrd="0" presId="urn:microsoft.com/office/officeart/2005/8/layout/bProcess3"/>
    <dgm:cxn modelId="{0A792C02-A4D3-4C48-89CA-F516F1C23D77}" type="presParOf" srcId="{02CBD34D-A074-4DD7-B394-1D16B474E9B0}" destId="{20342605-0C4C-4250-90FF-DA95C58C8141}" srcOrd="0" destOrd="0" presId="urn:microsoft.com/office/officeart/2005/8/layout/bProcess3"/>
    <dgm:cxn modelId="{23EB49D4-925F-4680-847C-418F9E314878}" type="presParOf" srcId="{2C67748C-A673-443C-9B91-05AB2822B6D2}" destId="{26DE73B8-2B25-48A1-BDE3-02C036166AF3}" srcOrd="8" destOrd="0" presId="urn:microsoft.com/office/officeart/2005/8/layout/bProcess3"/>
    <dgm:cxn modelId="{76974CF7-7570-4967-9D7C-C09F3EA189AD}" type="presParOf" srcId="{2C67748C-A673-443C-9B91-05AB2822B6D2}" destId="{945F8B59-9A6F-4D15-9FED-8D87349206EE}" srcOrd="9" destOrd="0" presId="urn:microsoft.com/office/officeart/2005/8/layout/bProcess3"/>
    <dgm:cxn modelId="{B0C4B4C9-C72B-410B-B34F-272B79D7DE63}" type="presParOf" srcId="{945F8B59-9A6F-4D15-9FED-8D87349206EE}" destId="{2A5A7F6E-3273-4AC9-AA28-4989B35A5736}" srcOrd="0" destOrd="0" presId="urn:microsoft.com/office/officeart/2005/8/layout/bProcess3"/>
    <dgm:cxn modelId="{D70D9AD7-A7CE-4A8E-8FAB-3DE680E1793B}" type="presParOf" srcId="{2C67748C-A673-443C-9B91-05AB2822B6D2}" destId="{31F4265E-FBC8-41F7-A15A-CA519941BAC9}" srcOrd="10" destOrd="0" presId="urn:microsoft.com/office/officeart/2005/8/layout/bProcess3"/>
    <dgm:cxn modelId="{9C29B552-0B83-4690-BC44-E0BB1BB61CF9}" type="presParOf" srcId="{2C67748C-A673-443C-9B91-05AB2822B6D2}" destId="{45CBA3BB-0706-41DE-BEB0-4BE4E33E6304}" srcOrd="11" destOrd="0" presId="urn:microsoft.com/office/officeart/2005/8/layout/bProcess3"/>
    <dgm:cxn modelId="{6DC89B58-0008-4DC9-A6B5-ED117F3564BB}" type="presParOf" srcId="{45CBA3BB-0706-41DE-BEB0-4BE4E33E6304}" destId="{F6030DFB-379A-45F1-821A-7C5A16A766BB}" srcOrd="0" destOrd="0" presId="urn:microsoft.com/office/officeart/2005/8/layout/bProcess3"/>
    <dgm:cxn modelId="{E9C5C277-460A-486F-A8DF-4E2E95D0CB00}" type="presParOf" srcId="{2C67748C-A673-443C-9B91-05AB2822B6D2}" destId="{D21C7E6A-9B45-47ED-8E5F-ECF32FBD3DBA}" srcOrd="12" destOrd="0" presId="urn:microsoft.com/office/officeart/2005/8/layout/bProcess3"/>
    <dgm:cxn modelId="{9431CB2C-8663-4D9E-9D10-DF9F93A31AB8}" type="presParOf" srcId="{2C67748C-A673-443C-9B91-05AB2822B6D2}" destId="{CDA7912B-CB16-4B00-B365-77F411D9668C}" srcOrd="13" destOrd="0" presId="urn:microsoft.com/office/officeart/2005/8/layout/bProcess3"/>
    <dgm:cxn modelId="{74BCF610-B00D-481F-8E36-29A8B65034B0}" type="presParOf" srcId="{CDA7912B-CB16-4B00-B365-77F411D9668C}" destId="{CC58F76F-2440-45B7-ABB8-6FC623653621}" srcOrd="0" destOrd="0" presId="urn:microsoft.com/office/officeart/2005/8/layout/bProcess3"/>
    <dgm:cxn modelId="{0329EA37-9D63-4C81-A448-DAC8593F8A2F}" type="presParOf" srcId="{2C67748C-A673-443C-9B91-05AB2822B6D2}" destId="{F29ACE80-E691-4847-B5DD-0575927F0458}" srcOrd="14" destOrd="0" presId="urn:microsoft.com/office/officeart/2005/8/layout/bProcess3"/>
    <dgm:cxn modelId="{86E3A14E-1E58-4059-8B6E-669070E5BCFC}" type="presParOf" srcId="{2C67748C-A673-443C-9B91-05AB2822B6D2}" destId="{36661798-2718-4A90-848A-9AB4EB7F0772}" srcOrd="15" destOrd="0" presId="urn:microsoft.com/office/officeart/2005/8/layout/bProcess3"/>
    <dgm:cxn modelId="{6FF6B7DB-44EF-439B-8C18-699790693CBF}" type="presParOf" srcId="{36661798-2718-4A90-848A-9AB4EB7F0772}" destId="{B8DF7981-424F-49CA-917D-589DF083520D}" srcOrd="0" destOrd="0" presId="urn:microsoft.com/office/officeart/2005/8/layout/bProcess3"/>
    <dgm:cxn modelId="{BA66BDC7-C778-4FF7-8D81-B274339B3439}" type="presParOf" srcId="{2C67748C-A673-443C-9B91-05AB2822B6D2}" destId="{2E73F417-9ABF-4546-936F-529862E80621}" srcOrd="16" destOrd="0" presId="urn:microsoft.com/office/officeart/2005/8/layout/bProcess3"/>
    <dgm:cxn modelId="{93E1CC4A-8BFE-4D92-99B7-6BD62C3FB7B2}" type="presParOf" srcId="{2C67748C-A673-443C-9B91-05AB2822B6D2}" destId="{547AF0B0-FC74-48AF-854D-1AE42ACCD46E}" srcOrd="17" destOrd="0" presId="urn:microsoft.com/office/officeart/2005/8/layout/bProcess3"/>
    <dgm:cxn modelId="{D7EDA9C2-ED3F-46E4-BF19-4E2B5EC9852C}" type="presParOf" srcId="{547AF0B0-FC74-48AF-854D-1AE42ACCD46E}" destId="{91E3B85D-278B-420B-B307-AB78FEDCBC04}" srcOrd="0" destOrd="0" presId="urn:microsoft.com/office/officeart/2005/8/layout/bProcess3"/>
    <dgm:cxn modelId="{70CAC78A-7E49-42D8-A002-98874CC91B11}" type="presParOf" srcId="{2C67748C-A673-443C-9B91-05AB2822B6D2}" destId="{DA4303FE-9AB6-44A5-8ADB-4CB0D01B064C}" srcOrd="18" destOrd="0" presId="urn:microsoft.com/office/officeart/2005/8/layout/bProcess3"/>
    <dgm:cxn modelId="{900368EC-4778-4095-8B60-9E8A124FBFAC}" type="presParOf" srcId="{2C67748C-A673-443C-9B91-05AB2822B6D2}" destId="{DBE7C9EB-2F92-41D9-B301-60836D97B17D}" srcOrd="19" destOrd="0" presId="urn:microsoft.com/office/officeart/2005/8/layout/bProcess3"/>
    <dgm:cxn modelId="{E6C2B557-6FB7-4E70-BF37-A371CA43A8E7}" type="presParOf" srcId="{DBE7C9EB-2F92-41D9-B301-60836D97B17D}" destId="{4E756FCF-4FDE-4108-8BD0-608146BEDE09}" srcOrd="0" destOrd="0" presId="urn:microsoft.com/office/officeart/2005/8/layout/bProcess3"/>
    <dgm:cxn modelId="{07F6EC17-58C5-455E-826F-55C1E3142181}" type="presParOf" srcId="{2C67748C-A673-443C-9B91-05AB2822B6D2}" destId="{CE22D676-54C2-490E-8291-477566FC85CC}" srcOrd="20" destOrd="0" presId="urn:microsoft.com/office/officeart/2005/8/layout/bProcess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7A4D3E-C28B-47B1-8617-D603BDB0E586}" type="doc">
      <dgm:prSet loTypeId="urn:microsoft.com/office/officeart/2005/8/layout/target1" loCatId="relationship" qsTypeId="urn:microsoft.com/office/officeart/2005/8/quickstyle/simple1" qsCatId="simple" csTypeId="urn:microsoft.com/office/officeart/2005/8/colors/accent3_3" csCatId="accent3" phldr="1"/>
      <dgm:spPr/>
    </dgm:pt>
    <dgm:pt modelId="{5DD05AB4-A925-4105-B0D3-61D364DFB225}">
      <dgm:prSet phldrT="[Text]"/>
      <dgm:spPr/>
      <dgm:t>
        <a:bodyPr/>
        <a:lstStyle/>
        <a:p>
          <a:r>
            <a:rPr lang="en-US" dirty="0"/>
            <a:t>Tier 3</a:t>
          </a:r>
        </a:p>
        <a:p>
          <a:r>
            <a:rPr lang="en-US" dirty="0"/>
            <a:t>Individualized Intervention 5%</a:t>
          </a:r>
        </a:p>
      </dgm:t>
    </dgm:pt>
    <dgm:pt modelId="{9DA86B73-4AC0-4E76-A799-7822A87BB9EA}" type="parTrans" cxnId="{C0B6860A-815B-4464-8FC6-BFAA775A9046}">
      <dgm:prSet/>
      <dgm:spPr/>
      <dgm:t>
        <a:bodyPr/>
        <a:lstStyle/>
        <a:p>
          <a:endParaRPr lang="en-US"/>
        </a:p>
      </dgm:t>
    </dgm:pt>
    <dgm:pt modelId="{1D56E412-EB84-4A32-B52F-E709E0D3E08F}" type="sibTrans" cxnId="{C0B6860A-815B-4464-8FC6-BFAA775A9046}">
      <dgm:prSet/>
      <dgm:spPr/>
      <dgm:t>
        <a:bodyPr/>
        <a:lstStyle/>
        <a:p>
          <a:endParaRPr lang="en-US"/>
        </a:p>
      </dgm:t>
    </dgm:pt>
    <dgm:pt modelId="{F9D8A3AF-45BF-4B47-865C-4A509E3D44F8}">
      <dgm:prSet phldrT="[Text]"/>
      <dgm:spPr/>
      <dgm:t>
        <a:bodyPr/>
        <a:lstStyle/>
        <a:p>
          <a:r>
            <a:rPr lang="en-US" dirty="0"/>
            <a:t>Tier 2 </a:t>
          </a:r>
        </a:p>
        <a:p>
          <a:r>
            <a:rPr lang="en-US" dirty="0"/>
            <a:t>Standard Protocol 15%</a:t>
          </a:r>
        </a:p>
      </dgm:t>
    </dgm:pt>
    <dgm:pt modelId="{75961649-C3B4-4269-BE0D-2C1C0177CAB3}" type="parTrans" cxnId="{F8473A6E-4650-4C6A-ADBC-25893DD1DDD0}">
      <dgm:prSet/>
      <dgm:spPr/>
      <dgm:t>
        <a:bodyPr/>
        <a:lstStyle/>
        <a:p>
          <a:endParaRPr lang="en-US"/>
        </a:p>
      </dgm:t>
    </dgm:pt>
    <dgm:pt modelId="{310D9D2B-0064-4164-8E4B-8A140EA841C8}" type="sibTrans" cxnId="{F8473A6E-4650-4C6A-ADBC-25893DD1DDD0}">
      <dgm:prSet/>
      <dgm:spPr/>
      <dgm:t>
        <a:bodyPr/>
        <a:lstStyle/>
        <a:p>
          <a:endParaRPr lang="en-US"/>
        </a:p>
      </dgm:t>
    </dgm:pt>
    <dgm:pt modelId="{8040BD98-8FF1-438D-9673-AF84F7558B94}">
      <dgm:prSet phldrT="[Text]"/>
      <dgm:spPr/>
      <dgm:t>
        <a:bodyPr/>
        <a:lstStyle/>
        <a:p>
          <a:r>
            <a:rPr lang="en-US" dirty="0"/>
            <a:t>Tier 1</a:t>
          </a:r>
        </a:p>
        <a:p>
          <a:r>
            <a:rPr lang="en-US" dirty="0"/>
            <a:t>Universal Instruction 80%</a:t>
          </a:r>
        </a:p>
      </dgm:t>
    </dgm:pt>
    <dgm:pt modelId="{BFE3A7AE-152E-407E-AB81-75F19DB0EADF}" type="parTrans" cxnId="{C487E717-14CE-49C9-95A5-3C5EEAAC1434}">
      <dgm:prSet/>
      <dgm:spPr/>
      <dgm:t>
        <a:bodyPr/>
        <a:lstStyle/>
        <a:p>
          <a:endParaRPr lang="en-US"/>
        </a:p>
      </dgm:t>
    </dgm:pt>
    <dgm:pt modelId="{F21EBDB7-40FC-4648-B150-9BA87B0439BF}" type="sibTrans" cxnId="{C487E717-14CE-49C9-95A5-3C5EEAAC1434}">
      <dgm:prSet/>
      <dgm:spPr/>
      <dgm:t>
        <a:bodyPr/>
        <a:lstStyle/>
        <a:p>
          <a:endParaRPr lang="en-US"/>
        </a:p>
      </dgm:t>
    </dgm:pt>
    <dgm:pt modelId="{2EC8623A-60CA-4124-893C-4860BA30B615}" type="pres">
      <dgm:prSet presAssocID="{D27A4D3E-C28B-47B1-8617-D603BDB0E586}" presName="composite" presStyleCnt="0">
        <dgm:presLayoutVars>
          <dgm:chMax val="5"/>
          <dgm:dir/>
          <dgm:resizeHandles val="exact"/>
        </dgm:presLayoutVars>
      </dgm:prSet>
      <dgm:spPr/>
    </dgm:pt>
    <dgm:pt modelId="{C4C36052-E19F-4D73-9443-7E1FB77050E5}" type="pres">
      <dgm:prSet presAssocID="{5DD05AB4-A925-4105-B0D3-61D364DFB225}" presName="circle1" presStyleLbl="lnNode1" presStyleIdx="0" presStyleCnt="3"/>
      <dgm:spPr/>
    </dgm:pt>
    <dgm:pt modelId="{047583C6-6D79-432E-B1D3-D134FA03BC47}" type="pres">
      <dgm:prSet presAssocID="{5DD05AB4-A925-4105-B0D3-61D364DFB225}" presName="text1" presStyleLbl="revTx" presStyleIdx="0" presStyleCnt="3">
        <dgm:presLayoutVars>
          <dgm:bulletEnabled val="1"/>
        </dgm:presLayoutVars>
      </dgm:prSet>
      <dgm:spPr/>
    </dgm:pt>
    <dgm:pt modelId="{2C45EA33-72A6-447F-8CF4-298217F32F4B}" type="pres">
      <dgm:prSet presAssocID="{5DD05AB4-A925-4105-B0D3-61D364DFB225}" presName="line1" presStyleLbl="callout" presStyleIdx="0" presStyleCnt="6"/>
      <dgm:spPr/>
    </dgm:pt>
    <dgm:pt modelId="{18DB7F95-343A-46C1-8118-836151692DD2}" type="pres">
      <dgm:prSet presAssocID="{5DD05AB4-A925-4105-B0D3-61D364DFB225}" presName="d1" presStyleLbl="callout" presStyleIdx="1" presStyleCnt="6"/>
      <dgm:spPr/>
    </dgm:pt>
    <dgm:pt modelId="{CA9A2F61-94C4-4B1B-BE35-4D3A1E873717}" type="pres">
      <dgm:prSet presAssocID="{F9D8A3AF-45BF-4B47-865C-4A509E3D44F8}" presName="circle2" presStyleLbl="lnNode1" presStyleIdx="1" presStyleCnt="3"/>
      <dgm:spPr/>
    </dgm:pt>
    <dgm:pt modelId="{FA716361-D24D-42E6-97E7-85424BF43941}" type="pres">
      <dgm:prSet presAssocID="{F9D8A3AF-45BF-4B47-865C-4A509E3D44F8}" presName="text2" presStyleLbl="revTx" presStyleIdx="1" presStyleCnt="3">
        <dgm:presLayoutVars>
          <dgm:bulletEnabled val="1"/>
        </dgm:presLayoutVars>
      </dgm:prSet>
      <dgm:spPr/>
    </dgm:pt>
    <dgm:pt modelId="{94F3B503-48C3-4C96-9017-C4F05932E64A}" type="pres">
      <dgm:prSet presAssocID="{F9D8A3AF-45BF-4B47-865C-4A509E3D44F8}" presName="line2" presStyleLbl="callout" presStyleIdx="2" presStyleCnt="6"/>
      <dgm:spPr/>
    </dgm:pt>
    <dgm:pt modelId="{98CFE6FA-08AF-4FF2-9E64-57DAC47DA8E3}" type="pres">
      <dgm:prSet presAssocID="{F9D8A3AF-45BF-4B47-865C-4A509E3D44F8}" presName="d2" presStyleLbl="callout" presStyleIdx="3" presStyleCnt="6"/>
      <dgm:spPr/>
    </dgm:pt>
    <dgm:pt modelId="{65312A33-0732-4F90-8835-37CEBB89234D}" type="pres">
      <dgm:prSet presAssocID="{8040BD98-8FF1-438D-9673-AF84F7558B94}" presName="circle3" presStyleLbl="lnNode1" presStyleIdx="2" presStyleCnt="3"/>
      <dgm:spPr/>
    </dgm:pt>
    <dgm:pt modelId="{43E7F5E5-1276-4DC6-B5FA-5ED37259D180}" type="pres">
      <dgm:prSet presAssocID="{8040BD98-8FF1-438D-9673-AF84F7558B94}" presName="text3" presStyleLbl="revTx" presStyleIdx="2" presStyleCnt="3">
        <dgm:presLayoutVars>
          <dgm:bulletEnabled val="1"/>
        </dgm:presLayoutVars>
      </dgm:prSet>
      <dgm:spPr/>
    </dgm:pt>
    <dgm:pt modelId="{1E22A886-BCB9-4EDF-9314-06EE5062877B}" type="pres">
      <dgm:prSet presAssocID="{8040BD98-8FF1-438D-9673-AF84F7558B94}" presName="line3" presStyleLbl="callout" presStyleIdx="4" presStyleCnt="6"/>
      <dgm:spPr/>
    </dgm:pt>
    <dgm:pt modelId="{DB8E7745-43AC-4375-95E6-DA20B5EFDC17}" type="pres">
      <dgm:prSet presAssocID="{8040BD98-8FF1-438D-9673-AF84F7558B94}" presName="d3" presStyleLbl="callout" presStyleIdx="5" presStyleCnt="6"/>
      <dgm:spPr/>
    </dgm:pt>
  </dgm:ptLst>
  <dgm:cxnLst>
    <dgm:cxn modelId="{FC3FAE05-08B4-471E-9F97-C77937E5A67D}" type="presOf" srcId="{D27A4D3E-C28B-47B1-8617-D603BDB0E586}" destId="{2EC8623A-60CA-4124-893C-4860BA30B615}" srcOrd="0" destOrd="0" presId="urn:microsoft.com/office/officeart/2005/8/layout/target1"/>
    <dgm:cxn modelId="{C0B6860A-815B-4464-8FC6-BFAA775A9046}" srcId="{D27A4D3E-C28B-47B1-8617-D603BDB0E586}" destId="{5DD05AB4-A925-4105-B0D3-61D364DFB225}" srcOrd="0" destOrd="0" parTransId="{9DA86B73-4AC0-4E76-A799-7822A87BB9EA}" sibTransId="{1D56E412-EB84-4A32-B52F-E709E0D3E08F}"/>
    <dgm:cxn modelId="{C487E717-14CE-49C9-95A5-3C5EEAAC1434}" srcId="{D27A4D3E-C28B-47B1-8617-D603BDB0E586}" destId="{8040BD98-8FF1-438D-9673-AF84F7558B94}" srcOrd="2" destOrd="0" parTransId="{BFE3A7AE-152E-407E-AB81-75F19DB0EADF}" sibTransId="{F21EBDB7-40FC-4648-B150-9BA87B0439BF}"/>
    <dgm:cxn modelId="{753AA41B-9B10-4622-BD6D-40076646C81E}" type="presOf" srcId="{8040BD98-8FF1-438D-9673-AF84F7558B94}" destId="{43E7F5E5-1276-4DC6-B5FA-5ED37259D180}" srcOrd="0" destOrd="0" presId="urn:microsoft.com/office/officeart/2005/8/layout/target1"/>
    <dgm:cxn modelId="{F8473A6E-4650-4C6A-ADBC-25893DD1DDD0}" srcId="{D27A4D3E-C28B-47B1-8617-D603BDB0E586}" destId="{F9D8A3AF-45BF-4B47-865C-4A509E3D44F8}" srcOrd="1" destOrd="0" parTransId="{75961649-C3B4-4269-BE0D-2C1C0177CAB3}" sibTransId="{310D9D2B-0064-4164-8E4B-8A140EA841C8}"/>
    <dgm:cxn modelId="{C4ACCDDC-866E-4C53-A1DF-DACE0E9CA637}" type="presOf" srcId="{F9D8A3AF-45BF-4B47-865C-4A509E3D44F8}" destId="{FA716361-D24D-42E6-97E7-85424BF43941}" srcOrd="0" destOrd="0" presId="urn:microsoft.com/office/officeart/2005/8/layout/target1"/>
    <dgm:cxn modelId="{5589ECF6-0368-4B50-912C-E2F41009CA6A}" type="presOf" srcId="{5DD05AB4-A925-4105-B0D3-61D364DFB225}" destId="{047583C6-6D79-432E-B1D3-D134FA03BC47}" srcOrd="0" destOrd="0" presId="urn:microsoft.com/office/officeart/2005/8/layout/target1"/>
    <dgm:cxn modelId="{C564B8CF-DEBA-4CAE-A33C-E38D496C414F}" type="presParOf" srcId="{2EC8623A-60CA-4124-893C-4860BA30B615}" destId="{C4C36052-E19F-4D73-9443-7E1FB77050E5}" srcOrd="0" destOrd="0" presId="urn:microsoft.com/office/officeart/2005/8/layout/target1"/>
    <dgm:cxn modelId="{50B811E4-6B94-4F77-B6BC-8FEF3A864D89}" type="presParOf" srcId="{2EC8623A-60CA-4124-893C-4860BA30B615}" destId="{047583C6-6D79-432E-B1D3-D134FA03BC47}" srcOrd="1" destOrd="0" presId="urn:microsoft.com/office/officeart/2005/8/layout/target1"/>
    <dgm:cxn modelId="{1D6B9898-72D7-4C27-9BDA-9DFDE7386AC6}" type="presParOf" srcId="{2EC8623A-60CA-4124-893C-4860BA30B615}" destId="{2C45EA33-72A6-447F-8CF4-298217F32F4B}" srcOrd="2" destOrd="0" presId="urn:microsoft.com/office/officeart/2005/8/layout/target1"/>
    <dgm:cxn modelId="{32D88DE3-B00A-4FC4-A36A-833561B029B1}" type="presParOf" srcId="{2EC8623A-60CA-4124-893C-4860BA30B615}" destId="{18DB7F95-343A-46C1-8118-836151692DD2}" srcOrd="3" destOrd="0" presId="urn:microsoft.com/office/officeart/2005/8/layout/target1"/>
    <dgm:cxn modelId="{91FAD50A-5BA0-4D40-A8EF-A09A8A77A58E}" type="presParOf" srcId="{2EC8623A-60CA-4124-893C-4860BA30B615}" destId="{CA9A2F61-94C4-4B1B-BE35-4D3A1E873717}" srcOrd="4" destOrd="0" presId="urn:microsoft.com/office/officeart/2005/8/layout/target1"/>
    <dgm:cxn modelId="{F1032654-758E-4238-934A-CC1260CA211E}" type="presParOf" srcId="{2EC8623A-60CA-4124-893C-4860BA30B615}" destId="{FA716361-D24D-42E6-97E7-85424BF43941}" srcOrd="5" destOrd="0" presId="urn:microsoft.com/office/officeart/2005/8/layout/target1"/>
    <dgm:cxn modelId="{444200FE-5F12-446C-BCE7-A109AF8C3DB7}" type="presParOf" srcId="{2EC8623A-60CA-4124-893C-4860BA30B615}" destId="{94F3B503-48C3-4C96-9017-C4F05932E64A}" srcOrd="6" destOrd="0" presId="urn:microsoft.com/office/officeart/2005/8/layout/target1"/>
    <dgm:cxn modelId="{73AA584D-33F0-48B3-A1E9-F585F9AF57DB}" type="presParOf" srcId="{2EC8623A-60CA-4124-893C-4860BA30B615}" destId="{98CFE6FA-08AF-4FF2-9E64-57DAC47DA8E3}" srcOrd="7" destOrd="0" presId="urn:microsoft.com/office/officeart/2005/8/layout/target1"/>
    <dgm:cxn modelId="{9FD59F1A-12BC-4BDC-B185-13073A1B1E8F}" type="presParOf" srcId="{2EC8623A-60CA-4124-893C-4860BA30B615}" destId="{65312A33-0732-4F90-8835-37CEBB89234D}" srcOrd="8" destOrd="0" presId="urn:microsoft.com/office/officeart/2005/8/layout/target1"/>
    <dgm:cxn modelId="{F1BB41C3-8546-423C-8507-149BE431A0D4}" type="presParOf" srcId="{2EC8623A-60CA-4124-893C-4860BA30B615}" destId="{43E7F5E5-1276-4DC6-B5FA-5ED37259D180}" srcOrd="9" destOrd="0" presId="urn:microsoft.com/office/officeart/2005/8/layout/target1"/>
    <dgm:cxn modelId="{8E854127-340C-468B-A2FD-E79C766BE273}" type="presParOf" srcId="{2EC8623A-60CA-4124-893C-4860BA30B615}" destId="{1E22A886-BCB9-4EDF-9314-06EE5062877B}" srcOrd="10" destOrd="0" presId="urn:microsoft.com/office/officeart/2005/8/layout/target1"/>
    <dgm:cxn modelId="{A4E51441-1BED-4A65-8F98-420CA3E9BA05}" type="presParOf" srcId="{2EC8623A-60CA-4124-893C-4860BA30B615}" destId="{DB8E7745-43AC-4375-95E6-DA20B5EFDC17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77C297-B105-4DC8-A5AF-D81F78C140B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B97DC6B-8F88-4458-BADC-68B1DF05AC74}">
      <dgm:prSet phldrT="[Text]"/>
      <dgm:spPr/>
      <dgm:t>
        <a:bodyPr/>
        <a:lstStyle/>
        <a:p>
          <a:r>
            <a:rPr lang="en-US" dirty="0"/>
            <a:t>Universal Screening</a:t>
          </a:r>
        </a:p>
      </dgm:t>
    </dgm:pt>
    <dgm:pt modelId="{12F799BB-DA5F-44F0-ADC9-AC2B760EC442}" type="parTrans" cxnId="{A544EF5D-AC7B-44B7-ACDD-6B7EBCB659CB}">
      <dgm:prSet/>
      <dgm:spPr/>
      <dgm:t>
        <a:bodyPr/>
        <a:lstStyle/>
        <a:p>
          <a:endParaRPr lang="en-US"/>
        </a:p>
      </dgm:t>
    </dgm:pt>
    <dgm:pt modelId="{5A0A5F17-E875-40E7-8CA7-EB28E8756B76}" type="sibTrans" cxnId="{A544EF5D-AC7B-44B7-ACDD-6B7EBCB659CB}">
      <dgm:prSet/>
      <dgm:spPr/>
      <dgm:t>
        <a:bodyPr/>
        <a:lstStyle/>
        <a:p>
          <a:endParaRPr lang="en-US"/>
        </a:p>
      </dgm:t>
    </dgm:pt>
    <dgm:pt modelId="{A86C261D-88C7-48B9-BE63-A88494295F1C}">
      <dgm:prSet phldrT="[Text]"/>
      <dgm:spPr/>
      <dgm:t>
        <a:bodyPr/>
        <a:lstStyle/>
        <a:p>
          <a:r>
            <a:rPr lang="en-US" dirty="0"/>
            <a:t>Standard Educational Diagnostic Assessment</a:t>
          </a:r>
        </a:p>
      </dgm:t>
    </dgm:pt>
    <dgm:pt modelId="{346AC11F-068E-4CCB-A140-D96D6D1853C8}" type="parTrans" cxnId="{D8B1E546-890E-415A-91C2-77149711A1A4}">
      <dgm:prSet/>
      <dgm:spPr/>
      <dgm:t>
        <a:bodyPr/>
        <a:lstStyle/>
        <a:p>
          <a:endParaRPr lang="en-US"/>
        </a:p>
      </dgm:t>
    </dgm:pt>
    <dgm:pt modelId="{BDE63F76-950B-4E06-A9DE-012CF9BA8BD3}" type="sibTrans" cxnId="{D8B1E546-890E-415A-91C2-77149711A1A4}">
      <dgm:prSet/>
      <dgm:spPr/>
      <dgm:t>
        <a:bodyPr/>
        <a:lstStyle/>
        <a:p>
          <a:endParaRPr lang="en-US"/>
        </a:p>
      </dgm:t>
    </dgm:pt>
    <dgm:pt modelId="{8C773FF0-2D90-4BE9-BA3B-67777433515B}">
      <dgm:prSet phldrT="[Text]"/>
      <dgm:spPr/>
      <dgm:t>
        <a:bodyPr/>
        <a:lstStyle/>
        <a:p>
          <a:r>
            <a:rPr lang="en-US" dirty="0"/>
            <a:t>Individualized Diagnostic Assessment</a:t>
          </a:r>
        </a:p>
      </dgm:t>
    </dgm:pt>
    <dgm:pt modelId="{29888A53-79BE-45BA-B277-35BD2382905C}" type="parTrans" cxnId="{C07F5B51-20D8-4DF6-909F-1BFB4591557D}">
      <dgm:prSet/>
      <dgm:spPr/>
      <dgm:t>
        <a:bodyPr/>
        <a:lstStyle/>
        <a:p>
          <a:endParaRPr lang="en-US"/>
        </a:p>
      </dgm:t>
    </dgm:pt>
    <dgm:pt modelId="{AB01826E-99DA-48A8-94D0-0C16365E18F2}" type="sibTrans" cxnId="{C07F5B51-20D8-4DF6-909F-1BFB4591557D}">
      <dgm:prSet/>
      <dgm:spPr/>
      <dgm:t>
        <a:bodyPr/>
        <a:lstStyle/>
        <a:p>
          <a:endParaRPr lang="en-US"/>
        </a:p>
      </dgm:t>
    </dgm:pt>
    <dgm:pt modelId="{A9F9C0D4-AE00-44AE-BF33-38DDF0FDE67C}">
      <dgm:prSet/>
      <dgm:spPr/>
      <dgm:t>
        <a:bodyPr/>
        <a:lstStyle/>
        <a:p>
          <a:r>
            <a:rPr lang="en-US" dirty="0"/>
            <a:t>Grade Level Instructional Planning Form</a:t>
          </a:r>
        </a:p>
      </dgm:t>
    </dgm:pt>
    <dgm:pt modelId="{E73C3421-A45F-4D52-A402-C7A5812AC989}" type="parTrans" cxnId="{5AD6CA0D-3115-405C-B41C-0A433D418718}">
      <dgm:prSet/>
      <dgm:spPr/>
      <dgm:t>
        <a:bodyPr/>
        <a:lstStyle/>
        <a:p>
          <a:endParaRPr lang="en-US"/>
        </a:p>
      </dgm:t>
    </dgm:pt>
    <dgm:pt modelId="{D4E16F81-C55F-4D5C-A5D6-1F56361DCB0F}" type="sibTrans" cxnId="{5AD6CA0D-3115-405C-B41C-0A433D418718}">
      <dgm:prSet/>
      <dgm:spPr/>
      <dgm:t>
        <a:bodyPr/>
        <a:lstStyle/>
        <a:p>
          <a:endParaRPr lang="en-US"/>
        </a:p>
      </dgm:t>
    </dgm:pt>
    <dgm:pt modelId="{609F5428-DC36-4242-B545-B2374F61F954}">
      <dgm:prSet/>
      <dgm:spPr/>
      <dgm:t>
        <a:bodyPr/>
        <a:lstStyle/>
        <a:p>
          <a:r>
            <a:rPr lang="en-US" dirty="0"/>
            <a:t>Analysis of High Stakes Testing Data</a:t>
          </a:r>
        </a:p>
      </dgm:t>
    </dgm:pt>
    <dgm:pt modelId="{CCCB57A5-7E3A-41EC-AB11-357A93350314}" type="parTrans" cxnId="{A22A59EC-BFB6-45F8-80F6-6AC4A4DAAF53}">
      <dgm:prSet/>
      <dgm:spPr/>
      <dgm:t>
        <a:bodyPr/>
        <a:lstStyle/>
        <a:p>
          <a:endParaRPr lang="en-US"/>
        </a:p>
      </dgm:t>
    </dgm:pt>
    <dgm:pt modelId="{C5D5EE33-3FD6-444C-92B1-6D7C306A2605}" type="sibTrans" cxnId="{A22A59EC-BFB6-45F8-80F6-6AC4A4DAAF53}">
      <dgm:prSet/>
      <dgm:spPr/>
      <dgm:t>
        <a:bodyPr/>
        <a:lstStyle/>
        <a:p>
          <a:endParaRPr lang="en-US"/>
        </a:p>
      </dgm:t>
    </dgm:pt>
    <dgm:pt modelId="{F45B4BE6-7BF6-46AE-9D0E-8459E8587D71}" type="pres">
      <dgm:prSet presAssocID="{D777C297-B105-4DC8-A5AF-D81F78C140B9}" presName="CompostProcess" presStyleCnt="0">
        <dgm:presLayoutVars>
          <dgm:dir/>
          <dgm:resizeHandles val="exact"/>
        </dgm:presLayoutVars>
      </dgm:prSet>
      <dgm:spPr/>
    </dgm:pt>
    <dgm:pt modelId="{94B56ED1-7515-41F0-A3B9-1DE103B24888}" type="pres">
      <dgm:prSet presAssocID="{D777C297-B105-4DC8-A5AF-D81F78C140B9}" presName="arrow" presStyleLbl="bgShp" presStyleIdx="0" presStyleCnt="1" custLinFactNeighborX="3922"/>
      <dgm:spPr/>
    </dgm:pt>
    <dgm:pt modelId="{1C30466E-D47F-4775-BD4E-E4014A36DCF5}" type="pres">
      <dgm:prSet presAssocID="{D777C297-B105-4DC8-A5AF-D81F78C140B9}" presName="linearProcess" presStyleCnt="0"/>
      <dgm:spPr/>
    </dgm:pt>
    <dgm:pt modelId="{8A6B3E83-0C31-417F-B6C0-2D20F7B45657}" type="pres">
      <dgm:prSet presAssocID="{609F5428-DC36-4242-B545-B2374F61F954}" presName="textNode" presStyleLbl="node1" presStyleIdx="0" presStyleCnt="5">
        <dgm:presLayoutVars>
          <dgm:bulletEnabled val="1"/>
        </dgm:presLayoutVars>
      </dgm:prSet>
      <dgm:spPr/>
    </dgm:pt>
    <dgm:pt modelId="{38C909E0-6C56-498C-9314-6086D6E1D35F}" type="pres">
      <dgm:prSet presAssocID="{C5D5EE33-3FD6-444C-92B1-6D7C306A2605}" presName="sibTrans" presStyleCnt="0"/>
      <dgm:spPr/>
    </dgm:pt>
    <dgm:pt modelId="{78F85120-E97E-402E-9C34-345CD3B4A67A}" type="pres">
      <dgm:prSet presAssocID="{A9F9C0D4-AE00-44AE-BF33-38DDF0FDE67C}" presName="textNode" presStyleLbl="node1" presStyleIdx="1" presStyleCnt="5">
        <dgm:presLayoutVars>
          <dgm:bulletEnabled val="1"/>
        </dgm:presLayoutVars>
      </dgm:prSet>
      <dgm:spPr/>
    </dgm:pt>
    <dgm:pt modelId="{CA580A79-F6F3-4F6C-8C3B-9069706BA1B3}" type="pres">
      <dgm:prSet presAssocID="{D4E16F81-C55F-4D5C-A5D6-1F56361DCB0F}" presName="sibTrans" presStyleCnt="0"/>
      <dgm:spPr/>
    </dgm:pt>
    <dgm:pt modelId="{450927A8-BF10-4F4C-8161-30245C77603D}" type="pres">
      <dgm:prSet presAssocID="{8B97DC6B-8F88-4458-BADC-68B1DF05AC74}" presName="textNode" presStyleLbl="node1" presStyleIdx="2" presStyleCnt="5">
        <dgm:presLayoutVars>
          <dgm:bulletEnabled val="1"/>
        </dgm:presLayoutVars>
      </dgm:prSet>
      <dgm:spPr/>
    </dgm:pt>
    <dgm:pt modelId="{24E8CA1C-8B44-4C9E-8C6B-DF4095FD2F6E}" type="pres">
      <dgm:prSet presAssocID="{5A0A5F17-E875-40E7-8CA7-EB28E8756B76}" presName="sibTrans" presStyleCnt="0"/>
      <dgm:spPr/>
    </dgm:pt>
    <dgm:pt modelId="{A5FF0BB4-5682-4009-A4AE-F75268F416C6}" type="pres">
      <dgm:prSet presAssocID="{A86C261D-88C7-48B9-BE63-A88494295F1C}" presName="textNode" presStyleLbl="node1" presStyleIdx="3" presStyleCnt="5">
        <dgm:presLayoutVars>
          <dgm:bulletEnabled val="1"/>
        </dgm:presLayoutVars>
      </dgm:prSet>
      <dgm:spPr/>
    </dgm:pt>
    <dgm:pt modelId="{E4BBD666-7864-40D3-BB35-B8FCED33F200}" type="pres">
      <dgm:prSet presAssocID="{BDE63F76-950B-4E06-A9DE-012CF9BA8BD3}" presName="sibTrans" presStyleCnt="0"/>
      <dgm:spPr/>
    </dgm:pt>
    <dgm:pt modelId="{839D03C0-B984-46DB-BE86-1A6F10011381}" type="pres">
      <dgm:prSet presAssocID="{8C773FF0-2D90-4BE9-BA3B-67777433515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5AD6CA0D-3115-405C-B41C-0A433D418718}" srcId="{D777C297-B105-4DC8-A5AF-D81F78C140B9}" destId="{A9F9C0D4-AE00-44AE-BF33-38DDF0FDE67C}" srcOrd="1" destOrd="0" parTransId="{E73C3421-A45F-4D52-A402-C7A5812AC989}" sibTransId="{D4E16F81-C55F-4D5C-A5D6-1F56361DCB0F}"/>
    <dgm:cxn modelId="{E93A5436-33A7-4682-AD8B-828CD9ADEC45}" type="presOf" srcId="{A9F9C0D4-AE00-44AE-BF33-38DDF0FDE67C}" destId="{78F85120-E97E-402E-9C34-345CD3B4A67A}" srcOrd="0" destOrd="0" presId="urn:microsoft.com/office/officeart/2005/8/layout/hProcess9"/>
    <dgm:cxn modelId="{B122FB37-C2B8-43A7-8135-E8748CCB0240}" type="presOf" srcId="{8C773FF0-2D90-4BE9-BA3B-67777433515B}" destId="{839D03C0-B984-46DB-BE86-1A6F10011381}" srcOrd="0" destOrd="0" presId="urn:microsoft.com/office/officeart/2005/8/layout/hProcess9"/>
    <dgm:cxn modelId="{A544EF5D-AC7B-44B7-ACDD-6B7EBCB659CB}" srcId="{D777C297-B105-4DC8-A5AF-D81F78C140B9}" destId="{8B97DC6B-8F88-4458-BADC-68B1DF05AC74}" srcOrd="2" destOrd="0" parTransId="{12F799BB-DA5F-44F0-ADC9-AC2B760EC442}" sibTransId="{5A0A5F17-E875-40E7-8CA7-EB28E8756B76}"/>
    <dgm:cxn modelId="{D8B1E546-890E-415A-91C2-77149711A1A4}" srcId="{D777C297-B105-4DC8-A5AF-D81F78C140B9}" destId="{A86C261D-88C7-48B9-BE63-A88494295F1C}" srcOrd="3" destOrd="0" parTransId="{346AC11F-068E-4CCB-A140-D96D6D1853C8}" sibTransId="{BDE63F76-950B-4E06-A9DE-012CF9BA8BD3}"/>
    <dgm:cxn modelId="{C07F5B51-20D8-4DF6-909F-1BFB4591557D}" srcId="{D777C297-B105-4DC8-A5AF-D81F78C140B9}" destId="{8C773FF0-2D90-4BE9-BA3B-67777433515B}" srcOrd="4" destOrd="0" parTransId="{29888A53-79BE-45BA-B277-35BD2382905C}" sibTransId="{AB01826E-99DA-48A8-94D0-0C16365E18F2}"/>
    <dgm:cxn modelId="{BABFFC80-1B89-4526-B9EE-35B63B110F81}" type="presOf" srcId="{609F5428-DC36-4242-B545-B2374F61F954}" destId="{8A6B3E83-0C31-417F-B6C0-2D20F7B45657}" srcOrd="0" destOrd="0" presId="urn:microsoft.com/office/officeart/2005/8/layout/hProcess9"/>
    <dgm:cxn modelId="{17B0FE8A-297B-495A-BA12-85319A54AA84}" type="presOf" srcId="{D777C297-B105-4DC8-A5AF-D81F78C140B9}" destId="{F45B4BE6-7BF6-46AE-9D0E-8459E8587D71}" srcOrd="0" destOrd="0" presId="urn:microsoft.com/office/officeart/2005/8/layout/hProcess9"/>
    <dgm:cxn modelId="{06EE53C7-B613-4016-81C7-A68F101D69F5}" type="presOf" srcId="{8B97DC6B-8F88-4458-BADC-68B1DF05AC74}" destId="{450927A8-BF10-4F4C-8161-30245C77603D}" srcOrd="0" destOrd="0" presId="urn:microsoft.com/office/officeart/2005/8/layout/hProcess9"/>
    <dgm:cxn modelId="{0E86E1DB-88C4-4ABE-9CB1-FDEB0FBB2787}" type="presOf" srcId="{A86C261D-88C7-48B9-BE63-A88494295F1C}" destId="{A5FF0BB4-5682-4009-A4AE-F75268F416C6}" srcOrd="0" destOrd="0" presId="urn:microsoft.com/office/officeart/2005/8/layout/hProcess9"/>
    <dgm:cxn modelId="{A22A59EC-BFB6-45F8-80F6-6AC4A4DAAF53}" srcId="{D777C297-B105-4DC8-A5AF-D81F78C140B9}" destId="{609F5428-DC36-4242-B545-B2374F61F954}" srcOrd="0" destOrd="0" parTransId="{CCCB57A5-7E3A-41EC-AB11-357A93350314}" sibTransId="{C5D5EE33-3FD6-444C-92B1-6D7C306A2605}"/>
    <dgm:cxn modelId="{96E7FBAE-BADB-48D8-8D41-79A885660E72}" type="presParOf" srcId="{F45B4BE6-7BF6-46AE-9D0E-8459E8587D71}" destId="{94B56ED1-7515-41F0-A3B9-1DE103B24888}" srcOrd="0" destOrd="0" presId="urn:microsoft.com/office/officeart/2005/8/layout/hProcess9"/>
    <dgm:cxn modelId="{1847017D-5B8A-4DB2-92D2-6358A8A4E69B}" type="presParOf" srcId="{F45B4BE6-7BF6-46AE-9D0E-8459E8587D71}" destId="{1C30466E-D47F-4775-BD4E-E4014A36DCF5}" srcOrd="1" destOrd="0" presId="urn:microsoft.com/office/officeart/2005/8/layout/hProcess9"/>
    <dgm:cxn modelId="{31E2146D-800C-4610-883A-023171BA5277}" type="presParOf" srcId="{1C30466E-D47F-4775-BD4E-E4014A36DCF5}" destId="{8A6B3E83-0C31-417F-B6C0-2D20F7B45657}" srcOrd="0" destOrd="0" presId="urn:microsoft.com/office/officeart/2005/8/layout/hProcess9"/>
    <dgm:cxn modelId="{D8DFF1C9-27F6-439A-B480-E5275CAF0E41}" type="presParOf" srcId="{1C30466E-D47F-4775-BD4E-E4014A36DCF5}" destId="{38C909E0-6C56-498C-9314-6086D6E1D35F}" srcOrd="1" destOrd="0" presId="urn:microsoft.com/office/officeart/2005/8/layout/hProcess9"/>
    <dgm:cxn modelId="{865C1246-118A-40F2-8E02-C5E3C1BDE472}" type="presParOf" srcId="{1C30466E-D47F-4775-BD4E-E4014A36DCF5}" destId="{78F85120-E97E-402E-9C34-345CD3B4A67A}" srcOrd="2" destOrd="0" presId="urn:microsoft.com/office/officeart/2005/8/layout/hProcess9"/>
    <dgm:cxn modelId="{44950B08-4533-41A5-9642-EA159BD85ACA}" type="presParOf" srcId="{1C30466E-D47F-4775-BD4E-E4014A36DCF5}" destId="{CA580A79-F6F3-4F6C-8C3B-9069706BA1B3}" srcOrd="3" destOrd="0" presId="urn:microsoft.com/office/officeart/2005/8/layout/hProcess9"/>
    <dgm:cxn modelId="{771FD712-4BF7-41CD-BDAA-194A68213832}" type="presParOf" srcId="{1C30466E-D47F-4775-BD4E-E4014A36DCF5}" destId="{450927A8-BF10-4F4C-8161-30245C77603D}" srcOrd="4" destOrd="0" presId="urn:microsoft.com/office/officeart/2005/8/layout/hProcess9"/>
    <dgm:cxn modelId="{A5ECA445-9ACE-4912-80AE-BB3A3A2D3818}" type="presParOf" srcId="{1C30466E-D47F-4775-BD4E-E4014A36DCF5}" destId="{24E8CA1C-8B44-4C9E-8C6B-DF4095FD2F6E}" srcOrd="5" destOrd="0" presId="urn:microsoft.com/office/officeart/2005/8/layout/hProcess9"/>
    <dgm:cxn modelId="{39724DB6-ADFF-41A8-8596-5652EC97F6A9}" type="presParOf" srcId="{1C30466E-D47F-4775-BD4E-E4014A36DCF5}" destId="{A5FF0BB4-5682-4009-A4AE-F75268F416C6}" srcOrd="6" destOrd="0" presId="urn:microsoft.com/office/officeart/2005/8/layout/hProcess9"/>
    <dgm:cxn modelId="{801CFE34-7A2C-4D32-AFD7-E20ACF4F7B44}" type="presParOf" srcId="{1C30466E-D47F-4775-BD4E-E4014A36DCF5}" destId="{E4BBD666-7864-40D3-BB35-B8FCED33F200}" srcOrd="7" destOrd="0" presId="urn:microsoft.com/office/officeart/2005/8/layout/hProcess9"/>
    <dgm:cxn modelId="{6033204E-E5D1-462C-B0FA-F4AA7D3F303E}" type="presParOf" srcId="{1C30466E-D47F-4775-BD4E-E4014A36DCF5}" destId="{839D03C0-B984-46DB-BE86-1A6F1001138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77C297-B105-4DC8-A5AF-D81F78C140B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B97DC6B-8F88-4458-BADC-68B1DF05AC74}">
      <dgm:prSet phldrT="[Text]"/>
      <dgm:spPr/>
      <dgm:t>
        <a:bodyPr/>
        <a:lstStyle/>
        <a:p>
          <a:r>
            <a:rPr lang="en-US" dirty="0"/>
            <a:t>Core Curriculum</a:t>
          </a:r>
        </a:p>
      </dgm:t>
    </dgm:pt>
    <dgm:pt modelId="{12F799BB-DA5F-44F0-ADC9-AC2B760EC442}" type="parTrans" cxnId="{A544EF5D-AC7B-44B7-ACDD-6B7EBCB659CB}">
      <dgm:prSet/>
      <dgm:spPr/>
      <dgm:t>
        <a:bodyPr/>
        <a:lstStyle/>
        <a:p>
          <a:endParaRPr lang="en-US"/>
        </a:p>
      </dgm:t>
    </dgm:pt>
    <dgm:pt modelId="{5A0A5F17-E875-40E7-8CA7-EB28E8756B76}" type="sibTrans" cxnId="{A544EF5D-AC7B-44B7-ACDD-6B7EBCB659CB}">
      <dgm:prSet/>
      <dgm:spPr/>
      <dgm:t>
        <a:bodyPr/>
        <a:lstStyle/>
        <a:p>
          <a:endParaRPr lang="en-US"/>
        </a:p>
      </dgm:t>
    </dgm:pt>
    <dgm:pt modelId="{A86C261D-88C7-48B9-BE63-A88494295F1C}">
      <dgm:prSet phldrT="[Text]"/>
      <dgm:spPr/>
      <dgm:t>
        <a:bodyPr/>
        <a:lstStyle/>
        <a:p>
          <a:r>
            <a:rPr lang="en-US" dirty="0"/>
            <a:t>Standard Protocol</a:t>
          </a:r>
        </a:p>
      </dgm:t>
    </dgm:pt>
    <dgm:pt modelId="{346AC11F-068E-4CCB-A140-D96D6D1853C8}" type="parTrans" cxnId="{D8B1E546-890E-415A-91C2-77149711A1A4}">
      <dgm:prSet/>
      <dgm:spPr/>
      <dgm:t>
        <a:bodyPr/>
        <a:lstStyle/>
        <a:p>
          <a:endParaRPr lang="en-US"/>
        </a:p>
      </dgm:t>
    </dgm:pt>
    <dgm:pt modelId="{BDE63F76-950B-4E06-A9DE-012CF9BA8BD3}" type="sibTrans" cxnId="{D8B1E546-890E-415A-91C2-77149711A1A4}">
      <dgm:prSet/>
      <dgm:spPr/>
      <dgm:t>
        <a:bodyPr/>
        <a:lstStyle/>
        <a:p>
          <a:endParaRPr lang="en-US"/>
        </a:p>
      </dgm:t>
    </dgm:pt>
    <dgm:pt modelId="{8C773FF0-2D90-4BE9-BA3B-67777433515B}">
      <dgm:prSet phldrT="[Text]"/>
      <dgm:spPr/>
      <dgm:t>
        <a:bodyPr/>
        <a:lstStyle/>
        <a:p>
          <a:r>
            <a:rPr lang="en-US" dirty="0"/>
            <a:t>Individualized</a:t>
          </a:r>
        </a:p>
      </dgm:t>
    </dgm:pt>
    <dgm:pt modelId="{29888A53-79BE-45BA-B277-35BD2382905C}" type="parTrans" cxnId="{C07F5B51-20D8-4DF6-909F-1BFB4591557D}">
      <dgm:prSet/>
      <dgm:spPr/>
      <dgm:t>
        <a:bodyPr/>
        <a:lstStyle/>
        <a:p>
          <a:endParaRPr lang="en-US"/>
        </a:p>
      </dgm:t>
    </dgm:pt>
    <dgm:pt modelId="{AB01826E-99DA-48A8-94D0-0C16365E18F2}" type="sibTrans" cxnId="{C07F5B51-20D8-4DF6-909F-1BFB4591557D}">
      <dgm:prSet/>
      <dgm:spPr/>
      <dgm:t>
        <a:bodyPr/>
        <a:lstStyle/>
        <a:p>
          <a:endParaRPr lang="en-US"/>
        </a:p>
      </dgm:t>
    </dgm:pt>
    <dgm:pt modelId="{F45B4BE6-7BF6-46AE-9D0E-8459E8587D71}" type="pres">
      <dgm:prSet presAssocID="{D777C297-B105-4DC8-A5AF-D81F78C140B9}" presName="CompostProcess" presStyleCnt="0">
        <dgm:presLayoutVars>
          <dgm:dir/>
          <dgm:resizeHandles val="exact"/>
        </dgm:presLayoutVars>
      </dgm:prSet>
      <dgm:spPr/>
    </dgm:pt>
    <dgm:pt modelId="{94B56ED1-7515-41F0-A3B9-1DE103B24888}" type="pres">
      <dgm:prSet presAssocID="{D777C297-B105-4DC8-A5AF-D81F78C140B9}" presName="arrow" presStyleLbl="bgShp" presStyleIdx="0" presStyleCnt="1"/>
      <dgm:spPr/>
    </dgm:pt>
    <dgm:pt modelId="{1C30466E-D47F-4775-BD4E-E4014A36DCF5}" type="pres">
      <dgm:prSet presAssocID="{D777C297-B105-4DC8-A5AF-D81F78C140B9}" presName="linearProcess" presStyleCnt="0"/>
      <dgm:spPr/>
    </dgm:pt>
    <dgm:pt modelId="{450927A8-BF10-4F4C-8161-30245C77603D}" type="pres">
      <dgm:prSet presAssocID="{8B97DC6B-8F88-4458-BADC-68B1DF05AC74}" presName="textNode" presStyleLbl="node1" presStyleIdx="0" presStyleCnt="3">
        <dgm:presLayoutVars>
          <dgm:bulletEnabled val="1"/>
        </dgm:presLayoutVars>
      </dgm:prSet>
      <dgm:spPr/>
    </dgm:pt>
    <dgm:pt modelId="{24E8CA1C-8B44-4C9E-8C6B-DF4095FD2F6E}" type="pres">
      <dgm:prSet presAssocID="{5A0A5F17-E875-40E7-8CA7-EB28E8756B76}" presName="sibTrans" presStyleCnt="0"/>
      <dgm:spPr/>
    </dgm:pt>
    <dgm:pt modelId="{A5FF0BB4-5682-4009-A4AE-F75268F416C6}" type="pres">
      <dgm:prSet presAssocID="{A86C261D-88C7-48B9-BE63-A88494295F1C}" presName="textNode" presStyleLbl="node1" presStyleIdx="1" presStyleCnt="3">
        <dgm:presLayoutVars>
          <dgm:bulletEnabled val="1"/>
        </dgm:presLayoutVars>
      </dgm:prSet>
      <dgm:spPr/>
    </dgm:pt>
    <dgm:pt modelId="{E4BBD666-7864-40D3-BB35-B8FCED33F200}" type="pres">
      <dgm:prSet presAssocID="{BDE63F76-950B-4E06-A9DE-012CF9BA8BD3}" presName="sibTrans" presStyleCnt="0"/>
      <dgm:spPr/>
    </dgm:pt>
    <dgm:pt modelId="{839D03C0-B984-46DB-BE86-1A6F10011381}" type="pres">
      <dgm:prSet presAssocID="{8C773FF0-2D90-4BE9-BA3B-67777433515B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EC546D2F-68BA-4D35-A434-8CF9FAF877A2}" type="presOf" srcId="{A86C261D-88C7-48B9-BE63-A88494295F1C}" destId="{A5FF0BB4-5682-4009-A4AE-F75268F416C6}" srcOrd="0" destOrd="0" presId="urn:microsoft.com/office/officeart/2005/8/layout/hProcess9"/>
    <dgm:cxn modelId="{A544EF5D-AC7B-44B7-ACDD-6B7EBCB659CB}" srcId="{D777C297-B105-4DC8-A5AF-D81F78C140B9}" destId="{8B97DC6B-8F88-4458-BADC-68B1DF05AC74}" srcOrd="0" destOrd="0" parTransId="{12F799BB-DA5F-44F0-ADC9-AC2B760EC442}" sibTransId="{5A0A5F17-E875-40E7-8CA7-EB28E8756B76}"/>
    <dgm:cxn modelId="{D8B1E546-890E-415A-91C2-77149711A1A4}" srcId="{D777C297-B105-4DC8-A5AF-D81F78C140B9}" destId="{A86C261D-88C7-48B9-BE63-A88494295F1C}" srcOrd="1" destOrd="0" parTransId="{346AC11F-068E-4CCB-A140-D96D6D1853C8}" sibTransId="{BDE63F76-950B-4E06-A9DE-012CF9BA8BD3}"/>
    <dgm:cxn modelId="{C07F5B51-20D8-4DF6-909F-1BFB4591557D}" srcId="{D777C297-B105-4DC8-A5AF-D81F78C140B9}" destId="{8C773FF0-2D90-4BE9-BA3B-67777433515B}" srcOrd="2" destOrd="0" parTransId="{29888A53-79BE-45BA-B277-35BD2382905C}" sibTransId="{AB01826E-99DA-48A8-94D0-0C16365E18F2}"/>
    <dgm:cxn modelId="{1A9BFA52-5E82-4A6B-9A78-45DEEDD14CEE}" type="presOf" srcId="{D777C297-B105-4DC8-A5AF-D81F78C140B9}" destId="{F45B4BE6-7BF6-46AE-9D0E-8459E8587D71}" srcOrd="0" destOrd="0" presId="urn:microsoft.com/office/officeart/2005/8/layout/hProcess9"/>
    <dgm:cxn modelId="{BE177695-BB46-437A-93D2-56BDA3FA84C3}" type="presOf" srcId="{8B97DC6B-8F88-4458-BADC-68B1DF05AC74}" destId="{450927A8-BF10-4F4C-8161-30245C77603D}" srcOrd="0" destOrd="0" presId="urn:microsoft.com/office/officeart/2005/8/layout/hProcess9"/>
    <dgm:cxn modelId="{8B7EB5A7-E16D-4126-B7C0-1BD0F5E3C732}" type="presOf" srcId="{8C773FF0-2D90-4BE9-BA3B-67777433515B}" destId="{839D03C0-B984-46DB-BE86-1A6F10011381}" srcOrd="0" destOrd="0" presId="urn:microsoft.com/office/officeart/2005/8/layout/hProcess9"/>
    <dgm:cxn modelId="{5E30A4FC-DB16-4757-8567-DEB7E11B8633}" type="presParOf" srcId="{F45B4BE6-7BF6-46AE-9D0E-8459E8587D71}" destId="{94B56ED1-7515-41F0-A3B9-1DE103B24888}" srcOrd="0" destOrd="0" presId="urn:microsoft.com/office/officeart/2005/8/layout/hProcess9"/>
    <dgm:cxn modelId="{08B73A7B-E005-4A5B-8128-A7C9EC978317}" type="presParOf" srcId="{F45B4BE6-7BF6-46AE-9D0E-8459E8587D71}" destId="{1C30466E-D47F-4775-BD4E-E4014A36DCF5}" srcOrd="1" destOrd="0" presId="urn:microsoft.com/office/officeart/2005/8/layout/hProcess9"/>
    <dgm:cxn modelId="{9553AA7F-F5A3-494A-9556-A4D740AE9AF2}" type="presParOf" srcId="{1C30466E-D47F-4775-BD4E-E4014A36DCF5}" destId="{450927A8-BF10-4F4C-8161-30245C77603D}" srcOrd="0" destOrd="0" presId="urn:microsoft.com/office/officeart/2005/8/layout/hProcess9"/>
    <dgm:cxn modelId="{72EE740B-6F56-413B-B5C1-D874C110B231}" type="presParOf" srcId="{1C30466E-D47F-4775-BD4E-E4014A36DCF5}" destId="{24E8CA1C-8B44-4C9E-8C6B-DF4095FD2F6E}" srcOrd="1" destOrd="0" presId="urn:microsoft.com/office/officeart/2005/8/layout/hProcess9"/>
    <dgm:cxn modelId="{384A0A61-4CEE-4EDF-8392-A72B1AE0E856}" type="presParOf" srcId="{1C30466E-D47F-4775-BD4E-E4014A36DCF5}" destId="{A5FF0BB4-5682-4009-A4AE-F75268F416C6}" srcOrd="2" destOrd="0" presId="urn:microsoft.com/office/officeart/2005/8/layout/hProcess9"/>
    <dgm:cxn modelId="{074B9EA9-A86C-43BA-BE55-F229DFAF9696}" type="presParOf" srcId="{1C30466E-D47F-4775-BD4E-E4014A36DCF5}" destId="{E4BBD666-7864-40D3-BB35-B8FCED33F200}" srcOrd="3" destOrd="0" presId="urn:microsoft.com/office/officeart/2005/8/layout/hProcess9"/>
    <dgm:cxn modelId="{C6AB3F9B-8CB6-480B-A3C4-CED626AF17C8}" type="presParOf" srcId="{1C30466E-D47F-4775-BD4E-E4014A36DCF5}" destId="{839D03C0-B984-46DB-BE86-1A6F1001138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3000E-7C00-40A7-BFD7-E3326648FA2A}">
      <dsp:nvSpPr>
        <dsp:cNvPr id="0" name=""/>
        <dsp:cNvSpPr/>
      </dsp:nvSpPr>
      <dsp:spPr>
        <a:xfrm>
          <a:off x="2950310" y="620590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77438" y="663759"/>
        <a:ext cx="25518" cy="5103"/>
      </dsp:txXfrm>
    </dsp:sp>
    <dsp:sp modelId="{E49F4333-7455-4E03-B0FE-457DCDB7F995}">
      <dsp:nvSpPr>
        <dsp:cNvPr id="0" name=""/>
        <dsp:cNvSpPr/>
      </dsp:nvSpPr>
      <dsp:spPr>
        <a:xfrm>
          <a:off x="733082" y="602"/>
          <a:ext cx="2219027" cy="133141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Universal Core Curriculum</a:t>
          </a:r>
        </a:p>
      </dsp:txBody>
      <dsp:txXfrm>
        <a:off x="733082" y="602"/>
        <a:ext cx="2219027" cy="1331416"/>
      </dsp:txXfrm>
    </dsp:sp>
    <dsp:sp modelId="{53E264E9-AB55-4F71-999F-99F3ACD71B10}">
      <dsp:nvSpPr>
        <dsp:cNvPr id="0" name=""/>
        <dsp:cNvSpPr/>
      </dsp:nvSpPr>
      <dsp:spPr>
        <a:xfrm>
          <a:off x="5679713" y="620590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06842" y="663759"/>
        <a:ext cx="25518" cy="5103"/>
      </dsp:txXfrm>
    </dsp:sp>
    <dsp:sp modelId="{EDC6EFDD-8C91-41BF-856B-0C238234BA06}">
      <dsp:nvSpPr>
        <dsp:cNvPr id="0" name=""/>
        <dsp:cNvSpPr/>
      </dsp:nvSpPr>
      <dsp:spPr>
        <a:xfrm>
          <a:off x="3462486" y="602"/>
          <a:ext cx="2219027" cy="133141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baseline="0" dirty="0">
              <a:solidFill>
                <a:schemeClr val="bg1"/>
              </a:solidFill>
            </a:rPr>
            <a:t>Universal Screening Measures</a:t>
          </a:r>
        </a:p>
      </dsp:txBody>
      <dsp:txXfrm>
        <a:off x="3462486" y="602"/>
        <a:ext cx="2219027" cy="1331416"/>
      </dsp:txXfrm>
    </dsp:sp>
    <dsp:sp modelId="{7B412406-9655-498A-B3ED-9FB8BEC8FE8C}">
      <dsp:nvSpPr>
        <dsp:cNvPr id="0" name=""/>
        <dsp:cNvSpPr/>
      </dsp:nvSpPr>
      <dsp:spPr>
        <a:xfrm>
          <a:off x="1842596" y="1330219"/>
          <a:ext cx="5458807" cy="479776"/>
        </a:xfrm>
        <a:custGeom>
          <a:avLst/>
          <a:gdLst/>
          <a:ahLst/>
          <a:cxnLst/>
          <a:rect l="0" t="0" r="0" b="0"/>
          <a:pathLst>
            <a:path>
              <a:moveTo>
                <a:pt x="5458807" y="0"/>
              </a:moveTo>
              <a:lnTo>
                <a:pt x="5458807" y="256988"/>
              </a:lnTo>
              <a:lnTo>
                <a:pt x="0" y="256988"/>
              </a:lnTo>
              <a:lnTo>
                <a:pt x="0" y="47977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34934" y="1567555"/>
        <a:ext cx="274130" cy="5103"/>
      </dsp:txXfrm>
    </dsp:sp>
    <dsp:sp modelId="{37CF5E1A-6DB2-4509-88AE-657845133D8A}">
      <dsp:nvSpPr>
        <dsp:cNvPr id="0" name=""/>
        <dsp:cNvSpPr/>
      </dsp:nvSpPr>
      <dsp:spPr>
        <a:xfrm>
          <a:off x="6191889" y="602"/>
          <a:ext cx="2219027" cy="1331416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Identification of Students At-Risk</a:t>
          </a:r>
        </a:p>
      </dsp:txBody>
      <dsp:txXfrm>
        <a:off x="6191889" y="602"/>
        <a:ext cx="2219027" cy="1331416"/>
      </dsp:txXfrm>
    </dsp:sp>
    <dsp:sp modelId="{02CBD34D-A074-4DD7-B394-1D16B474E9B0}">
      <dsp:nvSpPr>
        <dsp:cNvPr id="0" name=""/>
        <dsp:cNvSpPr/>
      </dsp:nvSpPr>
      <dsp:spPr>
        <a:xfrm>
          <a:off x="2950310" y="2462383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77438" y="2505551"/>
        <a:ext cx="25518" cy="5103"/>
      </dsp:txXfrm>
    </dsp:sp>
    <dsp:sp modelId="{EDE2C628-2EE7-4135-A03F-53EDBE58CB5E}">
      <dsp:nvSpPr>
        <dsp:cNvPr id="0" name=""/>
        <dsp:cNvSpPr/>
      </dsp:nvSpPr>
      <dsp:spPr>
        <a:xfrm>
          <a:off x="733082" y="1842395"/>
          <a:ext cx="2219027" cy="133141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Standard Educational Diagnostic Tool</a:t>
          </a:r>
        </a:p>
      </dsp:txBody>
      <dsp:txXfrm>
        <a:off x="733082" y="1842395"/>
        <a:ext cx="2219027" cy="1331416"/>
      </dsp:txXfrm>
    </dsp:sp>
    <dsp:sp modelId="{945F8B59-9A6F-4D15-9FED-8D87349206EE}">
      <dsp:nvSpPr>
        <dsp:cNvPr id="0" name=""/>
        <dsp:cNvSpPr/>
      </dsp:nvSpPr>
      <dsp:spPr>
        <a:xfrm>
          <a:off x="5679713" y="2462383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06842" y="2505551"/>
        <a:ext cx="25518" cy="5103"/>
      </dsp:txXfrm>
    </dsp:sp>
    <dsp:sp modelId="{26DE73B8-2B25-48A1-BDE3-02C036166AF3}">
      <dsp:nvSpPr>
        <dsp:cNvPr id="0" name=""/>
        <dsp:cNvSpPr/>
      </dsp:nvSpPr>
      <dsp:spPr>
        <a:xfrm>
          <a:off x="3462486" y="1842395"/>
          <a:ext cx="2219027" cy="133141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Tier II Standard Protocol Instruction</a:t>
          </a:r>
        </a:p>
      </dsp:txBody>
      <dsp:txXfrm>
        <a:off x="3462486" y="1842395"/>
        <a:ext cx="2219027" cy="1331416"/>
      </dsp:txXfrm>
    </dsp:sp>
    <dsp:sp modelId="{45CBA3BB-0706-41DE-BEB0-4BE4E33E6304}">
      <dsp:nvSpPr>
        <dsp:cNvPr id="0" name=""/>
        <dsp:cNvSpPr/>
      </dsp:nvSpPr>
      <dsp:spPr>
        <a:xfrm>
          <a:off x="1842596" y="3172011"/>
          <a:ext cx="5458807" cy="479776"/>
        </a:xfrm>
        <a:custGeom>
          <a:avLst/>
          <a:gdLst/>
          <a:ahLst/>
          <a:cxnLst/>
          <a:rect l="0" t="0" r="0" b="0"/>
          <a:pathLst>
            <a:path>
              <a:moveTo>
                <a:pt x="5458807" y="0"/>
              </a:moveTo>
              <a:lnTo>
                <a:pt x="5458807" y="256988"/>
              </a:lnTo>
              <a:lnTo>
                <a:pt x="0" y="256988"/>
              </a:lnTo>
              <a:lnTo>
                <a:pt x="0" y="47977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34934" y="3409348"/>
        <a:ext cx="274130" cy="5103"/>
      </dsp:txXfrm>
    </dsp:sp>
    <dsp:sp modelId="{31F4265E-FBC8-41F7-A15A-CA519941BAC9}">
      <dsp:nvSpPr>
        <dsp:cNvPr id="0" name=""/>
        <dsp:cNvSpPr/>
      </dsp:nvSpPr>
      <dsp:spPr>
        <a:xfrm>
          <a:off x="6191889" y="1842395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Progress Monitoring</a:t>
          </a:r>
        </a:p>
      </dsp:txBody>
      <dsp:txXfrm>
        <a:off x="6191889" y="1842395"/>
        <a:ext cx="2219027" cy="1331416"/>
      </dsp:txXfrm>
    </dsp:sp>
    <dsp:sp modelId="{CDA7912B-CB16-4B00-B365-77F411D9668C}">
      <dsp:nvSpPr>
        <dsp:cNvPr id="0" name=""/>
        <dsp:cNvSpPr/>
      </dsp:nvSpPr>
      <dsp:spPr>
        <a:xfrm>
          <a:off x="2950310" y="4304176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77438" y="4347344"/>
        <a:ext cx="25518" cy="5103"/>
      </dsp:txXfrm>
    </dsp:sp>
    <dsp:sp modelId="{D21C7E6A-9B45-47ED-8E5F-ECF32FBD3DBA}">
      <dsp:nvSpPr>
        <dsp:cNvPr id="0" name=""/>
        <dsp:cNvSpPr/>
      </dsp:nvSpPr>
      <dsp:spPr>
        <a:xfrm>
          <a:off x="733082" y="3684188"/>
          <a:ext cx="2219027" cy="133141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Individualized Diagnostic Assessment</a:t>
          </a:r>
        </a:p>
      </dsp:txBody>
      <dsp:txXfrm>
        <a:off x="733082" y="3684188"/>
        <a:ext cx="2219027" cy="1331416"/>
      </dsp:txXfrm>
    </dsp:sp>
    <dsp:sp modelId="{36661798-2718-4A90-848A-9AB4EB7F0772}">
      <dsp:nvSpPr>
        <dsp:cNvPr id="0" name=""/>
        <dsp:cNvSpPr/>
      </dsp:nvSpPr>
      <dsp:spPr>
        <a:xfrm>
          <a:off x="5679713" y="4304176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06842" y="4347344"/>
        <a:ext cx="25518" cy="5103"/>
      </dsp:txXfrm>
    </dsp:sp>
    <dsp:sp modelId="{F29ACE80-E691-4847-B5DD-0575927F0458}">
      <dsp:nvSpPr>
        <dsp:cNvPr id="0" name=""/>
        <dsp:cNvSpPr/>
      </dsp:nvSpPr>
      <dsp:spPr>
        <a:xfrm>
          <a:off x="3462486" y="3684188"/>
          <a:ext cx="2219027" cy="133141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Tier III Individualized Instruction</a:t>
          </a:r>
        </a:p>
      </dsp:txBody>
      <dsp:txXfrm>
        <a:off x="3462486" y="3684188"/>
        <a:ext cx="2219027" cy="1331416"/>
      </dsp:txXfrm>
    </dsp:sp>
    <dsp:sp modelId="{547AF0B0-FC74-48AF-854D-1AE42ACCD46E}">
      <dsp:nvSpPr>
        <dsp:cNvPr id="0" name=""/>
        <dsp:cNvSpPr/>
      </dsp:nvSpPr>
      <dsp:spPr>
        <a:xfrm>
          <a:off x="1842596" y="5013804"/>
          <a:ext cx="5458807" cy="479776"/>
        </a:xfrm>
        <a:custGeom>
          <a:avLst/>
          <a:gdLst/>
          <a:ahLst/>
          <a:cxnLst/>
          <a:rect l="0" t="0" r="0" b="0"/>
          <a:pathLst>
            <a:path>
              <a:moveTo>
                <a:pt x="5458807" y="0"/>
              </a:moveTo>
              <a:lnTo>
                <a:pt x="5458807" y="256988"/>
              </a:lnTo>
              <a:lnTo>
                <a:pt x="0" y="256988"/>
              </a:lnTo>
              <a:lnTo>
                <a:pt x="0" y="47977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34934" y="5251140"/>
        <a:ext cx="274130" cy="5103"/>
      </dsp:txXfrm>
    </dsp:sp>
    <dsp:sp modelId="{2E73F417-9ABF-4546-936F-529862E80621}">
      <dsp:nvSpPr>
        <dsp:cNvPr id="0" name=""/>
        <dsp:cNvSpPr/>
      </dsp:nvSpPr>
      <dsp:spPr>
        <a:xfrm>
          <a:off x="6191889" y="3684188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Progress Monitoring</a:t>
          </a:r>
        </a:p>
      </dsp:txBody>
      <dsp:txXfrm>
        <a:off x="6191889" y="3684188"/>
        <a:ext cx="2219027" cy="1331416"/>
      </dsp:txXfrm>
    </dsp:sp>
    <dsp:sp modelId="{DBE7C9EB-2F92-41D9-B301-60836D97B17D}">
      <dsp:nvSpPr>
        <dsp:cNvPr id="0" name=""/>
        <dsp:cNvSpPr/>
      </dsp:nvSpPr>
      <dsp:spPr>
        <a:xfrm>
          <a:off x="2950310" y="6145969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77438" y="6189137"/>
        <a:ext cx="25518" cy="5103"/>
      </dsp:txXfrm>
    </dsp:sp>
    <dsp:sp modelId="{DA4303FE-9AB6-44A5-8ADB-4CB0D01B064C}">
      <dsp:nvSpPr>
        <dsp:cNvPr id="0" name=""/>
        <dsp:cNvSpPr/>
      </dsp:nvSpPr>
      <dsp:spPr>
        <a:xfrm>
          <a:off x="733082" y="5525980"/>
          <a:ext cx="2219027" cy="133141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Special Education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Entitlement</a:t>
          </a:r>
        </a:p>
      </dsp:txBody>
      <dsp:txXfrm>
        <a:off x="733082" y="5525980"/>
        <a:ext cx="2219027" cy="1331416"/>
      </dsp:txXfrm>
    </dsp:sp>
    <dsp:sp modelId="{CE22D676-54C2-490E-8291-477566FC85CC}">
      <dsp:nvSpPr>
        <dsp:cNvPr id="0" name=""/>
        <dsp:cNvSpPr/>
      </dsp:nvSpPr>
      <dsp:spPr>
        <a:xfrm>
          <a:off x="3462486" y="5525980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Progress Monitoring</a:t>
          </a:r>
        </a:p>
      </dsp:txBody>
      <dsp:txXfrm>
        <a:off x="3462486" y="5525980"/>
        <a:ext cx="2219027" cy="1331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12A33-0732-4F90-8835-37CEBB89234D}">
      <dsp:nvSpPr>
        <dsp:cNvPr id="0" name=""/>
        <dsp:cNvSpPr/>
      </dsp:nvSpPr>
      <dsp:spPr>
        <a:xfrm>
          <a:off x="476250" y="1638300"/>
          <a:ext cx="4914900" cy="4914900"/>
        </a:xfrm>
        <a:prstGeom prst="ellipse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9A2F61-94C4-4B1B-BE35-4D3A1E873717}">
      <dsp:nvSpPr>
        <dsp:cNvPr id="0" name=""/>
        <dsp:cNvSpPr/>
      </dsp:nvSpPr>
      <dsp:spPr>
        <a:xfrm>
          <a:off x="1459230" y="2621280"/>
          <a:ext cx="2948940" cy="2948940"/>
        </a:xfrm>
        <a:prstGeom prst="ellipse">
          <a:avLst/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C36052-E19F-4D73-9443-7E1FB77050E5}">
      <dsp:nvSpPr>
        <dsp:cNvPr id="0" name=""/>
        <dsp:cNvSpPr/>
      </dsp:nvSpPr>
      <dsp:spPr>
        <a:xfrm>
          <a:off x="2442210" y="3604260"/>
          <a:ext cx="982980" cy="982980"/>
        </a:xfrm>
        <a:prstGeom prst="ellips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583C6-6D79-432E-B1D3-D134FA03BC47}">
      <dsp:nvSpPr>
        <dsp:cNvPr id="0" name=""/>
        <dsp:cNvSpPr/>
      </dsp:nvSpPr>
      <dsp:spPr>
        <a:xfrm>
          <a:off x="6210300" y="0"/>
          <a:ext cx="2457450" cy="1433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Tier 3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Individualized Intervention 5%</a:t>
          </a:r>
        </a:p>
      </dsp:txBody>
      <dsp:txXfrm>
        <a:off x="6210300" y="0"/>
        <a:ext cx="2457450" cy="1433512"/>
      </dsp:txXfrm>
    </dsp:sp>
    <dsp:sp modelId="{2C45EA33-72A6-447F-8CF4-298217F32F4B}">
      <dsp:nvSpPr>
        <dsp:cNvPr id="0" name=""/>
        <dsp:cNvSpPr/>
      </dsp:nvSpPr>
      <dsp:spPr>
        <a:xfrm>
          <a:off x="5595937" y="716756"/>
          <a:ext cx="6143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DB7F95-343A-46C1-8118-836151692DD2}">
      <dsp:nvSpPr>
        <dsp:cNvPr id="0" name=""/>
        <dsp:cNvSpPr/>
      </dsp:nvSpPr>
      <dsp:spPr>
        <a:xfrm rot="5400000">
          <a:off x="2574502" y="1076772"/>
          <a:ext cx="3378174" cy="265978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716361-D24D-42E6-97E7-85424BF43941}">
      <dsp:nvSpPr>
        <dsp:cNvPr id="0" name=""/>
        <dsp:cNvSpPr/>
      </dsp:nvSpPr>
      <dsp:spPr>
        <a:xfrm>
          <a:off x="6210300" y="1433512"/>
          <a:ext cx="2457450" cy="1433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Tier 2 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Standard Protocol 15%</a:t>
          </a:r>
        </a:p>
      </dsp:txBody>
      <dsp:txXfrm>
        <a:off x="6210300" y="1433512"/>
        <a:ext cx="2457450" cy="1433512"/>
      </dsp:txXfrm>
    </dsp:sp>
    <dsp:sp modelId="{94F3B503-48C3-4C96-9017-C4F05932E64A}">
      <dsp:nvSpPr>
        <dsp:cNvPr id="0" name=""/>
        <dsp:cNvSpPr/>
      </dsp:nvSpPr>
      <dsp:spPr>
        <a:xfrm>
          <a:off x="5595937" y="2150268"/>
          <a:ext cx="6143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FE6FA-08AF-4FF2-9E64-57DAC47DA8E3}">
      <dsp:nvSpPr>
        <dsp:cNvPr id="0" name=""/>
        <dsp:cNvSpPr/>
      </dsp:nvSpPr>
      <dsp:spPr>
        <a:xfrm rot="5400000">
          <a:off x="3299614" y="2487922"/>
          <a:ext cx="2632420" cy="1955311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E7F5E5-1276-4DC6-B5FA-5ED37259D180}">
      <dsp:nvSpPr>
        <dsp:cNvPr id="0" name=""/>
        <dsp:cNvSpPr/>
      </dsp:nvSpPr>
      <dsp:spPr>
        <a:xfrm>
          <a:off x="6210300" y="2867025"/>
          <a:ext cx="2457450" cy="1433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Tier 1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Universal Instruction 80%</a:t>
          </a:r>
        </a:p>
      </dsp:txBody>
      <dsp:txXfrm>
        <a:off x="6210300" y="2867025"/>
        <a:ext cx="2457450" cy="1433512"/>
      </dsp:txXfrm>
    </dsp:sp>
    <dsp:sp modelId="{1E22A886-BCB9-4EDF-9314-06EE5062877B}">
      <dsp:nvSpPr>
        <dsp:cNvPr id="0" name=""/>
        <dsp:cNvSpPr/>
      </dsp:nvSpPr>
      <dsp:spPr>
        <a:xfrm>
          <a:off x="5595937" y="3583781"/>
          <a:ext cx="6143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E7745-43AC-4375-95E6-DA20B5EFDC17}">
      <dsp:nvSpPr>
        <dsp:cNvPr id="0" name=""/>
        <dsp:cNvSpPr/>
      </dsp:nvSpPr>
      <dsp:spPr>
        <a:xfrm rot="5400000">
          <a:off x="4025626" y="3897925"/>
          <a:ext cx="1880768" cy="1250842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56ED1-7515-41F0-A3B9-1DE103B24888}">
      <dsp:nvSpPr>
        <dsp:cNvPr id="0" name=""/>
        <dsp:cNvSpPr/>
      </dsp:nvSpPr>
      <dsp:spPr>
        <a:xfrm>
          <a:off x="990633" y="0"/>
          <a:ext cx="7772400" cy="6858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6B3E83-0C31-417F-B6C0-2D20F7B45657}">
      <dsp:nvSpPr>
        <dsp:cNvPr id="0" name=""/>
        <dsp:cNvSpPr/>
      </dsp:nvSpPr>
      <dsp:spPr>
        <a:xfrm>
          <a:off x="4018" y="2057400"/>
          <a:ext cx="1756916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Analysis of High Stakes Testing Data</a:t>
          </a:r>
        </a:p>
      </dsp:txBody>
      <dsp:txXfrm>
        <a:off x="89784" y="2143166"/>
        <a:ext cx="1585384" cy="2571668"/>
      </dsp:txXfrm>
    </dsp:sp>
    <dsp:sp modelId="{78F85120-E97E-402E-9C34-345CD3B4A67A}">
      <dsp:nvSpPr>
        <dsp:cNvPr id="0" name=""/>
        <dsp:cNvSpPr/>
      </dsp:nvSpPr>
      <dsp:spPr>
        <a:xfrm>
          <a:off x="1848780" y="2057400"/>
          <a:ext cx="1756916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Grade Level Instructional Planning Form</a:t>
          </a:r>
        </a:p>
      </dsp:txBody>
      <dsp:txXfrm>
        <a:off x="1934546" y="2143166"/>
        <a:ext cx="1585384" cy="2571668"/>
      </dsp:txXfrm>
    </dsp:sp>
    <dsp:sp modelId="{450927A8-BF10-4F4C-8161-30245C77603D}">
      <dsp:nvSpPr>
        <dsp:cNvPr id="0" name=""/>
        <dsp:cNvSpPr/>
      </dsp:nvSpPr>
      <dsp:spPr>
        <a:xfrm>
          <a:off x="3693541" y="2057400"/>
          <a:ext cx="1756916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Universal Screening</a:t>
          </a:r>
        </a:p>
      </dsp:txBody>
      <dsp:txXfrm>
        <a:off x="3779307" y="2143166"/>
        <a:ext cx="1585384" cy="2571668"/>
      </dsp:txXfrm>
    </dsp:sp>
    <dsp:sp modelId="{A5FF0BB4-5682-4009-A4AE-F75268F416C6}">
      <dsp:nvSpPr>
        <dsp:cNvPr id="0" name=""/>
        <dsp:cNvSpPr/>
      </dsp:nvSpPr>
      <dsp:spPr>
        <a:xfrm>
          <a:off x="5538303" y="2057400"/>
          <a:ext cx="1756916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Standard Educational Diagnostic Assessment</a:t>
          </a:r>
        </a:p>
      </dsp:txBody>
      <dsp:txXfrm>
        <a:off x="5624069" y="2143166"/>
        <a:ext cx="1585384" cy="2571668"/>
      </dsp:txXfrm>
    </dsp:sp>
    <dsp:sp modelId="{839D03C0-B984-46DB-BE86-1A6F10011381}">
      <dsp:nvSpPr>
        <dsp:cNvPr id="0" name=""/>
        <dsp:cNvSpPr/>
      </dsp:nvSpPr>
      <dsp:spPr>
        <a:xfrm>
          <a:off x="7383065" y="2057400"/>
          <a:ext cx="1756916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Individualized Diagnostic Assessment</a:t>
          </a:r>
        </a:p>
      </dsp:txBody>
      <dsp:txXfrm>
        <a:off x="7468831" y="2143166"/>
        <a:ext cx="1585384" cy="25716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56ED1-7515-41F0-A3B9-1DE103B24888}">
      <dsp:nvSpPr>
        <dsp:cNvPr id="0" name=""/>
        <dsp:cNvSpPr/>
      </dsp:nvSpPr>
      <dsp:spPr>
        <a:xfrm>
          <a:off x="685799" y="0"/>
          <a:ext cx="7772400" cy="6858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0927A8-BF10-4F4C-8161-30245C77603D}">
      <dsp:nvSpPr>
        <dsp:cNvPr id="0" name=""/>
        <dsp:cNvSpPr/>
      </dsp:nvSpPr>
      <dsp:spPr>
        <a:xfrm>
          <a:off x="4449" y="2057400"/>
          <a:ext cx="2882513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Core Curriculum</a:t>
          </a:r>
        </a:p>
      </dsp:txBody>
      <dsp:txXfrm>
        <a:off x="138361" y="2191312"/>
        <a:ext cx="2614689" cy="2475376"/>
      </dsp:txXfrm>
    </dsp:sp>
    <dsp:sp modelId="{A5FF0BB4-5682-4009-A4AE-F75268F416C6}">
      <dsp:nvSpPr>
        <dsp:cNvPr id="0" name=""/>
        <dsp:cNvSpPr/>
      </dsp:nvSpPr>
      <dsp:spPr>
        <a:xfrm>
          <a:off x="3130743" y="2057400"/>
          <a:ext cx="2882513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Standard Protocol</a:t>
          </a:r>
        </a:p>
      </dsp:txBody>
      <dsp:txXfrm>
        <a:off x="3264655" y="2191312"/>
        <a:ext cx="2614689" cy="2475376"/>
      </dsp:txXfrm>
    </dsp:sp>
    <dsp:sp modelId="{839D03C0-B984-46DB-BE86-1A6F10011381}">
      <dsp:nvSpPr>
        <dsp:cNvPr id="0" name=""/>
        <dsp:cNvSpPr/>
      </dsp:nvSpPr>
      <dsp:spPr>
        <a:xfrm>
          <a:off x="6257037" y="2057400"/>
          <a:ext cx="2882513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Individualized</a:t>
          </a:r>
        </a:p>
      </dsp:txBody>
      <dsp:txXfrm>
        <a:off x="6390949" y="2191312"/>
        <a:ext cx="2614689" cy="2475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A724EA-7052-4E28-AD6D-5F649D444F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A2D9DC-D1B0-4A81-8B9C-4C91E60AFF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63344B28-D5BC-45DA-8762-880C0B33545A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752896-742F-4B9D-AB4A-70AD34A0BE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1098B5-D4B3-4F56-98D6-920D92CD46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A94E476E-4D8A-4D8B-9607-A7591295A6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EDE84A-B9D9-433B-8867-DF590696BA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D56A08-B113-48F9-8086-17837A96DFC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73BC5FF-3D39-441B-BBA3-90217C28931F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ADD73C-1CA7-4EA1-8FEC-EC0342CB31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FB28C1-A237-43B8-8DFF-D2880F38F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36035-64A7-4420-825E-ABFF368E1E4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B5FBE-C937-488C-BBFC-BF032724DA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AC7AF70A-4138-4EA2-93C9-D9EDFDF479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9194B4C7-16EF-4152-B92E-1B1BBA54B6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1D5E1B-1377-41BF-A013-20EFB47EAB53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276C004-0275-4837-9B7A-2A6E46546A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73DACE44-D15D-40CD-9E64-6ECD50B5F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868E-9CD1-4AD4-8946-792A7C88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D41D9-FE07-422B-949B-2D544314CFFC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37069-F98C-48D6-B808-D4D4BD03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A3F70-39CD-409F-A861-B76DA6AF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7056C-59BB-45CE-801B-B35A836B86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659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76B0D-3F29-4542-B4E7-90026EB2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1115D-EEC7-4AF1-93DE-19A5B92E0E47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0E010-09C9-425C-8152-0388EAD3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B296A-EB13-49BE-8CBF-27F25AB51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31368-9B14-475A-B0AE-45F353B761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09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2FABA-B9B3-40C7-A215-136D8F3F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F1CA-847A-43C5-BEE6-DACE811D2FC4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CF59F-B8DD-482E-AF2C-E0892BC9D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99964-8A8C-4C04-9B21-9A40F983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506EB-2F45-45C3-8C09-38FC412AF3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58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4C8B2-244D-477B-887D-5A95F2168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A4ECD-33A6-4535-990D-FB7A226757AC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A8D26-8FA5-4CA0-A0CB-4B4AC9C1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ED547-FE48-47B8-A778-28B5A95F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12CC1-9751-41B4-90F4-E555B8998F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88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8F323-C779-49E4-8DCB-D006FC0B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6245-9516-4225-A75C-B7F5EF4CC432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96A37-B42E-4600-8604-93D5F8F22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2C346-8C69-458F-B660-E21BF3A2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AE229-2700-4814-B048-E3BD08F905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86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945967-DC2D-4A00-AAC8-BFC28262F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84831-D766-4494-83BA-0578232E9A55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8C6DA70-D035-4328-B3D6-92DF6F67D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25FA4C-EFBD-4BD0-8399-0C923618E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F3167-BD9F-416B-B562-13AC0B614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373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EC12602-9CB5-4191-8E8C-391E1AEA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27A11-4FE1-4FB8-BB45-89BB1DDC6BF4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B94A43C-6221-4931-ABAC-F447534D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D156E07-A1FA-4FE6-AAF2-B29448D9B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8866E-5ADA-4206-BB62-E2E254229C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379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A25BE1-F444-43DB-AABA-45F78902A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EEE2D-B938-44FA-8A54-4D5004B135B0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BE1C962-A8E2-4951-BF25-AF2CB14F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531916B-31FA-4006-B2A7-82E83782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327C6-27E8-4EBF-873F-54B15DFE7B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40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D6BB6E-F8BF-43A5-B4F5-B3411F26F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4888-300A-4393-AEB4-D677B9207597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3FFED9A-021D-4A8E-8808-669F11119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07F9945-8829-4A18-BB93-467D0D2F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D0396-91C3-42B3-8C83-510FC44498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36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B052CF-D8EA-433A-BFF0-29A0864F0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DBDD7-17EF-4D5F-A9C5-B77343C8CE05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656192-5E35-412D-BC82-6990CAAD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1CEC19C-A78C-4C09-A1EB-BB45C0224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CA542-3879-4119-A3B1-B735869D8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12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18433A-41DC-46FE-A7AC-2B5A825FA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4E9CC-8357-460E-B60C-3921C33BD21D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CB2BDE-9F5D-4EC5-9A01-905435DD5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F214D7-4722-4FFE-8B93-17F4B14C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E0EBD-2A82-4F40-BB79-ABE08D3AF8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06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9BB0A03-BFCF-41D3-9B0E-867476427F4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8D6708B-BC20-446C-AA82-649297691E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C6DCA-59D4-4C96-8014-B1B2303A1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39EE81-3330-4A18-B6F5-040FFDB0138D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A546B-BEA4-4598-9F25-3BF5993E4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EEC37-D072-48D6-AE92-51ED07117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734D626-1C9C-4713-8E7C-19D1D610C0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mailto:garycates@garycates.ne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ti4success.org/images/stories/tieredInstruction/rti_math_pg_042109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wea.org/products-services/computer-based-adaptive-assessments/map" TargetMode="External"/><Relationship Id="rId3" Type="http://schemas.openxmlformats.org/officeDocument/2006/relationships/hyperlink" Target="http://www.nctm.org/standards/content.aspx?id=23273" TargetMode="External"/><Relationship Id="rId7" Type="http://schemas.openxmlformats.org/officeDocument/2006/relationships/hyperlink" Target="http://easycbm.com/index.php" TargetMode="External"/><Relationship Id="rId2" Type="http://schemas.openxmlformats.org/officeDocument/2006/relationships/hyperlink" Target="http://www.isbe.state.il.us/assessment/default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imsweb.com/measures-2/math-concepts--cbm/" TargetMode="External"/><Relationship Id="rId5" Type="http://schemas.openxmlformats.org/officeDocument/2006/relationships/hyperlink" Target="http://www.whatworksclearinghouse.org/" TargetMode="External"/><Relationship Id="rId4" Type="http://schemas.openxmlformats.org/officeDocument/2006/relationships/hyperlink" Target="http://www.rti4success.org/images/stories/tieredInstruction/rti_math_pg_042109.pdf" TargetMode="External"/><Relationship Id="rId9" Type="http://schemas.openxmlformats.org/officeDocument/2006/relationships/hyperlink" Target="http://www.acuityforschools.com/tour/index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6C75AC0-EB1F-46BC-9311-91754B202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/>
              <a:t>A Response to Intervention Model in Mathematics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41EBF-F75A-4AE3-81D3-5862142CB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Gary L. Cates, Ph.D.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hlinkClick r:id="rId2"/>
              </a:rPr>
              <a:t>garycates@garycates.net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5">
            <a:extLst>
              <a:ext uri="{FF2B5EF4-FFF2-40B4-BE49-F238E27FC236}">
                <a16:creationId xmlns:a16="http://schemas.microsoft.com/office/drawing/2014/main" id="{1915E4A6-AAAC-4B2A-8C8D-E6D353304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09800"/>
            <a:ext cx="23685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3">
            <a:extLst>
              <a:ext uri="{FF2B5EF4-FFF2-40B4-BE49-F238E27FC236}">
                <a16:creationId xmlns:a16="http://schemas.microsoft.com/office/drawing/2014/main" id="{363CF522-0586-4584-890C-C22DC9937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479425"/>
            <a:ext cx="8105775" cy="457200"/>
          </a:xfrm>
          <a:prstGeom prst="leftRightArrow">
            <a:avLst>
              <a:gd name="adj1" fmla="val 50000"/>
              <a:gd name="adj2" fmla="val 270452"/>
            </a:avLst>
          </a:prstGeom>
          <a:gradFill rotWithShape="0">
            <a:gsLst>
              <a:gs pos="0">
                <a:srgbClr val="F2DCDB"/>
              </a:gs>
              <a:gs pos="100000">
                <a:srgbClr val="C0504D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A220104C-2680-4879-807E-CCF0AA3C7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1371600"/>
            <a:ext cx="1838325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Universal Instruction </a:t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>
                <a:latin typeface="Calibri" pitchFamily="34" charset="0"/>
              </a:rPr>
              <a:t>(Tier I) During </a:t>
            </a:r>
            <a:r>
              <a:rPr lang="en-US" sz="2000" b="1" i="1" u="sng" dirty="0">
                <a:latin typeface="Calibri" pitchFamily="34" charset="0"/>
              </a:rPr>
              <a:t>Fall</a:t>
            </a:r>
            <a:endParaRPr lang="en-US" sz="2000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029" name="Text Box 5">
            <a:extLst>
              <a:ext uri="{FF2B5EF4-FFF2-40B4-BE49-F238E27FC236}">
                <a16:creationId xmlns:a16="http://schemas.microsoft.com/office/drawing/2014/main" id="{2B9727E8-F172-4883-883B-65A9FBE55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447800"/>
            <a:ext cx="1887538" cy="11445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Full Standard Protocol (Tier II)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During </a:t>
            </a:r>
            <a:r>
              <a:rPr lang="en-US" sz="2000" b="1" i="1" u="sng" dirty="0">
                <a:latin typeface="Calibri" pitchFamily="34" charset="0"/>
              </a:rPr>
              <a:t>winter</a:t>
            </a:r>
            <a:endParaRPr lang="en-US" sz="2000" dirty="0"/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0602F322-C40A-4306-8D7A-B2FE50AE1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371600"/>
            <a:ext cx="1744663" cy="2286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Full Individualized Intervention (Tier III)  Never utilized because not needed</a:t>
            </a:r>
            <a:endParaRPr lang="en-US" sz="2000" dirty="0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2C3358BA-FF13-48D8-9DD1-D2B076E8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733800"/>
            <a:ext cx="2365375" cy="19383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Less Intensive Standard Protocol (Tier II) in </a:t>
            </a:r>
            <a:r>
              <a:rPr lang="en-US" sz="2000" b="1" i="1" u="sng" dirty="0">
                <a:latin typeface="Calibri" pitchFamily="34" charset="0"/>
              </a:rPr>
              <a:t>spring</a:t>
            </a:r>
            <a:r>
              <a:rPr lang="en-US" sz="2000" dirty="0">
                <a:latin typeface="Calibri" pitchFamily="34" charset="0"/>
              </a:rPr>
              <a:t> because adequate progress was being made.</a:t>
            </a:r>
            <a:endParaRPr lang="en-US" sz="2000" dirty="0"/>
          </a:p>
        </p:txBody>
      </p:sp>
      <p:cxnSp>
        <p:nvCxnSpPr>
          <p:cNvPr id="12295" name="AutoShape 8">
            <a:extLst>
              <a:ext uri="{FF2B5EF4-FFF2-40B4-BE49-F238E27FC236}">
                <a16:creationId xmlns:a16="http://schemas.microsoft.com/office/drawing/2014/main" id="{CED465BA-77A4-4CE5-BBA8-6019B370D5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71800" y="1828800"/>
            <a:ext cx="6000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6" name="AutoShape 9">
            <a:extLst>
              <a:ext uri="{FF2B5EF4-FFF2-40B4-BE49-F238E27FC236}">
                <a16:creationId xmlns:a16="http://schemas.microsoft.com/office/drawing/2014/main" id="{EBCB2222-F0CE-4128-8853-C76639A48F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38800" y="1828800"/>
            <a:ext cx="80962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AutoShape 10">
            <a:extLst>
              <a:ext uri="{FF2B5EF4-FFF2-40B4-BE49-F238E27FC236}">
                <a16:creationId xmlns:a16="http://schemas.microsoft.com/office/drawing/2014/main" id="{23049685-2CD6-4729-BA85-D8E9D309829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695700" y="2857500"/>
            <a:ext cx="609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8" name="TextBox 9">
            <a:extLst>
              <a:ext uri="{FF2B5EF4-FFF2-40B4-BE49-F238E27FC236}">
                <a16:creationId xmlns:a16="http://schemas.microsoft.com/office/drawing/2014/main" id="{F82353DC-5353-4E3B-B730-DB1EBC328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172200"/>
            <a:ext cx="4562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POU 2: </a:t>
            </a:r>
            <a:r>
              <a:rPr lang="en-US" altLang="en-US"/>
              <a:t>Tiers are not places, but are points</a:t>
            </a:r>
          </a:p>
        </p:txBody>
      </p:sp>
      <p:sp>
        <p:nvSpPr>
          <p:cNvPr id="12299" name="TextBox 10">
            <a:extLst>
              <a:ext uri="{FF2B5EF4-FFF2-40B4-BE49-F238E27FC236}">
                <a16:creationId xmlns:a16="http://schemas.microsoft.com/office/drawing/2014/main" id="{B6BCCB7D-A1D6-4E7C-8B5F-4B01A94A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953000"/>
            <a:ext cx="41862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POU 3: </a:t>
            </a:r>
          </a:p>
          <a:p>
            <a:pPr eaLnBrk="1" hangingPunct="1"/>
            <a:r>
              <a:rPr lang="en-US" altLang="en-US"/>
              <a:t>Students may be at a specific tier level </a:t>
            </a:r>
          </a:p>
          <a:p>
            <a:pPr eaLnBrk="1" hangingPunct="1"/>
            <a:r>
              <a:rPr lang="en-US" altLang="en-US"/>
              <a:t>for various amounts of time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3">
            <a:extLst>
              <a:ext uri="{FF2B5EF4-FFF2-40B4-BE49-F238E27FC236}">
                <a16:creationId xmlns:a16="http://schemas.microsoft.com/office/drawing/2014/main" id="{C6DE3816-AB79-43CA-AC38-50FCC93BD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479425"/>
            <a:ext cx="8105775" cy="457200"/>
          </a:xfrm>
          <a:prstGeom prst="leftRightArrow">
            <a:avLst>
              <a:gd name="adj1" fmla="val 50000"/>
              <a:gd name="adj2" fmla="val 270452"/>
            </a:avLst>
          </a:prstGeom>
          <a:gradFill rotWithShape="0">
            <a:gsLst>
              <a:gs pos="0">
                <a:srgbClr val="F2DCDB"/>
              </a:gs>
              <a:gs pos="100000">
                <a:srgbClr val="C0504D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88A2D6F9-8D32-4922-AC4C-E876B748B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1371600"/>
            <a:ext cx="1838325" cy="2514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Universal Instruction </a:t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>
                <a:latin typeface="Calibri" pitchFamily="34" charset="0"/>
              </a:rPr>
              <a:t>(Tier I) All Students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All Students getting  Everyday Math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 </a:t>
            </a:r>
            <a:endParaRPr lang="en-US" sz="2000" dirty="0"/>
          </a:p>
        </p:txBody>
      </p:sp>
      <p:sp>
        <p:nvSpPr>
          <p:cNvPr id="1029" name="Text Box 5">
            <a:extLst>
              <a:ext uri="{FF2B5EF4-FFF2-40B4-BE49-F238E27FC236}">
                <a16:creationId xmlns:a16="http://schemas.microsoft.com/office/drawing/2014/main" id="{C779E250-145E-4757-A960-2E8C83632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447800"/>
            <a:ext cx="1887538" cy="29400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Full Standard Protocol (Tier II)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Some Students getting:</a:t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>
                <a:latin typeface="Calibri" pitchFamily="34" charset="0"/>
              </a:rPr>
              <a:t>1.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Think Fast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PALS-Math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3.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Number Worlds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83E9805C-FFE0-4FD7-8713-D4B7E6F49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371600"/>
            <a:ext cx="2049463" cy="5029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Full Individualized Intervention (Tier III)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</a:rPr>
              <a:t>Individually Tailored methods:</a:t>
            </a:r>
          </a:p>
          <a:p>
            <a:pPr marL="457200" indent="-457200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1. Assignments</a:t>
            </a:r>
          </a:p>
          <a:p>
            <a:pPr marL="457200" indent="-457200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2. feedback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3. Motivation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4. Time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5. Materials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6. Arrangement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endParaRPr lang="en-US" sz="2000" dirty="0">
              <a:latin typeface="Calibri" pitchFamily="34" charset="0"/>
            </a:endParaRPr>
          </a:p>
        </p:txBody>
      </p:sp>
      <p:cxnSp>
        <p:nvCxnSpPr>
          <p:cNvPr id="13318" name="AutoShape 8">
            <a:extLst>
              <a:ext uri="{FF2B5EF4-FFF2-40B4-BE49-F238E27FC236}">
                <a16:creationId xmlns:a16="http://schemas.microsoft.com/office/drawing/2014/main" id="{37E50E48-4FE2-49CA-82A8-EDD6CB959A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71800" y="1828800"/>
            <a:ext cx="6000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19" name="AutoShape 9">
            <a:extLst>
              <a:ext uri="{FF2B5EF4-FFF2-40B4-BE49-F238E27FC236}">
                <a16:creationId xmlns:a16="http://schemas.microsoft.com/office/drawing/2014/main" id="{AAB6BC7D-719D-4A84-978C-6B798B973A5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38800" y="1828800"/>
            <a:ext cx="80962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0" name="TextBox 10">
            <a:extLst>
              <a:ext uri="{FF2B5EF4-FFF2-40B4-BE49-F238E27FC236}">
                <a16:creationId xmlns:a16="http://schemas.microsoft.com/office/drawing/2014/main" id="{88E6A454-43CB-4B4D-B55F-AB0225D43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100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POU 4: </a:t>
            </a:r>
            <a:r>
              <a:rPr lang="en-US" altLang="en-US"/>
              <a:t>Different things can happen with</a:t>
            </a:r>
          </a:p>
          <a:p>
            <a:pPr eaLnBrk="1" hangingPunct="1"/>
            <a:r>
              <a:rPr lang="en-US" altLang="en-US"/>
              <a:t>different kids at the same tier level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C11D086-7C34-4FE3-B0BD-A7C3EFBC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Math and RTI </a:t>
            </a:r>
            <a:r>
              <a:rPr lang="en-US" altLang="en-US">
                <a:solidFill>
                  <a:srgbClr val="FF0000"/>
                </a:solidFill>
              </a:rPr>
              <a:t>is</a:t>
            </a:r>
            <a:r>
              <a:rPr lang="en-US" altLang="en-US"/>
              <a:t> and </a:t>
            </a:r>
            <a:r>
              <a:rPr lang="en-US" altLang="en-US">
                <a:solidFill>
                  <a:srgbClr val="FF0000"/>
                </a:solidFill>
              </a:rPr>
              <a:t>is not </a:t>
            </a:r>
            <a:r>
              <a:rPr lang="en-US" altLang="en-US"/>
              <a:t>like Reading and RTI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71CE2A6-F207-400E-9ADD-F03D4B3DF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altLang="en-US"/>
              <a:t>Number and Math Concepts</a:t>
            </a:r>
          </a:p>
          <a:p>
            <a:r>
              <a:rPr lang="en-US" altLang="en-US"/>
              <a:t>Addition &amp; Subtraction</a:t>
            </a:r>
          </a:p>
          <a:p>
            <a:r>
              <a:rPr lang="en-US" altLang="en-US"/>
              <a:t>Word Problems</a:t>
            </a:r>
          </a:p>
          <a:p>
            <a:r>
              <a:rPr lang="en-US" altLang="en-US"/>
              <a:t>Multiplication/Division</a:t>
            </a:r>
          </a:p>
          <a:p>
            <a:r>
              <a:rPr lang="en-US" altLang="en-US"/>
              <a:t>Whole Numbers/ Fractions</a:t>
            </a:r>
          </a:p>
          <a:p>
            <a:r>
              <a:rPr lang="en-US" altLang="en-US"/>
              <a:t>Algebra &amp; Geometry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5BE9BA5-ED16-4D99-ACD1-229D5B419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TIER 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05E62-BA8D-445A-A9C8-79C3A898E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/>
          <a:p>
            <a:pPr>
              <a:defRPr/>
            </a:pPr>
            <a:r>
              <a:rPr lang="en-US" dirty="0"/>
              <a:t>Core Instruction and Screening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72F14EB-5D3F-4469-B04C-BAC4C49DF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Tier I Curriculum and Instruction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BE1FED81-1CBF-4947-88EB-A2A41B2F0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altLang="en-US"/>
              <a:t>Provided to all students</a:t>
            </a:r>
          </a:p>
          <a:p>
            <a:endParaRPr lang="en-US" altLang="en-US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/>
              <a:t>Is effective for most (e.g. 80%) students</a:t>
            </a:r>
          </a:p>
          <a:p>
            <a:pPr marL="742950" lvl="2" indent="-342900"/>
            <a:r>
              <a:rPr lang="en-US" altLang="en-US" sz="3200"/>
              <a:t>Effectiveness determined by high stakes test performance (or other global outcome measure; ISAT, PSAE, ACT</a:t>
            </a:r>
            <a:r>
              <a:rPr lang="en-US" altLang="en-US" sz="3200" baseline="30000">
                <a:solidFill>
                  <a:srgbClr val="FF0000"/>
                </a:solidFill>
              </a:rPr>
              <a:t>1</a:t>
            </a:r>
            <a:r>
              <a:rPr lang="en-US" altLang="en-US" sz="320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24937EB-E674-48A6-8F6D-24E2B64B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Makes up a Good Math Curriculum?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45C1E9F3-993E-40B4-A27C-15FFF3295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Numbers &amp; Operations with Procedural Fluency</a:t>
            </a:r>
          </a:p>
          <a:p>
            <a:r>
              <a:rPr lang="en-US" altLang="en-US"/>
              <a:t>Algebra</a:t>
            </a:r>
          </a:p>
          <a:p>
            <a:r>
              <a:rPr lang="en-US" altLang="en-US"/>
              <a:t>Geometry &amp; Measurement</a:t>
            </a:r>
          </a:p>
          <a:p>
            <a:r>
              <a:rPr lang="en-US" altLang="en-US"/>
              <a:t>Data Analysis, Statistics, &amp; Probability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/>
          </a:p>
          <a:p>
            <a:pPr>
              <a:buFont typeface="Arial" panose="020B0604020202020204" pitchFamily="34" charset="0"/>
              <a:buNone/>
            </a:pPr>
            <a:endParaRPr lang="en-US" altLang="en-US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National Council of Teachers of Mathematics</a:t>
            </a:r>
            <a:r>
              <a:rPr lang="en-US" altLang="en-US" sz="2000" baseline="30000">
                <a:solidFill>
                  <a:srgbClr val="FF0000"/>
                </a:solidFill>
              </a:rPr>
              <a:t>2</a:t>
            </a:r>
            <a:r>
              <a:rPr lang="en-US" altLang="en-US" sz="200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3E6EE79-B069-442C-BBA6-DE91CE07B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Makes up Good Math Instructional Practices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6D23FF25-6083-4738-9482-992CAF7D2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Institute of Educational Sciences: National Center for Education Evaluation and Regional Assistance </a:t>
            </a:r>
            <a:r>
              <a:rPr lang="en-US" altLang="en-US">
                <a:hlinkClick r:id="rId2"/>
              </a:rPr>
              <a:t>http://www.rti4success.org/images/stories/tieredInstruction/rti_math_pg_042109.pdf</a:t>
            </a:r>
            <a:r>
              <a:rPr lang="en-US" altLang="en-US"/>
              <a:t> </a:t>
            </a:r>
            <a:r>
              <a:rPr lang="en-US" altLang="en-US" baseline="30000">
                <a:solidFill>
                  <a:srgbClr val="FF0000"/>
                </a:solidFill>
              </a:rPr>
              <a:t>3</a:t>
            </a:r>
          </a:p>
          <a:p>
            <a:endParaRPr lang="en-US" altLang="en-US" baseline="30000">
              <a:solidFill>
                <a:srgbClr val="FF0000"/>
              </a:solidFill>
            </a:endParaRPr>
          </a:p>
          <a:p>
            <a:r>
              <a:rPr lang="en-US" altLang="en-US"/>
              <a:t>8 Recommendations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2A65C766-1AC7-4339-A226-1F89771B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Recommendation 1:</a:t>
            </a:r>
            <a:endParaRPr lang="en-US" altLang="en-US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B3A2B6DC-1C02-48D9-B549-D65A78ADF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Screen all students to identify those at risk for potential math difficulties and provide interventions to students who are at risk.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531F7298-ADF8-4955-A1DD-D2A123B6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Recommendation 2:</a:t>
            </a:r>
            <a:endParaRPr lang="en-US" altLang="en-US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99E03DFD-8BB2-4387-B1C2-4AA1ADCF9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Instructional materials for students receiving interventions should focus intensely on in-depth treatment of whole numbers in K-5, and on rational numbers in 4-8.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F791AF53-8800-4A6E-89D5-44F09FA16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Recommendation 3: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98D39AB7-FDB5-4E0A-9BCA-4A25D71AF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Instruction during intervention should be explicit and systematic (i.e., providing models of proficient problem solving, verbalization of thought processes, guided practice, corrective feedback, and frequent cumulative review).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09570A5-5F72-464A-9B44-A16537F7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Agenda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864895A7-03FF-4E89-8F24-C842A7BF2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Provide overview of RTI as it relates to Math</a:t>
            </a:r>
          </a:p>
          <a:p>
            <a:pPr>
              <a:defRPr/>
            </a:pPr>
            <a:r>
              <a:rPr lang="en-US" dirty="0">
                <a:solidFill>
                  <a:srgbClr val="00B050"/>
                </a:solidFill>
              </a:rPr>
              <a:t>8 Recommendations for Solid Math Instruction</a:t>
            </a:r>
          </a:p>
          <a:p>
            <a:pPr>
              <a:defRPr/>
            </a:pPr>
            <a:r>
              <a:rPr lang="en-US" dirty="0">
                <a:solidFill>
                  <a:srgbClr val="00B0F0"/>
                </a:solidFill>
              </a:rPr>
              <a:t>Analyzing Tier I Data</a:t>
            </a:r>
          </a:p>
          <a:p>
            <a:pPr>
              <a:defRPr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Universal Screening</a:t>
            </a:r>
          </a:p>
          <a:p>
            <a:pPr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Tier II Diagnostics &amp; Intervention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Tier III Evaluation &amp; Intervention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2E0D5B9-97C7-4A57-9B73-5F3C3C2A8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Recommendation 4: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28837F14-3243-485A-A328-ED75501B1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Interventions should include instruction on solving word problems that is based on common underlying structures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97244926-2556-4640-B3A9-72688AAB6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Recommendation 5: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68CB0B6D-2FE8-4FD3-AD52-239898BD2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Intervention materials should include opportunities for students to work with visual representations of math ideas/Interventionists should be proficient before using them.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7BB93C2F-598A-4FD9-8EB8-ED3296B38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Recommendation 6: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FBF73B7F-A80C-4A25-AA2F-DFA7BBBB0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Interventions at all grade levels should devote about 10 minutes in each session to building fluent retrieval of basic facts.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318C8A2D-455C-432C-95C4-EC00C1004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Recommendation 7: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877ACA45-9FA2-470D-87E0-00198BB7B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Monitor progress of students receiving Tier 2 and 3, as well as borderline students.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F8C2E6A-1377-4204-A73C-E8A06765A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Recommendation 8: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0C816859-99F9-40E7-9B63-09E50D6E6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Include motivational strategies in Tier 2 and 3 interventions.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6C16F76A-DAA5-4C98-A50B-565F67677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of Solid Core Curriculum: What Works Clearinghouse</a:t>
            </a:r>
            <a:r>
              <a:rPr lang="en-US" altLang="en-US" baseline="300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8458D1CD-2ABB-47AE-8656-04B02F6A3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altLang="en-US"/>
              <a:t>Elementary</a:t>
            </a:r>
          </a:p>
          <a:p>
            <a:pPr lvl="1"/>
            <a:r>
              <a:rPr lang="en-US" altLang="en-US"/>
              <a:t>Odyssey Math</a:t>
            </a:r>
          </a:p>
          <a:p>
            <a:pPr lvl="1"/>
            <a:r>
              <a:rPr lang="en-US" altLang="en-US"/>
              <a:t>Everyday Math</a:t>
            </a:r>
          </a:p>
          <a:p>
            <a:r>
              <a:rPr lang="en-US" altLang="en-US"/>
              <a:t>Middle School</a:t>
            </a:r>
          </a:p>
          <a:p>
            <a:pPr lvl="1"/>
            <a:r>
              <a:rPr lang="en-US" altLang="en-US"/>
              <a:t>I Can Learn: Pre-algebra &amp; Algebra</a:t>
            </a:r>
          </a:p>
          <a:p>
            <a:pPr lvl="1"/>
            <a:r>
              <a:rPr lang="en-US" altLang="en-US"/>
              <a:t>Cognitive Tutor</a:t>
            </a:r>
          </a:p>
          <a:p>
            <a:pPr lvl="1"/>
            <a:r>
              <a:rPr lang="en-US" altLang="en-US"/>
              <a:t>Expert Mathematician</a:t>
            </a:r>
          </a:p>
          <a:p>
            <a:r>
              <a:rPr lang="en-US" altLang="en-US"/>
              <a:t>High School</a:t>
            </a:r>
          </a:p>
          <a:p>
            <a:pPr lvl="1"/>
            <a:r>
              <a:rPr lang="en-US" altLang="en-US"/>
              <a:t>Core + Mathematics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C60DB053-7B61-4188-AEE2-E8231B8C9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Instruction Should Map Onto ISAT, PSAE, ACT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533D86A-B1DC-47FD-8A16-DD90BEF80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Does it?</a:t>
            </a:r>
          </a:p>
          <a:p>
            <a:r>
              <a:rPr lang="en-US" altLang="en-US"/>
              <a:t>If not, then you are not going to do well on your major outcome measures</a:t>
            </a:r>
          </a:p>
          <a:p>
            <a:r>
              <a:rPr lang="en-US" altLang="en-US"/>
              <a:t>Instructional Planning Forms can Be helpful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33DC612E-F3D8-4B8C-B026-23F3B583B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142E354C-104E-45DA-8FC9-04B4570A2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Academic Engaged Time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A40D428-6431-49AE-95EB-E1A5EB42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Behavior and Learning are not mutually exclusive.</a:t>
            </a:r>
          </a:p>
          <a:p>
            <a:r>
              <a:rPr lang="en-US" altLang="en-US"/>
              <a:t>The largest predictor of student success</a:t>
            </a:r>
          </a:p>
          <a:p>
            <a:r>
              <a:rPr lang="en-US" altLang="en-US"/>
              <a:t>75% as a rule of thumb</a:t>
            </a:r>
          </a:p>
          <a:p>
            <a:r>
              <a:rPr lang="en-US" altLang="en-US"/>
              <a:t>Collecting at the class level for all students may be effective.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521ED44-22D4-4F8A-9CAB-0BE7B2A7851D}"/>
              </a:ext>
            </a:extLst>
          </p:cNvPr>
          <p:cNvGraphicFramePr>
            <a:graphicFrameLocks noGrp="1"/>
          </p:cNvGraphicFramePr>
          <p:nvPr/>
        </p:nvGraphicFramePr>
        <p:xfrm>
          <a:off x="0" y="1143000"/>
          <a:ext cx="9144000" cy="1331932"/>
        </p:xfrm>
        <a:graphic>
          <a:graphicData uri="http://schemas.openxmlformats.org/drawingml/2006/table">
            <a:tbl>
              <a:tblPr/>
              <a:tblGrid>
                <a:gridCol w="359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6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3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Behavior(s)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61" marR="59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Definitions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61" marR="59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Behavior 1: Academic Engaged Time (AET)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61" marR="59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Student appropriately responding to teacher and/or lesson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61" marR="59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Behavior 2: Inappropriate Socialization (IS)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61" marR="59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Student socializing in a manner inconsistent with intended learning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61" marR="59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3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Behavior 3: Inappropriate Motor Behavior (IMB)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61" marR="59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Student engaging in behavior incompatible with learning other than socialization (e.g. out of seat, fidgeting, staring out window etc.)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61" marR="59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4986C2-8F31-4B3E-9AFE-E443DAD51674}"/>
              </a:ext>
            </a:extLst>
          </p:cNvPr>
          <p:cNvGraphicFramePr>
            <a:graphicFrameLocks noGrp="1"/>
          </p:cNvGraphicFramePr>
          <p:nvPr/>
        </p:nvGraphicFramePr>
        <p:xfrm>
          <a:off x="0" y="2498725"/>
          <a:ext cx="9143996" cy="4140200"/>
        </p:xfrm>
        <a:graphic>
          <a:graphicData uri="http://schemas.openxmlformats.org/drawingml/2006/table">
            <a:tbl>
              <a:tblPr/>
              <a:tblGrid>
                <a:gridCol w="291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99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515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25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AET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IMB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AET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IMB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AET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IMB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AET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IMB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AET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Times New Roman"/>
                          <a:cs typeface="Times New Roman"/>
                        </a:rPr>
                        <a:t>IMB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2248" name="Rectangle 1">
            <a:extLst>
              <a:ext uri="{FF2B5EF4-FFF2-40B4-BE49-F238E27FC236}">
                <a16:creationId xmlns:a16="http://schemas.microsoft.com/office/drawing/2014/main" id="{6A32D395-D2B6-49F8-AA81-0A092B4F1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75"/>
            <a:ext cx="91440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u="sng">
                <a:cs typeface="Times New Roman" panose="02020603050405020304" pitchFamily="18" charset="0"/>
              </a:rPr>
              <a:t>Class Wide Behavioral Observation Form</a:t>
            </a:r>
            <a:endParaRPr lang="en-US" altLang="en-US" sz="1400"/>
          </a:p>
          <a:p>
            <a:r>
              <a:rPr lang="en-US" altLang="en-US" sz="1400" b="1">
                <a:cs typeface="Times New Roman" panose="02020603050405020304" pitchFamily="18" charset="0"/>
              </a:rPr>
              <a:t>Teacher _____________________________________		Date:   _________________</a:t>
            </a:r>
            <a:endParaRPr lang="en-US" altLang="en-US" sz="1400"/>
          </a:p>
          <a:p>
            <a:r>
              <a:rPr lang="en-US" altLang="en-US" sz="1400" b="1">
                <a:cs typeface="Times New Roman" panose="02020603050405020304" pitchFamily="18" charset="0"/>
              </a:rPr>
              <a:t>School:  ______________________________________		Time: __________________	</a:t>
            </a:r>
            <a:br>
              <a:rPr lang="en-US" altLang="en-US" sz="1400" b="1">
                <a:cs typeface="Times New Roman" panose="02020603050405020304" pitchFamily="18" charset="0"/>
              </a:rPr>
            </a:br>
            <a:r>
              <a:rPr lang="en-US" altLang="en-US" sz="1400" b="1">
                <a:cs typeface="Times New Roman" panose="02020603050405020304" pitchFamily="18" charset="0"/>
              </a:rPr>
              <a:t>Observer:  ____________________________________		</a:t>
            </a:r>
            <a:endParaRPr lang="en-US" altLang="en-US" sz="1400"/>
          </a:p>
          <a:p>
            <a:r>
              <a:rPr lang="en-US" altLang="en-US" sz="1400" b="1">
                <a:cs typeface="Times New Roman" panose="02020603050405020304" pitchFamily="18" charset="0"/>
              </a:rPr>
              <a:t>Subject/Activity: _______________________________</a:t>
            </a:r>
            <a:r>
              <a:rPr lang="en-US" altLang="en-US" sz="1200" b="1">
                <a:cs typeface="Times New Roman" panose="02020603050405020304" pitchFamily="18" charset="0"/>
              </a:rPr>
              <a:t>				</a:t>
            </a:r>
            <a:endParaRPr lang="en-US" altLang="en-US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>
            <a:extLst>
              <a:ext uri="{FF2B5EF4-FFF2-40B4-BE49-F238E27FC236}">
                <a16:creationId xmlns:a16="http://schemas.microsoft.com/office/drawing/2014/main" id="{17E978B2-1586-4CA5-A404-70B3E2864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Discussion/Activity I</a:t>
            </a:r>
          </a:p>
        </p:txBody>
      </p:sp>
      <p:sp>
        <p:nvSpPr>
          <p:cNvPr id="5123" name="Content Placeholder 5">
            <a:extLst>
              <a:ext uri="{FF2B5EF4-FFF2-40B4-BE49-F238E27FC236}">
                <a16:creationId xmlns:a16="http://schemas.microsoft.com/office/drawing/2014/main" id="{472DE91F-76A2-454D-87E4-8DF34770B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have you accomplished with regard to implementation of RTI in math in your district/building(s)?</a:t>
            </a:r>
          </a:p>
          <a:p>
            <a:r>
              <a:rPr lang="en-US" altLang="en-US"/>
              <a:t>What are you currently struggling with in regards to implementation of RTI in Math in your district/building(s)?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75E5D4BD-5A99-4BD1-8EB3-9F6C502B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Tier I Assessment: Screening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BF2F6901-317B-4802-B1CF-44B7CA750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students administered a screening 3 times per year.</a:t>
            </a:r>
          </a:p>
          <a:p>
            <a:endParaRPr lang="en-US" altLang="en-US"/>
          </a:p>
          <a:p>
            <a:r>
              <a:rPr lang="en-US" altLang="en-US"/>
              <a:t>Allows for identification of students at-risk for falling behind</a:t>
            </a:r>
          </a:p>
          <a:p>
            <a:endParaRPr lang="en-US" altLang="en-US"/>
          </a:p>
          <a:p>
            <a:r>
              <a:rPr lang="en-US" altLang="en-US"/>
              <a:t>Can help in facilitating preventative intervention service delivery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F0EE188-1143-41A2-A389-3600A746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 NOT CONFUSE WITH DIAGNOSTIC TESTING!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FD8564FF-B6C2-4017-B78D-F17112E42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Brief administration (within minutes)</a:t>
            </a:r>
          </a:p>
          <a:p>
            <a:r>
              <a:rPr lang="en-US" altLang="en-US"/>
              <a:t>Brief Scoring</a:t>
            </a:r>
          </a:p>
          <a:p>
            <a:r>
              <a:rPr lang="en-US" altLang="en-US"/>
              <a:t>Simple to understand</a:t>
            </a:r>
          </a:p>
          <a:p>
            <a:r>
              <a:rPr lang="en-US" altLang="en-US"/>
              <a:t>Sensitive to changes in performance</a:t>
            </a:r>
          </a:p>
          <a:p>
            <a:r>
              <a:rPr lang="en-US" altLang="en-US"/>
              <a:t>Allows for repeated measurement (alternate forms)</a:t>
            </a:r>
          </a:p>
          <a:p>
            <a:r>
              <a:rPr lang="en-US" altLang="en-US"/>
              <a:t>Predicts high stakes performance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8EA5F94-4AC6-49B2-8AC2-4598EB1B6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4819" name="Object 1">
            <a:extLst>
              <a:ext uri="{FF2B5EF4-FFF2-40B4-BE49-F238E27FC236}">
                <a16:creationId xmlns:a16="http://schemas.microsoft.com/office/drawing/2014/main" id="{ADEB2F73-C3A6-4017-834B-588AB2F5D3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91694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015740" imgH="3011391" progId="PowerPoint.Slide.12">
                  <p:embed/>
                </p:oleObj>
              </mc:Choice>
              <mc:Fallback>
                <p:oleObj name="Slide" r:id="rId2" imgW="4015740" imgH="3011391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694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2C1BE66F-F9EE-41AC-B1D9-790473980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Example of Tier I Screening Measures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6D899CC7-15F1-4987-A31A-A8918D985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AIMSweb Mathematics Computation &amp; Applications</a:t>
            </a:r>
            <a:r>
              <a:rPr lang="en-US" altLang="en-US" baseline="30000">
                <a:solidFill>
                  <a:srgbClr val="FF0000"/>
                </a:solidFill>
              </a:rPr>
              <a:t>5</a:t>
            </a:r>
          </a:p>
          <a:p>
            <a:endParaRPr lang="en-US" altLang="en-US" baseline="30000">
              <a:solidFill>
                <a:srgbClr val="FF0000"/>
              </a:solidFill>
            </a:endParaRPr>
          </a:p>
          <a:p>
            <a:endParaRPr lang="en-US" altLang="en-US"/>
          </a:p>
        </p:txBody>
      </p:sp>
      <p:pic>
        <p:nvPicPr>
          <p:cNvPr id="35844" name="Picture 5" descr="domainassessed.png">
            <a:extLst>
              <a:ext uri="{FF2B5EF4-FFF2-40B4-BE49-F238E27FC236}">
                <a16:creationId xmlns:a16="http://schemas.microsoft.com/office/drawing/2014/main" id="{B16AB9ED-0F69-4564-8825-B2C4D6985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F46D9213-2474-410B-867E-2E30EBB76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of Tier I Screening Measures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2B3FF4F5-8024-49B2-A817-C6B613648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Easy CBM</a:t>
            </a:r>
            <a:r>
              <a:rPr lang="en-US" altLang="en-US" baseline="30000">
                <a:solidFill>
                  <a:srgbClr val="FF0000"/>
                </a:solidFill>
              </a:rPr>
              <a:t>6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Based on name</a:t>
            </a:r>
          </a:p>
          <a:p>
            <a:endParaRPr lang="en-US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689C804-F8AA-4606-A08E-D2C8A7D3198F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2819400"/>
          <a:ext cx="8229602" cy="3621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3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3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3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38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755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4829">
                <a:tc>
                  <a:txBody>
                    <a:bodyPr/>
                    <a:lstStyle/>
                    <a:p>
                      <a:r>
                        <a:rPr lang="en-US" sz="1800" dirty="0"/>
                        <a:t>Domain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K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0">
                <a:tc>
                  <a:txBody>
                    <a:bodyPr/>
                    <a:lstStyle/>
                    <a:p>
                      <a:r>
                        <a:rPr lang="en-US" sz="1800" dirty="0"/>
                        <a:t>Number &amp; Operation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829">
                <a:tc>
                  <a:txBody>
                    <a:bodyPr/>
                    <a:lstStyle/>
                    <a:p>
                      <a:r>
                        <a:rPr lang="en-US" sz="1800" dirty="0"/>
                        <a:t>Geometry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3">
                <a:tc>
                  <a:txBody>
                    <a:bodyPr/>
                    <a:lstStyle/>
                    <a:p>
                      <a:r>
                        <a:rPr lang="en-US" sz="1800" dirty="0"/>
                        <a:t>Algebra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2803">
                <a:tc>
                  <a:txBody>
                    <a:bodyPr/>
                    <a:lstStyle/>
                    <a:p>
                      <a:r>
                        <a:rPr lang="en-US" sz="1800" dirty="0"/>
                        <a:t>Measurement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2803">
                <a:tc>
                  <a:txBody>
                    <a:bodyPr/>
                    <a:lstStyle/>
                    <a:p>
                      <a:r>
                        <a:rPr lang="en-US" sz="1800" dirty="0"/>
                        <a:t>Data Analysis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*</a:t>
                      </a:r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C9396B6B-8E21-47A3-A773-BDD40F8EE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Discussion/Activity II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697F4A34-5B37-414D-9925-F9A41AD60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well is your universal curriculum meeting the needs for all students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What Screening measures do you currently have in place for math?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How well do they stack up against the definition of “Screener”?</a:t>
            </a:r>
          </a:p>
          <a:p>
            <a:pPr lvl="1" eaLnBrk="1" hangingPunct="1"/>
            <a:r>
              <a:rPr lang="en-US" altLang="en-US"/>
              <a:t>Most importantly do they predict ISAT, ACT, PSAE?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A9EF9B3B-B4F7-4C59-92D6-C5FA6E023E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TIER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DEA75-EAE9-4A89-A835-94AA642276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Supplemental Instruction and Diagnostic Assessment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0653C456-40C3-4FC6-AD85-29832869C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Tier II Assessment:</a:t>
            </a:r>
            <a:br>
              <a:rPr lang="en-US" altLang="en-US"/>
            </a:br>
            <a:r>
              <a:rPr lang="en-US" altLang="en-US"/>
              <a:t>Broad based Diagnostic Tool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87EDC4FB-364F-4133-B1E3-07FF04BDB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en-US"/>
              <a:t>Administered to students who were identified as at-risk on the screening tool.</a:t>
            </a:r>
          </a:p>
          <a:p>
            <a:pPr lvl="1"/>
            <a:r>
              <a:rPr lang="en-US" altLang="en-US"/>
              <a:t>Requires more time and resources to administer than the screener.</a:t>
            </a:r>
          </a:p>
          <a:p>
            <a:pPr lvl="1"/>
            <a:r>
              <a:rPr lang="en-US" altLang="en-US"/>
              <a:t>Helps identify general area of weakness</a:t>
            </a:r>
          </a:p>
          <a:p>
            <a:pPr lvl="1"/>
            <a:r>
              <a:rPr lang="en-US" altLang="en-US"/>
              <a:t>Can be done by whomever is adequately trained</a:t>
            </a:r>
          </a:p>
          <a:p>
            <a:r>
              <a:rPr lang="en-US" altLang="en-US"/>
              <a:t>Reduces need to do more lengthy assessment with every child.</a:t>
            </a:r>
          </a:p>
          <a:p>
            <a:r>
              <a:rPr lang="en-US" altLang="en-US"/>
              <a:t>Helps identify the “right” children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9F46AB9-0C6E-46C3-9A2A-61CFBA419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MAP </a:t>
            </a:r>
            <a:r>
              <a:rPr lang="en-US" altLang="en-US" baseline="300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1C12A7F-7333-407D-B441-F40D7A934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MAP does not fit the definition of “screener”</a:t>
            </a:r>
          </a:p>
          <a:p>
            <a:r>
              <a:rPr lang="en-US" altLang="en-US"/>
              <a:t>It is used for diagnostic benchmarking</a:t>
            </a:r>
          </a:p>
          <a:p>
            <a:r>
              <a:rPr lang="en-US" altLang="en-US"/>
              <a:t>Provides strengths &amp; Weakness analysis of student performance</a:t>
            </a:r>
          </a:p>
          <a:p>
            <a:r>
              <a:rPr lang="en-US" altLang="en-US"/>
              <a:t>Aligned with State Standards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04397225-0F64-42D6-B21B-DD2D97C1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ACUITY</a:t>
            </a:r>
            <a:r>
              <a:rPr lang="en-US" altLang="en-US" baseline="300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4BE0D479-80D9-4008-84E6-1C600E3E9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Grades 3-8</a:t>
            </a:r>
          </a:p>
          <a:p>
            <a:r>
              <a:rPr lang="en-US" altLang="en-US"/>
              <a:t>Provides Reports</a:t>
            </a:r>
          </a:p>
          <a:p>
            <a:r>
              <a:rPr lang="en-US" altLang="en-US"/>
              <a:t>Linked to State Standards</a:t>
            </a:r>
          </a:p>
          <a:p>
            <a:r>
              <a:rPr lang="en-US" altLang="en-US"/>
              <a:t>Predictive Measures: 3 per year</a:t>
            </a:r>
          </a:p>
          <a:p>
            <a:r>
              <a:rPr lang="en-US" altLang="en-US"/>
              <a:t>Diagnostic Measures: Find Domains</a:t>
            </a:r>
          </a:p>
          <a:p>
            <a:r>
              <a:rPr lang="en-US" altLang="en-US"/>
              <a:t>Custom: Make your own questions and share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305F227-2F20-48AC-A1E6-BB2A9F627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>
                <a:solidFill>
                  <a:srgbClr val="006600"/>
                </a:solidFill>
              </a:rPr>
              <a:t>My 3 Talking Points About RTI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C488CE5-5A67-4757-B4AB-53685ADBC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110DBF"/>
                </a:solidFill>
              </a:rPr>
              <a:t>RTI </a:t>
            </a:r>
            <a:r>
              <a:rPr lang="en-US" altLang="en-US" sz="3000" b="1">
                <a:solidFill>
                  <a:srgbClr val="110DBF"/>
                </a:solidFill>
              </a:rPr>
              <a:t>is </a:t>
            </a:r>
            <a:r>
              <a:rPr lang="en-US" altLang="en-US" sz="2800" b="1">
                <a:solidFill>
                  <a:srgbClr val="110DBF"/>
                </a:solidFill>
              </a:rPr>
              <a:t>an overall integrated system of service delivery focused on </a:t>
            </a:r>
            <a:r>
              <a:rPr lang="en-US" altLang="en-US" sz="2800" b="1" u="sng">
                <a:solidFill>
                  <a:srgbClr val="110DBF"/>
                </a:solidFill>
              </a:rPr>
              <a:t>ALL</a:t>
            </a:r>
            <a:r>
              <a:rPr lang="en-US" altLang="en-US" sz="2800" b="1">
                <a:solidFill>
                  <a:srgbClr val="110DBF"/>
                </a:solidFill>
              </a:rPr>
              <a:t> students.</a:t>
            </a:r>
            <a:br>
              <a:rPr lang="en-US" altLang="en-US" sz="2800" b="1">
                <a:solidFill>
                  <a:srgbClr val="110DBF"/>
                </a:solidFill>
              </a:rPr>
            </a:br>
            <a:endParaRPr lang="en-US" altLang="en-US" sz="2800" b="1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110DBF"/>
                </a:solidFill>
              </a:rPr>
              <a:t>Data-based decision making will be the driving force in the conceptualization, development, implementation, and evaluation of the RTI process.</a:t>
            </a:r>
            <a:endParaRPr lang="en-US" altLang="en-US" sz="2800" b="1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b="1">
              <a:solidFill>
                <a:srgbClr val="110DB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110DBF"/>
                </a:solidFill>
              </a:rPr>
              <a:t> Alignment of curriculum with state standards is critical</a:t>
            </a:r>
          </a:p>
        </p:txBody>
      </p:sp>
      <p:pic>
        <p:nvPicPr>
          <p:cNvPr id="6148" name="Picture 4" descr="j0261685">
            <a:extLst>
              <a:ext uri="{FF2B5EF4-FFF2-40B4-BE49-F238E27FC236}">
                <a16:creationId xmlns:a16="http://schemas.microsoft.com/office/drawing/2014/main" id="{F88F132C-1052-4166-82AE-32FF1EFF7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5699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j0261685">
            <a:extLst>
              <a:ext uri="{FF2B5EF4-FFF2-40B4-BE49-F238E27FC236}">
                <a16:creationId xmlns:a16="http://schemas.microsoft.com/office/drawing/2014/main" id="{6AAF488B-77CB-41F7-8EE5-CC3BE7F4F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71800"/>
            <a:ext cx="568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5" descr="j0261685">
            <a:extLst>
              <a:ext uri="{FF2B5EF4-FFF2-40B4-BE49-F238E27FC236}">
                <a16:creationId xmlns:a16="http://schemas.microsoft.com/office/drawing/2014/main" id="{666C54C6-63A1-44E3-ADFA-0E1A4D262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76800"/>
            <a:ext cx="568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B8D6BC2F-DCF1-420C-B46C-009A49FAE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Tier II Curriculum and Instruction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56C0E9D4-53DF-4452-A1C8-90F334A6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Provided to students who are at-risk on screener AND identified with diagnostic tool.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/>
              <a:t>Is provide to small number of students (e.g. 15%)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/>
              <a:t>Is provided </a:t>
            </a:r>
            <a:r>
              <a:rPr lang="en-US" altLang="en-US" sz="3200">
                <a:solidFill>
                  <a:srgbClr val="FF0000"/>
                </a:solidFill>
              </a:rPr>
              <a:t>in addition </a:t>
            </a:r>
            <a:r>
              <a:rPr lang="en-US" altLang="en-US"/>
              <a:t>to Tier I service.</a:t>
            </a:r>
          </a:p>
          <a:p>
            <a:r>
              <a:rPr lang="en-US" altLang="en-US"/>
              <a:t>Is scripted and provided in small group (i.e. fewer kids get it) format. </a:t>
            </a:r>
          </a:p>
          <a:p>
            <a:r>
              <a:rPr lang="en-US" altLang="en-US"/>
              <a:t>Can be provided by anyone adequately trained</a:t>
            </a:r>
          </a:p>
          <a:p>
            <a:r>
              <a:rPr lang="en-US" altLang="en-US"/>
              <a:t>Is Scientifically based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70A59F6E-60CA-4126-A0D3-E295B535A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of TIER II Interventions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3F1FB03E-DD7F-4B37-B52F-509D277C8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PALS Math</a:t>
            </a:r>
          </a:p>
          <a:p>
            <a:r>
              <a:rPr lang="en-US" altLang="en-US"/>
              <a:t>iPass/iLearn</a:t>
            </a:r>
          </a:p>
          <a:p>
            <a:r>
              <a:rPr lang="en-US" altLang="en-US"/>
              <a:t>Study Island</a:t>
            </a:r>
          </a:p>
          <a:p>
            <a:r>
              <a:rPr lang="en-US" altLang="en-US"/>
              <a:t>Number Worlds</a:t>
            </a:r>
          </a:p>
          <a:p>
            <a:r>
              <a:rPr lang="en-US" altLang="en-US"/>
              <a:t>Vmath (Voyager)</a:t>
            </a:r>
          </a:p>
          <a:p>
            <a:r>
              <a:rPr lang="en-US" altLang="en-US"/>
              <a:t>Accelerated Math</a:t>
            </a:r>
          </a:p>
          <a:p>
            <a:r>
              <a:rPr lang="en-US" altLang="en-US"/>
              <a:t>Mclass Math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>
            <a:extLst>
              <a:ext uri="{FF2B5EF4-FFF2-40B4-BE49-F238E27FC236}">
                <a16:creationId xmlns:a16="http://schemas.microsoft.com/office/drawing/2014/main" id="{3EEC40DB-5C24-4E6E-BE3F-110390738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8763000" cy="535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u="sng"/>
              <a:t>Program</a:t>
            </a:r>
            <a:r>
              <a:rPr lang="en-US" altLang="en-US" b="1"/>
              <a:t>					</a:t>
            </a:r>
            <a:r>
              <a:rPr lang="en-US" altLang="en-US" b="1" u="sng"/>
              <a:t>GRADE LEVELS</a:t>
            </a:r>
          </a:p>
          <a:p>
            <a:pPr eaLnBrk="1" hangingPunct="1"/>
            <a:r>
              <a:rPr lang="en-US" altLang="en-US"/>
              <a:t>Fastt Math 					2 and up 	</a:t>
            </a:r>
          </a:p>
          <a:p>
            <a:pPr eaLnBrk="1" hangingPunct="1"/>
            <a:r>
              <a:rPr lang="en-US" altLang="en-US"/>
              <a:t>Mastering Math Facts 				2 and up 	</a:t>
            </a:r>
          </a:p>
          <a:p>
            <a:pPr eaLnBrk="1" hangingPunct="1"/>
            <a:r>
              <a:rPr lang="en-US" altLang="en-US"/>
              <a:t>Math Facts in a Flash 				1-6 	</a:t>
            </a:r>
          </a:p>
          <a:p>
            <a:pPr eaLnBrk="1" hangingPunct="1"/>
            <a:r>
              <a:rPr lang="en-US" altLang="en-US"/>
              <a:t>Peer Assisted Learning Strategies (PALS) 	 	K-6 	</a:t>
            </a:r>
          </a:p>
          <a:p>
            <a:pPr eaLnBrk="1" hangingPunct="1"/>
            <a:r>
              <a:rPr lang="en-US" altLang="en-US"/>
              <a:t>First Grade Small Group Tutoring 			1 	</a:t>
            </a:r>
          </a:p>
          <a:p>
            <a:pPr eaLnBrk="1" hangingPunct="1"/>
            <a:r>
              <a:rPr lang="en-US" altLang="en-US"/>
              <a:t>Connecting Math Concepts 			K-8 	</a:t>
            </a:r>
          </a:p>
          <a:p>
            <a:pPr eaLnBrk="1" hangingPunct="1"/>
            <a:r>
              <a:rPr lang="en-US" altLang="en-US"/>
              <a:t>Corrective Mathematics 				1-6 	</a:t>
            </a:r>
          </a:p>
          <a:p>
            <a:pPr eaLnBrk="1" hangingPunct="1"/>
            <a:r>
              <a:rPr lang="en-US" altLang="en-US"/>
              <a:t>Knowing Mathematics 				4-6 	</a:t>
            </a:r>
          </a:p>
          <a:p>
            <a:pPr eaLnBrk="1" hangingPunct="1"/>
            <a:r>
              <a:rPr lang="en-US" altLang="en-US"/>
              <a:t>Navigator 					1-8 	</a:t>
            </a:r>
          </a:p>
          <a:p>
            <a:pPr eaLnBrk="1" hangingPunct="1"/>
            <a:r>
              <a:rPr lang="en-US" altLang="en-US"/>
              <a:t>Voyager Mathematics (Vmath)			3-8 	</a:t>
            </a:r>
          </a:p>
          <a:p>
            <a:pPr eaLnBrk="1" hangingPunct="1"/>
            <a:r>
              <a:rPr lang="en-US" altLang="en-US"/>
              <a:t>iSucceed Math 		 			3-8 	</a:t>
            </a:r>
          </a:p>
          <a:p>
            <a:pPr eaLnBrk="1" hangingPunct="1"/>
            <a:r>
              <a:rPr lang="en-US" altLang="en-US"/>
              <a:t>Accelerated Math 				1-12 	</a:t>
            </a:r>
          </a:p>
          <a:p>
            <a:pPr eaLnBrk="1" hangingPunct="1"/>
            <a:r>
              <a:rPr lang="en-US" altLang="en-US"/>
              <a:t>Hot Math 					K-3 	</a:t>
            </a:r>
          </a:p>
          <a:p>
            <a:pPr eaLnBrk="1" hangingPunct="1"/>
            <a:r>
              <a:rPr lang="en-US" altLang="en-US"/>
              <a:t>Pirate Math 					2-5 	</a:t>
            </a:r>
          </a:p>
          <a:p>
            <a:pPr eaLnBrk="1" hangingPunct="1"/>
            <a:r>
              <a:rPr lang="en-US" altLang="en-US"/>
              <a:t>Go Solve Word Problems 				3-8 	</a:t>
            </a:r>
          </a:p>
          <a:p>
            <a:pPr eaLnBrk="1" hangingPunct="1"/>
            <a:r>
              <a:rPr lang="en-US" altLang="en-US"/>
              <a:t>Math Steps 					K-7 	</a:t>
            </a:r>
          </a:p>
          <a:p>
            <a:pPr eaLnBrk="1" hangingPunct="1"/>
            <a:r>
              <a:rPr lang="en-US" altLang="en-US"/>
              <a:t>Number Worlds 					PreK-8 	</a:t>
            </a:r>
          </a:p>
          <a:p>
            <a:pPr eaLnBrk="1" hangingPunct="1"/>
            <a:endParaRPr lang="en-US" altLang="en-US"/>
          </a:p>
        </p:txBody>
      </p:sp>
      <p:sp>
        <p:nvSpPr>
          <p:cNvPr id="45059" name="Rectangle 4">
            <a:extLst>
              <a:ext uri="{FF2B5EF4-FFF2-40B4-BE49-F238E27FC236}">
                <a16:creationId xmlns:a16="http://schemas.microsoft.com/office/drawing/2014/main" id="{5CD8D47B-B931-409A-B2C2-DE8F2BF72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244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0" name="TextBox 8">
            <a:extLst>
              <a:ext uri="{FF2B5EF4-FFF2-40B4-BE49-F238E27FC236}">
                <a16:creationId xmlns:a16="http://schemas.microsoft.com/office/drawing/2014/main" id="{3C708CA4-0EEA-4038-A743-D48482409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04800"/>
            <a:ext cx="6819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/>
              <a:t>Other TIER II Math Interventions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751A4FFE-34DB-4733-9E8B-FC8140E9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Activity III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06336D30-28DD-47D8-90A5-476695CF8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standard protocol interventions do you have in place?</a:t>
            </a:r>
          </a:p>
          <a:p>
            <a:pPr eaLnBrk="1" hangingPunct="1"/>
            <a:r>
              <a:rPr lang="en-US" altLang="en-US"/>
              <a:t>Are they scientifically based? </a:t>
            </a:r>
          </a:p>
          <a:p>
            <a:pPr eaLnBrk="1" hangingPunct="1"/>
            <a:r>
              <a:rPr lang="en-US" altLang="en-US"/>
              <a:t>How long do they take to administer?</a:t>
            </a:r>
          </a:p>
          <a:p>
            <a:pPr eaLnBrk="1" hangingPunct="1"/>
            <a:r>
              <a:rPr lang="en-US" altLang="en-US"/>
              <a:t>How do you know if they are working?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082ECB19-BC9B-4FA9-99AC-F753D680A7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TIER III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0F372-0D3D-4E9D-B9A3-15A92CD961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Individualized Instruction and Curriculum Based Evaluation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9833FEE6-E2E5-4A6D-AC5B-2E046009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Tier III Curriculum and Instruction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292B61B9-B1D9-4AC4-97A1-3F5285140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Provided to students who do not make adequate progress with TIER II level of support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/>
              <a:t>Is provide to small number of students (e.g. 5%) </a:t>
            </a:r>
          </a:p>
          <a:p>
            <a:r>
              <a:rPr lang="en-US" altLang="en-US"/>
              <a:t>Is provided to 1 or 2 students at a time. </a:t>
            </a:r>
          </a:p>
          <a:p>
            <a:r>
              <a:rPr lang="en-US" altLang="en-US"/>
              <a:t>Is provided in addition to Tier I &amp; Tier II</a:t>
            </a:r>
          </a:p>
          <a:p>
            <a:r>
              <a:rPr lang="en-US" altLang="en-US"/>
              <a:t>Is evidenced based</a:t>
            </a:r>
          </a:p>
          <a:p>
            <a:r>
              <a:rPr lang="en-US" altLang="en-US"/>
              <a:t>Can be provided by anyone adequately trained.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7234E1FD-7FB6-4F04-99BD-DCC1028E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Tier III Assessment:</a:t>
            </a:r>
            <a:br>
              <a:rPr lang="en-US" altLang="en-US"/>
            </a:br>
            <a:r>
              <a:rPr lang="en-US" altLang="en-US"/>
              <a:t>Curriculum Based Evaluation</a:t>
            </a:r>
            <a:r>
              <a:rPr lang="en-US" altLang="en-US" baseline="3000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C2561763-A27C-48F9-A241-DF9772CBB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Administered to students who are not making adequate progress with TIER II intervention</a:t>
            </a:r>
          </a:p>
          <a:p>
            <a:pPr lvl="1"/>
            <a:r>
              <a:rPr lang="en-US" altLang="en-US"/>
              <a:t>Requires more time and resources to administer than the screener and diagnostic tool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/>
          </a:p>
          <a:p>
            <a:pPr lvl="1"/>
            <a:r>
              <a:rPr lang="en-US" altLang="en-US"/>
              <a:t>Utilizes individualized evaluation procedures using students own curriculum to isolate specific problem areas.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>
            <a:extLst>
              <a:ext uri="{FF2B5EF4-FFF2-40B4-BE49-F238E27FC236}">
                <a16:creationId xmlns:a16="http://schemas.microsoft.com/office/drawing/2014/main" id="{B4E244D3-E5A5-422D-AEF3-EF879221C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9700"/>
            <a:ext cx="5937250" cy="6718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79" name="TextBox 4">
            <a:extLst>
              <a:ext uri="{FF2B5EF4-FFF2-40B4-BE49-F238E27FC236}">
                <a16:creationId xmlns:a16="http://schemas.microsoft.com/office/drawing/2014/main" id="{642F7FDB-4AB2-4AC0-A58A-4C0D56A1E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04800"/>
            <a:ext cx="2865438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1. What seems to be</a:t>
            </a:r>
          </a:p>
          <a:p>
            <a:pPr eaLnBrk="1" hangingPunct="1"/>
            <a:r>
              <a:rPr lang="en-US" altLang="en-US"/>
              <a:t>the problem?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2. What should the</a:t>
            </a:r>
          </a:p>
          <a:p>
            <a:pPr eaLnBrk="1" hangingPunct="1"/>
            <a:r>
              <a:rPr lang="en-US" altLang="en-US"/>
              <a:t>intervention target?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3. Describe something a</a:t>
            </a:r>
          </a:p>
          <a:p>
            <a:pPr eaLnBrk="1" hangingPunct="1"/>
            <a:r>
              <a:rPr lang="en-US" altLang="en-US"/>
              <a:t>teacher could do to target </a:t>
            </a:r>
          </a:p>
          <a:p>
            <a:pPr eaLnBrk="1" hangingPunct="1"/>
            <a:r>
              <a:rPr lang="en-US" altLang="en-US"/>
              <a:t>this problem.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4. Do you have to buy</a:t>
            </a:r>
          </a:p>
          <a:p>
            <a:pPr eaLnBrk="1" hangingPunct="1"/>
            <a:r>
              <a:rPr lang="en-US" altLang="en-US"/>
              <a:t>an expensive program </a:t>
            </a:r>
          </a:p>
          <a:p>
            <a:pPr eaLnBrk="1" hangingPunct="1"/>
            <a:r>
              <a:rPr lang="en-US" altLang="en-US"/>
              <a:t>just for Tammy?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6E11EE20-50FF-4513-9159-82F84FF1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Activity IV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38E6EAF3-A396-4C1E-93BC-76929D2D2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types of interventions are you putting into places for individual students with problems in math?</a:t>
            </a:r>
          </a:p>
          <a:p>
            <a:pPr eaLnBrk="1" hangingPunct="1"/>
            <a:r>
              <a:rPr lang="en-US" altLang="en-US"/>
              <a:t>How do you develop these?</a:t>
            </a:r>
          </a:p>
          <a:p>
            <a:pPr eaLnBrk="1" hangingPunct="1"/>
            <a:r>
              <a:rPr lang="en-US" altLang="en-US"/>
              <a:t>Are they evidenced based?</a:t>
            </a:r>
          </a:p>
          <a:p>
            <a:pPr eaLnBrk="1" hangingPunct="1"/>
            <a:r>
              <a:rPr lang="en-US" altLang="en-US"/>
              <a:t>How do you know if they are working?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4EEF9A97-4D1F-4DF6-AF3A-83606178F8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Special Education Entitlement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1962053-5B7F-48D4-B259-F681BEFB8C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/>
              <a:t>Comprehensive Evaluation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D41DE42-7028-4472-B3F8-CD78BD5BEF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RtI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F01A6-9FA4-44C3-8FF7-2A29067F47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Navigation Map to Data-Based Decision Making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632151E5-167F-42B8-8025-559D3BB31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Criteria - Illinois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18BB2F5C-059E-4D44-9ABB-5B3E543C2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Not Achieving Adequately: Age or state level standards </a:t>
            </a:r>
            <a:r>
              <a:rPr lang="en-US" altLang="en-US">
                <a:solidFill>
                  <a:srgbClr val="FF0000"/>
                </a:solidFill>
              </a:rPr>
              <a:t>AND</a:t>
            </a:r>
          </a:p>
          <a:p>
            <a:r>
              <a:rPr lang="en-US" altLang="en-US"/>
              <a:t>Not improving sufficient progress </a:t>
            </a:r>
            <a:r>
              <a:rPr lang="en-US" altLang="en-US">
                <a:solidFill>
                  <a:srgbClr val="FF0000"/>
                </a:solidFill>
              </a:rPr>
              <a:t>AND</a:t>
            </a:r>
          </a:p>
          <a:p>
            <a:r>
              <a:rPr lang="en-US" altLang="en-US"/>
              <a:t>Educational Needs significantly different</a:t>
            </a:r>
          </a:p>
          <a:p>
            <a:r>
              <a:rPr lang="en-US" altLang="en-US"/>
              <a:t>Exclusionary Criteria</a:t>
            </a:r>
          </a:p>
          <a:p>
            <a:pPr lvl="1"/>
            <a:r>
              <a:rPr lang="en-US" altLang="en-US"/>
              <a:t>Hearing, vision, cognitive, emotional, cultural, disadvantage, Limited English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9EF27BB6-8365-45D5-8A60-A6B919B1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Documentation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17D4E816-3BE9-43AB-B8FE-60F8D6EA9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Scientifically Based Instruction</a:t>
            </a:r>
          </a:p>
          <a:p>
            <a:r>
              <a:rPr lang="en-US" altLang="en-US"/>
              <a:t>Integrity of instruction</a:t>
            </a:r>
          </a:p>
          <a:p>
            <a:r>
              <a:rPr lang="en-US" altLang="en-US"/>
              <a:t>Progress monitoring linked to areas of deficit</a:t>
            </a:r>
          </a:p>
          <a:p>
            <a:r>
              <a:rPr lang="en-US" altLang="en-US"/>
              <a:t>Intervention delivered for a sufficient amount of time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2">
            <a:extLst>
              <a:ext uri="{FF2B5EF4-FFF2-40B4-BE49-F238E27FC236}">
                <a16:creationId xmlns:a16="http://schemas.microsoft.com/office/drawing/2014/main" id="{DF4B2D55-F3E0-42B1-A223-2A940A725D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350" y="144463"/>
          <a:ext cx="8858250" cy="655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857947" imgH="6552205" progId="Word.Document.12">
                  <p:embed/>
                </p:oleObj>
              </mc:Choice>
              <mc:Fallback>
                <p:oleObj name="Document" r:id="rId2" imgW="8857947" imgH="6552205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144463"/>
                        <a:ext cx="8858250" cy="655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3">
            <a:extLst>
              <a:ext uri="{FF2B5EF4-FFF2-40B4-BE49-F238E27FC236}">
                <a16:creationId xmlns:a16="http://schemas.microsoft.com/office/drawing/2014/main" id="{B230CF77-CB5B-460E-ADD1-980ACFC5E1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Review Assessment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B20AAC9-40F4-417E-800A-02B7896912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1550660-6070-4946-867E-A3482D5B7DEE}"/>
              </a:ext>
            </a:extLst>
          </p:cNvPr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3">
            <a:extLst>
              <a:ext uri="{FF2B5EF4-FFF2-40B4-BE49-F238E27FC236}">
                <a16:creationId xmlns:a16="http://schemas.microsoft.com/office/drawing/2014/main" id="{7EB242CF-EDD5-4537-836D-15A996F6DB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Review Intervention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75BA349-3A4A-4458-8506-00B5B4E91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47C830C-FD88-4DA3-B910-0E3440D728FC}"/>
              </a:ext>
            </a:extLst>
          </p:cNvPr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B0584AC6-B12A-4ACF-9E5A-4AA718725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Thinking Differently and Facilitating Others to Do the Same</a:t>
            </a:r>
            <a:endParaRPr 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C1C9E2D-1650-4110-9BD8-91DF77101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AYP Applies to ALL Students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Think Prevention ALWAYS!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Saves headaches later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Make Decisions with data ONLY!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Best practices in assessment and intervention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TIERS are not places EVER!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Level of support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Services are dynamic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Intensity and type of service can be different for any student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Authentic assessment links to and informs interventions in the most direct way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D4B90A18-1571-4359-B206-B0BF53EDA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219200"/>
          </a:xfrm>
        </p:spPr>
        <p:txBody>
          <a:bodyPr/>
          <a:lstStyle/>
          <a:p>
            <a:br>
              <a:rPr lang="en-US" altLang="en-US" sz="2800"/>
            </a:br>
            <a:r>
              <a:rPr lang="en-US" altLang="en-US" sz="4800"/>
              <a:t>Questions</a:t>
            </a:r>
          </a:p>
        </p:txBody>
      </p:sp>
      <p:pic>
        <p:nvPicPr>
          <p:cNvPr id="61443" name="Content Placeholder 3">
            <a:extLst>
              <a:ext uri="{FF2B5EF4-FFF2-40B4-BE49-F238E27FC236}">
                <a16:creationId xmlns:a16="http://schemas.microsoft.com/office/drawing/2014/main" id="{2061D0F9-5ED8-4320-A024-8064E51CD7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29" r="-5029"/>
          <a:stretch>
            <a:fillRect/>
          </a:stretch>
        </p:blipFill>
        <p:spPr>
          <a:xfrm>
            <a:off x="457200" y="1524000"/>
            <a:ext cx="8229600" cy="5334000"/>
          </a:xfr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FFACA89E-032D-4AEB-AD9E-D1F479521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References &amp; Resources</a:t>
            </a:r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3F0A25CA-EAB8-446F-97FE-B1FF8FCF8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Assessment in Illinois</a:t>
            </a:r>
            <a:br>
              <a:rPr lang="en-US" altLang="en-US" sz="1800"/>
            </a:br>
            <a:r>
              <a:rPr lang="en-US" altLang="en-US" sz="1800">
                <a:hlinkClick r:id="rId2"/>
              </a:rPr>
              <a:t>http://www.isbe.state.il.us/assessment/default.htm</a:t>
            </a:r>
            <a:endParaRPr lang="en-US" altLang="en-US" sz="180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National Council of Teachers of Mathematics </a:t>
            </a:r>
            <a:r>
              <a:rPr lang="en-US" altLang="en-US" sz="1800">
                <a:hlinkClick r:id="rId3"/>
              </a:rPr>
              <a:t>http://www.nctm.org/standards/content.aspx?id=23273</a:t>
            </a:r>
            <a:endParaRPr lang="en-US" altLang="en-US" sz="180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Institute of Educational Sciences: National Center for Education Evaluation and Regional Assistance</a:t>
            </a:r>
            <a:r>
              <a:rPr lang="en-US" altLang="en-US" sz="1800">
                <a:hlinkClick r:id="rId4"/>
              </a:rPr>
              <a:t> http://www.rti4success.org/images/stories/tieredInstruction/rti_math_pg_042109.pdf</a:t>
            </a:r>
            <a:r>
              <a:rPr lang="en-US" altLang="en-US" sz="1800"/>
              <a:t> 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What Works Clearinghouse</a:t>
            </a:r>
            <a:br>
              <a:rPr lang="en-US" altLang="en-US" sz="1800"/>
            </a:br>
            <a:r>
              <a:rPr lang="en-US" altLang="en-US" sz="1800"/>
              <a:t> </a:t>
            </a:r>
            <a:r>
              <a:rPr lang="en-US" altLang="en-US" sz="1800">
                <a:hlinkClick r:id="rId5"/>
              </a:rPr>
              <a:t>http://www.whatworksclearinghouse.org</a:t>
            </a:r>
            <a:endParaRPr lang="en-US" altLang="en-US" sz="180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AIMSweb Math Computation &amp; Applications </a:t>
            </a:r>
            <a:r>
              <a:rPr lang="en-US" altLang="en-US" sz="1800">
                <a:hlinkClick r:id="rId6"/>
              </a:rPr>
              <a:t>http://www.aimsweb.com/measures-2/math-concepts--cbm/</a:t>
            </a:r>
            <a:endParaRPr lang="en-US" altLang="en-US" sz="180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EasyCBM </a:t>
            </a:r>
            <a:br>
              <a:rPr lang="en-US" altLang="en-US" sz="1800"/>
            </a:br>
            <a:r>
              <a:rPr lang="en-US" altLang="en-US" sz="1800">
                <a:hlinkClick r:id="rId7"/>
              </a:rPr>
              <a:t>http://easycbm.com/index.php</a:t>
            </a:r>
            <a:endParaRPr lang="en-US" altLang="en-US" sz="180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MAP </a:t>
            </a:r>
            <a:r>
              <a:rPr lang="en-US" altLang="en-US" sz="1800">
                <a:hlinkClick r:id="rId8"/>
              </a:rPr>
              <a:t>http://www.nwea.org/products-services/computer-based-adaptive-assessments/map</a:t>
            </a:r>
            <a:endParaRPr lang="en-US" altLang="en-US" sz="180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ACUITY: </a:t>
            </a:r>
            <a:r>
              <a:rPr lang="en-US" altLang="en-US" sz="1800">
                <a:hlinkClick r:id="rId9"/>
              </a:rPr>
              <a:t>http://www.acuityforschools.com/tour/index.html</a:t>
            </a:r>
            <a:endParaRPr lang="en-US" altLang="en-US" sz="180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sz="1800"/>
              <a:t>Howell, K. W. Nolet, V. (2000). </a:t>
            </a:r>
            <a:r>
              <a:rPr lang="en-US" altLang="en-US" sz="1800" i="1"/>
              <a:t>Curriculum-Based Evaluation: Teaching and Decision Making</a:t>
            </a:r>
            <a:r>
              <a:rPr lang="en-US" altLang="en-US" sz="1800"/>
              <a:t> (3</a:t>
            </a:r>
            <a:r>
              <a:rPr lang="en-US" altLang="en-US" sz="1800" baseline="30000"/>
              <a:t>rd</a:t>
            </a:r>
            <a:r>
              <a:rPr lang="en-US" altLang="en-US" sz="1800"/>
              <a:t> Ed.). Wadsworth: Belmont, CA.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en-US" alt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E3E4832-6773-4D94-9788-3CB0692300AD}"/>
              </a:ext>
            </a:extLst>
          </p:cNvPr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>
            <a:extLst>
              <a:ext uri="{FF2B5EF4-FFF2-40B4-BE49-F238E27FC236}">
                <a16:creationId xmlns:a16="http://schemas.microsoft.com/office/drawing/2014/main" id="{F0EB82D0-8A1E-4649-9070-B3C622020F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4 points of Understanding for A Comprehensive Tiered System of Support In Mathematics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83899D6-FF7D-44A5-8B6A-80B3A2C02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en-US" dirty="0"/>
              <a:t>Call it whatever you want and you don’t have to have a triangle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BF49A50-9C1C-4DFE-83EE-B505101A711E}"/>
              </a:ext>
            </a:extLst>
          </p:cNvPr>
          <p:cNvGraphicFramePr/>
          <p:nvPr/>
        </p:nvGraphicFramePr>
        <p:xfrm>
          <a:off x="0" y="152400"/>
          <a:ext cx="91440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TextBox 3">
            <a:extLst>
              <a:ext uri="{FF2B5EF4-FFF2-40B4-BE49-F238E27FC236}">
                <a16:creationId xmlns:a16="http://schemas.microsoft.com/office/drawing/2014/main" id="{FC3BFD0C-D99C-4EE1-B279-76D9810C9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4262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POU 1:</a:t>
            </a:r>
            <a:r>
              <a:rPr lang="en-US" altLang="en-US"/>
              <a:t> Tiers are not mutually Exclusive</a:t>
            </a:r>
          </a:p>
          <a:p>
            <a:pPr eaLnBrk="1" hangingPunct="1"/>
            <a:r>
              <a:rPr lang="en-US" altLang="en-US"/>
              <a:t>From One Another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D54BC85-8861-4E16-BC2C-2ED053530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371600"/>
            <a:ext cx="1981200" cy="5486400"/>
          </a:xfrm>
          <a:prstGeom prst="rect">
            <a:avLst/>
          </a:prstGeom>
          <a:solidFill>
            <a:srgbClr val="F6E5D5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16D468D-C799-4991-931E-63F57971E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1371600"/>
            <a:ext cx="1981200" cy="5486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C5771E2-5E37-4163-BF55-9D6AECF2E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1371600"/>
            <a:ext cx="1981200" cy="5486400"/>
          </a:xfrm>
          <a:prstGeom prst="rect">
            <a:avLst/>
          </a:prstGeom>
          <a:solidFill>
            <a:srgbClr val="CAEC9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CC043A86-B736-440E-A77F-B24BF2DEF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Calibri" panose="020F0502020204030204" pitchFamily="34" charset="0"/>
              </a:rPr>
              <a:t>Example of 3-Tier Level Interventions</a:t>
            </a:r>
            <a:endParaRPr lang="en-US" altLang="en-US" sz="44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grpSp>
        <p:nvGrpSpPr>
          <p:cNvPr id="11270" name="Group 6">
            <a:extLst>
              <a:ext uri="{FF2B5EF4-FFF2-40B4-BE49-F238E27FC236}">
                <a16:creationId xmlns:a16="http://schemas.microsoft.com/office/drawing/2014/main" id="{757AE939-0F7F-4B39-8B0D-205DCCA91A5C}"/>
              </a:ext>
            </a:extLst>
          </p:cNvPr>
          <p:cNvGrpSpPr>
            <a:grpSpLocks/>
          </p:cNvGrpSpPr>
          <p:nvPr/>
        </p:nvGrpSpPr>
        <p:grpSpPr bwMode="auto">
          <a:xfrm>
            <a:off x="0" y="1828800"/>
            <a:ext cx="9144000" cy="990600"/>
            <a:chOff x="0" y="1152"/>
            <a:chExt cx="5760" cy="624"/>
          </a:xfrm>
        </p:grpSpPr>
        <p:sp>
          <p:nvSpPr>
            <p:cNvPr id="11292" name="Rectangle 7">
              <a:extLst>
                <a:ext uri="{FF2B5EF4-FFF2-40B4-BE49-F238E27FC236}">
                  <a16:creationId xmlns:a16="http://schemas.microsoft.com/office/drawing/2014/main" id="{6508CD55-9814-4E39-81D4-B906605D8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52"/>
              <a:ext cx="5760" cy="624"/>
            </a:xfrm>
            <a:prstGeom prst="rect">
              <a:avLst/>
            </a:prstGeom>
            <a:solidFill>
              <a:schemeClr val="bg2">
                <a:alpha val="12941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1293" name="Text Box 8">
              <a:extLst>
                <a:ext uri="{FF2B5EF4-FFF2-40B4-BE49-F238E27FC236}">
                  <a16:creationId xmlns:a16="http://schemas.microsoft.com/office/drawing/2014/main" id="{685E2F27-34A4-4B6A-97D7-D6F5B1C16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355"/>
              <a:ext cx="76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>
                  <a:ea typeface="MS PGothic" panose="020B0600070205080204" pitchFamily="34" charset="-128"/>
                </a:rPr>
                <a:t>Time</a:t>
              </a:r>
            </a:p>
          </p:txBody>
        </p:sp>
      </p:grpSp>
      <p:sp>
        <p:nvSpPr>
          <p:cNvPr id="11271" name="Text Box 9">
            <a:extLst>
              <a:ext uri="{FF2B5EF4-FFF2-40B4-BE49-F238E27FC236}">
                <a16:creationId xmlns:a16="http://schemas.microsoft.com/office/drawing/2014/main" id="{BA2C5E70-DB2F-4A36-AE65-16186F786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971800"/>
            <a:ext cx="152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>
                <a:ea typeface="MS PGothic" panose="020B0600070205080204" pitchFamily="34" charset="-128"/>
              </a:rPr>
              <a:t>Curricular Focus</a:t>
            </a:r>
          </a:p>
        </p:txBody>
      </p:sp>
      <p:grpSp>
        <p:nvGrpSpPr>
          <p:cNvPr id="11272" name="Group 10">
            <a:extLst>
              <a:ext uri="{FF2B5EF4-FFF2-40B4-BE49-F238E27FC236}">
                <a16:creationId xmlns:a16="http://schemas.microsoft.com/office/drawing/2014/main" id="{8C355D9A-1662-4277-AD7B-8118ACEE114C}"/>
              </a:ext>
            </a:extLst>
          </p:cNvPr>
          <p:cNvGrpSpPr>
            <a:grpSpLocks/>
          </p:cNvGrpSpPr>
          <p:nvPr/>
        </p:nvGrpSpPr>
        <p:grpSpPr bwMode="auto">
          <a:xfrm>
            <a:off x="0" y="3886200"/>
            <a:ext cx="9144000" cy="1790700"/>
            <a:chOff x="0" y="2424"/>
            <a:chExt cx="5760" cy="1128"/>
          </a:xfrm>
        </p:grpSpPr>
        <p:sp>
          <p:nvSpPr>
            <p:cNvPr id="11290" name="Rectangle 11">
              <a:extLst>
                <a:ext uri="{FF2B5EF4-FFF2-40B4-BE49-F238E27FC236}">
                  <a16:creationId xmlns:a16="http://schemas.microsoft.com/office/drawing/2014/main" id="{8AD3D5FC-21EA-4E92-8C31-03D6DE7C3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4"/>
              <a:ext cx="5760" cy="1128"/>
            </a:xfrm>
            <a:prstGeom prst="rect">
              <a:avLst/>
            </a:prstGeom>
            <a:solidFill>
              <a:schemeClr val="bg2">
                <a:alpha val="12941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1291" name="Text Box 12">
              <a:extLst>
                <a:ext uri="{FF2B5EF4-FFF2-40B4-BE49-F238E27FC236}">
                  <a16:creationId xmlns:a16="http://schemas.microsoft.com/office/drawing/2014/main" id="{8000B31D-6E6B-4370-A000-DAAA64337E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763"/>
              <a:ext cx="960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altLang="en-US">
                  <a:ea typeface="MS PGothic" panose="020B0600070205080204" pitchFamily="34" charset="-128"/>
                </a:rPr>
                <a:t>Curricular Breadth</a:t>
              </a:r>
            </a:p>
          </p:txBody>
        </p:sp>
      </p:grpSp>
      <p:sp>
        <p:nvSpPr>
          <p:cNvPr id="11273" name="Text Box 13">
            <a:extLst>
              <a:ext uri="{FF2B5EF4-FFF2-40B4-BE49-F238E27FC236}">
                <a16:creationId xmlns:a16="http://schemas.microsoft.com/office/drawing/2014/main" id="{E31B3021-3232-4250-BA2D-ADE41749F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780088"/>
            <a:ext cx="20574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>
                <a:ea typeface="MS PGothic" panose="020B0600070205080204" pitchFamily="34" charset="-128"/>
              </a:rPr>
              <a:t>Frequency of Progress Monitoring</a:t>
            </a:r>
          </a:p>
        </p:txBody>
      </p:sp>
      <p:sp>
        <p:nvSpPr>
          <p:cNvPr id="11274" name="Text Box 14">
            <a:extLst>
              <a:ext uri="{FF2B5EF4-FFF2-40B4-BE49-F238E27FC236}">
                <a16:creationId xmlns:a16="http://schemas.microsoft.com/office/drawing/2014/main" id="{FF6B8F24-304B-4D97-AD69-0FD7F0178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371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tx2"/>
                </a:solidFill>
                <a:ea typeface="MS PGothic" panose="020B0600070205080204" pitchFamily="34" charset="-128"/>
              </a:rPr>
              <a:t>Tier I</a:t>
            </a:r>
          </a:p>
        </p:txBody>
      </p:sp>
      <p:sp>
        <p:nvSpPr>
          <p:cNvPr id="11275" name="Text Box 15">
            <a:extLst>
              <a:ext uri="{FF2B5EF4-FFF2-40B4-BE49-F238E27FC236}">
                <a16:creationId xmlns:a16="http://schemas.microsoft.com/office/drawing/2014/main" id="{EFE3335D-C520-4D79-A24E-3F7A8AC99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133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60</a:t>
            </a:r>
          </a:p>
        </p:txBody>
      </p:sp>
      <p:sp>
        <p:nvSpPr>
          <p:cNvPr id="11276" name="Text Box 16">
            <a:extLst>
              <a:ext uri="{FF2B5EF4-FFF2-40B4-BE49-F238E27FC236}">
                <a16:creationId xmlns:a16="http://schemas.microsoft.com/office/drawing/2014/main" id="{80539C12-F23D-4AE6-BB95-B3C9BCBFD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10038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5 areas</a:t>
            </a:r>
          </a:p>
        </p:txBody>
      </p:sp>
      <p:sp>
        <p:nvSpPr>
          <p:cNvPr id="11277" name="Text Box 17">
            <a:extLst>
              <a:ext uri="{FF2B5EF4-FFF2-40B4-BE49-F238E27FC236}">
                <a16:creationId xmlns:a16="http://schemas.microsoft.com/office/drawing/2014/main" id="{99D67C5E-AAA9-4B94-88BD-FEBC73FBD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541838"/>
            <a:ext cx="13716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Core</a:t>
            </a:r>
          </a:p>
        </p:txBody>
      </p:sp>
      <p:sp>
        <p:nvSpPr>
          <p:cNvPr id="11278" name="Text Box 18">
            <a:extLst>
              <a:ext uri="{FF2B5EF4-FFF2-40B4-BE49-F238E27FC236}">
                <a16:creationId xmlns:a16="http://schemas.microsoft.com/office/drawing/2014/main" id="{D524B179-8F2D-4C56-B2F1-525504649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5780088"/>
            <a:ext cx="14478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3X Yearly or greater</a:t>
            </a:r>
          </a:p>
        </p:txBody>
      </p:sp>
      <p:sp>
        <p:nvSpPr>
          <p:cNvPr id="11279" name="Text Box 19">
            <a:extLst>
              <a:ext uri="{FF2B5EF4-FFF2-40B4-BE49-F238E27FC236}">
                <a16:creationId xmlns:a16="http://schemas.microsoft.com/office/drawing/2014/main" id="{154AABAC-E584-4095-8703-9B88847A6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1381125"/>
            <a:ext cx="1104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ea typeface="MS PGothic" panose="020B0600070205080204" pitchFamily="34" charset="-128"/>
              </a:rPr>
              <a:t>Tier 2</a:t>
            </a:r>
          </a:p>
        </p:txBody>
      </p:sp>
      <p:sp>
        <p:nvSpPr>
          <p:cNvPr id="11280" name="Text Box 20">
            <a:extLst>
              <a:ext uri="{FF2B5EF4-FFF2-40B4-BE49-F238E27FC236}">
                <a16:creationId xmlns:a16="http://schemas.microsoft.com/office/drawing/2014/main" id="{D7711776-410A-4642-905C-21B5B2505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133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ea typeface="MS PGothic" panose="020B0600070205080204" pitchFamily="34" charset="-128"/>
              </a:rPr>
              <a:t>90</a:t>
            </a:r>
          </a:p>
        </p:txBody>
      </p:sp>
      <p:sp>
        <p:nvSpPr>
          <p:cNvPr id="11281" name="Text Box 21">
            <a:extLst>
              <a:ext uri="{FF2B5EF4-FFF2-40B4-BE49-F238E27FC236}">
                <a16:creationId xmlns:a16="http://schemas.microsoft.com/office/drawing/2014/main" id="{9274B5AD-1BAF-41F4-8894-D933D7729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0" y="3100388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ea typeface="MS PGothic" panose="020B0600070205080204" pitchFamily="34" charset="-128"/>
              </a:rPr>
              <a:t>Less than 5</a:t>
            </a:r>
          </a:p>
        </p:txBody>
      </p:sp>
      <p:sp>
        <p:nvSpPr>
          <p:cNvPr id="11282" name="Text Box 22">
            <a:extLst>
              <a:ext uri="{FF2B5EF4-FFF2-40B4-BE49-F238E27FC236}">
                <a16:creationId xmlns:a16="http://schemas.microsoft.com/office/drawing/2014/main" id="{4DCF3084-D48F-43F7-9BB2-2228C87C8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230688"/>
            <a:ext cx="20574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ea typeface="MS PGothic" panose="020B0600070205080204" pitchFamily="34" charset="-128"/>
              </a:rPr>
              <a:t>Core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>
                <a:ea typeface="MS PGothic" panose="020B0600070205080204" pitchFamily="34" charset="-128"/>
              </a:rPr>
              <a:t>+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>
                <a:ea typeface="MS PGothic" panose="020B0600070205080204" pitchFamily="34" charset="-128"/>
              </a:rPr>
              <a:t>Supplemental</a:t>
            </a:r>
          </a:p>
        </p:txBody>
      </p:sp>
      <p:sp>
        <p:nvSpPr>
          <p:cNvPr id="11283" name="Text Box 23">
            <a:extLst>
              <a:ext uri="{FF2B5EF4-FFF2-40B4-BE49-F238E27FC236}">
                <a16:creationId xmlns:a16="http://schemas.microsoft.com/office/drawing/2014/main" id="{8DBBB5A2-B010-4EDB-B3C7-6C15E64A8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780088"/>
            <a:ext cx="14478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ea typeface="MS PGothic" panose="020B0600070205080204" pitchFamily="34" charset="-128"/>
              </a:rPr>
              <a:t>Monthly or greater</a:t>
            </a:r>
          </a:p>
        </p:txBody>
      </p:sp>
      <p:sp>
        <p:nvSpPr>
          <p:cNvPr id="11284" name="Text Box 24">
            <a:extLst>
              <a:ext uri="{FF2B5EF4-FFF2-40B4-BE49-F238E27FC236}">
                <a16:creationId xmlns:a16="http://schemas.microsoft.com/office/drawing/2014/main" id="{5591FA30-3D15-4574-8A98-DFAD8C01A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850" y="1371600"/>
            <a:ext cx="1104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tx2"/>
                </a:solidFill>
                <a:ea typeface="MS PGothic" panose="020B0600070205080204" pitchFamily="34" charset="-128"/>
              </a:rPr>
              <a:t>Tier 3</a:t>
            </a:r>
          </a:p>
        </p:txBody>
      </p:sp>
      <p:sp>
        <p:nvSpPr>
          <p:cNvPr id="11285" name="Text Box 25">
            <a:extLst>
              <a:ext uri="{FF2B5EF4-FFF2-40B4-BE49-F238E27FC236}">
                <a16:creationId xmlns:a16="http://schemas.microsoft.com/office/drawing/2014/main" id="{F6470DE4-BD10-4AB6-8869-DC0B8733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1900" y="2133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120</a:t>
            </a:r>
          </a:p>
        </p:txBody>
      </p:sp>
      <p:sp>
        <p:nvSpPr>
          <p:cNvPr id="11286" name="Text Box 26">
            <a:extLst>
              <a:ext uri="{FF2B5EF4-FFF2-40B4-BE49-F238E27FC236}">
                <a16:creationId xmlns:a16="http://schemas.microsoft.com/office/drawing/2014/main" id="{FEBDD88A-A22C-4762-8B54-3FBD19C14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0" y="310038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2 or less</a:t>
            </a:r>
          </a:p>
        </p:txBody>
      </p:sp>
      <p:sp>
        <p:nvSpPr>
          <p:cNvPr id="11287" name="Text Box 27">
            <a:extLst>
              <a:ext uri="{FF2B5EF4-FFF2-40B4-BE49-F238E27FC236}">
                <a16:creationId xmlns:a16="http://schemas.microsoft.com/office/drawing/2014/main" id="{15537702-77B3-4A68-9924-E36819E79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919538"/>
            <a:ext cx="20574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Core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+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Supplemental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+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Intensive</a:t>
            </a:r>
          </a:p>
        </p:txBody>
      </p:sp>
      <p:sp>
        <p:nvSpPr>
          <p:cNvPr id="11288" name="Text Box 28">
            <a:extLst>
              <a:ext uri="{FF2B5EF4-FFF2-40B4-BE49-F238E27FC236}">
                <a16:creationId xmlns:a16="http://schemas.microsoft.com/office/drawing/2014/main" id="{97F79E24-515B-4ADD-9D61-61F38278C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091238"/>
            <a:ext cx="14478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chemeClr val="tx2"/>
                </a:solidFill>
                <a:ea typeface="MS PGothic" panose="020B0600070205080204" pitchFamily="34" charset="-128"/>
              </a:rPr>
              <a:t>Weekly</a:t>
            </a:r>
          </a:p>
        </p:txBody>
      </p:sp>
      <p:sp>
        <p:nvSpPr>
          <p:cNvPr id="11289" name="Text Box 29">
            <a:extLst>
              <a:ext uri="{FF2B5EF4-FFF2-40B4-BE49-F238E27FC236}">
                <a16:creationId xmlns:a16="http://schemas.microsoft.com/office/drawing/2014/main" id="{59674156-B70D-457A-80E4-3F851AAB5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685800"/>
            <a:ext cx="1905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ea typeface="MS PGothic" panose="020B0600070205080204" pitchFamily="34" charset="-128"/>
              </a:rPr>
              <a:t>Math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_Docs_" ma:contentTypeID="0x007DF9B1241DAD1344A6C33E3CAFE297B5" ma:contentTypeVersion="" ma:contentTypeDescription="" ma:contentTypeScope="" ma:versionID="6788f528aba9c8d5cd6f4bd347627fee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e5d9eca856144ce6ca1da655f95619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D" minOccurs="0"/>
                <xsd:element ref="ns1:ContentType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_ModerationComment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1:AutoVersionDisabled" minOccurs="0"/>
                <xsd:element ref="ns1:ItemType" minOccurs="0"/>
                <xsd:element ref="ns1: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ID" ma:index="0" nillable="true" ma:displayName="ID" ma:internalName="ID" ma:readOnly="true">
      <xsd:simpleType>
        <xsd:restriction base="dms:Unknown"/>
      </xsd:simpleType>
    </xsd:element>
    <xsd:element name="ContentTypeId" ma:index="1" nillable="true" ma:displayName="Content Type ID" ma:hidden="true" ma:internalName="ContentTypeId" ma:readOnly="true">
      <xsd:simpleType>
        <xsd:restriction base="dms:Unknown"/>
      </xsd:simpleType>
    </xsd:element>
    <xsd:element name="Author" ma:index="4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6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7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8" nillable="true" ma:displayName="Copy Source" ma:internalName="_CopySource" ma:readOnly="true">
      <xsd:simpleType>
        <xsd:restriction base="dms:Text"/>
      </xsd:simpleType>
    </xsd:element>
    <xsd:element name="_ModerationStatus" ma:index="9" nillable="true" ma:displayName="Approval Status" ma:default="0" ma:hidden="true" ma:internalName="_ModerationStatus" ma:readOnly="true">
      <xsd:simpleType>
        <xsd:restriction base="dms:Unknown"/>
      </xsd:simpleType>
    </xsd:element>
    <xsd:element name="_ModerationComments" ma:index="10" nillable="true" ma:displayName="Approver Comments" ma:hidden="true" ma:internalName="_ModerationComments" ma:readOnly="true">
      <xsd:simpleType>
        <xsd:restriction base="dms:Note"/>
      </xsd:simpleType>
    </xsd:element>
    <xsd:element name="FileRef" ma:index="11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12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13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14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15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16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18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19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20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22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23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24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25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26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27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File_x0020_Type" ma:index="31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32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33" nillable="true" ma:displayName="Source Url" ma:hidden="true" ma:internalName="_SourceUrl">
      <xsd:simpleType>
        <xsd:restriction base="dms:Text"/>
      </xsd:simpleType>
    </xsd:element>
    <xsd:element name="_SharedFileIndex" ma:index="34" nillable="true" ma:displayName="Shared File Index" ma:hidden="true" ma:internalName="_SharedFileIndex">
      <xsd:simpleType>
        <xsd:restriction base="dms:Text"/>
      </xsd:simpleType>
    </xsd:element>
    <xsd:element name="MetaInfo" ma:index="44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45" nillable="true" ma:displayName="Level" ma:hidden="true" ma:internalName="_Level" ma:readOnly="true">
      <xsd:simpleType>
        <xsd:restriction base="dms:Unknown"/>
      </xsd:simpleType>
    </xsd:element>
    <xsd:element name="_IsCurrentVersion" ma:index="46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50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1" nillable="true" ma:displayName="UI Version" ma:hidden="true" ma:internalName="_UIVersion" ma:readOnly="true">
      <xsd:simpleType>
        <xsd:restriction base="dms:Unknown"/>
      </xsd:simpleType>
    </xsd:element>
    <xsd:element name="_UIVersionString" ma:index="52" nillable="true" ma:displayName="Version" ma:internalName="_UIVersionString" ma:readOnly="true">
      <xsd:simpleType>
        <xsd:restriction base="dms:Text"/>
      </xsd:simpleType>
    </xsd:element>
    <xsd:element name="InstanceID" ma:index="53" nillable="true" ma:displayName="Instance ID" ma:hidden="true" ma:internalName="InstanceID" ma:readOnly="true">
      <xsd:simpleType>
        <xsd:restriction base="dms:Unknown"/>
      </xsd:simpleType>
    </xsd:element>
    <xsd:element name="Order" ma:index="54" nillable="true" ma:displayName="Order" ma:hidden="true" ma:internalName="Order">
      <xsd:simpleType>
        <xsd:restriction base="dms:Number"/>
      </xsd:simpleType>
    </xsd:element>
    <xsd:element name="GUID" ma:index="55" nillable="true" ma:displayName="GUID" ma:hidden="true" ma:internalName="GUID" ma:readOnly="true">
      <xsd:simpleType>
        <xsd:restriction base="dms:Unknown"/>
      </xsd:simpleType>
    </xsd:element>
    <xsd:element name="WorkflowVersion" ma:index="56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57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58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59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  <xsd:element name="AutoVersionDisabled" ma:index="60" nillable="true" ma:displayName="AutoVersionDisabled" ma:default="FALSE" ma:hidden="true" ma:internalName="AutoVersionDisabled">
      <xsd:simpleType>
        <xsd:restriction base="dms:Boolean"/>
      </xsd:simpleType>
    </xsd:element>
    <xsd:element name="ItemType" ma:index="61" nillable="true" ma:displayName="ItemType" ma:default="1" ma:hidden="true" ma:internalName="ItemType">
      <xsd:simpleType>
        <xsd:restriction base="dms:Unknown"/>
      </xsd:simpleType>
    </xsd:element>
    <xsd:element name="Description" ma:index="62" nillable="true" ma:displayName="Description" ma:hidden="true" ma:internalName="Description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46394E0-5886-406E-8D73-FF9E8047F38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9F691A72-7ED1-470B-9B33-CF598B8EE6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2327</Words>
  <Application>Microsoft Office PowerPoint</Application>
  <PresentationFormat>On-screen Show (4:3)</PresentationFormat>
  <Paragraphs>512</Paragraphs>
  <Slides>59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Times New Roman</vt:lpstr>
      <vt:lpstr>Office Theme</vt:lpstr>
      <vt:lpstr>Slide</vt:lpstr>
      <vt:lpstr>Document</vt:lpstr>
      <vt:lpstr>A Response to Intervention Model in Mathematics</vt:lpstr>
      <vt:lpstr>Today’s Agenda</vt:lpstr>
      <vt:lpstr>Discussion/Activity I</vt:lpstr>
      <vt:lpstr>My 3 Talking Points About RTI</vt:lpstr>
      <vt:lpstr>The RtI Process</vt:lpstr>
      <vt:lpstr>PowerPoint Presentation</vt:lpstr>
      <vt:lpstr>4 points of Understanding for A Comprehensive Tiered System of Support In Mathematics</vt:lpstr>
      <vt:lpstr>PowerPoint Presentation</vt:lpstr>
      <vt:lpstr>PowerPoint Presentation</vt:lpstr>
      <vt:lpstr>PowerPoint Presentation</vt:lpstr>
      <vt:lpstr>PowerPoint Presentation</vt:lpstr>
      <vt:lpstr>Math and RTI is and is not like Reading and RTI</vt:lpstr>
      <vt:lpstr>TIER I</vt:lpstr>
      <vt:lpstr>Tier I Curriculum and Instruction</vt:lpstr>
      <vt:lpstr>What Makes up a Good Math Curriculum?</vt:lpstr>
      <vt:lpstr>What Makes up Good Math Instructional Practices</vt:lpstr>
      <vt:lpstr>Recommendation 1:</vt:lpstr>
      <vt:lpstr>Recommendation 2:</vt:lpstr>
      <vt:lpstr>Recommendation 3:</vt:lpstr>
      <vt:lpstr>Recommendation 4:</vt:lpstr>
      <vt:lpstr>Recommendation 5:</vt:lpstr>
      <vt:lpstr>Recommendation 6:</vt:lpstr>
      <vt:lpstr>Recommendation 7:</vt:lpstr>
      <vt:lpstr>Recommendation 8:</vt:lpstr>
      <vt:lpstr>Examples of Solid Core Curriculum: What Works Clearinghouse4</vt:lpstr>
      <vt:lpstr>Instruction Should Map Onto ISAT, PSAE, ACT</vt:lpstr>
      <vt:lpstr>PowerPoint Presentation</vt:lpstr>
      <vt:lpstr>Academic Engaged Time</vt:lpstr>
      <vt:lpstr>PowerPoint Presentation</vt:lpstr>
      <vt:lpstr>Tier I Assessment: Screening</vt:lpstr>
      <vt:lpstr>DO NOT CONFUSE WITH DIAGNOSTIC TESTING!</vt:lpstr>
      <vt:lpstr>PowerPoint Presentation</vt:lpstr>
      <vt:lpstr>An Example of Tier I Screening Measures</vt:lpstr>
      <vt:lpstr>Examples of Tier I Screening Measures</vt:lpstr>
      <vt:lpstr>Discussion/Activity II</vt:lpstr>
      <vt:lpstr>TIER II</vt:lpstr>
      <vt:lpstr>Tier II Assessment: Broad based Diagnostic Tool</vt:lpstr>
      <vt:lpstr>MAP 7</vt:lpstr>
      <vt:lpstr>ACUITY8</vt:lpstr>
      <vt:lpstr>Tier II Curriculum and Instruction</vt:lpstr>
      <vt:lpstr>Examples of TIER II Interventions</vt:lpstr>
      <vt:lpstr>PowerPoint Presentation</vt:lpstr>
      <vt:lpstr>Activity III</vt:lpstr>
      <vt:lpstr>TIER III</vt:lpstr>
      <vt:lpstr>Tier III Curriculum and Instruction</vt:lpstr>
      <vt:lpstr>Tier III Assessment: Curriculum Based Evaluation9</vt:lpstr>
      <vt:lpstr>PowerPoint Presentation</vt:lpstr>
      <vt:lpstr>Activity IV</vt:lpstr>
      <vt:lpstr>Special Education Entitlement</vt:lpstr>
      <vt:lpstr>Criteria - Illinois</vt:lpstr>
      <vt:lpstr>Documentation</vt:lpstr>
      <vt:lpstr>PowerPoint Presentation</vt:lpstr>
      <vt:lpstr>Review Assessment</vt:lpstr>
      <vt:lpstr>PowerPoint Presentation</vt:lpstr>
      <vt:lpstr>Review Intervention</vt:lpstr>
      <vt:lpstr>PowerPoint Presentation</vt:lpstr>
      <vt:lpstr>Thinking Differently and Facilitating Others to Do the Same</vt:lpstr>
      <vt:lpstr> Questions</vt:lpstr>
      <vt:lpstr>References &amp;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Response to Intervention: A comprehensive School Support Perspective</dc:title>
  <dc:creator>glcates</dc:creator>
  <cp:lastModifiedBy>Cates, Gary L</cp:lastModifiedBy>
  <cp:revision>87</cp:revision>
  <dcterms:created xsi:type="dcterms:W3CDTF">2008-10-01T16:14:53Z</dcterms:created>
  <dcterms:modified xsi:type="dcterms:W3CDTF">2023-10-05T14:12:00Z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ddDocumentEventProcessedId">
    <vt:lpwstr>0e6b36df-b47d-4b32-b53b-5cdff270a868</vt:lpwstr>
  </property>
  <property fmtid="{D5CDD505-2E9C-101B-9397-08002B2CF9AE}" pid="3" name="AutoVersionDisabled">
    <vt:lpwstr>0</vt:lpwstr>
  </property>
  <property fmtid="{D5CDD505-2E9C-101B-9397-08002B2CF9AE}" pid="4" name="ItemType">
    <vt:lpwstr>1</vt:lpwstr>
  </property>
  <property fmtid="{D5CDD505-2E9C-101B-9397-08002B2CF9AE}" pid="5" name="Order">
    <vt:lpwstr/>
  </property>
  <property fmtid="{D5CDD505-2E9C-101B-9397-08002B2CF9AE}" pid="6" name="MetaInfo">
    <vt:lpwstr/>
  </property>
  <property fmtid="{D5CDD505-2E9C-101B-9397-08002B2CF9AE}" pid="7" name="Description">
    <vt:lpwstr/>
  </property>
</Properties>
</file>