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2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D57F1E4F-1CFF-5643-939E-217C01CDF565}" type="slidenum">
              <a:rPr lang="en-US" smtClean="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4279431"/>
      </p:ext>
    </p:extLst>
  </p:cSld>
  <p:clrMapOvr>
    <a:masterClrMapping/>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0268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D57F1E4F-1CFF-5643-939E-217C01CDF565}" type="slidenum">
              <a:rPr lang="en-US" smtClean="0"/>
              <a:pPr/>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906079"/>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960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D57F1E4F-1CFF-5643-939E-217C01CDF565}" type="slidenum">
              <a:rPr lang="en-US" smtClean="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684669"/>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4456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2006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8633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691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771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095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B61BEF0D-F0BB-DE4B-95CE-6DB70DBA9567}" type="datetimeFigureOut">
              <a:rPr lang="en-US" smtClean="0"/>
              <a:pPr/>
              <a:t>5/3/2020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D57F1E4F-1CFF-5643-939E-217C01CDF565}" type="slidenum">
              <a:rPr lang="en-US" smtClean="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616035"/>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B0F0"/>
                </a:solidFill>
                <a:latin typeface="Arial Black" panose="020B0A04020102020204" pitchFamily="34" charset="0"/>
                <a:cs typeface="Calibri" panose="020F0502020204030204" pitchFamily="34" charset="0"/>
              </a:rPr>
              <a:t>CJTennis coaching</a:t>
            </a:r>
            <a:endParaRPr lang="en-US" dirty="0">
              <a:solidFill>
                <a:srgbClr val="00B0F0"/>
              </a:solidFill>
              <a:latin typeface="Arial Black" panose="020B0A04020102020204" pitchFamily="34" charset="0"/>
              <a:cs typeface="Calibri" panose="020F0502020204030204" pitchFamily="34" charset="0"/>
            </a:endParaRPr>
          </a:p>
        </p:txBody>
      </p:sp>
      <p:sp>
        <p:nvSpPr>
          <p:cNvPr id="3" name="Subtitle 2"/>
          <p:cNvSpPr>
            <a:spLocks noGrp="1"/>
          </p:cNvSpPr>
          <p:nvPr>
            <p:ph type="subTitle" idx="1"/>
          </p:nvPr>
        </p:nvSpPr>
        <p:spPr>
          <a:xfrm>
            <a:off x="1088914" y="5537925"/>
            <a:ext cx="7034362" cy="1201203"/>
          </a:xfrm>
        </p:spPr>
        <p:txBody>
          <a:bodyPr>
            <a:normAutofit/>
          </a:bodyPr>
          <a:lstStyle/>
          <a:p>
            <a:r>
              <a:rPr lang="en-US" sz="2800" dirty="0" smtClean="0"/>
              <a:t>Approaching the Net – When, and How? – Devised by Curtis Austin</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3275" y="683927"/>
            <a:ext cx="2593848" cy="2593848"/>
          </a:xfrm>
          <a:prstGeom prst="rect">
            <a:avLst/>
          </a:prstGeom>
        </p:spPr>
      </p:pic>
    </p:spTree>
    <p:extLst>
      <p:ext uri="{BB962C8B-B14F-4D97-AF65-F5344CB8AC3E}">
        <p14:creationId xmlns:p14="http://schemas.microsoft.com/office/powerpoint/2010/main" val="139053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Position at the Net Pt.3</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1" y="2621512"/>
            <a:ext cx="5222241" cy="3236976"/>
          </a:xfrm>
        </p:spPr>
        <p:txBody>
          <a:bodyPr/>
          <a:lstStyle/>
          <a:p>
            <a:pPr algn="l"/>
            <a:r>
              <a:rPr lang="en-US" dirty="0" smtClean="0"/>
              <a:t>‘A’ has placed themselves between the two high percentage shots, the up the line pass, and the XC backhand.</a:t>
            </a:r>
          </a:p>
          <a:p>
            <a:pPr algn="l"/>
            <a:r>
              <a:rPr lang="en-US" dirty="0" smtClean="0"/>
              <a:t>‘A’ can cover everything in the red triangle by bisecting the two high percentage shots, therefore ‘B’s’ only options are to play a tight backhand angle XC or paint the line with a pass.</a:t>
            </a:r>
          </a:p>
          <a:p>
            <a:pPr algn="l"/>
            <a:r>
              <a:rPr lang="en-US" dirty="0" smtClean="0"/>
              <a:t>The next slide will have two more examples of good court positioning after the approach. Remember, everything in the red triangle is covered by ‘A’.</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8932664" y="3605193"/>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6" name="Rectangle 15"/>
          <p:cNvSpPr/>
          <p:nvPr/>
        </p:nvSpPr>
        <p:spPr>
          <a:xfrm>
            <a:off x="9252624" y="-124499"/>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18" name="Straight Connector 17"/>
          <p:cNvCxnSpPr/>
          <p:nvPr/>
        </p:nvCxnSpPr>
        <p:spPr>
          <a:xfrm>
            <a:off x="9743440" y="728980"/>
            <a:ext cx="450178" cy="52044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7731760" y="728980"/>
            <a:ext cx="2011680" cy="52044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731760" y="5933440"/>
            <a:ext cx="246185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9164320" y="4338320"/>
            <a:ext cx="88304" cy="1198881"/>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0201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6692392" y="63373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1621029" y="633730"/>
            <a:ext cx="4006088" cy="5394960"/>
            <a:chOff x="6763512" y="769620"/>
            <a:chExt cx="4006088" cy="5394960"/>
          </a:xfrm>
        </p:grpSpPr>
        <p:grpSp>
          <p:nvGrpSpPr>
            <p:cNvPr id="16" name="Group 15"/>
            <p:cNvGrpSpPr/>
            <p:nvPr/>
          </p:nvGrpSpPr>
          <p:grpSpPr>
            <a:xfrm>
              <a:off x="6763512" y="769620"/>
              <a:ext cx="4006088" cy="5394960"/>
              <a:chOff x="6763512" y="769620"/>
              <a:chExt cx="4006088" cy="5394960"/>
            </a:xfrm>
          </p:grpSpPr>
          <p:sp>
            <p:nvSpPr>
              <p:cNvPr id="18" name="Rectangle 1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17" name="Straight Connector 16"/>
            <p:cNvCxnSpPr>
              <a:stCxn id="18" idx="1"/>
              <a:endCxn id="1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5" name="Rectangle 24"/>
          <p:cNvSpPr/>
          <p:nvPr/>
        </p:nvSpPr>
        <p:spPr>
          <a:xfrm>
            <a:off x="2306142" y="3509943"/>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26" name="Rectangle 25"/>
          <p:cNvSpPr/>
          <p:nvPr/>
        </p:nvSpPr>
        <p:spPr>
          <a:xfrm>
            <a:off x="678170" y="-100985"/>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28" name="Straight Connector 27"/>
          <p:cNvCxnSpPr/>
          <p:nvPr/>
        </p:nvCxnSpPr>
        <p:spPr>
          <a:xfrm>
            <a:off x="678170" y="633730"/>
            <a:ext cx="1670477" cy="52044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65990" y="633730"/>
            <a:ext cx="4657851" cy="52044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348647" y="5838190"/>
            <a:ext cx="300567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8684595" y="3608666"/>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36" name="Rectangle 35"/>
          <p:cNvSpPr/>
          <p:nvPr/>
        </p:nvSpPr>
        <p:spPr>
          <a:xfrm>
            <a:off x="8841907" y="-143252"/>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38" name="Straight Connector 37"/>
          <p:cNvCxnSpPr/>
          <p:nvPr/>
        </p:nvCxnSpPr>
        <p:spPr>
          <a:xfrm>
            <a:off x="9561402" y="623571"/>
            <a:ext cx="179499" cy="521461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flipV="1">
            <a:off x="2873162" y="4341496"/>
            <a:ext cx="1079078" cy="1348105"/>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8841907" y="4341496"/>
            <a:ext cx="162648" cy="1348105"/>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7548880" y="623571"/>
            <a:ext cx="2012522" cy="521461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548880" y="5838190"/>
            <a:ext cx="219202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762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dirty="0">
                <a:latin typeface="Arial Black" panose="020B0A04020102020204" pitchFamily="34" charset="0"/>
              </a:rPr>
              <a:t>THANKS FOR READING,</a:t>
            </a:r>
            <a:br>
              <a:rPr lang="en-US" sz="4400" dirty="0">
                <a:latin typeface="Arial Black" panose="020B0A04020102020204" pitchFamily="34" charset="0"/>
              </a:rPr>
            </a:br>
            <a:r>
              <a:rPr lang="en-US" sz="4400" dirty="0">
                <a:latin typeface="Arial Black" panose="020B0A04020102020204" pitchFamily="34" charset="0"/>
              </a:rPr>
              <a:t/>
            </a:r>
            <a:br>
              <a:rPr lang="en-US" sz="4400" dirty="0">
                <a:latin typeface="Arial Black" panose="020B0A04020102020204" pitchFamily="34" charset="0"/>
              </a:rPr>
            </a:br>
            <a:r>
              <a:rPr lang="en-US" sz="4400" dirty="0">
                <a:latin typeface="Arial Black" panose="020B0A04020102020204" pitchFamily="34" charset="0"/>
              </a:rPr>
              <a:t>CJTENNIS COACHING</a:t>
            </a:r>
            <a:br>
              <a:rPr lang="en-US" sz="4400" dirty="0">
                <a:latin typeface="Arial Black" panose="020B0A04020102020204" pitchFamily="34" charset="0"/>
              </a:rPr>
            </a:br>
            <a:r>
              <a:rPr lang="en-US" sz="8000">
                <a:latin typeface="Arial Black" panose="020B0A04020102020204" pitchFamily="34" charset="0"/>
              </a:rPr>
              <a:t/>
            </a:r>
            <a:br>
              <a:rPr lang="en-US" sz="8000">
                <a:latin typeface="Arial Black" panose="020B0A04020102020204" pitchFamily="34" charset="0"/>
              </a:rPr>
            </a:br>
            <a:r>
              <a:rPr lang="en-US" sz="1600" smtClean="0">
                <a:latin typeface="Arial Black" panose="020B0A04020102020204" pitchFamily="34" charset="0"/>
              </a:rPr>
              <a:t>WWW.CJTENNISCOACHING.Ca</a:t>
            </a:r>
            <a:r>
              <a:rPr lang="en-US" sz="3600" dirty="0">
                <a:latin typeface="Arial Black" panose="020B0A04020102020204" pitchFamily="34" charset="0"/>
              </a:rPr>
              <a:t/>
            </a:r>
            <a:br>
              <a:rPr lang="en-US" sz="3600" dirty="0">
                <a:latin typeface="Arial Black" panose="020B0A04020102020204" pitchFamily="34" charset="0"/>
              </a:rPr>
            </a:br>
            <a:endParaRPr lang="en-US" dirty="0"/>
          </a:p>
        </p:txBody>
      </p:sp>
      <p:grpSp>
        <p:nvGrpSpPr>
          <p:cNvPr id="4" name="Group 3"/>
          <p:cNvGrpSpPr/>
          <p:nvPr/>
        </p:nvGrpSpPr>
        <p:grpSpPr>
          <a:xfrm>
            <a:off x="1088913" y="4973212"/>
            <a:ext cx="7845552" cy="1390985"/>
            <a:chOff x="448056" y="5271861"/>
            <a:chExt cx="7845552" cy="1390985"/>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056" y="5271863"/>
              <a:ext cx="1390983" cy="139098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9039" y="5271862"/>
              <a:ext cx="4121810" cy="1390983"/>
            </a:xfrm>
            <a:prstGeom prst="rect">
              <a:avLst/>
            </a:prstGeom>
          </p:spPr>
        </p:pic>
        <p:sp>
          <p:nvSpPr>
            <p:cNvPr id="7" name="Rectangle 6"/>
            <p:cNvSpPr/>
            <p:nvPr/>
          </p:nvSpPr>
          <p:spPr>
            <a:xfrm>
              <a:off x="5960849" y="5271861"/>
              <a:ext cx="2332759" cy="1390984"/>
            </a:xfrm>
            <a:prstGeom prst="rect">
              <a:avLst/>
            </a:prstGeom>
            <a:solidFill>
              <a:sysClr val="window" lastClr="FFFFFF"/>
            </a:solidFill>
            <a:ln w="127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Trebuchet MS" panose="020B0603020202020204"/>
                <a:ea typeface="+mn-ea"/>
                <a:cs typeface="+mn-cs"/>
              </a:endParaRP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6811" y="5420130"/>
              <a:ext cx="1615960" cy="1094446"/>
            </a:xfrm>
            <a:prstGeom prst="rect">
              <a:avLst/>
            </a:prstGeom>
          </p:spPr>
        </p:pic>
      </p:grpSp>
    </p:spTree>
    <p:extLst>
      <p:ext uri="{BB962C8B-B14F-4D97-AF65-F5344CB8AC3E}">
        <p14:creationId xmlns:p14="http://schemas.microsoft.com/office/powerpoint/2010/main" val="94397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00B0F0"/>
                </a:solidFill>
                <a:latin typeface="Arial Black" panose="020B0A04020102020204" pitchFamily="34" charset="0"/>
              </a:rPr>
              <a:t>What to Expect from this Resource.</a:t>
            </a:r>
            <a:endParaRPr lang="en-US" dirty="0">
              <a:solidFill>
                <a:srgbClr val="00B0F0"/>
              </a:solidFill>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Learn when to approach the net at the best times.</a:t>
            </a:r>
          </a:p>
          <a:p>
            <a:r>
              <a:rPr lang="en-US" dirty="0" smtClean="0"/>
              <a:t>Learn how to most effectively approach the net in terms of ball placement.</a:t>
            </a:r>
          </a:p>
          <a:p>
            <a:r>
              <a:rPr lang="en-US" dirty="0" smtClean="0"/>
              <a:t>Understand where to best position yourself once at the net.</a:t>
            </a:r>
          </a:p>
          <a:p>
            <a:endParaRPr lang="en-US" dirty="0" smtClean="0"/>
          </a:p>
          <a:p>
            <a:r>
              <a:rPr lang="en-US" dirty="0" smtClean="0"/>
              <a:t>Key for Diagrams</a:t>
            </a:r>
          </a:p>
          <a:p>
            <a:pPr marL="0" indent="0">
              <a:buNone/>
            </a:pPr>
            <a:r>
              <a:rPr lang="en-US" dirty="0"/>
              <a:t>	</a:t>
            </a:r>
            <a:r>
              <a:rPr lang="en-US" dirty="0" smtClean="0"/>
              <a:t>A - You</a:t>
            </a:r>
          </a:p>
          <a:p>
            <a:pPr marL="0" indent="0">
              <a:buNone/>
            </a:pPr>
            <a:r>
              <a:rPr lang="en-US" dirty="0"/>
              <a:t>	</a:t>
            </a:r>
            <a:r>
              <a:rPr lang="en-US" dirty="0" smtClean="0"/>
              <a:t>B - Opponent</a:t>
            </a:r>
          </a:p>
          <a:p>
            <a:pPr marL="0" indent="0">
              <a:buNone/>
            </a:pPr>
            <a:r>
              <a:rPr lang="en-US" dirty="0"/>
              <a:t>	</a:t>
            </a:r>
            <a:r>
              <a:rPr lang="en-US" dirty="0" smtClean="0"/>
              <a:t>Solid Arrow  - Player Movement</a:t>
            </a:r>
          </a:p>
          <a:p>
            <a:pPr marL="0" indent="0">
              <a:buNone/>
            </a:pPr>
            <a:r>
              <a:rPr lang="en-US" dirty="0"/>
              <a:t>	</a:t>
            </a:r>
            <a:r>
              <a:rPr lang="en-US" dirty="0" smtClean="0"/>
              <a:t>Broken Arrow – Ball Path</a:t>
            </a:r>
            <a:endParaRPr lang="en-US" dirty="0"/>
          </a:p>
        </p:txBody>
      </p:sp>
    </p:spTree>
    <p:extLst>
      <p:ext uri="{BB962C8B-B14F-4D97-AF65-F5344CB8AC3E}">
        <p14:creationId xmlns:p14="http://schemas.microsoft.com/office/powerpoint/2010/main" val="2121408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When to Approach the Net Pt.1</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2" y="2621512"/>
            <a:ext cx="5175504" cy="3578120"/>
          </a:xfrm>
        </p:spPr>
        <p:txBody>
          <a:bodyPr/>
          <a:lstStyle/>
          <a:p>
            <a:pPr algn="l"/>
            <a:r>
              <a:rPr lang="en-US" dirty="0" smtClean="0"/>
              <a:t>If the opponent plays a weaker or shorter ball, usually landing around, or inside the service line. (See Diagram)</a:t>
            </a:r>
          </a:p>
          <a:p>
            <a:pPr algn="l"/>
            <a:r>
              <a:rPr lang="en-US" dirty="0" smtClean="0"/>
              <a:t>These shorter balls can be hit will a long swing to add power/spin, while hitting with good depth.</a:t>
            </a:r>
          </a:p>
          <a:p>
            <a:pPr algn="l"/>
            <a:r>
              <a:rPr lang="en-US" dirty="0" smtClean="0"/>
              <a:t>However, the key term here is ‘weaker’, a short ball can be effective if hit with extreme topspin over the net (take Nadal for instance). </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8285560" y="5849559"/>
            <a:ext cx="639920" cy="923330"/>
          </a:xfrm>
          <a:prstGeom prst="rect">
            <a:avLst/>
          </a:prstGeom>
          <a:noFill/>
        </p:spPr>
        <p:txBody>
          <a:bodyPr wrap="none" lIns="91440" tIns="45720" rIns="91440" bIns="45720">
            <a:spAutoFit/>
          </a:bodyPr>
          <a:lstStyle/>
          <a:p>
            <a:pPr algn="ctr"/>
            <a:r>
              <a:rPr lang="en-US" sz="5400" b="1" dirty="0" smtClean="0">
                <a:ln w="22225">
                  <a:solidFill>
                    <a:schemeClr val="accent2"/>
                  </a:solidFill>
                  <a:prstDash val="solid"/>
                </a:ln>
                <a:solidFill>
                  <a:schemeClr val="accent2">
                    <a:lumMod val="40000"/>
                    <a:lumOff val="60000"/>
                  </a:schemeClr>
                </a:solidFill>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6" name="Rectangle 15"/>
          <p:cNvSpPr/>
          <p:nvPr/>
        </p:nvSpPr>
        <p:spPr>
          <a:xfrm>
            <a:off x="8160166" y="-48002"/>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8" name="Rectangle 17"/>
          <p:cNvSpPr/>
          <p:nvPr/>
        </p:nvSpPr>
        <p:spPr>
          <a:xfrm>
            <a:off x="7142480" y="3435986"/>
            <a:ext cx="2819908" cy="15741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APPROACH</a:t>
            </a:r>
            <a:endParaRPr lang="en-US" dirty="0"/>
          </a:p>
        </p:txBody>
      </p:sp>
      <p:cxnSp>
        <p:nvCxnSpPr>
          <p:cNvPr id="20" name="Straight Arrow Connector 19"/>
          <p:cNvCxnSpPr/>
          <p:nvPr/>
        </p:nvCxnSpPr>
        <p:spPr>
          <a:xfrm flipH="1">
            <a:off x="7580376" y="980103"/>
            <a:ext cx="705184" cy="3491313"/>
          </a:xfrm>
          <a:prstGeom prst="straightConnector1">
            <a:avLst/>
          </a:prstGeom>
          <a:ln w="25400">
            <a:solidFill>
              <a:srgbClr val="FF0000"/>
            </a:solidFill>
            <a:prstDash val="dash"/>
            <a:headEnd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295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When to Approach the Net Pt.2</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2" y="2621512"/>
            <a:ext cx="4694856" cy="3236976"/>
          </a:xfrm>
        </p:spPr>
        <p:txBody>
          <a:bodyPr/>
          <a:lstStyle/>
          <a:p>
            <a:pPr algn="l"/>
            <a:r>
              <a:rPr lang="en-US" dirty="0" smtClean="0"/>
              <a:t>After hitting a shot that will be challenging for the opponent, usually into their weakness. </a:t>
            </a:r>
          </a:p>
          <a:p>
            <a:pPr algn="l"/>
            <a:r>
              <a:rPr lang="en-US" dirty="0" smtClean="0"/>
              <a:t>For Example, ‘B’ has a weak backhand especially when receiving higher balls. ‘A’ hits a looping forehand with heavy topspin to ‘B’s’ backhand, so follows it in. (See Diagram)</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8311976" y="5858488"/>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6" name="Rectangle 15"/>
          <p:cNvSpPr/>
          <p:nvPr/>
        </p:nvSpPr>
        <p:spPr>
          <a:xfrm>
            <a:off x="8705165" y="-119398"/>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18" name="Straight Arrow Connector 17"/>
          <p:cNvCxnSpPr/>
          <p:nvPr/>
        </p:nvCxnSpPr>
        <p:spPr>
          <a:xfrm flipV="1">
            <a:off x="8951896" y="728980"/>
            <a:ext cx="909147" cy="5394960"/>
          </a:xfrm>
          <a:prstGeom prst="straightConnector1">
            <a:avLst/>
          </a:prstGeom>
          <a:ln w="2540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8705165" y="3891280"/>
            <a:ext cx="398195" cy="1967208"/>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53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When to Approach the Net Pt.3</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2" y="2621512"/>
            <a:ext cx="5172964" cy="3236976"/>
          </a:xfrm>
        </p:spPr>
        <p:txBody>
          <a:bodyPr>
            <a:normAutofit/>
          </a:bodyPr>
          <a:lstStyle/>
          <a:p>
            <a:pPr algn="l"/>
            <a:r>
              <a:rPr lang="en-US" dirty="0" smtClean="0"/>
              <a:t>If you are rushing forwards to receive a ball, such as a drop shot or a very low slice. </a:t>
            </a:r>
          </a:p>
          <a:p>
            <a:pPr algn="l"/>
            <a:r>
              <a:rPr lang="en-US" dirty="0" smtClean="0"/>
              <a:t>In this case, go with the momentum and move up to the net, trying to recover to the baseline will put you on your heels and less prepared for the next ball.</a:t>
            </a:r>
          </a:p>
          <a:p>
            <a:pPr algn="l"/>
            <a:r>
              <a:rPr lang="en-US" dirty="0" smtClean="0"/>
              <a:t>For example ‘B’ hits a low short ball that ‘A’ manages to scramble to and pick up. ‘A’ then follows it in rather than recovering to the baseline. (See Diagram)</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8265579" y="-124499"/>
            <a:ext cx="615873"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B</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6" name="Rectangle 15"/>
          <p:cNvSpPr/>
          <p:nvPr/>
        </p:nvSpPr>
        <p:spPr>
          <a:xfrm>
            <a:off x="7751145" y="4483735"/>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18" name="Straight Arrow Connector 17"/>
          <p:cNvCxnSpPr>
            <a:stCxn id="15" idx="2"/>
          </p:cNvCxnSpPr>
          <p:nvPr/>
        </p:nvCxnSpPr>
        <p:spPr>
          <a:xfrm flipH="1">
            <a:off x="7897917" y="798831"/>
            <a:ext cx="675599" cy="3787775"/>
          </a:xfrm>
          <a:prstGeom prst="straightConnector1">
            <a:avLst/>
          </a:prstGeom>
          <a:ln w="25400">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7426960" y="1036320"/>
            <a:ext cx="470957" cy="3550286"/>
          </a:xfrm>
          <a:prstGeom prst="straightConnector1">
            <a:avLst/>
          </a:prstGeom>
          <a:ln w="2540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7823200" y="3749040"/>
            <a:ext cx="74717" cy="759162"/>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2025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Placement of the Approach Pt.1</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2" y="3007360"/>
            <a:ext cx="4757928" cy="2851128"/>
          </a:xfrm>
        </p:spPr>
        <p:txBody>
          <a:bodyPr/>
          <a:lstStyle/>
          <a:p>
            <a:pPr algn="l"/>
            <a:r>
              <a:rPr lang="en-US" dirty="0" smtClean="0"/>
              <a:t>Down the Line (DL) is better than Crosscourt (XC).</a:t>
            </a:r>
          </a:p>
          <a:p>
            <a:pPr algn="l"/>
            <a:r>
              <a:rPr lang="en-US" dirty="0" smtClean="0"/>
              <a:t>See the length of the arrows on the diagram, DL requires far less distance to be covered in a very short amount of time, to be able to be set in an effective position to volley.</a:t>
            </a:r>
          </a:p>
          <a:p>
            <a:pPr algn="l"/>
            <a:r>
              <a:rPr lang="en-US" dirty="0" smtClean="0"/>
              <a:t>This also allows better coverage of a potential passing shot, as well as good coverage of the XC.</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7989646" y="-124499"/>
            <a:ext cx="61587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B</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6" name="Rectangle 15"/>
          <p:cNvSpPr/>
          <p:nvPr/>
        </p:nvSpPr>
        <p:spPr>
          <a:xfrm>
            <a:off x="9017080" y="5010110"/>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18" name="Straight Arrow Connector 17"/>
          <p:cNvCxnSpPr/>
          <p:nvPr/>
        </p:nvCxnSpPr>
        <p:spPr>
          <a:xfrm flipH="1" flipV="1">
            <a:off x="7274560" y="1341120"/>
            <a:ext cx="2382440" cy="4130656"/>
          </a:xfrm>
          <a:prstGeom prst="straightConnector1">
            <a:avLst/>
          </a:prstGeom>
          <a:ln w="2540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9657000" y="1101685"/>
            <a:ext cx="8248" cy="4370090"/>
          </a:xfrm>
          <a:prstGeom prst="straightConnector1">
            <a:avLst/>
          </a:prstGeom>
          <a:ln w="2540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9332916" y="4013200"/>
            <a:ext cx="0" cy="1148080"/>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8155766" y="3729315"/>
            <a:ext cx="1159144" cy="1460053"/>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322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Placement of the Approach Pt.2</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1" y="2976880"/>
            <a:ext cx="5303521" cy="2881608"/>
          </a:xfrm>
        </p:spPr>
        <p:txBody>
          <a:bodyPr/>
          <a:lstStyle/>
          <a:p>
            <a:pPr algn="l"/>
            <a:r>
              <a:rPr lang="en-US" dirty="0" smtClean="0"/>
              <a:t>There are some exceptions to the rule of always hitting DL.</a:t>
            </a:r>
          </a:p>
          <a:p>
            <a:pPr marL="342900" indent="-342900" algn="l">
              <a:buAutoNum type="arabicParenR"/>
            </a:pPr>
            <a:r>
              <a:rPr lang="en-US" dirty="0" smtClean="0"/>
              <a:t>If the opponent has a significant weakness that can be exploited.</a:t>
            </a:r>
          </a:p>
          <a:p>
            <a:pPr marL="342900" indent="-342900" algn="l">
              <a:buAutoNum type="arabicParenR"/>
            </a:pPr>
            <a:r>
              <a:rPr lang="en-US" dirty="0" smtClean="0"/>
              <a:t>If the opponent is out of position, a XC approach could wrong foot a player sprinting to an anticipated DL shot. (See Diagram)</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8843839" y="5105360"/>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16" name="Rectangle 15"/>
          <p:cNvSpPr/>
          <p:nvPr/>
        </p:nvSpPr>
        <p:spPr>
          <a:xfrm>
            <a:off x="6718122" y="-94019"/>
            <a:ext cx="61587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B</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18" name="Straight Arrow Connector 17"/>
          <p:cNvCxnSpPr/>
          <p:nvPr/>
        </p:nvCxnSpPr>
        <p:spPr>
          <a:xfrm>
            <a:off x="7498080" y="367646"/>
            <a:ext cx="134575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7223760" y="1381760"/>
            <a:ext cx="2259999" cy="3992880"/>
          </a:xfrm>
          <a:prstGeom prst="straightConnector1">
            <a:avLst/>
          </a:prstGeom>
          <a:ln w="2540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8300720" y="3860800"/>
            <a:ext cx="822960" cy="1402080"/>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94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Position at the Net Pt.1</a:t>
            </a:r>
            <a:endParaRPr lang="en-US" dirty="0">
              <a:latin typeface="Arial Black" panose="020B0A04020102020204" pitchFamily="34" charset="0"/>
            </a:endParaRPr>
          </a:p>
        </p:txBody>
      </p:sp>
      <p:sp>
        <p:nvSpPr>
          <p:cNvPr id="4" name="Text Placeholder 3"/>
          <p:cNvSpPr>
            <a:spLocks noGrp="1"/>
          </p:cNvSpPr>
          <p:nvPr>
            <p:ph type="body" sz="half" idx="2"/>
          </p:nvPr>
        </p:nvSpPr>
        <p:spPr>
          <a:xfrm>
            <a:off x="758951" y="2621512"/>
            <a:ext cx="5303521" cy="3236976"/>
          </a:xfrm>
        </p:spPr>
        <p:txBody>
          <a:bodyPr/>
          <a:lstStyle/>
          <a:p>
            <a:pPr algn="l"/>
            <a:r>
              <a:rPr lang="en-US" dirty="0" smtClean="0"/>
              <a:t>In terms of depth, get as close to the net as you can within reason. You want the biggest chance possible of having a volley above the line of the net ,which can be attacked.</a:t>
            </a:r>
          </a:p>
          <a:p>
            <a:pPr algn="l"/>
            <a:r>
              <a:rPr lang="en-US" dirty="0" smtClean="0"/>
              <a:t>Also the closer you are, the more court that can be covered. The red triangles shows the amount of court covered by ‘A’ when approaching both tight to the net, and approaching to the service line. (See Diagram)</a:t>
            </a:r>
            <a:endParaRPr lang="en-US" dirty="0"/>
          </a:p>
        </p:txBody>
      </p:sp>
      <p:grpSp>
        <p:nvGrpSpPr>
          <p:cNvPr id="5" name="Group 4"/>
          <p:cNvGrpSpPr/>
          <p:nvPr/>
        </p:nvGrpSpPr>
        <p:grpSpPr>
          <a:xfrm>
            <a:off x="6155483" y="1754782"/>
            <a:ext cx="2624328" cy="376174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16" name="Group 15"/>
          <p:cNvGrpSpPr/>
          <p:nvPr/>
        </p:nvGrpSpPr>
        <p:grpSpPr>
          <a:xfrm>
            <a:off x="9205605" y="1754782"/>
            <a:ext cx="2624328" cy="3761740"/>
            <a:chOff x="6763512" y="769620"/>
            <a:chExt cx="4006088" cy="5394960"/>
          </a:xfrm>
        </p:grpSpPr>
        <p:grpSp>
          <p:nvGrpSpPr>
            <p:cNvPr id="17" name="Group 16"/>
            <p:cNvGrpSpPr/>
            <p:nvPr/>
          </p:nvGrpSpPr>
          <p:grpSpPr>
            <a:xfrm>
              <a:off x="6763512" y="769620"/>
              <a:ext cx="4006088" cy="5394960"/>
              <a:chOff x="6763512" y="769620"/>
              <a:chExt cx="4006088" cy="5394960"/>
            </a:xfrm>
          </p:grpSpPr>
          <p:sp>
            <p:nvSpPr>
              <p:cNvPr id="19" name="Rectangle 18"/>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18" name="Straight Connector 17"/>
            <p:cNvCxnSpPr>
              <a:stCxn id="19" idx="1"/>
              <a:endCxn id="19"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6" name="Rectangle 25"/>
          <p:cNvSpPr/>
          <p:nvPr/>
        </p:nvSpPr>
        <p:spPr>
          <a:xfrm>
            <a:off x="7092837" y="3529145"/>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27" name="Rectangle 26"/>
          <p:cNvSpPr/>
          <p:nvPr/>
        </p:nvSpPr>
        <p:spPr>
          <a:xfrm>
            <a:off x="10197808" y="4240000"/>
            <a:ext cx="639920"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35" name="Straight Connector 34"/>
          <p:cNvCxnSpPr>
            <a:stCxn id="19" idx="0"/>
          </p:cNvCxnSpPr>
          <p:nvPr/>
        </p:nvCxnSpPr>
        <p:spPr>
          <a:xfrm flipH="1">
            <a:off x="9998241" y="1754782"/>
            <a:ext cx="519528" cy="36289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0"/>
          </p:cNvCxnSpPr>
          <p:nvPr/>
        </p:nvCxnSpPr>
        <p:spPr>
          <a:xfrm>
            <a:off x="10517769" y="1754782"/>
            <a:ext cx="533628" cy="36289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8" idx="0"/>
          </p:cNvCxnSpPr>
          <p:nvPr/>
        </p:nvCxnSpPr>
        <p:spPr>
          <a:xfrm flipH="1">
            <a:off x="6668050" y="1754782"/>
            <a:ext cx="799597" cy="36289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8" idx="0"/>
          </p:cNvCxnSpPr>
          <p:nvPr/>
        </p:nvCxnSpPr>
        <p:spPr>
          <a:xfrm>
            <a:off x="7467647" y="1754782"/>
            <a:ext cx="710863" cy="36289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668050" y="5383692"/>
            <a:ext cx="151046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9998241" y="5383692"/>
            <a:ext cx="105315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7148452" y="888045"/>
            <a:ext cx="615874"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B</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56" name="Rectangle 55"/>
          <p:cNvSpPr/>
          <p:nvPr/>
        </p:nvSpPr>
        <p:spPr>
          <a:xfrm>
            <a:off x="10258005" y="865627"/>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946215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Arial Black" panose="020B0A04020102020204" pitchFamily="34" charset="0"/>
              </a:rPr>
              <a:t>Position at the Net Pt.2</a:t>
            </a:r>
            <a:endParaRPr lang="en-US" dirty="0">
              <a:latin typeface="Arial Black" panose="020B0A04020102020204" pitchFamily="34" charset="0"/>
            </a:endParaRPr>
          </a:p>
        </p:txBody>
      </p:sp>
      <p:sp>
        <p:nvSpPr>
          <p:cNvPr id="4" name="Text Placeholder 3"/>
          <p:cNvSpPr>
            <a:spLocks noGrp="1"/>
          </p:cNvSpPr>
          <p:nvPr>
            <p:ph type="body" sz="half" idx="2"/>
          </p:nvPr>
        </p:nvSpPr>
        <p:spPr/>
        <p:txBody>
          <a:bodyPr/>
          <a:lstStyle/>
          <a:p>
            <a:pPr algn="l"/>
            <a:r>
              <a:rPr lang="en-US" dirty="0" smtClean="0"/>
              <a:t>Here we will look at the best way to come into the net following a DL approach.</a:t>
            </a:r>
          </a:p>
          <a:p>
            <a:pPr algn="l"/>
            <a:r>
              <a:rPr lang="en-US" dirty="0" smtClean="0"/>
              <a:t>The Diagram shows the approach shot played, and the movement up to the net, with ‘A’ following the path of the ball up the line.</a:t>
            </a:r>
          </a:p>
          <a:p>
            <a:pPr algn="l"/>
            <a:r>
              <a:rPr lang="en-US" dirty="0" smtClean="0"/>
              <a:t>The next slide will explain the court coverage.</a:t>
            </a:r>
            <a:endParaRPr lang="en-US" dirty="0"/>
          </a:p>
        </p:txBody>
      </p:sp>
      <p:grpSp>
        <p:nvGrpSpPr>
          <p:cNvPr id="5" name="Group 4"/>
          <p:cNvGrpSpPr/>
          <p:nvPr/>
        </p:nvGrpSpPr>
        <p:grpSpPr>
          <a:xfrm>
            <a:off x="6570472" y="728980"/>
            <a:ext cx="4006088" cy="5394960"/>
            <a:chOff x="6763512" y="769620"/>
            <a:chExt cx="4006088" cy="5394960"/>
          </a:xfrm>
        </p:grpSpPr>
        <p:grpSp>
          <p:nvGrpSpPr>
            <p:cNvPr id="6" name="Group 5"/>
            <p:cNvGrpSpPr/>
            <p:nvPr/>
          </p:nvGrpSpPr>
          <p:grpSpPr>
            <a:xfrm>
              <a:off x="6763512" y="769620"/>
              <a:ext cx="4006088" cy="5394960"/>
              <a:chOff x="6763512" y="769620"/>
              <a:chExt cx="4006088" cy="5394960"/>
            </a:xfrm>
          </p:grpSpPr>
          <p:sp>
            <p:nvSpPr>
              <p:cNvPr id="8" name="Rectangle 7"/>
              <p:cNvSpPr/>
              <p:nvPr/>
            </p:nvSpPr>
            <p:spPr>
              <a:xfrm>
                <a:off x="6763512" y="769620"/>
                <a:ext cx="4006088" cy="5204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733552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261600" y="769620"/>
                <a:ext cx="0" cy="539496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303516" y="206565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303516" y="4747895"/>
                <a:ext cx="2926080"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766556" y="2065655"/>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772144" y="3467100"/>
                <a:ext cx="0" cy="1401445"/>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p:cNvCxnSpPr>
              <a:stCxn id="8" idx="1"/>
              <a:endCxn id="8" idx="3"/>
            </p:cNvCxnSpPr>
            <p:nvPr/>
          </p:nvCxnSpPr>
          <p:spPr>
            <a:xfrm>
              <a:off x="6763512" y="3371850"/>
              <a:ext cx="4006088" cy="0"/>
            </a:xfrm>
            <a:prstGeom prst="line">
              <a:avLst/>
            </a:prstGeom>
            <a:ln w="10795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8473602" y="4919007"/>
            <a:ext cx="63991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A</a:t>
            </a:r>
            <a:endParaRPr lang="en-US" sz="5400" b="1" cap="none" spc="0" dirty="0">
              <a:ln w="22225">
                <a:solidFill>
                  <a:schemeClr val="accent2"/>
                </a:solidFill>
                <a:prstDash val="solid"/>
              </a:ln>
              <a:solidFill>
                <a:schemeClr val="accent2">
                  <a:lumMod val="40000"/>
                  <a:lumOff val="60000"/>
                </a:schemeClr>
              </a:solidFill>
              <a:effectLst/>
            </a:endParaRPr>
          </a:p>
        </p:txBody>
      </p:sp>
      <p:cxnSp>
        <p:nvCxnSpPr>
          <p:cNvPr id="17" name="Straight Arrow Connector 16"/>
          <p:cNvCxnSpPr/>
          <p:nvPr/>
        </p:nvCxnSpPr>
        <p:spPr>
          <a:xfrm flipV="1">
            <a:off x="9113521" y="1016000"/>
            <a:ext cx="599439" cy="4257040"/>
          </a:xfrm>
          <a:prstGeom prst="straightConnector1">
            <a:avLst/>
          </a:prstGeom>
          <a:ln w="25400">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8816595" y="3830320"/>
            <a:ext cx="328930" cy="1209040"/>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9097086" y="-86062"/>
            <a:ext cx="615874"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B</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54438654"/>
      </p:ext>
    </p:extLst>
  </p:cSld>
  <p:clrMapOvr>
    <a:masterClrMapping/>
  </p:clrMapOvr>
</p:sld>
</file>

<file path=ppt/theme/theme1.xml><?xml version="1.0" encoding="utf-8"?>
<a:theme xmlns:a="http://schemas.openxmlformats.org/drawingml/2006/main" name="Headlines">
  <a:themeElements>
    <a:clrScheme name="Custom 4">
      <a:dk1>
        <a:srgbClr val="FFFFFF"/>
      </a:dk1>
      <a:lt1>
        <a:srgbClr val="00B0F0"/>
      </a:lt1>
      <a:dk2>
        <a:srgbClr val="1D1A1D"/>
      </a:dk2>
      <a:lt2>
        <a:srgbClr val="00B0F0"/>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emplate>TM10001103[[fn=Headlines]]</Template>
  <TotalTime>1037</TotalTime>
  <Words>718</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Century Schoolbook</vt:lpstr>
      <vt:lpstr>Corbel</vt:lpstr>
      <vt:lpstr>Trebuchet MS</vt:lpstr>
      <vt:lpstr>Headlines</vt:lpstr>
      <vt:lpstr>CJTennis coaching</vt:lpstr>
      <vt:lpstr>What to Expect from this Resource.</vt:lpstr>
      <vt:lpstr>When to Approach the Net Pt.1</vt:lpstr>
      <vt:lpstr>When to Approach the Net Pt.2</vt:lpstr>
      <vt:lpstr>When to Approach the Net Pt.3</vt:lpstr>
      <vt:lpstr>Placement of the Approach Pt.1</vt:lpstr>
      <vt:lpstr>Placement of the Approach Pt.2</vt:lpstr>
      <vt:lpstr>Position at the Net Pt.1</vt:lpstr>
      <vt:lpstr>Position at the Net Pt.2</vt:lpstr>
      <vt:lpstr>Position at the Net Pt.3</vt:lpstr>
      <vt:lpstr>PowerPoint Presentation</vt:lpstr>
      <vt:lpstr>THANKS FOR READING,  CJTENNIS COACHING  WWW.CJTENNISCOACHING.Ca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CJTennis coaching</dc:title>
  <dc:creator>Diane Dutton</dc:creator>
  <cp:lastModifiedBy>Diane Dutton</cp:lastModifiedBy>
  <cp:revision>32</cp:revision>
  <dcterms:created xsi:type="dcterms:W3CDTF">2020-05-01T21:42:57Z</dcterms:created>
  <dcterms:modified xsi:type="dcterms:W3CDTF">2020-05-04T18:13:05Z</dcterms:modified>
</cp:coreProperties>
</file>