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2794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9060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0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6846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5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0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3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1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1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5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616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CJTennis coaching</a:t>
            </a:r>
            <a:endParaRPr lang="en-US" dirty="0">
              <a:solidFill>
                <a:srgbClr val="00B0F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118291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Serve and Volley in Doubles is NOT extinct! – Devised by Curtis Austin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275" y="683927"/>
            <a:ext cx="2593848" cy="259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3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What to Expect from this Resource.</a:t>
            </a:r>
            <a:endParaRPr lang="en-US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what serve and volley (S&amp;V) is, and why it isn’t the same as what it used to be.</a:t>
            </a:r>
          </a:p>
          <a:p>
            <a:r>
              <a:rPr lang="en-US" dirty="0" smtClean="0"/>
              <a:t>Know how to serve when using this tactic.</a:t>
            </a:r>
          </a:p>
          <a:p>
            <a:r>
              <a:rPr lang="en-US" dirty="0" smtClean="0"/>
              <a:t>Tips on the following shots including the half volley transition shot, as well as some net play.</a:t>
            </a:r>
          </a:p>
          <a:p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Solid Arrow – Player Movement</a:t>
            </a:r>
          </a:p>
          <a:p>
            <a:pPr lvl="1"/>
            <a:r>
              <a:rPr lang="en-US" dirty="0" smtClean="0"/>
              <a:t>Broken Arrow – Ball Path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 Black" panose="020B0A04020102020204" pitchFamily="34" charset="0"/>
              </a:rPr>
              <a:t>What is Serve and Volley?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as it sounds, it is a tactic where the serving player follows the serve into the net as quickly as possible, with the aim of playing  a volley as the next shot.</a:t>
            </a:r>
          </a:p>
          <a:p>
            <a:r>
              <a:rPr lang="en-US" dirty="0" smtClean="0"/>
              <a:t>Most points in doubles are the won by the team that claims the net first, so it is the fastest way of getting into this winning position.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4239768" cy="4952492"/>
          </a:xfrm>
        </p:spPr>
        <p:txBody>
          <a:bodyPr/>
          <a:lstStyle/>
          <a:p>
            <a:pPr algn="l"/>
            <a:r>
              <a:rPr lang="en-US" dirty="0" smtClean="0">
                <a:latin typeface="Arial Black" panose="020B0A04020102020204" pitchFamily="34" charset="0"/>
              </a:rPr>
              <a:t>Why is Serve and Volley Rare in the Modern Game?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S&amp;V was a primary tactic back in the day, now it is seen very infrequently, even on the fastest surfaces.</a:t>
            </a:r>
          </a:p>
          <a:p>
            <a:r>
              <a:rPr lang="en-US" dirty="0" smtClean="0"/>
              <a:t>There are a few reasons for this decline;</a:t>
            </a:r>
          </a:p>
          <a:p>
            <a:pPr lvl="1"/>
            <a:r>
              <a:rPr lang="en-US" dirty="0" smtClean="0"/>
              <a:t>The courts have become slower, even at grass court tournaments, giving the returner more time to set up for a passing shot.</a:t>
            </a:r>
          </a:p>
          <a:p>
            <a:pPr lvl="1"/>
            <a:r>
              <a:rPr lang="en-US" dirty="0" smtClean="0"/>
              <a:t>Racket technology has improved significantly, meaning players hit much harder.</a:t>
            </a:r>
          </a:p>
          <a:p>
            <a:pPr lvl="1"/>
            <a:r>
              <a:rPr lang="en-US" dirty="0" smtClean="0"/>
              <a:t>Despite serving with continental grip, players are more comfortable staying at the baseline using more extreme grips.</a:t>
            </a:r>
          </a:p>
        </p:txBody>
      </p:sp>
    </p:spTree>
    <p:extLst>
      <p:ext uri="{BB962C8B-B14F-4D97-AF65-F5344CB8AC3E}">
        <p14:creationId xmlns:p14="http://schemas.microsoft.com/office/powerpoint/2010/main" val="72844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latin typeface="Arial Black" panose="020B0A04020102020204" pitchFamily="34" charset="0"/>
              </a:rPr>
              <a:t>Let’s </a:t>
            </a:r>
            <a:r>
              <a:rPr lang="en-US" dirty="0" smtClean="0">
                <a:latin typeface="Arial Black" panose="020B0A04020102020204" pitchFamily="34" charset="0"/>
              </a:rPr>
              <a:t>Start with the Serve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4328"/>
            <a:ext cx="5129784" cy="323416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A slower serve with spin is the key, this gives you enough time to close in on the net.</a:t>
            </a:r>
          </a:p>
          <a:p>
            <a:pPr algn="l"/>
            <a:r>
              <a:rPr lang="en-US" dirty="0" smtClean="0"/>
              <a:t>Aim at your opponents weakness, at a club level this is usually the backhand. My recommendation would be slice serve down the T from the deuce court, and kick serve wide from the ad court. (See Diagrams)</a:t>
            </a:r>
          </a:p>
          <a:p>
            <a:pPr algn="l"/>
            <a:r>
              <a:rPr lang="en-US" dirty="0" smtClean="0"/>
              <a:t>However if you are a tournament level player, and are comfortable playing half volley transition shots from the service line, then use a variety of serves. This includes different speeds, spins, and body serves are a great option.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181556" y="1740916"/>
            <a:ext cx="2445512" cy="3568700"/>
            <a:chOff x="6763512" y="769620"/>
            <a:chExt cx="4006088" cy="5394960"/>
          </a:xfrm>
        </p:grpSpPr>
        <p:grpSp>
          <p:nvGrpSpPr>
            <p:cNvPr id="6" name="Group 5"/>
            <p:cNvGrpSpPr/>
            <p:nvPr/>
          </p:nvGrpSpPr>
          <p:grpSpPr>
            <a:xfrm>
              <a:off x="6763512" y="769620"/>
              <a:ext cx="4006088" cy="5394960"/>
              <a:chOff x="6763512" y="769620"/>
              <a:chExt cx="4006088" cy="539496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763512" y="769620"/>
                <a:ext cx="4006088" cy="52044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33552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026160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303516" y="206565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303516" y="474789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8766556" y="2065655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8772144" y="3467100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stCxn id="8" idx="1"/>
              <a:endCxn id="8" idx="3"/>
            </p:cNvCxnSpPr>
            <p:nvPr/>
          </p:nvCxnSpPr>
          <p:spPr>
            <a:xfrm>
              <a:off x="6763512" y="3371850"/>
              <a:ext cx="4006088" cy="0"/>
            </a:xfrm>
            <a:prstGeom prst="line">
              <a:avLst/>
            </a:prstGeom>
            <a:ln w="1079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345629" y="1740916"/>
            <a:ext cx="2445512" cy="3568700"/>
            <a:chOff x="6763512" y="769620"/>
            <a:chExt cx="4006088" cy="5394960"/>
          </a:xfrm>
        </p:grpSpPr>
        <p:grpSp>
          <p:nvGrpSpPr>
            <p:cNvPr id="17" name="Group 16"/>
            <p:cNvGrpSpPr/>
            <p:nvPr/>
          </p:nvGrpSpPr>
          <p:grpSpPr>
            <a:xfrm>
              <a:off x="6763512" y="769620"/>
              <a:ext cx="4006088" cy="5394960"/>
              <a:chOff x="6763512" y="769620"/>
              <a:chExt cx="4006088" cy="539496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763512" y="769620"/>
                <a:ext cx="4006088" cy="52044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733552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026160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303516" y="206565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7303516" y="474789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8766556" y="2065655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8772144" y="3467100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>
              <a:stCxn id="19" idx="1"/>
              <a:endCxn id="19" idx="3"/>
            </p:cNvCxnSpPr>
            <p:nvPr/>
          </p:nvCxnSpPr>
          <p:spPr>
            <a:xfrm>
              <a:off x="6763512" y="3371850"/>
              <a:ext cx="4006088" cy="0"/>
            </a:xfrm>
            <a:prstGeom prst="line">
              <a:avLst/>
            </a:prstGeom>
            <a:ln w="1079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616682" y="5107503"/>
            <a:ext cx="583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39614" y="3588272"/>
            <a:ext cx="998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53450" y="939891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37920" y="2189488"/>
            <a:ext cx="1034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11275" y="5107503"/>
            <a:ext cx="583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0558210" y="3525266"/>
            <a:ext cx="998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812213" y="921664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566515" y="2153364"/>
            <a:ext cx="1034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7304931" y="2615029"/>
            <a:ext cx="741789" cy="2568575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6" idx="0"/>
          </p:cNvCxnSpPr>
          <p:nvPr/>
        </p:nvCxnSpPr>
        <p:spPr>
          <a:xfrm flipH="1" flipV="1">
            <a:off x="7779022" y="3970129"/>
            <a:ext cx="129567" cy="1137374"/>
          </a:xfrm>
          <a:prstGeom prst="straightConnector1">
            <a:avLst/>
          </a:prstGeom>
          <a:ln w="254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0261600" y="2615029"/>
            <a:ext cx="1169693" cy="2568574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1" idx="0"/>
          </p:cNvCxnSpPr>
          <p:nvPr/>
        </p:nvCxnSpPr>
        <p:spPr>
          <a:xfrm flipV="1">
            <a:off x="10103182" y="3970129"/>
            <a:ext cx="291907" cy="1137374"/>
          </a:xfrm>
          <a:prstGeom prst="straightConnector1">
            <a:avLst/>
          </a:prstGeom>
          <a:ln w="254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2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 Black" panose="020B0A04020102020204" pitchFamily="34" charset="0"/>
              </a:rPr>
              <a:t>The Dreaded Half Volley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1" y="2621512"/>
            <a:ext cx="5516427" cy="350242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Half volleys are one of the most common transition shots used after the serve.</a:t>
            </a:r>
          </a:p>
          <a:p>
            <a:pPr algn="l"/>
            <a:r>
              <a:rPr lang="en-US" dirty="0" smtClean="0"/>
              <a:t>The key is to hit the half volley with low net clearance, good depth towards the baseline, and crosscourt (XC). This is achieved by taking a short swing, and having the racket face very slightly open.</a:t>
            </a:r>
          </a:p>
          <a:p>
            <a:pPr algn="l"/>
            <a:r>
              <a:rPr lang="en-US" dirty="0" smtClean="0"/>
              <a:t>This makes it hard for ‘RP’ to intercept, and pushes ‘R’ back behind the baseline, forcing a more defensive shot.</a:t>
            </a:r>
          </a:p>
          <a:p>
            <a:pPr algn="l"/>
            <a:r>
              <a:rPr lang="en-US" dirty="0" smtClean="0"/>
              <a:t>If the racket face is too open the ball will pop up giving the opponents an opportunity to attack.</a:t>
            </a:r>
          </a:p>
          <a:p>
            <a:pPr algn="l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570472" y="728980"/>
            <a:ext cx="4006088" cy="5394960"/>
            <a:chOff x="6763512" y="769620"/>
            <a:chExt cx="4006088" cy="5394960"/>
          </a:xfrm>
        </p:grpSpPr>
        <p:grpSp>
          <p:nvGrpSpPr>
            <p:cNvPr id="6" name="Group 5"/>
            <p:cNvGrpSpPr/>
            <p:nvPr/>
          </p:nvGrpSpPr>
          <p:grpSpPr>
            <a:xfrm>
              <a:off x="6763512" y="769620"/>
              <a:ext cx="4006088" cy="5394960"/>
              <a:chOff x="6763512" y="769620"/>
              <a:chExt cx="4006088" cy="539496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763512" y="769620"/>
                <a:ext cx="4006088" cy="52044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33552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026160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303516" y="206565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303516" y="474789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8766556" y="2065655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8772144" y="3467100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stCxn id="8" idx="1"/>
              <a:endCxn id="8" idx="3"/>
            </p:cNvCxnSpPr>
            <p:nvPr/>
          </p:nvCxnSpPr>
          <p:spPr>
            <a:xfrm>
              <a:off x="6763512" y="3371850"/>
              <a:ext cx="4006088" cy="0"/>
            </a:xfrm>
            <a:prstGeom prst="line">
              <a:avLst/>
            </a:prstGeom>
            <a:ln w="1079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9015923" y="4366240"/>
            <a:ext cx="583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01598" y="3688676"/>
            <a:ext cx="998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42480" y="-4800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803910" y="2176443"/>
            <a:ext cx="1034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939280" y="728980"/>
            <a:ext cx="2660457" cy="3883026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8804209" y="4029808"/>
            <a:ext cx="503622" cy="481233"/>
          </a:xfrm>
          <a:prstGeom prst="straightConnector1">
            <a:avLst/>
          </a:prstGeom>
          <a:ln w="254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5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rial Black" panose="020B0A04020102020204" pitchFamily="34" charset="0"/>
              </a:rPr>
              <a:t>Now for the Volley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5164328" cy="3502428"/>
          </a:xfrm>
        </p:spPr>
        <p:txBody>
          <a:bodyPr/>
          <a:lstStyle/>
          <a:p>
            <a:pPr algn="l"/>
            <a:r>
              <a:rPr lang="en-US" dirty="0" smtClean="0"/>
              <a:t>If the first steps are done well, congratulations, you have successfully claimed the net!</a:t>
            </a:r>
          </a:p>
          <a:p>
            <a:pPr algn="l"/>
            <a:r>
              <a:rPr lang="en-US" dirty="0" smtClean="0"/>
              <a:t>The next shot should be a finishing volley, to have the best chance of a positive outcome, hit the ball when it is above the line of the net. Keep it simple and aim to have a short swing, always keeping the racket out in front. As you can see from the diagram, XC volleys are most effective.</a:t>
            </a:r>
          </a:p>
          <a:p>
            <a:pPr algn="l"/>
            <a:r>
              <a:rPr lang="en-US" dirty="0" smtClean="0"/>
              <a:t>If you let the ball drop below the line of the net, either hope you have an amazing touch for a drop volley, or you will pop the ball up, allowing the opponents to attack.</a:t>
            </a:r>
          </a:p>
          <a:p>
            <a:pPr algn="l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570472" y="728980"/>
            <a:ext cx="4006088" cy="5394960"/>
            <a:chOff x="6763512" y="769620"/>
            <a:chExt cx="4006088" cy="5394960"/>
          </a:xfrm>
        </p:grpSpPr>
        <p:grpSp>
          <p:nvGrpSpPr>
            <p:cNvPr id="6" name="Group 5"/>
            <p:cNvGrpSpPr/>
            <p:nvPr/>
          </p:nvGrpSpPr>
          <p:grpSpPr>
            <a:xfrm>
              <a:off x="6763512" y="769620"/>
              <a:ext cx="4006088" cy="5394960"/>
              <a:chOff x="6763512" y="769620"/>
              <a:chExt cx="4006088" cy="539496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763512" y="769620"/>
                <a:ext cx="4006088" cy="52044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733552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0261600" y="769620"/>
                <a:ext cx="0" cy="539496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303516" y="206565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7303516" y="4747895"/>
                <a:ext cx="2926080" cy="0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8766556" y="2065655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8772144" y="3467100"/>
                <a:ext cx="0" cy="1401445"/>
              </a:xfrm>
              <a:prstGeom prst="line">
                <a:avLst/>
              </a:prstGeom>
              <a:ln w="1079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>
              <a:stCxn id="8" idx="1"/>
              <a:endCxn id="8" idx="3"/>
            </p:cNvCxnSpPr>
            <p:nvPr/>
          </p:nvCxnSpPr>
          <p:spPr>
            <a:xfrm>
              <a:off x="6763512" y="3371850"/>
              <a:ext cx="4006088" cy="0"/>
            </a:xfrm>
            <a:prstGeom prst="line">
              <a:avLst/>
            </a:prstGeom>
            <a:ln w="1079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8934390" y="3593425"/>
            <a:ext cx="583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71711" y="3605193"/>
            <a:ext cx="998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62171" y="-4800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849359" y="2029698"/>
            <a:ext cx="1034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RP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766560" y="2621512"/>
            <a:ext cx="1451671" cy="1128408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492395" y="728980"/>
            <a:ext cx="1945036" cy="3020940"/>
          </a:xfrm>
          <a:prstGeom prst="straightConnector1">
            <a:avLst/>
          </a:prstGeom>
          <a:ln w="254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66560" y="2397760"/>
            <a:ext cx="2751644" cy="135216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8934390" y="2865120"/>
            <a:ext cx="1449130" cy="98552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1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THANKS FOR READING,</a:t>
            </a:r>
            <a:br>
              <a:rPr lang="en-US" sz="4400" dirty="0">
                <a:latin typeface="Arial Black" panose="020B0A04020102020204" pitchFamily="34" charset="0"/>
              </a:rPr>
            </a:br>
            <a:r>
              <a:rPr lang="en-US" sz="4400" dirty="0">
                <a:latin typeface="Arial Black" panose="020B0A04020102020204" pitchFamily="34" charset="0"/>
              </a:rPr>
              <a:t/>
            </a:r>
            <a:br>
              <a:rPr lang="en-US" sz="4400" dirty="0">
                <a:latin typeface="Arial Black" panose="020B0A04020102020204" pitchFamily="34" charset="0"/>
              </a:rPr>
            </a:br>
            <a:r>
              <a:rPr lang="en-US" sz="4400" dirty="0">
                <a:latin typeface="Arial Black" panose="020B0A04020102020204" pitchFamily="34" charset="0"/>
              </a:rPr>
              <a:t>CJTENNIS COACHING</a:t>
            </a:r>
            <a:br>
              <a:rPr lang="en-US" sz="4400" dirty="0">
                <a:latin typeface="Arial Black" panose="020B0A04020102020204" pitchFamily="34" charset="0"/>
              </a:rPr>
            </a:br>
            <a:r>
              <a:rPr lang="en-US" sz="1400" dirty="0">
                <a:latin typeface="Arial Black" panose="020B0A04020102020204" pitchFamily="34" charset="0"/>
              </a:rPr>
              <a:t/>
            </a:r>
            <a:br>
              <a:rPr lang="en-US" sz="1400" dirty="0">
                <a:latin typeface="Arial Black" panose="020B0A04020102020204" pitchFamily="34" charset="0"/>
              </a:rPr>
            </a:br>
            <a:r>
              <a:rPr lang="en-US" sz="1400" dirty="0" smtClean="0">
                <a:latin typeface="Arial Black" panose="020B0A04020102020204" pitchFamily="34" charset="0"/>
              </a:rPr>
              <a:t/>
            </a:r>
            <a:br>
              <a:rPr lang="en-US" sz="1400" dirty="0" smtClean="0">
                <a:latin typeface="Arial Black" panose="020B0A04020102020204" pitchFamily="34" charset="0"/>
              </a:rPr>
            </a:br>
            <a:r>
              <a:rPr lang="en-US" sz="1600" dirty="0" smtClean="0">
                <a:latin typeface="Arial Black" panose="020B0A04020102020204" pitchFamily="34" charset="0"/>
              </a:rPr>
              <a:t>WWW.CJTENNISCOACHING.Ca</a:t>
            </a:r>
            <a:r>
              <a:rPr lang="en-US" sz="1600" dirty="0">
                <a:latin typeface="Arial Black" panose="020B0A04020102020204" pitchFamily="34" charset="0"/>
              </a:rPr>
              <a:t/>
            </a:r>
            <a:br>
              <a:rPr lang="en-US" sz="1600" dirty="0">
                <a:latin typeface="Arial Black" panose="020B0A04020102020204" pitchFamily="34" charset="0"/>
              </a:rPr>
            </a:br>
            <a:endParaRPr lang="en-US" sz="1600" dirty="0">
              <a:latin typeface="Arial Black" panose="020B0A040201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88913" y="4973212"/>
            <a:ext cx="7845552" cy="1390985"/>
            <a:chOff x="448056" y="5271861"/>
            <a:chExt cx="7845552" cy="139098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056" y="5271863"/>
              <a:ext cx="1390983" cy="139098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9039" y="5271862"/>
              <a:ext cx="4121810" cy="1390983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960849" y="5271861"/>
              <a:ext cx="2332759" cy="139098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6811" y="5420130"/>
              <a:ext cx="1615960" cy="10944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973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Custom 4">
      <a:dk1>
        <a:srgbClr val="FFFFFF"/>
      </a:dk1>
      <a:lt1>
        <a:srgbClr val="00B0F0"/>
      </a:lt1>
      <a:dk2>
        <a:srgbClr val="1D1A1D"/>
      </a:dk2>
      <a:lt2>
        <a:srgbClr val="00B0F0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205</TotalTime>
  <Words>621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Century Schoolbook</vt:lpstr>
      <vt:lpstr>Corbel</vt:lpstr>
      <vt:lpstr>Trebuchet MS</vt:lpstr>
      <vt:lpstr>Headlines</vt:lpstr>
      <vt:lpstr>CJTennis coaching</vt:lpstr>
      <vt:lpstr>What to Expect from this Resource.</vt:lpstr>
      <vt:lpstr>What is Serve and Volley?   </vt:lpstr>
      <vt:lpstr>Why is Serve and Volley Rare in the Modern Game?</vt:lpstr>
      <vt:lpstr>Let’s Start with the Serve</vt:lpstr>
      <vt:lpstr>The Dreaded Half Volley</vt:lpstr>
      <vt:lpstr>Now for the Volley</vt:lpstr>
      <vt:lpstr>THANKS FOR READING,  CJTENNIS COACHING   WWW.CJTENNISCOACHING.Ca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CJTennis coaching</dc:title>
  <dc:creator>Diane Dutton</dc:creator>
  <cp:lastModifiedBy>Diane Dutton</cp:lastModifiedBy>
  <cp:revision>27</cp:revision>
  <dcterms:created xsi:type="dcterms:W3CDTF">2020-05-01T21:42:57Z</dcterms:created>
  <dcterms:modified xsi:type="dcterms:W3CDTF">2020-05-05T04:21:33Z</dcterms:modified>
</cp:coreProperties>
</file>