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2794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268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906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609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6846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5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006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33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914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711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955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61BEF0D-F0BB-DE4B-95CE-6DB70DBA9567}" type="datetimeFigureOut">
              <a:rPr lang="en-US" smtClean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6160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CJTennis coaching</a:t>
            </a:r>
            <a:endParaRPr lang="en-US" dirty="0">
              <a:solidFill>
                <a:srgbClr val="00B0F0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107318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Simplified Guide to Grips – Devised by Curtis Austin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275" y="683927"/>
            <a:ext cx="2593848" cy="259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3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Semi-Western Forehand Grip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Higher margin for error, as lots of topspin can be applied for more net clearance and control.</a:t>
            </a:r>
          </a:p>
          <a:p>
            <a:r>
              <a:rPr lang="en-US" dirty="0"/>
              <a:t>Strike zone is higher, so it is possible to hit aggressive balls with topspin from high bouncing balls.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Lower balls are harder to return as the racket face is naturally closed.</a:t>
            </a:r>
          </a:p>
          <a:p>
            <a:r>
              <a:rPr lang="en-US" dirty="0"/>
              <a:t>A large change of grip from Continental, making players too uncomfortable to approach the net.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93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rial Black" panose="020B0A04020102020204" pitchFamily="34" charset="0"/>
              </a:rPr>
              <a:t>Western Forehand Grip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To find the grip, turn the hand clockwise from Semi-Western Forehand grip, the base knuckle of the index finger moves by one bevel to </a:t>
            </a:r>
            <a:r>
              <a:rPr lang="en-US"/>
              <a:t>bevel </a:t>
            </a:r>
            <a:r>
              <a:rPr lang="en-US" smtClean="0"/>
              <a:t>#4.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The Strike Zone is around shoulder height.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This grip can be used to achieve extreme topspin, however this is at the expense of power.</a:t>
            </a:r>
          </a:p>
          <a:p>
            <a:pPr algn="l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1415" y="668656"/>
            <a:ext cx="5349242" cy="401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7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rial Black" panose="020B0A04020102020204" pitchFamily="34" charset="0"/>
              </a:rPr>
              <a:t>Western Forehand Grip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Extreme amounts of topspin can be applied, allowing for very high net clearance, and a bounce that pushes the opponent back behind the baseline.</a:t>
            </a:r>
          </a:p>
          <a:p>
            <a:r>
              <a:rPr lang="en-US" dirty="0"/>
              <a:t>High strike zone making high bouncing balls easier to handle.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20788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Huge amounts of racket speed are needed to generate enough power and spin to hit an effective deep ball.</a:t>
            </a:r>
          </a:p>
          <a:p>
            <a:r>
              <a:rPr lang="en-US" dirty="0"/>
              <a:t>Very hard to hit a flatter stroke as the racket path is up the back of the ball.</a:t>
            </a:r>
          </a:p>
          <a:p>
            <a:r>
              <a:rPr lang="en-US" dirty="0"/>
              <a:t>The racket face is very closed, so it is extremely hard to hit low bouncing balls.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593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rial Black" panose="020B0A04020102020204" pitchFamily="34" charset="0"/>
              </a:rPr>
              <a:t>Backhand Grips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3 different backhand grips that will be covered in this section, they are as </a:t>
            </a:r>
            <a:r>
              <a:rPr lang="en-US" dirty="0" smtClean="0"/>
              <a:t>follows:</a:t>
            </a:r>
          </a:p>
          <a:p>
            <a:pPr marL="457200" lvl="1" indent="0">
              <a:buNone/>
            </a:pPr>
            <a:r>
              <a:rPr lang="en-US" dirty="0" smtClean="0"/>
              <a:t>- Two Handed Backhand Grip</a:t>
            </a:r>
          </a:p>
          <a:p>
            <a:pPr marL="402336" lvl="1" indent="0">
              <a:buNone/>
            </a:pPr>
            <a:r>
              <a:rPr lang="en-US" dirty="0" smtClean="0"/>
              <a:t> - Eastern </a:t>
            </a:r>
            <a:r>
              <a:rPr lang="en-US" dirty="0"/>
              <a:t>Backhand Grip</a:t>
            </a:r>
          </a:p>
          <a:p>
            <a:pPr marL="402336" lvl="1" indent="0">
              <a:buNone/>
            </a:pPr>
            <a:r>
              <a:rPr lang="en-US" dirty="0" smtClean="0"/>
              <a:t> - Extreme </a:t>
            </a:r>
            <a:r>
              <a:rPr lang="en-US" dirty="0"/>
              <a:t>Backhand Grip</a:t>
            </a:r>
          </a:p>
          <a:p>
            <a:endParaRPr lang="en-US" dirty="0"/>
          </a:p>
          <a:p>
            <a:r>
              <a:rPr lang="en-US" dirty="0"/>
              <a:t>Two Handed Backhands often give more stability and power, whereas One Handed Backhands can help generate more topspin, as well as offering more reach.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37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rial Black" panose="020B0A04020102020204" pitchFamily="34" charset="0"/>
              </a:rPr>
              <a:t>Two Handed Backhand  Grip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The dominant hand is at the bottom using Continental grip, with the non-dominant hand on top using either a Semi-Western or Eastern Forehand grip.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This grip gives the player good stability on the backhand wing.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The Strike Zone is usually around waist height.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 good mixture of topspin and power can be generated.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5860" y="668020"/>
            <a:ext cx="5344160" cy="400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39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rial Black" panose="020B0A04020102020204" pitchFamily="34" charset="0"/>
              </a:rPr>
              <a:t>Two Handed Backhand Grip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Great for both flat and topspin strokes, from both lower and higher shoulder height balls.</a:t>
            </a:r>
          </a:p>
          <a:p>
            <a:r>
              <a:rPr lang="en-US" dirty="0"/>
              <a:t>Compact, with power coming from rotation.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Reach is very limited, making very wide balls tough to return.</a:t>
            </a:r>
          </a:p>
          <a:p>
            <a:r>
              <a:rPr lang="en-US" dirty="0"/>
              <a:t>May be uncomfortable with B/H strokes requiring one hand, like volleys and slices.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599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rial Black" panose="020B0A04020102020204" pitchFamily="34" charset="0"/>
              </a:rPr>
              <a:t>Eastern Backhand Grip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To find the grip, turn the hand anticlockwise from Continental grip, the base knuckle of the index finger moves by one bevel to bevel #8.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The Strike Zone is between waist and shoulder height.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This One Handed Backhand grip is useful to achieve a flat shot, and can be hit with power.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7864" y="663448"/>
            <a:ext cx="5307584" cy="398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12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rial Black" panose="020B0A04020102020204" pitchFamily="34" charset="0"/>
              </a:rPr>
              <a:t>Eastern Backhand Grip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Very similar to the Eastern Forehand, it is equally good for both flat and topspin shots.</a:t>
            </a:r>
          </a:p>
          <a:p>
            <a:r>
              <a:rPr lang="en-US" dirty="0"/>
              <a:t>Close to Continental so an easy transition after the serve, and when approaching the net.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Difficult to hit with controlled topspin from a very high ball, resulting in lots of defensive slices.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033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4462272" cy="1919239"/>
          </a:xfrm>
        </p:spPr>
        <p:txBody>
          <a:bodyPr/>
          <a:lstStyle/>
          <a:p>
            <a:pPr algn="l"/>
            <a:r>
              <a:rPr lang="en-US" dirty="0" smtClean="0">
                <a:latin typeface="Arial Black" panose="020B0A04020102020204" pitchFamily="34" charset="0"/>
              </a:rPr>
              <a:t>Extreme Eastern Backhand Grip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To find the grip, turn the hand anticlockwise from Eastern Backhand grip, the base knuckle of the index finger moves by one bevel to bevel #7.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Strike Zone is around shoulder height.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This grip is very seldom used, because it requires huge amounts of strength in the wrist.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This grip is used to produce very heavy topspin, at the expense of power.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5191" y="669546"/>
            <a:ext cx="5356355" cy="401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80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rial Black" panose="020B0A04020102020204" pitchFamily="34" charset="0"/>
              </a:rPr>
              <a:t>Extreme Eastern Backhand Grip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Great for hitting topspin strokes from high bouncing balls, as the strike zone is high.</a:t>
            </a:r>
          </a:p>
          <a:p>
            <a:r>
              <a:rPr lang="en-US" dirty="0"/>
              <a:t>Immense topspin produced, great for keeping the opponent behind the baseline.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206055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Lots of racket speed is needed, so swings are longer, this can be an issue on faster courts.</a:t>
            </a:r>
          </a:p>
          <a:p>
            <a:r>
              <a:rPr lang="en-US" dirty="0"/>
              <a:t>The racket face is very closed, so it is extremely hard to hit low bouncing balls.</a:t>
            </a:r>
          </a:p>
          <a:p>
            <a:r>
              <a:rPr lang="en-US" dirty="0"/>
              <a:t>A large grip change from Continental, making players too uncomfortable to approach the net.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681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4361688" cy="1919239"/>
          </a:xfrm>
        </p:spPr>
        <p:txBody>
          <a:bodyPr/>
          <a:lstStyle/>
          <a:p>
            <a:pPr algn="l"/>
            <a:r>
              <a:rPr lang="en-US" dirty="0" smtClean="0">
                <a:latin typeface="Arial Black" panose="020B0A04020102020204" pitchFamily="34" charset="0"/>
              </a:rPr>
              <a:t>Understanding Bevels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en-US" dirty="0"/>
              <a:t>The best reference point to find a grip is by seeing which bevel the base knuckle of the index finger is on.</a:t>
            </a:r>
          </a:p>
          <a:p>
            <a:pPr algn="l"/>
            <a:r>
              <a:rPr lang="en-US" dirty="0"/>
              <a:t>The picture here shows the butt cap of a racket, with the corresponding bevel numbers.</a:t>
            </a:r>
          </a:p>
          <a:p>
            <a:pPr algn="l"/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7184" y="1696374"/>
            <a:ext cx="4352114" cy="32640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47083" y="904567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288862" y="1534621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58328" y="2476500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162595" y="3900023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4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61426" y="4361688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35683" y="3973175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6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5873" y="2457951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7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85429" y="1476130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8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5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Arial Black" panose="020B0A04020102020204" pitchFamily="34" charset="0"/>
              </a:rPr>
              <a:t>Thanks for reading,</a:t>
            </a:r>
            <a:br>
              <a:rPr lang="en-US" sz="4000" dirty="0" smtClean="0">
                <a:latin typeface="Arial Black" panose="020B0A04020102020204" pitchFamily="34" charset="0"/>
              </a:rPr>
            </a:br>
            <a:r>
              <a:rPr lang="en-US" sz="4000" dirty="0">
                <a:latin typeface="Arial Black" panose="020B0A04020102020204" pitchFamily="34" charset="0"/>
              </a:rPr>
              <a:t/>
            </a:r>
            <a:br>
              <a:rPr lang="en-US" sz="4000" dirty="0">
                <a:latin typeface="Arial Black" panose="020B0A04020102020204" pitchFamily="34" charset="0"/>
              </a:rPr>
            </a:br>
            <a:r>
              <a:rPr lang="en-US" sz="4000" dirty="0" smtClean="0">
                <a:latin typeface="Arial Black" panose="020B0A04020102020204" pitchFamily="34" charset="0"/>
              </a:rPr>
              <a:t>cjtennis coaching</a:t>
            </a:r>
            <a:br>
              <a:rPr lang="en-US" sz="4000" dirty="0" smtClean="0">
                <a:latin typeface="Arial Black" panose="020B0A04020102020204" pitchFamily="34" charset="0"/>
              </a:rPr>
            </a:br>
            <a:r>
              <a:rPr lang="en-US" sz="4000" dirty="0">
                <a:latin typeface="Arial Black" panose="020B0A04020102020204" pitchFamily="34" charset="0"/>
              </a:rPr>
              <a:t/>
            </a:r>
            <a:br>
              <a:rPr lang="en-US" sz="4000" dirty="0">
                <a:latin typeface="Arial Black" panose="020B0A04020102020204" pitchFamily="34" charset="0"/>
              </a:rPr>
            </a:br>
            <a:r>
              <a:rPr lang="en-US" sz="1400" dirty="0" smtClean="0">
                <a:latin typeface="Arial Black" panose="020B0A04020102020204" pitchFamily="34" charset="0"/>
              </a:rPr>
              <a:t>www.cjtenniscoaching.ca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88913" y="4973212"/>
            <a:ext cx="7845552" cy="1390985"/>
            <a:chOff x="448056" y="5271861"/>
            <a:chExt cx="7845552" cy="13909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056" y="5271863"/>
              <a:ext cx="1390983" cy="139098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039" y="5271862"/>
              <a:ext cx="4121810" cy="139098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960849" y="5271861"/>
              <a:ext cx="2332759" cy="139098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811" y="5420130"/>
              <a:ext cx="1615960" cy="1094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6980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517392" cy="4952492"/>
          </a:xfrm>
        </p:spPr>
        <p:txBody>
          <a:bodyPr/>
          <a:lstStyle/>
          <a:p>
            <a:pPr algn="l"/>
            <a:r>
              <a:rPr lang="en-US" dirty="0">
                <a:latin typeface="Arial Black" panose="020B0A04020102020204" pitchFamily="34" charset="0"/>
              </a:rPr>
              <a:t>Serve</a:t>
            </a:r>
            <a:r>
              <a:rPr lang="en-US" dirty="0" smtClean="0">
                <a:latin typeface="Arial Black" panose="020B0A04020102020204" pitchFamily="34" charset="0"/>
              </a:rPr>
              <a:t>/</a:t>
            </a:r>
            <a:br>
              <a:rPr lang="en-US" dirty="0" smtClean="0">
                <a:latin typeface="Arial Black" panose="020B0A04020102020204" pitchFamily="34" charset="0"/>
              </a:rPr>
            </a:br>
            <a:r>
              <a:rPr lang="en-US" dirty="0" smtClean="0">
                <a:latin typeface="Arial Black" panose="020B0A04020102020204" pitchFamily="34" charset="0"/>
              </a:rPr>
              <a:t>Volley/</a:t>
            </a:r>
            <a:br>
              <a:rPr lang="en-US" dirty="0" smtClean="0">
                <a:latin typeface="Arial Black" panose="020B0A04020102020204" pitchFamily="34" charset="0"/>
              </a:rPr>
            </a:br>
            <a:r>
              <a:rPr lang="en-US" dirty="0" smtClean="0">
                <a:latin typeface="Arial Black" panose="020B0A04020102020204" pitchFamily="34" charset="0"/>
              </a:rPr>
              <a:t>Slice/</a:t>
            </a:r>
            <a:br>
              <a:rPr lang="en-US" dirty="0" smtClean="0">
                <a:latin typeface="Arial Black" panose="020B0A04020102020204" pitchFamily="34" charset="0"/>
              </a:rPr>
            </a:br>
            <a:r>
              <a:rPr lang="en-US" dirty="0" smtClean="0">
                <a:latin typeface="Arial Black" panose="020B0A04020102020204" pitchFamily="34" charset="0"/>
              </a:rPr>
              <a:t>Overhead </a:t>
            </a:r>
            <a:r>
              <a:rPr lang="en-US" dirty="0">
                <a:latin typeface="Arial Black" panose="020B0A04020102020204" pitchFamily="34" charset="0"/>
              </a:rPr>
              <a:t>Grip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one grip for all of these shots, and back in the days of wooden rackets this was the universal grip for nearly every shot:</a:t>
            </a:r>
          </a:p>
          <a:p>
            <a:pPr marL="0" indent="0">
              <a:buNone/>
            </a:pPr>
            <a:r>
              <a:rPr lang="en-US" dirty="0"/>
              <a:t>	- Continental Grip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6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rial Black" panose="020B0A04020102020204" pitchFamily="34" charset="0"/>
              </a:rPr>
              <a:t>Continental Grip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5568696" cy="3236976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To find the grip, put the base knuckle of the index finger on Bevel #1. The V formed by the thumb and forefinger are on top of the </a:t>
            </a:r>
            <a:r>
              <a:rPr lang="en-US" dirty="0" smtClean="0"/>
              <a:t>handle.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Continental </a:t>
            </a:r>
            <a:r>
              <a:rPr lang="en-US" dirty="0"/>
              <a:t>is used for a multitude of strokes, most commonly serves and volleys, but also overheads and slices.</a:t>
            </a:r>
          </a:p>
          <a:p>
            <a:pPr algn="l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4524" y="671068"/>
            <a:ext cx="5368544" cy="402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1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4419600" cy="4956048"/>
          </a:xfrm>
        </p:spPr>
        <p:txBody>
          <a:bodyPr/>
          <a:lstStyle/>
          <a:p>
            <a:pPr algn="l"/>
            <a:r>
              <a:rPr lang="en-US" dirty="0" smtClean="0">
                <a:latin typeface="Arial Black" panose="020B0A04020102020204" pitchFamily="34" charset="0"/>
              </a:rPr>
              <a:t>Continental Grip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Allows for pronation on Serves and Overheads.</a:t>
            </a:r>
          </a:p>
          <a:p>
            <a:r>
              <a:rPr lang="en-US" dirty="0"/>
              <a:t>Provides an Open Racket Face for Volleys, as well as the same grip for F/H and B/H.</a:t>
            </a:r>
          </a:p>
          <a:p>
            <a:r>
              <a:rPr lang="en-US" dirty="0"/>
              <a:t>Low Strike Zone for Groundstrokes so good for Defensive pick ups.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Topspin is extremely hard to achieve, so low net clearance needed to keep the ball flat and in play, meaning a lower margin for error.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63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rial Black" panose="020B0A04020102020204" pitchFamily="34" charset="0"/>
              </a:rPr>
              <a:t>Forehand Grips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3 forehand grips that will be covered in this section, they are as follows:</a:t>
            </a:r>
          </a:p>
          <a:p>
            <a:pPr marL="0" indent="0">
              <a:buNone/>
            </a:pPr>
            <a:r>
              <a:rPr lang="en-US" dirty="0"/>
              <a:t>	- Eastern Forehand Grip</a:t>
            </a:r>
          </a:p>
          <a:p>
            <a:pPr marL="0" indent="0">
              <a:buNone/>
            </a:pPr>
            <a:r>
              <a:rPr lang="en-US" dirty="0"/>
              <a:t>	- Semi-Western Forehand Grip</a:t>
            </a:r>
          </a:p>
          <a:p>
            <a:pPr marL="0" indent="0">
              <a:buNone/>
            </a:pPr>
            <a:r>
              <a:rPr lang="en-US" dirty="0"/>
              <a:t>	- Western Forehand Grip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Each grip has a different strike zone, the higher the contact point the more topspin that can be applied, as the swing path takes the racket more up the back of the ball.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83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rial Black" panose="020B0A04020102020204" pitchFamily="34" charset="0"/>
              </a:rPr>
              <a:t>Eastern Forehand Grip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To find the grip, turn the hand clockwise from Continental grip, the base knuckle of the index finger moves by one bevel to bevel #2.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This grip is sometimes called the ‘Shaking Hands Grip’.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The Strike Zone is around waist height.</a:t>
            </a:r>
          </a:p>
          <a:p>
            <a:pPr algn="l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7412" y="672084"/>
            <a:ext cx="5376672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0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rial Black" panose="020B0A04020102020204" pitchFamily="34" charset="0"/>
              </a:rPr>
              <a:t>Eastern Forehand Grip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Ideal for Beginners because of its versatility, can be used to generate power, great for flat strokes, and a little topspin.</a:t>
            </a:r>
          </a:p>
          <a:p>
            <a:r>
              <a:rPr lang="en-US" dirty="0"/>
              <a:t>Easier grip change from Continental and Backhand grips.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Difficult to return high bouncing balls as the strike zone is waist height.</a:t>
            </a:r>
          </a:p>
          <a:p>
            <a:r>
              <a:rPr lang="en-US" dirty="0"/>
              <a:t>Low margin for error as it is not easy to generate much topspin, often meaning that net clearance is low.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4425696" cy="1919239"/>
          </a:xfrm>
        </p:spPr>
        <p:txBody>
          <a:bodyPr/>
          <a:lstStyle/>
          <a:p>
            <a:pPr algn="l"/>
            <a:r>
              <a:rPr lang="en-US" dirty="0" smtClean="0">
                <a:latin typeface="Arial Black" panose="020B0A04020102020204" pitchFamily="34" charset="0"/>
              </a:rPr>
              <a:t>Semi-Western Forehand Grip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To find the grip, turn the hand clockwise from Eastern Forehand grip, the base knuckle of the index finger moves by one bevel to bevel </a:t>
            </a:r>
            <a:r>
              <a:rPr lang="en-US" dirty="0" smtClean="0"/>
              <a:t>#3.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The Strike Zone is between waist and shoulder height.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This is the best grip for a mixture of speed and topspin.</a:t>
            </a:r>
          </a:p>
          <a:p>
            <a:pPr algn="l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5860" y="668020"/>
            <a:ext cx="5344160" cy="400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adlines">
  <a:themeElements>
    <a:clrScheme name="Custom 4">
      <a:dk1>
        <a:srgbClr val="FFFFFF"/>
      </a:dk1>
      <a:lt1>
        <a:srgbClr val="00B0F0"/>
      </a:lt1>
      <a:dk2>
        <a:srgbClr val="1D1A1D"/>
      </a:dk2>
      <a:lt2>
        <a:srgbClr val="00B0F0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TM10001103[[fn=Headlines]]</Template>
  <TotalTime>206</TotalTime>
  <Words>1132</Words>
  <Application>Microsoft Office PowerPoint</Application>
  <PresentationFormat>Widescreen</PresentationFormat>
  <Paragraphs>110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Calibri</vt:lpstr>
      <vt:lpstr>Century Schoolbook</vt:lpstr>
      <vt:lpstr>Corbel</vt:lpstr>
      <vt:lpstr>Trebuchet MS</vt:lpstr>
      <vt:lpstr>Headlines</vt:lpstr>
      <vt:lpstr>CJTennis coaching</vt:lpstr>
      <vt:lpstr>Understanding Bevels </vt:lpstr>
      <vt:lpstr>Serve/ Volley/ Slice/ Overhead Grip</vt:lpstr>
      <vt:lpstr>Continental Grip</vt:lpstr>
      <vt:lpstr>Continental Grip </vt:lpstr>
      <vt:lpstr>Forehand Grips</vt:lpstr>
      <vt:lpstr>Eastern Forehand Grip</vt:lpstr>
      <vt:lpstr>Eastern Forehand Grip</vt:lpstr>
      <vt:lpstr>Semi-Western Forehand Grip</vt:lpstr>
      <vt:lpstr>Semi-Western Forehand Grip</vt:lpstr>
      <vt:lpstr>Western Forehand Grip</vt:lpstr>
      <vt:lpstr>Western Forehand Grip</vt:lpstr>
      <vt:lpstr>Backhand Grips</vt:lpstr>
      <vt:lpstr>Two Handed Backhand  Grip</vt:lpstr>
      <vt:lpstr>Two Handed Backhand Grip</vt:lpstr>
      <vt:lpstr>Eastern Backhand Grip</vt:lpstr>
      <vt:lpstr>Eastern Backhand Grip</vt:lpstr>
      <vt:lpstr>Extreme Eastern Backhand Grip</vt:lpstr>
      <vt:lpstr>Extreme Eastern Backhand Grip</vt:lpstr>
      <vt:lpstr>Thanks for reading,  cjtennis coaching  www.cjtenniscoaching.ca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CJTennis coaching</dc:title>
  <dc:creator>Diane Dutton</dc:creator>
  <cp:lastModifiedBy>Diane Dutton</cp:lastModifiedBy>
  <cp:revision>23</cp:revision>
  <dcterms:created xsi:type="dcterms:W3CDTF">2020-05-01T21:42:57Z</dcterms:created>
  <dcterms:modified xsi:type="dcterms:W3CDTF">2020-05-25T22:33:41Z</dcterms:modified>
</cp:coreProperties>
</file>