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notesMasterIdLst>
    <p:notesMasterId r:id="rId45"/>
  </p:notesMasterIdLst>
  <p:handoutMasterIdLst>
    <p:handoutMasterId r:id="rId46"/>
  </p:handoutMasterIdLst>
  <p:sldIdLst>
    <p:sldId id="391" r:id="rId3"/>
    <p:sldId id="392" r:id="rId4"/>
    <p:sldId id="300" r:id="rId5"/>
    <p:sldId id="369" r:id="rId6"/>
    <p:sldId id="409" r:id="rId7"/>
    <p:sldId id="412" r:id="rId8"/>
    <p:sldId id="304" r:id="rId9"/>
    <p:sldId id="368" r:id="rId10"/>
    <p:sldId id="365" r:id="rId11"/>
    <p:sldId id="404" r:id="rId12"/>
    <p:sldId id="410" r:id="rId13"/>
    <p:sldId id="411" r:id="rId14"/>
    <p:sldId id="413" r:id="rId15"/>
    <p:sldId id="415" r:id="rId16"/>
    <p:sldId id="416" r:id="rId17"/>
    <p:sldId id="414" r:id="rId18"/>
    <p:sldId id="315" r:id="rId19"/>
    <p:sldId id="316" r:id="rId20"/>
    <p:sldId id="292" r:id="rId21"/>
    <p:sldId id="350" r:id="rId22"/>
    <p:sldId id="351" r:id="rId23"/>
    <p:sldId id="352" r:id="rId24"/>
    <p:sldId id="373" r:id="rId25"/>
    <p:sldId id="374" r:id="rId26"/>
    <p:sldId id="371" r:id="rId27"/>
    <p:sldId id="347" r:id="rId28"/>
    <p:sldId id="348" r:id="rId29"/>
    <p:sldId id="349" r:id="rId30"/>
    <p:sldId id="403" r:id="rId31"/>
    <p:sldId id="394" r:id="rId32"/>
    <p:sldId id="406" r:id="rId33"/>
    <p:sldId id="407" r:id="rId34"/>
    <p:sldId id="408" r:id="rId35"/>
    <p:sldId id="399" r:id="rId36"/>
    <p:sldId id="401" r:id="rId37"/>
    <p:sldId id="389" r:id="rId38"/>
    <p:sldId id="390" r:id="rId39"/>
    <p:sldId id="417" r:id="rId40"/>
    <p:sldId id="418" r:id="rId41"/>
    <p:sldId id="387" r:id="rId42"/>
    <p:sldId id="330" r:id="rId43"/>
    <p:sldId id="295" r:id="rId44"/>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9" autoAdjust="0"/>
  </p:normalViewPr>
  <p:slideViewPr>
    <p:cSldViewPr snapToGrid="0">
      <p:cViewPr>
        <p:scale>
          <a:sx n="122" d="100"/>
          <a:sy n="122" d="100"/>
        </p:scale>
        <p:origin x="-96" y="90"/>
      </p:cViewPr>
      <p:guideLst>
        <p:guide orient="horz" pos="2160"/>
        <p:guide pos="3840"/>
      </p:guideLst>
    </p:cSldViewPr>
  </p:slideViewPr>
  <p:notesTextViewPr>
    <p:cViewPr>
      <p:scale>
        <a:sx n="1" d="1"/>
        <a:sy n="1" d="1"/>
      </p:scale>
      <p:origin x="0" y="0"/>
    </p:cViewPr>
  </p:notesTextViewPr>
  <p:sorterViewPr>
    <p:cViewPr>
      <p:scale>
        <a:sx n="100" d="100"/>
        <a:sy n="100" d="100"/>
      </p:scale>
      <p:origin x="0" y="78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2987D287-B9B9-42FC-B864-569D80374BAC}" type="datetimeFigureOut">
              <a:rPr lang="en-US" smtClean="0"/>
              <a:t>9/27/2019</a:t>
            </a:fld>
            <a:endParaRPr lang="en-US" dirty="0"/>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050AB418-9F51-4A89-9774-87AD816487F9}" type="slidenum">
              <a:rPr lang="en-US" smtClean="0"/>
              <a:t>‹#›</a:t>
            </a:fld>
            <a:endParaRPr lang="en-US" dirty="0"/>
          </a:p>
        </p:txBody>
      </p:sp>
    </p:spTree>
    <p:extLst>
      <p:ext uri="{BB962C8B-B14F-4D97-AF65-F5344CB8AC3E}">
        <p14:creationId xmlns:p14="http://schemas.microsoft.com/office/powerpoint/2010/main" val="3049829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C257C2D3-FC3E-4D96-A8E8-2DC763708F7B}" type="datetimeFigureOut">
              <a:rPr lang="en-US" smtClean="0"/>
              <a:t>9/27/2019</a:t>
            </a:fld>
            <a:endParaRPr lang="en-US" dirty="0"/>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23F480D4-1D1A-4DB0-94C9-53A62FB5A30C}" type="slidenum">
              <a:rPr lang="en-US" smtClean="0"/>
              <a:t>‹#›</a:t>
            </a:fld>
            <a:endParaRPr lang="en-US" dirty="0"/>
          </a:p>
        </p:txBody>
      </p:sp>
    </p:spTree>
    <p:extLst>
      <p:ext uri="{BB962C8B-B14F-4D97-AF65-F5344CB8AC3E}">
        <p14:creationId xmlns:p14="http://schemas.microsoft.com/office/powerpoint/2010/main" val="348169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309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9/27/2019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5636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3655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9/27/2019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71732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1113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099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78896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5848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0051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63081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7227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6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0406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1543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0012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4909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556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solidFill>
                  <a:prstClr val="black"/>
                </a:solidFill>
              </a:rPr>
              <a:pPr/>
              <a:t>9/27/2019</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736751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1.wsimg.com/isteam/ip/604cb791-f175-4855-99a3-514375d46d11/logo/1178e0b0-7312-4cac-8051-25d084efe7c6.png/:/rs=h: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631" y="1535691"/>
            <a:ext cx="3676249" cy="248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809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Competition</a:t>
            </a:r>
            <a:endParaRPr lang="en-US" dirty="0"/>
          </a:p>
        </p:txBody>
      </p:sp>
      <p:sp>
        <p:nvSpPr>
          <p:cNvPr id="4" name="Content Placeholder 3"/>
          <p:cNvSpPr>
            <a:spLocks noGrp="1"/>
          </p:cNvSpPr>
          <p:nvPr>
            <p:ph idx="1"/>
          </p:nvPr>
        </p:nvSpPr>
        <p:spPr/>
        <p:txBody>
          <a:bodyPr>
            <a:normAutofit/>
          </a:bodyPr>
          <a:lstStyle/>
          <a:p>
            <a:r>
              <a:rPr lang="en-US" dirty="0" smtClean="0"/>
              <a:t>All Around You</a:t>
            </a:r>
          </a:p>
          <a:p>
            <a:r>
              <a:rPr lang="en-US" dirty="0" smtClean="0"/>
              <a:t>Whether You Like It or Not</a:t>
            </a:r>
          </a:p>
          <a:p>
            <a:r>
              <a:rPr lang="en-US" dirty="0" smtClean="0"/>
              <a:t>Human Nature</a:t>
            </a:r>
          </a:p>
          <a:p>
            <a:r>
              <a:rPr lang="en-US" dirty="0" smtClean="0"/>
              <a:t>Compete Not Necessarily Against Others</a:t>
            </a:r>
          </a:p>
          <a:p>
            <a:r>
              <a:rPr lang="en-US" dirty="0" smtClean="0"/>
              <a:t>Play The Course</a:t>
            </a:r>
          </a:p>
          <a:p>
            <a:r>
              <a:rPr lang="en-US" dirty="0" smtClean="0"/>
              <a:t>You and Your Goals (That’s How You Measure Yourself)</a:t>
            </a:r>
            <a:endParaRPr lang="en-US" dirty="0"/>
          </a:p>
        </p:txBody>
      </p:sp>
    </p:spTree>
    <p:extLst>
      <p:ext uri="{BB962C8B-B14F-4D97-AF65-F5344CB8AC3E}">
        <p14:creationId xmlns:p14="http://schemas.microsoft.com/office/powerpoint/2010/main" val="1897664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Competition</a:t>
            </a:r>
            <a:endParaRPr lang="en-US" dirty="0"/>
          </a:p>
        </p:txBody>
      </p:sp>
      <p:sp>
        <p:nvSpPr>
          <p:cNvPr id="4" name="Content Placeholder 3"/>
          <p:cNvSpPr>
            <a:spLocks noGrp="1"/>
          </p:cNvSpPr>
          <p:nvPr>
            <p:ph idx="1"/>
          </p:nvPr>
        </p:nvSpPr>
        <p:spPr/>
        <p:txBody>
          <a:bodyPr>
            <a:normAutofit/>
          </a:bodyPr>
          <a:lstStyle/>
          <a:p>
            <a:r>
              <a:rPr lang="en-US" dirty="0" smtClean="0"/>
              <a:t>Adventure</a:t>
            </a:r>
          </a:p>
          <a:p>
            <a:r>
              <a:rPr lang="en-US" dirty="0" smtClean="0"/>
              <a:t>Disaster</a:t>
            </a:r>
          </a:p>
          <a:p>
            <a:r>
              <a:rPr lang="en-US" dirty="0" smtClean="0"/>
              <a:t>Success</a:t>
            </a:r>
          </a:p>
          <a:p>
            <a:r>
              <a:rPr lang="en-US" dirty="0" smtClean="0"/>
              <a:t>Surprises</a:t>
            </a:r>
          </a:p>
          <a:p>
            <a:r>
              <a:rPr lang="en-US" dirty="0" smtClean="0"/>
              <a:t>Spontaneity</a:t>
            </a:r>
          </a:p>
          <a:p>
            <a:r>
              <a:rPr lang="en-US" dirty="0" smtClean="0"/>
              <a:t>Feeling of Success Avoiding Defeat</a:t>
            </a:r>
          </a:p>
        </p:txBody>
      </p:sp>
    </p:spTree>
    <p:extLst>
      <p:ext uri="{BB962C8B-B14F-4D97-AF65-F5344CB8AC3E}">
        <p14:creationId xmlns:p14="http://schemas.microsoft.com/office/powerpoint/2010/main" val="2009761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Competition</a:t>
            </a:r>
            <a:endParaRPr lang="en-US" dirty="0"/>
          </a:p>
        </p:txBody>
      </p:sp>
      <p:sp>
        <p:nvSpPr>
          <p:cNvPr id="3" name="Content Placeholder 2"/>
          <p:cNvSpPr>
            <a:spLocks noGrp="1"/>
          </p:cNvSpPr>
          <p:nvPr>
            <p:ph idx="1"/>
          </p:nvPr>
        </p:nvSpPr>
        <p:spPr/>
        <p:txBody>
          <a:bodyPr/>
          <a:lstStyle/>
          <a:p>
            <a:r>
              <a:rPr lang="en-US" dirty="0" smtClean="0"/>
              <a:t>Fame and Winning is Based On</a:t>
            </a:r>
          </a:p>
          <a:p>
            <a:pPr lvl="1"/>
            <a:r>
              <a:rPr lang="en-US" dirty="0" smtClean="0"/>
              <a:t>Communication</a:t>
            </a:r>
          </a:p>
          <a:p>
            <a:pPr lvl="1"/>
            <a:r>
              <a:rPr lang="en-US" dirty="0" smtClean="0"/>
              <a:t>What People Are Saying About You</a:t>
            </a:r>
          </a:p>
          <a:p>
            <a:pPr lvl="1"/>
            <a:r>
              <a:rPr lang="en-US" dirty="0" smtClean="0"/>
              <a:t>What Other’s Repeat</a:t>
            </a:r>
          </a:p>
          <a:p>
            <a:pPr lvl="1"/>
            <a:r>
              <a:rPr lang="en-US" dirty="0" smtClean="0"/>
              <a:t>How We Talk About Ourselves</a:t>
            </a:r>
          </a:p>
          <a:p>
            <a:pPr lvl="1"/>
            <a:r>
              <a:rPr lang="en-US" dirty="0" smtClean="0"/>
              <a:t>How We Build Our Brand</a:t>
            </a:r>
          </a:p>
          <a:p>
            <a:pPr lvl="1"/>
            <a:endParaRPr lang="en-US" dirty="0"/>
          </a:p>
        </p:txBody>
      </p:sp>
    </p:spTree>
    <p:extLst>
      <p:ext uri="{BB962C8B-B14F-4D97-AF65-F5344CB8AC3E}">
        <p14:creationId xmlns:p14="http://schemas.microsoft.com/office/powerpoint/2010/main" val="618908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Competition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Winning</a:t>
            </a:r>
          </a:p>
          <a:p>
            <a:pPr lvl="1"/>
            <a:r>
              <a:rPr lang="en-US" dirty="0" smtClean="0"/>
              <a:t>Defined By You</a:t>
            </a:r>
          </a:p>
          <a:p>
            <a:pPr lvl="1"/>
            <a:r>
              <a:rPr lang="en-US" dirty="0" smtClean="0"/>
              <a:t>Aggression Not Hostility</a:t>
            </a:r>
          </a:p>
          <a:p>
            <a:pPr lvl="2"/>
            <a:r>
              <a:rPr lang="en-US" dirty="0" smtClean="0"/>
              <a:t>Really Don’t Care About the Opposition</a:t>
            </a:r>
          </a:p>
          <a:p>
            <a:pPr lvl="1"/>
            <a:r>
              <a:rPr lang="en-US" dirty="0" smtClean="0"/>
              <a:t>Don’t Expect A Break Go Get It</a:t>
            </a:r>
          </a:p>
          <a:p>
            <a:pPr lvl="1"/>
            <a:r>
              <a:rPr lang="en-US" dirty="0" smtClean="0"/>
              <a:t>Don’t Relinquish An Advantage Unless It No Longer Add</a:t>
            </a:r>
            <a:r>
              <a:rPr lang="en-US" dirty="0"/>
              <a:t>s</a:t>
            </a:r>
            <a:r>
              <a:rPr lang="en-US" dirty="0" smtClean="0"/>
              <a:t> Value</a:t>
            </a:r>
          </a:p>
          <a:p>
            <a:pPr lvl="1"/>
            <a:r>
              <a:rPr lang="en-US" dirty="0" smtClean="0"/>
              <a:t>Always Be Cool-Avoid the Angry African American Bias</a:t>
            </a:r>
          </a:p>
          <a:p>
            <a:pPr lvl="1"/>
            <a:r>
              <a:rPr lang="en-US" dirty="0" smtClean="0"/>
              <a:t>Lack of Control Impairs Your Ability to Perform Effectively</a:t>
            </a:r>
          </a:p>
          <a:p>
            <a:pPr lvl="1"/>
            <a:r>
              <a:rPr lang="en-US" dirty="0" smtClean="0"/>
              <a:t>AT Some Point People Get Tired of It</a:t>
            </a:r>
            <a:endParaRPr lang="en-US" dirty="0"/>
          </a:p>
        </p:txBody>
      </p:sp>
    </p:spTree>
    <p:extLst>
      <p:ext uri="{BB962C8B-B14F-4D97-AF65-F5344CB8AC3E}">
        <p14:creationId xmlns:p14="http://schemas.microsoft.com/office/powerpoint/2010/main" val="3470731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Competition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Drive</a:t>
            </a:r>
          </a:p>
          <a:p>
            <a:pPr lvl="1"/>
            <a:r>
              <a:rPr lang="en-US" dirty="0" smtClean="0"/>
              <a:t>Initiative-A Tendency That Prompts Action</a:t>
            </a:r>
          </a:p>
          <a:p>
            <a:pPr lvl="1"/>
            <a:r>
              <a:rPr lang="en-US" dirty="0" smtClean="0"/>
              <a:t>Independent-Of Purpose With An Outcome</a:t>
            </a:r>
          </a:p>
          <a:p>
            <a:r>
              <a:rPr lang="en-US" dirty="0" smtClean="0"/>
              <a:t>Desire</a:t>
            </a:r>
          </a:p>
          <a:p>
            <a:pPr lvl="1">
              <a:buClr>
                <a:srgbClr val="83992A"/>
              </a:buClr>
            </a:pPr>
            <a:r>
              <a:rPr lang="en-US" dirty="0">
                <a:solidFill>
                  <a:prstClr val="black">
                    <a:lumMod val="85000"/>
                    <a:lumOff val="15000"/>
                  </a:prstClr>
                </a:solidFill>
              </a:rPr>
              <a:t>Directed-At A Particular </a:t>
            </a:r>
            <a:r>
              <a:rPr lang="en-US" dirty="0" smtClean="0">
                <a:solidFill>
                  <a:prstClr val="black">
                    <a:lumMod val="85000"/>
                    <a:lumOff val="15000"/>
                  </a:prstClr>
                </a:solidFill>
              </a:rPr>
              <a:t>Goal</a:t>
            </a:r>
          </a:p>
          <a:p>
            <a:pPr lvl="1">
              <a:buClr>
                <a:srgbClr val="83992A"/>
              </a:buClr>
            </a:pPr>
            <a:r>
              <a:rPr lang="en-US" dirty="0" smtClean="0">
                <a:solidFill>
                  <a:prstClr val="black">
                    <a:lumMod val="85000"/>
                    <a:lumOff val="15000"/>
                  </a:prstClr>
                </a:solidFill>
              </a:rPr>
              <a:t>Expectation-The Outcome  (Believe)</a:t>
            </a:r>
            <a:endParaRPr lang="en-US" dirty="0">
              <a:solidFill>
                <a:prstClr val="black">
                  <a:lumMod val="85000"/>
                  <a:lumOff val="15000"/>
                </a:prstClr>
              </a:solidFill>
            </a:endParaRPr>
          </a:p>
          <a:p>
            <a:r>
              <a:rPr lang="en-US" dirty="0" smtClean="0"/>
              <a:t>Determination</a:t>
            </a:r>
          </a:p>
          <a:p>
            <a:pPr lvl="1"/>
            <a:r>
              <a:rPr lang="en-US" dirty="0" smtClean="0"/>
              <a:t>Developing Competence</a:t>
            </a:r>
          </a:p>
          <a:p>
            <a:pPr lvl="1"/>
            <a:r>
              <a:rPr lang="en-US" dirty="0" smtClean="0"/>
              <a:t>Gaining Satisfaction</a:t>
            </a:r>
          </a:p>
          <a:p>
            <a:pPr lvl="1"/>
            <a:r>
              <a:rPr lang="en-US" dirty="0" smtClean="0"/>
              <a:t>Striving Alone</a:t>
            </a:r>
          </a:p>
          <a:p>
            <a:pPr lvl="1"/>
            <a:endParaRPr lang="en-US" dirty="0"/>
          </a:p>
        </p:txBody>
      </p:sp>
    </p:spTree>
    <p:extLst>
      <p:ext uri="{BB962C8B-B14F-4D97-AF65-F5344CB8AC3E}">
        <p14:creationId xmlns:p14="http://schemas.microsoft.com/office/powerpoint/2010/main" val="1499760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Competition</a:t>
            </a:r>
            <a:endParaRPr lang="en-US" dirty="0"/>
          </a:p>
        </p:txBody>
      </p:sp>
      <p:sp>
        <p:nvSpPr>
          <p:cNvPr id="3" name="Content Placeholder 2"/>
          <p:cNvSpPr>
            <a:spLocks noGrp="1"/>
          </p:cNvSpPr>
          <p:nvPr>
            <p:ph idx="1"/>
          </p:nvPr>
        </p:nvSpPr>
        <p:spPr/>
        <p:txBody>
          <a:bodyPr>
            <a:normAutofit/>
          </a:bodyPr>
          <a:lstStyle/>
          <a:p>
            <a:r>
              <a:rPr lang="en-US" dirty="0" smtClean="0"/>
              <a:t>Prolonged &amp; Repetitive Practice</a:t>
            </a:r>
          </a:p>
          <a:p>
            <a:r>
              <a:rPr lang="en-US" dirty="0" smtClean="0"/>
              <a:t>Never Give Up</a:t>
            </a:r>
          </a:p>
          <a:p>
            <a:r>
              <a:rPr lang="en-US" dirty="0" smtClean="0"/>
              <a:t>Every Bit of Energy</a:t>
            </a:r>
          </a:p>
          <a:p>
            <a:r>
              <a:rPr lang="en-US" dirty="0" smtClean="0"/>
              <a:t>Set Backs Increase the Effort</a:t>
            </a:r>
          </a:p>
          <a:p>
            <a:r>
              <a:rPr lang="en-US" dirty="0" smtClean="0"/>
              <a:t>Overcome Fear, Sense of Inadequacy, Depression, Exhaustion, Weakness</a:t>
            </a:r>
          </a:p>
          <a:p>
            <a:endParaRPr lang="en-US" dirty="0"/>
          </a:p>
        </p:txBody>
      </p:sp>
    </p:spTree>
    <p:extLst>
      <p:ext uri="{BB962C8B-B14F-4D97-AF65-F5344CB8AC3E}">
        <p14:creationId xmlns:p14="http://schemas.microsoft.com/office/powerpoint/2010/main" val="3686782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How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Strategic Thinking</a:t>
            </a:r>
          </a:p>
          <a:p>
            <a:r>
              <a:rPr lang="en-US" dirty="0" smtClean="0"/>
              <a:t>Secret Handshake</a:t>
            </a:r>
          </a:p>
          <a:p>
            <a:r>
              <a:rPr lang="en-US" dirty="0" smtClean="0"/>
              <a:t>Metaphors</a:t>
            </a:r>
          </a:p>
          <a:p>
            <a:r>
              <a:rPr lang="en-US" dirty="0" smtClean="0"/>
              <a:t>Conversation Choices/Favor Town</a:t>
            </a:r>
          </a:p>
          <a:p>
            <a:r>
              <a:rPr lang="en-US" dirty="0" smtClean="0"/>
              <a:t>Buy In</a:t>
            </a:r>
          </a:p>
          <a:p>
            <a:r>
              <a:rPr lang="en-US" dirty="0" smtClean="0"/>
              <a:t>Influencer</a:t>
            </a:r>
          </a:p>
          <a:p>
            <a:r>
              <a:rPr lang="en-US" dirty="0" smtClean="0"/>
              <a:t>Buck Up Suck Up</a:t>
            </a:r>
          </a:p>
          <a:p>
            <a:r>
              <a:rPr lang="en-US" dirty="0" smtClean="0"/>
              <a:t>Laws of Success</a:t>
            </a:r>
          </a:p>
        </p:txBody>
      </p:sp>
    </p:spTree>
    <p:extLst>
      <p:ext uri="{BB962C8B-B14F-4D97-AF65-F5344CB8AC3E}">
        <p14:creationId xmlns:p14="http://schemas.microsoft.com/office/powerpoint/2010/main" val="3862682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Or to Think Strategically</a:t>
            </a:r>
            <a:endParaRPr lang="en-US" dirty="0"/>
          </a:p>
        </p:txBody>
      </p:sp>
      <p:sp>
        <p:nvSpPr>
          <p:cNvPr id="3" name="Content Placeholder 2"/>
          <p:cNvSpPr>
            <a:spLocks noGrp="1"/>
          </p:cNvSpPr>
          <p:nvPr>
            <p:ph idx="1"/>
          </p:nvPr>
        </p:nvSpPr>
        <p:spPr/>
        <p:txBody>
          <a:bodyPr>
            <a:normAutofit fontScale="92500"/>
          </a:bodyPr>
          <a:lstStyle/>
          <a:p>
            <a:r>
              <a:rPr lang="en-US" dirty="0" smtClean="0"/>
              <a:t>Scramble Your Signals to Protect Your Plans Do When You Have Made A Mistake</a:t>
            </a:r>
          </a:p>
          <a:p>
            <a:r>
              <a:rPr lang="en-US" dirty="0" smtClean="0"/>
              <a:t>Keep Your Eyes On Other Players</a:t>
            </a:r>
          </a:p>
          <a:p>
            <a:r>
              <a:rPr lang="en-US" dirty="0" smtClean="0"/>
              <a:t>See Your Job In the Proper Perspective</a:t>
            </a:r>
          </a:p>
          <a:p>
            <a:pPr lvl="1"/>
            <a:r>
              <a:rPr lang="en-US" dirty="0" smtClean="0"/>
              <a:t>Steady Forward Movement</a:t>
            </a:r>
          </a:p>
          <a:p>
            <a:pPr lvl="1"/>
            <a:r>
              <a:rPr lang="en-US" dirty="0" smtClean="0"/>
              <a:t>Specific , Clever, Calculating</a:t>
            </a:r>
          </a:p>
          <a:p>
            <a:pPr lvl="1"/>
            <a:r>
              <a:rPr lang="en-US" dirty="0" smtClean="0"/>
              <a:t>True North</a:t>
            </a:r>
          </a:p>
          <a:p>
            <a:pPr lvl="2"/>
            <a:r>
              <a:rPr lang="en-US" dirty="0" smtClean="0"/>
              <a:t>What is Your Calling</a:t>
            </a:r>
          </a:p>
        </p:txBody>
      </p:sp>
    </p:spTree>
    <p:extLst>
      <p:ext uri="{BB962C8B-B14F-4D97-AF65-F5344CB8AC3E}">
        <p14:creationId xmlns:p14="http://schemas.microsoft.com/office/powerpoint/2010/main" val="1296656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Or to Think Strategically</a:t>
            </a:r>
            <a:endParaRPr lang="en-US" dirty="0"/>
          </a:p>
        </p:txBody>
      </p:sp>
      <p:sp>
        <p:nvSpPr>
          <p:cNvPr id="3" name="Content Placeholder 2"/>
          <p:cNvSpPr>
            <a:spLocks noGrp="1"/>
          </p:cNvSpPr>
          <p:nvPr>
            <p:ph idx="1"/>
          </p:nvPr>
        </p:nvSpPr>
        <p:spPr/>
        <p:txBody>
          <a:bodyPr>
            <a:normAutofit lnSpcReduction="10000"/>
          </a:bodyPr>
          <a:lstStyle/>
          <a:p>
            <a:r>
              <a:rPr lang="en-US" dirty="0" smtClean="0"/>
              <a:t>Nervousness Is A Gaming No No</a:t>
            </a:r>
          </a:p>
          <a:p>
            <a:r>
              <a:rPr lang="en-US" dirty="0" smtClean="0"/>
              <a:t>Be Aware of the Uniform</a:t>
            </a:r>
          </a:p>
          <a:p>
            <a:pPr lvl="1"/>
            <a:r>
              <a:rPr lang="en-US" dirty="0" smtClean="0"/>
              <a:t>It Matters</a:t>
            </a:r>
          </a:p>
          <a:p>
            <a:pPr lvl="1"/>
            <a:r>
              <a:rPr lang="en-US" dirty="0" smtClean="0"/>
              <a:t>Dress For Success is Real</a:t>
            </a:r>
          </a:p>
          <a:p>
            <a:pPr lvl="1"/>
            <a:r>
              <a:rPr lang="en-US" dirty="0" smtClean="0"/>
              <a:t>Everyone Need at Least One Power Business Suit (Blue or Black for Men, Blue or Red for Women)</a:t>
            </a:r>
          </a:p>
          <a:p>
            <a:pPr lvl="1"/>
            <a:r>
              <a:rPr lang="en-US" dirty="0" smtClean="0"/>
              <a:t>Dress Like the Executive (Be Careful Not to Out Dress Your Boss)</a:t>
            </a:r>
          </a:p>
          <a:p>
            <a:pPr lvl="1"/>
            <a:r>
              <a:rPr lang="en-US" dirty="0" smtClean="0"/>
              <a:t>Dress According to Your Job Duties</a:t>
            </a:r>
          </a:p>
        </p:txBody>
      </p:sp>
    </p:spTree>
    <p:extLst>
      <p:ext uri="{BB962C8B-B14F-4D97-AF65-F5344CB8AC3E}">
        <p14:creationId xmlns:p14="http://schemas.microsoft.com/office/powerpoint/2010/main" val="3764681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Secret Hand Shake</a:t>
            </a: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smtClean="0"/>
              <a:t>Do Your Political Homework</a:t>
            </a:r>
          </a:p>
          <a:p>
            <a:pPr lvl="1"/>
            <a:r>
              <a:rPr lang="en-US" dirty="0" smtClean="0"/>
              <a:t>Identify the Relevant Players, Get to Know Them, Talk to Them, Socialize With Them</a:t>
            </a:r>
          </a:p>
          <a:p>
            <a:pPr lvl="1"/>
            <a:r>
              <a:rPr lang="en-US" dirty="0" smtClean="0"/>
              <a:t>PUURR</a:t>
            </a:r>
            <a:endParaRPr lang="en-US" dirty="0"/>
          </a:p>
          <a:p>
            <a:pPr lvl="2"/>
            <a:r>
              <a:rPr lang="en-US" dirty="0"/>
              <a:t>Pause, Understand, Reflect, Re-Interpret (Alternative), Re-Direct</a:t>
            </a:r>
          </a:p>
          <a:p>
            <a:pPr lvl="1"/>
            <a:r>
              <a:rPr lang="en-US" dirty="0" smtClean="0"/>
              <a:t>Identify Objections &amp; Deal With Them Early</a:t>
            </a:r>
          </a:p>
          <a:p>
            <a:pPr lvl="1"/>
            <a:r>
              <a:rPr lang="en-US" dirty="0" smtClean="0"/>
              <a:t>Find Ways to Give Credit</a:t>
            </a:r>
          </a:p>
          <a:p>
            <a:pPr lvl="1"/>
            <a:r>
              <a:rPr lang="en-US" dirty="0" smtClean="0"/>
              <a:t>Balancing Act</a:t>
            </a:r>
          </a:p>
          <a:p>
            <a:pPr lvl="2"/>
            <a:r>
              <a:rPr lang="en-US" dirty="0" smtClean="0"/>
              <a:t>Does My Solution Resolve Senior Management Problems</a:t>
            </a:r>
          </a:p>
          <a:p>
            <a:pPr lvl="2"/>
            <a:r>
              <a:rPr lang="en-US" dirty="0" smtClean="0"/>
              <a:t>Who Looks Good or Bad</a:t>
            </a:r>
          </a:p>
          <a:p>
            <a:pPr lvl="2"/>
            <a:r>
              <a:rPr lang="en-US" dirty="0" smtClean="0"/>
              <a:t>Can You Re-shape A Solution That Actually Meets the Organization’s Needs.</a:t>
            </a:r>
          </a:p>
        </p:txBody>
      </p:sp>
    </p:spTree>
    <p:extLst>
      <p:ext uri="{BB962C8B-B14F-4D97-AF65-F5344CB8AC3E}">
        <p14:creationId xmlns:p14="http://schemas.microsoft.com/office/powerpoint/2010/main" val="1055560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Games Mother Never Taught You</a:t>
            </a:r>
            <a:endParaRPr lang="en-US" dirty="0"/>
          </a:p>
        </p:txBody>
      </p:sp>
      <p:sp>
        <p:nvSpPr>
          <p:cNvPr id="3" name="Subtitle 2"/>
          <p:cNvSpPr>
            <a:spLocks noGrp="1"/>
          </p:cNvSpPr>
          <p:nvPr>
            <p:ph type="subTitle" idx="1"/>
          </p:nvPr>
        </p:nvSpPr>
        <p:spPr>
          <a:xfrm>
            <a:off x="2909454" y="3657597"/>
            <a:ext cx="6833061" cy="1670861"/>
          </a:xfrm>
        </p:spPr>
        <p:txBody>
          <a:bodyPr>
            <a:normAutofit/>
          </a:bodyPr>
          <a:lstStyle/>
          <a:p>
            <a:r>
              <a:rPr lang="en-US" dirty="0" smtClean="0"/>
              <a:t>The Secret Handshake</a:t>
            </a:r>
            <a:endParaRPr lang="en-US" dirty="0"/>
          </a:p>
          <a:p>
            <a:r>
              <a:rPr lang="en-US" dirty="0" smtClean="0"/>
              <a:t>Dr. Oswald Cartwright, HKSSEF, MBA, PMP, BMRI</a:t>
            </a:r>
            <a:endParaRPr lang="en-US" dirty="0"/>
          </a:p>
          <a:p>
            <a:endParaRPr lang="en-US" dirty="0"/>
          </a:p>
        </p:txBody>
      </p:sp>
    </p:spTree>
    <p:extLst>
      <p:ext uri="{BB962C8B-B14F-4D97-AF65-F5344CB8AC3E}">
        <p14:creationId xmlns:p14="http://schemas.microsoft.com/office/powerpoint/2010/main" val="414353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Secret Hand Shake</a:t>
            </a: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smtClean="0"/>
              <a:t>Confident  But Don’t Overdue It</a:t>
            </a:r>
          </a:p>
          <a:p>
            <a:pPr lvl="1"/>
            <a:r>
              <a:rPr lang="en-US" dirty="0" smtClean="0"/>
              <a:t>Perceptions Are More Powerful Than Reality</a:t>
            </a:r>
          </a:p>
          <a:p>
            <a:pPr lvl="1"/>
            <a:r>
              <a:rPr lang="en-US" dirty="0" smtClean="0"/>
              <a:t>Grooming</a:t>
            </a:r>
          </a:p>
          <a:p>
            <a:pPr lvl="1"/>
            <a:r>
              <a:rPr lang="en-US" dirty="0" smtClean="0"/>
              <a:t>Office or Office Space</a:t>
            </a:r>
          </a:p>
          <a:p>
            <a:pPr lvl="1"/>
            <a:r>
              <a:rPr lang="en-US" dirty="0" smtClean="0"/>
              <a:t>Voice</a:t>
            </a:r>
          </a:p>
          <a:p>
            <a:pPr lvl="1"/>
            <a:r>
              <a:rPr lang="en-US" dirty="0" smtClean="0"/>
              <a:t>Slow Down </a:t>
            </a:r>
          </a:p>
          <a:p>
            <a:pPr lvl="1"/>
            <a:r>
              <a:rPr lang="en-US" dirty="0" smtClean="0"/>
              <a:t>Fit Your Actions to the Times-Culture and Do you Fit</a:t>
            </a:r>
          </a:p>
          <a:p>
            <a:pPr lvl="1"/>
            <a:r>
              <a:rPr lang="en-US" dirty="0" smtClean="0"/>
              <a:t>Identify the Hot Tasks and Projects and Going After Them</a:t>
            </a:r>
          </a:p>
          <a:p>
            <a:pPr lvl="1"/>
            <a:r>
              <a:rPr lang="en-US" dirty="0" smtClean="0"/>
              <a:t>Visibility and Humility </a:t>
            </a:r>
          </a:p>
        </p:txBody>
      </p:sp>
    </p:spTree>
    <p:extLst>
      <p:ext uri="{BB962C8B-B14F-4D97-AF65-F5344CB8AC3E}">
        <p14:creationId xmlns:p14="http://schemas.microsoft.com/office/powerpoint/2010/main" val="1873593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Secret Hand Shake</a:t>
            </a:r>
            <a:endParaRPr lang="en-US" dirty="0"/>
          </a:p>
        </p:txBody>
      </p:sp>
      <p:sp>
        <p:nvSpPr>
          <p:cNvPr id="3" name="Content Placeholder 2"/>
          <p:cNvSpPr>
            <a:spLocks noGrp="1"/>
          </p:cNvSpPr>
          <p:nvPr>
            <p:ph idx="1"/>
          </p:nvPr>
        </p:nvSpPr>
        <p:spPr/>
        <p:txBody>
          <a:bodyPr>
            <a:normAutofit lnSpcReduction="10000"/>
          </a:bodyPr>
          <a:lstStyle/>
          <a:p>
            <a:pPr lvl="1"/>
            <a:r>
              <a:rPr lang="en-US" dirty="0"/>
              <a:t>Think Like A Chess Player</a:t>
            </a:r>
          </a:p>
          <a:p>
            <a:pPr lvl="1"/>
            <a:r>
              <a:rPr lang="en-US" dirty="0"/>
              <a:t>Know the Game</a:t>
            </a:r>
          </a:p>
          <a:p>
            <a:pPr lvl="1"/>
            <a:r>
              <a:rPr lang="en-US" dirty="0"/>
              <a:t>Anticipate Moves</a:t>
            </a:r>
          </a:p>
          <a:p>
            <a:pPr lvl="1"/>
            <a:r>
              <a:rPr lang="en-US" dirty="0"/>
              <a:t>Ten Steps Ahead of Them</a:t>
            </a:r>
          </a:p>
          <a:p>
            <a:pPr lvl="1"/>
            <a:r>
              <a:rPr lang="en-US" dirty="0"/>
              <a:t>Become An Expert</a:t>
            </a:r>
          </a:p>
          <a:p>
            <a:pPr lvl="1"/>
            <a:r>
              <a:rPr lang="en-US" dirty="0" smtClean="0"/>
              <a:t>Remember There Are Few Opportunities and A Great Deal of Competition</a:t>
            </a:r>
          </a:p>
          <a:p>
            <a:pPr lvl="1"/>
            <a:r>
              <a:rPr lang="en-US" dirty="0" smtClean="0"/>
              <a:t>How Do You Stand Apart/Compete</a:t>
            </a:r>
          </a:p>
          <a:p>
            <a:pPr lvl="1"/>
            <a:r>
              <a:rPr lang="en-US" dirty="0" smtClean="0"/>
              <a:t>Not Your Daddy’s or Mama’s Retirement-Move Around</a:t>
            </a:r>
          </a:p>
        </p:txBody>
      </p:sp>
    </p:spTree>
    <p:extLst>
      <p:ext uri="{BB962C8B-B14F-4D97-AF65-F5344CB8AC3E}">
        <p14:creationId xmlns:p14="http://schemas.microsoft.com/office/powerpoint/2010/main" val="581981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Secret Hand Shake</a:t>
            </a: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smtClean="0"/>
              <a:t>Compliment Someone Who Expects You To Attack  (Rivals)</a:t>
            </a:r>
          </a:p>
          <a:p>
            <a:pPr lvl="1"/>
            <a:r>
              <a:rPr lang="en-US" dirty="0" smtClean="0"/>
              <a:t>Art of the Successful Counterpunch (Punch Back But Subtly)</a:t>
            </a:r>
          </a:p>
          <a:p>
            <a:pPr lvl="1"/>
            <a:r>
              <a:rPr lang="en-US" dirty="0" smtClean="0"/>
              <a:t>Faint Praise</a:t>
            </a:r>
          </a:p>
          <a:p>
            <a:pPr lvl="1"/>
            <a:r>
              <a:rPr lang="en-US" dirty="0" smtClean="0"/>
              <a:t>People Have Reactions</a:t>
            </a:r>
          </a:p>
          <a:p>
            <a:pPr lvl="2"/>
            <a:r>
              <a:rPr lang="en-US" dirty="0" smtClean="0"/>
              <a:t>Competition</a:t>
            </a:r>
          </a:p>
          <a:p>
            <a:pPr lvl="1"/>
            <a:r>
              <a:rPr lang="en-US" dirty="0" smtClean="0"/>
              <a:t>Questions They Have</a:t>
            </a:r>
          </a:p>
          <a:p>
            <a:pPr lvl="2"/>
            <a:r>
              <a:rPr lang="en-US" dirty="0" smtClean="0"/>
              <a:t>Is This Person Smart</a:t>
            </a:r>
          </a:p>
          <a:p>
            <a:pPr lvl="2"/>
            <a:r>
              <a:rPr lang="en-US" dirty="0" smtClean="0"/>
              <a:t>Will They Make Me Look Bad</a:t>
            </a:r>
          </a:p>
          <a:p>
            <a:pPr lvl="2"/>
            <a:r>
              <a:rPr lang="en-US" dirty="0" smtClean="0"/>
              <a:t>Will They Be Promoted Before Me</a:t>
            </a:r>
          </a:p>
          <a:p>
            <a:pPr lvl="2"/>
            <a:r>
              <a:rPr lang="en-US" dirty="0" smtClean="0"/>
              <a:t>Does the Director/Manager Like Them</a:t>
            </a:r>
          </a:p>
        </p:txBody>
      </p:sp>
    </p:spTree>
    <p:extLst>
      <p:ext uri="{BB962C8B-B14F-4D97-AF65-F5344CB8AC3E}">
        <p14:creationId xmlns:p14="http://schemas.microsoft.com/office/powerpoint/2010/main" val="2986902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Secret Hand Shake</a:t>
            </a:r>
            <a:endParaRPr lang="en-US" dirty="0"/>
          </a:p>
        </p:txBody>
      </p:sp>
      <p:sp>
        <p:nvSpPr>
          <p:cNvPr id="3" name="Content Placeholder 2"/>
          <p:cNvSpPr>
            <a:spLocks noGrp="1"/>
          </p:cNvSpPr>
          <p:nvPr>
            <p:ph idx="1"/>
          </p:nvPr>
        </p:nvSpPr>
        <p:spPr/>
        <p:txBody>
          <a:bodyPr>
            <a:normAutofit/>
          </a:bodyPr>
          <a:lstStyle/>
          <a:p>
            <a:pPr lvl="1"/>
            <a:r>
              <a:rPr lang="en-US" dirty="0" smtClean="0"/>
              <a:t>Identify the Pathology</a:t>
            </a:r>
          </a:p>
          <a:p>
            <a:pPr lvl="2"/>
            <a:r>
              <a:rPr lang="en-US" dirty="0" smtClean="0"/>
              <a:t>Flattery</a:t>
            </a:r>
          </a:p>
          <a:p>
            <a:pPr lvl="2"/>
            <a:r>
              <a:rPr lang="en-US" dirty="0" smtClean="0"/>
              <a:t>Information Managing</a:t>
            </a:r>
          </a:p>
          <a:p>
            <a:pPr lvl="2"/>
            <a:r>
              <a:rPr lang="en-US" dirty="0" smtClean="0"/>
              <a:t>Poisoning the Well</a:t>
            </a:r>
          </a:p>
          <a:p>
            <a:pPr lvl="2"/>
            <a:r>
              <a:rPr lang="en-US" dirty="0" smtClean="0"/>
              <a:t>Fake Left and Go Right (Say One Thing and Do Something Else)</a:t>
            </a:r>
          </a:p>
          <a:p>
            <a:pPr lvl="1"/>
            <a:r>
              <a:rPr lang="en-US" dirty="0" smtClean="0"/>
              <a:t>Evaluate The Political Environment</a:t>
            </a:r>
          </a:p>
          <a:p>
            <a:pPr lvl="2"/>
            <a:r>
              <a:rPr lang="en-US" dirty="0" smtClean="0"/>
              <a:t>Minimal, Moderate, High</a:t>
            </a:r>
          </a:p>
          <a:p>
            <a:pPr lvl="2"/>
            <a:endParaRPr lang="en-US" dirty="0" smtClean="0"/>
          </a:p>
        </p:txBody>
      </p:sp>
    </p:spTree>
    <p:extLst>
      <p:ext uri="{BB962C8B-B14F-4D97-AF65-F5344CB8AC3E}">
        <p14:creationId xmlns:p14="http://schemas.microsoft.com/office/powerpoint/2010/main" val="3055625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Secret Hand Shake</a:t>
            </a: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smtClean="0"/>
              <a:t>Do Your Political Homework</a:t>
            </a:r>
          </a:p>
          <a:p>
            <a:pPr lvl="1"/>
            <a:r>
              <a:rPr lang="en-US" dirty="0" smtClean="0"/>
              <a:t>Identify the Relevant Players, Get to Know Them, Talk to Them, Socialize With Them</a:t>
            </a:r>
          </a:p>
          <a:p>
            <a:pPr lvl="1"/>
            <a:r>
              <a:rPr lang="en-US" dirty="0" smtClean="0"/>
              <a:t>PUURR</a:t>
            </a:r>
            <a:endParaRPr lang="en-US" dirty="0"/>
          </a:p>
          <a:p>
            <a:pPr lvl="2"/>
            <a:r>
              <a:rPr lang="en-US" dirty="0"/>
              <a:t>Pause, Understand, Reflect, Re-Interpret (Alternative), Re-Direct</a:t>
            </a:r>
          </a:p>
          <a:p>
            <a:pPr lvl="1"/>
            <a:r>
              <a:rPr lang="en-US" dirty="0" smtClean="0"/>
              <a:t>Identify Objections &amp; Deal With Them Early</a:t>
            </a:r>
          </a:p>
          <a:p>
            <a:pPr lvl="1"/>
            <a:r>
              <a:rPr lang="en-US" dirty="0" smtClean="0"/>
              <a:t>Find Ways to Give Credit</a:t>
            </a:r>
          </a:p>
          <a:p>
            <a:pPr lvl="1"/>
            <a:r>
              <a:rPr lang="en-US" dirty="0" smtClean="0"/>
              <a:t>Balancing Act</a:t>
            </a:r>
          </a:p>
          <a:p>
            <a:pPr lvl="2"/>
            <a:r>
              <a:rPr lang="en-US" dirty="0" smtClean="0"/>
              <a:t>Does My Solution Resolve Senior Management Problems</a:t>
            </a:r>
          </a:p>
          <a:p>
            <a:pPr lvl="2"/>
            <a:r>
              <a:rPr lang="en-US" dirty="0" smtClean="0"/>
              <a:t>Who Looks Good or Bad</a:t>
            </a:r>
          </a:p>
          <a:p>
            <a:pPr lvl="2"/>
            <a:r>
              <a:rPr lang="en-US" dirty="0" smtClean="0"/>
              <a:t>Can You Re-shape A Solution That Actually Meets the Organization’s Needs.</a:t>
            </a:r>
          </a:p>
        </p:txBody>
      </p:sp>
    </p:spTree>
    <p:extLst>
      <p:ext uri="{BB962C8B-B14F-4D97-AF65-F5344CB8AC3E}">
        <p14:creationId xmlns:p14="http://schemas.microsoft.com/office/powerpoint/2010/main" val="2524935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Metaphors</a:t>
            </a:r>
            <a:br>
              <a:rPr lang="en-US" dirty="0" smtClean="0"/>
            </a:br>
            <a:endParaRPr lang="en-US" dirty="0"/>
          </a:p>
        </p:txBody>
      </p:sp>
      <p:sp>
        <p:nvSpPr>
          <p:cNvPr id="3" name="Content Placeholder 2"/>
          <p:cNvSpPr>
            <a:spLocks noGrp="1"/>
          </p:cNvSpPr>
          <p:nvPr>
            <p:ph idx="1"/>
          </p:nvPr>
        </p:nvSpPr>
        <p:spPr>
          <a:xfrm>
            <a:off x="969108" y="2338100"/>
            <a:ext cx="9904043" cy="4519899"/>
          </a:xfrm>
        </p:spPr>
        <p:txBody>
          <a:bodyPr>
            <a:noAutofit/>
          </a:bodyPr>
          <a:lstStyle/>
          <a:p>
            <a:r>
              <a:rPr lang="en-US" sz="1800" dirty="0" smtClean="0"/>
              <a:t>Baseball</a:t>
            </a:r>
          </a:p>
          <a:p>
            <a:pPr lvl="1"/>
            <a:r>
              <a:rPr lang="en-US" sz="1800" dirty="0" smtClean="0"/>
              <a:t>Over the Fence</a:t>
            </a:r>
          </a:p>
          <a:p>
            <a:pPr lvl="1"/>
            <a:r>
              <a:rPr lang="en-US" sz="1800" dirty="0" smtClean="0"/>
              <a:t>Pinch Hitter Temporary Substitute</a:t>
            </a:r>
          </a:p>
          <a:p>
            <a:pPr lvl="1"/>
            <a:r>
              <a:rPr lang="en-US" sz="1800" dirty="0" smtClean="0"/>
              <a:t>Out in Left Field</a:t>
            </a:r>
          </a:p>
          <a:p>
            <a:pPr lvl="1"/>
            <a:r>
              <a:rPr lang="en-US" sz="1800" dirty="0" smtClean="0"/>
              <a:t>College Try</a:t>
            </a:r>
          </a:p>
          <a:p>
            <a:pPr lvl="1"/>
            <a:r>
              <a:rPr lang="en-US" sz="1800" dirty="0" smtClean="0"/>
              <a:t>Out In Left Field</a:t>
            </a:r>
          </a:p>
          <a:p>
            <a:r>
              <a:rPr lang="en-US" sz="1800" dirty="0" smtClean="0"/>
              <a:t>Football</a:t>
            </a:r>
          </a:p>
          <a:p>
            <a:pPr lvl="1"/>
            <a:r>
              <a:rPr lang="en-US" sz="1800" dirty="0" smtClean="0"/>
              <a:t>Back Up Team or Bench Strength</a:t>
            </a:r>
          </a:p>
          <a:p>
            <a:pPr lvl="1"/>
            <a:r>
              <a:rPr lang="en-US" sz="1800" dirty="0" smtClean="0"/>
              <a:t>Punt</a:t>
            </a:r>
            <a:endParaRPr lang="en-US" sz="1800" dirty="0"/>
          </a:p>
        </p:txBody>
      </p:sp>
    </p:spTree>
    <p:extLst>
      <p:ext uri="{BB962C8B-B14F-4D97-AF65-F5344CB8AC3E}">
        <p14:creationId xmlns:p14="http://schemas.microsoft.com/office/powerpoint/2010/main" val="1771539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Conversation Choices	</a:t>
            </a:r>
            <a:endParaRPr lang="en-US" dirty="0"/>
          </a:p>
        </p:txBody>
      </p:sp>
      <p:sp>
        <p:nvSpPr>
          <p:cNvPr id="4" name="Content Placeholder 3"/>
          <p:cNvSpPr>
            <a:spLocks noGrp="1"/>
          </p:cNvSpPr>
          <p:nvPr>
            <p:ph idx="1"/>
          </p:nvPr>
        </p:nvSpPr>
        <p:spPr/>
        <p:txBody>
          <a:bodyPr>
            <a:normAutofit fontScale="62500" lnSpcReduction="20000"/>
          </a:bodyPr>
          <a:lstStyle/>
          <a:p>
            <a:pPr lvl="1"/>
            <a:r>
              <a:rPr lang="en-US" sz="2600" dirty="0" smtClean="0"/>
              <a:t>Anchoring</a:t>
            </a:r>
          </a:p>
          <a:p>
            <a:pPr lvl="1"/>
            <a:r>
              <a:rPr lang="en-US" sz="2600" dirty="0" smtClean="0"/>
              <a:t>You Could Be Right However</a:t>
            </a:r>
          </a:p>
          <a:p>
            <a:pPr lvl="1"/>
            <a:r>
              <a:rPr lang="en-US" sz="2600" dirty="0" smtClean="0"/>
              <a:t>That Works As Long As</a:t>
            </a:r>
          </a:p>
          <a:p>
            <a:pPr lvl="1"/>
            <a:r>
              <a:rPr lang="en-US" sz="2600" dirty="0" smtClean="0"/>
              <a:t>It’s A Good Idea Maybe I Could Add Something</a:t>
            </a:r>
          </a:p>
          <a:p>
            <a:pPr lvl="1"/>
            <a:r>
              <a:rPr lang="en-US" sz="2600" dirty="0" smtClean="0"/>
              <a:t>Making Your Point People Re-Direct To the Main Points</a:t>
            </a:r>
          </a:p>
          <a:p>
            <a:pPr lvl="2"/>
            <a:r>
              <a:rPr lang="en-US" sz="2400" dirty="0" smtClean="0"/>
              <a:t>My Point is</a:t>
            </a:r>
          </a:p>
          <a:p>
            <a:pPr lvl="2"/>
            <a:r>
              <a:rPr lang="en-US" sz="2400" dirty="0" smtClean="0"/>
              <a:t>What I Am Really Talking About Is</a:t>
            </a:r>
          </a:p>
          <a:p>
            <a:pPr lvl="1"/>
            <a:r>
              <a:rPr lang="en-US" sz="2600" dirty="0" smtClean="0"/>
              <a:t>I Agree and I Think You Are Right-Offer My Interpretation</a:t>
            </a:r>
          </a:p>
          <a:p>
            <a:pPr lvl="1"/>
            <a:r>
              <a:rPr lang="en-US" sz="2600" dirty="0" smtClean="0"/>
              <a:t>Re-Directing the Conversation</a:t>
            </a:r>
          </a:p>
          <a:p>
            <a:pPr lvl="2"/>
            <a:r>
              <a:rPr lang="en-US" sz="2400" dirty="0" smtClean="0"/>
              <a:t>It’s Not that But This</a:t>
            </a:r>
          </a:p>
        </p:txBody>
      </p:sp>
    </p:spTree>
    <p:extLst>
      <p:ext uri="{BB962C8B-B14F-4D97-AF65-F5344CB8AC3E}">
        <p14:creationId xmlns:p14="http://schemas.microsoft.com/office/powerpoint/2010/main" val="892061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Favor Town	</a:t>
            </a:r>
            <a:endParaRPr lang="en-US" dirty="0"/>
          </a:p>
        </p:txBody>
      </p:sp>
      <p:sp>
        <p:nvSpPr>
          <p:cNvPr id="4" name="Content Placeholder 3"/>
          <p:cNvSpPr>
            <a:spLocks noGrp="1"/>
          </p:cNvSpPr>
          <p:nvPr>
            <p:ph idx="1"/>
          </p:nvPr>
        </p:nvSpPr>
        <p:spPr/>
        <p:txBody>
          <a:bodyPr>
            <a:normAutofit/>
          </a:bodyPr>
          <a:lstStyle/>
          <a:p>
            <a:pPr marL="457200" lvl="1" indent="0">
              <a:buNone/>
            </a:pPr>
            <a:endParaRPr lang="en-US" sz="2600" dirty="0" smtClean="0"/>
          </a:p>
          <a:p>
            <a:pPr lvl="1"/>
            <a:r>
              <a:rPr lang="en-US" sz="2600" dirty="0" smtClean="0"/>
              <a:t>Creating Favors</a:t>
            </a:r>
          </a:p>
          <a:p>
            <a:pPr lvl="1"/>
            <a:r>
              <a:rPr lang="en-US" sz="2600" dirty="0" smtClean="0"/>
              <a:t>Unexpected Favors</a:t>
            </a:r>
          </a:p>
          <a:p>
            <a:pPr lvl="1"/>
            <a:r>
              <a:rPr lang="en-US" sz="2600" dirty="0" smtClean="0"/>
              <a:t>Go Beyond What is Expected</a:t>
            </a:r>
          </a:p>
          <a:p>
            <a:pPr lvl="1"/>
            <a:r>
              <a:rPr lang="en-US" sz="2600" dirty="0" smtClean="0"/>
              <a:t>Know What Others Need and Want</a:t>
            </a:r>
          </a:p>
          <a:p>
            <a:pPr lvl="1"/>
            <a:r>
              <a:rPr lang="en-US" sz="2600" dirty="0" smtClean="0"/>
              <a:t>Developing A Favor Bank;</a:t>
            </a:r>
          </a:p>
        </p:txBody>
      </p:sp>
    </p:spTree>
    <p:extLst>
      <p:ext uri="{BB962C8B-B14F-4D97-AF65-F5344CB8AC3E}">
        <p14:creationId xmlns:p14="http://schemas.microsoft.com/office/powerpoint/2010/main" val="1872453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Balancing Act	</a:t>
            </a:r>
            <a:endParaRPr lang="en-US" dirty="0"/>
          </a:p>
        </p:txBody>
      </p:sp>
      <p:sp>
        <p:nvSpPr>
          <p:cNvPr id="4" name="Content Placeholder 3"/>
          <p:cNvSpPr>
            <a:spLocks noGrp="1"/>
          </p:cNvSpPr>
          <p:nvPr>
            <p:ph idx="1"/>
          </p:nvPr>
        </p:nvSpPr>
        <p:spPr/>
        <p:txBody>
          <a:bodyPr>
            <a:normAutofit fontScale="92500" lnSpcReduction="10000"/>
          </a:bodyPr>
          <a:lstStyle/>
          <a:p>
            <a:pPr lvl="1"/>
            <a:r>
              <a:rPr lang="en-US" sz="2600" dirty="0" smtClean="0"/>
              <a:t>What’s In It For Them</a:t>
            </a:r>
          </a:p>
          <a:p>
            <a:pPr lvl="1"/>
            <a:r>
              <a:rPr lang="en-US" sz="2600" dirty="0" smtClean="0"/>
              <a:t>Asking For Something</a:t>
            </a:r>
          </a:p>
          <a:p>
            <a:pPr lvl="1"/>
            <a:r>
              <a:rPr lang="en-US" sz="2600" dirty="0" smtClean="0"/>
              <a:t>Does My Proposal Respond To Senior Management’s Concerns</a:t>
            </a:r>
          </a:p>
          <a:p>
            <a:pPr lvl="1"/>
            <a:r>
              <a:rPr lang="en-US" sz="2600" dirty="0" smtClean="0"/>
              <a:t>Who Looks Good?</a:t>
            </a:r>
          </a:p>
          <a:p>
            <a:pPr lvl="1"/>
            <a:r>
              <a:rPr lang="en-US" sz="2600" dirty="0" smtClean="0"/>
              <a:t>Who Look’s Bad?</a:t>
            </a:r>
          </a:p>
          <a:p>
            <a:pPr lvl="1"/>
            <a:r>
              <a:rPr lang="en-US" sz="2600" dirty="0" smtClean="0"/>
              <a:t>Who’s An Ally or Not?</a:t>
            </a:r>
          </a:p>
          <a:p>
            <a:pPr lvl="1"/>
            <a:r>
              <a:rPr lang="en-US" sz="2600" dirty="0" smtClean="0"/>
              <a:t>Reshape Your Ideas Into the Needs, Desires, and Concern of Others</a:t>
            </a:r>
          </a:p>
        </p:txBody>
      </p:sp>
    </p:spTree>
    <p:extLst>
      <p:ext uri="{BB962C8B-B14F-4D97-AF65-F5344CB8AC3E}">
        <p14:creationId xmlns:p14="http://schemas.microsoft.com/office/powerpoint/2010/main" val="2872373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Buy In</a:t>
            </a:r>
            <a:endParaRPr lang="en-US" dirty="0"/>
          </a:p>
        </p:txBody>
      </p:sp>
      <p:sp>
        <p:nvSpPr>
          <p:cNvPr id="4" name="Content Placeholder 3"/>
          <p:cNvSpPr>
            <a:spLocks noGrp="1"/>
          </p:cNvSpPr>
          <p:nvPr>
            <p:ph idx="1"/>
          </p:nvPr>
        </p:nvSpPr>
        <p:spPr/>
        <p:txBody>
          <a:bodyPr>
            <a:normAutofit/>
          </a:bodyPr>
          <a:lstStyle/>
          <a:p>
            <a:pPr lvl="1"/>
            <a:r>
              <a:rPr lang="en-US" sz="2600" dirty="0"/>
              <a:t>Ways People Kill Your Ideas</a:t>
            </a:r>
          </a:p>
          <a:p>
            <a:pPr lvl="2"/>
            <a:r>
              <a:rPr lang="en-US" sz="2600" dirty="0"/>
              <a:t>Fear Mongering</a:t>
            </a:r>
          </a:p>
          <a:p>
            <a:pPr lvl="3"/>
            <a:r>
              <a:rPr lang="en-US" sz="2600" dirty="0"/>
              <a:t>Raising Doubts</a:t>
            </a:r>
          </a:p>
          <a:p>
            <a:pPr lvl="3"/>
            <a:r>
              <a:rPr lang="en-US" sz="2600" dirty="0"/>
              <a:t>Undesirable Act</a:t>
            </a:r>
          </a:p>
          <a:p>
            <a:pPr lvl="3"/>
            <a:r>
              <a:rPr lang="en-US" sz="2600" dirty="0"/>
              <a:t>Frightening Consequences</a:t>
            </a:r>
          </a:p>
          <a:p>
            <a:endParaRPr lang="en-US" dirty="0"/>
          </a:p>
        </p:txBody>
      </p:sp>
    </p:spTree>
    <p:extLst>
      <p:ext uri="{BB962C8B-B14F-4D97-AF65-F5344CB8AC3E}">
        <p14:creationId xmlns:p14="http://schemas.microsoft.com/office/powerpoint/2010/main" val="595658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Courage Under Fire</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sz="3200" dirty="0" smtClean="0"/>
              <a:t>Let’s say adaptability, we must be capable of adjusting to new and changing situations and stresses. Ambition, we seek and welcome more important responsibility. Cooperative, we work in harmony with others and we are dependable where we consistently accomplish the desired action with minimum supervision. Enthusiasm, we motivate others with our zeal, and initiative, we take necessary action on our own. Then there is loyalty, moral courage, self-discipline, self- improvement. Stamina, we perform successfully under constant physical and mental stress. Judgement we must think logically and make practical decisions. Ingenuity, we must make something out of nothing. Force we must execute our actions vigorously. Tact we say and do what is appropriate without giving unnecessary offense while understanding and appreciating another’s viewpoint.</a:t>
            </a:r>
          </a:p>
          <a:p>
            <a:endParaRPr lang="en-US" sz="3200" dirty="0"/>
          </a:p>
          <a:p>
            <a:endParaRPr lang="en-US" sz="3200" dirty="0" smtClean="0"/>
          </a:p>
          <a:p>
            <a:endParaRPr lang="en-US" sz="3200" dirty="0"/>
          </a:p>
          <a:p>
            <a:endParaRPr lang="en-US" sz="3200" dirty="0"/>
          </a:p>
        </p:txBody>
      </p:sp>
    </p:spTree>
    <p:extLst>
      <p:ext uri="{BB962C8B-B14F-4D97-AF65-F5344CB8AC3E}">
        <p14:creationId xmlns:p14="http://schemas.microsoft.com/office/powerpoint/2010/main" val="2620548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Buy In</a:t>
            </a:r>
            <a:endParaRPr lang="en-US" dirty="0"/>
          </a:p>
        </p:txBody>
      </p:sp>
      <p:sp>
        <p:nvSpPr>
          <p:cNvPr id="4" name="Content Placeholder 3"/>
          <p:cNvSpPr>
            <a:spLocks noGrp="1"/>
          </p:cNvSpPr>
          <p:nvPr>
            <p:ph idx="1"/>
          </p:nvPr>
        </p:nvSpPr>
        <p:spPr>
          <a:xfrm>
            <a:off x="1295401" y="2141296"/>
            <a:ext cx="9601196" cy="3318936"/>
          </a:xfrm>
        </p:spPr>
        <p:txBody>
          <a:bodyPr>
            <a:normAutofit/>
          </a:bodyPr>
          <a:lstStyle/>
          <a:p>
            <a:pPr lvl="3"/>
            <a:endParaRPr lang="en-US" sz="2400" dirty="0"/>
          </a:p>
          <a:p>
            <a:pPr lvl="2"/>
            <a:r>
              <a:rPr lang="en-US" sz="1900" dirty="0" smtClean="0"/>
              <a:t>Other(s</a:t>
            </a:r>
            <a:r>
              <a:rPr lang="en-US" sz="2600" dirty="0" smtClean="0"/>
              <a:t>)</a:t>
            </a:r>
          </a:p>
          <a:p>
            <a:pPr lvl="3"/>
            <a:r>
              <a:rPr lang="en-US" sz="1500" dirty="0" smtClean="0"/>
              <a:t>Money-We Can’t Afford It</a:t>
            </a:r>
          </a:p>
          <a:p>
            <a:pPr lvl="3"/>
            <a:r>
              <a:rPr lang="en-US" sz="1500" dirty="0" smtClean="0"/>
              <a:t>Exaggerating the Problem</a:t>
            </a:r>
          </a:p>
          <a:p>
            <a:pPr lvl="3"/>
            <a:r>
              <a:rPr lang="en-US" sz="1500" dirty="0" smtClean="0"/>
              <a:t>Your Proposal Goes to Far-Over Kill</a:t>
            </a:r>
          </a:p>
          <a:p>
            <a:pPr lvl="3"/>
            <a:r>
              <a:rPr lang="en-US" sz="1500" dirty="0" smtClean="0"/>
              <a:t>It Won’t Work Here</a:t>
            </a:r>
          </a:p>
          <a:p>
            <a:pPr lvl="3"/>
            <a:r>
              <a:rPr lang="en-US" sz="1500" dirty="0" smtClean="0"/>
              <a:t>Idea Is Un-inspiring</a:t>
            </a:r>
          </a:p>
          <a:p>
            <a:pPr lvl="3"/>
            <a:r>
              <a:rPr lang="en-US" sz="1500" dirty="0" smtClean="0"/>
              <a:t>Not Enough Preparation Homework</a:t>
            </a:r>
            <a:endParaRPr lang="en-US" sz="1500" dirty="0"/>
          </a:p>
          <a:p>
            <a:pPr lvl="3"/>
            <a:endParaRPr lang="en-US" sz="1500" dirty="0"/>
          </a:p>
        </p:txBody>
      </p:sp>
    </p:spTree>
    <p:extLst>
      <p:ext uri="{BB962C8B-B14F-4D97-AF65-F5344CB8AC3E}">
        <p14:creationId xmlns:p14="http://schemas.microsoft.com/office/powerpoint/2010/main" val="1212802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Buy In</a:t>
            </a:r>
            <a:endParaRPr lang="en-US" dirty="0"/>
          </a:p>
        </p:txBody>
      </p:sp>
      <p:sp>
        <p:nvSpPr>
          <p:cNvPr id="4" name="Content Placeholder 3"/>
          <p:cNvSpPr>
            <a:spLocks noGrp="1"/>
          </p:cNvSpPr>
          <p:nvPr>
            <p:ph idx="1"/>
          </p:nvPr>
        </p:nvSpPr>
        <p:spPr>
          <a:xfrm>
            <a:off x="1619597" y="2560318"/>
            <a:ext cx="9601196" cy="3307235"/>
          </a:xfrm>
        </p:spPr>
        <p:txBody>
          <a:bodyPr>
            <a:noAutofit/>
          </a:bodyPr>
          <a:lstStyle/>
          <a:p>
            <a:pPr lvl="2"/>
            <a:r>
              <a:rPr lang="en-US" dirty="0" smtClean="0"/>
              <a:t>Let Them Attack You</a:t>
            </a:r>
          </a:p>
          <a:p>
            <a:pPr lvl="3"/>
            <a:r>
              <a:rPr lang="en-US" sz="1400" dirty="0" smtClean="0"/>
              <a:t>Do Your Homework-Cite Examples and Sources</a:t>
            </a:r>
          </a:p>
          <a:p>
            <a:pPr lvl="3"/>
            <a:r>
              <a:rPr lang="en-US" sz="1400" dirty="0" smtClean="0"/>
              <a:t>Get </a:t>
            </a:r>
            <a:r>
              <a:rPr lang="en-US" sz="1400" dirty="0"/>
              <a:t>Peoples </a:t>
            </a:r>
            <a:r>
              <a:rPr lang="en-US" sz="1400" dirty="0" smtClean="0"/>
              <a:t>Attention With Your Opening Remarks</a:t>
            </a:r>
            <a:endParaRPr lang="en-US" sz="1400" dirty="0"/>
          </a:p>
          <a:p>
            <a:pPr lvl="3"/>
            <a:r>
              <a:rPr lang="en-US" sz="1400" dirty="0" smtClean="0"/>
              <a:t>Simple</a:t>
            </a:r>
          </a:p>
          <a:p>
            <a:pPr lvl="3"/>
            <a:r>
              <a:rPr lang="en-US" sz="1400" dirty="0" smtClean="0"/>
              <a:t>Common Sense Avoid </a:t>
            </a:r>
            <a:r>
              <a:rPr lang="en-US" sz="1400" dirty="0"/>
              <a:t>Complex Arguments</a:t>
            </a:r>
          </a:p>
          <a:p>
            <a:pPr lvl="3"/>
            <a:r>
              <a:rPr lang="en-US" sz="1400" dirty="0" smtClean="0"/>
              <a:t>Show Respect</a:t>
            </a:r>
          </a:p>
          <a:p>
            <a:pPr lvl="3"/>
            <a:r>
              <a:rPr lang="en-US" sz="1400" dirty="0" smtClean="0"/>
              <a:t>Self-Confidence</a:t>
            </a:r>
          </a:p>
          <a:p>
            <a:pPr lvl="3"/>
            <a:r>
              <a:rPr lang="en-US" sz="1400" dirty="0" smtClean="0"/>
              <a:t>Know Your Position and the Other(s) Position/Stay Tough</a:t>
            </a:r>
          </a:p>
          <a:p>
            <a:pPr lvl="3"/>
            <a:r>
              <a:rPr lang="en-US" sz="1400" dirty="0" smtClean="0"/>
              <a:t>Focus On the Reaction of the Majority</a:t>
            </a:r>
          </a:p>
          <a:p>
            <a:pPr lvl="3"/>
            <a:r>
              <a:rPr lang="en-US" sz="1400" dirty="0" smtClean="0"/>
              <a:t>Be Open Minded-Adapt Where You Can</a:t>
            </a:r>
          </a:p>
          <a:p>
            <a:pPr lvl="3"/>
            <a:endParaRPr lang="en-US" sz="1400" dirty="0" smtClean="0"/>
          </a:p>
        </p:txBody>
      </p:sp>
    </p:spTree>
    <p:extLst>
      <p:ext uri="{BB962C8B-B14F-4D97-AF65-F5344CB8AC3E}">
        <p14:creationId xmlns:p14="http://schemas.microsoft.com/office/powerpoint/2010/main" val="1443411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Disagreeing With the Boss</a:t>
            </a:r>
            <a:endParaRPr lang="en-US" dirty="0"/>
          </a:p>
        </p:txBody>
      </p:sp>
      <p:sp>
        <p:nvSpPr>
          <p:cNvPr id="3" name="Content Placeholder 2"/>
          <p:cNvSpPr>
            <a:spLocks noGrp="1"/>
          </p:cNvSpPr>
          <p:nvPr>
            <p:ph idx="1"/>
          </p:nvPr>
        </p:nvSpPr>
        <p:spPr>
          <a:xfrm>
            <a:off x="1271955" y="2431886"/>
            <a:ext cx="9943122" cy="3687560"/>
          </a:xfrm>
        </p:spPr>
        <p:txBody>
          <a:bodyPr>
            <a:noAutofit/>
          </a:bodyPr>
          <a:lstStyle/>
          <a:p>
            <a:r>
              <a:rPr lang="en-US" sz="2000" dirty="0" smtClean="0"/>
              <a:t>Be </a:t>
            </a:r>
            <a:r>
              <a:rPr lang="en-US" sz="2000" dirty="0"/>
              <a:t>R</a:t>
            </a:r>
            <a:r>
              <a:rPr lang="en-US" sz="2000" dirty="0" smtClean="0"/>
              <a:t>ealistic About Risks and Stay Calm</a:t>
            </a:r>
          </a:p>
          <a:p>
            <a:pPr lvl="1"/>
            <a:r>
              <a:rPr lang="en-US" dirty="0" smtClean="0"/>
              <a:t>Of Not Speaking Up</a:t>
            </a:r>
          </a:p>
          <a:p>
            <a:pPr lvl="1"/>
            <a:r>
              <a:rPr lang="en-US" dirty="0" smtClean="0"/>
              <a:t>Of Speaking Up</a:t>
            </a:r>
          </a:p>
          <a:p>
            <a:r>
              <a:rPr lang="en-US" sz="2000" dirty="0" smtClean="0"/>
              <a:t>Decide Whether To Wait</a:t>
            </a:r>
          </a:p>
          <a:p>
            <a:pPr lvl="1"/>
            <a:r>
              <a:rPr lang="en-US" dirty="0" smtClean="0"/>
              <a:t>Form An Army</a:t>
            </a:r>
          </a:p>
          <a:p>
            <a:pPr lvl="1"/>
            <a:r>
              <a:rPr lang="en-US" dirty="0" smtClean="0"/>
              <a:t>Timing Is Everything</a:t>
            </a:r>
          </a:p>
          <a:p>
            <a:r>
              <a:rPr lang="en-US" sz="2000" dirty="0" smtClean="0"/>
              <a:t>Identify A Shared Goal-The Manager’s Priority</a:t>
            </a:r>
          </a:p>
          <a:p>
            <a:r>
              <a:rPr lang="en-US" sz="2000" dirty="0" smtClean="0"/>
              <a:t>Ask Permission to Disagree</a:t>
            </a:r>
          </a:p>
          <a:p>
            <a:pPr lvl="1"/>
            <a:endParaRPr lang="en-US" dirty="0" smtClean="0"/>
          </a:p>
        </p:txBody>
      </p:sp>
    </p:spTree>
    <p:extLst>
      <p:ext uri="{BB962C8B-B14F-4D97-AF65-F5344CB8AC3E}">
        <p14:creationId xmlns:p14="http://schemas.microsoft.com/office/powerpoint/2010/main" val="486103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Disagreeing With the Boss</a:t>
            </a:r>
            <a:endParaRPr lang="en-US" dirty="0"/>
          </a:p>
        </p:txBody>
      </p:sp>
      <p:sp>
        <p:nvSpPr>
          <p:cNvPr id="3" name="Content Placeholder 2"/>
          <p:cNvSpPr>
            <a:spLocks noGrp="1"/>
          </p:cNvSpPr>
          <p:nvPr>
            <p:ph idx="1"/>
          </p:nvPr>
        </p:nvSpPr>
        <p:spPr>
          <a:xfrm>
            <a:off x="1271955" y="2431886"/>
            <a:ext cx="9943122" cy="3687560"/>
          </a:xfrm>
        </p:spPr>
        <p:txBody>
          <a:bodyPr>
            <a:noAutofit/>
          </a:bodyPr>
          <a:lstStyle/>
          <a:p>
            <a:pPr lvl="0">
              <a:buClr>
                <a:srgbClr val="83992A"/>
              </a:buClr>
            </a:pPr>
            <a:r>
              <a:rPr lang="en-US" sz="2000" dirty="0">
                <a:solidFill>
                  <a:prstClr val="black">
                    <a:lumMod val="85000"/>
                    <a:lumOff val="15000"/>
                  </a:prstClr>
                </a:solidFill>
              </a:rPr>
              <a:t>Validate or Re-Articulate the Original Point</a:t>
            </a:r>
          </a:p>
          <a:p>
            <a:pPr lvl="0">
              <a:buClr>
                <a:srgbClr val="83992A"/>
              </a:buClr>
            </a:pPr>
            <a:r>
              <a:rPr lang="en-US" sz="2000" dirty="0">
                <a:solidFill>
                  <a:prstClr val="black">
                    <a:lumMod val="85000"/>
                    <a:lumOff val="15000"/>
                  </a:prstClr>
                </a:solidFill>
              </a:rPr>
              <a:t>Don’t Make </a:t>
            </a:r>
            <a:r>
              <a:rPr lang="en-US" sz="2000" dirty="0" smtClean="0">
                <a:solidFill>
                  <a:prstClr val="black">
                    <a:lumMod val="85000"/>
                    <a:lumOff val="15000"/>
                  </a:prstClr>
                </a:solidFill>
              </a:rPr>
              <a:t>Judgements</a:t>
            </a:r>
          </a:p>
          <a:p>
            <a:pPr lvl="1">
              <a:buClr>
                <a:srgbClr val="83992A"/>
              </a:buClr>
            </a:pPr>
            <a:r>
              <a:rPr lang="en-US" dirty="0" smtClean="0">
                <a:solidFill>
                  <a:prstClr val="black">
                    <a:lumMod val="85000"/>
                    <a:lumOff val="15000"/>
                  </a:prstClr>
                </a:solidFill>
              </a:rPr>
              <a:t>Tell A Story</a:t>
            </a:r>
            <a:endParaRPr lang="en-US" dirty="0">
              <a:solidFill>
                <a:prstClr val="black">
                  <a:lumMod val="85000"/>
                  <a:lumOff val="15000"/>
                </a:prstClr>
              </a:solidFill>
            </a:endParaRPr>
          </a:p>
          <a:p>
            <a:pPr lvl="1">
              <a:buClr>
                <a:srgbClr val="83992A"/>
              </a:buClr>
            </a:pPr>
            <a:r>
              <a:rPr lang="en-US" dirty="0">
                <a:solidFill>
                  <a:prstClr val="black">
                    <a:lumMod val="85000"/>
                    <a:lumOff val="15000"/>
                  </a:prstClr>
                </a:solidFill>
              </a:rPr>
              <a:t>Opinions-Use Facts</a:t>
            </a:r>
          </a:p>
          <a:p>
            <a:pPr marL="457200" lvl="1" indent="0">
              <a:buNone/>
            </a:pPr>
            <a:endParaRPr lang="en-US" dirty="0" smtClean="0"/>
          </a:p>
        </p:txBody>
      </p:sp>
    </p:spTree>
    <p:extLst>
      <p:ext uri="{BB962C8B-B14F-4D97-AF65-F5344CB8AC3E}">
        <p14:creationId xmlns:p14="http://schemas.microsoft.com/office/powerpoint/2010/main" val="3969815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Influencer	</a:t>
            </a:r>
            <a:endParaRPr lang="en-US" dirty="0"/>
          </a:p>
        </p:txBody>
      </p:sp>
      <p:sp>
        <p:nvSpPr>
          <p:cNvPr id="3" name="Content Placeholder 2"/>
          <p:cNvSpPr>
            <a:spLocks noGrp="1"/>
          </p:cNvSpPr>
          <p:nvPr>
            <p:ph idx="1"/>
          </p:nvPr>
        </p:nvSpPr>
        <p:spPr/>
        <p:txBody>
          <a:bodyPr>
            <a:normAutofit/>
          </a:bodyPr>
          <a:lstStyle/>
          <a:p>
            <a:pPr lvl="1"/>
            <a:r>
              <a:rPr lang="en-US" dirty="0" smtClean="0"/>
              <a:t>We Are better At Coping Than Exerting Influence</a:t>
            </a:r>
          </a:p>
          <a:p>
            <a:pPr lvl="1"/>
            <a:r>
              <a:rPr lang="en-US" dirty="0" smtClean="0"/>
              <a:t>It Is Easier To Go With the Flow Than To Make Changes</a:t>
            </a:r>
          </a:p>
          <a:p>
            <a:pPr lvl="1"/>
            <a:r>
              <a:rPr lang="en-US" dirty="0" smtClean="0"/>
              <a:t>Influencing</a:t>
            </a:r>
          </a:p>
          <a:p>
            <a:pPr lvl="2"/>
            <a:r>
              <a:rPr lang="en-US" dirty="0" smtClean="0"/>
              <a:t>Changing Minds</a:t>
            </a:r>
          </a:p>
          <a:p>
            <a:pPr lvl="3"/>
            <a:r>
              <a:rPr lang="en-US" dirty="0" smtClean="0"/>
              <a:t>There Has to Be Value For Everyone Involved</a:t>
            </a:r>
          </a:p>
          <a:p>
            <a:pPr lvl="3"/>
            <a:r>
              <a:rPr lang="en-US" dirty="0" smtClean="0"/>
              <a:t>Has to Be Achievable</a:t>
            </a:r>
          </a:p>
          <a:p>
            <a:pPr lvl="2"/>
            <a:r>
              <a:rPr lang="en-US" dirty="0" smtClean="0"/>
              <a:t>Search For Vital Behaviors</a:t>
            </a:r>
          </a:p>
          <a:p>
            <a:pPr lvl="3"/>
            <a:r>
              <a:rPr lang="en-US" dirty="0" smtClean="0"/>
              <a:t>Motivators to Action</a:t>
            </a:r>
          </a:p>
        </p:txBody>
      </p:sp>
    </p:spTree>
    <p:extLst>
      <p:ext uri="{BB962C8B-B14F-4D97-AF65-F5344CB8AC3E}">
        <p14:creationId xmlns:p14="http://schemas.microsoft.com/office/powerpoint/2010/main" val="2028927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Influencer	</a:t>
            </a:r>
            <a:endParaRPr lang="en-US" dirty="0"/>
          </a:p>
        </p:txBody>
      </p:sp>
      <p:sp>
        <p:nvSpPr>
          <p:cNvPr id="3" name="Content Placeholder 2"/>
          <p:cNvSpPr>
            <a:spLocks noGrp="1"/>
          </p:cNvSpPr>
          <p:nvPr>
            <p:ph idx="1"/>
          </p:nvPr>
        </p:nvSpPr>
        <p:spPr>
          <a:xfrm>
            <a:off x="1295402" y="2149608"/>
            <a:ext cx="9601196" cy="3318936"/>
          </a:xfrm>
        </p:spPr>
        <p:txBody>
          <a:bodyPr>
            <a:normAutofit fontScale="25000" lnSpcReduction="20000"/>
          </a:bodyPr>
          <a:lstStyle/>
          <a:p>
            <a:pPr lvl="1"/>
            <a:endParaRPr lang="en-US" dirty="0" smtClean="0"/>
          </a:p>
          <a:p>
            <a:pPr lvl="1"/>
            <a:endParaRPr lang="en-US" dirty="0"/>
          </a:p>
          <a:p>
            <a:pPr lvl="1"/>
            <a:r>
              <a:rPr lang="en-US" sz="7200" dirty="0" smtClean="0"/>
              <a:t>Harness Peer Pressure</a:t>
            </a:r>
          </a:p>
          <a:p>
            <a:pPr lvl="2"/>
            <a:r>
              <a:rPr lang="en-US" sz="5600" dirty="0" smtClean="0"/>
              <a:t>Compare Behaviors,  </a:t>
            </a:r>
          </a:p>
          <a:p>
            <a:pPr lvl="2"/>
            <a:r>
              <a:rPr lang="en-US" sz="5600" dirty="0" smtClean="0"/>
              <a:t>Identify Differences in What’s Expected</a:t>
            </a:r>
          </a:p>
          <a:p>
            <a:pPr lvl="2"/>
            <a:r>
              <a:rPr lang="en-US" sz="5600" dirty="0" smtClean="0"/>
              <a:t>Identify Results Oriented Behavior</a:t>
            </a:r>
          </a:p>
          <a:p>
            <a:pPr lvl="1"/>
            <a:r>
              <a:rPr lang="en-US" sz="7200" dirty="0" smtClean="0"/>
              <a:t>Design Rewards and Demand Accountability</a:t>
            </a:r>
          </a:p>
          <a:p>
            <a:pPr lvl="2"/>
            <a:r>
              <a:rPr lang="en-US" sz="5600" dirty="0" smtClean="0"/>
              <a:t>Fair, Equitable, Discussed Up Front, Administered In a Timely Fashion</a:t>
            </a:r>
          </a:p>
          <a:p>
            <a:pPr lvl="1"/>
            <a:r>
              <a:rPr lang="en-US" sz="7200" dirty="0" smtClean="0"/>
              <a:t>Create A Village</a:t>
            </a:r>
          </a:p>
          <a:p>
            <a:pPr lvl="2"/>
            <a:r>
              <a:rPr lang="en-US" sz="5600" dirty="0" smtClean="0"/>
              <a:t>Formal and Informal leaders Encourage Vital Behaviors and Confront Negative Behaviors</a:t>
            </a:r>
          </a:p>
          <a:p>
            <a:pPr lvl="2"/>
            <a:r>
              <a:rPr lang="en-US" sz="5600" dirty="0" smtClean="0"/>
              <a:t>Look For Real Time Feedback</a:t>
            </a:r>
          </a:p>
          <a:p>
            <a:pPr lvl="2"/>
            <a:r>
              <a:rPr lang="en-US" sz="5600" dirty="0" smtClean="0"/>
              <a:t>Changing Minds</a:t>
            </a:r>
          </a:p>
          <a:p>
            <a:pPr lvl="3"/>
            <a:r>
              <a:rPr lang="en-US" sz="5600" dirty="0" smtClean="0"/>
              <a:t>There Has to Be Value</a:t>
            </a:r>
          </a:p>
          <a:p>
            <a:pPr lvl="3"/>
            <a:r>
              <a:rPr lang="en-US" sz="5600" dirty="0" smtClean="0"/>
              <a:t>Has to Be Achievable</a:t>
            </a:r>
          </a:p>
        </p:txBody>
      </p:sp>
    </p:spTree>
    <p:extLst>
      <p:ext uri="{BB962C8B-B14F-4D97-AF65-F5344CB8AC3E}">
        <p14:creationId xmlns:p14="http://schemas.microsoft.com/office/powerpoint/2010/main" val="35787486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 Up Suck 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Do You Do When You Have Made A Mistake</a:t>
            </a:r>
          </a:p>
          <a:p>
            <a:pPr lvl="1"/>
            <a:r>
              <a:rPr lang="en-US" dirty="0" smtClean="0"/>
              <a:t>Address It Quickly</a:t>
            </a:r>
          </a:p>
          <a:p>
            <a:pPr lvl="1"/>
            <a:r>
              <a:rPr lang="en-US" dirty="0" smtClean="0"/>
              <a:t>Explain Why It Happened</a:t>
            </a:r>
          </a:p>
          <a:p>
            <a:pPr lvl="1"/>
            <a:r>
              <a:rPr lang="en-US" dirty="0" smtClean="0"/>
              <a:t>Discuss What You Are Doing About It</a:t>
            </a:r>
          </a:p>
          <a:p>
            <a:pPr lvl="1"/>
            <a:r>
              <a:rPr lang="en-US" dirty="0" smtClean="0"/>
              <a:t>Talk About How You Have Prevented That From Happening Again</a:t>
            </a:r>
          </a:p>
          <a:p>
            <a:pPr lvl="1"/>
            <a:r>
              <a:rPr lang="en-US" dirty="0" smtClean="0"/>
              <a:t>Say Subtly That It Will Never Happen Again</a:t>
            </a:r>
          </a:p>
          <a:p>
            <a:pPr lvl="1"/>
            <a:r>
              <a:rPr lang="en-US" dirty="0" smtClean="0"/>
              <a:t>Better to Give Me A Chance to Fix It Than Not</a:t>
            </a:r>
          </a:p>
          <a:p>
            <a:pPr lvl="1"/>
            <a:r>
              <a:rPr lang="en-US" dirty="0" smtClean="0"/>
              <a:t>Make It Safe For People to Talk to You</a:t>
            </a:r>
            <a:endParaRPr lang="en-US" dirty="0"/>
          </a:p>
        </p:txBody>
      </p:sp>
    </p:spTree>
    <p:extLst>
      <p:ext uri="{BB962C8B-B14F-4D97-AF65-F5344CB8AC3E}">
        <p14:creationId xmlns:p14="http://schemas.microsoft.com/office/powerpoint/2010/main" val="4213440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 Up Suck Up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Acknowledge</a:t>
            </a:r>
          </a:p>
          <a:p>
            <a:r>
              <a:rPr lang="en-US" dirty="0" smtClean="0"/>
              <a:t>Move to Your Point</a:t>
            </a:r>
          </a:p>
          <a:p>
            <a:r>
              <a:rPr lang="en-US" dirty="0" smtClean="0"/>
              <a:t>Come Back to Their Point and Answer the Question</a:t>
            </a:r>
          </a:p>
          <a:p>
            <a:r>
              <a:rPr lang="en-US" dirty="0" smtClean="0"/>
              <a:t>Listen I understand that is a Problem and then the Pivot</a:t>
            </a:r>
          </a:p>
          <a:p>
            <a:r>
              <a:rPr lang="en-US" dirty="0" smtClean="0"/>
              <a:t>Survey The Land-Literally (Conduct Formal and Informal Surveys) Of Issues Then Talk (With Research As A Foundation and Support).</a:t>
            </a:r>
          </a:p>
          <a:p>
            <a:r>
              <a:rPr lang="en-US" dirty="0" smtClean="0"/>
              <a:t>Talk In Threes  (Use Three Good Examples)</a:t>
            </a:r>
          </a:p>
          <a:p>
            <a:r>
              <a:rPr lang="en-US" dirty="0" smtClean="0"/>
              <a:t>Stay Strong and Unwavering</a:t>
            </a:r>
          </a:p>
          <a:p>
            <a:r>
              <a:rPr lang="en-US" dirty="0" smtClean="0"/>
              <a:t>Stay On Point Give the Same Answer Over and Over</a:t>
            </a:r>
          </a:p>
        </p:txBody>
      </p:sp>
    </p:spTree>
    <p:extLst>
      <p:ext uri="{BB962C8B-B14F-4D97-AF65-F5344CB8AC3E}">
        <p14:creationId xmlns:p14="http://schemas.microsoft.com/office/powerpoint/2010/main" val="1846467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As A Corporation</a:t>
            </a:r>
            <a:endParaRPr lang="en-US" dirty="0"/>
          </a:p>
        </p:txBody>
      </p:sp>
      <p:sp>
        <p:nvSpPr>
          <p:cNvPr id="3" name="Content Placeholder 2"/>
          <p:cNvSpPr>
            <a:spLocks noGrp="1"/>
          </p:cNvSpPr>
          <p:nvPr>
            <p:ph idx="1"/>
          </p:nvPr>
        </p:nvSpPr>
        <p:spPr/>
        <p:txBody>
          <a:bodyPr>
            <a:normAutofit/>
          </a:bodyPr>
          <a:lstStyle/>
          <a:p>
            <a:r>
              <a:rPr lang="en-US" dirty="0" smtClean="0"/>
              <a:t>Mitt Romney</a:t>
            </a:r>
          </a:p>
          <a:p>
            <a:r>
              <a:rPr lang="en-US" dirty="0" smtClean="0"/>
              <a:t>You The CEO</a:t>
            </a:r>
          </a:p>
          <a:p>
            <a:r>
              <a:rPr lang="en-US" dirty="0" smtClean="0"/>
              <a:t>Multiple Business Incomes/Ideas</a:t>
            </a:r>
          </a:p>
          <a:p>
            <a:r>
              <a:rPr lang="en-US" dirty="0" smtClean="0"/>
              <a:t>Multiple Income Streams</a:t>
            </a:r>
          </a:p>
          <a:p>
            <a:r>
              <a:rPr lang="en-US" dirty="0" smtClean="0"/>
              <a:t>Create Your Own Organization/Chart</a:t>
            </a:r>
          </a:p>
          <a:p>
            <a:r>
              <a:rPr lang="en-US" dirty="0" smtClean="0"/>
              <a:t>Start Now</a:t>
            </a:r>
          </a:p>
          <a:p>
            <a:endParaRPr lang="en-US" dirty="0" smtClean="0"/>
          </a:p>
        </p:txBody>
      </p:sp>
    </p:spTree>
    <p:extLst>
      <p:ext uri="{BB962C8B-B14F-4D97-AF65-F5344CB8AC3E}">
        <p14:creationId xmlns:p14="http://schemas.microsoft.com/office/powerpoint/2010/main" val="1316196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 Help/Use Persuasive Techniques</a:t>
            </a:r>
            <a:endParaRPr lang="en-US" dirty="0"/>
          </a:p>
        </p:txBody>
      </p:sp>
      <p:sp>
        <p:nvSpPr>
          <p:cNvPr id="3" name="Content Placeholder 2"/>
          <p:cNvSpPr>
            <a:spLocks noGrp="1"/>
          </p:cNvSpPr>
          <p:nvPr>
            <p:ph idx="1"/>
          </p:nvPr>
        </p:nvSpPr>
        <p:spPr/>
        <p:txBody>
          <a:bodyPr>
            <a:normAutofit/>
          </a:bodyPr>
          <a:lstStyle/>
          <a:p>
            <a:r>
              <a:rPr lang="en-US" dirty="0" smtClean="0"/>
              <a:t>Buy In</a:t>
            </a:r>
          </a:p>
          <a:p>
            <a:r>
              <a:rPr lang="en-US" dirty="0" smtClean="0"/>
              <a:t>Influencer</a:t>
            </a:r>
          </a:p>
          <a:p>
            <a:r>
              <a:rPr lang="en-US" dirty="0" smtClean="0"/>
              <a:t>Chess Player</a:t>
            </a:r>
          </a:p>
          <a:p>
            <a:r>
              <a:rPr lang="en-US" dirty="0" smtClean="0"/>
              <a:t>Strategically</a:t>
            </a:r>
          </a:p>
          <a:p>
            <a:r>
              <a:rPr lang="en-US" dirty="0" smtClean="0"/>
              <a:t>All Else Fails Use Network and Move To Another Job</a:t>
            </a:r>
          </a:p>
          <a:p>
            <a:r>
              <a:rPr lang="en-US" dirty="0" smtClean="0"/>
              <a:t>Think About Leaving Government and Returning Later (Young In Career)</a:t>
            </a:r>
          </a:p>
        </p:txBody>
      </p:sp>
    </p:spTree>
    <p:extLst>
      <p:ext uri="{BB962C8B-B14F-4D97-AF65-F5344CB8AC3E}">
        <p14:creationId xmlns:p14="http://schemas.microsoft.com/office/powerpoint/2010/main" val="307056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The Game of Life</a:t>
            </a:r>
          </a:p>
          <a:p>
            <a:r>
              <a:rPr lang="en-US" dirty="0" smtClean="0"/>
              <a:t>Why The Game</a:t>
            </a:r>
          </a:p>
          <a:p>
            <a:r>
              <a:rPr lang="en-US" dirty="0" smtClean="0"/>
              <a:t>You Are In the Game</a:t>
            </a:r>
          </a:p>
          <a:p>
            <a:r>
              <a:rPr lang="en-US" dirty="0" smtClean="0"/>
              <a:t>Competition</a:t>
            </a:r>
          </a:p>
          <a:p>
            <a:r>
              <a:rPr lang="en-US" dirty="0" smtClean="0"/>
              <a:t>Strategic Thinking</a:t>
            </a:r>
          </a:p>
          <a:p>
            <a:r>
              <a:rPr lang="en-US" dirty="0" smtClean="0"/>
              <a:t>Secret Handshake</a:t>
            </a:r>
          </a:p>
        </p:txBody>
      </p:sp>
    </p:spTree>
    <p:extLst>
      <p:ext uri="{BB962C8B-B14F-4D97-AF65-F5344CB8AC3E}">
        <p14:creationId xmlns:p14="http://schemas.microsoft.com/office/powerpoint/2010/main" val="2270211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Call To Action</a:t>
            </a:r>
            <a:endParaRPr lang="en-US" dirty="0"/>
          </a:p>
        </p:txBody>
      </p:sp>
      <p:sp>
        <p:nvSpPr>
          <p:cNvPr id="4" name="Content Placeholder 3"/>
          <p:cNvSpPr>
            <a:spLocks noGrp="1"/>
          </p:cNvSpPr>
          <p:nvPr>
            <p:ph idx="1"/>
          </p:nvPr>
        </p:nvSpPr>
        <p:spPr>
          <a:xfrm>
            <a:off x="1619597" y="2583764"/>
            <a:ext cx="9601196" cy="3307235"/>
          </a:xfrm>
        </p:spPr>
        <p:txBody>
          <a:bodyPr>
            <a:noAutofit/>
          </a:bodyPr>
          <a:lstStyle/>
          <a:p>
            <a:pPr lvl="2"/>
            <a:r>
              <a:rPr lang="en-US" dirty="0" smtClean="0"/>
              <a:t>Really Just Do It</a:t>
            </a:r>
          </a:p>
          <a:p>
            <a:pPr lvl="2"/>
            <a:r>
              <a:rPr lang="en-US" dirty="0" smtClean="0"/>
              <a:t>Figure Out How</a:t>
            </a:r>
          </a:p>
          <a:p>
            <a:pPr lvl="2"/>
            <a:r>
              <a:rPr lang="en-US" dirty="0" smtClean="0"/>
              <a:t>Organize Yourself</a:t>
            </a:r>
          </a:p>
          <a:p>
            <a:pPr lvl="2"/>
            <a:r>
              <a:rPr lang="en-US" dirty="0" smtClean="0"/>
              <a:t>Take Action</a:t>
            </a:r>
          </a:p>
          <a:p>
            <a:pPr lvl="2"/>
            <a:r>
              <a:rPr lang="en-US" dirty="0" smtClean="0"/>
              <a:t>Be Responsible, Assess, and then Revise</a:t>
            </a:r>
            <a:endParaRPr lang="en-US" sz="1400" dirty="0" smtClean="0"/>
          </a:p>
        </p:txBody>
      </p:sp>
    </p:spTree>
    <p:extLst>
      <p:ext uri="{BB962C8B-B14F-4D97-AF65-F5344CB8AC3E}">
        <p14:creationId xmlns:p14="http://schemas.microsoft.com/office/powerpoint/2010/main" val="2776463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pPr marL="2286000" lvl="5" indent="0">
              <a:buNone/>
            </a:pPr>
            <a:r>
              <a:rPr lang="en-US" sz="3200" dirty="0" smtClean="0"/>
              <a:t>Buy </a:t>
            </a:r>
            <a:r>
              <a:rPr lang="en-US" sz="3200" dirty="0"/>
              <a:t>In- John Carter</a:t>
            </a:r>
          </a:p>
          <a:p>
            <a:pPr marL="2286000" lvl="5" indent="0">
              <a:buNone/>
            </a:pPr>
            <a:r>
              <a:rPr lang="en-US" sz="3200" dirty="0"/>
              <a:t>Crucial </a:t>
            </a:r>
            <a:r>
              <a:rPr lang="en-US" sz="3200" dirty="0" smtClean="0"/>
              <a:t>Conversations </a:t>
            </a:r>
            <a:r>
              <a:rPr lang="en-US" sz="3200" dirty="0"/>
              <a:t>-Kerry Patterson</a:t>
            </a:r>
          </a:p>
          <a:p>
            <a:pPr marL="2286000" lvl="5" indent="0">
              <a:buNone/>
            </a:pPr>
            <a:r>
              <a:rPr lang="en-US" sz="3200" dirty="0"/>
              <a:t>Influencer- Joseph Grenny</a:t>
            </a:r>
          </a:p>
          <a:p>
            <a:pPr marL="2286000" lvl="5" indent="0">
              <a:buNone/>
            </a:pPr>
            <a:r>
              <a:rPr lang="en-US" sz="3200" dirty="0" smtClean="0"/>
              <a:t>Secret </a:t>
            </a:r>
            <a:r>
              <a:rPr lang="en-US" sz="3200" dirty="0"/>
              <a:t>Handshake- Kathleen </a:t>
            </a:r>
            <a:r>
              <a:rPr lang="en-US" sz="3200" dirty="0" smtClean="0"/>
              <a:t>Reardon</a:t>
            </a:r>
          </a:p>
          <a:p>
            <a:pPr marL="2286000" lvl="5" indent="0">
              <a:buNone/>
            </a:pPr>
            <a:r>
              <a:rPr lang="en-US" sz="3200" dirty="0" smtClean="0"/>
              <a:t>Winning The Psychology of Competition-Walker</a:t>
            </a:r>
          </a:p>
          <a:p>
            <a:pPr marL="2286000" lvl="5" indent="0">
              <a:buNone/>
            </a:pPr>
            <a:r>
              <a:rPr lang="en-US" sz="3200" dirty="0" smtClean="0"/>
              <a:t>Games Mother Never Taught You-Harragan</a:t>
            </a:r>
          </a:p>
          <a:p>
            <a:pPr marL="2286000" lvl="5" indent="0">
              <a:buNone/>
            </a:pPr>
            <a:r>
              <a:rPr lang="en-US" sz="3200" dirty="0" smtClean="0"/>
              <a:t>Laws of Success-Napoleon Hill</a:t>
            </a:r>
            <a:endParaRPr lang="en-US" sz="3200" dirty="0"/>
          </a:p>
        </p:txBody>
      </p:sp>
    </p:spTree>
    <p:extLst>
      <p:ext uri="{BB962C8B-B14F-4D97-AF65-F5344CB8AC3E}">
        <p14:creationId xmlns:p14="http://schemas.microsoft.com/office/powerpoint/2010/main" val="35002083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Dr. Cartwright is the President and Owner of Systamatic LLC a Program and Project Management Company. With 37 years of Federal Service and 11 years as an Adjunct Faculty Dr. Cartwright is an expert in Strategic Management, Program and Project Management, Information System Design, Development and also Financial Management. Dr. Cartwright is a Harvard University Kennedy School Senior Executive Fellow and holds dual Doctoral degrees in Information Systems and Management from the University of Sarasota, the Master of Business Administration from Florida Tech and dual Bachelor degrees in Business and Health Care Administration from Towson University. Dr. Cartwright’s is a graduate of George Washington University’s Senior Executive Development Program, a Project Management Professional (PMP) and a certified Business Relationship Manager (BRM.</a:t>
            </a:r>
            <a:endParaRPr lang="en-US" dirty="0"/>
          </a:p>
        </p:txBody>
      </p:sp>
    </p:spTree>
    <p:extLst>
      <p:ext uri="{BB962C8B-B14F-4D97-AF65-F5344CB8AC3E}">
        <p14:creationId xmlns:p14="http://schemas.microsoft.com/office/powerpoint/2010/main" val="3145964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Buy In</a:t>
            </a:r>
          </a:p>
          <a:p>
            <a:r>
              <a:rPr lang="en-US" dirty="0" smtClean="0"/>
              <a:t>Influencer</a:t>
            </a:r>
          </a:p>
          <a:p>
            <a:r>
              <a:rPr lang="en-US" dirty="0" smtClean="0"/>
              <a:t>Buck Up Suck Up</a:t>
            </a:r>
          </a:p>
          <a:p>
            <a:r>
              <a:rPr lang="en-US" dirty="0" smtClean="0"/>
              <a:t>Laws of Success</a:t>
            </a:r>
          </a:p>
          <a:p>
            <a:r>
              <a:rPr lang="en-US" dirty="0" smtClean="0"/>
              <a:t>Entrepreneur's View</a:t>
            </a:r>
          </a:p>
          <a:p>
            <a:pPr lvl="0">
              <a:buClr>
                <a:srgbClr val="83992A"/>
              </a:buClr>
            </a:pPr>
            <a:r>
              <a:rPr lang="en-US" dirty="0">
                <a:solidFill>
                  <a:prstClr val="black">
                    <a:lumMod val="85000"/>
                    <a:lumOff val="15000"/>
                  </a:prstClr>
                </a:solidFill>
              </a:rPr>
              <a:t>My Sessions Are Interactive</a:t>
            </a:r>
          </a:p>
          <a:p>
            <a:endParaRPr lang="en-US" dirty="0" smtClean="0"/>
          </a:p>
          <a:p>
            <a:pPr marL="457200" lvl="1" indent="0">
              <a:buNone/>
            </a:pPr>
            <a:endParaRPr lang="en-US" dirty="0"/>
          </a:p>
        </p:txBody>
      </p:sp>
    </p:spTree>
    <p:extLst>
      <p:ext uri="{BB962C8B-B14F-4D97-AF65-F5344CB8AC3E}">
        <p14:creationId xmlns:p14="http://schemas.microsoft.com/office/powerpoint/2010/main" val="1188794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Game</a:t>
            </a:r>
            <a:endParaRPr lang="en-US" dirty="0"/>
          </a:p>
        </p:txBody>
      </p:sp>
      <p:sp>
        <p:nvSpPr>
          <p:cNvPr id="3" name="Content Placeholder 2"/>
          <p:cNvSpPr>
            <a:spLocks noGrp="1"/>
          </p:cNvSpPr>
          <p:nvPr>
            <p:ph idx="1"/>
          </p:nvPr>
        </p:nvSpPr>
        <p:spPr/>
        <p:txBody>
          <a:bodyPr>
            <a:normAutofit fontScale="92500"/>
          </a:bodyPr>
          <a:lstStyle/>
          <a:p>
            <a:r>
              <a:rPr lang="en-US" dirty="0" smtClean="0"/>
              <a:t>The Game is Never Formally Taught</a:t>
            </a:r>
          </a:p>
          <a:p>
            <a:r>
              <a:rPr lang="en-US" dirty="0" smtClean="0"/>
              <a:t>Nobody Taught Me the Game</a:t>
            </a:r>
          </a:p>
          <a:p>
            <a:r>
              <a:rPr lang="en-US" dirty="0" smtClean="0"/>
              <a:t>Made Some Mistakes</a:t>
            </a:r>
          </a:p>
          <a:p>
            <a:r>
              <a:rPr lang="en-US" dirty="0" smtClean="0"/>
              <a:t>You Need to Know</a:t>
            </a:r>
          </a:p>
          <a:p>
            <a:r>
              <a:rPr lang="en-US" dirty="0" smtClean="0"/>
              <a:t>It Works But You Have to Practice</a:t>
            </a:r>
          </a:p>
          <a:p>
            <a:r>
              <a:rPr lang="en-US" dirty="0" smtClean="0"/>
              <a:t>Life Itself Is the Mastery of Obstacles and Difficulties</a:t>
            </a:r>
          </a:p>
          <a:p>
            <a:r>
              <a:rPr lang="en-US" dirty="0" smtClean="0"/>
              <a:t>I Could Have Done Somethings Better (Maybe) or Was I Being True to Myself</a:t>
            </a:r>
          </a:p>
        </p:txBody>
      </p:sp>
    </p:spTree>
    <p:extLst>
      <p:ext uri="{BB962C8B-B14F-4D97-AF65-F5344CB8AC3E}">
        <p14:creationId xmlns:p14="http://schemas.microsoft.com/office/powerpoint/2010/main" val="3298432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Game of Life-Why Play The Game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It’s About Security</a:t>
            </a:r>
          </a:p>
          <a:p>
            <a:r>
              <a:rPr lang="en-US" dirty="0" smtClean="0"/>
              <a:t>It’s About Power</a:t>
            </a:r>
          </a:p>
          <a:p>
            <a:r>
              <a:rPr lang="en-US" dirty="0" smtClean="0"/>
              <a:t>It’s About the Money</a:t>
            </a:r>
          </a:p>
          <a:p>
            <a:r>
              <a:rPr lang="en-US" dirty="0" smtClean="0"/>
              <a:t>It’s About Taking Care of Your Family</a:t>
            </a:r>
          </a:p>
          <a:p>
            <a:r>
              <a:rPr lang="en-US" dirty="0" smtClean="0"/>
              <a:t>It’s About Having the Things You Want In Life</a:t>
            </a:r>
          </a:p>
          <a:p>
            <a:r>
              <a:rPr lang="en-US" dirty="0" smtClean="0"/>
              <a:t>It’s About Your Legacy</a:t>
            </a:r>
          </a:p>
          <a:p>
            <a:r>
              <a:rPr lang="en-US" dirty="0" smtClean="0"/>
              <a:t>It’s About Retirement</a:t>
            </a:r>
          </a:p>
          <a:p>
            <a:r>
              <a:rPr lang="en-US" dirty="0" smtClean="0"/>
              <a:t>It’s About Having Fun</a:t>
            </a:r>
            <a:endParaRPr lang="en-US" dirty="0"/>
          </a:p>
        </p:txBody>
      </p:sp>
    </p:spTree>
    <p:extLst>
      <p:ext uri="{BB962C8B-B14F-4D97-AF65-F5344CB8AC3E}">
        <p14:creationId xmlns:p14="http://schemas.microsoft.com/office/powerpoint/2010/main" val="1637362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You’re In the Game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Rules Are Friends</a:t>
            </a:r>
          </a:p>
          <a:p>
            <a:r>
              <a:rPr lang="en-US" dirty="0" smtClean="0"/>
              <a:t>Players Have A Position</a:t>
            </a:r>
          </a:p>
          <a:p>
            <a:r>
              <a:rPr lang="en-US" dirty="0" smtClean="0"/>
              <a:t>Keep Your Eye On The Ball</a:t>
            </a:r>
          </a:p>
          <a:p>
            <a:r>
              <a:rPr lang="en-US" dirty="0" smtClean="0"/>
              <a:t>Obey The Golden Rules</a:t>
            </a:r>
          </a:p>
          <a:p>
            <a:pPr lvl="1"/>
            <a:r>
              <a:rPr lang="en-US" dirty="0" smtClean="0"/>
              <a:t>Perfect Your Skills</a:t>
            </a:r>
          </a:p>
          <a:p>
            <a:pPr lvl="1"/>
            <a:r>
              <a:rPr lang="en-US" dirty="0" smtClean="0"/>
              <a:t>Never Lose Your Head</a:t>
            </a:r>
          </a:p>
          <a:p>
            <a:pPr lvl="1"/>
            <a:r>
              <a:rPr lang="en-US" dirty="0" smtClean="0"/>
              <a:t>Never Disagree With the Coach on the Field</a:t>
            </a:r>
          </a:p>
          <a:p>
            <a:pPr lvl="1"/>
            <a:r>
              <a:rPr lang="en-US" dirty="0" smtClean="0"/>
              <a:t>Press Your Advantage and Capitalize </a:t>
            </a:r>
            <a:endParaRPr lang="en-US" dirty="0"/>
          </a:p>
        </p:txBody>
      </p:sp>
    </p:spTree>
    <p:extLst>
      <p:ext uri="{BB962C8B-B14F-4D97-AF65-F5344CB8AC3E}">
        <p14:creationId xmlns:p14="http://schemas.microsoft.com/office/powerpoint/2010/main" val="2756632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Scared Into Greatness</a:t>
            </a:r>
            <a:endParaRPr lang="en-US" dirty="0"/>
          </a:p>
        </p:txBody>
      </p:sp>
      <p:sp>
        <p:nvSpPr>
          <p:cNvPr id="3" name="Content Placeholder 2"/>
          <p:cNvSpPr>
            <a:spLocks noGrp="1"/>
          </p:cNvSpPr>
          <p:nvPr>
            <p:ph idx="1"/>
          </p:nvPr>
        </p:nvSpPr>
        <p:spPr>
          <a:xfrm>
            <a:off x="1334478" y="2494409"/>
            <a:ext cx="9601196" cy="3318936"/>
          </a:xfrm>
        </p:spPr>
        <p:txBody>
          <a:bodyPr>
            <a:noAutofit/>
          </a:bodyPr>
          <a:lstStyle/>
          <a:p>
            <a:r>
              <a:rPr lang="en-US" sz="2000" dirty="0" smtClean="0"/>
              <a:t>Life Can Force You Into Competitiveness</a:t>
            </a:r>
          </a:p>
          <a:p>
            <a:r>
              <a:rPr lang="en-US" sz="2000" dirty="0" smtClean="0"/>
              <a:t>Push, Tormented, Harassed, Shamed, </a:t>
            </a:r>
          </a:p>
          <a:p>
            <a:r>
              <a:rPr lang="en-US" sz="2000" dirty="0" smtClean="0"/>
              <a:t>Warren Bennis-On Becoming A Leader-Crucible Event (Life Changing)</a:t>
            </a:r>
          </a:p>
          <a:p>
            <a:r>
              <a:rPr lang="en-US" sz="2000" dirty="0" smtClean="0"/>
              <a:t>People You Know</a:t>
            </a:r>
          </a:p>
          <a:p>
            <a:pPr lvl="1"/>
            <a:r>
              <a:rPr lang="en-US" dirty="0" smtClean="0"/>
              <a:t>Barack Obama</a:t>
            </a:r>
          </a:p>
          <a:p>
            <a:pPr lvl="1"/>
            <a:r>
              <a:rPr lang="en-US" dirty="0" smtClean="0"/>
              <a:t>Oprah Winfrey</a:t>
            </a:r>
          </a:p>
          <a:p>
            <a:pPr lvl="1"/>
            <a:r>
              <a:rPr lang="en-US" dirty="0" smtClean="0"/>
              <a:t>Dr. Oz/You</a:t>
            </a:r>
          </a:p>
          <a:p>
            <a:pPr lvl="1"/>
            <a:r>
              <a:rPr lang="en-US" dirty="0" smtClean="0"/>
              <a:t>Family Member</a:t>
            </a:r>
          </a:p>
        </p:txBody>
      </p:sp>
    </p:spTree>
    <p:extLst>
      <p:ext uri="{BB962C8B-B14F-4D97-AF65-F5344CB8AC3E}">
        <p14:creationId xmlns:p14="http://schemas.microsoft.com/office/powerpoint/2010/main" val="30916853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5021</TotalTime>
  <Words>1816</Words>
  <Application>Microsoft Office PowerPoint</Application>
  <PresentationFormat>Custom</PresentationFormat>
  <Paragraphs>338</Paragraphs>
  <Slides>42</Slides>
  <Notes>0</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Organic</vt:lpstr>
      <vt:lpstr>1_Organic</vt:lpstr>
      <vt:lpstr>PowerPoint Presentation</vt:lpstr>
      <vt:lpstr>Games Mother Never Taught You</vt:lpstr>
      <vt:lpstr>Courage Under Fire</vt:lpstr>
      <vt:lpstr>Overview</vt:lpstr>
      <vt:lpstr>Overview</vt:lpstr>
      <vt:lpstr>Why The Game</vt:lpstr>
      <vt:lpstr>The Game of Life-Why Play The Game</vt:lpstr>
      <vt:lpstr>You’re In the Game</vt:lpstr>
      <vt:lpstr>Scared Into Greatness</vt:lpstr>
      <vt:lpstr>Competition</vt:lpstr>
      <vt:lpstr>Competition</vt:lpstr>
      <vt:lpstr>Competition</vt:lpstr>
      <vt:lpstr>Competition</vt:lpstr>
      <vt:lpstr>Competition</vt:lpstr>
      <vt:lpstr>Competition</vt:lpstr>
      <vt:lpstr>How</vt:lpstr>
      <vt:lpstr>Strategy Or to Think Strategically</vt:lpstr>
      <vt:lpstr>Strategy Or to Think Strategically</vt:lpstr>
      <vt:lpstr>The Secret Hand Shake</vt:lpstr>
      <vt:lpstr>The Secret Hand Shake</vt:lpstr>
      <vt:lpstr>The Secret Hand Shake</vt:lpstr>
      <vt:lpstr>The Secret Hand Shake</vt:lpstr>
      <vt:lpstr>The Secret Hand Shake</vt:lpstr>
      <vt:lpstr>The Secret Hand Shake</vt:lpstr>
      <vt:lpstr>Metaphors </vt:lpstr>
      <vt:lpstr>Conversation Choices </vt:lpstr>
      <vt:lpstr>Favor Town </vt:lpstr>
      <vt:lpstr>Balancing Act </vt:lpstr>
      <vt:lpstr>Buy In</vt:lpstr>
      <vt:lpstr>Buy In</vt:lpstr>
      <vt:lpstr>Buy In</vt:lpstr>
      <vt:lpstr>Disagreeing With the Boss</vt:lpstr>
      <vt:lpstr>Disagreeing With the Boss</vt:lpstr>
      <vt:lpstr>Influencer </vt:lpstr>
      <vt:lpstr>Influencer </vt:lpstr>
      <vt:lpstr>Buck Up Suck Up</vt:lpstr>
      <vt:lpstr>Buck Up Suck Up</vt:lpstr>
      <vt:lpstr>You As A Corporation</vt:lpstr>
      <vt:lpstr>No Help/Use Persuasive Techniques</vt:lpstr>
      <vt:lpstr>Call To Action</vt:lpstr>
      <vt:lpstr>References</vt:lpstr>
      <vt:lpstr>Biography</vt:lpstr>
    </vt:vector>
  </TitlesOfParts>
  <Company>JCON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Cartwright, Oswald A (JMD)</dc:creator>
  <cp:lastModifiedBy>oz</cp:lastModifiedBy>
  <cp:revision>136</cp:revision>
  <cp:lastPrinted>2019-09-28T01:09:59Z</cp:lastPrinted>
  <dcterms:created xsi:type="dcterms:W3CDTF">2018-05-21T16:15:15Z</dcterms:created>
  <dcterms:modified xsi:type="dcterms:W3CDTF">2019-09-28T02:51:48Z</dcterms:modified>
</cp:coreProperties>
</file>