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302" r:id="rId3"/>
    <p:sldId id="300" r:id="rId4"/>
    <p:sldId id="289" r:id="rId5"/>
    <p:sldId id="293" r:id="rId6"/>
    <p:sldId id="295" r:id="rId7"/>
    <p:sldId id="294" r:id="rId8"/>
    <p:sldId id="275" r:id="rId9"/>
    <p:sldId id="301" r:id="rId10"/>
    <p:sldId id="30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E3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138" y="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34F2AE-415E-43FD-AD05-F196E550268A}" type="datetimeFigureOut">
              <a:rPr lang="en-US" smtClean="0"/>
              <a:t>8/6/2018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75D75-D4CA-4893-B803-4EF43F3FD0F2}" type="slidenum">
              <a:rPr lang="en-US" smtClean="0"/>
              <a:t>‹#›</a:t>
            </a:fld>
            <a:endParaRPr lang="en-US"/>
          </a:p>
        </p:txBody>
      </p:sp>
    </p:spTree>
    <p:extLst>
      <p:ext uri="{BB962C8B-B14F-4D97-AF65-F5344CB8AC3E}">
        <p14:creationId xmlns:p14="http://schemas.microsoft.com/office/powerpoint/2010/main" val="3238374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475D75-D4CA-4893-B803-4EF43F3FD0F2}" type="slidenum">
              <a:rPr lang="en-US" smtClean="0"/>
              <a:t>3</a:t>
            </a:fld>
            <a:endParaRPr lang="en-US"/>
          </a:p>
        </p:txBody>
      </p:sp>
    </p:spTree>
    <p:extLst>
      <p:ext uri="{BB962C8B-B14F-4D97-AF65-F5344CB8AC3E}">
        <p14:creationId xmlns:p14="http://schemas.microsoft.com/office/powerpoint/2010/main" val="3901470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475D75-D4CA-4893-B803-4EF43F3FD0F2}" type="slidenum">
              <a:rPr lang="en-US" smtClean="0"/>
              <a:t>6</a:t>
            </a:fld>
            <a:endParaRPr lang="en-US"/>
          </a:p>
        </p:txBody>
      </p:sp>
    </p:spTree>
    <p:extLst>
      <p:ext uri="{BB962C8B-B14F-4D97-AF65-F5344CB8AC3E}">
        <p14:creationId xmlns:p14="http://schemas.microsoft.com/office/powerpoint/2010/main" val="3058593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77C28F46-932B-4645-A8D9-7485F42C651A}" type="datetimeFigureOut">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251B9-68DB-429F-995C-A7A55C35C7D2}"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0921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C28F46-932B-4645-A8D9-7485F42C651A}" type="datetimeFigureOut">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251B9-68DB-429F-995C-A7A55C35C7D2}" type="slidenum">
              <a:rPr lang="en-US" smtClean="0"/>
              <a:pPr/>
              <a:t>‹#›</a:t>
            </a:fld>
            <a:endParaRPr lang="en-US"/>
          </a:p>
        </p:txBody>
      </p:sp>
    </p:spTree>
    <p:extLst>
      <p:ext uri="{BB962C8B-B14F-4D97-AF65-F5344CB8AC3E}">
        <p14:creationId xmlns:p14="http://schemas.microsoft.com/office/powerpoint/2010/main" val="1491685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C28F46-932B-4645-A8D9-7485F42C651A}" type="datetimeFigureOut">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251B9-68DB-429F-995C-A7A55C35C7D2}"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5463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C28F46-932B-4645-A8D9-7485F42C651A}" type="datetimeFigureOut">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251B9-68DB-429F-995C-A7A55C35C7D2}" type="slidenum">
              <a:rPr lang="en-US" smtClean="0"/>
              <a:pPr/>
              <a:t>‹#›</a:t>
            </a:fld>
            <a:endParaRPr lang="en-US"/>
          </a:p>
        </p:txBody>
      </p:sp>
    </p:spTree>
    <p:extLst>
      <p:ext uri="{BB962C8B-B14F-4D97-AF65-F5344CB8AC3E}">
        <p14:creationId xmlns:p14="http://schemas.microsoft.com/office/powerpoint/2010/main" val="2546217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7C28F46-932B-4645-A8D9-7485F42C651A}" type="datetimeFigureOut">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251B9-68DB-429F-995C-A7A55C35C7D2}"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4454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7C28F46-932B-4645-A8D9-7485F42C651A}" type="datetimeFigureOut">
              <a:rPr lang="en-US" smtClean="0"/>
              <a:pPr/>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251B9-68DB-429F-995C-A7A55C35C7D2}" type="slidenum">
              <a:rPr lang="en-US" smtClean="0"/>
              <a:pPr/>
              <a:t>‹#›</a:t>
            </a:fld>
            <a:endParaRPr lang="en-US"/>
          </a:p>
        </p:txBody>
      </p:sp>
    </p:spTree>
    <p:extLst>
      <p:ext uri="{BB962C8B-B14F-4D97-AF65-F5344CB8AC3E}">
        <p14:creationId xmlns:p14="http://schemas.microsoft.com/office/powerpoint/2010/main" val="4062866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7C28F46-932B-4645-A8D9-7485F42C651A}" type="datetimeFigureOut">
              <a:rPr lang="en-US" smtClean="0"/>
              <a:pPr/>
              <a:t>8/6/2018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9251B9-68DB-429F-995C-A7A55C35C7D2}" type="slidenum">
              <a:rPr lang="en-US" smtClean="0"/>
              <a:pPr/>
              <a:t>‹#›</a:t>
            </a:fld>
            <a:endParaRPr lang="en-US"/>
          </a:p>
        </p:txBody>
      </p:sp>
    </p:spTree>
    <p:extLst>
      <p:ext uri="{BB962C8B-B14F-4D97-AF65-F5344CB8AC3E}">
        <p14:creationId xmlns:p14="http://schemas.microsoft.com/office/powerpoint/2010/main" val="1127926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7C28F46-932B-4645-A8D9-7485F42C651A}" type="datetimeFigureOut">
              <a:rPr lang="en-US" smtClean="0"/>
              <a:pPr/>
              <a:t>8/6/2018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9251B9-68DB-429F-995C-A7A55C35C7D2}" type="slidenum">
              <a:rPr lang="en-US" smtClean="0"/>
              <a:pPr/>
              <a:t>‹#›</a:t>
            </a:fld>
            <a:endParaRPr lang="en-US"/>
          </a:p>
        </p:txBody>
      </p:sp>
    </p:spTree>
    <p:extLst>
      <p:ext uri="{BB962C8B-B14F-4D97-AF65-F5344CB8AC3E}">
        <p14:creationId xmlns:p14="http://schemas.microsoft.com/office/powerpoint/2010/main" val="127293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C28F46-932B-4645-A8D9-7485F42C651A}" type="datetimeFigureOut">
              <a:rPr lang="en-US" smtClean="0"/>
              <a:pPr/>
              <a:t>8/6/2018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9251B9-68DB-429F-995C-A7A55C35C7D2}" type="slidenum">
              <a:rPr lang="en-US" smtClean="0"/>
              <a:pPr/>
              <a:t>‹#›</a:t>
            </a:fld>
            <a:endParaRPr lang="en-US"/>
          </a:p>
        </p:txBody>
      </p:sp>
    </p:spTree>
    <p:extLst>
      <p:ext uri="{BB962C8B-B14F-4D97-AF65-F5344CB8AC3E}">
        <p14:creationId xmlns:p14="http://schemas.microsoft.com/office/powerpoint/2010/main" val="3536034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7C28F46-932B-4645-A8D9-7485F42C651A}" type="datetimeFigureOut">
              <a:rPr lang="en-US" smtClean="0"/>
              <a:pPr/>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251B9-68DB-429F-995C-A7A55C35C7D2}" type="slidenum">
              <a:rPr lang="en-US" smtClean="0"/>
              <a:pPr/>
              <a:t>‹#›</a:t>
            </a:fld>
            <a:endParaRPr lang="en-US"/>
          </a:p>
        </p:txBody>
      </p:sp>
    </p:spTree>
    <p:extLst>
      <p:ext uri="{BB962C8B-B14F-4D97-AF65-F5344CB8AC3E}">
        <p14:creationId xmlns:p14="http://schemas.microsoft.com/office/powerpoint/2010/main" val="3040722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7C28F46-932B-4645-A8D9-7485F42C651A}" type="datetimeFigureOut">
              <a:rPr lang="en-US" smtClean="0"/>
              <a:pPr/>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251B9-68DB-429F-995C-A7A55C35C7D2}"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4994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7C28F46-932B-4645-A8D9-7485F42C651A}" type="datetimeFigureOut">
              <a:rPr lang="en-US" smtClean="0"/>
              <a:pPr/>
              <a:t>8/6/2018</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79251B9-68DB-429F-995C-A7A55C35C7D2}"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19594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id="{C411DB08-1669-426B-BBEB-FAD285EF80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544"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11">
            <a:extLst>
              <a:ext uri="{FF2B5EF4-FFF2-40B4-BE49-F238E27FC236}">
                <a16:creationId xmlns:a16="http://schemas.microsoft.com/office/drawing/2014/main" id="{029E4219-121F-4CD1-AA58-24746CD292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228600" y="1295400"/>
            <a:ext cx="3153009" cy="2359417"/>
          </a:xfrm>
        </p:spPr>
        <p:txBody>
          <a:bodyPr anchor="t">
            <a:normAutofit/>
          </a:bodyPr>
          <a:lstStyle/>
          <a:p>
            <a:pPr algn="r"/>
            <a:r>
              <a:rPr lang="en-US" sz="4400">
                <a:solidFill>
                  <a:srgbClr val="FFFFFF"/>
                </a:solidFill>
              </a:rPr>
              <a:t>Pitching &amp; Conferences</a:t>
            </a:r>
            <a:endParaRPr lang="en-US" sz="4400" dirty="0">
              <a:solidFill>
                <a:srgbClr val="FFFFFF"/>
              </a:solidFill>
            </a:endParaRPr>
          </a:p>
        </p:txBody>
      </p:sp>
      <p:cxnSp>
        <p:nvCxnSpPr>
          <p:cNvPr id="9" name="Straight Connector 13">
            <a:extLst>
              <a:ext uri="{FF2B5EF4-FFF2-40B4-BE49-F238E27FC236}">
                <a16:creationId xmlns:a16="http://schemas.microsoft.com/office/drawing/2014/main" id="{52F50912-06FD-4216-BAD3-21050F59564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0009" y="3765314"/>
            <a:ext cx="2948940" cy="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021F130F-8E12-43BC-9422-7B2521663F4F}"/>
              </a:ext>
            </a:extLst>
          </p:cNvPr>
          <p:cNvPicPr>
            <a:picLocks noChangeAspect="1"/>
          </p:cNvPicPr>
          <p:nvPr/>
        </p:nvPicPr>
        <p:blipFill>
          <a:blip r:embed="rId2"/>
          <a:stretch>
            <a:fillRect/>
          </a:stretch>
        </p:blipFill>
        <p:spPr>
          <a:xfrm>
            <a:off x="4572000" y="1659426"/>
            <a:ext cx="4094602" cy="35401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457200" y="0"/>
            <a:ext cx="8229600" cy="1143000"/>
          </a:xfrm>
          <a:prstGeom prst="rect">
            <a:avLst/>
          </a:prstGeom>
          <a:solidFill>
            <a:schemeClr val="accent3">
              <a:lumMod val="75000"/>
            </a:schemeClr>
          </a:solidFill>
          <a:ln w="127000" cmpd="tri">
            <a:solidFill>
              <a:schemeClr val="tx1"/>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dirty="0">
                <a:ln>
                  <a:noFill/>
                </a:ln>
                <a:solidFill>
                  <a:schemeClr val="bg1"/>
                </a:solidFill>
                <a:effectLst/>
                <a:uLnTx/>
                <a:uFillTx/>
                <a:latin typeface="+mj-lt"/>
                <a:ea typeface="+mj-ea"/>
                <a:cs typeface="+mj-cs"/>
              </a:rPr>
              <a:t>CONFERENCES 3-4-2</a:t>
            </a:r>
          </a:p>
        </p:txBody>
      </p:sp>
      <p:sp>
        <p:nvSpPr>
          <p:cNvPr id="2" name="TextBox 1"/>
          <p:cNvSpPr txBox="1"/>
          <p:nvPr/>
        </p:nvSpPr>
        <p:spPr>
          <a:xfrm>
            <a:off x="1067194" y="1752600"/>
            <a:ext cx="184731" cy="1754326"/>
          </a:xfrm>
          <a:prstGeom prst="rect">
            <a:avLst/>
          </a:prstGeom>
          <a:noFill/>
        </p:spPr>
        <p:txBody>
          <a:bodyPr wrap="none" rtlCol="0">
            <a:spAutoFit/>
          </a:bodyPr>
          <a:lstStyle/>
          <a:p>
            <a:endParaRPr lang="en-US" dirty="0"/>
          </a:p>
          <a:p>
            <a:endParaRPr lang="en-US" dirty="0"/>
          </a:p>
          <a:p>
            <a:endParaRPr lang="en-US" dirty="0"/>
          </a:p>
          <a:p>
            <a:endParaRPr lang="en-US" dirty="0"/>
          </a:p>
          <a:p>
            <a:endParaRPr lang="en-US" dirty="0"/>
          </a:p>
          <a:p>
            <a:endParaRPr lang="en-US" dirty="0"/>
          </a:p>
        </p:txBody>
      </p:sp>
      <p:sp>
        <p:nvSpPr>
          <p:cNvPr id="3" name="TextBox 2"/>
          <p:cNvSpPr txBox="1"/>
          <p:nvPr/>
        </p:nvSpPr>
        <p:spPr>
          <a:xfrm>
            <a:off x="4191000" y="2362200"/>
            <a:ext cx="184731" cy="369332"/>
          </a:xfrm>
          <a:prstGeom prst="rect">
            <a:avLst/>
          </a:prstGeom>
          <a:noFill/>
        </p:spPr>
        <p:txBody>
          <a:bodyPr wrap="none" rtlCol="0">
            <a:spAutoFit/>
          </a:bodyPr>
          <a:lstStyle/>
          <a:p>
            <a:endParaRPr lang="en-US" dirty="0"/>
          </a:p>
        </p:txBody>
      </p:sp>
      <p:sp>
        <p:nvSpPr>
          <p:cNvPr id="4" name="TextBox 3"/>
          <p:cNvSpPr txBox="1"/>
          <p:nvPr/>
        </p:nvSpPr>
        <p:spPr>
          <a:xfrm>
            <a:off x="762197" y="1524000"/>
            <a:ext cx="7619606" cy="55092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wrap="square" rtlCol="0">
            <a:spAutoFit/>
          </a:bodyPr>
          <a:lstStyle/>
          <a:p>
            <a:r>
              <a:rPr lang="en-US" sz="3200" dirty="0"/>
              <a:t>Each team, when on OFFENSE, may be granted not more than one charged conference per inning (including extra) to permit the coach or any of that team’s personnel to confer with base runners, the batter, the on-deck or other offensive team personnel.</a:t>
            </a:r>
          </a:p>
          <a:p>
            <a:endParaRPr lang="en-US" sz="3200" dirty="0"/>
          </a:p>
          <a:p>
            <a:r>
              <a:rPr lang="en-US" sz="3200" dirty="0"/>
              <a:t>The umpire shall deny any subsequent offensive team requests for charged conferences.</a:t>
            </a:r>
          </a:p>
        </p:txBody>
      </p:sp>
    </p:spTree>
    <p:extLst>
      <p:ext uri="{BB962C8B-B14F-4D97-AF65-F5344CB8AC3E}">
        <p14:creationId xmlns:p14="http://schemas.microsoft.com/office/powerpoint/2010/main" val="830272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457200" y="0"/>
            <a:ext cx="8229600" cy="1143000"/>
          </a:xfrm>
          <a:prstGeom prst="rect">
            <a:avLst/>
          </a:prstGeom>
          <a:solidFill>
            <a:schemeClr val="accent3">
              <a:lumMod val="75000"/>
            </a:schemeClr>
          </a:solidFill>
          <a:ln w="127000" cmpd="tri">
            <a:solidFill>
              <a:schemeClr val="tx1"/>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dirty="0">
                <a:ln>
                  <a:noFill/>
                </a:ln>
                <a:solidFill>
                  <a:schemeClr val="bg1"/>
                </a:solidFill>
                <a:effectLst/>
                <a:uLnTx/>
                <a:uFillTx/>
                <a:latin typeface="+mj-lt"/>
                <a:ea typeface="+mj-ea"/>
                <a:cs typeface="+mj-cs"/>
              </a:rPr>
              <a:t>CONFERENCES</a:t>
            </a:r>
          </a:p>
        </p:txBody>
      </p:sp>
      <p:sp>
        <p:nvSpPr>
          <p:cNvPr id="2" name="TextBox 1"/>
          <p:cNvSpPr txBox="1"/>
          <p:nvPr/>
        </p:nvSpPr>
        <p:spPr>
          <a:xfrm>
            <a:off x="1067194" y="1752600"/>
            <a:ext cx="184731" cy="1754326"/>
          </a:xfrm>
          <a:prstGeom prst="rect">
            <a:avLst/>
          </a:prstGeom>
          <a:noFill/>
        </p:spPr>
        <p:txBody>
          <a:bodyPr wrap="none" rtlCol="0">
            <a:spAutoFit/>
          </a:bodyPr>
          <a:lstStyle/>
          <a:p>
            <a:endParaRPr lang="en-US" dirty="0"/>
          </a:p>
          <a:p>
            <a:endParaRPr lang="en-US" dirty="0"/>
          </a:p>
          <a:p>
            <a:endParaRPr lang="en-US" dirty="0"/>
          </a:p>
          <a:p>
            <a:endParaRPr lang="en-US" dirty="0"/>
          </a:p>
          <a:p>
            <a:endParaRPr lang="en-US" dirty="0"/>
          </a:p>
          <a:p>
            <a:endParaRPr lang="en-US" dirty="0"/>
          </a:p>
        </p:txBody>
      </p:sp>
      <p:sp>
        <p:nvSpPr>
          <p:cNvPr id="3" name="TextBox 2"/>
          <p:cNvSpPr txBox="1"/>
          <p:nvPr/>
        </p:nvSpPr>
        <p:spPr>
          <a:xfrm>
            <a:off x="4191000" y="2362200"/>
            <a:ext cx="184731" cy="369332"/>
          </a:xfrm>
          <a:prstGeom prst="rect">
            <a:avLst/>
          </a:prstGeom>
          <a:noFill/>
        </p:spPr>
        <p:txBody>
          <a:bodyPr wrap="none" rtlCol="0">
            <a:spAutoFit/>
          </a:bodyPr>
          <a:lstStyle/>
          <a:p>
            <a:endParaRPr lang="en-US" dirty="0"/>
          </a:p>
        </p:txBody>
      </p:sp>
      <p:sp>
        <p:nvSpPr>
          <p:cNvPr id="4" name="TextBox 3"/>
          <p:cNvSpPr txBox="1"/>
          <p:nvPr/>
        </p:nvSpPr>
        <p:spPr>
          <a:xfrm>
            <a:off x="762197" y="1524000"/>
            <a:ext cx="7619606" cy="5016758"/>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wrap="square" rtlCol="0">
            <a:spAutoFit/>
          </a:bodyPr>
          <a:lstStyle/>
          <a:p>
            <a:r>
              <a:rPr lang="en-US" sz="3200" dirty="0"/>
              <a:t>After three charged (defensive) conferences in a seven-inning game, or for any charged </a:t>
            </a:r>
          </a:p>
          <a:p>
            <a:r>
              <a:rPr lang="en-US" sz="3200" dirty="0"/>
              <a:t>conference in excess of one in each extra inning*, the pitcher shall be removed </a:t>
            </a:r>
          </a:p>
          <a:p>
            <a:r>
              <a:rPr lang="en-US" sz="3200" dirty="0"/>
              <a:t>as pitcher for duration of the game.</a:t>
            </a:r>
          </a:p>
          <a:p>
            <a:endParaRPr lang="en-US" sz="3200" dirty="0"/>
          </a:p>
          <a:p>
            <a:r>
              <a:rPr lang="en-US" sz="3200" dirty="0">
                <a:solidFill>
                  <a:srgbClr val="FF0000"/>
                </a:solidFill>
              </a:rPr>
              <a:t>Each team is allowed 1 defensive conference</a:t>
            </a:r>
          </a:p>
          <a:p>
            <a:r>
              <a:rPr lang="en-US" sz="3200" dirty="0">
                <a:solidFill>
                  <a:srgbClr val="FF0000"/>
                </a:solidFill>
              </a:rPr>
              <a:t>in each extra inning.  Any UNUSED defensive</a:t>
            </a:r>
          </a:p>
          <a:p>
            <a:r>
              <a:rPr lang="en-US" sz="3200" dirty="0">
                <a:solidFill>
                  <a:srgbClr val="FF0000"/>
                </a:solidFill>
              </a:rPr>
              <a:t>conferences from the first 7 innings CANNOT</a:t>
            </a:r>
          </a:p>
          <a:p>
            <a:r>
              <a:rPr lang="en-US" sz="3200" dirty="0">
                <a:solidFill>
                  <a:srgbClr val="FF0000"/>
                </a:solidFill>
              </a:rPr>
              <a:t>be carried over.</a:t>
            </a:r>
            <a:endParaRPr lang="en-US" dirty="0"/>
          </a:p>
        </p:txBody>
      </p:sp>
    </p:spTree>
    <p:extLst>
      <p:ext uri="{BB962C8B-B14F-4D97-AF65-F5344CB8AC3E}">
        <p14:creationId xmlns:p14="http://schemas.microsoft.com/office/powerpoint/2010/main" val="2956588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533400" y="304800"/>
            <a:ext cx="8229600" cy="1143000"/>
          </a:xfrm>
          <a:prstGeom prst="rect">
            <a:avLst/>
          </a:prstGeom>
          <a:solidFill>
            <a:schemeClr val="accent3">
              <a:lumMod val="75000"/>
            </a:schemeClr>
          </a:solidFill>
          <a:ln w="127000" cmpd="tri">
            <a:solidFill>
              <a:schemeClr val="tx1"/>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6000" dirty="0">
                <a:solidFill>
                  <a:schemeClr val="bg1"/>
                </a:solidFill>
                <a:latin typeface="+mj-lt"/>
                <a:ea typeface="+mj-ea"/>
                <a:cs typeface="+mj-cs"/>
              </a:rPr>
              <a:t>PITCHING</a:t>
            </a:r>
            <a:endParaRPr kumimoji="0" lang="en-US" sz="6000" b="0" i="0" u="none" strike="noStrike" kern="1200" cap="none" spc="0" normalizeH="0" baseline="0" noProof="0" dirty="0">
              <a:ln>
                <a:noFill/>
              </a:ln>
              <a:solidFill>
                <a:schemeClr val="bg1"/>
              </a:solidFill>
              <a:effectLst/>
              <a:uLnTx/>
              <a:uFillTx/>
              <a:latin typeface="+mj-lt"/>
              <a:ea typeface="+mj-ea"/>
              <a:cs typeface="+mj-cs"/>
            </a:endParaRPr>
          </a:p>
        </p:txBody>
      </p:sp>
      <p:sp>
        <p:nvSpPr>
          <p:cNvPr id="9" name="Content Placeholder 4"/>
          <p:cNvSpPr txBox="1">
            <a:spLocks/>
          </p:cNvSpPr>
          <p:nvPr/>
        </p:nvSpPr>
        <p:spPr>
          <a:xfrm>
            <a:off x="533400" y="1752600"/>
            <a:ext cx="8229600" cy="2057400"/>
          </a:xfrm>
          <a:prstGeom prst="rect">
            <a:avLst/>
          </a:prstGeom>
          <a:solidFill>
            <a:srgbClr val="00B050"/>
          </a:solidFill>
          <a:ln w="63500" cmpd="tri">
            <a:solidFill>
              <a:schemeClr val="tx1"/>
            </a:solidFill>
          </a:ln>
        </p:spPr>
        <p:txBody>
          <a:bodyPr vert="horz" lIns="91440" tIns="45720" rIns="91440" bIns="45720" rtlCol="0">
            <a:noAutofit/>
          </a:bodyPr>
          <a:lstStyle/>
          <a:p>
            <a:pPr marL="457200" marR="0" lvl="0" indent="-457200" defTabSz="914400" rtl="0" eaLnBrk="1" fontAlgn="auto" latinLnBrk="0" hangingPunct="1">
              <a:lnSpc>
                <a:spcPct val="100000"/>
              </a:lnSpc>
              <a:spcBef>
                <a:spcPct val="20000"/>
              </a:spcBef>
              <a:spcAft>
                <a:spcPts val="0"/>
              </a:spcAft>
              <a:buClrTx/>
              <a:buSzTx/>
              <a:tabLst/>
              <a:defRPr/>
            </a:pPr>
            <a:r>
              <a:rPr lang="en-US" sz="2000" dirty="0"/>
              <a:t>        </a:t>
            </a:r>
            <a:r>
              <a:rPr lang="en-US" sz="2800" dirty="0"/>
              <a:t>Starter F1 on the line-up did not pitch to the first batter but instead played SS/F6.  In the 5</a:t>
            </a:r>
            <a:r>
              <a:rPr lang="en-US" sz="2800" baseline="30000" dirty="0"/>
              <a:t>th</a:t>
            </a:r>
            <a:r>
              <a:rPr lang="en-US" sz="2800" dirty="0"/>
              <a:t> inning the coach wants to bring F6 in to pitch to one batter.  </a:t>
            </a:r>
          </a:p>
          <a:p>
            <a:pPr marL="457200" marR="0" lvl="0" indent="-457200" defTabSz="914400" rtl="0" eaLnBrk="1" fontAlgn="auto" latinLnBrk="0" hangingPunct="1">
              <a:lnSpc>
                <a:spcPct val="100000"/>
              </a:lnSpc>
              <a:spcBef>
                <a:spcPct val="20000"/>
              </a:spcBef>
              <a:spcAft>
                <a:spcPts val="0"/>
              </a:spcAft>
              <a:buClrTx/>
              <a:buSzTx/>
              <a:tabLst/>
              <a:defRPr/>
            </a:pPr>
            <a:endParaRPr lang="en-US" sz="2000" dirty="0"/>
          </a:p>
        </p:txBody>
      </p:sp>
      <p:sp>
        <p:nvSpPr>
          <p:cNvPr id="6" name="TextBox 5"/>
          <p:cNvSpPr txBox="1"/>
          <p:nvPr/>
        </p:nvSpPr>
        <p:spPr>
          <a:xfrm>
            <a:off x="3859041" y="3276600"/>
            <a:ext cx="1578317" cy="369332"/>
          </a:xfrm>
          <a:prstGeom prst="rect">
            <a:avLst/>
          </a:prstGeom>
          <a:solidFill>
            <a:srgbClr val="FF0000"/>
          </a:solidFill>
          <a:ln w="63500" cmpd="tri">
            <a:solidFill>
              <a:schemeClr val="tx1"/>
            </a:solidFill>
          </a:ln>
        </p:spPr>
        <p:txBody>
          <a:bodyPr wrap="none" rtlCol="0">
            <a:spAutoFit/>
          </a:bodyPr>
          <a:lstStyle/>
          <a:p>
            <a:r>
              <a:rPr lang="en-US" dirty="0"/>
              <a:t>NOT ALLOWED</a:t>
            </a:r>
          </a:p>
        </p:txBody>
      </p:sp>
      <p:sp>
        <p:nvSpPr>
          <p:cNvPr id="7" name="Content Placeholder 4"/>
          <p:cNvSpPr txBox="1">
            <a:spLocks/>
          </p:cNvSpPr>
          <p:nvPr/>
        </p:nvSpPr>
        <p:spPr>
          <a:xfrm>
            <a:off x="533400" y="4191000"/>
            <a:ext cx="8229600" cy="2667000"/>
          </a:xfrm>
          <a:prstGeom prst="rect">
            <a:avLst/>
          </a:prstGeom>
          <a:solidFill>
            <a:schemeClr val="accent3">
              <a:lumMod val="20000"/>
              <a:lumOff val="80000"/>
            </a:schemeClr>
          </a:solidFill>
          <a:ln w="63500" cmpd="tri">
            <a:solidFill>
              <a:schemeClr val="tx1"/>
            </a:solidFill>
          </a:ln>
        </p:spPr>
        <p:txBody>
          <a:bodyPr vert="horz" lIns="91440" tIns="45720" rIns="91440" bIns="45720" rtlCol="0">
            <a:noAutofit/>
          </a:bodyPr>
          <a:lstStyle/>
          <a:p>
            <a:pPr marL="457200" marR="0" lvl="0" indent="-457200" defTabSz="914400" rtl="0" eaLnBrk="1" fontAlgn="auto" latinLnBrk="0" hangingPunct="1">
              <a:lnSpc>
                <a:spcPct val="100000"/>
              </a:lnSpc>
              <a:spcBef>
                <a:spcPct val="20000"/>
              </a:spcBef>
              <a:spcAft>
                <a:spcPts val="0"/>
              </a:spcAft>
              <a:buClrTx/>
              <a:buSzTx/>
              <a:tabLst/>
              <a:defRPr/>
            </a:pPr>
            <a:r>
              <a:rPr lang="en-US" sz="2000" dirty="0"/>
              <a:t>        </a:t>
            </a:r>
            <a:r>
              <a:rPr lang="en-US" sz="2800" dirty="0"/>
              <a:t>After the lineup cards are official prior to the game, the player listed as  pitcher shall pitch until the first opposing batter has been put out or has advanced to first base.  </a:t>
            </a:r>
            <a:r>
              <a:rPr lang="en-US" sz="2800" dirty="0">
                <a:solidFill>
                  <a:srgbClr val="FF0000"/>
                </a:solidFill>
              </a:rPr>
              <a:t>PENALTY:  If the starting pitcher does not face one batter, </a:t>
            </a:r>
            <a:r>
              <a:rPr lang="en-US" sz="2800" dirty="0">
                <a:solidFill>
                  <a:srgbClr val="FF0000"/>
                </a:solidFill>
                <a:highlight>
                  <a:srgbClr val="FFFF00"/>
                </a:highlight>
              </a:rPr>
              <a:t>he may play another position</a:t>
            </a:r>
            <a:r>
              <a:rPr lang="en-US" sz="2800" dirty="0">
                <a:solidFill>
                  <a:srgbClr val="FF0000"/>
                </a:solidFill>
              </a:rPr>
              <a:t>, but not return to pitch. </a:t>
            </a:r>
          </a:p>
          <a:p>
            <a:pPr marL="457200" marR="0" lvl="0" indent="-457200" defTabSz="914400" rtl="0" eaLnBrk="1" fontAlgn="auto" latinLnBrk="0" hangingPunct="1">
              <a:lnSpc>
                <a:spcPct val="100000"/>
              </a:lnSpc>
              <a:spcBef>
                <a:spcPct val="20000"/>
              </a:spcBef>
              <a:spcAft>
                <a:spcPts val="0"/>
              </a:spcAft>
              <a:buClrTx/>
              <a:buSzTx/>
              <a:tabLst/>
              <a:defRPr/>
            </a:pP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bg/>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animBg="1"/>
      <p:bldP spid="6" grpId="0" animBg="1"/>
      <p:bldP spid="7" grpId="0" build="allAtOnce"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533400" y="304800"/>
            <a:ext cx="8229600" cy="1143000"/>
          </a:xfrm>
          <a:prstGeom prst="rect">
            <a:avLst/>
          </a:prstGeom>
          <a:solidFill>
            <a:schemeClr val="accent3">
              <a:lumMod val="75000"/>
            </a:schemeClr>
          </a:solidFill>
          <a:ln w="127000" cmpd="tri">
            <a:solidFill>
              <a:schemeClr val="tx1"/>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6000" dirty="0">
                <a:solidFill>
                  <a:schemeClr val="bg1"/>
                </a:solidFill>
                <a:latin typeface="+mj-lt"/>
                <a:ea typeface="+mj-ea"/>
                <a:cs typeface="+mj-cs"/>
              </a:rPr>
              <a:t>PITCHING</a:t>
            </a:r>
            <a:endParaRPr kumimoji="0" lang="en-US" sz="6000" b="0" i="0" u="none" strike="noStrike" kern="1200" cap="none" spc="0" normalizeH="0" baseline="0" noProof="0" dirty="0">
              <a:ln>
                <a:noFill/>
              </a:ln>
              <a:solidFill>
                <a:schemeClr val="bg1"/>
              </a:solidFill>
              <a:effectLst/>
              <a:uLnTx/>
              <a:uFillTx/>
              <a:latin typeface="+mj-lt"/>
              <a:ea typeface="+mj-ea"/>
              <a:cs typeface="+mj-cs"/>
            </a:endParaRPr>
          </a:p>
        </p:txBody>
      </p:sp>
      <p:sp>
        <p:nvSpPr>
          <p:cNvPr id="5" name="Content Placeholder 4"/>
          <p:cNvSpPr>
            <a:spLocks noGrp="1"/>
          </p:cNvSpPr>
          <p:nvPr>
            <p:ph idx="1"/>
          </p:nvPr>
        </p:nvSpPr>
        <p:spPr>
          <a:xfrm>
            <a:off x="457200" y="1600201"/>
            <a:ext cx="8229600" cy="3200399"/>
          </a:xfrm>
          <a:solidFill>
            <a:schemeClr val="accent3">
              <a:lumMod val="20000"/>
              <a:lumOff val="80000"/>
            </a:schemeClr>
          </a:solidFill>
          <a:ln w="63500" cmpd="tri">
            <a:solidFill>
              <a:schemeClr val="tx1"/>
            </a:solidFill>
          </a:ln>
        </p:spPr>
        <p:txBody>
          <a:bodyPr>
            <a:normAutofit/>
          </a:bodyPr>
          <a:lstStyle/>
          <a:p>
            <a:pPr algn="ctr">
              <a:buNone/>
            </a:pPr>
            <a:r>
              <a:rPr lang="en-US" dirty="0"/>
              <a:t>RULE 3-1-2</a:t>
            </a:r>
          </a:p>
          <a:p>
            <a:pPr>
              <a:buNone/>
            </a:pPr>
            <a:r>
              <a:rPr lang="en-US" dirty="0"/>
              <a:t>   A player may be removed as pitcher and returned as pitcher only once per inning, provided the return as pitcher does not violate either the </a:t>
            </a:r>
            <a:r>
              <a:rPr lang="en-US" dirty="0">
                <a:solidFill>
                  <a:schemeClr val="tx2">
                    <a:lumMod val="60000"/>
                    <a:lumOff val="40000"/>
                  </a:schemeClr>
                </a:solidFill>
              </a:rPr>
              <a:t>PITCHING</a:t>
            </a:r>
            <a:r>
              <a:rPr lang="en-US" dirty="0">
                <a:solidFill>
                  <a:schemeClr val="accent1">
                    <a:lumMod val="75000"/>
                  </a:schemeClr>
                </a:solidFill>
              </a:rPr>
              <a:t>,</a:t>
            </a:r>
            <a:r>
              <a:rPr lang="en-US" dirty="0">
                <a:solidFill>
                  <a:schemeClr val="accent2">
                    <a:lumMod val="75000"/>
                  </a:schemeClr>
                </a:solidFill>
              </a:rPr>
              <a:t> </a:t>
            </a:r>
            <a:r>
              <a:rPr lang="en-US" dirty="0">
                <a:solidFill>
                  <a:schemeClr val="accent6">
                    <a:lumMod val="75000"/>
                  </a:schemeClr>
                </a:solidFill>
              </a:rPr>
              <a:t>SUBSTITUTION</a:t>
            </a:r>
            <a:r>
              <a:rPr lang="en-US" dirty="0">
                <a:solidFill>
                  <a:schemeClr val="accent2">
                    <a:lumMod val="75000"/>
                  </a:schemeClr>
                </a:solidFill>
              </a:rPr>
              <a:t> </a:t>
            </a:r>
            <a:r>
              <a:rPr lang="en-US" dirty="0"/>
              <a:t>or </a:t>
            </a:r>
            <a:r>
              <a:rPr lang="en-US" dirty="0">
                <a:solidFill>
                  <a:schemeClr val="accent2">
                    <a:lumMod val="75000"/>
                  </a:schemeClr>
                </a:solidFill>
              </a:rPr>
              <a:t>CHARGED CONFERENCE </a:t>
            </a:r>
            <a:r>
              <a:rPr lang="en-US" dirty="0"/>
              <a:t>rule.</a:t>
            </a:r>
          </a:p>
          <a:p>
            <a:pPr>
              <a:buNone/>
            </a:pPr>
            <a:endParaRPr lang="en-US" dirty="0"/>
          </a:p>
          <a:p>
            <a:pPr>
              <a:buNone/>
            </a:pPr>
            <a:endParaRPr lang="en-US" dirty="0"/>
          </a:p>
          <a:p>
            <a:pPr marL="0" indent="0" algn="ctr">
              <a:buNone/>
            </a:pPr>
            <a:endParaRPr lang="en-US" dirty="0"/>
          </a:p>
          <a:p>
            <a:pPr marL="0" indent="0" algn="ctr">
              <a:buNone/>
            </a:pPr>
            <a:endParaRPr lang="en-US" dirty="0"/>
          </a:p>
          <a:p>
            <a:pPr algn="ctr">
              <a:buNone/>
            </a:pPr>
            <a:endParaRPr 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533400" y="304800"/>
            <a:ext cx="8229600" cy="1143000"/>
          </a:xfrm>
          <a:prstGeom prst="rect">
            <a:avLst/>
          </a:prstGeom>
          <a:solidFill>
            <a:schemeClr val="accent3">
              <a:lumMod val="75000"/>
            </a:schemeClr>
          </a:solidFill>
          <a:ln w="127000" cmpd="tri">
            <a:solidFill>
              <a:schemeClr val="tx1"/>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6000" dirty="0">
                <a:solidFill>
                  <a:schemeClr val="bg1"/>
                </a:solidFill>
                <a:latin typeface="+mj-lt"/>
                <a:ea typeface="+mj-ea"/>
                <a:cs typeface="+mj-cs"/>
              </a:rPr>
              <a:t>PITCHING</a:t>
            </a:r>
            <a:endParaRPr kumimoji="0" lang="en-US" sz="6000" b="0" i="0" u="none" strike="noStrike" kern="1200" cap="none" spc="0" normalizeH="0" baseline="0" noProof="0" dirty="0">
              <a:ln>
                <a:noFill/>
              </a:ln>
              <a:solidFill>
                <a:schemeClr val="bg1"/>
              </a:solidFill>
              <a:effectLst/>
              <a:uLnTx/>
              <a:uFillTx/>
              <a:latin typeface="+mj-lt"/>
              <a:ea typeface="+mj-ea"/>
              <a:cs typeface="+mj-cs"/>
            </a:endParaRPr>
          </a:p>
        </p:txBody>
      </p:sp>
      <p:sp>
        <p:nvSpPr>
          <p:cNvPr id="5" name="Content Placeholder 4"/>
          <p:cNvSpPr>
            <a:spLocks noGrp="1"/>
          </p:cNvSpPr>
          <p:nvPr>
            <p:ph idx="1"/>
          </p:nvPr>
        </p:nvSpPr>
        <p:spPr>
          <a:xfrm>
            <a:off x="457200" y="1600201"/>
            <a:ext cx="8229600" cy="1828799"/>
          </a:xfrm>
          <a:solidFill>
            <a:schemeClr val="accent3">
              <a:lumMod val="20000"/>
              <a:lumOff val="80000"/>
            </a:schemeClr>
          </a:solidFill>
          <a:ln w="63500" cmpd="tri">
            <a:solidFill>
              <a:schemeClr val="tx1"/>
            </a:solidFill>
          </a:ln>
        </p:spPr>
        <p:txBody>
          <a:bodyPr>
            <a:normAutofit fontScale="92500" lnSpcReduction="10000"/>
          </a:bodyPr>
          <a:lstStyle/>
          <a:p>
            <a:pPr algn="ctr">
              <a:buNone/>
            </a:pPr>
            <a:r>
              <a:rPr lang="en-US" sz="3000" dirty="0"/>
              <a:t>RULE 3-1-2</a:t>
            </a:r>
          </a:p>
          <a:p>
            <a:pPr>
              <a:buNone/>
            </a:pPr>
            <a:r>
              <a:rPr lang="en-US" sz="3000" dirty="0"/>
              <a:t>    A player may be removed as pitcher and returned as pitcher only once per inning, provided the return as pitcher does not violate the </a:t>
            </a:r>
            <a:r>
              <a:rPr lang="en-US" sz="3000" dirty="0">
                <a:solidFill>
                  <a:schemeClr val="tx2">
                    <a:lumMod val="60000"/>
                    <a:lumOff val="40000"/>
                  </a:schemeClr>
                </a:solidFill>
              </a:rPr>
              <a:t>PITCHING…</a:t>
            </a:r>
            <a:endParaRPr lang="en-US" sz="3000" dirty="0"/>
          </a:p>
          <a:p>
            <a:pPr>
              <a:buNone/>
            </a:pPr>
            <a:endParaRPr lang="en-US" dirty="0"/>
          </a:p>
          <a:p>
            <a:pPr algn="ctr">
              <a:buNone/>
            </a:pPr>
            <a:endParaRPr lang="en-US" dirty="0"/>
          </a:p>
          <a:p>
            <a:pPr algn="ctr">
              <a:buNone/>
            </a:pPr>
            <a:endParaRPr lang="en-US" dirty="0"/>
          </a:p>
          <a:p>
            <a:pPr algn="ctr">
              <a:buNone/>
            </a:pPr>
            <a:endParaRPr lang="en-US" dirty="0"/>
          </a:p>
        </p:txBody>
      </p:sp>
      <p:sp>
        <p:nvSpPr>
          <p:cNvPr id="4" name="Content Placeholder 4"/>
          <p:cNvSpPr txBox="1">
            <a:spLocks/>
          </p:cNvSpPr>
          <p:nvPr/>
        </p:nvSpPr>
        <p:spPr>
          <a:xfrm>
            <a:off x="429491" y="3429000"/>
            <a:ext cx="8229600" cy="1894609"/>
          </a:xfrm>
          <a:prstGeom prst="rect">
            <a:avLst/>
          </a:prstGeom>
          <a:solidFill>
            <a:schemeClr val="accent3">
              <a:lumMod val="60000"/>
              <a:lumOff val="40000"/>
            </a:schemeClr>
          </a:solidFill>
          <a:ln w="63500" cmpd="tri">
            <a:solidFill>
              <a:schemeClr val="tx1"/>
            </a:solidFill>
          </a:ln>
        </p:spPr>
        <p:txBody>
          <a:bodyPr vert="horz" lIns="91440" tIns="45720" rIns="91440" bIns="45720" rtlCol="0">
            <a:noAutofit/>
          </a:bodyPr>
          <a:lstStyle/>
          <a:p>
            <a:pPr marL="457200" marR="0" lvl="0" indent="-457200" defTabSz="914400" rtl="0" eaLnBrk="1" fontAlgn="auto" latinLnBrk="0" hangingPunct="1">
              <a:lnSpc>
                <a:spcPct val="100000"/>
              </a:lnSpc>
              <a:spcBef>
                <a:spcPct val="20000"/>
              </a:spcBef>
              <a:spcAft>
                <a:spcPts val="0"/>
              </a:spcAft>
              <a:buClrTx/>
              <a:buSzTx/>
              <a:tabLst/>
              <a:defRPr/>
            </a:pPr>
            <a:r>
              <a:rPr lang="en-US" sz="2000" dirty="0"/>
              <a:t>Starter F1 throws three warm up pitches in the 4</a:t>
            </a:r>
            <a:r>
              <a:rPr lang="en-US" sz="2000" baseline="30000" dirty="0"/>
              <a:t>th</a:t>
            </a:r>
            <a:r>
              <a:rPr lang="en-US" sz="2000" dirty="0"/>
              <a:t> inning when coach</a:t>
            </a:r>
          </a:p>
          <a:p>
            <a:pPr marR="0" lvl="0" indent="-457200" algn="just" defTabSz="914400" rtl="0" eaLnBrk="1" fontAlgn="auto" latinLnBrk="0" hangingPunct="1">
              <a:lnSpc>
                <a:spcPct val="100000"/>
              </a:lnSpc>
              <a:spcAft>
                <a:spcPts val="0"/>
              </a:spcAft>
              <a:buClrTx/>
              <a:buSzTx/>
              <a:tabLst/>
              <a:defRPr/>
            </a:pPr>
            <a:r>
              <a:rPr lang="en-US" sz="2000" dirty="0"/>
              <a:t>decides to switch F1 &amp; F4.  F4 is granted more than the 8 warm up throws                      allowed him by PU.  Starter F1 cannot come back in to pitch. Preventive officiating…if coach/player requests extra throws…let them know F1 won’t be allowed back on the mound …they may then just throw the 8.</a:t>
            </a:r>
          </a:p>
          <a:p>
            <a:pPr marR="0" lvl="0" indent="-457200" algn="just" defTabSz="914400" rtl="0" eaLnBrk="1" fontAlgn="auto" latinLnBrk="0" hangingPunct="1">
              <a:lnSpc>
                <a:spcPct val="100000"/>
              </a:lnSpc>
              <a:spcAft>
                <a:spcPts val="0"/>
              </a:spcAft>
              <a:buClrTx/>
              <a:buSzTx/>
              <a:tabLst/>
              <a:defRPr/>
            </a:pPr>
            <a:r>
              <a:rPr lang="en-US" sz="2000" dirty="0"/>
              <a:t>RARELY may see this situation.</a:t>
            </a:r>
          </a:p>
        </p:txBody>
      </p:sp>
      <p:sp>
        <p:nvSpPr>
          <p:cNvPr id="7" name="Content Placeholder 4"/>
          <p:cNvSpPr txBox="1">
            <a:spLocks/>
          </p:cNvSpPr>
          <p:nvPr/>
        </p:nvSpPr>
        <p:spPr>
          <a:xfrm>
            <a:off x="429491" y="5334000"/>
            <a:ext cx="8229600" cy="1295400"/>
          </a:xfrm>
          <a:prstGeom prst="rect">
            <a:avLst/>
          </a:prstGeom>
          <a:solidFill>
            <a:schemeClr val="accent3">
              <a:lumMod val="40000"/>
              <a:lumOff val="60000"/>
            </a:schemeClr>
          </a:solidFill>
          <a:ln w="63500" cmpd="tri">
            <a:solidFill>
              <a:schemeClr val="tx1"/>
            </a:solidFill>
          </a:ln>
        </p:spPr>
        <p:txBody>
          <a:bodyPr vert="horz" lIns="91440" tIns="45720" rIns="91440" bIns="45720" rtlCol="0">
            <a:noAutofit/>
          </a:bodyPr>
          <a:lstStyle/>
          <a:p>
            <a:r>
              <a:rPr lang="en-US" sz="2000" dirty="0"/>
              <a:t> F1 &amp; F4 switch.  Offensive substitution made with new batter.  Defensive coach wants to switch fielders back.  NOT ALLOWED – must pitch to the batter then at bat, or any substitute for that batter until such batter is put out or reaches first base, or until a third out has been made. </a:t>
            </a:r>
          </a:p>
          <a:p>
            <a:pPr marL="457200" marR="0" lvl="0" indent="-457200" defTabSz="914400" rtl="0" eaLnBrk="1" fontAlgn="auto" latinLnBrk="0" hangingPunct="1">
              <a:lnSpc>
                <a:spcPct val="100000"/>
              </a:lnSpc>
              <a:spcBef>
                <a:spcPct val="20000"/>
              </a:spcBef>
              <a:spcAft>
                <a:spcPts val="0"/>
              </a:spcAft>
              <a:buClrTx/>
              <a:buSzTx/>
              <a:tabLst/>
              <a:defRPr/>
            </a:pPr>
            <a:endParaRPr lang="en-US" sz="2000" dirty="0"/>
          </a:p>
          <a:p>
            <a:pPr marL="457200" marR="0" lvl="0" indent="-457200" defTabSz="914400" rtl="0" eaLnBrk="1" fontAlgn="auto" latinLnBrk="0" hangingPunct="1">
              <a:lnSpc>
                <a:spcPct val="100000"/>
              </a:lnSpc>
              <a:spcBef>
                <a:spcPct val="20000"/>
              </a:spcBef>
              <a:spcAft>
                <a:spcPts val="0"/>
              </a:spcAft>
              <a:buClrTx/>
              <a:buSzTx/>
              <a:tabLst/>
              <a:defRPr/>
            </a:pP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533400" y="304800"/>
            <a:ext cx="8229600" cy="1143000"/>
          </a:xfrm>
          <a:prstGeom prst="rect">
            <a:avLst/>
          </a:prstGeom>
          <a:solidFill>
            <a:schemeClr val="accent3">
              <a:lumMod val="75000"/>
            </a:schemeClr>
          </a:solidFill>
          <a:ln w="127000" cmpd="tri">
            <a:solidFill>
              <a:schemeClr val="tx1"/>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6000" noProof="0" dirty="0">
                <a:solidFill>
                  <a:schemeClr val="bg1"/>
                </a:solidFill>
                <a:latin typeface="+mj-lt"/>
                <a:ea typeface="+mj-ea"/>
                <a:cs typeface="+mj-cs"/>
              </a:rPr>
              <a:t>PITCHING</a:t>
            </a:r>
            <a:endParaRPr kumimoji="0" lang="en-US" sz="6000" b="0" i="0" u="none" strike="noStrike" kern="1200" cap="none" spc="0" normalizeH="0" baseline="0" noProof="0" dirty="0">
              <a:ln>
                <a:noFill/>
              </a:ln>
              <a:solidFill>
                <a:schemeClr val="bg1"/>
              </a:solidFill>
              <a:effectLst/>
              <a:uLnTx/>
              <a:uFillTx/>
              <a:latin typeface="+mj-lt"/>
              <a:ea typeface="+mj-ea"/>
              <a:cs typeface="+mj-cs"/>
            </a:endParaRPr>
          </a:p>
        </p:txBody>
      </p:sp>
      <p:sp>
        <p:nvSpPr>
          <p:cNvPr id="5" name="Content Placeholder 4"/>
          <p:cNvSpPr>
            <a:spLocks noGrp="1"/>
          </p:cNvSpPr>
          <p:nvPr>
            <p:ph idx="1"/>
          </p:nvPr>
        </p:nvSpPr>
        <p:spPr>
          <a:xfrm>
            <a:off x="457200" y="1600201"/>
            <a:ext cx="8229600" cy="2285999"/>
          </a:xfrm>
          <a:solidFill>
            <a:schemeClr val="accent3">
              <a:lumMod val="20000"/>
              <a:lumOff val="80000"/>
            </a:schemeClr>
          </a:solidFill>
          <a:ln w="63500" cmpd="tri">
            <a:solidFill>
              <a:schemeClr val="tx1"/>
            </a:solidFill>
          </a:ln>
        </p:spPr>
        <p:txBody>
          <a:bodyPr>
            <a:normAutofit/>
          </a:bodyPr>
          <a:lstStyle/>
          <a:p>
            <a:pPr algn="ctr">
              <a:buNone/>
            </a:pPr>
            <a:r>
              <a:rPr lang="en-US" dirty="0"/>
              <a:t>RULE 3-1-2</a:t>
            </a:r>
          </a:p>
          <a:p>
            <a:pPr>
              <a:buNone/>
            </a:pPr>
            <a:r>
              <a:rPr lang="en-US" dirty="0"/>
              <a:t>    A player may be removed as pitcher and returned as pitcher only once per inning, provided the return as pitcher does not violate </a:t>
            </a:r>
            <a:r>
              <a:rPr lang="en-US" dirty="0">
                <a:solidFill>
                  <a:schemeClr val="accent2">
                    <a:lumMod val="75000"/>
                  </a:schemeClr>
                </a:solidFill>
              </a:rPr>
              <a:t>CHARGED CONFERENCE </a:t>
            </a:r>
            <a:r>
              <a:rPr lang="en-US" dirty="0"/>
              <a:t>rule.</a:t>
            </a:r>
          </a:p>
          <a:p>
            <a:pPr algn="ctr">
              <a:buNone/>
            </a:pPr>
            <a:endParaRPr lang="en-US" dirty="0"/>
          </a:p>
          <a:p>
            <a:pPr algn="ctr">
              <a:buNone/>
            </a:pPr>
            <a:endParaRPr lang="en-US" dirty="0"/>
          </a:p>
          <a:p>
            <a:pPr algn="ctr"/>
            <a:endParaRPr lang="en-US" dirty="0"/>
          </a:p>
          <a:p>
            <a:pPr algn="ctr">
              <a:buNone/>
            </a:pPr>
            <a:endParaRPr lang="en-US" dirty="0"/>
          </a:p>
        </p:txBody>
      </p:sp>
      <p:sp>
        <p:nvSpPr>
          <p:cNvPr id="4" name="Title 1"/>
          <p:cNvSpPr txBox="1">
            <a:spLocks/>
          </p:cNvSpPr>
          <p:nvPr/>
        </p:nvSpPr>
        <p:spPr>
          <a:xfrm>
            <a:off x="457200" y="4038601"/>
            <a:ext cx="8229600" cy="2819399"/>
          </a:xfrm>
          <a:prstGeom prst="rect">
            <a:avLst/>
          </a:prstGeom>
          <a:solidFill>
            <a:schemeClr val="accent3">
              <a:lumMod val="75000"/>
            </a:schemeClr>
          </a:solidFill>
          <a:ln w="127000" cmpd="tri">
            <a:solidFill>
              <a:schemeClr val="tx1"/>
            </a:solidFill>
          </a:ln>
        </p:spPr>
        <p:txBody>
          <a:bodyPr vert="horz" lIns="91440" tIns="45720" rIns="91440" bIns="45720" rtlCol="0" anchor="ctr">
            <a:normAutofit lnSpcReduction="10000"/>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dirty="0">
                <a:solidFill>
                  <a:schemeClr val="bg1"/>
                </a:solidFill>
                <a:latin typeface="+mj-lt"/>
                <a:ea typeface="+mj-ea"/>
                <a:cs typeface="+mj-cs"/>
              </a:rPr>
              <a:t>Team A has used all their defensive conferences. (3)</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a:ln>
                  <a:noFill/>
                </a:ln>
                <a:solidFill>
                  <a:schemeClr val="bg1"/>
                </a:solidFill>
                <a:effectLst/>
                <a:uLnTx/>
                <a:uFillTx/>
                <a:latin typeface="+mj-lt"/>
                <a:ea typeface="+mj-ea"/>
                <a:cs typeface="+mj-cs"/>
              </a:rPr>
              <a:t>The</a:t>
            </a:r>
            <a:r>
              <a:rPr kumimoji="0" lang="en-US" sz="2800" b="0" i="0" u="none" strike="noStrike" kern="1200" cap="none" spc="0" normalizeH="0" noProof="0" dirty="0">
                <a:ln>
                  <a:noFill/>
                </a:ln>
                <a:solidFill>
                  <a:schemeClr val="bg1"/>
                </a:solidFill>
                <a:effectLst/>
                <a:uLnTx/>
                <a:uFillTx/>
                <a:latin typeface="+mj-lt"/>
                <a:ea typeface="+mj-ea"/>
                <a:cs typeface="+mj-cs"/>
              </a:rPr>
              <a:t> 4</a:t>
            </a:r>
            <a:r>
              <a:rPr kumimoji="0" lang="en-US" sz="2800" b="0" i="0" u="none" strike="noStrike" kern="1200" cap="none" spc="0" normalizeH="0" baseline="30000" noProof="0" dirty="0">
                <a:ln>
                  <a:noFill/>
                </a:ln>
                <a:solidFill>
                  <a:schemeClr val="bg1"/>
                </a:solidFill>
                <a:effectLst/>
                <a:uLnTx/>
                <a:uFillTx/>
                <a:latin typeface="+mj-lt"/>
                <a:ea typeface="+mj-ea"/>
                <a:cs typeface="+mj-cs"/>
              </a:rPr>
              <a:t>th</a:t>
            </a:r>
            <a:r>
              <a:rPr kumimoji="0" lang="en-US" sz="2800" b="0" i="0" u="none" strike="noStrike" kern="1200" cap="none" spc="0" normalizeH="0" noProof="0" dirty="0">
                <a:ln>
                  <a:noFill/>
                </a:ln>
                <a:solidFill>
                  <a:schemeClr val="bg1"/>
                </a:solidFill>
                <a:effectLst/>
                <a:uLnTx/>
                <a:uFillTx/>
                <a:latin typeface="+mj-lt"/>
                <a:ea typeface="+mj-ea"/>
                <a:cs typeface="+mj-cs"/>
              </a:rPr>
              <a:t> time coach comes out  </a:t>
            </a:r>
            <a:r>
              <a:rPr lang="en-US" sz="2800" dirty="0">
                <a:solidFill>
                  <a:schemeClr val="bg1"/>
                </a:solidFill>
                <a:latin typeface="+mj-lt"/>
                <a:ea typeface="+mj-ea"/>
                <a:cs typeface="+mj-cs"/>
              </a:rPr>
              <a:t>and </a:t>
            </a:r>
            <a:r>
              <a:rPr kumimoji="0" lang="en-US" sz="2800" b="0" i="0" u="none" strike="noStrike" kern="1200" cap="none" spc="0" normalizeH="0" noProof="0" dirty="0">
                <a:ln>
                  <a:noFill/>
                </a:ln>
                <a:solidFill>
                  <a:schemeClr val="bg1"/>
                </a:solidFill>
                <a:effectLst/>
                <a:uLnTx/>
                <a:uFillTx/>
                <a:latin typeface="+mj-lt"/>
                <a:ea typeface="+mj-ea"/>
                <a:cs typeface="+mj-cs"/>
              </a:rPr>
              <a:t>pitcher  is removed and plays 2</a:t>
            </a:r>
            <a:r>
              <a:rPr kumimoji="0" lang="en-US" sz="2800" b="0" i="0" u="none" strike="noStrike" kern="1200" cap="none" spc="0" normalizeH="0" baseline="30000" noProof="0" dirty="0">
                <a:ln>
                  <a:noFill/>
                </a:ln>
                <a:solidFill>
                  <a:schemeClr val="bg1"/>
                </a:solidFill>
                <a:effectLst/>
                <a:uLnTx/>
                <a:uFillTx/>
                <a:latin typeface="+mj-lt"/>
                <a:ea typeface="+mj-ea"/>
                <a:cs typeface="+mj-cs"/>
              </a:rPr>
              <a:t>nd</a:t>
            </a:r>
            <a:r>
              <a:rPr kumimoji="0" lang="en-US" sz="2800" b="0" i="0" u="none" strike="noStrike" kern="1200" cap="none" spc="0" normalizeH="0" noProof="0" dirty="0">
                <a:ln>
                  <a:noFill/>
                </a:ln>
                <a:solidFill>
                  <a:schemeClr val="bg1"/>
                </a:solidFill>
                <a:effectLst/>
                <a:uLnTx/>
                <a:uFillTx/>
                <a:latin typeface="+mj-lt"/>
                <a:ea typeface="+mj-ea"/>
                <a:cs typeface="+mj-cs"/>
              </a:rPr>
              <a:t> base.   The next inning, the coach wants to switch F4 and F1.  Not allowed because F4 was removed from the mound  due to conference limit.  </a:t>
            </a:r>
          </a:p>
          <a:p>
            <a:pPr marL="0" marR="0" lvl="0" indent="0" defTabSz="914400" rtl="0" eaLnBrk="1" fontAlgn="auto" latinLnBrk="0" hangingPunct="1">
              <a:lnSpc>
                <a:spcPct val="100000"/>
              </a:lnSpc>
              <a:spcBef>
                <a:spcPct val="0"/>
              </a:spcBef>
              <a:spcAft>
                <a:spcPts val="0"/>
              </a:spcAft>
              <a:buClrTx/>
              <a:buSzTx/>
              <a:buFontTx/>
              <a:buNone/>
              <a:tabLst/>
              <a:defRPr/>
            </a:pPr>
            <a:r>
              <a:rPr lang="en-US" sz="2800" dirty="0">
                <a:solidFill>
                  <a:schemeClr val="bg1"/>
                </a:solidFill>
                <a:latin typeface="+mj-lt"/>
                <a:ea typeface="+mj-ea"/>
                <a:cs typeface="+mj-cs"/>
              </a:rPr>
              <a:t>I</a:t>
            </a:r>
            <a:r>
              <a:rPr kumimoji="0" lang="en-US" sz="2800" b="0" i="0" u="none" strike="noStrike" kern="1200" cap="none" spc="0" normalizeH="0" noProof="0" dirty="0">
                <a:ln>
                  <a:noFill/>
                </a:ln>
                <a:solidFill>
                  <a:schemeClr val="bg1"/>
                </a:solidFill>
                <a:effectLst/>
                <a:uLnTx/>
                <a:uFillTx/>
                <a:latin typeface="+mj-lt"/>
                <a:ea typeface="+mj-ea"/>
                <a:cs typeface="+mj-cs"/>
              </a:rPr>
              <a:t>f</a:t>
            </a:r>
            <a:r>
              <a:rPr lang="en-US" sz="2800" noProof="0" dirty="0">
                <a:solidFill>
                  <a:schemeClr val="bg1"/>
                </a:solidFill>
                <a:latin typeface="+mj-lt"/>
                <a:ea typeface="+mj-ea"/>
                <a:cs typeface="+mj-cs"/>
              </a:rPr>
              <a:t> any subsequent pitchers are removed because coach goes to </a:t>
            </a:r>
            <a:r>
              <a:rPr lang="en-US" sz="2800" noProof="0" dirty="0" err="1">
                <a:solidFill>
                  <a:schemeClr val="bg1"/>
                </a:solidFill>
                <a:latin typeface="+mj-lt"/>
                <a:ea typeface="+mj-ea"/>
                <a:cs typeface="+mj-cs"/>
              </a:rPr>
              <a:t>th</a:t>
            </a:r>
            <a:r>
              <a:rPr lang="en-US" sz="2800" dirty="0">
                <a:solidFill>
                  <a:schemeClr val="bg1"/>
                </a:solidFill>
                <a:latin typeface="+mj-lt"/>
                <a:ea typeface="+mj-ea"/>
                <a:cs typeface="+mj-cs"/>
              </a:rPr>
              <a:t>e mound after</a:t>
            </a:r>
            <a:r>
              <a:rPr lang="en-US" sz="2800" noProof="0" dirty="0">
                <a:solidFill>
                  <a:schemeClr val="bg1"/>
                </a:solidFill>
                <a:latin typeface="+mj-lt"/>
                <a:ea typeface="+mj-ea"/>
                <a:cs typeface="+mj-cs"/>
              </a:rPr>
              <a:t> defensive conferences have been used, </a:t>
            </a:r>
            <a:r>
              <a:rPr lang="en-US" sz="2800" dirty="0">
                <a:solidFill>
                  <a:schemeClr val="bg1"/>
                </a:solidFill>
                <a:latin typeface="+mj-lt"/>
                <a:ea typeface="+mj-ea"/>
                <a:cs typeface="+mj-cs"/>
              </a:rPr>
              <a:t>they may not return to the mound.  </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457200" y="228600"/>
            <a:ext cx="8229600" cy="1143000"/>
          </a:xfrm>
          <a:prstGeom prst="rect">
            <a:avLst/>
          </a:prstGeom>
          <a:solidFill>
            <a:schemeClr val="accent3">
              <a:lumMod val="75000"/>
            </a:schemeClr>
          </a:solidFill>
          <a:ln w="127000" cmpd="tri">
            <a:solidFill>
              <a:schemeClr val="tx1"/>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6000" noProof="0" dirty="0">
                <a:solidFill>
                  <a:schemeClr val="bg1"/>
                </a:solidFill>
                <a:latin typeface="+mj-lt"/>
                <a:ea typeface="+mj-ea"/>
                <a:cs typeface="+mj-cs"/>
              </a:rPr>
              <a:t>PITCHING</a:t>
            </a:r>
            <a:endParaRPr kumimoji="0" lang="en-US" sz="6000" b="0" i="0" u="none" strike="noStrike" kern="1200" cap="none" spc="0" normalizeH="0" baseline="0" noProof="0" dirty="0">
              <a:ln>
                <a:noFill/>
              </a:ln>
              <a:solidFill>
                <a:schemeClr val="bg1"/>
              </a:solidFill>
              <a:effectLst/>
              <a:uLnTx/>
              <a:uFillTx/>
              <a:latin typeface="+mj-lt"/>
              <a:ea typeface="+mj-ea"/>
              <a:cs typeface="+mj-cs"/>
            </a:endParaRPr>
          </a:p>
        </p:txBody>
      </p:sp>
      <p:sp>
        <p:nvSpPr>
          <p:cNvPr id="5" name="Content Placeholder 4"/>
          <p:cNvSpPr>
            <a:spLocks noGrp="1"/>
          </p:cNvSpPr>
          <p:nvPr>
            <p:ph idx="1"/>
          </p:nvPr>
        </p:nvSpPr>
        <p:spPr>
          <a:xfrm>
            <a:off x="457200" y="1600201"/>
            <a:ext cx="8229600" cy="2895599"/>
          </a:xfrm>
          <a:solidFill>
            <a:schemeClr val="accent3">
              <a:lumMod val="20000"/>
              <a:lumOff val="80000"/>
            </a:schemeClr>
          </a:solidFill>
          <a:ln w="63500" cmpd="tri">
            <a:solidFill>
              <a:schemeClr val="tx1"/>
            </a:solidFill>
          </a:ln>
        </p:spPr>
        <p:txBody>
          <a:bodyPr/>
          <a:lstStyle/>
          <a:p>
            <a:pPr algn="ctr">
              <a:buNone/>
            </a:pPr>
            <a:r>
              <a:rPr lang="en-US" dirty="0"/>
              <a:t>RULE 3-1-2</a:t>
            </a:r>
          </a:p>
          <a:p>
            <a:pPr>
              <a:buNone/>
            </a:pPr>
            <a:r>
              <a:rPr lang="en-US" dirty="0"/>
              <a:t>    A player may be removed as pitcher and returned as pitcher only once per inning, provided the return as pitcher does not violate the </a:t>
            </a:r>
            <a:r>
              <a:rPr lang="en-US" dirty="0">
                <a:solidFill>
                  <a:schemeClr val="accent6">
                    <a:lumMod val="75000"/>
                  </a:schemeClr>
                </a:solidFill>
              </a:rPr>
              <a:t>SUBSTITUTION RULE…</a:t>
            </a:r>
            <a:endParaRPr lang="en-US" dirty="0"/>
          </a:p>
          <a:p>
            <a:pPr algn="ctr">
              <a:buNone/>
            </a:pPr>
            <a:endParaRPr lang="en-US" dirty="0"/>
          </a:p>
          <a:p>
            <a:pPr algn="ctr">
              <a:buNone/>
            </a:pPr>
            <a:endParaRPr lang="en-US" dirty="0"/>
          </a:p>
          <a:p>
            <a:pPr algn="ctr"/>
            <a:endParaRPr lang="en-US" dirty="0"/>
          </a:p>
          <a:p>
            <a:pPr algn="ctr">
              <a:buNone/>
            </a:pPr>
            <a:endParaRPr lang="en-US" dirty="0"/>
          </a:p>
        </p:txBody>
      </p:sp>
      <p:sp>
        <p:nvSpPr>
          <p:cNvPr id="4" name="Title 1"/>
          <p:cNvSpPr txBox="1">
            <a:spLocks/>
          </p:cNvSpPr>
          <p:nvPr/>
        </p:nvSpPr>
        <p:spPr>
          <a:xfrm>
            <a:off x="457200" y="4953000"/>
            <a:ext cx="8229600" cy="1143000"/>
          </a:xfrm>
          <a:prstGeom prst="rect">
            <a:avLst/>
          </a:prstGeom>
          <a:solidFill>
            <a:schemeClr val="accent3">
              <a:lumMod val="20000"/>
              <a:lumOff val="80000"/>
            </a:schemeClr>
          </a:solidFill>
          <a:ln w="127000" cmpd="tri">
            <a:solidFill>
              <a:schemeClr val="tx1"/>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a:latin typeface="+mj-lt"/>
                <a:ea typeface="+mj-ea"/>
                <a:cs typeface="+mj-cs"/>
              </a:rPr>
              <a:t>If the pitcher simply does not have re-entry status; a starter removed twice from game or a substitute removed once.</a:t>
            </a:r>
            <a:endParaRPr kumimoji="0" lang="en-US" sz="3200" b="0" i="0" u="none" strike="noStrike" kern="1200" cap="none" spc="0" normalizeH="0" baseline="0" noProof="0" dirty="0">
              <a:ln>
                <a:noFill/>
              </a:ln>
              <a:effectLst/>
              <a:uLnTx/>
              <a:uFillTx/>
              <a:latin typeface="+mj-lt"/>
              <a:ea typeface="+mj-ea"/>
              <a:cs typeface="+mj-cs"/>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1219200" y="1295400"/>
            <a:ext cx="5867400" cy="369332"/>
          </a:xfrm>
          <a:prstGeom prst="rect">
            <a:avLst/>
          </a:prstGeom>
          <a:solidFill>
            <a:srgbClr val="FFFF00"/>
          </a:solidFill>
          <a:ln w="63500" cmpd="tri">
            <a:solidFill>
              <a:schemeClr val="tx1"/>
            </a:solidFill>
          </a:ln>
        </p:spPr>
        <p:txBody>
          <a:bodyPr wrap="square" rtlCol="0">
            <a:spAutoFit/>
          </a:bodyPr>
          <a:lstStyle/>
          <a:p>
            <a:r>
              <a:rPr lang="en-US" dirty="0"/>
              <a:t>A team has used all 3 of their defensive conferences.   3-4-1 </a:t>
            </a:r>
          </a:p>
        </p:txBody>
      </p:sp>
      <p:sp>
        <p:nvSpPr>
          <p:cNvPr id="23" name="TextBox 22"/>
          <p:cNvSpPr txBox="1"/>
          <p:nvPr/>
        </p:nvSpPr>
        <p:spPr>
          <a:xfrm>
            <a:off x="563552" y="1808202"/>
            <a:ext cx="7742248" cy="923330"/>
          </a:xfrm>
          <a:prstGeom prst="rect">
            <a:avLst/>
          </a:prstGeom>
          <a:solidFill>
            <a:schemeClr val="tx2">
              <a:lumMod val="20000"/>
              <a:lumOff val="80000"/>
            </a:schemeClr>
          </a:solidFill>
          <a:ln w="63500" cmpd="tri">
            <a:solidFill>
              <a:schemeClr val="tx1"/>
            </a:solidFill>
          </a:ln>
        </p:spPr>
        <p:txBody>
          <a:bodyPr wrap="square" rtlCol="0">
            <a:spAutoFit/>
          </a:bodyPr>
          <a:lstStyle/>
          <a:p>
            <a:pPr marL="342900" indent="-342900">
              <a:buAutoNum type="arabicPeriod"/>
            </a:pPr>
            <a:r>
              <a:rPr lang="en-US" dirty="0"/>
              <a:t>Coach </a:t>
            </a:r>
            <a:r>
              <a:rPr lang="en-US" u="sng" dirty="0"/>
              <a:t>goes to the umpire </a:t>
            </a:r>
            <a:r>
              <a:rPr lang="en-US" dirty="0"/>
              <a:t>and tells him F1 &amp; F6 are switching positions.</a:t>
            </a:r>
          </a:p>
          <a:p>
            <a:pPr marL="342900" indent="-342900"/>
            <a:r>
              <a:rPr lang="en-US" dirty="0"/>
              <a:t>       This is legal.  </a:t>
            </a:r>
          </a:p>
          <a:p>
            <a:endParaRPr lang="en-US" dirty="0"/>
          </a:p>
        </p:txBody>
      </p:sp>
      <p:sp>
        <p:nvSpPr>
          <p:cNvPr id="24" name="TextBox 23"/>
          <p:cNvSpPr txBox="1"/>
          <p:nvPr/>
        </p:nvSpPr>
        <p:spPr>
          <a:xfrm>
            <a:off x="2438400" y="2311431"/>
            <a:ext cx="609600" cy="338554"/>
          </a:xfrm>
          <a:prstGeom prst="rect">
            <a:avLst/>
          </a:prstGeom>
          <a:solidFill>
            <a:srgbClr val="00B050"/>
          </a:solidFill>
          <a:ln w="63500" cmpd="tri">
            <a:solidFill>
              <a:schemeClr val="tx1"/>
            </a:solidFill>
          </a:ln>
        </p:spPr>
        <p:txBody>
          <a:bodyPr wrap="square" rtlCol="0">
            <a:spAutoFit/>
          </a:bodyPr>
          <a:lstStyle/>
          <a:p>
            <a:r>
              <a:rPr lang="en-US" sz="1600" dirty="0"/>
              <a:t>True</a:t>
            </a:r>
          </a:p>
        </p:txBody>
      </p:sp>
      <p:sp>
        <p:nvSpPr>
          <p:cNvPr id="25" name="TextBox 24"/>
          <p:cNvSpPr txBox="1"/>
          <p:nvPr/>
        </p:nvSpPr>
        <p:spPr>
          <a:xfrm>
            <a:off x="563552" y="2819400"/>
            <a:ext cx="7742248" cy="1200329"/>
          </a:xfrm>
          <a:prstGeom prst="rect">
            <a:avLst/>
          </a:prstGeom>
          <a:solidFill>
            <a:schemeClr val="accent3">
              <a:lumMod val="60000"/>
              <a:lumOff val="40000"/>
            </a:schemeClr>
          </a:solidFill>
          <a:ln w="63500" cmpd="tri">
            <a:solidFill>
              <a:schemeClr val="tx1"/>
            </a:solidFill>
          </a:ln>
        </p:spPr>
        <p:txBody>
          <a:bodyPr wrap="square" rtlCol="0">
            <a:spAutoFit/>
          </a:bodyPr>
          <a:lstStyle/>
          <a:p>
            <a:pPr marL="342900" indent="-342900">
              <a:buAutoNum type="arabicPeriod" startAt="2"/>
            </a:pPr>
            <a:r>
              <a:rPr lang="en-US" dirty="0"/>
              <a:t>After one batter the coach </a:t>
            </a:r>
            <a:r>
              <a:rPr lang="en-US" u="sng" dirty="0"/>
              <a:t>informs the umpire </a:t>
            </a:r>
            <a:r>
              <a:rPr lang="en-US" dirty="0"/>
              <a:t>that the players will switch back or the players just switch back. </a:t>
            </a:r>
          </a:p>
          <a:p>
            <a:pPr marL="342900" indent="-342900"/>
            <a:r>
              <a:rPr lang="en-US" dirty="0"/>
              <a:t>       This is legal.  </a:t>
            </a:r>
          </a:p>
          <a:p>
            <a:pPr marL="342900" indent="-342900"/>
            <a:endParaRPr lang="en-US" dirty="0"/>
          </a:p>
        </p:txBody>
      </p:sp>
      <p:sp>
        <p:nvSpPr>
          <p:cNvPr id="11" name="Title 1"/>
          <p:cNvSpPr txBox="1">
            <a:spLocks/>
          </p:cNvSpPr>
          <p:nvPr/>
        </p:nvSpPr>
        <p:spPr>
          <a:xfrm>
            <a:off x="457200" y="0"/>
            <a:ext cx="8229600" cy="1143000"/>
          </a:xfrm>
          <a:prstGeom prst="rect">
            <a:avLst/>
          </a:prstGeom>
          <a:solidFill>
            <a:schemeClr val="accent3">
              <a:lumMod val="75000"/>
            </a:schemeClr>
          </a:solidFill>
          <a:ln w="127000" cmpd="tri">
            <a:solidFill>
              <a:schemeClr val="tx1"/>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dirty="0">
                <a:ln>
                  <a:noFill/>
                </a:ln>
                <a:solidFill>
                  <a:schemeClr val="bg1"/>
                </a:solidFill>
                <a:effectLst/>
                <a:uLnTx/>
                <a:uFillTx/>
                <a:latin typeface="+mj-lt"/>
                <a:ea typeface="+mj-ea"/>
                <a:cs typeface="+mj-cs"/>
              </a:rPr>
              <a:t>CONFERENCES</a:t>
            </a:r>
          </a:p>
        </p:txBody>
      </p:sp>
      <p:sp>
        <p:nvSpPr>
          <p:cNvPr id="12" name="TextBox 11"/>
          <p:cNvSpPr txBox="1"/>
          <p:nvPr/>
        </p:nvSpPr>
        <p:spPr>
          <a:xfrm>
            <a:off x="2438400" y="3466697"/>
            <a:ext cx="609600" cy="338554"/>
          </a:xfrm>
          <a:prstGeom prst="rect">
            <a:avLst/>
          </a:prstGeom>
          <a:solidFill>
            <a:srgbClr val="00B050"/>
          </a:solidFill>
          <a:ln w="63500" cmpd="tri">
            <a:solidFill>
              <a:schemeClr val="tx1"/>
            </a:solidFill>
          </a:ln>
        </p:spPr>
        <p:txBody>
          <a:bodyPr wrap="square" rtlCol="0">
            <a:spAutoFit/>
          </a:bodyPr>
          <a:lstStyle/>
          <a:p>
            <a:r>
              <a:rPr lang="en-US" sz="1600" dirty="0"/>
              <a:t>True</a:t>
            </a:r>
          </a:p>
        </p:txBody>
      </p:sp>
      <p:sp>
        <p:nvSpPr>
          <p:cNvPr id="13" name="TextBox 12"/>
          <p:cNvSpPr txBox="1"/>
          <p:nvPr/>
        </p:nvSpPr>
        <p:spPr>
          <a:xfrm>
            <a:off x="563552" y="4114800"/>
            <a:ext cx="7742248" cy="914400"/>
          </a:xfrm>
          <a:prstGeom prst="rect">
            <a:avLst/>
          </a:prstGeom>
          <a:solidFill>
            <a:schemeClr val="accent5">
              <a:lumMod val="40000"/>
              <a:lumOff val="60000"/>
            </a:schemeClr>
          </a:solidFill>
          <a:ln w="63500" cmpd="tri">
            <a:solidFill>
              <a:schemeClr val="tx1"/>
            </a:solidFill>
          </a:ln>
        </p:spPr>
        <p:txBody>
          <a:bodyPr wrap="square" rtlCol="0">
            <a:spAutoFit/>
          </a:bodyPr>
          <a:lstStyle/>
          <a:p>
            <a:pPr marL="342900" indent="-342900">
              <a:buAutoNum type="arabicPeriod" startAt="3"/>
            </a:pPr>
            <a:r>
              <a:rPr lang="en-US" dirty="0"/>
              <a:t>In the next inning, the coach calls time and </a:t>
            </a:r>
            <a:r>
              <a:rPr lang="en-US" u="sng" dirty="0"/>
              <a:t>goes to the mound</a:t>
            </a:r>
            <a:r>
              <a:rPr lang="en-US" dirty="0"/>
              <a:t>…F4 &amp; F1 switch positions.  This is legal.  </a:t>
            </a:r>
          </a:p>
          <a:p>
            <a:pPr marL="342900" indent="-342900">
              <a:buAutoNum type="arabicPeriod" startAt="3"/>
            </a:pPr>
            <a:endParaRPr lang="en-US" dirty="0"/>
          </a:p>
        </p:txBody>
      </p:sp>
      <p:sp>
        <p:nvSpPr>
          <p:cNvPr id="14" name="TextBox 13"/>
          <p:cNvSpPr txBox="1"/>
          <p:nvPr/>
        </p:nvSpPr>
        <p:spPr>
          <a:xfrm>
            <a:off x="3962400" y="4572000"/>
            <a:ext cx="609600" cy="338554"/>
          </a:xfrm>
          <a:prstGeom prst="rect">
            <a:avLst/>
          </a:prstGeom>
          <a:solidFill>
            <a:srgbClr val="00B050"/>
          </a:solidFill>
          <a:ln w="63500" cmpd="tri">
            <a:solidFill>
              <a:schemeClr val="tx1"/>
            </a:solidFill>
          </a:ln>
        </p:spPr>
        <p:txBody>
          <a:bodyPr wrap="square" rtlCol="0">
            <a:spAutoFit/>
          </a:bodyPr>
          <a:lstStyle/>
          <a:p>
            <a:r>
              <a:rPr lang="en-US" sz="1600" dirty="0"/>
              <a:t>True</a:t>
            </a:r>
          </a:p>
        </p:txBody>
      </p:sp>
      <p:sp>
        <p:nvSpPr>
          <p:cNvPr id="15" name="TextBox 14"/>
          <p:cNvSpPr txBox="1"/>
          <p:nvPr/>
        </p:nvSpPr>
        <p:spPr>
          <a:xfrm>
            <a:off x="563552" y="5105400"/>
            <a:ext cx="7742248" cy="1754326"/>
          </a:xfrm>
          <a:prstGeom prst="rect">
            <a:avLst/>
          </a:prstGeom>
          <a:solidFill>
            <a:schemeClr val="accent4">
              <a:lumMod val="40000"/>
              <a:lumOff val="60000"/>
            </a:schemeClr>
          </a:solidFill>
          <a:ln w="63500" cmpd="tri">
            <a:solidFill>
              <a:schemeClr val="tx1"/>
            </a:solidFill>
          </a:ln>
        </p:spPr>
        <p:txBody>
          <a:bodyPr wrap="square" rtlCol="0">
            <a:spAutoFit/>
          </a:bodyPr>
          <a:lstStyle/>
          <a:p>
            <a:pPr marL="342900" indent="-342900">
              <a:buAutoNum type="arabicPeriod" startAt="4"/>
            </a:pPr>
            <a:r>
              <a:rPr lang="en-US" dirty="0"/>
              <a:t>After one batter, the players switch back.</a:t>
            </a:r>
          </a:p>
          <a:p>
            <a:pPr marL="342900" indent="-342900"/>
            <a:r>
              <a:rPr lang="en-US" dirty="0"/>
              <a:t>       This is legal.</a:t>
            </a:r>
          </a:p>
          <a:p>
            <a:pPr marL="342900" indent="-342900"/>
            <a:r>
              <a:rPr lang="en-US" dirty="0"/>
              <a:t>    </a:t>
            </a:r>
          </a:p>
          <a:p>
            <a:pPr marL="342900" indent="-342900"/>
            <a:r>
              <a:rPr lang="en-US" dirty="0"/>
              <a:t>F1 had to be removed from the mound when the coach came out and cannot return because of the defensive charged conference rule.</a:t>
            </a:r>
          </a:p>
          <a:p>
            <a:pPr marL="342900" indent="-342900"/>
            <a:endParaRPr lang="en-US" dirty="0"/>
          </a:p>
        </p:txBody>
      </p:sp>
      <p:sp>
        <p:nvSpPr>
          <p:cNvPr id="16" name="TextBox 15"/>
          <p:cNvSpPr txBox="1"/>
          <p:nvPr/>
        </p:nvSpPr>
        <p:spPr>
          <a:xfrm>
            <a:off x="2286000" y="5486400"/>
            <a:ext cx="914400" cy="338554"/>
          </a:xfrm>
          <a:prstGeom prst="rect">
            <a:avLst/>
          </a:prstGeom>
          <a:solidFill>
            <a:srgbClr val="FF0000"/>
          </a:solidFill>
          <a:ln w="63500" cmpd="tri">
            <a:solidFill>
              <a:schemeClr val="tx1"/>
            </a:solidFill>
          </a:ln>
        </p:spPr>
        <p:txBody>
          <a:bodyPr wrap="square" rtlCol="0">
            <a:spAutoFit/>
          </a:bodyPr>
          <a:lstStyle/>
          <a:p>
            <a:r>
              <a:rPr lang="en-US" sz="1600" dirty="0"/>
              <a:t>FALSE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12" grpId="0" animBg="1"/>
      <p:bldP spid="13" grpId="0" animBg="1"/>
      <p:bldP spid="14" grpId="0" animBg="1"/>
      <p:bldP spid="15" grpId="0" animBg="1"/>
      <p:bldP spid="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1143000" y="1295400"/>
            <a:ext cx="6781800" cy="461665"/>
          </a:xfrm>
          <a:prstGeom prst="rect">
            <a:avLst/>
          </a:prstGeom>
          <a:solidFill>
            <a:srgbClr val="FFFF00"/>
          </a:solidFill>
          <a:ln w="63500" cmpd="tri">
            <a:solidFill>
              <a:schemeClr val="tx1"/>
            </a:solidFill>
          </a:ln>
        </p:spPr>
        <p:txBody>
          <a:bodyPr wrap="square" rtlCol="0">
            <a:spAutoFit/>
          </a:bodyPr>
          <a:lstStyle/>
          <a:p>
            <a:r>
              <a:rPr lang="en-US" sz="2400" dirty="0"/>
              <a:t>A team has used all 3 of their defensive conferences.  </a:t>
            </a:r>
          </a:p>
        </p:txBody>
      </p:sp>
      <p:sp>
        <p:nvSpPr>
          <p:cNvPr id="11" name="Title 1"/>
          <p:cNvSpPr txBox="1">
            <a:spLocks/>
          </p:cNvSpPr>
          <p:nvPr/>
        </p:nvSpPr>
        <p:spPr>
          <a:xfrm>
            <a:off x="457200" y="0"/>
            <a:ext cx="8229600" cy="1143000"/>
          </a:xfrm>
          <a:prstGeom prst="rect">
            <a:avLst/>
          </a:prstGeom>
          <a:solidFill>
            <a:schemeClr val="accent3">
              <a:lumMod val="75000"/>
            </a:schemeClr>
          </a:solidFill>
          <a:ln w="127000" cmpd="tri">
            <a:solidFill>
              <a:schemeClr val="tx1"/>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dirty="0">
                <a:ln>
                  <a:noFill/>
                </a:ln>
                <a:solidFill>
                  <a:schemeClr val="bg1"/>
                </a:solidFill>
                <a:effectLst/>
                <a:uLnTx/>
                <a:uFillTx/>
                <a:latin typeface="+mj-lt"/>
                <a:ea typeface="+mj-ea"/>
                <a:cs typeface="+mj-cs"/>
              </a:rPr>
              <a:t>CONFERENCES</a:t>
            </a:r>
          </a:p>
        </p:txBody>
      </p:sp>
      <p:sp>
        <p:nvSpPr>
          <p:cNvPr id="15" name="TextBox 14"/>
          <p:cNvSpPr txBox="1"/>
          <p:nvPr/>
        </p:nvSpPr>
        <p:spPr>
          <a:xfrm>
            <a:off x="381000" y="2286000"/>
            <a:ext cx="8382000" cy="2492990"/>
          </a:xfrm>
          <a:prstGeom prst="rect">
            <a:avLst/>
          </a:prstGeom>
          <a:solidFill>
            <a:schemeClr val="accent3">
              <a:lumMod val="20000"/>
              <a:lumOff val="80000"/>
            </a:schemeClr>
          </a:solidFill>
          <a:ln w="63500" cmpd="tri">
            <a:solidFill>
              <a:schemeClr val="tx1"/>
            </a:solidFill>
          </a:ln>
        </p:spPr>
        <p:txBody>
          <a:bodyPr wrap="square" rtlCol="0">
            <a:spAutoFit/>
          </a:bodyPr>
          <a:lstStyle/>
          <a:p>
            <a:pPr marL="342900" indent="-342900"/>
            <a:r>
              <a:rPr lang="en-US" sz="2400" dirty="0"/>
              <a:t>Defensive coach makes a pitching change.  New pitcher throws </a:t>
            </a:r>
          </a:p>
          <a:p>
            <a:pPr marL="342900" indent="-342900"/>
            <a:r>
              <a:rPr lang="en-US" sz="2400" dirty="0"/>
              <a:t>two ‘balls’ to the batter.  </a:t>
            </a:r>
          </a:p>
          <a:p>
            <a:pPr marL="342900" indent="-342900"/>
            <a:endParaRPr lang="en-US" sz="2400" dirty="0"/>
          </a:p>
          <a:p>
            <a:pPr marL="342900" indent="-342900"/>
            <a:r>
              <a:rPr lang="en-US" sz="2400" dirty="0"/>
              <a:t>Coach calls ‘time’ to talk to his pitcher.  Legal?   </a:t>
            </a:r>
          </a:p>
          <a:p>
            <a:pPr marL="342900" indent="-342900"/>
            <a:r>
              <a:rPr lang="en-US" sz="2400" dirty="0"/>
              <a:t> </a:t>
            </a:r>
          </a:p>
          <a:p>
            <a:pPr marL="342900" indent="-342900"/>
            <a:r>
              <a:rPr lang="en-US" dirty="0"/>
              <a:t>Rule 3.1.2  …shall pitch to the batter then at bat, or any substitute  for that batter, until such batter is put out or reaches first base, or until a third out has been made.</a:t>
            </a:r>
          </a:p>
        </p:txBody>
      </p:sp>
      <p:sp>
        <p:nvSpPr>
          <p:cNvPr id="16" name="TextBox 15"/>
          <p:cNvSpPr txBox="1"/>
          <p:nvPr/>
        </p:nvSpPr>
        <p:spPr>
          <a:xfrm>
            <a:off x="6858000" y="3429000"/>
            <a:ext cx="609600" cy="338554"/>
          </a:xfrm>
          <a:prstGeom prst="rect">
            <a:avLst/>
          </a:prstGeom>
          <a:solidFill>
            <a:srgbClr val="FF0000"/>
          </a:solidFill>
          <a:ln w="63500" cmpd="tri">
            <a:solidFill>
              <a:schemeClr val="tx1"/>
            </a:solidFill>
          </a:ln>
        </p:spPr>
        <p:txBody>
          <a:bodyPr wrap="square" rtlCol="0">
            <a:spAutoFit/>
          </a:bodyPr>
          <a:lstStyle/>
          <a:p>
            <a:r>
              <a:rPr lang="en-US" sz="1600" dirty="0"/>
              <a:t>  NO</a:t>
            </a:r>
          </a:p>
        </p:txBody>
      </p:sp>
      <p:sp>
        <p:nvSpPr>
          <p:cNvPr id="17" name="TextBox 16"/>
          <p:cNvSpPr txBox="1"/>
          <p:nvPr/>
        </p:nvSpPr>
        <p:spPr>
          <a:xfrm>
            <a:off x="990600" y="5029200"/>
            <a:ext cx="6781800" cy="1200329"/>
          </a:xfrm>
          <a:prstGeom prst="rect">
            <a:avLst/>
          </a:prstGeom>
          <a:solidFill>
            <a:schemeClr val="bg1"/>
          </a:solidFill>
          <a:ln w="63500" cmpd="tri">
            <a:solidFill>
              <a:schemeClr val="tx1"/>
            </a:solidFill>
          </a:ln>
        </p:spPr>
        <p:txBody>
          <a:bodyPr wrap="square" rtlCol="0">
            <a:spAutoFit/>
          </a:bodyPr>
          <a:lstStyle/>
          <a:p>
            <a:r>
              <a:rPr lang="en-US" sz="2400" dirty="0">
                <a:solidFill>
                  <a:srgbClr val="FF0000"/>
                </a:solidFill>
              </a:rPr>
              <a:t>Exception of pitching to one batter:  if a pitcher is incapacitated or guilty of flagrant unsportsmanlike conduct, this rule is ignored.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846</Words>
  <Application>Microsoft Office PowerPoint</Application>
  <PresentationFormat>On-screen Show (4:3)</PresentationFormat>
  <Paragraphs>82</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Tw Cen MT</vt:lpstr>
      <vt:lpstr>Tw Cen MT Condensed</vt:lpstr>
      <vt:lpstr>Wingdings 3</vt:lpstr>
      <vt:lpstr>Integral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Mona Osborne</dc:creator>
  <cp:lastModifiedBy>Mona Osborne</cp:lastModifiedBy>
  <cp:revision>1</cp:revision>
  <dcterms:created xsi:type="dcterms:W3CDTF">2018-08-06T21:28:58Z</dcterms:created>
  <dcterms:modified xsi:type="dcterms:W3CDTF">2018-08-06T21:33:09Z</dcterms:modified>
</cp:coreProperties>
</file>