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80" r:id="rId3"/>
    <p:sldId id="279" r:id="rId4"/>
    <p:sldId id="271" r:id="rId5"/>
    <p:sldId id="257" r:id="rId6"/>
    <p:sldId id="258" r:id="rId7"/>
    <p:sldId id="269" r:id="rId8"/>
    <p:sldId id="273" r:id="rId9"/>
    <p:sldId id="270" r:id="rId10"/>
    <p:sldId id="261" r:id="rId11"/>
    <p:sldId id="259" r:id="rId12"/>
    <p:sldId id="276" r:id="rId13"/>
    <p:sldId id="278" r:id="rId14"/>
    <p:sldId id="262" r:id="rId15"/>
    <p:sldId id="263" r:id="rId16"/>
    <p:sldId id="264" r:id="rId17"/>
    <p:sldId id="265" r:id="rId18"/>
    <p:sldId id="267"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0A1A"/>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545" autoAdjust="0"/>
    <p:restoredTop sz="94660"/>
  </p:normalViewPr>
  <p:slideViewPr>
    <p:cSldViewPr>
      <p:cViewPr varScale="1">
        <p:scale>
          <a:sx n="55" d="100"/>
          <a:sy n="55" d="100"/>
        </p:scale>
        <p:origin x="682"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7B436F-3090-4F36-8333-A3ACFC350483}" type="datetimeFigureOut">
              <a:rPr lang="en-US" smtClean="0"/>
              <a:pPr/>
              <a:t>8/6/2018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1B87E8-929A-44BF-A2DA-358BCD62AE2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1B87E8-929A-44BF-A2DA-358BCD62AE2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1B87E8-929A-44BF-A2DA-358BCD62AE2B}"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1B87E8-929A-44BF-A2DA-358BCD62AE2B}"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1B87E8-929A-44BF-A2DA-358BCD62AE2B}"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1B87E8-929A-44BF-A2DA-358BCD62AE2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F942E9A-B542-4665-A9BC-60C8710100DC}" type="datetime1">
              <a:rPr lang="en-US" smtClean="0"/>
              <a:pPr/>
              <a:t>8/6/2018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5A0C30C-6760-4E48-AF0D-3BFE23B95A1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38452D6-65AA-4278-A888-C24DD51E5615}" type="datetime1">
              <a:rPr lang="en-US" smtClean="0"/>
              <a:pPr/>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A0C30C-6760-4E48-AF0D-3BFE23B95A1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FC72477-6423-4C1D-9AEF-4A824E8DB490}" type="datetime1">
              <a:rPr lang="en-US" smtClean="0"/>
              <a:pPr/>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A0C30C-6760-4E48-AF0D-3BFE23B95A1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C87CC8A-B255-404C-8F11-1E2E9CD81098}" type="datetime1">
              <a:rPr lang="en-US" smtClean="0"/>
              <a:pPr/>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A0C30C-6760-4E48-AF0D-3BFE23B95A1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7ED1CAF-B79F-4FF6-8DB1-0C2B3C3705D7}" type="datetime1">
              <a:rPr lang="en-US" smtClean="0"/>
              <a:pPr/>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A0C30C-6760-4E48-AF0D-3BFE23B95A1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52F3F49-2476-432F-80C6-6ED756C58A9F}" type="datetime1">
              <a:rPr lang="en-US" smtClean="0"/>
              <a:pPr/>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A0C30C-6760-4E48-AF0D-3BFE23B95A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D1BE814-FC03-45A8-AB43-8F46E2C2C509}" type="datetime1">
              <a:rPr lang="en-US" smtClean="0"/>
              <a:pPr/>
              <a:t>8/6/2018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A0C30C-6760-4E48-AF0D-3BFE23B95A1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BF44170B-E8DF-4CB8-8664-8C9CE7859A48}" type="datetime1">
              <a:rPr lang="en-US" smtClean="0"/>
              <a:pPr/>
              <a:t>8/6/2018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A0C30C-6760-4E48-AF0D-3BFE23B95A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7991EA-906C-492F-8921-82EF22797690}" type="datetime1">
              <a:rPr lang="en-US" smtClean="0"/>
              <a:pPr/>
              <a:t>8/6/2018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A0C30C-6760-4E48-AF0D-3BFE23B95A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E08E40D-2EF1-4CC1-81F9-A4D7F405EF4C}" type="datetime1">
              <a:rPr lang="en-US" smtClean="0"/>
              <a:pPr/>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A0C30C-6760-4E48-AF0D-3BFE23B95A1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AD9AA2C-046F-4BEE-B731-1069C57D14F5}" type="datetime1">
              <a:rPr lang="en-US" smtClean="0"/>
              <a:pPr/>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5A0C30C-6760-4E48-AF0D-3BFE23B95A1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AD72B5F-60EB-4FEE-A8B6-2FD56BF2A216}" type="datetime1">
              <a:rPr lang="en-US" smtClean="0"/>
              <a:pPr/>
              <a:t>8/6/2018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5A0C30C-6760-4E48-AF0D-3BFE23B95A1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9600" dirty="0"/>
              <a:t>FHSAA</a:t>
            </a:r>
            <a:endParaRPr lang="en-US" dirty="0"/>
          </a:p>
        </p:txBody>
      </p:sp>
      <p:sp>
        <p:nvSpPr>
          <p:cNvPr id="3" name="Subtitle 2"/>
          <p:cNvSpPr>
            <a:spLocks noGrp="1"/>
          </p:cNvSpPr>
          <p:nvPr>
            <p:ph type="subTitle" idx="1"/>
          </p:nvPr>
        </p:nvSpPr>
        <p:spPr>
          <a:xfrm>
            <a:off x="568452" y="2550467"/>
            <a:ext cx="7854696" cy="1752600"/>
          </a:xfrm>
        </p:spPr>
        <p:txBody>
          <a:bodyPr>
            <a:normAutofit fontScale="85000" lnSpcReduction="20000"/>
          </a:bodyPr>
          <a:lstStyle/>
          <a:p>
            <a:pPr algn="ctr"/>
            <a:endParaRPr lang="en-US" sz="5400" dirty="0"/>
          </a:p>
          <a:p>
            <a:pPr algn="ctr"/>
            <a:r>
              <a:rPr lang="en-US" sz="8000" dirty="0"/>
              <a:t>P/DH Rule</a:t>
            </a:r>
          </a:p>
        </p:txBody>
      </p:sp>
      <p:sp>
        <p:nvSpPr>
          <p:cNvPr id="4" name="TextBox 3"/>
          <p:cNvSpPr txBox="1"/>
          <p:nvPr/>
        </p:nvSpPr>
        <p:spPr>
          <a:xfrm>
            <a:off x="1676400" y="5405735"/>
            <a:ext cx="5638800" cy="461665"/>
          </a:xfrm>
          <a:prstGeom prst="rect">
            <a:avLst/>
          </a:prstGeom>
          <a:noFill/>
        </p:spPr>
        <p:txBody>
          <a:bodyPr wrap="square" rtlCol="0">
            <a:spAutoFit/>
          </a:bodyPr>
          <a:lstStyle/>
          <a:p>
            <a:pPr algn="ctr"/>
            <a:r>
              <a:rPr lang="en-US" sz="2400" dirty="0"/>
              <a:t>As of 2011</a:t>
            </a:r>
          </a:p>
        </p:txBody>
      </p:sp>
      <p:sp>
        <p:nvSpPr>
          <p:cNvPr id="7" name="Slide Number Placeholder 6"/>
          <p:cNvSpPr>
            <a:spLocks noGrp="1"/>
          </p:cNvSpPr>
          <p:nvPr>
            <p:ph type="sldNum" sz="quarter" idx="12"/>
          </p:nvPr>
        </p:nvSpPr>
        <p:spPr/>
        <p:txBody>
          <a:bodyPr/>
          <a:lstStyle/>
          <a:p>
            <a:fld id="{B5A0C30C-6760-4E48-AF0D-3BFE23B95A13}" type="slidenum">
              <a:rPr lang="en-US" smtClean="0"/>
              <a:pPr/>
              <a:t>1</a:t>
            </a:fld>
            <a:endParaRPr lang="en-US"/>
          </a:p>
        </p:txBody>
      </p:sp>
      <p:pic>
        <p:nvPicPr>
          <p:cNvPr id="6" name="Picture 5">
            <a:extLst>
              <a:ext uri="{FF2B5EF4-FFF2-40B4-BE49-F238E27FC236}">
                <a16:creationId xmlns:a16="http://schemas.microsoft.com/office/drawing/2014/main" id="{E1708040-9DA6-4AB8-B468-6925692BD6E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9818" y="6019096"/>
            <a:ext cx="685800" cy="46166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676400"/>
          </a:xfrm>
        </p:spPr>
        <p:txBody>
          <a:bodyPr>
            <a:normAutofit fontScale="90000"/>
          </a:bodyPr>
          <a:lstStyle/>
          <a:p>
            <a:br>
              <a:rPr lang="en-US" sz="6000" dirty="0">
                <a:solidFill>
                  <a:srgbClr val="FF0000"/>
                </a:solidFill>
              </a:rPr>
            </a:br>
            <a:r>
              <a:rPr lang="en-US" sz="6000" dirty="0"/>
              <a:t>                     </a:t>
            </a:r>
            <a:r>
              <a:rPr lang="en-US" sz="6000" dirty="0">
                <a:solidFill>
                  <a:srgbClr val="FF0000"/>
                </a:solidFill>
              </a:rPr>
              <a:t>P/DH</a:t>
            </a:r>
            <a:br>
              <a:rPr lang="en-US" sz="6000" dirty="0">
                <a:solidFill>
                  <a:srgbClr val="FF0000"/>
                </a:solidFill>
              </a:rPr>
            </a:br>
            <a:r>
              <a:rPr lang="en-US" sz="6000" dirty="0">
                <a:solidFill>
                  <a:srgbClr val="FF0000"/>
                </a:solidFill>
              </a:rPr>
              <a:t>              </a:t>
            </a:r>
            <a:r>
              <a:rPr lang="en-US" sz="2700" dirty="0">
                <a:solidFill>
                  <a:srgbClr val="FF0000"/>
                </a:solidFill>
              </a:rPr>
              <a:t> (Same player, both positions)                        </a:t>
            </a:r>
          </a:p>
        </p:txBody>
      </p:sp>
      <p:sp>
        <p:nvSpPr>
          <p:cNvPr id="4" name="Content Placeholder 3"/>
          <p:cNvSpPr>
            <a:spLocks noGrp="1"/>
          </p:cNvSpPr>
          <p:nvPr>
            <p:ph idx="1"/>
          </p:nvPr>
        </p:nvSpPr>
        <p:spPr>
          <a:xfrm>
            <a:off x="0" y="2667000"/>
            <a:ext cx="9144000" cy="731520"/>
          </a:xfrm>
        </p:spPr>
        <p:txBody>
          <a:bodyPr>
            <a:normAutofit/>
          </a:bodyPr>
          <a:lstStyle/>
          <a:p>
            <a:pPr>
              <a:buNone/>
            </a:pPr>
            <a:r>
              <a:rPr lang="en-US" dirty="0">
                <a:ln>
                  <a:solidFill>
                    <a:schemeClr val="bg2">
                      <a:lumMod val="50000"/>
                    </a:schemeClr>
                  </a:solidFill>
                </a:ln>
              </a:rPr>
              <a:t>                   </a:t>
            </a:r>
            <a:r>
              <a:rPr lang="en-US" sz="2400" dirty="0">
                <a:ln>
                  <a:solidFill>
                    <a:schemeClr val="bg2">
                      <a:lumMod val="50000"/>
                    </a:schemeClr>
                  </a:solidFill>
                </a:ln>
              </a:rPr>
              <a:t>Substitution rule </a:t>
            </a:r>
            <a:r>
              <a:rPr lang="en-US" sz="2400" u="sng" dirty="0">
                <a:ln>
                  <a:solidFill>
                    <a:schemeClr val="bg2">
                      <a:lumMod val="50000"/>
                    </a:schemeClr>
                  </a:solidFill>
                </a:ln>
              </a:rPr>
              <a:t>for his role as PITCHER</a:t>
            </a:r>
            <a:endParaRPr lang="en-US" sz="2400" dirty="0">
              <a:ln>
                <a:solidFill>
                  <a:schemeClr val="bg2">
                    <a:lumMod val="50000"/>
                  </a:schemeClr>
                </a:solidFill>
              </a:ln>
            </a:endParaRPr>
          </a:p>
        </p:txBody>
      </p:sp>
      <p:sp>
        <p:nvSpPr>
          <p:cNvPr id="10" name="TextBox 9"/>
          <p:cNvSpPr txBox="1"/>
          <p:nvPr/>
        </p:nvSpPr>
        <p:spPr>
          <a:xfrm>
            <a:off x="1143000" y="4038600"/>
            <a:ext cx="877163" cy="646331"/>
          </a:xfrm>
          <a:prstGeom prst="rect">
            <a:avLst/>
          </a:prstGeom>
          <a:noFill/>
        </p:spPr>
        <p:txBody>
          <a:bodyPr wrap="none" rtlCol="0">
            <a:spAutoFit/>
          </a:bodyPr>
          <a:lstStyle/>
          <a:p>
            <a:r>
              <a:rPr lang="en-US" sz="3600" dirty="0"/>
              <a:t>      </a:t>
            </a:r>
          </a:p>
        </p:txBody>
      </p:sp>
      <p:sp>
        <p:nvSpPr>
          <p:cNvPr id="11" name="TextBox 10"/>
          <p:cNvSpPr txBox="1"/>
          <p:nvPr/>
        </p:nvSpPr>
        <p:spPr>
          <a:xfrm>
            <a:off x="0" y="5181600"/>
            <a:ext cx="300082" cy="646331"/>
          </a:xfrm>
          <a:prstGeom prst="rect">
            <a:avLst/>
          </a:prstGeom>
          <a:noFill/>
        </p:spPr>
        <p:txBody>
          <a:bodyPr wrap="none" rtlCol="0">
            <a:spAutoFit/>
          </a:bodyPr>
          <a:lstStyle/>
          <a:p>
            <a:r>
              <a:rPr lang="en-US" sz="3600" dirty="0"/>
              <a:t> </a:t>
            </a:r>
          </a:p>
        </p:txBody>
      </p:sp>
      <p:sp>
        <p:nvSpPr>
          <p:cNvPr id="8" name="TextBox 7"/>
          <p:cNvSpPr txBox="1"/>
          <p:nvPr/>
        </p:nvSpPr>
        <p:spPr>
          <a:xfrm>
            <a:off x="2133600" y="3276600"/>
            <a:ext cx="5141729" cy="523220"/>
          </a:xfrm>
          <a:prstGeom prst="rect">
            <a:avLst/>
          </a:prstGeom>
          <a:noFill/>
        </p:spPr>
        <p:txBody>
          <a:bodyPr wrap="none" rtlCol="0">
            <a:spAutoFit/>
          </a:bodyPr>
          <a:lstStyle/>
          <a:p>
            <a:r>
              <a:rPr lang="en-US" sz="2800" b="1" dirty="0">
                <a:solidFill>
                  <a:srgbClr val="FF0000"/>
                </a:solidFill>
              </a:rPr>
              <a:t>If removed from the mound*:</a:t>
            </a:r>
          </a:p>
        </p:txBody>
      </p:sp>
      <p:sp>
        <p:nvSpPr>
          <p:cNvPr id="13" name="TextBox 12"/>
          <p:cNvSpPr txBox="1"/>
          <p:nvPr/>
        </p:nvSpPr>
        <p:spPr>
          <a:xfrm>
            <a:off x="2209800" y="3810000"/>
            <a:ext cx="4983737"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pPr>
              <a:buFont typeface="Wingdings" pitchFamily="2" charset="2"/>
              <a:buChar char="ü"/>
            </a:pPr>
            <a:r>
              <a:rPr lang="en-US" dirty="0"/>
              <a:t>  He may </a:t>
            </a:r>
            <a:r>
              <a:rPr lang="en-US" dirty="0">
                <a:solidFill>
                  <a:srgbClr val="FF0000"/>
                </a:solidFill>
              </a:rPr>
              <a:t>NOT</a:t>
            </a:r>
            <a:r>
              <a:rPr lang="en-US" dirty="0"/>
              <a:t> play another defensive position</a:t>
            </a:r>
            <a:r>
              <a:rPr lang="en-US" dirty="0">
                <a:solidFill>
                  <a:schemeClr val="bg1"/>
                </a:solidFill>
              </a:rPr>
              <a:t>.</a:t>
            </a:r>
          </a:p>
        </p:txBody>
      </p:sp>
      <p:sp>
        <p:nvSpPr>
          <p:cNvPr id="14" name="TextBox 13"/>
          <p:cNvSpPr txBox="1"/>
          <p:nvPr/>
        </p:nvSpPr>
        <p:spPr>
          <a:xfrm>
            <a:off x="2209800" y="4267200"/>
            <a:ext cx="3096232"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buFont typeface="Wingdings" pitchFamily="2" charset="2"/>
              <a:buChar char="ü"/>
            </a:pPr>
            <a:r>
              <a:rPr lang="en-US" dirty="0"/>
              <a:t>  He is done DEFENSIVELY.</a:t>
            </a:r>
          </a:p>
        </p:txBody>
      </p:sp>
      <p:sp>
        <p:nvSpPr>
          <p:cNvPr id="15" name="TextBox 14"/>
          <p:cNvSpPr txBox="1"/>
          <p:nvPr/>
        </p:nvSpPr>
        <p:spPr>
          <a:xfrm>
            <a:off x="2209800" y="4724400"/>
            <a:ext cx="3714735" cy="369332"/>
          </a:xfrm>
          <a:prstGeom prst="rect">
            <a:avLst/>
          </a:prstGeom>
          <a:ln/>
        </p:spPr>
        <p:style>
          <a:lnRef idx="3">
            <a:schemeClr val="lt1"/>
          </a:lnRef>
          <a:fillRef idx="1">
            <a:schemeClr val="accent3"/>
          </a:fillRef>
          <a:effectRef idx="1">
            <a:schemeClr val="accent3"/>
          </a:effectRef>
          <a:fontRef idx="minor">
            <a:schemeClr val="lt1"/>
          </a:fontRef>
        </p:style>
        <p:txBody>
          <a:bodyPr wrap="none" rtlCol="0">
            <a:spAutoFit/>
          </a:bodyPr>
          <a:lstStyle/>
          <a:p>
            <a:pPr>
              <a:buFont typeface="Wingdings" pitchFamily="2" charset="2"/>
              <a:buChar char="ü"/>
            </a:pPr>
            <a:r>
              <a:rPr lang="en-US" dirty="0"/>
              <a:t>  May</a:t>
            </a:r>
            <a:r>
              <a:rPr lang="en-US" dirty="0">
                <a:solidFill>
                  <a:srgbClr val="FF0000"/>
                </a:solidFill>
              </a:rPr>
              <a:t> NOT </a:t>
            </a:r>
            <a:r>
              <a:rPr lang="en-US" dirty="0"/>
              <a:t>re-enter on DEFENSE.</a:t>
            </a:r>
          </a:p>
        </p:txBody>
      </p:sp>
      <p:sp>
        <p:nvSpPr>
          <p:cNvPr id="7" name="Rectangle 6"/>
          <p:cNvSpPr/>
          <p:nvPr/>
        </p:nvSpPr>
        <p:spPr>
          <a:xfrm>
            <a:off x="304800" y="5486400"/>
            <a:ext cx="8534400" cy="1077218"/>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en-US" sz="3200" dirty="0">
                <a:solidFill>
                  <a:srgbClr val="FF0000"/>
                </a:solidFill>
              </a:rPr>
              <a:t>*</a:t>
            </a:r>
            <a:r>
              <a:rPr lang="en-US" sz="3200" dirty="0"/>
              <a:t>If he is removed as pitcher, he may remain as          	                    the DH.  </a:t>
            </a:r>
          </a:p>
        </p:txBody>
      </p:sp>
      <p:sp>
        <p:nvSpPr>
          <p:cNvPr id="17" name="Slide Number Placeholder 16"/>
          <p:cNvSpPr>
            <a:spLocks noGrp="1"/>
          </p:cNvSpPr>
          <p:nvPr>
            <p:ph type="sldNum" sz="quarter" idx="12"/>
          </p:nvPr>
        </p:nvSpPr>
        <p:spPr/>
        <p:txBody>
          <a:bodyPr/>
          <a:lstStyle/>
          <a:p>
            <a:fld id="{B5A0C30C-6760-4E48-AF0D-3BFE23B95A13}"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grpId="1" nodeType="clickEffect">
                                  <p:stCondLst>
                                    <p:cond delay="0"/>
                                  </p:stCondLst>
                                  <p:childTnLst>
                                    <p:animScale>
                                      <p:cBhvr>
                                        <p:cTn id="11" dur="2000" fill="hold"/>
                                        <p:tgtEl>
                                          <p:spTgt spid="4">
                                            <p:txEl>
                                              <p:pRg st="0" end="0"/>
                                            </p:txEl>
                                          </p:spTgt>
                                        </p:tgtEl>
                                      </p:cBhvr>
                                      <p:by x="150000" y="150000"/>
                                    </p:animScale>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linds(horizontal)">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3">
                                            <p:bg/>
                                          </p:spTgt>
                                        </p:tgtEl>
                                        <p:attrNameLst>
                                          <p:attrName>style.visibility</p:attrName>
                                        </p:attrNameLst>
                                      </p:cBhvr>
                                      <p:to>
                                        <p:strVal val="visible"/>
                                      </p:to>
                                    </p:set>
                                    <p:anim calcmode="lin" valueType="num">
                                      <p:cBhvr additive="base">
                                        <p:cTn id="21" dur="2000" fill="hold"/>
                                        <p:tgtEl>
                                          <p:spTgt spid="13">
                                            <p:bg/>
                                          </p:spTgt>
                                        </p:tgtEl>
                                        <p:attrNameLst>
                                          <p:attrName>ppt_x</p:attrName>
                                        </p:attrNameLst>
                                      </p:cBhvr>
                                      <p:tavLst>
                                        <p:tav tm="0">
                                          <p:val>
                                            <p:strVal val="#ppt_x"/>
                                          </p:val>
                                        </p:tav>
                                        <p:tav tm="100000">
                                          <p:val>
                                            <p:strVal val="#ppt_x"/>
                                          </p:val>
                                        </p:tav>
                                      </p:tavLst>
                                    </p:anim>
                                    <p:anim calcmode="lin" valueType="num">
                                      <p:cBhvr additive="base">
                                        <p:cTn id="22" dur="2000" fill="hold"/>
                                        <p:tgtEl>
                                          <p:spTgt spid="13">
                                            <p:bg/>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3">
                                            <p:txEl>
                                              <p:pRg st="0" end="0"/>
                                            </p:txEl>
                                          </p:spTgt>
                                        </p:tgtEl>
                                        <p:attrNameLst>
                                          <p:attrName>style.visibility</p:attrName>
                                        </p:attrNameLst>
                                      </p:cBhvr>
                                      <p:to>
                                        <p:strVal val="visible"/>
                                      </p:to>
                                    </p:set>
                                    <p:anim calcmode="lin" valueType="num">
                                      <p:cBhvr additive="base">
                                        <p:cTn id="25" dur="20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bg/>
                                          </p:spTgt>
                                        </p:tgtEl>
                                        <p:attrNameLst>
                                          <p:attrName>style.visibility</p:attrName>
                                        </p:attrNameLst>
                                      </p:cBhvr>
                                      <p:to>
                                        <p:strVal val="visible"/>
                                      </p:to>
                                    </p:set>
                                    <p:anim calcmode="lin" valueType="num">
                                      <p:cBhvr additive="base">
                                        <p:cTn id="31" dur="2000" fill="hold"/>
                                        <p:tgtEl>
                                          <p:spTgt spid="14">
                                            <p:bg/>
                                          </p:spTgt>
                                        </p:tgtEl>
                                        <p:attrNameLst>
                                          <p:attrName>ppt_x</p:attrName>
                                        </p:attrNameLst>
                                      </p:cBhvr>
                                      <p:tavLst>
                                        <p:tav tm="0">
                                          <p:val>
                                            <p:strVal val="#ppt_x"/>
                                          </p:val>
                                        </p:tav>
                                        <p:tav tm="100000">
                                          <p:val>
                                            <p:strVal val="#ppt_x"/>
                                          </p:val>
                                        </p:tav>
                                      </p:tavLst>
                                    </p:anim>
                                    <p:anim calcmode="lin" valueType="num">
                                      <p:cBhvr additive="base">
                                        <p:cTn id="32" dur="2000" fill="hold"/>
                                        <p:tgtEl>
                                          <p:spTgt spid="14">
                                            <p:bg/>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4">
                                            <p:txEl>
                                              <p:pRg st="0" end="0"/>
                                            </p:txEl>
                                          </p:spTgt>
                                        </p:tgtEl>
                                        <p:attrNameLst>
                                          <p:attrName>style.visibility</p:attrName>
                                        </p:attrNameLst>
                                      </p:cBhvr>
                                      <p:to>
                                        <p:strVal val="visible"/>
                                      </p:to>
                                    </p:set>
                                    <p:anim calcmode="lin" valueType="num">
                                      <p:cBhvr additive="base">
                                        <p:cTn id="35" dur="20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5">
                                            <p:bg/>
                                          </p:spTgt>
                                        </p:tgtEl>
                                        <p:attrNameLst>
                                          <p:attrName>style.visibility</p:attrName>
                                        </p:attrNameLst>
                                      </p:cBhvr>
                                      <p:to>
                                        <p:strVal val="visible"/>
                                      </p:to>
                                    </p:set>
                                    <p:anim calcmode="lin" valueType="num">
                                      <p:cBhvr additive="base">
                                        <p:cTn id="41" dur="2000" fill="hold"/>
                                        <p:tgtEl>
                                          <p:spTgt spid="15">
                                            <p:bg/>
                                          </p:spTgt>
                                        </p:tgtEl>
                                        <p:attrNameLst>
                                          <p:attrName>ppt_x</p:attrName>
                                        </p:attrNameLst>
                                      </p:cBhvr>
                                      <p:tavLst>
                                        <p:tav tm="0">
                                          <p:val>
                                            <p:strVal val="#ppt_x"/>
                                          </p:val>
                                        </p:tav>
                                        <p:tav tm="100000">
                                          <p:val>
                                            <p:strVal val="#ppt_x"/>
                                          </p:val>
                                        </p:tav>
                                      </p:tavLst>
                                    </p:anim>
                                    <p:anim calcmode="lin" valueType="num">
                                      <p:cBhvr additive="base">
                                        <p:cTn id="42" dur="2000" fill="hold"/>
                                        <p:tgtEl>
                                          <p:spTgt spid="15">
                                            <p:bg/>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5">
                                            <p:txEl>
                                              <p:pRg st="0" end="0"/>
                                            </p:txEl>
                                          </p:spTgt>
                                        </p:tgtEl>
                                        <p:attrNameLst>
                                          <p:attrName>style.visibility</p:attrName>
                                        </p:attrNameLst>
                                      </p:cBhvr>
                                      <p:to>
                                        <p:strVal val="visible"/>
                                      </p:to>
                                    </p:set>
                                    <p:anim calcmode="lin" valueType="num">
                                      <p:cBhvr additive="base">
                                        <p:cTn id="45" dur="20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46" dur="20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 presetClass="entr" presetSubtype="16"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box(in)">
                                      <p:cBhvr>
                                        <p:cTn id="5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4" grpId="1" build="p"/>
      <p:bldP spid="8" grpId="0"/>
      <p:bldP spid="13" grpId="0" build="allAtOnce" animBg="1"/>
      <p:bldP spid="14" grpId="0" build="allAtOnce" animBg="1"/>
      <p:bldP spid="15" grpId="0" build="allAtOnce"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7696200" cy="533400"/>
          </a:xfrm>
        </p:spPr>
        <p:txBody>
          <a:bodyPr>
            <a:noAutofit/>
          </a:bodyPr>
          <a:lstStyle/>
          <a:p>
            <a:br>
              <a:rPr lang="en-US" sz="6000" dirty="0">
                <a:solidFill>
                  <a:srgbClr val="FF0000"/>
                </a:solidFill>
              </a:rPr>
            </a:br>
            <a:r>
              <a:rPr lang="en-US" sz="6000" dirty="0">
                <a:solidFill>
                  <a:srgbClr val="FF0000"/>
                </a:solidFill>
              </a:rPr>
              <a:t>		       </a:t>
            </a:r>
            <a:br>
              <a:rPr lang="en-US" sz="6000" dirty="0">
                <a:solidFill>
                  <a:srgbClr val="FF0000"/>
                </a:solidFill>
              </a:rPr>
            </a:br>
            <a:br>
              <a:rPr lang="en-US" sz="6000" dirty="0">
                <a:solidFill>
                  <a:srgbClr val="FF0000"/>
                </a:solidFill>
              </a:rPr>
            </a:br>
            <a:br>
              <a:rPr lang="en-US" sz="6000" dirty="0">
                <a:solidFill>
                  <a:srgbClr val="FF0000"/>
                </a:solidFill>
              </a:rPr>
            </a:br>
            <a:br>
              <a:rPr lang="en-US" sz="6000" dirty="0">
                <a:solidFill>
                  <a:srgbClr val="FF0000"/>
                </a:solidFill>
              </a:rPr>
            </a:br>
            <a:br>
              <a:rPr lang="en-US" sz="6000" dirty="0">
                <a:solidFill>
                  <a:srgbClr val="FF0000"/>
                </a:solidFill>
              </a:rPr>
            </a:br>
            <a:br>
              <a:rPr lang="en-US" sz="6000" dirty="0">
                <a:solidFill>
                  <a:srgbClr val="FF0000"/>
                </a:solidFill>
              </a:rPr>
            </a:br>
            <a:br>
              <a:rPr lang="en-US" sz="6000" dirty="0">
                <a:solidFill>
                  <a:srgbClr val="FF0000"/>
                </a:solidFill>
              </a:rPr>
            </a:br>
            <a:br>
              <a:rPr lang="en-US" sz="6000" dirty="0">
                <a:solidFill>
                  <a:srgbClr val="FF0000"/>
                </a:solidFill>
              </a:rPr>
            </a:br>
            <a:br>
              <a:rPr lang="en-US" sz="6000" dirty="0">
                <a:solidFill>
                  <a:srgbClr val="FF0000"/>
                </a:solidFill>
              </a:rPr>
            </a:br>
            <a:r>
              <a:rPr lang="en-US" sz="6000" dirty="0">
                <a:solidFill>
                  <a:srgbClr val="FF0000"/>
                </a:solidFill>
              </a:rPr>
              <a:t>           </a:t>
            </a:r>
            <a:r>
              <a:rPr lang="en-US" sz="2700" dirty="0">
                <a:solidFill>
                  <a:srgbClr val="FF0000"/>
                </a:solidFill>
              </a:rPr>
              <a:t>(Same player, both positions)       </a:t>
            </a:r>
          </a:p>
        </p:txBody>
      </p:sp>
      <p:sp>
        <p:nvSpPr>
          <p:cNvPr id="4" name="Content Placeholder 3"/>
          <p:cNvSpPr>
            <a:spLocks noGrp="1"/>
          </p:cNvSpPr>
          <p:nvPr>
            <p:ph idx="1"/>
          </p:nvPr>
        </p:nvSpPr>
        <p:spPr>
          <a:xfrm>
            <a:off x="0" y="2057400"/>
            <a:ext cx="9144000" cy="762000"/>
          </a:xfrm>
          <a:solidFill>
            <a:schemeClr val="accent1">
              <a:lumMod val="50000"/>
            </a:schemeClr>
          </a:solidFill>
          <a:ln w="38100">
            <a:solidFill>
              <a:schemeClr val="bg1"/>
            </a:solidFill>
          </a:ln>
          <a:effectLst>
            <a:reflection blurRad="6350" stA="52000" endA="300" endPos="35000" dir="5400000" sy="-100000" algn="bl" rotWithShape="0"/>
          </a:effectLst>
        </p:spPr>
        <p:style>
          <a:lnRef idx="0">
            <a:schemeClr val="dk1"/>
          </a:lnRef>
          <a:fillRef idx="3">
            <a:schemeClr val="dk1"/>
          </a:fillRef>
          <a:effectRef idx="3">
            <a:schemeClr val="dk1"/>
          </a:effectRef>
          <a:fontRef idx="minor">
            <a:schemeClr val="lt1"/>
          </a:fontRef>
        </p:style>
        <p:txBody>
          <a:bodyPr>
            <a:noAutofit/>
          </a:bodyPr>
          <a:lstStyle/>
          <a:p>
            <a:pPr>
              <a:buNone/>
            </a:pPr>
            <a:r>
              <a:rPr lang="en-US" sz="3200" dirty="0">
                <a:ln>
                  <a:solidFill>
                    <a:schemeClr val="bg2">
                      <a:lumMod val="50000"/>
                    </a:schemeClr>
                  </a:solidFill>
                </a:ln>
              </a:rPr>
              <a:t>    Substitution rule </a:t>
            </a:r>
            <a:r>
              <a:rPr lang="en-US" sz="3200" u="sng" dirty="0">
                <a:ln>
                  <a:solidFill>
                    <a:schemeClr val="bg2">
                      <a:lumMod val="50000"/>
                    </a:schemeClr>
                  </a:solidFill>
                </a:ln>
              </a:rPr>
              <a:t>for his role as DH </a:t>
            </a:r>
            <a:r>
              <a:rPr lang="en-US" sz="3200" dirty="0">
                <a:ln>
                  <a:solidFill>
                    <a:schemeClr val="bg2">
                      <a:lumMod val="50000"/>
                    </a:schemeClr>
                  </a:solidFill>
                </a:ln>
              </a:rPr>
              <a:t>is the same*</a:t>
            </a:r>
          </a:p>
          <a:p>
            <a:pPr>
              <a:buNone/>
            </a:pPr>
            <a:endParaRPr lang="en-US" sz="3200" dirty="0">
              <a:ln>
                <a:solidFill>
                  <a:schemeClr val="bg2">
                    <a:lumMod val="50000"/>
                  </a:schemeClr>
                </a:solidFill>
              </a:ln>
            </a:endParaRPr>
          </a:p>
        </p:txBody>
      </p:sp>
      <p:sp>
        <p:nvSpPr>
          <p:cNvPr id="11" name="TextBox 10"/>
          <p:cNvSpPr txBox="1"/>
          <p:nvPr/>
        </p:nvSpPr>
        <p:spPr>
          <a:xfrm>
            <a:off x="457200" y="4343400"/>
            <a:ext cx="8077200" cy="1508105"/>
          </a:xfrm>
          <a:prstGeom prst="rect">
            <a:avLst/>
          </a:prstGeom>
        </p:spPr>
        <p:style>
          <a:lnRef idx="1">
            <a:schemeClr val="accent3"/>
          </a:lnRef>
          <a:fillRef idx="2">
            <a:schemeClr val="accent3"/>
          </a:fillRef>
          <a:effectRef idx="1">
            <a:schemeClr val="accent3"/>
          </a:effectRef>
          <a:fontRef idx="minor">
            <a:schemeClr val="dk1"/>
          </a:fontRef>
        </p:style>
        <p:txBody>
          <a:bodyPr wrap="square" lIns="0" rIns="0" rtlCol="0">
            <a:spAutoFit/>
          </a:bodyPr>
          <a:lstStyle/>
          <a:p>
            <a:r>
              <a:rPr lang="en-US" sz="3600" dirty="0"/>
              <a:t>     </a:t>
            </a:r>
            <a:r>
              <a:rPr lang="en-US" sz="2800" dirty="0">
                <a:solidFill>
                  <a:schemeClr val="tx2"/>
                </a:solidFill>
              </a:rPr>
              <a:t>MAY BE REMOVED AND RE-ENTERED…</a:t>
            </a:r>
          </a:p>
          <a:p>
            <a:r>
              <a:rPr lang="en-US" sz="2800" dirty="0">
                <a:solidFill>
                  <a:srgbClr val="FF0000"/>
                </a:solidFill>
              </a:rPr>
              <a:t>     </a:t>
            </a:r>
            <a:r>
              <a:rPr lang="en-US" sz="3600" b="1" dirty="0">
                <a:solidFill>
                  <a:srgbClr val="FF0000"/>
                </a:solidFill>
              </a:rPr>
              <a:t>*Exception:  </a:t>
            </a:r>
            <a:r>
              <a:rPr lang="en-US" sz="2800" dirty="0">
                <a:solidFill>
                  <a:schemeClr val="tx2"/>
                </a:solidFill>
              </a:rPr>
              <a:t>Unless the  ROLE of DH is lost.</a:t>
            </a:r>
            <a:endParaRPr lang="en-US" sz="2800" dirty="0">
              <a:solidFill>
                <a:srgbClr val="FF0000"/>
              </a:solidFill>
            </a:endParaRPr>
          </a:p>
          <a:p>
            <a:endParaRPr lang="en-US" sz="2000" dirty="0">
              <a:solidFill>
                <a:srgbClr val="FF0000"/>
              </a:solidFill>
            </a:endParaRPr>
          </a:p>
        </p:txBody>
      </p:sp>
      <p:sp>
        <p:nvSpPr>
          <p:cNvPr id="8" name="TextBox 7"/>
          <p:cNvSpPr txBox="1"/>
          <p:nvPr/>
        </p:nvSpPr>
        <p:spPr>
          <a:xfrm>
            <a:off x="3048000" y="457200"/>
            <a:ext cx="2319866" cy="1015663"/>
          </a:xfrm>
          <a:prstGeom prst="rect">
            <a:avLst/>
          </a:prstGeom>
          <a:noFill/>
        </p:spPr>
        <p:txBody>
          <a:bodyPr wrap="none" rtlCol="0">
            <a:spAutoFit/>
          </a:bodyPr>
          <a:lstStyle/>
          <a:p>
            <a:r>
              <a:rPr lang="en-US" sz="6000" dirty="0">
                <a:solidFill>
                  <a:srgbClr val="FF0000"/>
                </a:solidFill>
              </a:rPr>
              <a:t> P/DH</a:t>
            </a:r>
          </a:p>
        </p:txBody>
      </p:sp>
      <p:sp>
        <p:nvSpPr>
          <p:cNvPr id="13" name="Slide Number Placeholder 12"/>
          <p:cNvSpPr>
            <a:spLocks noGrp="1"/>
          </p:cNvSpPr>
          <p:nvPr>
            <p:ph type="sldNum" sz="quarter" idx="12"/>
          </p:nvPr>
        </p:nvSpPr>
        <p:spPr/>
        <p:txBody>
          <a:bodyPr/>
          <a:lstStyle/>
          <a:p>
            <a:fld id="{B5A0C30C-6760-4E48-AF0D-3BFE23B95A13}"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2"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2" nodeType="clickEffect">
                                  <p:stCondLst>
                                    <p:cond delay="0"/>
                                  </p:stCondLst>
                                  <p:iterate type="lt">
                                    <p:tmPct val="0"/>
                                  </p:iterate>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mph" presetSubtype="2" fill="hold" grpId="3" nodeType="clickEffect">
                                  <p:stCondLst>
                                    <p:cond delay="0"/>
                                  </p:stCondLst>
                                  <p:iterate type="lt">
                                    <p:tmPct val="10000"/>
                                  </p:iterate>
                                  <p:childTnLst>
                                    <p:animClr clrSpc="rgb" dir="cw">
                                      <p:cBhvr override="childStyle">
                                        <p:cTn id="18" dur="500" fill="hold"/>
                                        <p:tgtEl>
                                          <p:spTgt spid="4">
                                            <p:txEl>
                                              <p:pRg st="0" end="0"/>
                                            </p:txEl>
                                          </p:spTgt>
                                        </p:tgtEl>
                                        <p:attrNameLst>
                                          <p:attrName>style.color</p:attrName>
                                        </p:attrNameLst>
                                      </p:cBhvr>
                                      <p:to>
                                        <a:srgbClr val="D60427"/>
                                      </p:to>
                                    </p:animClr>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p:cTn id="23" dur="1000" fill="hold"/>
                                        <p:tgtEl>
                                          <p:spTgt spid="11"/>
                                        </p:tgtEl>
                                        <p:attrNameLst>
                                          <p:attrName>ppt_w</p:attrName>
                                        </p:attrNameLst>
                                      </p:cBhvr>
                                      <p:tavLst>
                                        <p:tav tm="0">
                                          <p:val>
                                            <p:strVal val="#ppt_w*0.70"/>
                                          </p:val>
                                        </p:tav>
                                        <p:tav tm="100000">
                                          <p:val>
                                            <p:strVal val="#ppt_w"/>
                                          </p:val>
                                        </p:tav>
                                      </p:tavLst>
                                    </p:anim>
                                    <p:anim calcmode="lin" valueType="num">
                                      <p:cBhvr>
                                        <p:cTn id="24" dur="1000" fill="hold"/>
                                        <p:tgtEl>
                                          <p:spTgt spid="11"/>
                                        </p:tgtEl>
                                        <p:attrNameLst>
                                          <p:attrName>ppt_h</p:attrName>
                                        </p:attrNameLst>
                                      </p:cBhvr>
                                      <p:tavLst>
                                        <p:tav tm="0">
                                          <p:val>
                                            <p:strVal val="#ppt_h"/>
                                          </p:val>
                                        </p:tav>
                                        <p:tav tm="100000">
                                          <p:val>
                                            <p:strVal val="#ppt_h"/>
                                          </p:val>
                                        </p:tav>
                                      </p:tavLst>
                                    </p:anim>
                                    <p:animEffect transition="in" filter="fade">
                                      <p:cBhvr>
                                        <p:cTn id="25"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2" build="p" animBg="1"/>
      <p:bldP spid="4" grpId="3" build="p"/>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581912"/>
          </a:xfrm>
        </p:spPr>
        <p:txBody>
          <a:bodyPr>
            <a:normAutofit fontScale="90000"/>
          </a:bodyPr>
          <a:lstStyle/>
          <a:p>
            <a:r>
              <a:rPr lang="en-US" dirty="0"/>
              <a:t>              </a:t>
            </a:r>
            <a:br>
              <a:rPr lang="en-US" dirty="0"/>
            </a:br>
            <a:br>
              <a:rPr lang="en-US" dirty="0"/>
            </a:br>
            <a:br>
              <a:rPr lang="en-US" dirty="0"/>
            </a:br>
            <a:br>
              <a:rPr lang="en-US" dirty="0"/>
            </a:br>
            <a:br>
              <a:rPr lang="en-US" dirty="0"/>
            </a:br>
            <a:br>
              <a:rPr lang="en-US" dirty="0"/>
            </a:br>
            <a:br>
              <a:rPr lang="en-US" dirty="0"/>
            </a:br>
            <a:br>
              <a:rPr lang="en-US" dirty="0"/>
            </a:br>
            <a:r>
              <a:rPr lang="en-US" dirty="0">
                <a:solidFill>
                  <a:srgbClr val="FF0000"/>
                </a:solidFill>
              </a:rPr>
              <a:t>                LOSING THE P/DH</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457200" y="1828800"/>
            <a:ext cx="7924800" cy="9906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25000" lnSpcReduction="20000"/>
          </a:bodyPr>
          <a:lstStyle/>
          <a:p>
            <a:pPr>
              <a:buNone/>
            </a:pPr>
            <a:r>
              <a:rPr lang="en-US" sz="11200" dirty="0">
                <a:solidFill>
                  <a:schemeClr val="accent1">
                    <a:lumMod val="50000"/>
                  </a:schemeClr>
                </a:solidFill>
              </a:rPr>
              <a:t>If </a:t>
            </a:r>
            <a:r>
              <a:rPr lang="en-US" sz="11200" dirty="0">
                <a:solidFill>
                  <a:srgbClr val="F00A1A"/>
                </a:solidFill>
              </a:rPr>
              <a:t> P/DH is substituted for as </a:t>
            </a:r>
            <a:r>
              <a:rPr lang="en-US" sz="11200" dirty="0">
                <a:solidFill>
                  <a:srgbClr val="FF0000"/>
                </a:solidFill>
              </a:rPr>
              <a:t>DH </a:t>
            </a:r>
            <a:r>
              <a:rPr lang="en-US" sz="11200" dirty="0">
                <a:solidFill>
                  <a:schemeClr val="accent1">
                    <a:lumMod val="50000"/>
                  </a:schemeClr>
                </a:solidFill>
              </a:rPr>
              <a:t>and that sub moves to play defensively, </a:t>
            </a:r>
            <a:r>
              <a:rPr lang="en-US" sz="11200" dirty="0">
                <a:solidFill>
                  <a:srgbClr val="F00A1A"/>
                </a:solidFill>
              </a:rPr>
              <a:t>two</a:t>
            </a:r>
            <a:r>
              <a:rPr lang="en-US" sz="11200" dirty="0">
                <a:solidFill>
                  <a:schemeClr val="accent1">
                    <a:lumMod val="50000"/>
                  </a:schemeClr>
                </a:solidFill>
              </a:rPr>
              <a:t> things happen…</a:t>
            </a:r>
          </a:p>
          <a:p>
            <a:pPr>
              <a:buNone/>
            </a:pPr>
            <a:r>
              <a:rPr lang="en-US" sz="7000" dirty="0"/>
              <a:t> 		</a:t>
            </a:r>
            <a:endParaRPr lang="en-US" sz="7000" dirty="0">
              <a:solidFill>
                <a:srgbClr val="FF0000"/>
              </a:solidFill>
            </a:endParaRPr>
          </a:p>
          <a:p>
            <a:pPr>
              <a:buNone/>
            </a:pPr>
            <a:endParaRPr lang="en-US" dirty="0"/>
          </a:p>
          <a:p>
            <a:endParaRPr lang="en-US" dirty="0"/>
          </a:p>
          <a:p>
            <a:pPr>
              <a:buNone/>
            </a:pPr>
            <a:endParaRPr lang="en-US" dirty="0"/>
          </a:p>
          <a:p>
            <a:endParaRPr lang="en-US" dirty="0"/>
          </a:p>
          <a:p>
            <a:pPr>
              <a:buNone/>
            </a:pPr>
            <a:endParaRPr lang="en-US" dirty="0"/>
          </a:p>
          <a:p>
            <a:endParaRPr lang="en-US" dirty="0"/>
          </a:p>
          <a:p>
            <a:pPr>
              <a:buNone/>
            </a:pPr>
            <a:endParaRPr lang="en-US" dirty="0"/>
          </a:p>
        </p:txBody>
      </p:sp>
      <p:sp>
        <p:nvSpPr>
          <p:cNvPr id="4" name="TextBox 3"/>
          <p:cNvSpPr txBox="1"/>
          <p:nvPr/>
        </p:nvSpPr>
        <p:spPr>
          <a:xfrm>
            <a:off x="990600" y="3048000"/>
            <a:ext cx="6662337" cy="80021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marL="514350" indent="-514350">
              <a:buAutoNum type="arabicPeriod"/>
            </a:pPr>
            <a:r>
              <a:rPr lang="en-US" sz="2800" dirty="0">
                <a:solidFill>
                  <a:srgbClr val="FF0000"/>
                </a:solidFill>
              </a:rPr>
              <a:t>Like original DH rule, DH role is done.</a:t>
            </a:r>
          </a:p>
          <a:p>
            <a:pPr>
              <a:buNone/>
            </a:pPr>
            <a:r>
              <a:rPr lang="en-US" dirty="0">
                <a:solidFill>
                  <a:srgbClr val="FF0000"/>
                </a:solidFill>
              </a:rPr>
              <a:t>                                            </a:t>
            </a:r>
            <a:endParaRPr lang="en-US" dirty="0"/>
          </a:p>
        </p:txBody>
      </p:sp>
      <p:sp>
        <p:nvSpPr>
          <p:cNvPr id="6" name="TextBox 5"/>
          <p:cNvSpPr txBox="1"/>
          <p:nvPr/>
        </p:nvSpPr>
        <p:spPr>
          <a:xfrm>
            <a:off x="609600" y="4343400"/>
            <a:ext cx="8558818" cy="2308324"/>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pPr>
              <a:buNone/>
            </a:pPr>
            <a:r>
              <a:rPr lang="en-US" sz="2800" dirty="0">
                <a:solidFill>
                  <a:srgbClr val="FF0000"/>
                </a:solidFill>
              </a:rPr>
              <a:t> 2.  </a:t>
            </a:r>
            <a:r>
              <a:rPr lang="en-US" sz="3200" b="1" dirty="0">
                <a:solidFill>
                  <a:srgbClr val="FF0000"/>
                </a:solidFill>
              </a:rPr>
              <a:t>With the ADDITION (P/DH rule)</a:t>
            </a:r>
          </a:p>
          <a:p>
            <a:pPr>
              <a:buNone/>
            </a:pPr>
            <a:r>
              <a:rPr lang="en-US" sz="2800" dirty="0">
                <a:solidFill>
                  <a:srgbClr val="FF0000"/>
                </a:solidFill>
              </a:rPr>
              <a:t>       if DH is lost, the player who was the P/DH</a:t>
            </a:r>
          </a:p>
          <a:p>
            <a:pPr>
              <a:buNone/>
            </a:pPr>
            <a:r>
              <a:rPr lang="en-US" sz="2800" dirty="0">
                <a:solidFill>
                  <a:srgbClr val="FF0000"/>
                </a:solidFill>
              </a:rPr>
              <a:t>       cannot play in any capacity for remainder of the</a:t>
            </a:r>
          </a:p>
          <a:p>
            <a:pPr>
              <a:buNone/>
            </a:pPr>
            <a:r>
              <a:rPr lang="en-US" sz="2800" dirty="0">
                <a:solidFill>
                  <a:srgbClr val="FF0000"/>
                </a:solidFill>
              </a:rPr>
              <a:t>       game even if he had re-entry status (DH position);</a:t>
            </a:r>
          </a:p>
          <a:p>
            <a:pPr>
              <a:buNone/>
            </a:pPr>
            <a:r>
              <a:rPr lang="en-US" sz="2800" dirty="0">
                <a:solidFill>
                  <a:srgbClr val="FF0000"/>
                </a:solidFill>
              </a:rPr>
              <a:t>       that status is lost. </a:t>
            </a:r>
            <a:endParaRPr lang="en-US" sz="2800" dirty="0"/>
          </a:p>
        </p:txBody>
      </p:sp>
      <p:sp>
        <p:nvSpPr>
          <p:cNvPr id="9" name="Slide Number Placeholder 8"/>
          <p:cNvSpPr>
            <a:spLocks noGrp="1"/>
          </p:cNvSpPr>
          <p:nvPr>
            <p:ph type="sldNum" sz="quarter" idx="12"/>
          </p:nvPr>
        </p:nvSpPr>
        <p:spPr/>
        <p:txBody>
          <a:bodyPr/>
          <a:lstStyle/>
          <a:p>
            <a:fld id="{B5A0C30C-6760-4E48-AF0D-3BFE23B95A13}"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500" fill="hold"/>
                                        <p:tgtEl>
                                          <p:spTgt spid="3">
                                            <p:bg/>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p:cTn id="28" dur="500" fill="hold"/>
                                        <p:tgtEl>
                                          <p:spTgt spid="4"/>
                                        </p:tgtEl>
                                        <p:attrNameLst>
                                          <p:attrName>ppt_w</p:attrName>
                                        </p:attrNameLst>
                                      </p:cBhvr>
                                      <p:tavLst>
                                        <p:tav tm="0">
                                          <p:val>
                                            <p:fltVal val="0"/>
                                          </p:val>
                                        </p:tav>
                                        <p:tav tm="100000">
                                          <p:val>
                                            <p:strVal val="#ppt_w"/>
                                          </p:val>
                                        </p:tav>
                                      </p:tavLst>
                                    </p:anim>
                                    <p:anim calcmode="lin" valueType="num">
                                      <p:cBhvr>
                                        <p:cTn id="29" dur="500" fill="hold"/>
                                        <p:tgtEl>
                                          <p:spTgt spid="4"/>
                                        </p:tgtEl>
                                        <p:attrNameLst>
                                          <p:attrName>ppt_h</p:attrName>
                                        </p:attrNameLst>
                                      </p:cBhvr>
                                      <p:tavLst>
                                        <p:tav tm="0">
                                          <p:val>
                                            <p:fltVal val="0"/>
                                          </p:val>
                                        </p:tav>
                                        <p:tav tm="100000">
                                          <p:val>
                                            <p:strVal val="#ppt_h"/>
                                          </p:val>
                                        </p:tav>
                                      </p:tavLst>
                                    </p:anim>
                                    <p:animEffect transition="in" filter="fade">
                                      <p:cBhvr>
                                        <p:cTn id="30" dur="500"/>
                                        <p:tgtEl>
                                          <p:spTgt spid="4"/>
                                        </p:tgtEl>
                                      </p:cBhvr>
                                    </p:animEffect>
                                  </p:childTnLst>
                                </p:cTn>
                              </p:par>
                            </p:childTnLst>
                          </p:cTn>
                        </p:par>
                      </p:childTnLst>
                    </p:cTn>
                  </p:par>
                  <p:par>
                    <p:cTn id="31" fill="hold">
                      <p:stCondLst>
                        <p:cond delay="indefinite"/>
                      </p:stCondLst>
                      <p:childTnLst>
                        <p:par>
                          <p:cTn id="32" fill="hold">
                            <p:stCondLst>
                              <p:cond delay="0"/>
                            </p:stCondLst>
                            <p:childTnLst>
                              <p:par>
                                <p:cTn id="33" presetID="13" presetClass="entr" presetSubtype="16"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plus(in)">
                                      <p:cBhvr>
                                        <p:cTn id="3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animBg="1"/>
      <p:bldP spid="4"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724400" y="1295400"/>
          <a:ext cx="3886200" cy="5088378"/>
        </p:xfrm>
        <a:graphic>
          <a:graphicData uri="http://schemas.openxmlformats.org/drawingml/2006/table">
            <a:tbl>
              <a:tblPr/>
              <a:tblGrid>
                <a:gridCol w="744927">
                  <a:extLst>
                    <a:ext uri="{9D8B030D-6E8A-4147-A177-3AD203B41FA5}">
                      <a16:colId xmlns:a16="http://schemas.microsoft.com/office/drawing/2014/main" val="20000"/>
                    </a:ext>
                  </a:extLst>
                </a:gridCol>
                <a:gridCol w="1090137">
                  <a:extLst>
                    <a:ext uri="{9D8B030D-6E8A-4147-A177-3AD203B41FA5}">
                      <a16:colId xmlns:a16="http://schemas.microsoft.com/office/drawing/2014/main" val="20001"/>
                    </a:ext>
                  </a:extLst>
                </a:gridCol>
                <a:gridCol w="2051136">
                  <a:extLst>
                    <a:ext uri="{9D8B030D-6E8A-4147-A177-3AD203B41FA5}">
                      <a16:colId xmlns:a16="http://schemas.microsoft.com/office/drawing/2014/main" val="20002"/>
                    </a:ext>
                  </a:extLst>
                </a:gridCol>
              </a:tblGrid>
              <a:tr h="397525">
                <a:tc gridSpan="3">
                  <a:txBody>
                    <a:bodyPr/>
                    <a:lstStyle/>
                    <a:p>
                      <a:pPr algn="l" fontAlgn="b"/>
                      <a:r>
                        <a:rPr lang="en-US" dirty="0"/>
                        <a:t>   </a:t>
                      </a:r>
                    </a:p>
                    <a:p>
                      <a:pPr algn="l" fontAlgn="b"/>
                      <a:r>
                        <a:rPr lang="en-US" dirty="0"/>
                        <a:t>                      LINE-UP CARD</a:t>
                      </a:r>
                    </a:p>
                  </a:txBody>
                  <a:tcPr marL="7464" marR="7464" marT="7464"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tcPr>
                </a:tc>
                <a:tc hMerge="1">
                  <a:txBody>
                    <a:bodyPr/>
                    <a:lstStyle/>
                    <a:p>
                      <a:pPr algn="l" fontAlgn="b"/>
                      <a:endParaRPr lang="en-US" dirty="0"/>
                    </a:p>
                  </a:txBody>
                  <a:tcPr marL="7464" marR="7464" marT="7464"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10000"/>
                  </a:ext>
                </a:extLst>
              </a:tr>
              <a:tr h="251793">
                <a:tc gridSpan="2">
                  <a:txBody>
                    <a:bodyPr/>
                    <a:lstStyle/>
                    <a:p>
                      <a:pPr algn="l"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w="19050" cap="flat" cmpd="sng" algn="ctr">
                      <a:noFill/>
                      <a:prstDash val="solid"/>
                      <a:round/>
                      <a:headEnd type="none" w="med" len="med"/>
                      <a:tailEnd type="none" w="med" len="med"/>
                    </a:lnT>
                    <a:lnB>
                      <a:noFill/>
                    </a:lnB>
                  </a:tcPr>
                </a:tc>
                <a:tc hMerge="1">
                  <a:txBody>
                    <a:bodyPr/>
                    <a:lstStyle/>
                    <a:p>
                      <a:pPr algn="l" fontAlgn="b"/>
                      <a:endParaRPr lang="en-US" sz="1000" b="1" i="0" u="none" strike="noStrike">
                        <a:latin typeface="Arial"/>
                      </a:endParaRPr>
                    </a:p>
                  </a:txBody>
                  <a:tcPr marL="7464" marR="7464" marT="7464" marB="0" anchor="b">
                    <a:lnL>
                      <a:noFill/>
                    </a:lnL>
                    <a:lnR>
                      <a:noFill/>
                    </a:lnR>
                    <a:lnT>
                      <a:noFill/>
                    </a:lnT>
                    <a:lnB>
                      <a:noFill/>
                    </a:lnB>
                  </a:tcPr>
                </a:tc>
                <a:tc>
                  <a:txBody>
                    <a:bodyPr/>
                    <a:lstStyle/>
                    <a:p>
                      <a:pPr algn="r" fontAlgn="b"/>
                      <a:r>
                        <a:rPr lang="en-US" sz="1000" b="0" i="0" u="none" strike="noStrike">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251793">
                <a:tc>
                  <a:txBody>
                    <a:bodyPr/>
                    <a:lstStyle/>
                    <a:p>
                      <a:pPr algn="l" fontAlgn="b"/>
                      <a:r>
                        <a:rPr lang="en-US" sz="1000" b="1" i="0" u="none" strike="noStrike" dirty="0">
                          <a:latin typeface="Arial"/>
                        </a:rPr>
                        <a:t>Number</a:t>
                      </a:r>
                    </a:p>
                  </a:txBody>
                  <a:tcPr marL="7464" marR="7464" marT="7464" marB="0" anchor="b">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latin typeface="Arial"/>
                        </a:rPr>
                        <a:t>Player</a:t>
                      </a:r>
                    </a:p>
                  </a:txBody>
                  <a:tcPr marL="7464" marR="7464" marT="746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1" i="0" u="none" strike="noStrike">
                          <a:latin typeface="Arial"/>
                        </a:rPr>
                        <a:t>Position</a:t>
                      </a:r>
                    </a:p>
                  </a:txBody>
                  <a:tcPr marL="7464" marR="7464" marT="7464" marB="0" anchor="b">
                    <a:lnL>
                      <a:noFill/>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51793">
                <a:tc>
                  <a:txBody>
                    <a:bodyPr/>
                    <a:lstStyle/>
                    <a:p>
                      <a:pPr algn="ctr" fontAlgn="b"/>
                      <a:r>
                        <a:rPr lang="en-US" sz="1000" b="0" i="0" u="none" strike="noStrike">
                          <a:latin typeface="Arial"/>
                        </a:rPr>
                        <a:t>17</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Adams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7</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51793">
                <a:tc>
                  <a:txBody>
                    <a:bodyPr/>
                    <a:lstStyle/>
                    <a:p>
                      <a:pPr algn="ctr" fontAlgn="b"/>
                      <a:r>
                        <a:rPr lang="en-US" sz="1000" b="0" i="0" u="none" strike="noStrike" dirty="0">
                          <a:latin typeface="Arial"/>
                        </a:rPr>
                        <a:t>6</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Brown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8</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51793">
                <a:tc>
                  <a:txBody>
                    <a:bodyPr/>
                    <a:lstStyle/>
                    <a:p>
                      <a:pPr algn="ctr" fontAlgn="b"/>
                      <a:r>
                        <a:rPr lang="en-US" sz="1000" b="0" i="0" u="none" strike="noStrike">
                          <a:latin typeface="Arial"/>
                        </a:rPr>
                        <a:t>3</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Cooper</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2</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51793">
                <a:tc>
                  <a:txBody>
                    <a:bodyPr/>
                    <a:lstStyle/>
                    <a:p>
                      <a:pPr algn="ctr" fontAlgn="b"/>
                      <a:r>
                        <a:rPr lang="en-US" sz="1000" b="0" i="0" u="none" strike="noStrike">
                          <a:latin typeface="Arial"/>
                        </a:rPr>
                        <a:t>22</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Dean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4</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51793">
                <a:tc>
                  <a:txBody>
                    <a:bodyPr/>
                    <a:lstStyle/>
                    <a:p>
                      <a:pPr algn="ctr" fontAlgn="b"/>
                      <a:r>
                        <a:rPr lang="en-US" sz="1000" b="0" i="0" u="none" strike="noStrike">
                          <a:latin typeface="Arial"/>
                        </a:rPr>
                        <a:t>13</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Evans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5</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51793">
                <a:tc>
                  <a:txBody>
                    <a:bodyPr/>
                    <a:lstStyle/>
                    <a:p>
                      <a:pPr algn="ctr" fontAlgn="b"/>
                      <a:r>
                        <a:rPr lang="en-US" sz="1000" b="0" i="0" u="none" strike="noStrike">
                          <a:solidFill>
                            <a:srgbClr val="FF0000"/>
                          </a:solidFill>
                          <a:latin typeface="Arial"/>
                        </a:rPr>
                        <a:t>4</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FF0000"/>
                          </a:solidFill>
                          <a:latin typeface="Arial"/>
                        </a:rPr>
                        <a:t>Franks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FF0000"/>
                          </a:solidFill>
                          <a:latin typeface="Arial"/>
                        </a:rPr>
                        <a:t>P/DH</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51793">
                <a:tc>
                  <a:txBody>
                    <a:bodyPr/>
                    <a:lstStyle/>
                    <a:p>
                      <a:pPr algn="ctr" fontAlgn="b"/>
                      <a:r>
                        <a:rPr lang="en-US" sz="1000" b="0" i="0" u="none" strike="noStrike" dirty="0">
                          <a:latin typeface="Arial"/>
                        </a:rPr>
                        <a:t>10</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Grant</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9</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51793">
                <a:tc>
                  <a:txBody>
                    <a:bodyPr/>
                    <a:lstStyle/>
                    <a:p>
                      <a:pPr algn="ctr" fontAlgn="b"/>
                      <a:r>
                        <a:rPr lang="en-US" sz="1000" b="0" i="0" u="none" strike="noStrike" dirty="0">
                          <a:latin typeface="Arial"/>
                        </a:rPr>
                        <a:t>25</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Irving</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3</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51793">
                <a:tc>
                  <a:txBody>
                    <a:bodyPr/>
                    <a:lstStyle/>
                    <a:p>
                      <a:pPr algn="ctr" fontAlgn="b"/>
                      <a:r>
                        <a:rPr lang="en-US" sz="1000" b="0" i="0" u="none" strike="noStrike" dirty="0">
                          <a:latin typeface="Arial"/>
                        </a:rPr>
                        <a:t>20</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Johnson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6</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51793">
                <a:tc>
                  <a:txBody>
                    <a:bodyPr/>
                    <a:lstStyle/>
                    <a:p>
                      <a:pPr algn="ctr"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latin typeface="Arial"/>
                        </a:rPr>
                        <a:t> </a:t>
                      </a:r>
                    </a:p>
                  </a:txBody>
                  <a:tcPr marL="7464" marR="7464" marT="746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2"/>
                  </a:ext>
                </a:extLst>
              </a:tr>
              <a:tr h="251793">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latin typeface="Arial"/>
                      </a:endParaRPr>
                    </a:p>
                  </a:txBody>
                  <a:tcPr marL="7464" marR="7464" marT="7464" marB="0" anchor="b">
                    <a:lnL>
                      <a:noFill/>
                    </a:lnL>
                    <a:lnR>
                      <a:noFill/>
                    </a:lnR>
                    <a:lnT>
                      <a:noFill/>
                    </a:lnT>
                    <a:lnB>
                      <a:noFill/>
                    </a:lnB>
                  </a:tcPr>
                </a:tc>
                <a:tc>
                  <a:txBody>
                    <a:bodyPr/>
                    <a:lstStyle/>
                    <a:p>
                      <a:pPr algn="l" fontAlgn="b"/>
                      <a:r>
                        <a:rPr lang="en-US" sz="1000" b="0" i="0" u="none" strike="noStrike">
                          <a:latin typeface="Arial"/>
                        </a:rPr>
                        <a:t> </a:t>
                      </a:r>
                    </a:p>
                  </a:txBody>
                  <a:tcPr marL="7464" marR="7464" marT="7464"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3"/>
                  </a:ext>
                </a:extLst>
              </a:tr>
              <a:tr h="251793">
                <a:tc>
                  <a:txBody>
                    <a:bodyPr/>
                    <a:lstStyle/>
                    <a:p>
                      <a:pPr algn="l"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latin typeface="Arial"/>
                        </a:rPr>
                        <a:t>SUBS</a:t>
                      </a:r>
                    </a:p>
                  </a:txBody>
                  <a:tcPr marL="7464" marR="7464" marT="746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51793">
                <a:tc>
                  <a:txBody>
                    <a:bodyPr/>
                    <a:lstStyle/>
                    <a:p>
                      <a:pPr algn="r" fontAlgn="b"/>
                      <a:r>
                        <a:rPr lang="en-US" sz="1000" b="0" i="0" u="none" strike="noStrike">
                          <a:latin typeface="Arial"/>
                        </a:rPr>
                        <a:t>35</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Owens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51793">
                <a:tc>
                  <a:txBody>
                    <a:bodyPr/>
                    <a:lstStyle/>
                    <a:p>
                      <a:pPr algn="r" fontAlgn="b"/>
                      <a:r>
                        <a:rPr lang="en-US" sz="1000" b="0" i="0" u="none" strike="noStrike">
                          <a:latin typeface="Arial"/>
                        </a:rPr>
                        <a:t>12</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Quinn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51793">
                <a:tc>
                  <a:txBody>
                    <a:bodyPr/>
                    <a:lstStyle/>
                    <a:p>
                      <a:pPr algn="r" fontAlgn="b"/>
                      <a:r>
                        <a:rPr lang="en-US" sz="1000" b="0" i="0" u="none" strike="noStrike">
                          <a:latin typeface="Arial"/>
                        </a:rPr>
                        <a:t>18</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Stevens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51793">
                <a:tc>
                  <a:txBody>
                    <a:bodyPr/>
                    <a:lstStyle/>
                    <a:p>
                      <a:pPr algn="r" fontAlgn="b"/>
                      <a:r>
                        <a:rPr lang="en-US" sz="1000" b="0" i="0" u="none" strike="noStrike">
                          <a:latin typeface="Arial"/>
                        </a:rPr>
                        <a:t>44</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James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cxnSp>
        <p:nvCxnSpPr>
          <p:cNvPr id="6" name="Straight Connector 5"/>
          <p:cNvCxnSpPr/>
          <p:nvPr/>
        </p:nvCxnSpPr>
        <p:spPr>
          <a:xfrm rot="10800000" flipV="1">
            <a:off x="5257800" y="6019800"/>
            <a:ext cx="7620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019800" y="3581400"/>
            <a:ext cx="380232" cy="369332"/>
          </a:xfrm>
          <a:prstGeom prst="rect">
            <a:avLst/>
          </a:prstGeom>
          <a:noFill/>
        </p:spPr>
        <p:txBody>
          <a:bodyPr wrap="none" rtlCol="0">
            <a:spAutoFit/>
          </a:bodyPr>
          <a:lstStyle/>
          <a:p>
            <a:r>
              <a:rPr lang="en-US" dirty="0"/>
              <a:t>18</a:t>
            </a:r>
          </a:p>
        </p:txBody>
      </p:sp>
      <p:sp>
        <p:nvSpPr>
          <p:cNvPr id="8" name="Freeform 7"/>
          <p:cNvSpPr/>
          <p:nvPr/>
        </p:nvSpPr>
        <p:spPr>
          <a:xfrm>
            <a:off x="4928795" y="3689873"/>
            <a:ext cx="369346" cy="277905"/>
          </a:xfrm>
          <a:custGeom>
            <a:avLst/>
            <a:gdLst>
              <a:gd name="connsiteX0" fmla="*/ 148814 w 369346"/>
              <a:gd name="connsiteY0" fmla="*/ 0 h 277905"/>
              <a:gd name="connsiteX1" fmla="*/ 30480 w 369346"/>
              <a:gd name="connsiteY1" fmla="*/ 129092 h 277905"/>
              <a:gd name="connsiteX2" fmla="*/ 331694 w 369346"/>
              <a:gd name="connsiteY2" fmla="*/ 258183 h 277905"/>
              <a:gd name="connsiteX3" fmla="*/ 256391 w 369346"/>
              <a:gd name="connsiteY3" fmla="*/ 10758 h 277905"/>
              <a:gd name="connsiteX4" fmla="*/ 256391 w 369346"/>
              <a:gd name="connsiteY4" fmla="*/ 10758 h 277905"/>
              <a:gd name="connsiteX5" fmla="*/ 256391 w 369346"/>
              <a:gd name="connsiteY5" fmla="*/ 10758 h 277905"/>
              <a:gd name="connsiteX6" fmla="*/ 245633 w 369346"/>
              <a:gd name="connsiteY6" fmla="*/ 21515 h 277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9346" h="277905">
                <a:moveTo>
                  <a:pt x="148814" y="0"/>
                </a:moveTo>
                <a:cubicBezTo>
                  <a:pt x="74407" y="43031"/>
                  <a:pt x="0" y="86062"/>
                  <a:pt x="30480" y="129092"/>
                </a:cubicBezTo>
                <a:cubicBezTo>
                  <a:pt x="60960" y="172123"/>
                  <a:pt x="294042" y="277905"/>
                  <a:pt x="331694" y="258183"/>
                </a:cubicBezTo>
                <a:cubicBezTo>
                  <a:pt x="369346" y="238461"/>
                  <a:pt x="256391" y="10758"/>
                  <a:pt x="256391" y="10758"/>
                </a:cubicBezTo>
                <a:lnTo>
                  <a:pt x="256391" y="10758"/>
                </a:lnTo>
                <a:lnTo>
                  <a:pt x="256391" y="10758"/>
                </a:lnTo>
                <a:lnTo>
                  <a:pt x="245633" y="21515"/>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 name="Straight Connector 9"/>
          <p:cNvCxnSpPr/>
          <p:nvPr/>
        </p:nvCxnSpPr>
        <p:spPr>
          <a:xfrm>
            <a:off x="5486400" y="3810000"/>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flipV="1">
            <a:off x="7391400" y="3657600"/>
            <a:ext cx="38100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001000" y="3581400"/>
            <a:ext cx="256802" cy="369332"/>
          </a:xfrm>
          <a:prstGeom prst="rect">
            <a:avLst/>
          </a:prstGeom>
          <a:noFill/>
        </p:spPr>
        <p:txBody>
          <a:bodyPr wrap="none" rtlCol="0">
            <a:spAutoFit/>
          </a:bodyPr>
          <a:lstStyle/>
          <a:p>
            <a:r>
              <a:rPr lang="en-US" dirty="0"/>
              <a:t>1</a:t>
            </a:r>
          </a:p>
        </p:txBody>
      </p:sp>
      <p:cxnSp>
        <p:nvCxnSpPr>
          <p:cNvPr id="15" name="Straight Connector 14"/>
          <p:cNvCxnSpPr/>
          <p:nvPr/>
        </p:nvCxnSpPr>
        <p:spPr>
          <a:xfrm rot="5400000">
            <a:off x="4953000" y="3657600"/>
            <a:ext cx="30480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57200" y="990600"/>
            <a:ext cx="3809999" cy="101566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400" dirty="0"/>
              <a:t>      Why the P/DH loses </a:t>
            </a:r>
          </a:p>
          <a:p>
            <a:r>
              <a:rPr lang="en-US" sz="2400" dirty="0"/>
              <a:t>          re-entry as DH: </a:t>
            </a:r>
          </a:p>
          <a:p>
            <a:r>
              <a:rPr lang="en-US" sz="1200" dirty="0"/>
              <a:t>        (P/DH - Re-entry is only possible for his DH role)</a:t>
            </a:r>
          </a:p>
        </p:txBody>
      </p:sp>
      <p:sp>
        <p:nvSpPr>
          <p:cNvPr id="24" name="TextBox 23"/>
          <p:cNvSpPr txBox="1"/>
          <p:nvPr/>
        </p:nvSpPr>
        <p:spPr>
          <a:xfrm>
            <a:off x="152400" y="2133600"/>
            <a:ext cx="4419599" cy="1477328"/>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dirty="0">
                <a:solidFill>
                  <a:schemeClr val="bg2">
                    <a:lumMod val="50000"/>
                  </a:schemeClr>
                </a:solidFill>
              </a:rPr>
              <a:t>RULE:  Once the P/DH is removed from the mound, he may not play defense again.</a:t>
            </a:r>
          </a:p>
          <a:p>
            <a:r>
              <a:rPr lang="en-US" b="1" dirty="0">
                <a:solidFill>
                  <a:srgbClr val="FF0000"/>
                </a:solidFill>
              </a:rPr>
              <a:t>THIS RULE WOULD BE VIOLATED IF</a:t>
            </a:r>
          </a:p>
          <a:p>
            <a:r>
              <a:rPr lang="en-US" b="1" dirty="0">
                <a:solidFill>
                  <a:srgbClr val="FF0000"/>
                </a:solidFill>
              </a:rPr>
              <a:t>HE IS ALLOWED TO RE-ENTER when DH role is lost.</a:t>
            </a:r>
            <a:endParaRPr lang="en-US" sz="2000" dirty="0">
              <a:solidFill>
                <a:srgbClr val="FF0000"/>
              </a:solidFill>
            </a:endParaRPr>
          </a:p>
        </p:txBody>
      </p:sp>
      <p:sp>
        <p:nvSpPr>
          <p:cNvPr id="26" name="TextBox 25"/>
          <p:cNvSpPr txBox="1"/>
          <p:nvPr/>
        </p:nvSpPr>
        <p:spPr>
          <a:xfrm>
            <a:off x="1905000" y="3962400"/>
            <a:ext cx="1103122" cy="369332"/>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pPr marL="342900" indent="-342900"/>
            <a:r>
              <a:rPr lang="en-US" dirty="0">
                <a:solidFill>
                  <a:schemeClr val="accent1">
                    <a:lumMod val="75000"/>
                  </a:schemeClr>
                </a:solidFill>
              </a:rPr>
              <a:t>Example:</a:t>
            </a:r>
          </a:p>
        </p:txBody>
      </p:sp>
      <p:sp>
        <p:nvSpPr>
          <p:cNvPr id="27" name="TextBox 26"/>
          <p:cNvSpPr txBox="1"/>
          <p:nvPr/>
        </p:nvSpPr>
        <p:spPr>
          <a:xfrm>
            <a:off x="838200" y="4343400"/>
            <a:ext cx="3205236" cy="646331"/>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marL="342900" indent="-342900"/>
            <a:r>
              <a:rPr lang="en-US" dirty="0">
                <a:solidFill>
                  <a:schemeClr val="accent1">
                    <a:lumMod val="75000"/>
                  </a:schemeClr>
                </a:solidFill>
              </a:rPr>
              <a:t>Stevens subs for  Franks </a:t>
            </a:r>
            <a:r>
              <a:rPr lang="en-US" dirty="0" err="1">
                <a:solidFill>
                  <a:schemeClr val="accent1">
                    <a:lumMod val="75000"/>
                  </a:schemeClr>
                </a:solidFill>
              </a:rPr>
              <a:t>asDH</a:t>
            </a:r>
            <a:r>
              <a:rPr lang="en-US" dirty="0">
                <a:solidFill>
                  <a:schemeClr val="accent1">
                    <a:lumMod val="75000"/>
                  </a:schemeClr>
                </a:solidFill>
              </a:rPr>
              <a:t>.</a:t>
            </a:r>
          </a:p>
          <a:p>
            <a:pPr marL="342900" indent="-342900"/>
            <a:r>
              <a:rPr lang="en-US" dirty="0">
                <a:solidFill>
                  <a:schemeClr val="accent1">
                    <a:lumMod val="75000"/>
                  </a:schemeClr>
                </a:solidFill>
              </a:rPr>
              <a:t>Franks remains to Pitch.</a:t>
            </a:r>
          </a:p>
        </p:txBody>
      </p:sp>
      <p:sp>
        <p:nvSpPr>
          <p:cNvPr id="28" name="TextBox 27"/>
          <p:cNvSpPr txBox="1"/>
          <p:nvPr/>
        </p:nvSpPr>
        <p:spPr>
          <a:xfrm>
            <a:off x="152400" y="4953000"/>
            <a:ext cx="4456875" cy="646331"/>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342900" indent="-342900"/>
            <a:r>
              <a:rPr lang="en-US" dirty="0">
                <a:solidFill>
                  <a:schemeClr val="accent1">
                    <a:lumMod val="75000"/>
                  </a:schemeClr>
                </a:solidFill>
              </a:rPr>
              <a:t>Stevens later enters defensively.  DH is </a:t>
            </a:r>
          </a:p>
          <a:p>
            <a:pPr marL="342900" indent="-342900"/>
            <a:r>
              <a:rPr lang="en-US" dirty="0">
                <a:solidFill>
                  <a:schemeClr val="accent1">
                    <a:lumMod val="75000"/>
                  </a:schemeClr>
                </a:solidFill>
              </a:rPr>
              <a:t> lost AND Franks who was P/DH is done.</a:t>
            </a:r>
          </a:p>
        </p:txBody>
      </p:sp>
      <p:sp>
        <p:nvSpPr>
          <p:cNvPr id="29" name="TextBox 28"/>
          <p:cNvSpPr txBox="1"/>
          <p:nvPr/>
        </p:nvSpPr>
        <p:spPr>
          <a:xfrm>
            <a:off x="152400" y="5638800"/>
            <a:ext cx="4495800" cy="64633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marL="342900" indent="-342900"/>
            <a:r>
              <a:rPr lang="en-US" dirty="0">
                <a:solidFill>
                  <a:srgbClr val="FF0000"/>
                </a:solidFill>
              </a:rPr>
              <a:t>If</a:t>
            </a:r>
            <a:r>
              <a:rPr lang="en-US" dirty="0"/>
              <a:t> </a:t>
            </a:r>
            <a:r>
              <a:rPr lang="en-US" dirty="0">
                <a:solidFill>
                  <a:schemeClr val="accent1">
                    <a:lumMod val="75000"/>
                  </a:schemeClr>
                </a:solidFill>
              </a:rPr>
              <a:t>Franks was allowed to re-enter he</a:t>
            </a:r>
          </a:p>
          <a:p>
            <a:pPr marL="342900" indent="-342900"/>
            <a:r>
              <a:rPr lang="en-US" dirty="0">
                <a:solidFill>
                  <a:schemeClr val="accent1">
                    <a:lumMod val="75000"/>
                  </a:schemeClr>
                </a:solidFill>
              </a:rPr>
              <a:t>would theoretically have to play defense.</a:t>
            </a:r>
          </a:p>
        </p:txBody>
      </p:sp>
      <p:cxnSp>
        <p:nvCxnSpPr>
          <p:cNvPr id="21" name="Straight Connector 20"/>
          <p:cNvCxnSpPr/>
          <p:nvPr/>
        </p:nvCxnSpPr>
        <p:spPr>
          <a:xfrm>
            <a:off x="5029200" y="3733800"/>
            <a:ext cx="182880" cy="258183"/>
          </a:xfrm>
          <a:prstGeom prst="line">
            <a:avLst/>
          </a:prstGeom>
        </p:spPr>
        <p:style>
          <a:lnRef idx="1">
            <a:schemeClr val="accent1"/>
          </a:lnRef>
          <a:fillRef idx="0">
            <a:schemeClr val="accent1"/>
          </a:fillRef>
          <a:effectRef idx="0">
            <a:schemeClr val="accent1"/>
          </a:effectRef>
          <a:fontRef idx="minor">
            <a:schemeClr val="tx1"/>
          </a:fontRef>
        </p:style>
      </p:cxnSp>
      <p:sp>
        <p:nvSpPr>
          <p:cNvPr id="19" name="Slide Number Placeholder 18"/>
          <p:cNvSpPr>
            <a:spLocks noGrp="1"/>
          </p:cNvSpPr>
          <p:nvPr>
            <p:ph type="sldNum" sz="quarter" idx="12"/>
          </p:nvPr>
        </p:nvSpPr>
        <p:spPr/>
        <p:txBody>
          <a:bodyPr/>
          <a:lstStyle/>
          <a:p>
            <a:fld id="{B5A0C30C-6760-4E48-AF0D-3BFE23B95A13}"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24">
                                            <p:txEl>
                                              <p:pRg st="0" end="0"/>
                                            </p:txEl>
                                          </p:spTgt>
                                        </p:tgtEl>
                                        <p:attrNameLst>
                                          <p:attrName>style.visibility</p:attrName>
                                        </p:attrNameLst>
                                      </p:cBhvr>
                                      <p:to>
                                        <p:strVal val="visible"/>
                                      </p:to>
                                    </p:set>
                                    <p:anim calcmode="lin" valueType="num">
                                      <p:cBhvr>
                                        <p:cTn id="14" dur="3000" fill="hold"/>
                                        <p:tgtEl>
                                          <p:spTgt spid="24">
                                            <p:txEl>
                                              <p:pRg st="0" end="0"/>
                                            </p:txEl>
                                          </p:spTgt>
                                        </p:tgtEl>
                                        <p:attrNameLst>
                                          <p:attrName>ppt_w</p:attrName>
                                        </p:attrNameLst>
                                      </p:cBhvr>
                                      <p:tavLst>
                                        <p:tav tm="0">
                                          <p:val>
                                            <p:fltVal val="0"/>
                                          </p:val>
                                        </p:tav>
                                        <p:tav tm="100000">
                                          <p:val>
                                            <p:strVal val="#ppt_w"/>
                                          </p:val>
                                        </p:tav>
                                      </p:tavLst>
                                    </p:anim>
                                    <p:anim calcmode="lin" valueType="num">
                                      <p:cBhvr>
                                        <p:cTn id="15" dur="3000" fill="hold"/>
                                        <p:tgtEl>
                                          <p:spTgt spid="24">
                                            <p:txEl>
                                              <p:pRg st="0" end="0"/>
                                            </p:txEl>
                                          </p:spTgt>
                                        </p:tgtEl>
                                        <p:attrNameLst>
                                          <p:attrName>ppt_h</p:attrName>
                                        </p:attrNameLst>
                                      </p:cBhvr>
                                      <p:tavLst>
                                        <p:tav tm="0">
                                          <p:val>
                                            <p:fltVal val="0"/>
                                          </p:val>
                                        </p:tav>
                                        <p:tav tm="100000">
                                          <p:val>
                                            <p:strVal val="#ppt_h"/>
                                          </p:val>
                                        </p:tav>
                                      </p:tavLst>
                                    </p:anim>
                                    <p:animEffect transition="in" filter="fade">
                                      <p:cBhvr>
                                        <p:cTn id="16" dur="3000"/>
                                        <p:tgtEl>
                                          <p:spTgt spid="2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4">
                                            <p:txEl>
                                              <p:pRg st="1" end="1"/>
                                            </p:txEl>
                                          </p:spTgt>
                                        </p:tgtEl>
                                        <p:attrNameLst>
                                          <p:attrName>style.visibility</p:attrName>
                                        </p:attrNameLst>
                                      </p:cBhvr>
                                      <p:to>
                                        <p:strVal val="visible"/>
                                      </p:to>
                                    </p:set>
                                    <p:animEffect transition="in" filter="fade">
                                      <p:cBhvr>
                                        <p:cTn id="21" dur="1000"/>
                                        <p:tgtEl>
                                          <p:spTgt spid="24">
                                            <p:txEl>
                                              <p:pRg st="1" end="1"/>
                                            </p:txEl>
                                          </p:spTgt>
                                        </p:tgtEl>
                                      </p:cBhvr>
                                    </p:animEffect>
                                    <p:anim calcmode="lin" valueType="num">
                                      <p:cBhvr>
                                        <p:cTn id="22"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24">
                                            <p:txEl>
                                              <p:pRg st="1" end="1"/>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4">
                                            <p:txEl>
                                              <p:pRg st="2" end="2"/>
                                            </p:txEl>
                                          </p:spTgt>
                                        </p:tgtEl>
                                        <p:attrNameLst>
                                          <p:attrName>style.visibility</p:attrName>
                                        </p:attrNameLst>
                                      </p:cBhvr>
                                      <p:to>
                                        <p:strVal val="visible"/>
                                      </p:to>
                                    </p:set>
                                    <p:animEffect transition="in" filter="fade">
                                      <p:cBhvr>
                                        <p:cTn id="26" dur="1000"/>
                                        <p:tgtEl>
                                          <p:spTgt spid="24">
                                            <p:txEl>
                                              <p:pRg st="2" end="2"/>
                                            </p:txEl>
                                          </p:spTgt>
                                        </p:tgtEl>
                                      </p:cBhvr>
                                    </p:animEffect>
                                    <p:anim calcmode="lin" valueType="num">
                                      <p:cBhvr>
                                        <p:cTn id="27"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p:cTn id="33" dur="500" fill="hold"/>
                                        <p:tgtEl>
                                          <p:spTgt spid="26"/>
                                        </p:tgtEl>
                                        <p:attrNameLst>
                                          <p:attrName>ppt_w</p:attrName>
                                        </p:attrNameLst>
                                      </p:cBhvr>
                                      <p:tavLst>
                                        <p:tav tm="0">
                                          <p:val>
                                            <p:fltVal val="0"/>
                                          </p:val>
                                        </p:tav>
                                        <p:tav tm="100000">
                                          <p:val>
                                            <p:strVal val="#ppt_w"/>
                                          </p:val>
                                        </p:tav>
                                      </p:tavLst>
                                    </p:anim>
                                    <p:anim calcmode="lin" valueType="num">
                                      <p:cBhvr>
                                        <p:cTn id="34" dur="500" fill="hold"/>
                                        <p:tgtEl>
                                          <p:spTgt spid="26"/>
                                        </p:tgtEl>
                                        <p:attrNameLst>
                                          <p:attrName>ppt_h</p:attrName>
                                        </p:attrNameLst>
                                      </p:cBhvr>
                                      <p:tavLst>
                                        <p:tav tm="0">
                                          <p:val>
                                            <p:fltVal val="0"/>
                                          </p:val>
                                        </p:tav>
                                        <p:tav tm="100000">
                                          <p:val>
                                            <p:strVal val="#ppt_h"/>
                                          </p:val>
                                        </p:tav>
                                      </p:tavLst>
                                    </p:anim>
                                    <p:animEffect transition="in" filter="fade">
                                      <p:cBhvr>
                                        <p:cTn id="35" dur="500"/>
                                        <p:tgtEl>
                                          <p:spTgt spid="26"/>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27"/>
                                        </p:tgtEl>
                                        <p:attrNameLst>
                                          <p:attrName>style.visibility</p:attrName>
                                        </p:attrNameLst>
                                      </p:cBhvr>
                                      <p:to>
                                        <p:strVal val="visible"/>
                                      </p:to>
                                    </p:set>
                                    <p:anim calcmode="lin" valueType="num">
                                      <p:cBhvr additive="base">
                                        <p:cTn id="40" dur="500" fill="hold"/>
                                        <p:tgtEl>
                                          <p:spTgt spid="27"/>
                                        </p:tgtEl>
                                        <p:attrNameLst>
                                          <p:attrName>ppt_x</p:attrName>
                                        </p:attrNameLst>
                                      </p:cBhvr>
                                      <p:tavLst>
                                        <p:tav tm="0">
                                          <p:val>
                                            <p:strVal val="#ppt_x"/>
                                          </p:val>
                                        </p:tav>
                                        <p:tav tm="100000">
                                          <p:val>
                                            <p:strVal val="#ppt_x"/>
                                          </p:val>
                                        </p:tav>
                                      </p:tavLst>
                                    </p:anim>
                                    <p:anim calcmode="lin" valueType="num">
                                      <p:cBhvr additive="base">
                                        <p:cTn id="41"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nodeType="clickEffect">
                                  <p:stCondLst>
                                    <p:cond delay="0"/>
                                  </p:stCondLst>
                                  <p:childTnLst>
                                    <p:set>
                                      <p:cBhvr>
                                        <p:cTn id="45" dur="1" fill="hold">
                                          <p:stCondLst>
                                            <p:cond delay="0"/>
                                          </p:stCondLst>
                                        </p:cTn>
                                        <p:tgtEl>
                                          <p:spTgt spid="6"/>
                                        </p:tgtEl>
                                        <p:attrNameLst>
                                          <p:attrName>style.visibility</p:attrName>
                                        </p:attrNameLst>
                                      </p:cBhvr>
                                      <p:to>
                                        <p:strVal val="visible"/>
                                      </p:to>
                                    </p:set>
                                    <p:anim calcmode="lin" valueType="num">
                                      <p:cBhvr>
                                        <p:cTn id="46" dur="500" fill="hold"/>
                                        <p:tgtEl>
                                          <p:spTgt spid="6"/>
                                        </p:tgtEl>
                                        <p:attrNameLst>
                                          <p:attrName>ppt_w</p:attrName>
                                        </p:attrNameLst>
                                      </p:cBhvr>
                                      <p:tavLst>
                                        <p:tav tm="0">
                                          <p:val>
                                            <p:fltVal val="0"/>
                                          </p:val>
                                        </p:tav>
                                        <p:tav tm="100000">
                                          <p:val>
                                            <p:strVal val="#ppt_w"/>
                                          </p:val>
                                        </p:tav>
                                      </p:tavLst>
                                    </p:anim>
                                    <p:anim calcmode="lin" valueType="num">
                                      <p:cBhvr>
                                        <p:cTn id="47" dur="500" fill="hold"/>
                                        <p:tgtEl>
                                          <p:spTgt spid="6"/>
                                        </p:tgtEl>
                                        <p:attrNameLst>
                                          <p:attrName>ppt_h</p:attrName>
                                        </p:attrNameLst>
                                      </p:cBhvr>
                                      <p:tavLst>
                                        <p:tav tm="0">
                                          <p:val>
                                            <p:fltVal val="0"/>
                                          </p:val>
                                        </p:tav>
                                        <p:tav tm="100000">
                                          <p:val>
                                            <p:strVal val="#ppt_h"/>
                                          </p:val>
                                        </p:tav>
                                      </p:tavLst>
                                    </p:anim>
                                    <p:animEffect transition="in" filter="fade">
                                      <p:cBhvr>
                                        <p:cTn id="48" dur="500"/>
                                        <p:tgtEl>
                                          <p:spTgt spid="6"/>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0" fill="hold" grpId="0" nodeType="clickEffect">
                                  <p:stCondLst>
                                    <p:cond delay="0"/>
                                  </p:stCondLst>
                                  <p:childTnLst>
                                    <p:set>
                                      <p:cBhvr>
                                        <p:cTn id="52" dur="1" fill="hold">
                                          <p:stCondLst>
                                            <p:cond delay="0"/>
                                          </p:stCondLst>
                                        </p:cTn>
                                        <p:tgtEl>
                                          <p:spTgt spid="8"/>
                                        </p:tgtEl>
                                        <p:attrNameLst>
                                          <p:attrName>style.visibility</p:attrName>
                                        </p:attrNameLst>
                                      </p:cBhvr>
                                      <p:to>
                                        <p:strVal val="visible"/>
                                      </p:to>
                                    </p:set>
                                    <p:anim calcmode="lin" valueType="num">
                                      <p:cBhvr>
                                        <p:cTn id="53" dur="500" fill="hold"/>
                                        <p:tgtEl>
                                          <p:spTgt spid="8"/>
                                        </p:tgtEl>
                                        <p:attrNameLst>
                                          <p:attrName>ppt_w</p:attrName>
                                        </p:attrNameLst>
                                      </p:cBhvr>
                                      <p:tavLst>
                                        <p:tav tm="0">
                                          <p:val>
                                            <p:fltVal val="0"/>
                                          </p:val>
                                        </p:tav>
                                        <p:tav tm="100000">
                                          <p:val>
                                            <p:strVal val="#ppt_w"/>
                                          </p:val>
                                        </p:tav>
                                      </p:tavLst>
                                    </p:anim>
                                    <p:anim calcmode="lin" valueType="num">
                                      <p:cBhvr>
                                        <p:cTn id="54" dur="500" fill="hold"/>
                                        <p:tgtEl>
                                          <p:spTgt spid="8"/>
                                        </p:tgtEl>
                                        <p:attrNameLst>
                                          <p:attrName>ppt_h</p:attrName>
                                        </p:attrNameLst>
                                      </p:cBhvr>
                                      <p:tavLst>
                                        <p:tav tm="0">
                                          <p:val>
                                            <p:fltVal val="0"/>
                                          </p:val>
                                        </p:tav>
                                        <p:tav tm="100000">
                                          <p:val>
                                            <p:strVal val="#ppt_h"/>
                                          </p:val>
                                        </p:tav>
                                      </p:tavLst>
                                    </p:anim>
                                    <p:animEffect transition="in" filter="fade">
                                      <p:cBhvr>
                                        <p:cTn id="55" dur="500"/>
                                        <p:tgtEl>
                                          <p:spTgt spid="8"/>
                                        </p:tgtEl>
                                      </p:cBhvr>
                                    </p:animEffect>
                                  </p:childTnLst>
                                </p:cTn>
                              </p:par>
                            </p:childTnLst>
                          </p:cTn>
                        </p:par>
                      </p:childTnLst>
                    </p:cTn>
                  </p:par>
                  <p:par>
                    <p:cTn id="56" fill="hold">
                      <p:stCondLst>
                        <p:cond delay="indefinite"/>
                      </p:stCondLst>
                      <p:childTnLst>
                        <p:par>
                          <p:cTn id="57" fill="hold">
                            <p:stCondLst>
                              <p:cond delay="0"/>
                            </p:stCondLst>
                            <p:childTnLst>
                              <p:par>
                                <p:cTn id="58" presetID="53" presetClass="entr" presetSubtype="0" fill="hold" grpId="0" nodeType="clickEffect">
                                  <p:stCondLst>
                                    <p:cond delay="0"/>
                                  </p:stCondLst>
                                  <p:childTnLst>
                                    <p:set>
                                      <p:cBhvr>
                                        <p:cTn id="59" dur="1" fill="hold">
                                          <p:stCondLst>
                                            <p:cond delay="0"/>
                                          </p:stCondLst>
                                        </p:cTn>
                                        <p:tgtEl>
                                          <p:spTgt spid="7"/>
                                        </p:tgtEl>
                                        <p:attrNameLst>
                                          <p:attrName>style.visibility</p:attrName>
                                        </p:attrNameLst>
                                      </p:cBhvr>
                                      <p:to>
                                        <p:strVal val="visible"/>
                                      </p:to>
                                    </p:set>
                                    <p:anim calcmode="lin" valueType="num">
                                      <p:cBhvr>
                                        <p:cTn id="60" dur="500" fill="hold"/>
                                        <p:tgtEl>
                                          <p:spTgt spid="7"/>
                                        </p:tgtEl>
                                        <p:attrNameLst>
                                          <p:attrName>ppt_w</p:attrName>
                                        </p:attrNameLst>
                                      </p:cBhvr>
                                      <p:tavLst>
                                        <p:tav tm="0">
                                          <p:val>
                                            <p:fltVal val="0"/>
                                          </p:val>
                                        </p:tav>
                                        <p:tav tm="100000">
                                          <p:val>
                                            <p:strVal val="#ppt_w"/>
                                          </p:val>
                                        </p:tav>
                                      </p:tavLst>
                                    </p:anim>
                                    <p:anim calcmode="lin" valueType="num">
                                      <p:cBhvr>
                                        <p:cTn id="61" dur="500" fill="hold"/>
                                        <p:tgtEl>
                                          <p:spTgt spid="7"/>
                                        </p:tgtEl>
                                        <p:attrNameLst>
                                          <p:attrName>ppt_h</p:attrName>
                                        </p:attrNameLst>
                                      </p:cBhvr>
                                      <p:tavLst>
                                        <p:tav tm="0">
                                          <p:val>
                                            <p:fltVal val="0"/>
                                          </p:val>
                                        </p:tav>
                                        <p:tav tm="100000">
                                          <p:val>
                                            <p:strVal val="#ppt_h"/>
                                          </p:val>
                                        </p:tav>
                                      </p:tavLst>
                                    </p:anim>
                                    <p:animEffect transition="in" filter="fade">
                                      <p:cBhvr>
                                        <p:cTn id="62" dur="500"/>
                                        <p:tgtEl>
                                          <p:spTgt spid="7"/>
                                        </p:tgtEl>
                                      </p:cBhvr>
                                    </p:animEffec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8"/>
                                        </p:tgtEl>
                                        <p:attrNameLst>
                                          <p:attrName>style.visibility</p:attrName>
                                        </p:attrNameLst>
                                      </p:cBhvr>
                                      <p:to>
                                        <p:strVal val="visible"/>
                                      </p:to>
                                    </p:set>
                                    <p:anim calcmode="lin" valueType="num">
                                      <p:cBhvr additive="base">
                                        <p:cTn id="67" dur="500" fill="hold"/>
                                        <p:tgtEl>
                                          <p:spTgt spid="28"/>
                                        </p:tgtEl>
                                        <p:attrNameLst>
                                          <p:attrName>ppt_x</p:attrName>
                                        </p:attrNameLst>
                                      </p:cBhvr>
                                      <p:tavLst>
                                        <p:tav tm="0">
                                          <p:val>
                                            <p:strVal val="#ppt_x"/>
                                          </p:val>
                                        </p:tav>
                                        <p:tav tm="100000">
                                          <p:val>
                                            <p:strVal val="#ppt_x"/>
                                          </p:val>
                                        </p:tav>
                                      </p:tavLst>
                                    </p:anim>
                                    <p:anim calcmode="lin" valueType="num">
                                      <p:cBhvr additive="base">
                                        <p:cTn id="6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53" presetClass="entr" presetSubtype="0" fill="hold" grpId="0" nodeType="clickEffect">
                                  <p:stCondLst>
                                    <p:cond delay="0"/>
                                  </p:stCondLst>
                                  <p:childTnLst>
                                    <p:set>
                                      <p:cBhvr>
                                        <p:cTn id="72" dur="1" fill="hold">
                                          <p:stCondLst>
                                            <p:cond delay="0"/>
                                          </p:stCondLst>
                                        </p:cTn>
                                        <p:tgtEl>
                                          <p:spTgt spid="13"/>
                                        </p:tgtEl>
                                        <p:attrNameLst>
                                          <p:attrName>style.visibility</p:attrName>
                                        </p:attrNameLst>
                                      </p:cBhvr>
                                      <p:to>
                                        <p:strVal val="visible"/>
                                      </p:to>
                                    </p:set>
                                    <p:anim calcmode="lin" valueType="num">
                                      <p:cBhvr>
                                        <p:cTn id="73" dur="500" fill="hold"/>
                                        <p:tgtEl>
                                          <p:spTgt spid="13"/>
                                        </p:tgtEl>
                                        <p:attrNameLst>
                                          <p:attrName>ppt_w</p:attrName>
                                        </p:attrNameLst>
                                      </p:cBhvr>
                                      <p:tavLst>
                                        <p:tav tm="0">
                                          <p:val>
                                            <p:fltVal val="0"/>
                                          </p:val>
                                        </p:tav>
                                        <p:tav tm="100000">
                                          <p:val>
                                            <p:strVal val="#ppt_w"/>
                                          </p:val>
                                        </p:tav>
                                      </p:tavLst>
                                    </p:anim>
                                    <p:anim calcmode="lin" valueType="num">
                                      <p:cBhvr>
                                        <p:cTn id="74" dur="500" fill="hold"/>
                                        <p:tgtEl>
                                          <p:spTgt spid="13"/>
                                        </p:tgtEl>
                                        <p:attrNameLst>
                                          <p:attrName>ppt_h</p:attrName>
                                        </p:attrNameLst>
                                      </p:cBhvr>
                                      <p:tavLst>
                                        <p:tav tm="0">
                                          <p:val>
                                            <p:fltVal val="0"/>
                                          </p:val>
                                        </p:tav>
                                        <p:tav tm="100000">
                                          <p:val>
                                            <p:strVal val="#ppt_h"/>
                                          </p:val>
                                        </p:tav>
                                      </p:tavLst>
                                    </p:anim>
                                    <p:animEffect transition="in" filter="fade">
                                      <p:cBhvr>
                                        <p:cTn id="75" dur="500"/>
                                        <p:tgtEl>
                                          <p:spTgt spid="13"/>
                                        </p:tgtEl>
                                      </p:cBhvr>
                                    </p:animEffect>
                                  </p:childTnLst>
                                </p:cTn>
                              </p:par>
                            </p:childTnLst>
                          </p:cTn>
                        </p:par>
                      </p:childTnLst>
                    </p:cTn>
                  </p:par>
                  <p:par>
                    <p:cTn id="76" fill="hold">
                      <p:stCondLst>
                        <p:cond delay="indefinite"/>
                      </p:stCondLst>
                      <p:childTnLst>
                        <p:par>
                          <p:cTn id="77" fill="hold">
                            <p:stCondLst>
                              <p:cond delay="0"/>
                            </p:stCondLst>
                            <p:childTnLst>
                              <p:par>
                                <p:cTn id="78" presetID="53" presetClass="entr" presetSubtype="0" fill="hold" nodeType="clickEffect">
                                  <p:stCondLst>
                                    <p:cond delay="0"/>
                                  </p:stCondLst>
                                  <p:childTnLst>
                                    <p:set>
                                      <p:cBhvr>
                                        <p:cTn id="79" dur="1" fill="hold">
                                          <p:stCondLst>
                                            <p:cond delay="0"/>
                                          </p:stCondLst>
                                        </p:cTn>
                                        <p:tgtEl>
                                          <p:spTgt spid="10"/>
                                        </p:tgtEl>
                                        <p:attrNameLst>
                                          <p:attrName>style.visibility</p:attrName>
                                        </p:attrNameLst>
                                      </p:cBhvr>
                                      <p:to>
                                        <p:strVal val="visible"/>
                                      </p:to>
                                    </p:set>
                                    <p:anim calcmode="lin" valueType="num">
                                      <p:cBhvr>
                                        <p:cTn id="80" dur="500" fill="hold"/>
                                        <p:tgtEl>
                                          <p:spTgt spid="10"/>
                                        </p:tgtEl>
                                        <p:attrNameLst>
                                          <p:attrName>ppt_w</p:attrName>
                                        </p:attrNameLst>
                                      </p:cBhvr>
                                      <p:tavLst>
                                        <p:tav tm="0">
                                          <p:val>
                                            <p:fltVal val="0"/>
                                          </p:val>
                                        </p:tav>
                                        <p:tav tm="100000">
                                          <p:val>
                                            <p:strVal val="#ppt_w"/>
                                          </p:val>
                                        </p:tav>
                                      </p:tavLst>
                                    </p:anim>
                                    <p:anim calcmode="lin" valueType="num">
                                      <p:cBhvr>
                                        <p:cTn id="81" dur="500" fill="hold"/>
                                        <p:tgtEl>
                                          <p:spTgt spid="10"/>
                                        </p:tgtEl>
                                        <p:attrNameLst>
                                          <p:attrName>ppt_h</p:attrName>
                                        </p:attrNameLst>
                                      </p:cBhvr>
                                      <p:tavLst>
                                        <p:tav tm="0">
                                          <p:val>
                                            <p:fltVal val="0"/>
                                          </p:val>
                                        </p:tav>
                                        <p:tav tm="100000">
                                          <p:val>
                                            <p:strVal val="#ppt_h"/>
                                          </p:val>
                                        </p:tav>
                                      </p:tavLst>
                                    </p:anim>
                                    <p:animEffect transition="in" filter="fade">
                                      <p:cBhvr>
                                        <p:cTn id="82" dur="500"/>
                                        <p:tgtEl>
                                          <p:spTgt spid="10"/>
                                        </p:tgtEl>
                                      </p:cBhvr>
                                    </p:animEffect>
                                  </p:childTnLst>
                                </p:cTn>
                              </p:par>
                            </p:childTnLst>
                          </p:cTn>
                        </p:par>
                      </p:childTnLst>
                    </p:cTn>
                  </p:par>
                  <p:par>
                    <p:cTn id="83" fill="hold">
                      <p:stCondLst>
                        <p:cond delay="indefinite"/>
                      </p:stCondLst>
                      <p:childTnLst>
                        <p:par>
                          <p:cTn id="84" fill="hold">
                            <p:stCondLst>
                              <p:cond delay="0"/>
                            </p:stCondLst>
                            <p:childTnLst>
                              <p:par>
                                <p:cTn id="85" presetID="53" presetClass="entr" presetSubtype="0" fill="hold" nodeType="clickEffect">
                                  <p:stCondLst>
                                    <p:cond delay="0"/>
                                  </p:stCondLst>
                                  <p:childTnLst>
                                    <p:set>
                                      <p:cBhvr>
                                        <p:cTn id="86" dur="1" fill="hold">
                                          <p:stCondLst>
                                            <p:cond delay="0"/>
                                          </p:stCondLst>
                                        </p:cTn>
                                        <p:tgtEl>
                                          <p:spTgt spid="12"/>
                                        </p:tgtEl>
                                        <p:attrNameLst>
                                          <p:attrName>style.visibility</p:attrName>
                                        </p:attrNameLst>
                                      </p:cBhvr>
                                      <p:to>
                                        <p:strVal val="visible"/>
                                      </p:to>
                                    </p:set>
                                    <p:anim calcmode="lin" valueType="num">
                                      <p:cBhvr>
                                        <p:cTn id="87" dur="500" fill="hold"/>
                                        <p:tgtEl>
                                          <p:spTgt spid="12"/>
                                        </p:tgtEl>
                                        <p:attrNameLst>
                                          <p:attrName>ppt_w</p:attrName>
                                        </p:attrNameLst>
                                      </p:cBhvr>
                                      <p:tavLst>
                                        <p:tav tm="0">
                                          <p:val>
                                            <p:fltVal val="0"/>
                                          </p:val>
                                        </p:tav>
                                        <p:tav tm="100000">
                                          <p:val>
                                            <p:strVal val="#ppt_w"/>
                                          </p:val>
                                        </p:tav>
                                      </p:tavLst>
                                    </p:anim>
                                    <p:anim calcmode="lin" valueType="num">
                                      <p:cBhvr>
                                        <p:cTn id="88" dur="500" fill="hold"/>
                                        <p:tgtEl>
                                          <p:spTgt spid="12"/>
                                        </p:tgtEl>
                                        <p:attrNameLst>
                                          <p:attrName>ppt_h</p:attrName>
                                        </p:attrNameLst>
                                      </p:cBhvr>
                                      <p:tavLst>
                                        <p:tav tm="0">
                                          <p:val>
                                            <p:fltVal val="0"/>
                                          </p:val>
                                        </p:tav>
                                        <p:tav tm="100000">
                                          <p:val>
                                            <p:strVal val="#ppt_h"/>
                                          </p:val>
                                        </p:tav>
                                      </p:tavLst>
                                    </p:anim>
                                    <p:animEffect transition="in" filter="fade">
                                      <p:cBhvr>
                                        <p:cTn id="89" dur="500"/>
                                        <p:tgtEl>
                                          <p:spTgt spid="12"/>
                                        </p:tgtEl>
                                      </p:cBhvr>
                                    </p:animEffect>
                                  </p:childTnLst>
                                </p:cTn>
                              </p:par>
                            </p:childTnLst>
                          </p:cTn>
                        </p:par>
                      </p:childTnLst>
                    </p:cTn>
                  </p:par>
                  <p:par>
                    <p:cTn id="90" fill="hold">
                      <p:stCondLst>
                        <p:cond delay="indefinite"/>
                      </p:stCondLst>
                      <p:childTnLst>
                        <p:par>
                          <p:cTn id="91" fill="hold">
                            <p:stCondLst>
                              <p:cond delay="0"/>
                            </p:stCondLst>
                            <p:childTnLst>
                              <p:par>
                                <p:cTn id="92" presetID="53" presetClass="entr" presetSubtype="0" fill="hold" nodeType="clickEffect">
                                  <p:stCondLst>
                                    <p:cond delay="0"/>
                                  </p:stCondLst>
                                  <p:childTnLst>
                                    <p:set>
                                      <p:cBhvr>
                                        <p:cTn id="93" dur="1" fill="hold">
                                          <p:stCondLst>
                                            <p:cond delay="0"/>
                                          </p:stCondLst>
                                        </p:cTn>
                                        <p:tgtEl>
                                          <p:spTgt spid="15"/>
                                        </p:tgtEl>
                                        <p:attrNameLst>
                                          <p:attrName>style.visibility</p:attrName>
                                        </p:attrNameLst>
                                      </p:cBhvr>
                                      <p:to>
                                        <p:strVal val="visible"/>
                                      </p:to>
                                    </p:set>
                                    <p:anim calcmode="lin" valueType="num">
                                      <p:cBhvr>
                                        <p:cTn id="94" dur="500" fill="hold"/>
                                        <p:tgtEl>
                                          <p:spTgt spid="15"/>
                                        </p:tgtEl>
                                        <p:attrNameLst>
                                          <p:attrName>ppt_w</p:attrName>
                                        </p:attrNameLst>
                                      </p:cBhvr>
                                      <p:tavLst>
                                        <p:tav tm="0">
                                          <p:val>
                                            <p:fltVal val="0"/>
                                          </p:val>
                                        </p:tav>
                                        <p:tav tm="100000">
                                          <p:val>
                                            <p:strVal val="#ppt_w"/>
                                          </p:val>
                                        </p:tav>
                                      </p:tavLst>
                                    </p:anim>
                                    <p:anim calcmode="lin" valueType="num">
                                      <p:cBhvr>
                                        <p:cTn id="95" dur="500" fill="hold"/>
                                        <p:tgtEl>
                                          <p:spTgt spid="15"/>
                                        </p:tgtEl>
                                        <p:attrNameLst>
                                          <p:attrName>ppt_h</p:attrName>
                                        </p:attrNameLst>
                                      </p:cBhvr>
                                      <p:tavLst>
                                        <p:tav tm="0">
                                          <p:val>
                                            <p:fltVal val="0"/>
                                          </p:val>
                                        </p:tav>
                                        <p:tav tm="100000">
                                          <p:val>
                                            <p:strVal val="#ppt_h"/>
                                          </p:val>
                                        </p:tav>
                                      </p:tavLst>
                                    </p:anim>
                                    <p:animEffect transition="in" filter="fade">
                                      <p:cBhvr>
                                        <p:cTn id="96" dur="500"/>
                                        <p:tgtEl>
                                          <p:spTgt spid="15"/>
                                        </p:tgtEl>
                                      </p:cBhvr>
                                    </p:animEffect>
                                  </p:childTnLst>
                                </p:cTn>
                              </p:par>
                            </p:childTnLst>
                          </p:cTn>
                        </p:par>
                      </p:childTnLst>
                    </p:cTn>
                  </p:par>
                  <p:par>
                    <p:cTn id="97" fill="hold">
                      <p:stCondLst>
                        <p:cond delay="indefinite"/>
                      </p:stCondLst>
                      <p:childTnLst>
                        <p:par>
                          <p:cTn id="98" fill="hold">
                            <p:stCondLst>
                              <p:cond delay="0"/>
                            </p:stCondLst>
                            <p:childTnLst>
                              <p:par>
                                <p:cTn id="99" presetID="53" presetClass="entr" presetSubtype="0" fill="hold" nodeType="clickEffect">
                                  <p:stCondLst>
                                    <p:cond delay="0"/>
                                  </p:stCondLst>
                                  <p:childTnLst>
                                    <p:set>
                                      <p:cBhvr>
                                        <p:cTn id="100" dur="1" fill="hold">
                                          <p:stCondLst>
                                            <p:cond delay="0"/>
                                          </p:stCondLst>
                                        </p:cTn>
                                        <p:tgtEl>
                                          <p:spTgt spid="21"/>
                                        </p:tgtEl>
                                        <p:attrNameLst>
                                          <p:attrName>style.visibility</p:attrName>
                                        </p:attrNameLst>
                                      </p:cBhvr>
                                      <p:to>
                                        <p:strVal val="visible"/>
                                      </p:to>
                                    </p:set>
                                    <p:anim calcmode="lin" valueType="num">
                                      <p:cBhvr>
                                        <p:cTn id="101" dur="500" fill="hold"/>
                                        <p:tgtEl>
                                          <p:spTgt spid="21"/>
                                        </p:tgtEl>
                                        <p:attrNameLst>
                                          <p:attrName>ppt_w</p:attrName>
                                        </p:attrNameLst>
                                      </p:cBhvr>
                                      <p:tavLst>
                                        <p:tav tm="0">
                                          <p:val>
                                            <p:fltVal val="0"/>
                                          </p:val>
                                        </p:tav>
                                        <p:tav tm="100000">
                                          <p:val>
                                            <p:strVal val="#ppt_w"/>
                                          </p:val>
                                        </p:tav>
                                      </p:tavLst>
                                    </p:anim>
                                    <p:anim calcmode="lin" valueType="num">
                                      <p:cBhvr>
                                        <p:cTn id="102" dur="500" fill="hold"/>
                                        <p:tgtEl>
                                          <p:spTgt spid="21"/>
                                        </p:tgtEl>
                                        <p:attrNameLst>
                                          <p:attrName>ppt_h</p:attrName>
                                        </p:attrNameLst>
                                      </p:cBhvr>
                                      <p:tavLst>
                                        <p:tav tm="0">
                                          <p:val>
                                            <p:fltVal val="0"/>
                                          </p:val>
                                        </p:tav>
                                        <p:tav tm="100000">
                                          <p:val>
                                            <p:strVal val="#ppt_h"/>
                                          </p:val>
                                        </p:tav>
                                      </p:tavLst>
                                    </p:anim>
                                    <p:animEffect transition="in" filter="fade">
                                      <p:cBhvr>
                                        <p:cTn id="103" dur="500"/>
                                        <p:tgtEl>
                                          <p:spTgt spid="21"/>
                                        </p:tgtEl>
                                      </p:cBhvr>
                                    </p:animEffect>
                                  </p:childTnLst>
                                </p:cTn>
                              </p:par>
                            </p:childTnLst>
                          </p:cTn>
                        </p:par>
                      </p:childTnLst>
                    </p:cTn>
                  </p:par>
                  <p:par>
                    <p:cTn id="104" fill="hold">
                      <p:stCondLst>
                        <p:cond delay="indefinite"/>
                      </p:stCondLst>
                      <p:childTnLst>
                        <p:par>
                          <p:cTn id="105" fill="hold">
                            <p:stCondLst>
                              <p:cond delay="0"/>
                            </p:stCondLst>
                            <p:childTnLst>
                              <p:par>
                                <p:cTn id="106" presetID="29" presetClass="entr" presetSubtype="0" fill="hold" grpId="0" nodeType="clickEffect">
                                  <p:stCondLst>
                                    <p:cond delay="0"/>
                                  </p:stCondLst>
                                  <p:childTnLst>
                                    <p:set>
                                      <p:cBhvr>
                                        <p:cTn id="107" dur="1" fill="hold">
                                          <p:stCondLst>
                                            <p:cond delay="0"/>
                                          </p:stCondLst>
                                        </p:cTn>
                                        <p:tgtEl>
                                          <p:spTgt spid="29"/>
                                        </p:tgtEl>
                                        <p:attrNameLst>
                                          <p:attrName>style.visibility</p:attrName>
                                        </p:attrNameLst>
                                      </p:cBhvr>
                                      <p:to>
                                        <p:strVal val="visible"/>
                                      </p:to>
                                    </p:set>
                                    <p:anim calcmode="lin" valueType="num">
                                      <p:cBhvr>
                                        <p:cTn id="108" dur="1000" fill="hold"/>
                                        <p:tgtEl>
                                          <p:spTgt spid="29"/>
                                        </p:tgtEl>
                                        <p:attrNameLst>
                                          <p:attrName>ppt_x</p:attrName>
                                        </p:attrNameLst>
                                      </p:cBhvr>
                                      <p:tavLst>
                                        <p:tav tm="0">
                                          <p:val>
                                            <p:strVal val="#ppt_x-.2"/>
                                          </p:val>
                                        </p:tav>
                                        <p:tav tm="100000">
                                          <p:val>
                                            <p:strVal val="#ppt_x"/>
                                          </p:val>
                                        </p:tav>
                                      </p:tavLst>
                                    </p:anim>
                                    <p:anim calcmode="lin" valueType="num">
                                      <p:cBhvr>
                                        <p:cTn id="109" dur="1000" fill="hold"/>
                                        <p:tgtEl>
                                          <p:spTgt spid="29"/>
                                        </p:tgtEl>
                                        <p:attrNameLst>
                                          <p:attrName>ppt_y</p:attrName>
                                        </p:attrNameLst>
                                      </p:cBhvr>
                                      <p:tavLst>
                                        <p:tav tm="0">
                                          <p:val>
                                            <p:strVal val="#ppt_y"/>
                                          </p:val>
                                        </p:tav>
                                        <p:tav tm="100000">
                                          <p:val>
                                            <p:strVal val="#ppt_y"/>
                                          </p:val>
                                        </p:tav>
                                      </p:tavLst>
                                    </p:anim>
                                    <p:animEffect transition="in" filter="wipe(right)" prLst="gradientSize: 0.1">
                                      <p:cBhvr>
                                        <p:cTn id="110"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13" grpId="0"/>
      <p:bldP spid="20" grpId="0" animBg="1"/>
      <p:bldP spid="26" grpId="0" animBg="1"/>
      <p:bldP spid="27" grpId="0" animBg="1"/>
      <p:bldP spid="28" grpId="0" animBg="1"/>
      <p:bldP spid="2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724400" y="1295400"/>
          <a:ext cx="3886200" cy="5088378"/>
        </p:xfrm>
        <a:graphic>
          <a:graphicData uri="http://schemas.openxmlformats.org/drawingml/2006/table">
            <a:tbl>
              <a:tblPr/>
              <a:tblGrid>
                <a:gridCol w="744927">
                  <a:extLst>
                    <a:ext uri="{9D8B030D-6E8A-4147-A177-3AD203B41FA5}">
                      <a16:colId xmlns:a16="http://schemas.microsoft.com/office/drawing/2014/main" val="20000"/>
                    </a:ext>
                  </a:extLst>
                </a:gridCol>
                <a:gridCol w="1090137">
                  <a:extLst>
                    <a:ext uri="{9D8B030D-6E8A-4147-A177-3AD203B41FA5}">
                      <a16:colId xmlns:a16="http://schemas.microsoft.com/office/drawing/2014/main" val="20001"/>
                    </a:ext>
                  </a:extLst>
                </a:gridCol>
                <a:gridCol w="2051136">
                  <a:extLst>
                    <a:ext uri="{9D8B030D-6E8A-4147-A177-3AD203B41FA5}">
                      <a16:colId xmlns:a16="http://schemas.microsoft.com/office/drawing/2014/main" val="20002"/>
                    </a:ext>
                  </a:extLst>
                </a:gridCol>
              </a:tblGrid>
              <a:tr h="397525">
                <a:tc gridSpan="3">
                  <a:txBody>
                    <a:bodyPr/>
                    <a:lstStyle/>
                    <a:p>
                      <a:pPr algn="l" fontAlgn="b"/>
                      <a:r>
                        <a:rPr lang="en-US" dirty="0"/>
                        <a:t>   </a:t>
                      </a:r>
                    </a:p>
                    <a:p>
                      <a:pPr algn="l" fontAlgn="b"/>
                      <a:r>
                        <a:rPr lang="en-US" dirty="0"/>
                        <a:t>                      LINE-UP CARD</a:t>
                      </a:r>
                    </a:p>
                  </a:txBody>
                  <a:tcPr marL="7464" marR="7464" marT="7464"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tcPr>
                </a:tc>
                <a:tc hMerge="1">
                  <a:txBody>
                    <a:bodyPr/>
                    <a:lstStyle/>
                    <a:p>
                      <a:pPr algn="l" fontAlgn="b"/>
                      <a:endParaRPr lang="en-US" dirty="0"/>
                    </a:p>
                  </a:txBody>
                  <a:tcPr marL="7464" marR="7464" marT="7464"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10000"/>
                  </a:ext>
                </a:extLst>
              </a:tr>
              <a:tr h="251793">
                <a:tc gridSpan="2">
                  <a:txBody>
                    <a:bodyPr/>
                    <a:lstStyle/>
                    <a:p>
                      <a:pPr algn="l"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w="19050" cap="flat" cmpd="sng" algn="ctr">
                      <a:noFill/>
                      <a:prstDash val="solid"/>
                      <a:round/>
                      <a:headEnd type="none" w="med" len="med"/>
                      <a:tailEnd type="none" w="med" len="med"/>
                    </a:lnT>
                    <a:lnB>
                      <a:noFill/>
                    </a:lnB>
                  </a:tcPr>
                </a:tc>
                <a:tc hMerge="1">
                  <a:txBody>
                    <a:bodyPr/>
                    <a:lstStyle/>
                    <a:p>
                      <a:pPr algn="l" fontAlgn="b"/>
                      <a:endParaRPr lang="en-US" sz="1000" b="1" i="0" u="none" strike="noStrike">
                        <a:latin typeface="Arial"/>
                      </a:endParaRPr>
                    </a:p>
                  </a:txBody>
                  <a:tcPr marL="7464" marR="7464" marT="7464" marB="0" anchor="b">
                    <a:lnL>
                      <a:noFill/>
                    </a:lnL>
                    <a:lnR>
                      <a:noFill/>
                    </a:lnR>
                    <a:lnT>
                      <a:noFill/>
                    </a:lnT>
                    <a:lnB>
                      <a:noFill/>
                    </a:lnB>
                  </a:tcPr>
                </a:tc>
                <a:tc>
                  <a:txBody>
                    <a:bodyPr/>
                    <a:lstStyle/>
                    <a:p>
                      <a:pPr algn="r" fontAlgn="b"/>
                      <a:r>
                        <a:rPr lang="en-US" sz="1000" b="0" i="0" u="none" strike="noStrike">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251793">
                <a:tc>
                  <a:txBody>
                    <a:bodyPr/>
                    <a:lstStyle/>
                    <a:p>
                      <a:pPr algn="l" fontAlgn="b"/>
                      <a:r>
                        <a:rPr lang="en-US" sz="1000" b="1" i="0" u="none" strike="noStrike" dirty="0">
                          <a:latin typeface="Arial"/>
                        </a:rPr>
                        <a:t>Number</a:t>
                      </a:r>
                    </a:p>
                  </a:txBody>
                  <a:tcPr marL="7464" marR="7464" marT="7464" marB="0" anchor="b">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latin typeface="Arial"/>
                        </a:rPr>
                        <a:t>Player</a:t>
                      </a:r>
                    </a:p>
                  </a:txBody>
                  <a:tcPr marL="7464" marR="7464" marT="746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1" i="0" u="none" strike="noStrike">
                          <a:latin typeface="Arial"/>
                        </a:rPr>
                        <a:t>Position</a:t>
                      </a:r>
                    </a:p>
                  </a:txBody>
                  <a:tcPr marL="7464" marR="7464" marT="7464" marB="0" anchor="b">
                    <a:lnL>
                      <a:noFill/>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51793">
                <a:tc>
                  <a:txBody>
                    <a:bodyPr/>
                    <a:lstStyle/>
                    <a:p>
                      <a:pPr algn="ctr" fontAlgn="b"/>
                      <a:r>
                        <a:rPr lang="en-US" sz="1000" b="0" i="0" u="none" strike="noStrike">
                          <a:latin typeface="Arial"/>
                        </a:rPr>
                        <a:t>17</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Adams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7</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51793">
                <a:tc>
                  <a:txBody>
                    <a:bodyPr/>
                    <a:lstStyle/>
                    <a:p>
                      <a:pPr algn="ctr" fontAlgn="b"/>
                      <a:r>
                        <a:rPr lang="en-US" sz="1000" b="0" i="0" u="none" strike="noStrike" dirty="0">
                          <a:latin typeface="Arial"/>
                        </a:rPr>
                        <a:t>6</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Brown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8</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51793">
                <a:tc>
                  <a:txBody>
                    <a:bodyPr/>
                    <a:lstStyle/>
                    <a:p>
                      <a:pPr algn="ctr" fontAlgn="b"/>
                      <a:r>
                        <a:rPr lang="en-US" sz="1000" b="0" i="0" u="none" strike="noStrike">
                          <a:latin typeface="Arial"/>
                        </a:rPr>
                        <a:t>3</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Cooper</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2</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51793">
                <a:tc>
                  <a:txBody>
                    <a:bodyPr/>
                    <a:lstStyle/>
                    <a:p>
                      <a:pPr algn="ctr" fontAlgn="b"/>
                      <a:r>
                        <a:rPr lang="en-US" sz="1000" b="0" i="0" u="none" strike="noStrike">
                          <a:latin typeface="Arial"/>
                        </a:rPr>
                        <a:t>22</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Dean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4</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51793">
                <a:tc>
                  <a:txBody>
                    <a:bodyPr/>
                    <a:lstStyle/>
                    <a:p>
                      <a:pPr algn="ctr" fontAlgn="b"/>
                      <a:r>
                        <a:rPr lang="en-US" sz="1000" b="0" i="0" u="none" strike="noStrike">
                          <a:latin typeface="Arial"/>
                        </a:rPr>
                        <a:t>13</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Evans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5</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51793">
                <a:tc>
                  <a:txBody>
                    <a:bodyPr/>
                    <a:lstStyle/>
                    <a:p>
                      <a:pPr algn="ctr" fontAlgn="b"/>
                      <a:r>
                        <a:rPr lang="en-US" sz="1000" b="0" i="0" u="none" strike="noStrike">
                          <a:solidFill>
                            <a:srgbClr val="FF0000"/>
                          </a:solidFill>
                          <a:latin typeface="Arial"/>
                        </a:rPr>
                        <a:t>4</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FF0000"/>
                          </a:solidFill>
                          <a:latin typeface="Arial"/>
                        </a:rPr>
                        <a:t>Franks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FF0000"/>
                          </a:solidFill>
                          <a:latin typeface="Arial"/>
                        </a:rPr>
                        <a:t>P/DH</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51793">
                <a:tc>
                  <a:txBody>
                    <a:bodyPr/>
                    <a:lstStyle/>
                    <a:p>
                      <a:pPr algn="ctr" fontAlgn="b"/>
                      <a:r>
                        <a:rPr lang="en-US" sz="1000" b="0" i="0" u="none" strike="noStrike">
                          <a:latin typeface="Arial"/>
                        </a:rPr>
                        <a:t>10</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Grant</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9</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51793">
                <a:tc>
                  <a:txBody>
                    <a:bodyPr/>
                    <a:lstStyle/>
                    <a:p>
                      <a:pPr algn="ctr" fontAlgn="b"/>
                      <a:r>
                        <a:rPr lang="en-US" sz="1000" b="0" i="0" u="none" strike="noStrike" dirty="0">
                          <a:latin typeface="Arial"/>
                        </a:rPr>
                        <a:t>25</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Irving</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3</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51793">
                <a:tc>
                  <a:txBody>
                    <a:bodyPr/>
                    <a:lstStyle/>
                    <a:p>
                      <a:pPr algn="ctr" fontAlgn="b"/>
                      <a:r>
                        <a:rPr lang="en-US" sz="1000" b="0" i="0" u="none" strike="noStrike">
                          <a:latin typeface="Arial"/>
                        </a:rPr>
                        <a:t>20</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Johnson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6</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51793">
                <a:tc>
                  <a:txBody>
                    <a:bodyPr/>
                    <a:lstStyle/>
                    <a:p>
                      <a:pPr algn="ctr"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latin typeface="Arial"/>
                        </a:rPr>
                        <a:t> </a:t>
                      </a:r>
                    </a:p>
                  </a:txBody>
                  <a:tcPr marL="7464" marR="7464" marT="746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2"/>
                  </a:ext>
                </a:extLst>
              </a:tr>
              <a:tr h="251793">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latin typeface="Arial"/>
                      </a:endParaRPr>
                    </a:p>
                  </a:txBody>
                  <a:tcPr marL="7464" marR="7464" marT="7464" marB="0" anchor="b">
                    <a:lnL>
                      <a:noFill/>
                    </a:lnL>
                    <a:lnR>
                      <a:noFill/>
                    </a:lnR>
                    <a:lnT>
                      <a:noFill/>
                    </a:lnT>
                    <a:lnB>
                      <a:noFill/>
                    </a:lnB>
                  </a:tcPr>
                </a:tc>
                <a:tc>
                  <a:txBody>
                    <a:bodyPr/>
                    <a:lstStyle/>
                    <a:p>
                      <a:pPr algn="l" fontAlgn="b"/>
                      <a:r>
                        <a:rPr lang="en-US" sz="1000" b="0" i="0" u="none" strike="noStrike">
                          <a:latin typeface="Arial"/>
                        </a:rPr>
                        <a:t> </a:t>
                      </a:r>
                    </a:p>
                  </a:txBody>
                  <a:tcPr marL="7464" marR="7464" marT="7464"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3"/>
                  </a:ext>
                </a:extLst>
              </a:tr>
              <a:tr h="251793">
                <a:tc>
                  <a:txBody>
                    <a:bodyPr/>
                    <a:lstStyle/>
                    <a:p>
                      <a:pPr algn="l"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latin typeface="Arial"/>
                        </a:rPr>
                        <a:t>SUBS</a:t>
                      </a:r>
                    </a:p>
                  </a:txBody>
                  <a:tcPr marL="7464" marR="7464" marT="746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51793">
                <a:tc>
                  <a:txBody>
                    <a:bodyPr/>
                    <a:lstStyle/>
                    <a:p>
                      <a:pPr algn="r" fontAlgn="b"/>
                      <a:r>
                        <a:rPr lang="en-US" sz="1000" b="0" i="0" u="none" strike="noStrike">
                          <a:latin typeface="Arial"/>
                        </a:rPr>
                        <a:t>35</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Owens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51793">
                <a:tc>
                  <a:txBody>
                    <a:bodyPr/>
                    <a:lstStyle/>
                    <a:p>
                      <a:pPr algn="r" fontAlgn="b"/>
                      <a:r>
                        <a:rPr lang="en-US" sz="1000" b="0" i="0" u="none" strike="noStrike">
                          <a:latin typeface="Arial"/>
                        </a:rPr>
                        <a:t>12</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Quinn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51793">
                <a:tc>
                  <a:txBody>
                    <a:bodyPr/>
                    <a:lstStyle/>
                    <a:p>
                      <a:pPr algn="r" fontAlgn="b"/>
                      <a:r>
                        <a:rPr lang="en-US" sz="1000" b="0" i="0" u="none" strike="noStrike">
                          <a:latin typeface="Arial"/>
                        </a:rPr>
                        <a:t>18</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Stevens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51793">
                <a:tc>
                  <a:txBody>
                    <a:bodyPr/>
                    <a:lstStyle/>
                    <a:p>
                      <a:pPr algn="r" fontAlgn="b"/>
                      <a:r>
                        <a:rPr lang="en-US" sz="1000" b="0" i="0" u="none" strike="noStrike">
                          <a:latin typeface="Arial"/>
                        </a:rPr>
                        <a:t>44</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James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
        <p:nvSpPr>
          <p:cNvPr id="3" name="TextBox 2"/>
          <p:cNvSpPr txBox="1"/>
          <p:nvPr/>
        </p:nvSpPr>
        <p:spPr>
          <a:xfrm>
            <a:off x="685800" y="1600200"/>
            <a:ext cx="3733800" cy="646331"/>
          </a:xfrm>
          <a:prstGeom prst="rect">
            <a:avLst/>
          </a:prstGeom>
          <a:noFill/>
        </p:spPr>
        <p:txBody>
          <a:bodyPr wrap="square" rtlCol="0">
            <a:spAutoFit/>
          </a:bodyPr>
          <a:lstStyle/>
          <a:p>
            <a:r>
              <a:rPr lang="en-US" dirty="0">
                <a:solidFill>
                  <a:schemeClr val="bg2">
                    <a:lumMod val="50000"/>
                  </a:schemeClr>
                </a:solidFill>
              </a:rPr>
              <a:t>MARKING THE LINE-UP CARD WHEN THERE IS A P/DH</a:t>
            </a:r>
          </a:p>
        </p:txBody>
      </p:sp>
      <p:sp>
        <p:nvSpPr>
          <p:cNvPr id="4" name="TextBox 3"/>
          <p:cNvSpPr txBox="1"/>
          <p:nvPr/>
        </p:nvSpPr>
        <p:spPr>
          <a:xfrm>
            <a:off x="533400" y="2667000"/>
            <a:ext cx="4200702" cy="1754326"/>
          </a:xfrm>
          <a:prstGeom prst="rect">
            <a:avLst/>
          </a:prstGeom>
          <a:noFill/>
        </p:spPr>
        <p:txBody>
          <a:bodyPr wrap="none" rtlCol="0">
            <a:spAutoFit/>
          </a:bodyPr>
          <a:lstStyle/>
          <a:p>
            <a:r>
              <a:rPr lang="en-US" b="1" dirty="0">
                <a:solidFill>
                  <a:srgbClr val="FF0000"/>
                </a:solidFill>
              </a:rPr>
              <a:t>IMPORTANT:  Marking a line-up</a:t>
            </a:r>
          </a:p>
          <a:p>
            <a:r>
              <a:rPr lang="en-US" b="1" dirty="0">
                <a:solidFill>
                  <a:srgbClr val="FF0000"/>
                </a:solidFill>
              </a:rPr>
              <a:t>card in a consistent manner from</a:t>
            </a:r>
          </a:p>
          <a:p>
            <a:r>
              <a:rPr lang="en-US" b="1" dirty="0">
                <a:solidFill>
                  <a:srgbClr val="FF0000"/>
                </a:solidFill>
              </a:rPr>
              <a:t>game to game is essential and </a:t>
            </a:r>
          </a:p>
          <a:p>
            <a:r>
              <a:rPr lang="en-US" b="1" dirty="0">
                <a:solidFill>
                  <a:srgbClr val="FF0000"/>
                </a:solidFill>
              </a:rPr>
              <a:t>especially  when there is a P/DH.</a:t>
            </a:r>
          </a:p>
          <a:p>
            <a:r>
              <a:rPr lang="en-US" b="1" dirty="0">
                <a:solidFill>
                  <a:srgbClr val="FF0000"/>
                </a:solidFill>
              </a:rPr>
              <a:t>Each official should develop a system</a:t>
            </a:r>
          </a:p>
          <a:p>
            <a:r>
              <a:rPr lang="en-US" b="1" dirty="0">
                <a:solidFill>
                  <a:srgbClr val="FF0000"/>
                </a:solidFill>
              </a:rPr>
              <a:t>that is clear for themselves.</a:t>
            </a:r>
          </a:p>
        </p:txBody>
      </p:sp>
      <p:sp>
        <p:nvSpPr>
          <p:cNvPr id="8" name="Slide Number Placeholder 7"/>
          <p:cNvSpPr>
            <a:spLocks noGrp="1"/>
          </p:cNvSpPr>
          <p:nvPr>
            <p:ph type="sldNum" sz="quarter" idx="12"/>
          </p:nvPr>
        </p:nvSpPr>
        <p:spPr/>
        <p:txBody>
          <a:bodyPr/>
          <a:lstStyle/>
          <a:p>
            <a:fld id="{B5A0C30C-6760-4E48-AF0D-3BFE23B95A13}" type="slidenum">
              <a:rPr lang="en-US" smtClean="0"/>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2000"/>
                                        <p:tgtEl>
                                          <p:spTgt spid="4">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fade">
                                      <p:cBhvr>
                                        <p:cTn id="18" dur="2000"/>
                                        <p:tgtEl>
                                          <p:spTgt spid="4">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fade">
                                      <p:cBhvr>
                                        <p:cTn id="21" dur="2000"/>
                                        <p:tgtEl>
                                          <p:spTgt spid="4">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fade">
                                      <p:cBhvr>
                                        <p:cTn id="24" dur="2000"/>
                                        <p:tgtEl>
                                          <p:spTgt spid="4">
                                            <p:txEl>
                                              <p:pRg st="4" end="4"/>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876800" y="1295400"/>
          <a:ext cx="3886200" cy="5088378"/>
        </p:xfrm>
        <a:graphic>
          <a:graphicData uri="http://schemas.openxmlformats.org/drawingml/2006/table">
            <a:tbl>
              <a:tblPr/>
              <a:tblGrid>
                <a:gridCol w="744927">
                  <a:extLst>
                    <a:ext uri="{9D8B030D-6E8A-4147-A177-3AD203B41FA5}">
                      <a16:colId xmlns:a16="http://schemas.microsoft.com/office/drawing/2014/main" val="20000"/>
                    </a:ext>
                  </a:extLst>
                </a:gridCol>
                <a:gridCol w="1090137">
                  <a:extLst>
                    <a:ext uri="{9D8B030D-6E8A-4147-A177-3AD203B41FA5}">
                      <a16:colId xmlns:a16="http://schemas.microsoft.com/office/drawing/2014/main" val="20001"/>
                    </a:ext>
                  </a:extLst>
                </a:gridCol>
                <a:gridCol w="2051136">
                  <a:extLst>
                    <a:ext uri="{9D8B030D-6E8A-4147-A177-3AD203B41FA5}">
                      <a16:colId xmlns:a16="http://schemas.microsoft.com/office/drawing/2014/main" val="20002"/>
                    </a:ext>
                  </a:extLst>
                </a:gridCol>
              </a:tblGrid>
              <a:tr h="397525">
                <a:tc gridSpan="3">
                  <a:txBody>
                    <a:bodyPr/>
                    <a:lstStyle/>
                    <a:p>
                      <a:pPr algn="l" fontAlgn="b"/>
                      <a:r>
                        <a:rPr lang="en-US" dirty="0"/>
                        <a:t>   </a:t>
                      </a:r>
                    </a:p>
                    <a:p>
                      <a:pPr algn="l" fontAlgn="b"/>
                      <a:r>
                        <a:rPr lang="en-US" dirty="0"/>
                        <a:t>                      LINE-UP CARD</a:t>
                      </a:r>
                    </a:p>
                  </a:txBody>
                  <a:tcPr marL="7464" marR="7464" marT="7464"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tcPr>
                </a:tc>
                <a:tc hMerge="1">
                  <a:txBody>
                    <a:bodyPr/>
                    <a:lstStyle/>
                    <a:p>
                      <a:pPr algn="l" fontAlgn="b"/>
                      <a:endParaRPr lang="en-US" dirty="0"/>
                    </a:p>
                  </a:txBody>
                  <a:tcPr marL="7464" marR="7464" marT="7464"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10000"/>
                  </a:ext>
                </a:extLst>
              </a:tr>
              <a:tr h="251793">
                <a:tc gridSpan="2">
                  <a:txBody>
                    <a:bodyPr/>
                    <a:lstStyle/>
                    <a:p>
                      <a:pPr algn="l"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w="19050" cap="flat" cmpd="sng" algn="ctr">
                      <a:noFill/>
                      <a:prstDash val="solid"/>
                      <a:round/>
                      <a:headEnd type="none" w="med" len="med"/>
                      <a:tailEnd type="none" w="med" len="med"/>
                    </a:lnT>
                    <a:lnB>
                      <a:noFill/>
                    </a:lnB>
                  </a:tcPr>
                </a:tc>
                <a:tc hMerge="1">
                  <a:txBody>
                    <a:bodyPr/>
                    <a:lstStyle/>
                    <a:p>
                      <a:pPr algn="l" fontAlgn="b"/>
                      <a:endParaRPr lang="en-US" sz="1000" b="1" i="0" u="none" strike="noStrike">
                        <a:latin typeface="Arial"/>
                      </a:endParaRPr>
                    </a:p>
                  </a:txBody>
                  <a:tcPr marL="7464" marR="7464" marT="7464" marB="0" anchor="b">
                    <a:lnL>
                      <a:noFill/>
                    </a:lnL>
                    <a:lnR>
                      <a:noFill/>
                    </a:lnR>
                    <a:lnT>
                      <a:noFill/>
                    </a:lnT>
                    <a:lnB>
                      <a:noFill/>
                    </a:lnB>
                  </a:tcPr>
                </a:tc>
                <a:tc>
                  <a:txBody>
                    <a:bodyPr/>
                    <a:lstStyle/>
                    <a:p>
                      <a:pPr algn="r" fontAlgn="b"/>
                      <a:r>
                        <a:rPr lang="en-US" sz="1000" b="0" i="0" u="none" strike="noStrike">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251793">
                <a:tc>
                  <a:txBody>
                    <a:bodyPr/>
                    <a:lstStyle/>
                    <a:p>
                      <a:pPr algn="l" fontAlgn="b"/>
                      <a:r>
                        <a:rPr lang="en-US" sz="1000" b="1" i="0" u="none" strike="noStrike">
                          <a:latin typeface="Arial"/>
                        </a:rPr>
                        <a:t>Number</a:t>
                      </a:r>
                    </a:p>
                  </a:txBody>
                  <a:tcPr marL="7464" marR="7464" marT="7464" marB="0" anchor="b">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latin typeface="Arial"/>
                        </a:rPr>
                        <a:t>Player</a:t>
                      </a:r>
                    </a:p>
                  </a:txBody>
                  <a:tcPr marL="7464" marR="7464" marT="746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1" i="0" u="none" strike="noStrike">
                          <a:latin typeface="Arial"/>
                        </a:rPr>
                        <a:t>Position</a:t>
                      </a:r>
                    </a:p>
                  </a:txBody>
                  <a:tcPr marL="7464" marR="7464" marT="7464" marB="0" anchor="b">
                    <a:lnL>
                      <a:noFill/>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51793">
                <a:tc>
                  <a:txBody>
                    <a:bodyPr/>
                    <a:lstStyle/>
                    <a:p>
                      <a:pPr algn="ctr" fontAlgn="b"/>
                      <a:r>
                        <a:rPr lang="en-US" sz="1000" b="0" i="0" u="none" strike="noStrike">
                          <a:latin typeface="Arial"/>
                        </a:rPr>
                        <a:t>17</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Adams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7</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51793">
                <a:tc>
                  <a:txBody>
                    <a:bodyPr/>
                    <a:lstStyle/>
                    <a:p>
                      <a:pPr algn="ctr" fontAlgn="b"/>
                      <a:r>
                        <a:rPr lang="en-US" sz="1000" b="0" i="0" u="none" strike="noStrike">
                          <a:latin typeface="Arial"/>
                        </a:rPr>
                        <a:t>6</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Brown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8</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51793">
                <a:tc>
                  <a:txBody>
                    <a:bodyPr/>
                    <a:lstStyle/>
                    <a:p>
                      <a:pPr algn="ctr" fontAlgn="b"/>
                      <a:r>
                        <a:rPr lang="en-US" sz="1000" b="0" i="0" u="none" strike="noStrike">
                          <a:latin typeface="Arial"/>
                        </a:rPr>
                        <a:t>3</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Cooper</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2</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51793">
                <a:tc>
                  <a:txBody>
                    <a:bodyPr/>
                    <a:lstStyle/>
                    <a:p>
                      <a:pPr algn="ctr" fontAlgn="b"/>
                      <a:r>
                        <a:rPr lang="en-US" sz="1000" b="0" i="0" u="none" strike="noStrike">
                          <a:latin typeface="Arial"/>
                        </a:rPr>
                        <a:t>22</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Dean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4</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51793">
                <a:tc>
                  <a:txBody>
                    <a:bodyPr/>
                    <a:lstStyle/>
                    <a:p>
                      <a:pPr algn="ctr" fontAlgn="b"/>
                      <a:r>
                        <a:rPr lang="en-US" sz="1000" b="0" i="0" u="none" strike="noStrike">
                          <a:latin typeface="Arial"/>
                        </a:rPr>
                        <a:t>13</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Evans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5</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51793">
                <a:tc>
                  <a:txBody>
                    <a:bodyPr/>
                    <a:lstStyle/>
                    <a:p>
                      <a:pPr algn="ctr" fontAlgn="b"/>
                      <a:r>
                        <a:rPr lang="en-US" sz="1000" b="0" i="0" u="none" strike="noStrike" dirty="0">
                          <a:solidFill>
                            <a:srgbClr val="FF0000"/>
                          </a:solidFill>
                          <a:latin typeface="Arial"/>
                        </a:rPr>
                        <a:t>4</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FF0000"/>
                          </a:solidFill>
                          <a:latin typeface="Arial"/>
                        </a:rPr>
                        <a:t>Franks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FF0000"/>
                          </a:solidFill>
                          <a:latin typeface="Arial"/>
                        </a:rPr>
                        <a:t>P/DH</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51793">
                <a:tc>
                  <a:txBody>
                    <a:bodyPr/>
                    <a:lstStyle/>
                    <a:p>
                      <a:pPr algn="ctr" fontAlgn="b"/>
                      <a:r>
                        <a:rPr lang="en-US" sz="1000" b="0" i="0" u="none" strike="noStrike">
                          <a:latin typeface="Arial"/>
                        </a:rPr>
                        <a:t>10</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Grant</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9</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51793">
                <a:tc>
                  <a:txBody>
                    <a:bodyPr/>
                    <a:lstStyle/>
                    <a:p>
                      <a:pPr algn="ctr" fontAlgn="b"/>
                      <a:r>
                        <a:rPr lang="en-US" sz="1000" b="0" i="0" u="none" strike="noStrike" dirty="0">
                          <a:latin typeface="Arial"/>
                        </a:rPr>
                        <a:t>25</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Irving</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3</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51793">
                <a:tc>
                  <a:txBody>
                    <a:bodyPr/>
                    <a:lstStyle/>
                    <a:p>
                      <a:pPr algn="ctr" fontAlgn="b"/>
                      <a:r>
                        <a:rPr lang="en-US" sz="1000" b="0" i="0" u="none" strike="noStrike">
                          <a:latin typeface="Arial"/>
                        </a:rPr>
                        <a:t>20</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Johnson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6</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51793">
                <a:tc>
                  <a:txBody>
                    <a:bodyPr/>
                    <a:lstStyle/>
                    <a:p>
                      <a:pPr algn="ctr"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latin typeface="Arial"/>
                        </a:rPr>
                        <a:t> </a:t>
                      </a:r>
                    </a:p>
                  </a:txBody>
                  <a:tcPr marL="7464" marR="7464" marT="746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2"/>
                  </a:ext>
                </a:extLst>
              </a:tr>
              <a:tr h="251793">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latin typeface="Arial"/>
                      </a:endParaRPr>
                    </a:p>
                  </a:txBody>
                  <a:tcPr marL="7464" marR="7464" marT="7464" marB="0" anchor="b">
                    <a:lnL>
                      <a:noFill/>
                    </a:lnL>
                    <a:lnR>
                      <a:noFill/>
                    </a:lnR>
                    <a:lnT>
                      <a:noFill/>
                    </a:lnT>
                    <a:lnB>
                      <a:noFill/>
                    </a:lnB>
                  </a:tcPr>
                </a:tc>
                <a:tc>
                  <a:txBody>
                    <a:bodyPr/>
                    <a:lstStyle/>
                    <a:p>
                      <a:pPr algn="l" fontAlgn="b"/>
                      <a:r>
                        <a:rPr lang="en-US" sz="1000" b="0" i="0" u="none" strike="noStrike">
                          <a:latin typeface="Arial"/>
                        </a:rPr>
                        <a:t> </a:t>
                      </a:r>
                    </a:p>
                  </a:txBody>
                  <a:tcPr marL="7464" marR="7464" marT="7464"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3"/>
                  </a:ext>
                </a:extLst>
              </a:tr>
              <a:tr h="251793">
                <a:tc>
                  <a:txBody>
                    <a:bodyPr/>
                    <a:lstStyle/>
                    <a:p>
                      <a:pPr algn="l"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latin typeface="Arial"/>
                        </a:rPr>
                        <a:t>SUBS</a:t>
                      </a:r>
                    </a:p>
                  </a:txBody>
                  <a:tcPr marL="7464" marR="7464" marT="746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51793">
                <a:tc>
                  <a:txBody>
                    <a:bodyPr/>
                    <a:lstStyle/>
                    <a:p>
                      <a:pPr algn="r" fontAlgn="b"/>
                      <a:endParaRPr lang="en-US" sz="1000" b="0" i="0" u="none" strike="noStrike" baseline="0" dirty="0">
                        <a:latin typeface="Arial"/>
                      </a:endParaRP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baseline="0" dirty="0">
                        <a:latin typeface="Arial"/>
                      </a:endParaRP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51793">
                <a:tc>
                  <a:txBody>
                    <a:bodyPr/>
                    <a:lstStyle/>
                    <a:p>
                      <a:pPr algn="r" fontAlgn="b"/>
                      <a:r>
                        <a:rPr lang="en-US" sz="1000" b="0" i="0" u="none" strike="noStrike">
                          <a:latin typeface="Arial"/>
                        </a:rPr>
                        <a:t>12</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Quinn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51793">
                <a:tc>
                  <a:txBody>
                    <a:bodyPr/>
                    <a:lstStyle/>
                    <a:p>
                      <a:pPr algn="r" fontAlgn="b"/>
                      <a:r>
                        <a:rPr lang="en-US" sz="1000" b="0" i="0" u="none" strike="noStrike">
                          <a:latin typeface="Arial"/>
                        </a:rPr>
                        <a:t>18</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Stevens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51793">
                <a:tc>
                  <a:txBody>
                    <a:bodyPr/>
                    <a:lstStyle/>
                    <a:p>
                      <a:pPr algn="r" fontAlgn="b"/>
                      <a:r>
                        <a:rPr lang="en-US" sz="1000" b="0" i="0" u="none" strike="noStrike">
                          <a:latin typeface="Arial"/>
                        </a:rPr>
                        <a:t>44</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James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
        <p:nvSpPr>
          <p:cNvPr id="4" name="TextBox 3"/>
          <p:cNvSpPr txBox="1"/>
          <p:nvPr/>
        </p:nvSpPr>
        <p:spPr>
          <a:xfrm>
            <a:off x="381000" y="2286000"/>
            <a:ext cx="4038600" cy="646331"/>
          </a:xfrm>
          <a:prstGeom prst="rect">
            <a:avLst/>
          </a:prstGeom>
          <a:noFill/>
        </p:spPr>
        <p:txBody>
          <a:bodyPr wrap="square" rtlCol="0">
            <a:spAutoFit/>
          </a:bodyPr>
          <a:lstStyle/>
          <a:p>
            <a:r>
              <a:rPr lang="en-US" dirty="0">
                <a:solidFill>
                  <a:schemeClr val="tx2">
                    <a:lumMod val="60000"/>
                    <a:lumOff val="40000"/>
                  </a:schemeClr>
                </a:solidFill>
              </a:rPr>
              <a:t>          Owens subs for the DH.</a:t>
            </a:r>
          </a:p>
          <a:p>
            <a:r>
              <a:rPr lang="en-US" dirty="0">
                <a:solidFill>
                  <a:srgbClr val="FF0000"/>
                </a:solidFill>
              </a:rPr>
              <a:t>        OWENS IS  NOW THE DH</a:t>
            </a:r>
          </a:p>
        </p:txBody>
      </p:sp>
      <p:sp>
        <p:nvSpPr>
          <p:cNvPr id="9" name="TextBox 8"/>
          <p:cNvSpPr txBox="1"/>
          <p:nvPr/>
        </p:nvSpPr>
        <p:spPr>
          <a:xfrm>
            <a:off x="381000" y="3352800"/>
            <a:ext cx="4508542" cy="646331"/>
          </a:xfrm>
          <a:prstGeom prst="rect">
            <a:avLst/>
          </a:prstGeom>
          <a:noFill/>
        </p:spPr>
        <p:txBody>
          <a:bodyPr wrap="none" rtlCol="0">
            <a:spAutoFit/>
          </a:bodyPr>
          <a:lstStyle/>
          <a:p>
            <a:r>
              <a:rPr lang="en-US" dirty="0">
                <a:solidFill>
                  <a:schemeClr val="tx2">
                    <a:lumMod val="60000"/>
                    <a:lumOff val="40000"/>
                  </a:schemeClr>
                </a:solidFill>
              </a:rPr>
              <a:t>Circle the number showing Franks is </a:t>
            </a:r>
          </a:p>
          <a:p>
            <a:r>
              <a:rPr lang="en-US" dirty="0">
                <a:solidFill>
                  <a:schemeClr val="tx2">
                    <a:lumMod val="60000"/>
                    <a:lumOff val="40000"/>
                  </a:schemeClr>
                </a:solidFill>
              </a:rPr>
              <a:t>OUT of the line-up but …he </a:t>
            </a:r>
            <a:r>
              <a:rPr lang="en-US" dirty="0">
                <a:solidFill>
                  <a:srgbClr val="FF0000"/>
                </a:solidFill>
              </a:rPr>
              <a:t>is still pitching</a:t>
            </a:r>
            <a:r>
              <a:rPr lang="en-US" dirty="0"/>
              <a:t>.</a:t>
            </a:r>
          </a:p>
        </p:txBody>
      </p:sp>
      <p:sp>
        <p:nvSpPr>
          <p:cNvPr id="11" name="TextBox 10"/>
          <p:cNvSpPr txBox="1"/>
          <p:nvPr/>
        </p:nvSpPr>
        <p:spPr>
          <a:xfrm>
            <a:off x="457200" y="5105400"/>
            <a:ext cx="3679212" cy="369332"/>
          </a:xfrm>
          <a:prstGeom prst="rect">
            <a:avLst/>
          </a:prstGeom>
          <a:noFill/>
        </p:spPr>
        <p:txBody>
          <a:bodyPr wrap="none" rtlCol="0">
            <a:spAutoFit/>
          </a:bodyPr>
          <a:lstStyle/>
          <a:p>
            <a:r>
              <a:rPr lang="en-US" dirty="0">
                <a:solidFill>
                  <a:schemeClr val="tx2">
                    <a:lumMod val="60000"/>
                    <a:lumOff val="40000"/>
                  </a:schemeClr>
                </a:solidFill>
              </a:rPr>
              <a:t>Franks may  re-enter in the line-up.</a:t>
            </a:r>
          </a:p>
        </p:txBody>
      </p:sp>
      <p:sp>
        <p:nvSpPr>
          <p:cNvPr id="7" name="TextBox 6"/>
          <p:cNvSpPr txBox="1"/>
          <p:nvPr/>
        </p:nvSpPr>
        <p:spPr>
          <a:xfrm>
            <a:off x="5334000" y="5410200"/>
            <a:ext cx="316112" cy="261610"/>
          </a:xfrm>
          <a:prstGeom prst="rect">
            <a:avLst/>
          </a:prstGeom>
          <a:noFill/>
        </p:spPr>
        <p:txBody>
          <a:bodyPr wrap="square" rtlCol="0">
            <a:spAutoFit/>
          </a:bodyPr>
          <a:lstStyle/>
          <a:p>
            <a:r>
              <a:rPr lang="en-US" sz="1100" dirty="0"/>
              <a:t>35</a:t>
            </a:r>
          </a:p>
        </p:txBody>
      </p:sp>
      <p:sp>
        <p:nvSpPr>
          <p:cNvPr id="10" name="TextBox 9"/>
          <p:cNvSpPr txBox="1"/>
          <p:nvPr/>
        </p:nvSpPr>
        <p:spPr>
          <a:xfrm>
            <a:off x="5562600" y="5410200"/>
            <a:ext cx="607859" cy="261610"/>
          </a:xfrm>
          <a:prstGeom prst="rect">
            <a:avLst/>
          </a:prstGeom>
          <a:noFill/>
        </p:spPr>
        <p:txBody>
          <a:bodyPr wrap="none" rtlCol="0">
            <a:spAutoFit/>
          </a:bodyPr>
          <a:lstStyle/>
          <a:p>
            <a:r>
              <a:rPr lang="en-US" sz="1100" dirty="0"/>
              <a:t>Owens</a:t>
            </a:r>
          </a:p>
        </p:txBody>
      </p:sp>
      <p:sp>
        <p:nvSpPr>
          <p:cNvPr id="12" name="TextBox 11"/>
          <p:cNvSpPr txBox="1"/>
          <p:nvPr/>
        </p:nvSpPr>
        <p:spPr>
          <a:xfrm>
            <a:off x="6248400" y="3657600"/>
            <a:ext cx="762000" cy="261610"/>
          </a:xfrm>
          <a:prstGeom prst="rect">
            <a:avLst/>
          </a:prstGeom>
          <a:noFill/>
        </p:spPr>
        <p:txBody>
          <a:bodyPr wrap="square" rtlCol="0">
            <a:spAutoFit/>
          </a:bodyPr>
          <a:lstStyle/>
          <a:p>
            <a:r>
              <a:rPr lang="en-US" sz="1100" dirty="0"/>
              <a:t>35-DH</a:t>
            </a:r>
          </a:p>
        </p:txBody>
      </p:sp>
      <p:sp>
        <p:nvSpPr>
          <p:cNvPr id="18" name="Freeform 17"/>
          <p:cNvSpPr/>
          <p:nvPr/>
        </p:nvSpPr>
        <p:spPr>
          <a:xfrm>
            <a:off x="4991100" y="3645877"/>
            <a:ext cx="427893" cy="348762"/>
          </a:xfrm>
          <a:custGeom>
            <a:avLst/>
            <a:gdLst>
              <a:gd name="connsiteX0" fmla="*/ 196362 w 427893"/>
              <a:gd name="connsiteY0" fmla="*/ 29308 h 348762"/>
              <a:gd name="connsiteX1" fmla="*/ 20515 w 427893"/>
              <a:gd name="connsiteY1" fmla="*/ 205154 h 348762"/>
              <a:gd name="connsiteX2" fmla="*/ 319454 w 427893"/>
              <a:gd name="connsiteY2" fmla="*/ 345831 h 348762"/>
              <a:gd name="connsiteX3" fmla="*/ 424962 w 427893"/>
              <a:gd name="connsiteY3" fmla="*/ 222738 h 348762"/>
              <a:gd name="connsiteX4" fmla="*/ 337038 w 427893"/>
              <a:gd name="connsiteY4" fmla="*/ 29308 h 348762"/>
              <a:gd name="connsiteX5" fmla="*/ 337038 w 427893"/>
              <a:gd name="connsiteY5" fmla="*/ 46892 h 348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7893" h="348762">
                <a:moveTo>
                  <a:pt x="196362" y="29308"/>
                </a:moveTo>
                <a:cubicBezTo>
                  <a:pt x="98181" y="90854"/>
                  <a:pt x="0" y="152400"/>
                  <a:pt x="20515" y="205154"/>
                </a:cubicBezTo>
                <a:cubicBezTo>
                  <a:pt x="41030" y="257908"/>
                  <a:pt x="252046" y="342900"/>
                  <a:pt x="319454" y="345831"/>
                </a:cubicBezTo>
                <a:cubicBezTo>
                  <a:pt x="386862" y="348762"/>
                  <a:pt x="422031" y="275492"/>
                  <a:pt x="424962" y="222738"/>
                </a:cubicBezTo>
                <a:cubicBezTo>
                  <a:pt x="427893" y="169984"/>
                  <a:pt x="351692" y="58616"/>
                  <a:pt x="337038" y="29308"/>
                </a:cubicBezTo>
                <a:cubicBezTo>
                  <a:pt x="322384" y="0"/>
                  <a:pt x="329711" y="23446"/>
                  <a:pt x="337038" y="4689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5" name="Straight Connector 14"/>
          <p:cNvCxnSpPr>
            <a:stCxn id="10" idx="3"/>
          </p:cNvCxnSpPr>
          <p:nvPr/>
        </p:nvCxnSpPr>
        <p:spPr>
          <a:xfrm flipH="1">
            <a:off x="5486400" y="5541005"/>
            <a:ext cx="684059" cy="21595"/>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14400" y="1447800"/>
            <a:ext cx="2630848" cy="707886"/>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3200" dirty="0"/>
              <a:t>EXAMPLE  #</a:t>
            </a:r>
            <a:r>
              <a:rPr lang="en-US" sz="4000" dirty="0"/>
              <a:t>1</a:t>
            </a:r>
          </a:p>
        </p:txBody>
      </p:sp>
      <p:sp>
        <p:nvSpPr>
          <p:cNvPr id="17" name="Slide Number Placeholder 16"/>
          <p:cNvSpPr>
            <a:spLocks noGrp="1"/>
          </p:cNvSpPr>
          <p:nvPr>
            <p:ph type="sldNum" sz="quarter" idx="12"/>
          </p:nvPr>
        </p:nvSpPr>
        <p:spPr/>
        <p:txBody>
          <a:bodyPr/>
          <a:lstStyle/>
          <a:p>
            <a:fld id="{B5A0C30C-6760-4E48-AF0D-3BFE23B95A13}" type="slidenum">
              <a:rPr lang="en-US" smtClean="0"/>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ppt_x</p:attrName>
                                        </p:attrNameLst>
                                      </p:cBhvr>
                                      <p:tavLst>
                                        <p:tav tm="0">
                                          <p:val>
                                            <p:strVal val="#ppt_x-.2"/>
                                          </p:val>
                                        </p:tav>
                                        <p:tav tm="100000">
                                          <p:val>
                                            <p:strVal val="#ppt_x"/>
                                          </p:val>
                                        </p:tav>
                                      </p:tavLst>
                                    </p:anim>
                                    <p:anim calcmode="lin" valueType="num">
                                      <p:cBhvr>
                                        <p:cTn id="8"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9" dur="10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wipe(down)">
                                      <p:cBhvr>
                                        <p:cTn id="14" dur="500"/>
                                        <p:tgtEl>
                                          <p:spTgt spid="4">
                                            <p:txEl>
                                              <p:pRg st="0" end="0"/>
                                            </p:txEl>
                                          </p:spTgt>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down)">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mph" presetSubtype="0" fill="hold" nodeType="clickEffect">
                                  <p:stCondLst>
                                    <p:cond delay="0"/>
                                  </p:stCondLst>
                                  <p:childTnLst>
                                    <p:animScale>
                                      <p:cBhvr>
                                        <p:cTn id="21" dur="2000" fill="hold"/>
                                        <p:tgtEl>
                                          <p:spTgt spid="4">
                                            <p:txEl>
                                              <p:pRg st="1" end="1"/>
                                            </p:txEl>
                                          </p:spTgt>
                                        </p:tgtEl>
                                      </p:cBhvr>
                                      <p:by x="150000" y="150000"/>
                                    </p:animScale>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500" fill="hold"/>
                                        <p:tgtEl>
                                          <p:spTgt spid="12"/>
                                        </p:tgtEl>
                                        <p:attrNameLst>
                                          <p:attrName>ppt_w</p:attrName>
                                        </p:attrNameLst>
                                      </p:cBhvr>
                                      <p:tavLst>
                                        <p:tav tm="0">
                                          <p:val>
                                            <p:fltVal val="0"/>
                                          </p:val>
                                        </p:tav>
                                        <p:tav tm="100000">
                                          <p:val>
                                            <p:strVal val="#ppt_w"/>
                                          </p:val>
                                        </p:tav>
                                      </p:tavLst>
                                    </p:anim>
                                    <p:anim calcmode="lin" valueType="num">
                                      <p:cBhvr>
                                        <p:cTn id="27" dur="500" fill="hold"/>
                                        <p:tgtEl>
                                          <p:spTgt spid="12"/>
                                        </p:tgtEl>
                                        <p:attrNameLst>
                                          <p:attrName>ppt_h</p:attrName>
                                        </p:attrNameLst>
                                      </p:cBhvr>
                                      <p:tavLst>
                                        <p:tav tm="0">
                                          <p:val>
                                            <p:fltVal val="0"/>
                                          </p:val>
                                        </p:tav>
                                        <p:tav tm="100000">
                                          <p:val>
                                            <p:strVal val="#ppt_h"/>
                                          </p:val>
                                        </p:tav>
                                      </p:tavLst>
                                    </p:anim>
                                    <p:animEffect transition="in" filter="fad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9">
                                            <p:txEl>
                                              <p:pRg st="0" end="0"/>
                                            </p:txEl>
                                          </p:spTgt>
                                        </p:tgtEl>
                                        <p:attrNameLst>
                                          <p:attrName>style.visibility</p:attrName>
                                        </p:attrNameLst>
                                      </p:cBhvr>
                                      <p:to>
                                        <p:strVal val="visible"/>
                                      </p:to>
                                    </p:set>
                                    <p:animEffect transition="in" filter="wipe(down)">
                                      <p:cBhvr>
                                        <p:cTn id="33" dur="500"/>
                                        <p:tgtEl>
                                          <p:spTgt spid="9">
                                            <p:txEl>
                                              <p:pRg st="0" end="0"/>
                                            </p:txEl>
                                          </p:spTgt>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9">
                                            <p:txEl>
                                              <p:pRg st="1" end="1"/>
                                            </p:txEl>
                                          </p:spTgt>
                                        </p:tgtEl>
                                        <p:attrNameLst>
                                          <p:attrName>style.visibility</p:attrName>
                                        </p:attrNameLst>
                                      </p:cBhvr>
                                      <p:to>
                                        <p:strVal val="visible"/>
                                      </p:to>
                                    </p:set>
                                    <p:animEffect transition="in" filter="wipe(down)">
                                      <p:cBhvr>
                                        <p:cTn id="36" dur="500"/>
                                        <p:tgtEl>
                                          <p:spTgt spid="9">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p:cTn id="41" dur="500" fill="hold"/>
                                        <p:tgtEl>
                                          <p:spTgt spid="18"/>
                                        </p:tgtEl>
                                        <p:attrNameLst>
                                          <p:attrName>ppt_w</p:attrName>
                                        </p:attrNameLst>
                                      </p:cBhvr>
                                      <p:tavLst>
                                        <p:tav tm="0">
                                          <p:val>
                                            <p:fltVal val="0"/>
                                          </p:val>
                                        </p:tav>
                                        <p:tav tm="100000">
                                          <p:val>
                                            <p:strVal val="#ppt_w"/>
                                          </p:val>
                                        </p:tav>
                                      </p:tavLst>
                                    </p:anim>
                                    <p:anim calcmode="lin" valueType="num">
                                      <p:cBhvr>
                                        <p:cTn id="42" dur="500" fill="hold"/>
                                        <p:tgtEl>
                                          <p:spTgt spid="18"/>
                                        </p:tgtEl>
                                        <p:attrNameLst>
                                          <p:attrName>ppt_h</p:attrName>
                                        </p:attrNameLst>
                                      </p:cBhvr>
                                      <p:tavLst>
                                        <p:tav tm="0">
                                          <p:val>
                                            <p:fltVal val="0"/>
                                          </p:val>
                                        </p:tav>
                                        <p:tav tm="100000">
                                          <p:val>
                                            <p:strVal val="#ppt_h"/>
                                          </p:val>
                                        </p:tav>
                                      </p:tavLst>
                                    </p:anim>
                                    <p:animEffect transition="in" filter="fade">
                                      <p:cBhvr>
                                        <p:cTn id="43" dur="500"/>
                                        <p:tgtEl>
                                          <p:spTgt spid="18"/>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11">
                                            <p:txEl>
                                              <p:pRg st="0" end="0"/>
                                            </p:txEl>
                                          </p:spTgt>
                                        </p:tgtEl>
                                        <p:attrNameLst>
                                          <p:attrName>style.visibility</p:attrName>
                                        </p:attrNameLst>
                                      </p:cBhvr>
                                      <p:to>
                                        <p:strVal val="visible"/>
                                      </p:to>
                                    </p:set>
                                    <p:animEffect transition="in" filter="wipe(down)">
                                      <p:cBhvr>
                                        <p:cTn id="48" dur="500"/>
                                        <p:tgtEl>
                                          <p:spTgt spid="11">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0" fill="hold" nodeType="clickEffect">
                                  <p:stCondLst>
                                    <p:cond delay="0"/>
                                  </p:stCondLst>
                                  <p:childTnLst>
                                    <p:set>
                                      <p:cBhvr>
                                        <p:cTn id="52" dur="1" fill="hold">
                                          <p:stCondLst>
                                            <p:cond delay="0"/>
                                          </p:stCondLst>
                                        </p:cTn>
                                        <p:tgtEl>
                                          <p:spTgt spid="15"/>
                                        </p:tgtEl>
                                        <p:attrNameLst>
                                          <p:attrName>style.visibility</p:attrName>
                                        </p:attrNameLst>
                                      </p:cBhvr>
                                      <p:to>
                                        <p:strVal val="visible"/>
                                      </p:to>
                                    </p:set>
                                    <p:anim calcmode="lin" valueType="num">
                                      <p:cBhvr>
                                        <p:cTn id="53" dur="500" fill="hold"/>
                                        <p:tgtEl>
                                          <p:spTgt spid="15"/>
                                        </p:tgtEl>
                                        <p:attrNameLst>
                                          <p:attrName>ppt_w</p:attrName>
                                        </p:attrNameLst>
                                      </p:cBhvr>
                                      <p:tavLst>
                                        <p:tav tm="0">
                                          <p:val>
                                            <p:fltVal val="0"/>
                                          </p:val>
                                        </p:tav>
                                        <p:tav tm="100000">
                                          <p:val>
                                            <p:strVal val="#ppt_w"/>
                                          </p:val>
                                        </p:tav>
                                      </p:tavLst>
                                    </p:anim>
                                    <p:anim calcmode="lin" valueType="num">
                                      <p:cBhvr>
                                        <p:cTn id="54" dur="500" fill="hold"/>
                                        <p:tgtEl>
                                          <p:spTgt spid="15"/>
                                        </p:tgtEl>
                                        <p:attrNameLst>
                                          <p:attrName>ppt_h</p:attrName>
                                        </p:attrNameLst>
                                      </p:cBhvr>
                                      <p:tavLst>
                                        <p:tav tm="0">
                                          <p:val>
                                            <p:fltVal val="0"/>
                                          </p:val>
                                        </p:tav>
                                        <p:tav tm="100000">
                                          <p:val>
                                            <p:strVal val="#ppt_h"/>
                                          </p:val>
                                        </p:tav>
                                      </p:tavLst>
                                    </p:anim>
                                    <p:animEffect transition="in" filter="fade">
                                      <p:cBhvr>
                                        <p:cTn id="5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9" grpId="0" build="allAtOnce"/>
      <p:bldP spid="11" grpId="0" uiExpand="1" build="allAtOnce"/>
      <p:bldP spid="12" grpId="0"/>
      <p:bldP spid="18"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648200" y="1295400"/>
          <a:ext cx="3886200" cy="5088378"/>
        </p:xfrm>
        <a:graphic>
          <a:graphicData uri="http://schemas.openxmlformats.org/drawingml/2006/table">
            <a:tbl>
              <a:tblPr/>
              <a:tblGrid>
                <a:gridCol w="744927">
                  <a:extLst>
                    <a:ext uri="{9D8B030D-6E8A-4147-A177-3AD203B41FA5}">
                      <a16:colId xmlns:a16="http://schemas.microsoft.com/office/drawing/2014/main" val="20000"/>
                    </a:ext>
                  </a:extLst>
                </a:gridCol>
                <a:gridCol w="1090137">
                  <a:extLst>
                    <a:ext uri="{9D8B030D-6E8A-4147-A177-3AD203B41FA5}">
                      <a16:colId xmlns:a16="http://schemas.microsoft.com/office/drawing/2014/main" val="20001"/>
                    </a:ext>
                  </a:extLst>
                </a:gridCol>
                <a:gridCol w="2051136">
                  <a:extLst>
                    <a:ext uri="{9D8B030D-6E8A-4147-A177-3AD203B41FA5}">
                      <a16:colId xmlns:a16="http://schemas.microsoft.com/office/drawing/2014/main" val="20002"/>
                    </a:ext>
                  </a:extLst>
                </a:gridCol>
              </a:tblGrid>
              <a:tr h="397525">
                <a:tc gridSpan="3">
                  <a:txBody>
                    <a:bodyPr/>
                    <a:lstStyle/>
                    <a:p>
                      <a:pPr algn="l" fontAlgn="b"/>
                      <a:r>
                        <a:rPr lang="en-US" dirty="0"/>
                        <a:t>   </a:t>
                      </a:r>
                    </a:p>
                    <a:p>
                      <a:pPr algn="l" fontAlgn="b"/>
                      <a:r>
                        <a:rPr lang="en-US" dirty="0"/>
                        <a:t>                      LINE-UP CARD</a:t>
                      </a:r>
                    </a:p>
                  </a:txBody>
                  <a:tcPr marL="7464" marR="7464" marT="7464"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tcPr>
                </a:tc>
                <a:tc hMerge="1">
                  <a:txBody>
                    <a:bodyPr/>
                    <a:lstStyle/>
                    <a:p>
                      <a:pPr algn="l" fontAlgn="b"/>
                      <a:endParaRPr lang="en-US" dirty="0"/>
                    </a:p>
                  </a:txBody>
                  <a:tcPr marL="7464" marR="7464" marT="7464"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10000"/>
                  </a:ext>
                </a:extLst>
              </a:tr>
              <a:tr h="251793">
                <a:tc gridSpan="2">
                  <a:txBody>
                    <a:bodyPr/>
                    <a:lstStyle/>
                    <a:p>
                      <a:pPr algn="l"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w="19050" cap="flat" cmpd="sng" algn="ctr">
                      <a:noFill/>
                      <a:prstDash val="solid"/>
                      <a:round/>
                      <a:headEnd type="none" w="med" len="med"/>
                      <a:tailEnd type="none" w="med" len="med"/>
                    </a:lnT>
                    <a:lnB>
                      <a:noFill/>
                    </a:lnB>
                  </a:tcPr>
                </a:tc>
                <a:tc hMerge="1">
                  <a:txBody>
                    <a:bodyPr/>
                    <a:lstStyle/>
                    <a:p>
                      <a:pPr algn="l" fontAlgn="b"/>
                      <a:endParaRPr lang="en-US" sz="1000" b="1" i="0" u="none" strike="noStrike">
                        <a:latin typeface="Arial"/>
                      </a:endParaRPr>
                    </a:p>
                  </a:txBody>
                  <a:tcPr marL="7464" marR="7464" marT="7464" marB="0" anchor="b">
                    <a:lnL>
                      <a:noFill/>
                    </a:lnL>
                    <a:lnR>
                      <a:noFill/>
                    </a:lnR>
                    <a:lnT>
                      <a:noFill/>
                    </a:lnT>
                    <a:lnB>
                      <a:noFill/>
                    </a:lnB>
                  </a:tcPr>
                </a:tc>
                <a:tc>
                  <a:txBody>
                    <a:bodyPr/>
                    <a:lstStyle/>
                    <a:p>
                      <a:pPr algn="r" fontAlgn="b"/>
                      <a:r>
                        <a:rPr lang="en-US" sz="1000" b="0" i="0" u="none" strike="noStrike">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251793">
                <a:tc>
                  <a:txBody>
                    <a:bodyPr/>
                    <a:lstStyle/>
                    <a:p>
                      <a:pPr algn="l" fontAlgn="b"/>
                      <a:r>
                        <a:rPr lang="en-US" sz="1000" b="1" i="0" u="none" strike="noStrike">
                          <a:latin typeface="Arial"/>
                        </a:rPr>
                        <a:t>Number</a:t>
                      </a:r>
                    </a:p>
                  </a:txBody>
                  <a:tcPr marL="7464" marR="7464" marT="7464" marB="0" anchor="b">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latin typeface="Arial"/>
                        </a:rPr>
                        <a:t>Player</a:t>
                      </a:r>
                    </a:p>
                  </a:txBody>
                  <a:tcPr marL="7464" marR="7464" marT="746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1" i="0" u="none" strike="noStrike">
                          <a:latin typeface="Arial"/>
                        </a:rPr>
                        <a:t>Position</a:t>
                      </a:r>
                    </a:p>
                  </a:txBody>
                  <a:tcPr marL="7464" marR="7464" marT="7464" marB="0" anchor="b">
                    <a:lnL>
                      <a:noFill/>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51793">
                <a:tc>
                  <a:txBody>
                    <a:bodyPr/>
                    <a:lstStyle/>
                    <a:p>
                      <a:pPr algn="ctr" fontAlgn="b"/>
                      <a:r>
                        <a:rPr lang="en-US" sz="1000" b="0" i="0" u="none" strike="noStrike">
                          <a:latin typeface="Arial"/>
                        </a:rPr>
                        <a:t>17</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Adams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7</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51793">
                <a:tc>
                  <a:txBody>
                    <a:bodyPr/>
                    <a:lstStyle/>
                    <a:p>
                      <a:pPr algn="ctr" fontAlgn="b"/>
                      <a:r>
                        <a:rPr lang="en-US" sz="1000" b="0" i="0" u="none" strike="noStrike">
                          <a:latin typeface="Arial"/>
                        </a:rPr>
                        <a:t>6</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Brown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8</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51793">
                <a:tc>
                  <a:txBody>
                    <a:bodyPr/>
                    <a:lstStyle/>
                    <a:p>
                      <a:pPr algn="ctr" fontAlgn="b"/>
                      <a:r>
                        <a:rPr lang="en-US" sz="1000" b="0" i="0" u="none" strike="noStrike">
                          <a:latin typeface="Arial"/>
                        </a:rPr>
                        <a:t>3</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Cooper</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2</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51793">
                <a:tc>
                  <a:txBody>
                    <a:bodyPr/>
                    <a:lstStyle/>
                    <a:p>
                      <a:pPr algn="ctr" fontAlgn="b"/>
                      <a:r>
                        <a:rPr lang="en-US" sz="1000" b="0" i="0" u="none" strike="noStrike">
                          <a:latin typeface="Arial"/>
                        </a:rPr>
                        <a:t>22</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Dean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4</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51793">
                <a:tc>
                  <a:txBody>
                    <a:bodyPr/>
                    <a:lstStyle/>
                    <a:p>
                      <a:pPr algn="ctr" fontAlgn="b"/>
                      <a:r>
                        <a:rPr lang="en-US" sz="1000" b="0" i="0" u="none" strike="noStrike">
                          <a:latin typeface="Arial"/>
                        </a:rPr>
                        <a:t>13</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Evans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5</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51793">
                <a:tc>
                  <a:txBody>
                    <a:bodyPr/>
                    <a:lstStyle/>
                    <a:p>
                      <a:pPr algn="ctr" fontAlgn="b"/>
                      <a:r>
                        <a:rPr lang="en-US" sz="1000" b="0" i="0" u="none" strike="noStrike" dirty="0">
                          <a:solidFill>
                            <a:srgbClr val="FF0000"/>
                          </a:solidFill>
                          <a:latin typeface="Arial"/>
                        </a:rPr>
                        <a:t>4</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FF0000"/>
                          </a:solidFill>
                          <a:latin typeface="Arial"/>
                        </a:rPr>
                        <a:t>Franks   35-DH</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FF0000"/>
                          </a:solidFill>
                          <a:latin typeface="Arial"/>
                        </a:rPr>
                        <a:t>P/DH</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51793">
                <a:tc>
                  <a:txBody>
                    <a:bodyPr/>
                    <a:lstStyle/>
                    <a:p>
                      <a:pPr algn="ctr" fontAlgn="b"/>
                      <a:r>
                        <a:rPr lang="en-US" sz="1000" b="0" i="0" u="none" strike="noStrike">
                          <a:latin typeface="Arial"/>
                        </a:rPr>
                        <a:t>10</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Grant</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9</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51793">
                <a:tc>
                  <a:txBody>
                    <a:bodyPr/>
                    <a:lstStyle/>
                    <a:p>
                      <a:pPr algn="ctr" fontAlgn="b"/>
                      <a:r>
                        <a:rPr lang="en-US" sz="1000" b="0" i="0" u="none" strike="noStrike" dirty="0">
                          <a:latin typeface="Arial"/>
                        </a:rPr>
                        <a:t>25</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Irving</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3</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51793">
                <a:tc>
                  <a:txBody>
                    <a:bodyPr/>
                    <a:lstStyle/>
                    <a:p>
                      <a:pPr algn="ctr" fontAlgn="b"/>
                      <a:r>
                        <a:rPr lang="en-US" sz="1000" b="0" i="0" u="none" strike="noStrike">
                          <a:latin typeface="Arial"/>
                        </a:rPr>
                        <a:t>20</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Johnson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6</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51793">
                <a:tc>
                  <a:txBody>
                    <a:bodyPr/>
                    <a:lstStyle/>
                    <a:p>
                      <a:pPr algn="ctr"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latin typeface="Arial"/>
                        </a:rPr>
                        <a:t> </a:t>
                      </a:r>
                    </a:p>
                  </a:txBody>
                  <a:tcPr marL="7464" marR="7464" marT="746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2"/>
                  </a:ext>
                </a:extLst>
              </a:tr>
              <a:tr h="251793">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latin typeface="Arial"/>
                      </a:endParaRPr>
                    </a:p>
                  </a:txBody>
                  <a:tcPr marL="7464" marR="7464" marT="7464" marB="0" anchor="b">
                    <a:lnL>
                      <a:noFill/>
                    </a:lnL>
                    <a:lnR>
                      <a:noFill/>
                    </a:lnR>
                    <a:lnT>
                      <a:noFill/>
                    </a:lnT>
                    <a:lnB>
                      <a:noFill/>
                    </a:lnB>
                  </a:tcPr>
                </a:tc>
                <a:tc>
                  <a:txBody>
                    <a:bodyPr/>
                    <a:lstStyle/>
                    <a:p>
                      <a:pPr algn="l" fontAlgn="b"/>
                      <a:r>
                        <a:rPr lang="en-US" sz="1000" b="0" i="0" u="none" strike="noStrike">
                          <a:latin typeface="Arial"/>
                        </a:rPr>
                        <a:t> </a:t>
                      </a:r>
                    </a:p>
                  </a:txBody>
                  <a:tcPr marL="7464" marR="7464" marT="7464"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3"/>
                  </a:ext>
                </a:extLst>
              </a:tr>
              <a:tr h="251793">
                <a:tc>
                  <a:txBody>
                    <a:bodyPr/>
                    <a:lstStyle/>
                    <a:p>
                      <a:pPr algn="l"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latin typeface="Arial"/>
                        </a:rPr>
                        <a:t>SUBS</a:t>
                      </a:r>
                    </a:p>
                  </a:txBody>
                  <a:tcPr marL="7464" marR="7464" marT="746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51793">
                <a:tc>
                  <a:txBody>
                    <a:bodyPr/>
                    <a:lstStyle/>
                    <a:p>
                      <a:pPr algn="r" fontAlgn="b"/>
                      <a:r>
                        <a:rPr lang="en-US" sz="1000" b="0" i="0" u="none" strike="sngStrike" baseline="0" dirty="0">
                          <a:latin typeface="Arial"/>
                        </a:rPr>
                        <a:t>35</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sngStrike" baseline="0" dirty="0">
                          <a:latin typeface="Arial"/>
                        </a:rPr>
                        <a:t>Owens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51793">
                <a:tc>
                  <a:txBody>
                    <a:bodyPr/>
                    <a:lstStyle/>
                    <a:p>
                      <a:pPr algn="r" fontAlgn="b"/>
                      <a:r>
                        <a:rPr lang="en-US" sz="1000" b="0" i="0" u="none" strike="noStrike">
                          <a:latin typeface="Arial"/>
                        </a:rPr>
                        <a:t>12</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Quinn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51793">
                <a:tc>
                  <a:txBody>
                    <a:bodyPr/>
                    <a:lstStyle/>
                    <a:p>
                      <a:pPr algn="r" fontAlgn="b"/>
                      <a:r>
                        <a:rPr lang="en-US" sz="1000" b="0" i="0" u="none" strike="noStrike">
                          <a:latin typeface="Arial"/>
                        </a:rPr>
                        <a:t>18</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Stevens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51793">
                <a:tc>
                  <a:txBody>
                    <a:bodyPr/>
                    <a:lstStyle/>
                    <a:p>
                      <a:pPr algn="r" fontAlgn="b"/>
                      <a:r>
                        <a:rPr lang="en-US" sz="1000" b="0" i="0" u="none" strike="noStrike">
                          <a:latin typeface="Arial"/>
                        </a:rPr>
                        <a:t>44</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James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
        <p:nvSpPr>
          <p:cNvPr id="4" name="TextBox 3"/>
          <p:cNvSpPr txBox="1"/>
          <p:nvPr/>
        </p:nvSpPr>
        <p:spPr>
          <a:xfrm>
            <a:off x="609600" y="2057400"/>
            <a:ext cx="3124200" cy="369332"/>
          </a:xfrm>
          <a:prstGeom prst="rect">
            <a:avLst/>
          </a:prstGeom>
          <a:noFill/>
        </p:spPr>
        <p:txBody>
          <a:bodyPr wrap="square" rtlCol="0">
            <a:spAutoFit/>
          </a:bodyPr>
          <a:lstStyle/>
          <a:p>
            <a:r>
              <a:rPr lang="en-US" dirty="0">
                <a:solidFill>
                  <a:schemeClr val="bg2">
                    <a:lumMod val="50000"/>
                  </a:schemeClr>
                </a:solidFill>
              </a:rPr>
              <a:t>      If Franks re-enters.</a:t>
            </a:r>
          </a:p>
        </p:txBody>
      </p:sp>
      <p:sp>
        <p:nvSpPr>
          <p:cNvPr id="8" name="Freeform 7"/>
          <p:cNvSpPr/>
          <p:nvPr/>
        </p:nvSpPr>
        <p:spPr>
          <a:xfrm>
            <a:off x="4672208" y="3632548"/>
            <a:ext cx="592899" cy="308976"/>
          </a:xfrm>
          <a:custGeom>
            <a:avLst/>
            <a:gdLst>
              <a:gd name="connsiteX0" fmla="*/ 300625 w 592899"/>
              <a:gd name="connsiteY0" fmla="*/ 50104 h 308976"/>
              <a:gd name="connsiteX1" fmla="*/ 37578 w 592899"/>
              <a:gd name="connsiteY1" fmla="*/ 237994 h 308976"/>
              <a:gd name="connsiteX2" fmla="*/ 526093 w 592899"/>
              <a:gd name="connsiteY2" fmla="*/ 275573 h 308976"/>
              <a:gd name="connsiteX3" fmla="*/ 438411 w 592899"/>
              <a:gd name="connsiteY3" fmla="*/ 37578 h 308976"/>
              <a:gd name="connsiteX4" fmla="*/ 400833 w 592899"/>
              <a:gd name="connsiteY4" fmla="*/ 50104 h 308976"/>
              <a:gd name="connsiteX5" fmla="*/ 475989 w 592899"/>
              <a:gd name="connsiteY5" fmla="*/ 50104 h 308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899" h="308976">
                <a:moveTo>
                  <a:pt x="300625" y="50104"/>
                </a:moveTo>
                <a:cubicBezTo>
                  <a:pt x="150312" y="125260"/>
                  <a:pt x="0" y="200416"/>
                  <a:pt x="37578" y="237994"/>
                </a:cubicBezTo>
                <a:cubicBezTo>
                  <a:pt x="75156" y="275572"/>
                  <a:pt x="459288" y="308976"/>
                  <a:pt x="526093" y="275573"/>
                </a:cubicBezTo>
                <a:cubicBezTo>
                  <a:pt x="592899" y="242170"/>
                  <a:pt x="459288" y="75156"/>
                  <a:pt x="438411" y="37578"/>
                </a:cubicBezTo>
                <a:cubicBezTo>
                  <a:pt x="417534" y="0"/>
                  <a:pt x="394570" y="48016"/>
                  <a:pt x="400833" y="50104"/>
                </a:cubicBezTo>
                <a:cubicBezTo>
                  <a:pt x="407096" y="52192"/>
                  <a:pt x="441542" y="51148"/>
                  <a:pt x="475989" y="50104"/>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838200" y="3886200"/>
            <a:ext cx="2560445" cy="369332"/>
          </a:xfrm>
          <a:prstGeom prst="rect">
            <a:avLst/>
          </a:prstGeom>
          <a:noFill/>
        </p:spPr>
        <p:txBody>
          <a:bodyPr wrap="none" rtlCol="0">
            <a:spAutoFit/>
          </a:bodyPr>
          <a:lstStyle/>
          <a:p>
            <a:r>
              <a:rPr lang="en-US" dirty="0">
                <a:solidFill>
                  <a:schemeClr val="bg2">
                    <a:lumMod val="50000"/>
                  </a:schemeClr>
                </a:solidFill>
              </a:rPr>
              <a:t>Cross out 35, he is done.</a:t>
            </a:r>
          </a:p>
        </p:txBody>
      </p:sp>
      <p:cxnSp>
        <p:nvCxnSpPr>
          <p:cNvPr id="12" name="Straight Connector 11"/>
          <p:cNvCxnSpPr/>
          <p:nvPr/>
        </p:nvCxnSpPr>
        <p:spPr>
          <a:xfrm rot="5400000">
            <a:off x="5829300" y="3695700"/>
            <a:ext cx="2286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867400" y="3657600"/>
            <a:ext cx="30480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57200" y="2819400"/>
            <a:ext cx="3491790" cy="646331"/>
          </a:xfrm>
          <a:prstGeom prst="rect">
            <a:avLst/>
          </a:prstGeom>
          <a:noFill/>
        </p:spPr>
        <p:txBody>
          <a:bodyPr wrap="none" rtlCol="0">
            <a:spAutoFit/>
          </a:bodyPr>
          <a:lstStyle/>
          <a:p>
            <a:r>
              <a:rPr lang="en-US" dirty="0">
                <a:solidFill>
                  <a:schemeClr val="bg2">
                    <a:lumMod val="50000"/>
                  </a:schemeClr>
                </a:solidFill>
              </a:rPr>
              <a:t>Mark line through the 4, showing</a:t>
            </a:r>
          </a:p>
          <a:p>
            <a:r>
              <a:rPr lang="en-US" dirty="0">
                <a:solidFill>
                  <a:schemeClr val="bg2">
                    <a:lumMod val="50000"/>
                  </a:schemeClr>
                </a:solidFill>
              </a:rPr>
              <a:t>Franks is back IN as the DH.</a:t>
            </a:r>
          </a:p>
        </p:txBody>
      </p:sp>
      <p:cxnSp>
        <p:nvCxnSpPr>
          <p:cNvPr id="19" name="Straight Connector 18"/>
          <p:cNvCxnSpPr/>
          <p:nvPr/>
        </p:nvCxnSpPr>
        <p:spPr>
          <a:xfrm rot="10800000" flipV="1">
            <a:off x="4648200" y="3657600"/>
            <a:ext cx="60960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57200" y="4648200"/>
            <a:ext cx="3313023" cy="36933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none" rtlCol="0">
            <a:spAutoFit/>
          </a:bodyPr>
          <a:lstStyle/>
          <a:p>
            <a:r>
              <a:rPr lang="en-US" dirty="0"/>
              <a:t>Franks is again Pitcher and DH.</a:t>
            </a:r>
          </a:p>
        </p:txBody>
      </p:sp>
      <p:sp>
        <p:nvSpPr>
          <p:cNvPr id="15" name="TextBox 14"/>
          <p:cNvSpPr txBox="1"/>
          <p:nvPr/>
        </p:nvSpPr>
        <p:spPr>
          <a:xfrm>
            <a:off x="838200" y="1066800"/>
            <a:ext cx="2630848" cy="861774"/>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3200" dirty="0"/>
              <a:t>EXAMPLE  #</a:t>
            </a:r>
            <a:r>
              <a:rPr lang="en-US" sz="4000" dirty="0"/>
              <a:t>1</a:t>
            </a:r>
          </a:p>
          <a:p>
            <a:r>
              <a:rPr lang="en-US" sz="1000" dirty="0"/>
              <a:t>	(Continued) </a:t>
            </a:r>
          </a:p>
        </p:txBody>
      </p:sp>
      <p:sp>
        <p:nvSpPr>
          <p:cNvPr id="20" name="Slide Number Placeholder 19"/>
          <p:cNvSpPr>
            <a:spLocks noGrp="1"/>
          </p:cNvSpPr>
          <p:nvPr>
            <p:ph type="sldNum" sz="quarter" idx="12"/>
          </p:nvPr>
        </p:nvSpPr>
        <p:spPr/>
        <p:txBody>
          <a:bodyPr/>
          <a:lstStyle/>
          <a:p>
            <a:fld id="{B5A0C30C-6760-4E48-AF0D-3BFE23B95A13}"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ppt_x</p:attrName>
                                        </p:attrNameLst>
                                      </p:cBhvr>
                                      <p:tavLst>
                                        <p:tav tm="0">
                                          <p:val>
                                            <p:strVal val="#ppt_x-.2"/>
                                          </p:val>
                                        </p:tav>
                                        <p:tav tm="100000">
                                          <p:val>
                                            <p:strVal val="#ppt_x"/>
                                          </p:val>
                                        </p:tav>
                                      </p:tavLst>
                                    </p:anim>
                                    <p:anim calcmode="lin" valueType="num">
                                      <p:cBhvr>
                                        <p:cTn id="8" dur="1000" fill="hold"/>
                                        <p:tgtEl>
                                          <p:spTgt spid="15"/>
                                        </p:tgtEl>
                                        <p:attrNameLst>
                                          <p:attrName>ppt_y</p:attrName>
                                        </p:attrNameLst>
                                      </p:cBhvr>
                                      <p:tavLst>
                                        <p:tav tm="0">
                                          <p:val>
                                            <p:strVal val="#ppt_y"/>
                                          </p:val>
                                        </p:tav>
                                        <p:tav tm="100000">
                                          <p:val>
                                            <p:strVal val="#ppt_y"/>
                                          </p:val>
                                        </p:tav>
                                      </p:tavLst>
                                    </p:anim>
                                    <p:animEffect transition="in" filter="wipe(right)" prLst="gradientSize: 0.1">
                                      <p:cBhvr>
                                        <p:cTn id="9" dur="1000"/>
                                        <p:tgtEl>
                                          <p:spTgt spid="15"/>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wipe(down)">
                                      <p:cBhvr>
                                        <p:cTn id="14" dur="500"/>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7">
                                            <p:txEl>
                                              <p:pRg st="0" end="0"/>
                                            </p:txEl>
                                          </p:spTgt>
                                        </p:tgtEl>
                                        <p:attrNameLst>
                                          <p:attrName>style.visibility</p:attrName>
                                        </p:attrNameLst>
                                      </p:cBhvr>
                                      <p:to>
                                        <p:strVal val="visible"/>
                                      </p:to>
                                    </p:set>
                                    <p:animEffect transition="in" filter="wipe(down)">
                                      <p:cBhvr>
                                        <p:cTn id="19" dur="500"/>
                                        <p:tgtEl>
                                          <p:spTgt spid="17">
                                            <p:txEl>
                                              <p:pRg st="0" end="0"/>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17">
                                            <p:txEl>
                                              <p:pRg st="1" end="1"/>
                                            </p:txEl>
                                          </p:spTgt>
                                        </p:tgtEl>
                                        <p:attrNameLst>
                                          <p:attrName>style.visibility</p:attrName>
                                        </p:attrNameLst>
                                      </p:cBhvr>
                                      <p:to>
                                        <p:strVal val="visible"/>
                                      </p:to>
                                    </p:set>
                                    <p:animEffect transition="in" filter="wipe(down)">
                                      <p:cBhvr>
                                        <p:cTn id="22" dur="500"/>
                                        <p:tgtEl>
                                          <p:spTgt spid="17">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p:cTn id="27" dur="500" fill="hold"/>
                                        <p:tgtEl>
                                          <p:spTgt spid="19"/>
                                        </p:tgtEl>
                                        <p:attrNameLst>
                                          <p:attrName>ppt_w</p:attrName>
                                        </p:attrNameLst>
                                      </p:cBhvr>
                                      <p:tavLst>
                                        <p:tav tm="0">
                                          <p:val>
                                            <p:fltVal val="0"/>
                                          </p:val>
                                        </p:tav>
                                        <p:tav tm="100000">
                                          <p:val>
                                            <p:strVal val="#ppt_w"/>
                                          </p:val>
                                        </p:tav>
                                      </p:tavLst>
                                    </p:anim>
                                    <p:anim calcmode="lin" valueType="num">
                                      <p:cBhvr>
                                        <p:cTn id="28" dur="500" fill="hold"/>
                                        <p:tgtEl>
                                          <p:spTgt spid="19"/>
                                        </p:tgtEl>
                                        <p:attrNameLst>
                                          <p:attrName>ppt_h</p:attrName>
                                        </p:attrNameLst>
                                      </p:cBhvr>
                                      <p:tavLst>
                                        <p:tav tm="0">
                                          <p:val>
                                            <p:fltVal val="0"/>
                                          </p:val>
                                        </p:tav>
                                        <p:tav tm="100000">
                                          <p:val>
                                            <p:strVal val="#ppt_h"/>
                                          </p:val>
                                        </p:tav>
                                      </p:tavLst>
                                    </p:anim>
                                    <p:animEffect transition="in" filter="fade">
                                      <p:cBhvr>
                                        <p:cTn id="29" dur="500"/>
                                        <p:tgtEl>
                                          <p:spTgt spid="19"/>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0">
                                            <p:txEl>
                                              <p:pRg st="0" end="0"/>
                                            </p:txEl>
                                          </p:spTgt>
                                        </p:tgtEl>
                                        <p:attrNameLst>
                                          <p:attrName>style.visibility</p:attrName>
                                        </p:attrNameLst>
                                      </p:cBhvr>
                                      <p:to>
                                        <p:strVal val="visible"/>
                                      </p:to>
                                    </p:set>
                                    <p:animEffect transition="in" filter="wipe(down)">
                                      <p:cBhvr>
                                        <p:cTn id="34" dur="500"/>
                                        <p:tgtEl>
                                          <p:spTgt spid="10">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p:cTn id="39" dur="500" fill="hold"/>
                                        <p:tgtEl>
                                          <p:spTgt spid="12"/>
                                        </p:tgtEl>
                                        <p:attrNameLst>
                                          <p:attrName>ppt_w</p:attrName>
                                        </p:attrNameLst>
                                      </p:cBhvr>
                                      <p:tavLst>
                                        <p:tav tm="0">
                                          <p:val>
                                            <p:fltVal val="0"/>
                                          </p:val>
                                        </p:tav>
                                        <p:tav tm="100000">
                                          <p:val>
                                            <p:strVal val="#ppt_w"/>
                                          </p:val>
                                        </p:tav>
                                      </p:tavLst>
                                    </p:anim>
                                    <p:anim calcmode="lin" valueType="num">
                                      <p:cBhvr>
                                        <p:cTn id="40" dur="500" fill="hold"/>
                                        <p:tgtEl>
                                          <p:spTgt spid="12"/>
                                        </p:tgtEl>
                                        <p:attrNameLst>
                                          <p:attrName>ppt_h</p:attrName>
                                        </p:attrNameLst>
                                      </p:cBhvr>
                                      <p:tavLst>
                                        <p:tav tm="0">
                                          <p:val>
                                            <p:fltVal val="0"/>
                                          </p:val>
                                        </p:tav>
                                        <p:tav tm="100000">
                                          <p:val>
                                            <p:strVal val="#ppt_h"/>
                                          </p:val>
                                        </p:tav>
                                      </p:tavLst>
                                    </p:anim>
                                    <p:animEffect transition="in" filter="fade">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nodeType="click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p:cTn id="46" dur="500" fill="hold"/>
                                        <p:tgtEl>
                                          <p:spTgt spid="14"/>
                                        </p:tgtEl>
                                        <p:attrNameLst>
                                          <p:attrName>ppt_w</p:attrName>
                                        </p:attrNameLst>
                                      </p:cBhvr>
                                      <p:tavLst>
                                        <p:tav tm="0">
                                          <p:val>
                                            <p:fltVal val="0"/>
                                          </p:val>
                                        </p:tav>
                                        <p:tav tm="100000">
                                          <p:val>
                                            <p:strVal val="#ppt_w"/>
                                          </p:val>
                                        </p:tav>
                                      </p:tavLst>
                                    </p:anim>
                                    <p:anim calcmode="lin" valueType="num">
                                      <p:cBhvr>
                                        <p:cTn id="47" dur="500" fill="hold"/>
                                        <p:tgtEl>
                                          <p:spTgt spid="14"/>
                                        </p:tgtEl>
                                        <p:attrNameLst>
                                          <p:attrName>ppt_h</p:attrName>
                                        </p:attrNameLst>
                                      </p:cBhvr>
                                      <p:tavLst>
                                        <p:tav tm="0">
                                          <p:val>
                                            <p:fltVal val="0"/>
                                          </p:val>
                                        </p:tav>
                                        <p:tav tm="100000">
                                          <p:val>
                                            <p:strVal val="#ppt_h"/>
                                          </p:val>
                                        </p:tav>
                                      </p:tavLst>
                                    </p:anim>
                                    <p:animEffect transition="in" filter="fade">
                                      <p:cBhvr>
                                        <p:cTn id="48" dur="500"/>
                                        <p:tgtEl>
                                          <p:spTgt spid="14"/>
                                        </p:tgtEl>
                                      </p:cBhvr>
                                    </p:animEffect>
                                  </p:childTnLst>
                                </p:cTn>
                              </p:par>
                            </p:childTnLst>
                          </p:cTn>
                        </p:par>
                      </p:childTnLst>
                    </p:cTn>
                  </p:par>
                  <p:par>
                    <p:cTn id="49" fill="hold">
                      <p:stCondLst>
                        <p:cond delay="indefinite"/>
                      </p:stCondLst>
                      <p:childTnLst>
                        <p:par>
                          <p:cTn id="50" fill="hold">
                            <p:stCondLst>
                              <p:cond delay="0"/>
                            </p:stCondLst>
                            <p:childTnLst>
                              <p:par>
                                <p:cTn id="51" presetID="21" presetClass="entr" presetSubtype="4"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wheel(4)">
                                      <p:cBhvr>
                                        <p:cTn id="53"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10" grpId="0" build="allAtOnce"/>
      <p:bldP spid="17" grpId="0" build="allAtOnce"/>
      <p:bldP spid="11" grpId="0" animBg="1"/>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648200" y="1295400"/>
          <a:ext cx="3886200" cy="5088378"/>
        </p:xfrm>
        <a:graphic>
          <a:graphicData uri="http://schemas.openxmlformats.org/drawingml/2006/table">
            <a:tbl>
              <a:tblPr/>
              <a:tblGrid>
                <a:gridCol w="744927">
                  <a:extLst>
                    <a:ext uri="{9D8B030D-6E8A-4147-A177-3AD203B41FA5}">
                      <a16:colId xmlns:a16="http://schemas.microsoft.com/office/drawing/2014/main" val="20000"/>
                    </a:ext>
                  </a:extLst>
                </a:gridCol>
                <a:gridCol w="1090137">
                  <a:extLst>
                    <a:ext uri="{9D8B030D-6E8A-4147-A177-3AD203B41FA5}">
                      <a16:colId xmlns:a16="http://schemas.microsoft.com/office/drawing/2014/main" val="20001"/>
                    </a:ext>
                  </a:extLst>
                </a:gridCol>
                <a:gridCol w="2051136">
                  <a:extLst>
                    <a:ext uri="{9D8B030D-6E8A-4147-A177-3AD203B41FA5}">
                      <a16:colId xmlns:a16="http://schemas.microsoft.com/office/drawing/2014/main" val="20002"/>
                    </a:ext>
                  </a:extLst>
                </a:gridCol>
              </a:tblGrid>
              <a:tr h="397525">
                <a:tc gridSpan="3">
                  <a:txBody>
                    <a:bodyPr/>
                    <a:lstStyle/>
                    <a:p>
                      <a:pPr algn="l" fontAlgn="b"/>
                      <a:r>
                        <a:rPr lang="en-US" dirty="0"/>
                        <a:t>   </a:t>
                      </a:r>
                    </a:p>
                    <a:p>
                      <a:pPr algn="l" fontAlgn="b"/>
                      <a:r>
                        <a:rPr lang="en-US" dirty="0"/>
                        <a:t>                      LINE-UP CARD</a:t>
                      </a:r>
                    </a:p>
                  </a:txBody>
                  <a:tcPr marL="7464" marR="7464" marT="7464"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tcPr>
                </a:tc>
                <a:tc hMerge="1">
                  <a:txBody>
                    <a:bodyPr/>
                    <a:lstStyle/>
                    <a:p>
                      <a:pPr algn="l" fontAlgn="b"/>
                      <a:endParaRPr lang="en-US" dirty="0"/>
                    </a:p>
                  </a:txBody>
                  <a:tcPr marL="7464" marR="7464" marT="7464"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10000"/>
                  </a:ext>
                </a:extLst>
              </a:tr>
              <a:tr h="251793">
                <a:tc gridSpan="2">
                  <a:txBody>
                    <a:bodyPr/>
                    <a:lstStyle/>
                    <a:p>
                      <a:pPr algn="l"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w="19050" cap="flat" cmpd="sng" algn="ctr">
                      <a:noFill/>
                      <a:prstDash val="solid"/>
                      <a:round/>
                      <a:headEnd type="none" w="med" len="med"/>
                      <a:tailEnd type="none" w="med" len="med"/>
                    </a:lnT>
                    <a:lnB>
                      <a:noFill/>
                    </a:lnB>
                  </a:tcPr>
                </a:tc>
                <a:tc hMerge="1">
                  <a:txBody>
                    <a:bodyPr/>
                    <a:lstStyle/>
                    <a:p>
                      <a:pPr algn="l" fontAlgn="b"/>
                      <a:endParaRPr lang="en-US" sz="1000" b="1" i="0" u="none" strike="noStrike">
                        <a:latin typeface="Arial"/>
                      </a:endParaRPr>
                    </a:p>
                  </a:txBody>
                  <a:tcPr marL="7464" marR="7464" marT="7464" marB="0" anchor="b">
                    <a:lnL>
                      <a:noFill/>
                    </a:lnL>
                    <a:lnR>
                      <a:noFill/>
                    </a:lnR>
                    <a:lnT>
                      <a:noFill/>
                    </a:lnT>
                    <a:lnB>
                      <a:noFill/>
                    </a:lnB>
                  </a:tcPr>
                </a:tc>
                <a:tc>
                  <a:txBody>
                    <a:bodyPr/>
                    <a:lstStyle/>
                    <a:p>
                      <a:pPr algn="r" fontAlgn="b"/>
                      <a:r>
                        <a:rPr lang="en-US" sz="1000" b="0" i="0" u="none" strike="noStrike">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251793">
                <a:tc>
                  <a:txBody>
                    <a:bodyPr/>
                    <a:lstStyle/>
                    <a:p>
                      <a:pPr algn="l" fontAlgn="b"/>
                      <a:r>
                        <a:rPr lang="en-US" sz="1000" b="1" i="0" u="none" strike="noStrike">
                          <a:latin typeface="Arial"/>
                        </a:rPr>
                        <a:t>Number</a:t>
                      </a:r>
                    </a:p>
                  </a:txBody>
                  <a:tcPr marL="7464" marR="7464" marT="7464" marB="0" anchor="b">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latin typeface="Arial"/>
                        </a:rPr>
                        <a:t>Player</a:t>
                      </a:r>
                    </a:p>
                  </a:txBody>
                  <a:tcPr marL="7464" marR="7464" marT="746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1" i="0" u="none" strike="noStrike">
                          <a:latin typeface="Arial"/>
                        </a:rPr>
                        <a:t>Position</a:t>
                      </a:r>
                    </a:p>
                  </a:txBody>
                  <a:tcPr marL="7464" marR="7464" marT="7464" marB="0" anchor="b">
                    <a:lnL>
                      <a:noFill/>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51793">
                <a:tc>
                  <a:txBody>
                    <a:bodyPr/>
                    <a:lstStyle/>
                    <a:p>
                      <a:pPr algn="ctr" fontAlgn="b"/>
                      <a:r>
                        <a:rPr lang="en-US" sz="1000" b="0" i="0" u="none" strike="noStrike">
                          <a:latin typeface="Arial"/>
                        </a:rPr>
                        <a:t>17</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Adams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7</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51793">
                <a:tc>
                  <a:txBody>
                    <a:bodyPr/>
                    <a:lstStyle/>
                    <a:p>
                      <a:pPr algn="ctr" fontAlgn="b"/>
                      <a:r>
                        <a:rPr lang="en-US" sz="1000" b="0" i="0" u="none" strike="noStrike">
                          <a:latin typeface="Arial"/>
                        </a:rPr>
                        <a:t>6</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Brown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8</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51793">
                <a:tc>
                  <a:txBody>
                    <a:bodyPr/>
                    <a:lstStyle/>
                    <a:p>
                      <a:pPr algn="ctr" fontAlgn="b"/>
                      <a:r>
                        <a:rPr lang="en-US" sz="1000" b="0" i="0" u="none" strike="noStrike">
                          <a:latin typeface="Arial"/>
                        </a:rPr>
                        <a:t>3</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Cooper</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2</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51793">
                <a:tc>
                  <a:txBody>
                    <a:bodyPr/>
                    <a:lstStyle/>
                    <a:p>
                      <a:pPr algn="ctr" fontAlgn="b"/>
                      <a:r>
                        <a:rPr lang="en-US" sz="1000" b="0" i="0" u="none" strike="noStrike">
                          <a:latin typeface="Arial"/>
                        </a:rPr>
                        <a:t>22</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Dean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4</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51793">
                <a:tc>
                  <a:txBody>
                    <a:bodyPr/>
                    <a:lstStyle/>
                    <a:p>
                      <a:pPr algn="ctr" fontAlgn="b"/>
                      <a:r>
                        <a:rPr lang="en-US" sz="1000" b="0" i="0" u="none" strike="noStrike">
                          <a:latin typeface="Arial"/>
                        </a:rPr>
                        <a:t>13</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Evans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5</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51793">
                <a:tc>
                  <a:txBody>
                    <a:bodyPr/>
                    <a:lstStyle/>
                    <a:p>
                      <a:pPr algn="ctr" fontAlgn="b"/>
                      <a:r>
                        <a:rPr lang="en-US" sz="1000" b="0" i="0" u="none" strike="noStrike" dirty="0">
                          <a:latin typeface="Arial"/>
                        </a:rPr>
                        <a:t>4</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Franks   35-DH</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P/DH        12-P  </a:t>
                      </a:r>
                      <a:r>
                        <a:rPr lang="en-US" sz="1000" b="0" i="0" u="none" strike="noStrike" baseline="0" dirty="0">
                          <a:latin typeface="Arial"/>
                        </a:rPr>
                        <a:t>      </a:t>
                      </a:r>
                      <a:endParaRPr lang="en-US" sz="1000" b="0" i="0" u="none" strike="noStrike" dirty="0">
                        <a:latin typeface="Arial"/>
                      </a:endParaRP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51793">
                <a:tc>
                  <a:txBody>
                    <a:bodyPr/>
                    <a:lstStyle/>
                    <a:p>
                      <a:pPr algn="ctr" fontAlgn="b"/>
                      <a:r>
                        <a:rPr lang="en-US" sz="1000" b="0" i="0" u="none" strike="noStrike">
                          <a:latin typeface="Arial"/>
                        </a:rPr>
                        <a:t>10</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Grant</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9</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51793">
                <a:tc>
                  <a:txBody>
                    <a:bodyPr/>
                    <a:lstStyle/>
                    <a:p>
                      <a:pPr algn="ctr" fontAlgn="b"/>
                      <a:r>
                        <a:rPr lang="en-US" sz="1000" b="0" i="0" u="none" strike="noStrike" dirty="0">
                          <a:latin typeface="Arial"/>
                        </a:rPr>
                        <a:t>25</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Irving</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3</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51793">
                <a:tc>
                  <a:txBody>
                    <a:bodyPr/>
                    <a:lstStyle/>
                    <a:p>
                      <a:pPr algn="ctr" fontAlgn="b"/>
                      <a:r>
                        <a:rPr lang="en-US" sz="1000" b="0" i="0" u="none" strike="noStrike">
                          <a:latin typeface="Arial"/>
                        </a:rPr>
                        <a:t>20</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Johnson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6</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51793">
                <a:tc>
                  <a:txBody>
                    <a:bodyPr/>
                    <a:lstStyle/>
                    <a:p>
                      <a:pPr algn="ctr"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latin typeface="Arial"/>
                        </a:rPr>
                        <a:t> </a:t>
                      </a:r>
                    </a:p>
                  </a:txBody>
                  <a:tcPr marL="7464" marR="7464" marT="746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2"/>
                  </a:ext>
                </a:extLst>
              </a:tr>
              <a:tr h="251793">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latin typeface="Arial"/>
                      </a:endParaRPr>
                    </a:p>
                  </a:txBody>
                  <a:tcPr marL="7464" marR="7464" marT="7464" marB="0" anchor="b">
                    <a:lnL>
                      <a:noFill/>
                    </a:lnL>
                    <a:lnR>
                      <a:noFill/>
                    </a:lnR>
                    <a:lnT>
                      <a:noFill/>
                    </a:lnT>
                    <a:lnB>
                      <a:noFill/>
                    </a:lnB>
                  </a:tcPr>
                </a:tc>
                <a:tc>
                  <a:txBody>
                    <a:bodyPr/>
                    <a:lstStyle/>
                    <a:p>
                      <a:pPr algn="l" fontAlgn="b"/>
                      <a:r>
                        <a:rPr lang="en-US" sz="1000" b="0" i="0" u="none" strike="noStrike">
                          <a:latin typeface="Arial"/>
                        </a:rPr>
                        <a:t> </a:t>
                      </a:r>
                    </a:p>
                  </a:txBody>
                  <a:tcPr marL="7464" marR="7464" marT="7464"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3"/>
                  </a:ext>
                </a:extLst>
              </a:tr>
              <a:tr h="251793">
                <a:tc>
                  <a:txBody>
                    <a:bodyPr/>
                    <a:lstStyle/>
                    <a:p>
                      <a:pPr algn="l"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latin typeface="Arial"/>
                        </a:rPr>
                        <a:t>SUBS</a:t>
                      </a:r>
                    </a:p>
                  </a:txBody>
                  <a:tcPr marL="7464" marR="7464" marT="746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51793">
                <a:tc>
                  <a:txBody>
                    <a:bodyPr/>
                    <a:lstStyle/>
                    <a:p>
                      <a:pPr algn="r" fontAlgn="b"/>
                      <a:r>
                        <a:rPr lang="en-US" sz="1000" b="0" i="0" u="none" strike="sngStrike" baseline="0" dirty="0">
                          <a:latin typeface="Arial"/>
                        </a:rPr>
                        <a:t>35</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sngStrike" baseline="0" dirty="0">
                          <a:latin typeface="Arial"/>
                        </a:rPr>
                        <a:t>Owens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51793">
                <a:tc>
                  <a:txBody>
                    <a:bodyPr/>
                    <a:lstStyle/>
                    <a:p>
                      <a:pPr algn="r" fontAlgn="b"/>
                      <a:r>
                        <a:rPr lang="en-US" sz="1000" b="0" i="0" u="none" strike="noStrike" dirty="0">
                          <a:solidFill>
                            <a:srgbClr val="FF0000"/>
                          </a:solidFill>
                          <a:latin typeface="Arial"/>
                        </a:rPr>
                        <a:t>12</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FF0000"/>
                          </a:solidFill>
                          <a:latin typeface="Arial"/>
                        </a:rPr>
                        <a:t>Quinn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 </a:t>
                      </a:r>
                      <a:endParaRPr lang="en-US" sz="1000" b="0" i="0" u="none" strike="noStrike" dirty="0">
                        <a:solidFill>
                          <a:srgbClr val="FF0000"/>
                        </a:solidFill>
                        <a:latin typeface="Arial"/>
                      </a:endParaRP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51793">
                <a:tc>
                  <a:txBody>
                    <a:bodyPr/>
                    <a:lstStyle/>
                    <a:p>
                      <a:pPr algn="r" fontAlgn="b"/>
                      <a:r>
                        <a:rPr lang="en-US" sz="1000" b="0" i="0" u="none" strike="noStrike">
                          <a:latin typeface="Arial"/>
                        </a:rPr>
                        <a:t>18</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Stevens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51793">
                <a:tc>
                  <a:txBody>
                    <a:bodyPr/>
                    <a:lstStyle/>
                    <a:p>
                      <a:pPr algn="r" fontAlgn="b"/>
                      <a:r>
                        <a:rPr lang="en-US" sz="1000" b="0" i="0" u="none" strike="noStrike">
                          <a:latin typeface="Arial"/>
                        </a:rPr>
                        <a:t>44</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James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
        <p:nvSpPr>
          <p:cNvPr id="4" name="TextBox 3"/>
          <p:cNvSpPr txBox="1"/>
          <p:nvPr/>
        </p:nvSpPr>
        <p:spPr>
          <a:xfrm>
            <a:off x="685800" y="1752600"/>
            <a:ext cx="3124200" cy="36933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dirty="0">
                <a:solidFill>
                  <a:schemeClr val="bg2">
                    <a:lumMod val="50000"/>
                  </a:schemeClr>
                </a:solidFill>
              </a:rPr>
              <a:t>    Quinn comes in to Pitch.</a:t>
            </a:r>
          </a:p>
        </p:txBody>
      </p:sp>
      <p:sp>
        <p:nvSpPr>
          <p:cNvPr id="8" name="Freeform 7"/>
          <p:cNvSpPr/>
          <p:nvPr/>
        </p:nvSpPr>
        <p:spPr>
          <a:xfrm>
            <a:off x="4672208" y="3632548"/>
            <a:ext cx="592899" cy="308976"/>
          </a:xfrm>
          <a:custGeom>
            <a:avLst/>
            <a:gdLst>
              <a:gd name="connsiteX0" fmla="*/ 300625 w 592899"/>
              <a:gd name="connsiteY0" fmla="*/ 50104 h 308976"/>
              <a:gd name="connsiteX1" fmla="*/ 37578 w 592899"/>
              <a:gd name="connsiteY1" fmla="*/ 237994 h 308976"/>
              <a:gd name="connsiteX2" fmla="*/ 526093 w 592899"/>
              <a:gd name="connsiteY2" fmla="*/ 275573 h 308976"/>
              <a:gd name="connsiteX3" fmla="*/ 438411 w 592899"/>
              <a:gd name="connsiteY3" fmla="*/ 37578 h 308976"/>
              <a:gd name="connsiteX4" fmla="*/ 400833 w 592899"/>
              <a:gd name="connsiteY4" fmla="*/ 50104 h 308976"/>
              <a:gd name="connsiteX5" fmla="*/ 475989 w 592899"/>
              <a:gd name="connsiteY5" fmla="*/ 50104 h 308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899" h="308976">
                <a:moveTo>
                  <a:pt x="300625" y="50104"/>
                </a:moveTo>
                <a:cubicBezTo>
                  <a:pt x="150312" y="125260"/>
                  <a:pt x="0" y="200416"/>
                  <a:pt x="37578" y="237994"/>
                </a:cubicBezTo>
                <a:cubicBezTo>
                  <a:pt x="75156" y="275572"/>
                  <a:pt x="459288" y="308976"/>
                  <a:pt x="526093" y="275573"/>
                </a:cubicBezTo>
                <a:cubicBezTo>
                  <a:pt x="592899" y="242170"/>
                  <a:pt x="459288" y="75156"/>
                  <a:pt x="438411" y="37578"/>
                </a:cubicBezTo>
                <a:cubicBezTo>
                  <a:pt x="417534" y="0"/>
                  <a:pt x="394570" y="48016"/>
                  <a:pt x="400833" y="50104"/>
                </a:cubicBezTo>
                <a:cubicBezTo>
                  <a:pt x="407096" y="52192"/>
                  <a:pt x="441542" y="51148"/>
                  <a:pt x="475989" y="50104"/>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2" name="Straight Connector 11"/>
          <p:cNvCxnSpPr/>
          <p:nvPr/>
        </p:nvCxnSpPr>
        <p:spPr>
          <a:xfrm rot="5400000">
            <a:off x="5829300" y="3695700"/>
            <a:ext cx="2286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867400" y="3657600"/>
            <a:ext cx="3048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0800000" flipV="1">
            <a:off x="4648200" y="3657600"/>
            <a:ext cx="60960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28600" y="3581400"/>
            <a:ext cx="41148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dirty="0">
                <a:solidFill>
                  <a:schemeClr val="bg2">
                    <a:lumMod val="25000"/>
                  </a:schemeClr>
                </a:solidFill>
              </a:rPr>
              <a:t> Mark  out ‘P’ and circle ‘DH’,                     </a:t>
            </a:r>
            <a:r>
              <a:rPr lang="en-US" dirty="0">
                <a:solidFill>
                  <a:srgbClr val="FF0000"/>
                </a:solidFill>
              </a:rPr>
              <a:t>Franks can only DH.   </a:t>
            </a:r>
          </a:p>
        </p:txBody>
      </p:sp>
      <p:cxnSp>
        <p:nvCxnSpPr>
          <p:cNvPr id="22" name="Straight Connector 21"/>
          <p:cNvCxnSpPr/>
          <p:nvPr/>
        </p:nvCxnSpPr>
        <p:spPr>
          <a:xfrm rot="5400000">
            <a:off x="7048500" y="3695700"/>
            <a:ext cx="2286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flipH="1">
            <a:off x="7086600" y="3733800"/>
            <a:ext cx="15240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25" name="Freeform 24"/>
          <p:cNvSpPr/>
          <p:nvPr/>
        </p:nvSpPr>
        <p:spPr>
          <a:xfrm>
            <a:off x="7162800" y="3657600"/>
            <a:ext cx="417535" cy="281836"/>
          </a:xfrm>
          <a:custGeom>
            <a:avLst/>
            <a:gdLst>
              <a:gd name="connsiteX0" fmla="*/ 344466 w 417535"/>
              <a:gd name="connsiteY0" fmla="*/ 48016 h 281836"/>
              <a:gd name="connsiteX1" fmla="*/ 43841 w 417535"/>
              <a:gd name="connsiteY1" fmla="*/ 35490 h 281836"/>
              <a:gd name="connsiteX2" fmla="*/ 81419 w 417535"/>
              <a:gd name="connsiteY2" fmla="*/ 260959 h 281836"/>
              <a:gd name="connsiteX3" fmla="*/ 369518 w 417535"/>
              <a:gd name="connsiteY3" fmla="*/ 160750 h 281836"/>
              <a:gd name="connsiteX4" fmla="*/ 369518 w 417535"/>
              <a:gd name="connsiteY4" fmla="*/ 98120 h 281836"/>
              <a:gd name="connsiteX5" fmla="*/ 369518 w 417535"/>
              <a:gd name="connsiteY5" fmla="*/ 98120 h 281836"/>
              <a:gd name="connsiteX6" fmla="*/ 369518 w 417535"/>
              <a:gd name="connsiteY6" fmla="*/ 98120 h 281836"/>
              <a:gd name="connsiteX7" fmla="*/ 369518 w 417535"/>
              <a:gd name="connsiteY7" fmla="*/ 98120 h 281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7535" h="281836">
                <a:moveTo>
                  <a:pt x="344466" y="48016"/>
                </a:moveTo>
                <a:cubicBezTo>
                  <a:pt x="216074" y="24008"/>
                  <a:pt x="87682" y="0"/>
                  <a:pt x="43841" y="35490"/>
                </a:cubicBezTo>
                <a:cubicBezTo>
                  <a:pt x="0" y="70980"/>
                  <a:pt x="27140" y="240082"/>
                  <a:pt x="81419" y="260959"/>
                </a:cubicBezTo>
                <a:cubicBezTo>
                  <a:pt x="135698" y="281836"/>
                  <a:pt x="321502" y="187890"/>
                  <a:pt x="369518" y="160750"/>
                </a:cubicBezTo>
                <a:cubicBezTo>
                  <a:pt x="417535" y="133610"/>
                  <a:pt x="369518" y="98120"/>
                  <a:pt x="369518" y="98120"/>
                </a:cubicBezTo>
                <a:lnTo>
                  <a:pt x="369518" y="98120"/>
                </a:lnTo>
                <a:lnTo>
                  <a:pt x="369518" y="98120"/>
                </a:lnTo>
                <a:lnTo>
                  <a:pt x="369518" y="9812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p:cNvSpPr txBox="1"/>
          <p:nvPr/>
        </p:nvSpPr>
        <p:spPr>
          <a:xfrm>
            <a:off x="152400" y="2286000"/>
            <a:ext cx="4343400" cy="9233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dirty="0"/>
              <a:t> If P/DH is replaced on the mound, he</a:t>
            </a:r>
          </a:p>
          <a:p>
            <a:r>
              <a:rPr lang="en-US" dirty="0"/>
              <a:t> cannot play  defensively for the remainder 	           of the game.</a:t>
            </a:r>
          </a:p>
        </p:txBody>
      </p:sp>
      <p:cxnSp>
        <p:nvCxnSpPr>
          <p:cNvPr id="16" name="Straight Connector 15"/>
          <p:cNvCxnSpPr/>
          <p:nvPr/>
        </p:nvCxnSpPr>
        <p:spPr>
          <a:xfrm rot="10800000">
            <a:off x="5029200" y="5791200"/>
            <a:ext cx="8382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914400" y="762000"/>
            <a:ext cx="2630848" cy="861774"/>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3200" dirty="0"/>
              <a:t>EXAMPLE  #</a:t>
            </a:r>
            <a:r>
              <a:rPr lang="en-US" sz="4000" dirty="0"/>
              <a:t>1</a:t>
            </a:r>
          </a:p>
          <a:p>
            <a:r>
              <a:rPr lang="en-US" sz="1000" dirty="0"/>
              <a:t>                           (Continued)</a:t>
            </a:r>
          </a:p>
        </p:txBody>
      </p:sp>
      <p:sp>
        <p:nvSpPr>
          <p:cNvPr id="30" name="Slide Number Placeholder 29"/>
          <p:cNvSpPr>
            <a:spLocks noGrp="1"/>
          </p:cNvSpPr>
          <p:nvPr>
            <p:ph type="sldNum" sz="quarter" idx="12"/>
          </p:nvPr>
        </p:nvSpPr>
        <p:spPr/>
        <p:txBody>
          <a:bodyPr/>
          <a:lstStyle/>
          <a:p>
            <a:fld id="{B5A0C30C-6760-4E48-AF0D-3BFE23B95A13}" type="slidenum">
              <a:rPr lang="en-US" smtClean="0"/>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ppt_x</p:attrName>
                                        </p:attrNameLst>
                                      </p:cBhvr>
                                      <p:tavLst>
                                        <p:tav tm="0">
                                          <p:val>
                                            <p:strVal val="#ppt_x-.2"/>
                                          </p:val>
                                        </p:tav>
                                        <p:tav tm="100000">
                                          <p:val>
                                            <p:strVal val="#ppt_x"/>
                                          </p:val>
                                        </p:tav>
                                      </p:tavLst>
                                    </p:anim>
                                    <p:anim calcmode="lin" valueType="num">
                                      <p:cBhvr>
                                        <p:cTn id="8" dur="10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9" dur="1000"/>
                                        <p:tgtEl>
                                          <p:spTgt spid="21"/>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bg/>
                                          </p:spTgt>
                                        </p:tgtEl>
                                        <p:attrNameLst>
                                          <p:attrName>style.visibility</p:attrName>
                                        </p:attrNameLst>
                                      </p:cBhvr>
                                      <p:to>
                                        <p:strVal val="visible"/>
                                      </p:to>
                                    </p:set>
                                    <p:anim calcmode="lin" valueType="num">
                                      <p:cBhvr additive="base">
                                        <p:cTn id="14" dur="500" fill="hold"/>
                                        <p:tgtEl>
                                          <p:spTgt spid="4">
                                            <p:bg/>
                                          </p:spTgt>
                                        </p:tgtEl>
                                        <p:attrNameLst>
                                          <p:attrName>ppt_x</p:attrName>
                                        </p:attrNameLst>
                                      </p:cBhvr>
                                      <p:tavLst>
                                        <p:tav tm="0">
                                          <p:val>
                                            <p:strVal val="#ppt_x"/>
                                          </p:val>
                                        </p:tav>
                                        <p:tav tm="100000">
                                          <p:val>
                                            <p:strVal val="#ppt_x"/>
                                          </p:val>
                                        </p:tav>
                                      </p:tavLst>
                                    </p:anim>
                                    <p:anim calcmode="lin" valueType="num">
                                      <p:cBhvr additive="base">
                                        <p:cTn id="15" dur="500" fill="hold"/>
                                        <p:tgtEl>
                                          <p:spTgt spid="4">
                                            <p:bg/>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additive="base">
                                        <p:cTn id="1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7">
                                            <p:bg/>
                                          </p:spTgt>
                                        </p:tgtEl>
                                        <p:attrNameLst>
                                          <p:attrName>style.visibility</p:attrName>
                                        </p:attrNameLst>
                                      </p:cBhvr>
                                      <p:to>
                                        <p:strVal val="visible"/>
                                      </p:to>
                                    </p:set>
                                    <p:anim calcmode="lin" valueType="num">
                                      <p:cBhvr additive="base">
                                        <p:cTn id="24" dur="500" fill="hold"/>
                                        <p:tgtEl>
                                          <p:spTgt spid="27">
                                            <p:bg/>
                                          </p:spTgt>
                                        </p:tgtEl>
                                        <p:attrNameLst>
                                          <p:attrName>ppt_x</p:attrName>
                                        </p:attrNameLst>
                                      </p:cBhvr>
                                      <p:tavLst>
                                        <p:tav tm="0">
                                          <p:val>
                                            <p:strVal val="#ppt_x"/>
                                          </p:val>
                                        </p:tav>
                                        <p:tav tm="100000">
                                          <p:val>
                                            <p:strVal val="#ppt_x"/>
                                          </p:val>
                                        </p:tav>
                                      </p:tavLst>
                                    </p:anim>
                                    <p:anim calcmode="lin" valueType="num">
                                      <p:cBhvr additive="base">
                                        <p:cTn id="25" dur="500" fill="hold"/>
                                        <p:tgtEl>
                                          <p:spTgt spid="27">
                                            <p:bg/>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27">
                                            <p:txEl>
                                              <p:pRg st="0" end="0"/>
                                            </p:txEl>
                                          </p:spTgt>
                                        </p:tgtEl>
                                        <p:attrNameLst>
                                          <p:attrName>style.visibility</p:attrName>
                                        </p:attrNameLst>
                                      </p:cBhvr>
                                      <p:to>
                                        <p:strVal val="visible"/>
                                      </p:to>
                                    </p:set>
                                    <p:anim calcmode="lin" valueType="num">
                                      <p:cBhvr additive="base">
                                        <p:cTn id="28"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7">
                                            <p:txEl>
                                              <p:pRg st="0" end="0"/>
                                            </p:txEl>
                                          </p:spTgt>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27">
                                            <p:txEl>
                                              <p:pRg st="1" end="1"/>
                                            </p:txEl>
                                          </p:spTgt>
                                        </p:tgtEl>
                                        <p:attrNameLst>
                                          <p:attrName>style.visibility</p:attrName>
                                        </p:attrNameLst>
                                      </p:cBhvr>
                                      <p:to>
                                        <p:strVal val="visible"/>
                                      </p:to>
                                    </p:set>
                                    <p:anim calcmode="lin" valueType="num">
                                      <p:cBhvr additive="base">
                                        <p:cTn id="32" dur="500" fill="hold"/>
                                        <p:tgtEl>
                                          <p:spTgt spid="27">
                                            <p:txEl>
                                              <p:pRg st="1" end="1"/>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0">
                                            <p:bg/>
                                          </p:spTgt>
                                        </p:tgtEl>
                                        <p:attrNameLst>
                                          <p:attrName>style.visibility</p:attrName>
                                        </p:attrNameLst>
                                      </p:cBhvr>
                                      <p:to>
                                        <p:strVal val="visible"/>
                                      </p:to>
                                    </p:set>
                                    <p:anim calcmode="lin" valueType="num">
                                      <p:cBhvr additive="base">
                                        <p:cTn id="38" dur="500" fill="hold"/>
                                        <p:tgtEl>
                                          <p:spTgt spid="20">
                                            <p:bg/>
                                          </p:spTgt>
                                        </p:tgtEl>
                                        <p:attrNameLst>
                                          <p:attrName>ppt_x</p:attrName>
                                        </p:attrNameLst>
                                      </p:cBhvr>
                                      <p:tavLst>
                                        <p:tav tm="0">
                                          <p:val>
                                            <p:strVal val="#ppt_x"/>
                                          </p:val>
                                        </p:tav>
                                        <p:tav tm="100000">
                                          <p:val>
                                            <p:strVal val="#ppt_x"/>
                                          </p:val>
                                        </p:tav>
                                      </p:tavLst>
                                    </p:anim>
                                    <p:anim calcmode="lin" valueType="num">
                                      <p:cBhvr additive="base">
                                        <p:cTn id="39" dur="500" fill="hold"/>
                                        <p:tgtEl>
                                          <p:spTgt spid="20">
                                            <p:bg/>
                                          </p:spTgt>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20">
                                            <p:txEl>
                                              <p:pRg st="0" end="0"/>
                                            </p:txEl>
                                          </p:spTgt>
                                        </p:tgtEl>
                                        <p:attrNameLst>
                                          <p:attrName>style.visibility</p:attrName>
                                        </p:attrNameLst>
                                      </p:cBhvr>
                                      <p:to>
                                        <p:strVal val="visible"/>
                                      </p:to>
                                    </p:set>
                                    <p:anim calcmode="lin" valueType="num">
                                      <p:cBhvr additive="base">
                                        <p:cTn id="42"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53" presetClass="entr" presetSubtype="0" fill="hold" nodeType="clickEffect">
                                  <p:stCondLst>
                                    <p:cond delay="0"/>
                                  </p:stCondLst>
                                  <p:childTnLst>
                                    <p:set>
                                      <p:cBhvr>
                                        <p:cTn id="47" dur="1" fill="hold">
                                          <p:stCondLst>
                                            <p:cond delay="0"/>
                                          </p:stCondLst>
                                        </p:cTn>
                                        <p:tgtEl>
                                          <p:spTgt spid="24"/>
                                        </p:tgtEl>
                                        <p:attrNameLst>
                                          <p:attrName>style.visibility</p:attrName>
                                        </p:attrNameLst>
                                      </p:cBhvr>
                                      <p:to>
                                        <p:strVal val="visible"/>
                                      </p:to>
                                    </p:set>
                                    <p:anim calcmode="lin" valueType="num">
                                      <p:cBhvr>
                                        <p:cTn id="48" dur="500" fill="hold"/>
                                        <p:tgtEl>
                                          <p:spTgt spid="24"/>
                                        </p:tgtEl>
                                        <p:attrNameLst>
                                          <p:attrName>ppt_w</p:attrName>
                                        </p:attrNameLst>
                                      </p:cBhvr>
                                      <p:tavLst>
                                        <p:tav tm="0">
                                          <p:val>
                                            <p:fltVal val="0"/>
                                          </p:val>
                                        </p:tav>
                                        <p:tav tm="100000">
                                          <p:val>
                                            <p:strVal val="#ppt_w"/>
                                          </p:val>
                                        </p:tav>
                                      </p:tavLst>
                                    </p:anim>
                                    <p:anim calcmode="lin" valueType="num">
                                      <p:cBhvr>
                                        <p:cTn id="49" dur="500" fill="hold"/>
                                        <p:tgtEl>
                                          <p:spTgt spid="24"/>
                                        </p:tgtEl>
                                        <p:attrNameLst>
                                          <p:attrName>ppt_h</p:attrName>
                                        </p:attrNameLst>
                                      </p:cBhvr>
                                      <p:tavLst>
                                        <p:tav tm="0">
                                          <p:val>
                                            <p:fltVal val="0"/>
                                          </p:val>
                                        </p:tav>
                                        <p:tav tm="100000">
                                          <p:val>
                                            <p:strVal val="#ppt_h"/>
                                          </p:val>
                                        </p:tav>
                                      </p:tavLst>
                                    </p:anim>
                                    <p:animEffect transition="in" filter="fade">
                                      <p:cBhvr>
                                        <p:cTn id="50" dur="500"/>
                                        <p:tgtEl>
                                          <p:spTgt spid="24"/>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0" fill="hold" nodeType="click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p:cTn id="55" dur="500" fill="hold"/>
                                        <p:tgtEl>
                                          <p:spTgt spid="22"/>
                                        </p:tgtEl>
                                        <p:attrNameLst>
                                          <p:attrName>ppt_w</p:attrName>
                                        </p:attrNameLst>
                                      </p:cBhvr>
                                      <p:tavLst>
                                        <p:tav tm="0">
                                          <p:val>
                                            <p:fltVal val="0"/>
                                          </p:val>
                                        </p:tav>
                                        <p:tav tm="100000">
                                          <p:val>
                                            <p:strVal val="#ppt_w"/>
                                          </p:val>
                                        </p:tav>
                                      </p:tavLst>
                                    </p:anim>
                                    <p:anim calcmode="lin" valueType="num">
                                      <p:cBhvr>
                                        <p:cTn id="56" dur="500" fill="hold"/>
                                        <p:tgtEl>
                                          <p:spTgt spid="22"/>
                                        </p:tgtEl>
                                        <p:attrNameLst>
                                          <p:attrName>ppt_h</p:attrName>
                                        </p:attrNameLst>
                                      </p:cBhvr>
                                      <p:tavLst>
                                        <p:tav tm="0">
                                          <p:val>
                                            <p:fltVal val="0"/>
                                          </p:val>
                                        </p:tav>
                                        <p:tav tm="100000">
                                          <p:val>
                                            <p:strVal val="#ppt_h"/>
                                          </p:val>
                                        </p:tav>
                                      </p:tavLst>
                                    </p:anim>
                                    <p:animEffect transition="in" filter="fade">
                                      <p:cBhvr>
                                        <p:cTn id="57" dur="500"/>
                                        <p:tgtEl>
                                          <p:spTgt spid="22"/>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0" fill="hold" grpId="0" nodeType="clickEffect">
                                  <p:stCondLst>
                                    <p:cond delay="0"/>
                                  </p:stCondLst>
                                  <p:childTnLst>
                                    <p:set>
                                      <p:cBhvr>
                                        <p:cTn id="61" dur="1" fill="hold">
                                          <p:stCondLst>
                                            <p:cond delay="0"/>
                                          </p:stCondLst>
                                        </p:cTn>
                                        <p:tgtEl>
                                          <p:spTgt spid="25"/>
                                        </p:tgtEl>
                                        <p:attrNameLst>
                                          <p:attrName>style.visibility</p:attrName>
                                        </p:attrNameLst>
                                      </p:cBhvr>
                                      <p:to>
                                        <p:strVal val="visible"/>
                                      </p:to>
                                    </p:set>
                                    <p:anim calcmode="lin" valueType="num">
                                      <p:cBhvr>
                                        <p:cTn id="62" dur="500" fill="hold"/>
                                        <p:tgtEl>
                                          <p:spTgt spid="25"/>
                                        </p:tgtEl>
                                        <p:attrNameLst>
                                          <p:attrName>ppt_w</p:attrName>
                                        </p:attrNameLst>
                                      </p:cBhvr>
                                      <p:tavLst>
                                        <p:tav tm="0">
                                          <p:val>
                                            <p:fltVal val="0"/>
                                          </p:val>
                                        </p:tav>
                                        <p:tav tm="100000">
                                          <p:val>
                                            <p:strVal val="#ppt_w"/>
                                          </p:val>
                                        </p:tav>
                                      </p:tavLst>
                                    </p:anim>
                                    <p:anim calcmode="lin" valueType="num">
                                      <p:cBhvr>
                                        <p:cTn id="63" dur="500" fill="hold"/>
                                        <p:tgtEl>
                                          <p:spTgt spid="25"/>
                                        </p:tgtEl>
                                        <p:attrNameLst>
                                          <p:attrName>ppt_h</p:attrName>
                                        </p:attrNameLst>
                                      </p:cBhvr>
                                      <p:tavLst>
                                        <p:tav tm="0">
                                          <p:val>
                                            <p:fltVal val="0"/>
                                          </p:val>
                                        </p:tav>
                                        <p:tav tm="100000">
                                          <p:val>
                                            <p:strVal val="#ppt_h"/>
                                          </p:val>
                                        </p:tav>
                                      </p:tavLst>
                                    </p:anim>
                                    <p:animEffect transition="in" filter="fade">
                                      <p:cBhvr>
                                        <p:cTn id="64" dur="500"/>
                                        <p:tgtEl>
                                          <p:spTgt spid="25"/>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0" fill="hold" nodeType="click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p:cTn id="69" dur="500" fill="hold"/>
                                        <p:tgtEl>
                                          <p:spTgt spid="16"/>
                                        </p:tgtEl>
                                        <p:attrNameLst>
                                          <p:attrName>ppt_w</p:attrName>
                                        </p:attrNameLst>
                                      </p:cBhvr>
                                      <p:tavLst>
                                        <p:tav tm="0">
                                          <p:val>
                                            <p:fltVal val="0"/>
                                          </p:val>
                                        </p:tav>
                                        <p:tav tm="100000">
                                          <p:val>
                                            <p:strVal val="#ppt_w"/>
                                          </p:val>
                                        </p:tav>
                                      </p:tavLst>
                                    </p:anim>
                                    <p:anim calcmode="lin" valueType="num">
                                      <p:cBhvr>
                                        <p:cTn id="70" dur="500" fill="hold"/>
                                        <p:tgtEl>
                                          <p:spTgt spid="16"/>
                                        </p:tgtEl>
                                        <p:attrNameLst>
                                          <p:attrName>ppt_h</p:attrName>
                                        </p:attrNameLst>
                                      </p:cBhvr>
                                      <p:tavLst>
                                        <p:tav tm="0">
                                          <p:val>
                                            <p:fltVal val="0"/>
                                          </p:val>
                                        </p:tav>
                                        <p:tav tm="100000">
                                          <p:val>
                                            <p:strVal val="#ppt_h"/>
                                          </p:val>
                                        </p:tav>
                                      </p:tavLst>
                                    </p:anim>
                                    <p:animEffect transition="in" filter="fade">
                                      <p:cBhvr>
                                        <p:cTn id="7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20" grpId="0" build="allAtOnce" animBg="1"/>
      <p:bldP spid="25" grpId="0" animBg="1"/>
      <p:bldP spid="27" grpId="0" build="allAtOnce" animBg="1"/>
      <p:bldP spid="2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648200" y="1295400"/>
          <a:ext cx="3886200" cy="5088378"/>
        </p:xfrm>
        <a:graphic>
          <a:graphicData uri="http://schemas.openxmlformats.org/drawingml/2006/table">
            <a:tbl>
              <a:tblPr/>
              <a:tblGrid>
                <a:gridCol w="744927">
                  <a:extLst>
                    <a:ext uri="{9D8B030D-6E8A-4147-A177-3AD203B41FA5}">
                      <a16:colId xmlns:a16="http://schemas.microsoft.com/office/drawing/2014/main" val="20000"/>
                    </a:ext>
                  </a:extLst>
                </a:gridCol>
                <a:gridCol w="1090137">
                  <a:extLst>
                    <a:ext uri="{9D8B030D-6E8A-4147-A177-3AD203B41FA5}">
                      <a16:colId xmlns:a16="http://schemas.microsoft.com/office/drawing/2014/main" val="20001"/>
                    </a:ext>
                  </a:extLst>
                </a:gridCol>
                <a:gridCol w="2051136">
                  <a:extLst>
                    <a:ext uri="{9D8B030D-6E8A-4147-A177-3AD203B41FA5}">
                      <a16:colId xmlns:a16="http://schemas.microsoft.com/office/drawing/2014/main" val="20002"/>
                    </a:ext>
                  </a:extLst>
                </a:gridCol>
              </a:tblGrid>
              <a:tr h="397525">
                <a:tc gridSpan="3">
                  <a:txBody>
                    <a:bodyPr/>
                    <a:lstStyle/>
                    <a:p>
                      <a:pPr algn="l" fontAlgn="b"/>
                      <a:r>
                        <a:rPr lang="en-US" dirty="0"/>
                        <a:t>   </a:t>
                      </a:r>
                    </a:p>
                    <a:p>
                      <a:pPr algn="l" fontAlgn="b"/>
                      <a:r>
                        <a:rPr lang="en-US" dirty="0"/>
                        <a:t>                      LINE-UP CARD</a:t>
                      </a:r>
                    </a:p>
                  </a:txBody>
                  <a:tcPr marL="7464" marR="7464" marT="7464"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tcPr>
                </a:tc>
                <a:tc hMerge="1">
                  <a:txBody>
                    <a:bodyPr/>
                    <a:lstStyle/>
                    <a:p>
                      <a:pPr algn="l" fontAlgn="b"/>
                      <a:endParaRPr lang="en-US" dirty="0"/>
                    </a:p>
                  </a:txBody>
                  <a:tcPr marL="7464" marR="7464" marT="7464"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10000"/>
                  </a:ext>
                </a:extLst>
              </a:tr>
              <a:tr h="251793">
                <a:tc gridSpan="2">
                  <a:txBody>
                    <a:bodyPr/>
                    <a:lstStyle/>
                    <a:p>
                      <a:pPr algn="l"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w="19050" cap="flat" cmpd="sng" algn="ctr">
                      <a:noFill/>
                      <a:prstDash val="solid"/>
                      <a:round/>
                      <a:headEnd type="none" w="med" len="med"/>
                      <a:tailEnd type="none" w="med" len="med"/>
                    </a:lnT>
                    <a:lnB>
                      <a:noFill/>
                    </a:lnB>
                  </a:tcPr>
                </a:tc>
                <a:tc hMerge="1">
                  <a:txBody>
                    <a:bodyPr/>
                    <a:lstStyle/>
                    <a:p>
                      <a:pPr algn="l" fontAlgn="b"/>
                      <a:endParaRPr lang="en-US" sz="1000" b="1" i="0" u="none" strike="noStrike">
                        <a:latin typeface="Arial"/>
                      </a:endParaRPr>
                    </a:p>
                  </a:txBody>
                  <a:tcPr marL="7464" marR="7464" marT="7464" marB="0" anchor="b">
                    <a:lnL>
                      <a:noFill/>
                    </a:lnL>
                    <a:lnR>
                      <a:noFill/>
                    </a:lnR>
                    <a:lnT>
                      <a:noFill/>
                    </a:lnT>
                    <a:lnB>
                      <a:noFill/>
                    </a:lnB>
                  </a:tcPr>
                </a:tc>
                <a:tc>
                  <a:txBody>
                    <a:bodyPr/>
                    <a:lstStyle/>
                    <a:p>
                      <a:pPr algn="r" fontAlgn="b"/>
                      <a:r>
                        <a:rPr lang="en-US" sz="1000" b="0" i="0" u="none" strike="noStrike">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251793">
                <a:tc>
                  <a:txBody>
                    <a:bodyPr/>
                    <a:lstStyle/>
                    <a:p>
                      <a:pPr algn="l" fontAlgn="b"/>
                      <a:r>
                        <a:rPr lang="en-US" sz="1000" b="1" i="0" u="none" strike="noStrike">
                          <a:latin typeface="Arial"/>
                        </a:rPr>
                        <a:t>Number</a:t>
                      </a:r>
                    </a:p>
                  </a:txBody>
                  <a:tcPr marL="7464" marR="7464" marT="7464" marB="0" anchor="b">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latin typeface="Arial"/>
                        </a:rPr>
                        <a:t>Player</a:t>
                      </a:r>
                    </a:p>
                  </a:txBody>
                  <a:tcPr marL="7464" marR="7464" marT="746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1" i="0" u="none" strike="noStrike">
                          <a:latin typeface="Arial"/>
                        </a:rPr>
                        <a:t>Position</a:t>
                      </a:r>
                    </a:p>
                  </a:txBody>
                  <a:tcPr marL="7464" marR="7464" marT="7464" marB="0" anchor="b">
                    <a:lnL>
                      <a:noFill/>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51793">
                <a:tc>
                  <a:txBody>
                    <a:bodyPr/>
                    <a:lstStyle/>
                    <a:p>
                      <a:pPr algn="ctr" fontAlgn="b"/>
                      <a:r>
                        <a:rPr lang="en-US" sz="1000" b="0" i="0" u="none" strike="noStrike">
                          <a:latin typeface="Arial"/>
                        </a:rPr>
                        <a:t>17</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Adams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7</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51793">
                <a:tc>
                  <a:txBody>
                    <a:bodyPr/>
                    <a:lstStyle/>
                    <a:p>
                      <a:pPr algn="ctr" fontAlgn="b"/>
                      <a:r>
                        <a:rPr lang="en-US" sz="1000" b="0" i="0" u="none" strike="noStrike">
                          <a:latin typeface="Arial"/>
                        </a:rPr>
                        <a:t>6</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Brown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8</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51793">
                <a:tc>
                  <a:txBody>
                    <a:bodyPr/>
                    <a:lstStyle/>
                    <a:p>
                      <a:pPr algn="ctr" fontAlgn="b"/>
                      <a:r>
                        <a:rPr lang="en-US" sz="1000" b="0" i="0" u="none" strike="noStrike">
                          <a:latin typeface="Arial"/>
                        </a:rPr>
                        <a:t>3</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Cooper</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2</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51793">
                <a:tc>
                  <a:txBody>
                    <a:bodyPr/>
                    <a:lstStyle/>
                    <a:p>
                      <a:pPr algn="ctr" fontAlgn="b"/>
                      <a:r>
                        <a:rPr lang="en-US" sz="1000" b="0" i="0" u="none" strike="noStrike">
                          <a:latin typeface="Arial"/>
                        </a:rPr>
                        <a:t>22</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Dean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4</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51793">
                <a:tc>
                  <a:txBody>
                    <a:bodyPr/>
                    <a:lstStyle/>
                    <a:p>
                      <a:pPr algn="ctr" fontAlgn="b"/>
                      <a:r>
                        <a:rPr lang="en-US" sz="1000" b="0" i="0" u="none" strike="noStrike">
                          <a:latin typeface="Arial"/>
                        </a:rPr>
                        <a:t>13</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Evans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5</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51793">
                <a:tc>
                  <a:txBody>
                    <a:bodyPr/>
                    <a:lstStyle/>
                    <a:p>
                      <a:pPr algn="ctr" fontAlgn="b"/>
                      <a:r>
                        <a:rPr lang="en-US" sz="1000" b="0" i="0" u="none" strike="noStrike" dirty="0">
                          <a:latin typeface="Arial"/>
                        </a:rPr>
                        <a:t>4</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Franks   35</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P/DH     </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51793">
                <a:tc>
                  <a:txBody>
                    <a:bodyPr/>
                    <a:lstStyle/>
                    <a:p>
                      <a:pPr algn="ctr" fontAlgn="b"/>
                      <a:r>
                        <a:rPr lang="en-US" sz="1000" b="0" i="0" u="none" strike="noStrike" dirty="0">
                          <a:latin typeface="Arial"/>
                        </a:rPr>
                        <a:t>10</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Grant</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9</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51793">
                <a:tc>
                  <a:txBody>
                    <a:bodyPr/>
                    <a:lstStyle/>
                    <a:p>
                      <a:pPr algn="ctr" fontAlgn="b"/>
                      <a:r>
                        <a:rPr lang="en-US" sz="1000" b="0" i="0" u="none" strike="noStrike" dirty="0">
                          <a:latin typeface="Arial"/>
                        </a:rPr>
                        <a:t>25</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Irving</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3</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51793">
                <a:tc>
                  <a:txBody>
                    <a:bodyPr/>
                    <a:lstStyle/>
                    <a:p>
                      <a:pPr algn="ctr" fontAlgn="b"/>
                      <a:r>
                        <a:rPr lang="en-US" sz="1000" b="0" i="0" u="none" strike="noStrike">
                          <a:latin typeface="Arial"/>
                        </a:rPr>
                        <a:t>20</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Johnson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6</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51793">
                <a:tc>
                  <a:txBody>
                    <a:bodyPr/>
                    <a:lstStyle/>
                    <a:p>
                      <a:pPr algn="ctr"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latin typeface="Arial"/>
                        </a:rPr>
                        <a:t> </a:t>
                      </a:r>
                    </a:p>
                  </a:txBody>
                  <a:tcPr marL="7464" marR="7464" marT="746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2"/>
                  </a:ext>
                </a:extLst>
              </a:tr>
              <a:tr h="251793">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latin typeface="Arial"/>
                      </a:endParaRPr>
                    </a:p>
                  </a:txBody>
                  <a:tcPr marL="7464" marR="7464" marT="7464" marB="0" anchor="b">
                    <a:lnL>
                      <a:noFill/>
                    </a:lnL>
                    <a:lnR>
                      <a:noFill/>
                    </a:lnR>
                    <a:lnT>
                      <a:noFill/>
                    </a:lnT>
                    <a:lnB>
                      <a:noFill/>
                    </a:lnB>
                  </a:tcPr>
                </a:tc>
                <a:tc>
                  <a:txBody>
                    <a:bodyPr/>
                    <a:lstStyle/>
                    <a:p>
                      <a:pPr algn="l" fontAlgn="b"/>
                      <a:r>
                        <a:rPr lang="en-US" sz="1000" b="0" i="0" u="none" strike="noStrike" dirty="0">
                          <a:latin typeface="Arial"/>
                        </a:rPr>
                        <a:t> </a:t>
                      </a:r>
                    </a:p>
                  </a:txBody>
                  <a:tcPr marL="7464" marR="7464" marT="7464"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3"/>
                  </a:ext>
                </a:extLst>
              </a:tr>
              <a:tr h="251793">
                <a:tc>
                  <a:txBody>
                    <a:bodyPr/>
                    <a:lstStyle/>
                    <a:p>
                      <a:pPr algn="l"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latin typeface="Arial"/>
                        </a:rPr>
                        <a:t>SUBS</a:t>
                      </a:r>
                    </a:p>
                  </a:txBody>
                  <a:tcPr marL="7464" marR="7464" marT="746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51793">
                <a:tc>
                  <a:txBody>
                    <a:bodyPr/>
                    <a:lstStyle/>
                    <a:p>
                      <a:pPr algn="r" fontAlgn="b"/>
                      <a:r>
                        <a:rPr lang="en-US" sz="1000" b="0" i="0" u="none" strike="sngStrike" baseline="0" dirty="0">
                          <a:latin typeface="Arial"/>
                        </a:rPr>
                        <a:t>35</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sngStrike" baseline="0" dirty="0">
                          <a:latin typeface="Arial"/>
                        </a:rPr>
                        <a:t>Owens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51793">
                <a:tc>
                  <a:txBody>
                    <a:bodyPr/>
                    <a:lstStyle/>
                    <a:p>
                      <a:pPr algn="r" fontAlgn="b"/>
                      <a:r>
                        <a:rPr lang="en-US" sz="1000" b="0" i="0" u="none" strike="sngStrike">
                          <a:latin typeface="Arial"/>
                        </a:rPr>
                        <a:t>12</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sngStrike" dirty="0">
                          <a:latin typeface="Arial"/>
                        </a:rPr>
                        <a:t>Quinn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sngStrike" dirty="0">
                        <a:solidFill>
                          <a:schemeClr val="tx1"/>
                        </a:solidFill>
                        <a:latin typeface="Arial"/>
                      </a:endParaRP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51793">
                <a:tc>
                  <a:txBody>
                    <a:bodyPr/>
                    <a:lstStyle/>
                    <a:p>
                      <a:pPr algn="r" fontAlgn="b"/>
                      <a:r>
                        <a:rPr lang="en-US" sz="1000" b="0" i="0" u="none" strike="sngStrike">
                          <a:solidFill>
                            <a:srgbClr val="FF0000"/>
                          </a:solidFill>
                          <a:latin typeface="Arial"/>
                        </a:rPr>
                        <a:t>18</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sngStrike" dirty="0">
                          <a:solidFill>
                            <a:srgbClr val="FF0000"/>
                          </a:solidFill>
                          <a:latin typeface="Arial"/>
                        </a:rPr>
                        <a:t>Stevens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FF0000"/>
                        </a:solidFill>
                        <a:latin typeface="Arial"/>
                      </a:endParaRP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51793">
                <a:tc>
                  <a:txBody>
                    <a:bodyPr/>
                    <a:lstStyle/>
                    <a:p>
                      <a:pPr algn="r" fontAlgn="b"/>
                      <a:r>
                        <a:rPr lang="en-US" sz="1000" b="0" i="0" u="none" strike="noStrike">
                          <a:latin typeface="Arial"/>
                        </a:rPr>
                        <a:t>44</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James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
        <p:nvSpPr>
          <p:cNvPr id="4" name="TextBox 3"/>
          <p:cNvSpPr txBox="1"/>
          <p:nvPr/>
        </p:nvSpPr>
        <p:spPr>
          <a:xfrm>
            <a:off x="762000" y="1981200"/>
            <a:ext cx="3124200" cy="36933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dirty="0"/>
              <a:t>   </a:t>
            </a:r>
            <a:r>
              <a:rPr lang="en-US" dirty="0">
                <a:solidFill>
                  <a:schemeClr val="bg2">
                    <a:lumMod val="50000"/>
                  </a:schemeClr>
                </a:solidFill>
              </a:rPr>
              <a:t>If Quinn is subbed for.</a:t>
            </a:r>
          </a:p>
        </p:txBody>
      </p:sp>
      <p:sp>
        <p:nvSpPr>
          <p:cNvPr id="8" name="Freeform 7"/>
          <p:cNvSpPr/>
          <p:nvPr/>
        </p:nvSpPr>
        <p:spPr>
          <a:xfrm>
            <a:off x="4672208" y="3632548"/>
            <a:ext cx="592899" cy="308976"/>
          </a:xfrm>
          <a:custGeom>
            <a:avLst/>
            <a:gdLst>
              <a:gd name="connsiteX0" fmla="*/ 300625 w 592899"/>
              <a:gd name="connsiteY0" fmla="*/ 50104 h 308976"/>
              <a:gd name="connsiteX1" fmla="*/ 37578 w 592899"/>
              <a:gd name="connsiteY1" fmla="*/ 237994 h 308976"/>
              <a:gd name="connsiteX2" fmla="*/ 526093 w 592899"/>
              <a:gd name="connsiteY2" fmla="*/ 275573 h 308976"/>
              <a:gd name="connsiteX3" fmla="*/ 438411 w 592899"/>
              <a:gd name="connsiteY3" fmla="*/ 37578 h 308976"/>
              <a:gd name="connsiteX4" fmla="*/ 400833 w 592899"/>
              <a:gd name="connsiteY4" fmla="*/ 50104 h 308976"/>
              <a:gd name="connsiteX5" fmla="*/ 475989 w 592899"/>
              <a:gd name="connsiteY5" fmla="*/ 50104 h 308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899" h="308976">
                <a:moveTo>
                  <a:pt x="300625" y="50104"/>
                </a:moveTo>
                <a:cubicBezTo>
                  <a:pt x="150312" y="125260"/>
                  <a:pt x="0" y="200416"/>
                  <a:pt x="37578" y="237994"/>
                </a:cubicBezTo>
                <a:cubicBezTo>
                  <a:pt x="75156" y="275572"/>
                  <a:pt x="459288" y="308976"/>
                  <a:pt x="526093" y="275573"/>
                </a:cubicBezTo>
                <a:cubicBezTo>
                  <a:pt x="592899" y="242170"/>
                  <a:pt x="459288" y="75156"/>
                  <a:pt x="438411" y="37578"/>
                </a:cubicBezTo>
                <a:cubicBezTo>
                  <a:pt x="417534" y="0"/>
                  <a:pt x="394570" y="48016"/>
                  <a:pt x="400833" y="50104"/>
                </a:cubicBezTo>
                <a:cubicBezTo>
                  <a:pt x="407096" y="52192"/>
                  <a:pt x="441542" y="51148"/>
                  <a:pt x="475989" y="50104"/>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2" name="Straight Connector 11"/>
          <p:cNvCxnSpPr/>
          <p:nvPr/>
        </p:nvCxnSpPr>
        <p:spPr>
          <a:xfrm rot="5400000">
            <a:off x="5829300" y="3695700"/>
            <a:ext cx="2286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867400" y="3657600"/>
            <a:ext cx="3048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0800000" flipV="1">
            <a:off x="4648200" y="3657600"/>
            <a:ext cx="6096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7277100" y="3695700"/>
            <a:ext cx="2286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flipH="1">
            <a:off x="7315200" y="3733800"/>
            <a:ext cx="15240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25" name="Freeform 24"/>
          <p:cNvSpPr/>
          <p:nvPr/>
        </p:nvSpPr>
        <p:spPr>
          <a:xfrm>
            <a:off x="7384093" y="3647162"/>
            <a:ext cx="417535" cy="281836"/>
          </a:xfrm>
          <a:custGeom>
            <a:avLst/>
            <a:gdLst>
              <a:gd name="connsiteX0" fmla="*/ 344466 w 417535"/>
              <a:gd name="connsiteY0" fmla="*/ 48016 h 281836"/>
              <a:gd name="connsiteX1" fmla="*/ 43841 w 417535"/>
              <a:gd name="connsiteY1" fmla="*/ 35490 h 281836"/>
              <a:gd name="connsiteX2" fmla="*/ 81419 w 417535"/>
              <a:gd name="connsiteY2" fmla="*/ 260959 h 281836"/>
              <a:gd name="connsiteX3" fmla="*/ 369518 w 417535"/>
              <a:gd name="connsiteY3" fmla="*/ 160750 h 281836"/>
              <a:gd name="connsiteX4" fmla="*/ 369518 w 417535"/>
              <a:gd name="connsiteY4" fmla="*/ 98120 h 281836"/>
              <a:gd name="connsiteX5" fmla="*/ 369518 w 417535"/>
              <a:gd name="connsiteY5" fmla="*/ 98120 h 281836"/>
              <a:gd name="connsiteX6" fmla="*/ 369518 w 417535"/>
              <a:gd name="connsiteY6" fmla="*/ 98120 h 281836"/>
              <a:gd name="connsiteX7" fmla="*/ 369518 w 417535"/>
              <a:gd name="connsiteY7" fmla="*/ 98120 h 281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7535" h="281836">
                <a:moveTo>
                  <a:pt x="344466" y="48016"/>
                </a:moveTo>
                <a:cubicBezTo>
                  <a:pt x="216074" y="24008"/>
                  <a:pt x="87682" y="0"/>
                  <a:pt x="43841" y="35490"/>
                </a:cubicBezTo>
                <a:cubicBezTo>
                  <a:pt x="0" y="70980"/>
                  <a:pt x="27140" y="240082"/>
                  <a:pt x="81419" y="260959"/>
                </a:cubicBezTo>
                <a:cubicBezTo>
                  <a:pt x="135698" y="281836"/>
                  <a:pt x="321502" y="187890"/>
                  <a:pt x="369518" y="160750"/>
                </a:cubicBezTo>
                <a:cubicBezTo>
                  <a:pt x="417535" y="133610"/>
                  <a:pt x="369518" y="98120"/>
                  <a:pt x="369518" y="98120"/>
                </a:cubicBezTo>
                <a:lnTo>
                  <a:pt x="369518" y="98120"/>
                </a:lnTo>
                <a:lnTo>
                  <a:pt x="369518" y="98120"/>
                </a:lnTo>
                <a:lnTo>
                  <a:pt x="369518" y="9812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7772400" y="3581400"/>
            <a:ext cx="838050" cy="369332"/>
          </a:xfrm>
          <a:prstGeom prst="rect">
            <a:avLst/>
          </a:prstGeom>
          <a:noFill/>
        </p:spPr>
        <p:txBody>
          <a:bodyPr wrap="none" rtlCol="0">
            <a:spAutoFit/>
          </a:bodyPr>
          <a:lstStyle/>
          <a:p>
            <a:r>
              <a:rPr lang="en-US" dirty="0"/>
              <a:t>12-P 18</a:t>
            </a:r>
          </a:p>
        </p:txBody>
      </p:sp>
      <p:cxnSp>
        <p:nvCxnSpPr>
          <p:cNvPr id="17" name="Straight Connector 16"/>
          <p:cNvCxnSpPr>
            <a:endCxn id="15" idx="2"/>
          </p:cNvCxnSpPr>
          <p:nvPr/>
        </p:nvCxnSpPr>
        <p:spPr>
          <a:xfrm rot="16200000" flipH="1">
            <a:off x="7797246" y="3556553"/>
            <a:ext cx="445532" cy="342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7924800" y="3657600"/>
            <a:ext cx="22860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23" name="Slide Number Placeholder 22"/>
          <p:cNvSpPr>
            <a:spLocks noGrp="1"/>
          </p:cNvSpPr>
          <p:nvPr>
            <p:ph type="sldNum" sz="quarter" idx="12"/>
          </p:nvPr>
        </p:nvSpPr>
        <p:spPr/>
        <p:txBody>
          <a:bodyPr/>
          <a:lstStyle/>
          <a:p>
            <a:fld id="{B5A0C30C-6760-4E48-AF0D-3BFE23B95A13}" type="slidenum">
              <a:rPr lang="en-US" smtClean="0"/>
              <a:pPr/>
              <a:t>18</a:t>
            </a:fld>
            <a:endParaRPr lang="en-US"/>
          </a:p>
        </p:txBody>
      </p:sp>
      <p:sp>
        <p:nvSpPr>
          <p:cNvPr id="21" name="TextBox 20"/>
          <p:cNvSpPr txBox="1"/>
          <p:nvPr/>
        </p:nvSpPr>
        <p:spPr>
          <a:xfrm>
            <a:off x="914400" y="762000"/>
            <a:ext cx="2630848" cy="861774"/>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3200" dirty="0"/>
              <a:t>EXAMPLE  #</a:t>
            </a:r>
            <a:r>
              <a:rPr lang="en-US" sz="4000" dirty="0"/>
              <a:t>1</a:t>
            </a:r>
          </a:p>
          <a:p>
            <a:r>
              <a:rPr lang="en-US" sz="1000" dirty="0"/>
              <a:t>                           (Continued)</a:t>
            </a:r>
          </a:p>
        </p:txBody>
      </p:sp>
      <p:sp>
        <p:nvSpPr>
          <p:cNvPr id="16" name="TextBox 15"/>
          <p:cNvSpPr txBox="1"/>
          <p:nvPr/>
        </p:nvSpPr>
        <p:spPr>
          <a:xfrm>
            <a:off x="533400" y="2895600"/>
            <a:ext cx="3581400" cy="36933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dirty="0"/>
              <a:t>   </a:t>
            </a:r>
            <a:r>
              <a:rPr lang="en-US" dirty="0">
                <a:solidFill>
                  <a:schemeClr val="bg2">
                    <a:lumMod val="50000"/>
                  </a:schemeClr>
                </a:solidFill>
              </a:rPr>
              <a:t>Franks is now </a:t>
            </a:r>
            <a:r>
              <a:rPr lang="en-US" dirty="0" err="1">
                <a:solidFill>
                  <a:schemeClr val="bg2">
                    <a:lumMod val="50000"/>
                  </a:schemeClr>
                </a:solidFill>
              </a:rPr>
              <a:t>Dhing</a:t>
            </a:r>
            <a:r>
              <a:rPr lang="en-US" dirty="0">
                <a:solidFill>
                  <a:schemeClr val="bg2">
                    <a:lumMod val="50000"/>
                  </a:schemeClr>
                </a:solidFill>
              </a:rPr>
              <a:t> for Stevens.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ppt_x</p:attrName>
                                        </p:attrNameLst>
                                      </p:cBhvr>
                                      <p:tavLst>
                                        <p:tav tm="0">
                                          <p:val>
                                            <p:strVal val="#ppt_x-.2"/>
                                          </p:val>
                                        </p:tav>
                                        <p:tav tm="100000">
                                          <p:val>
                                            <p:strVal val="#ppt_x"/>
                                          </p:val>
                                        </p:tav>
                                      </p:tavLst>
                                    </p:anim>
                                    <p:anim calcmode="lin" valueType="num">
                                      <p:cBhvr>
                                        <p:cTn id="8" dur="10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9" dur="1000"/>
                                        <p:tgtEl>
                                          <p:spTgt spid="21"/>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
                                            <p:bg/>
                                          </p:spTgt>
                                        </p:tgtEl>
                                        <p:attrNameLst>
                                          <p:attrName>style.visibility</p:attrName>
                                        </p:attrNameLst>
                                      </p:cBhvr>
                                      <p:to>
                                        <p:strVal val="visible"/>
                                      </p:to>
                                    </p:set>
                                    <p:animEffect transition="in" filter="fade">
                                      <p:cBhvr>
                                        <p:cTn id="14" dur="2000"/>
                                        <p:tgtEl>
                                          <p:spTgt spid="4">
                                            <p:bg/>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2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500" fill="hold"/>
                                        <p:tgtEl>
                                          <p:spTgt spid="17"/>
                                        </p:tgtEl>
                                        <p:attrNameLst>
                                          <p:attrName>ppt_w</p:attrName>
                                        </p:attrNameLst>
                                      </p:cBhvr>
                                      <p:tavLst>
                                        <p:tav tm="0">
                                          <p:val>
                                            <p:fltVal val="0"/>
                                          </p:val>
                                        </p:tav>
                                        <p:tav tm="100000">
                                          <p:val>
                                            <p:strVal val="#ppt_w"/>
                                          </p:val>
                                        </p:tav>
                                      </p:tavLst>
                                    </p:anim>
                                    <p:anim calcmode="lin" valueType="num">
                                      <p:cBhvr>
                                        <p:cTn id="23" dur="500" fill="hold"/>
                                        <p:tgtEl>
                                          <p:spTgt spid="17"/>
                                        </p:tgtEl>
                                        <p:attrNameLst>
                                          <p:attrName>ppt_h</p:attrName>
                                        </p:attrNameLst>
                                      </p:cBhvr>
                                      <p:tavLst>
                                        <p:tav tm="0">
                                          <p:val>
                                            <p:fltVal val="0"/>
                                          </p:val>
                                        </p:tav>
                                        <p:tav tm="100000">
                                          <p:val>
                                            <p:strVal val="#ppt_h"/>
                                          </p:val>
                                        </p:tav>
                                      </p:tavLst>
                                    </p:anim>
                                    <p:animEffect transition="in" filter="fade">
                                      <p:cBhvr>
                                        <p:cTn id="24" dur="5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p:cTn id="29" dur="500" fill="hold"/>
                                        <p:tgtEl>
                                          <p:spTgt spid="20"/>
                                        </p:tgtEl>
                                        <p:attrNameLst>
                                          <p:attrName>ppt_w</p:attrName>
                                        </p:attrNameLst>
                                      </p:cBhvr>
                                      <p:tavLst>
                                        <p:tav tm="0">
                                          <p:val>
                                            <p:fltVal val="0"/>
                                          </p:val>
                                        </p:tav>
                                        <p:tav tm="100000">
                                          <p:val>
                                            <p:strVal val="#ppt_w"/>
                                          </p:val>
                                        </p:tav>
                                      </p:tavLst>
                                    </p:anim>
                                    <p:anim calcmode="lin" valueType="num">
                                      <p:cBhvr>
                                        <p:cTn id="30" dur="500" fill="hold"/>
                                        <p:tgtEl>
                                          <p:spTgt spid="20"/>
                                        </p:tgtEl>
                                        <p:attrNameLst>
                                          <p:attrName>ppt_h</p:attrName>
                                        </p:attrNameLst>
                                      </p:cBhvr>
                                      <p:tavLst>
                                        <p:tav tm="0">
                                          <p:val>
                                            <p:fltVal val="0"/>
                                          </p:val>
                                        </p:tav>
                                        <p:tav tm="100000">
                                          <p:val>
                                            <p:strVal val="#ppt_h"/>
                                          </p:val>
                                        </p:tav>
                                      </p:tavLst>
                                    </p:anim>
                                    <p:animEffect transition="in" filter="fade">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6">
                                            <p:bg/>
                                          </p:spTgt>
                                        </p:tgtEl>
                                        <p:attrNameLst>
                                          <p:attrName>style.visibility</p:attrName>
                                        </p:attrNameLst>
                                      </p:cBhvr>
                                      <p:to>
                                        <p:strVal val="visible"/>
                                      </p:to>
                                    </p:set>
                                    <p:animEffect transition="in" filter="fade">
                                      <p:cBhvr>
                                        <p:cTn id="36" dur="2000"/>
                                        <p:tgtEl>
                                          <p:spTgt spid="16">
                                            <p:bg/>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6">
                                            <p:txEl>
                                              <p:pRg st="0" end="0"/>
                                            </p:txEl>
                                          </p:spTgt>
                                        </p:tgtEl>
                                        <p:attrNameLst>
                                          <p:attrName>style.visibility</p:attrName>
                                        </p:attrNameLst>
                                      </p:cBhvr>
                                      <p:to>
                                        <p:strVal val="visible"/>
                                      </p:to>
                                    </p:set>
                                    <p:animEffect transition="in" filter="fade">
                                      <p:cBhvr>
                                        <p:cTn id="39" dur="20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21" grpId="0" animBg="1"/>
      <p:bldP spid="16" grpId="0" build="allAtOnce"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724400" y="1295397"/>
          <a:ext cx="4191001" cy="5029210"/>
        </p:xfrm>
        <a:graphic>
          <a:graphicData uri="http://schemas.openxmlformats.org/drawingml/2006/table">
            <a:tbl>
              <a:tblPr/>
              <a:tblGrid>
                <a:gridCol w="803354">
                  <a:extLst>
                    <a:ext uri="{9D8B030D-6E8A-4147-A177-3AD203B41FA5}">
                      <a16:colId xmlns:a16="http://schemas.microsoft.com/office/drawing/2014/main" val="20000"/>
                    </a:ext>
                  </a:extLst>
                </a:gridCol>
                <a:gridCol w="1175638">
                  <a:extLst>
                    <a:ext uri="{9D8B030D-6E8A-4147-A177-3AD203B41FA5}">
                      <a16:colId xmlns:a16="http://schemas.microsoft.com/office/drawing/2014/main" val="20001"/>
                    </a:ext>
                  </a:extLst>
                </a:gridCol>
                <a:gridCol w="2212009">
                  <a:extLst>
                    <a:ext uri="{9D8B030D-6E8A-4147-A177-3AD203B41FA5}">
                      <a16:colId xmlns:a16="http://schemas.microsoft.com/office/drawing/2014/main" val="20002"/>
                    </a:ext>
                  </a:extLst>
                </a:gridCol>
              </a:tblGrid>
              <a:tr h="562978">
                <a:tc gridSpan="3">
                  <a:txBody>
                    <a:bodyPr/>
                    <a:lstStyle/>
                    <a:p>
                      <a:pPr algn="l" fontAlgn="b"/>
                      <a:r>
                        <a:rPr lang="en-US" dirty="0"/>
                        <a:t>   </a:t>
                      </a:r>
                    </a:p>
                    <a:p>
                      <a:pPr algn="l" fontAlgn="b"/>
                      <a:r>
                        <a:rPr lang="en-US" dirty="0"/>
                        <a:t>                      LINE-UP CARD</a:t>
                      </a:r>
                    </a:p>
                  </a:txBody>
                  <a:tcPr marL="7464" marR="7464" marT="7464"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tcPr>
                </a:tc>
                <a:tc hMerge="1">
                  <a:txBody>
                    <a:bodyPr/>
                    <a:lstStyle/>
                    <a:p>
                      <a:pPr algn="l" fontAlgn="b"/>
                      <a:endParaRPr lang="en-US" dirty="0"/>
                    </a:p>
                  </a:txBody>
                  <a:tcPr marL="7464" marR="7464" marT="7464"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10000"/>
                  </a:ext>
                </a:extLst>
              </a:tr>
              <a:tr h="248124">
                <a:tc gridSpan="2">
                  <a:txBody>
                    <a:bodyPr/>
                    <a:lstStyle/>
                    <a:p>
                      <a:pPr algn="l"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w="19050" cap="flat" cmpd="sng" algn="ctr">
                      <a:noFill/>
                      <a:prstDash val="solid"/>
                      <a:round/>
                      <a:headEnd type="none" w="med" len="med"/>
                      <a:tailEnd type="none" w="med" len="med"/>
                    </a:lnT>
                    <a:lnB>
                      <a:noFill/>
                    </a:lnB>
                  </a:tcPr>
                </a:tc>
                <a:tc hMerge="1">
                  <a:txBody>
                    <a:bodyPr/>
                    <a:lstStyle/>
                    <a:p>
                      <a:pPr algn="l" fontAlgn="b"/>
                      <a:endParaRPr lang="en-US" sz="1000" b="1" i="0" u="none" strike="noStrike">
                        <a:latin typeface="Arial"/>
                      </a:endParaRPr>
                    </a:p>
                  </a:txBody>
                  <a:tcPr marL="7464" marR="7464" marT="7464" marB="0" anchor="b">
                    <a:lnL>
                      <a:noFill/>
                    </a:lnL>
                    <a:lnR>
                      <a:noFill/>
                    </a:lnR>
                    <a:lnT>
                      <a:noFill/>
                    </a:lnT>
                    <a:lnB>
                      <a:noFill/>
                    </a:lnB>
                  </a:tcPr>
                </a:tc>
                <a:tc>
                  <a:txBody>
                    <a:bodyPr/>
                    <a:lstStyle/>
                    <a:p>
                      <a:pPr algn="r" fontAlgn="b"/>
                      <a:r>
                        <a:rPr lang="en-US" sz="1000" b="0" i="0" u="none" strike="noStrike">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248124">
                <a:tc>
                  <a:txBody>
                    <a:bodyPr/>
                    <a:lstStyle/>
                    <a:p>
                      <a:pPr algn="l" fontAlgn="b"/>
                      <a:r>
                        <a:rPr lang="en-US" sz="1000" b="1" i="0" u="none" strike="noStrike">
                          <a:latin typeface="Arial"/>
                        </a:rPr>
                        <a:t>Number</a:t>
                      </a:r>
                    </a:p>
                  </a:txBody>
                  <a:tcPr marL="7464" marR="7464" marT="7464" marB="0" anchor="b">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latin typeface="Arial"/>
                        </a:rPr>
                        <a:t>Player</a:t>
                      </a:r>
                    </a:p>
                  </a:txBody>
                  <a:tcPr marL="7464" marR="7464" marT="746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1" i="0" u="none" strike="noStrike">
                          <a:latin typeface="Arial"/>
                        </a:rPr>
                        <a:t>Position</a:t>
                      </a:r>
                    </a:p>
                  </a:txBody>
                  <a:tcPr marL="7464" marR="7464" marT="7464" marB="0" anchor="b">
                    <a:lnL>
                      <a:noFill/>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48124">
                <a:tc>
                  <a:txBody>
                    <a:bodyPr/>
                    <a:lstStyle/>
                    <a:p>
                      <a:pPr algn="ctr" fontAlgn="b"/>
                      <a:r>
                        <a:rPr lang="en-US" sz="1000" b="0" i="0" u="none" strike="noStrike">
                          <a:latin typeface="Arial"/>
                        </a:rPr>
                        <a:t>17</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Adams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7</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48124">
                <a:tc>
                  <a:txBody>
                    <a:bodyPr/>
                    <a:lstStyle/>
                    <a:p>
                      <a:pPr algn="ctr" fontAlgn="b"/>
                      <a:r>
                        <a:rPr lang="en-US" sz="1000" b="0" i="0" u="none" strike="noStrike">
                          <a:latin typeface="Arial"/>
                        </a:rPr>
                        <a:t>6</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Brown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latin typeface="Arial"/>
                      </a:endParaRP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48124">
                <a:tc>
                  <a:txBody>
                    <a:bodyPr/>
                    <a:lstStyle/>
                    <a:p>
                      <a:pPr algn="ctr" fontAlgn="b"/>
                      <a:r>
                        <a:rPr lang="en-US" sz="1000" b="0" i="0" u="none" strike="noStrike">
                          <a:latin typeface="Arial"/>
                        </a:rPr>
                        <a:t>3</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Cooper</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2</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48124">
                <a:tc>
                  <a:txBody>
                    <a:bodyPr/>
                    <a:lstStyle/>
                    <a:p>
                      <a:pPr algn="ctr" fontAlgn="b"/>
                      <a:r>
                        <a:rPr lang="en-US" sz="1000" b="0" i="0" u="none" strike="noStrike">
                          <a:latin typeface="Arial"/>
                        </a:rPr>
                        <a:t>22</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Dean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4</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48124">
                <a:tc>
                  <a:txBody>
                    <a:bodyPr/>
                    <a:lstStyle/>
                    <a:p>
                      <a:pPr algn="ctr" fontAlgn="b"/>
                      <a:r>
                        <a:rPr lang="en-US" sz="1000" b="0" i="0" u="none" strike="noStrike">
                          <a:latin typeface="Arial"/>
                        </a:rPr>
                        <a:t>13</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Evans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5</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48124">
                <a:tc>
                  <a:txBody>
                    <a:bodyPr/>
                    <a:lstStyle/>
                    <a:p>
                      <a:pPr algn="ctr" fontAlgn="b"/>
                      <a:r>
                        <a:rPr lang="en-US" sz="1000" b="0" i="0" u="none" strike="noStrike">
                          <a:solidFill>
                            <a:srgbClr val="FF0000"/>
                          </a:solidFill>
                          <a:latin typeface="Arial"/>
                        </a:rPr>
                        <a:t>4</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FF0000"/>
                          </a:solidFill>
                          <a:latin typeface="Arial"/>
                        </a:rPr>
                        <a:t>Franks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FF0000"/>
                          </a:solidFill>
                          <a:latin typeface="Arial"/>
                        </a:rPr>
                        <a:t>P/DH    </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48124">
                <a:tc>
                  <a:txBody>
                    <a:bodyPr/>
                    <a:lstStyle/>
                    <a:p>
                      <a:pPr algn="ctr" fontAlgn="b"/>
                      <a:r>
                        <a:rPr lang="en-US" sz="1000" b="0" i="0" u="none" strike="noStrike">
                          <a:latin typeface="Arial"/>
                        </a:rPr>
                        <a:t>10</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Grant</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9</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48124">
                <a:tc>
                  <a:txBody>
                    <a:bodyPr/>
                    <a:lstStyle/>
                    <a:p>
                      <a:pPr algn="ctr" fontAlgn="b"/>
                      <a:r>
                        <a:rPr lang="en-US" sz="1000" b="0" i="0" u="none" strike="noStrike" dirty="0">
                          <a:latin typeface="Arial"/>
                        </a:rPr>
                        <a:t>25</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Irving</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latin typeface="Arial"/>
                        </a:rPr>
                        <a:t>3</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48124">
                <a:tc>
                  <a:txBody>
                    <a:bodyPr/>
                    <a:lstStyle/>
                    <a:p>
                      <a:pPr algn="ctr" fontAlgn="b"/>
                      <a:r>
                        <a:rPr lang="en-US" sz="1000" b="0" i="0" u="none" strike="noStrike">
                          <a:latin typeface="Arial"/>
                        </a:rPr>
                        <a:t>20</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Johnson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latin typeface="Arial"/>
                        </a:rPr>
                        <a:t>6</a:t>
                      </a:r>
                    </a:p>
                  </a:txBody>
                  <a:tcPr marL="7464" marR="7464" marT="7464"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48124">
                <a:tc>
                  <a:txBody>
                    <a:bodyPr/>
                    <a:lstStyle/>
                    <a:p>
                      <a:pPr algn="ctr"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latin typeface="Arial"/>
                        </a:rPr>
                        <a:t> </a:t>
                      </a:r>
                    </a:p>
                  </a:txBody>
                  <a:tcPr marL="7464" marR="7464" marT="746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2"/>
                  </a:ext>
                </a:extLst>
              </a:tr>
              <a:tr h="248124">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a:latin typeface="Arial"/>
                      </a:endParaRPr>
                    </a:p>
                  </a:txBody>
                  <a:tcPr marL="7464" marR="7464" marT="7464" marB="0" anchor="b">
                    <a:lnL>
                      <a:noFill/>
                    </a:lnL>
                    <a:lnR>
                      <a:noFill/>
                    </a:lnR>
                    <a:lnT>
                      <a:noFill/>
                    </a:lnT>
                    <a:lnB>
                      <a:noFill/>
                    </a:lnB>
                  </a:tcPr>
                </a:tc>
                <a:tc>
                  <a:txBody>
                    <a:bodyPr/>
                    <a:lstStyle/>
                    <a:p>
                      <a:pPr algn="l" fontAlgn="b"/>
                      <a:r>
                        <a:rPr lang="en-US" sz="1000" b="0" i="0" u="none" strike="noStrike">
                          <a:latin typeface="Arial"/>
                        </a:rPr>
                        <a:t> </a:t>
                      </a:r>
                    </a:p>
                  </a:txBody>
                  <a:tcPr marL="7464" marR="7464" marT="7464"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13"/>
                  </a:ext>
                </a:extLst>
              </a:tr>
              <a:tr h="248124">
                <a:tc>
                  <a:txBody>
                    <a:bodyPr/>
                    <a:lstStyle/>
                    <a:p>
                      <a:pPr algn="l" fontAlgn="b"/>
                      <a:r>
                        <a:rPr lang="en-US" sz="1000" b="0" i="0" u="none" strike="noStrike">
                          <a:latin typeface="Arial"/>
                        </a:rPr>
                        <a:t> </a:t>
                      </a:r>
                    </a:p>
                  </a:txBody>
                  <a:tcPr marL="7464" marR="7464" marT="7464" marB="0" anchor="b">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latin typeface="Arial"/>
                        </a:rPr>
                        <a:t>SUBS</a:t>
                      </a:r>
                    </a:p>
                  </a:txBody>
                  <a:tcPr marL="7464" marR="7464" marT="7464"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a:noFill/>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48124">
                <a:tc>
                  <a:txBody>
                    <a:bodyPr/>
                    <a:lstStyle/>
                    <a:p>
                      <a:pPr algn="r" fontAlgn="b"/>
                      <a:endParaRPr lang="en-US" sz="1000" b="0" i="0" u="none" strike="sngStrike" dirty="0">
                        <a:latin typeface="Arial"/>
                      </a:endParaRP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sngStrike" dirty="0">
                        <a:latin typeface="Arial"/>
                      </a:endParaRP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48124">
                <a:tc>
                  <a:txBody>
                    <a:bodyPr/>
                    <a:lstStyle/>
                    <a:p>
                      <a:pPr algn="r" fontAlgn="b"/>
                      <a:r>
                        <a:rPr lang="en-US" sz="1000" b="0" i="0" u="none" strike="noStrike" dirty="0">
                          <a:latin typeface="Arial"/>
                        </a:rPr>
                        <a:t>12</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Quinn</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48124">
                <a:tc>
                  <a:txBody>
                    <a:bodyPr/>
                    <a:lstStyle/>
                    <a:p>
                      <a:pPr algn="r" fontAlgn="b"/>
                      <a:r>
                        <a:rPr lang="en-US" sz="1000" b="0" i="0" u="none" strike="noStrike">
                          <a:latin typeface="Arial"/>
                        </a:rPr>
                        <a:t>18</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Stevens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48124">
                <a:tc>
                  <a:txBody>
                    <a:bodyPr/>
                    <a:lstStyle/>
                    <a:p>
                      <a:pPr algn="r" fontAlgn="b"/>
                      <a:r>
                        <a:rPr lang="en-US" sz="1000" b="0" i="0" u="none" strike="noStrike">
                          <a:latin typeface="Arial"/>
                        </a:rPr>
                        <a:t>44</a:t>
                      </a:r>
                    </a:p>
                  </a:txBody>
                  <a:tcPr marL="7464" marR="7464" marT="7464"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latin typeface="Arial"/>
                        </a:rPr>
                        <a:t>James</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latin typeface="Arial"/>
                        </a:rPr>
                        <a:t> </a:t>
                      </a:r>
                    </a:p>
                  </a:txBody>
                  <a:tcPr marL="7464" marR="7464" marT="746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
        <p:nvSpPr>
          <p:cNvPr id="3" name="TextBox 2"/>
          <p:cNvSpPr txBox="1"/>
          <p:nvPr/>
        </p:nvSpPr>
        <p:spPr>
          <a:xfrm>
            <a:off x="457200" y="1752600"/>
            <a:ext cx="3733800" cy="923330"/>
          </a:xfrm>
          <a:prstGeom prst="rect">
            <a:avLst/>
          </a:prstGeom>
          <a:noFill/>
        </p:spPr>
        <p:txBody>
          <a:bodyPr wrap="square" rtlCol="0">
            <a:spAutoFit/>
          </a:bodyPr>
          <a:lstStyle/>
          <a:p>
            <a:r>
              <a:rPr lang="en-US" dirty="0">
                <a:solidFill>
                  <a:schemeClr val="bg2">
                    <a:lumMod val="50000"/>
                  </a:schemeClr>
                </a:solidFill>
              </a:rPr>
              <a:t>WHAT IF ANOTHER PLAYER IN THE LINE-UP COMES IN TO   	       PITCH?</a:t>
            </a:r>
          </a:p>
        </p:txBody>
      </p:sp>
      <p:sp>
        <p:nvSpPr>
          <p:cNvPr id="6" name="TextBox 5"/>
          <p:cNvSpPr txBox="1"/>
          <p:nvPr/>
        </p:nvSpPr>
        <p:spPr>
          <a:xfrm>
            <a:off x="304800" y="2895600"/>
            <a:ext cx="3843937" cy="646331"/>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en-US" dirty="0">
                <a:solidFill>
                  <a:schemeClr val="bg2">
                    <a:lumMod val="50000"/>
                  </a:schemeClr>
                </a:solidFill>
              </a:rPr>
              <a:t>        Brown goes to the mound.</a:t>
            </a:r>
          </a:p>
          <a:p>
            <a:r>
              <a:rPr lang="en-US" dirty="0">
                <a:solidFill>
                  <a:schemeClr val="bg2">
                    <a:lumMod val="50000"/>
                  </a:schemeClr>
                </a:solidFill>
              </a:rPr>
              <a:t>Owens comes in to play Centerfield.</a:t>
            </a:r>
          </a:p>
        </p:txBody>
      </p:sp>
      <p:sp>
        <p:nvSpPr>
          <p:cNvPr id="7" name="TextBox 6"/>
          <p:cNvSpPr txBox="1"/>
          <p:nvPr/>
        </p:nvSpPr>
        <p:spPr>
          <a:xfrm>
            <a:off x="0" y="4343400"/>
            <a:ext cx="4648200"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a:t>   Franks is   </a:t>
            </a:r>
            <a:r>
              <a:rPr lang="en-US" dirty="0">
                <a:solidFill>
                  <a:srgbClr val="FF0000"/>
                </a:solidFill>
              </a:rPr>
              <a:t> NOW  </a:t>
            </a:r>
            <a:r>
              <a:rPr lang="en-US" dirty="0" err="1"/>
              <a:t>DHing</a:t>
            </a:r>
            <a:r>
              <a:rPr lang="en-US" dirty="0"/>
              <a:t> for Owens.</a:t>
            </a:r>
          </a:p>
        </p:txBody>
      </p:sp>
      <p:sp>
        <p:nvSpPr>
          <p:cNvPr id="14" name="TextBox 13"/>
          <p:cNvSpPr txBox="1"/>
          <p:nvPr/>
        </p:nvSpPr>
        <p:spPr>
          <a:xfrm>
            <a:off x="7924800" y="3505200"/>
            <a:ext cx="667747" cy="369332"/>
          </a:xfrm>
          <a:prstGeom prst="rect">
            <a:avLst/>
          </a:prstGeom>
          <a:noFill/>
        </p:spPr>
        <p:txBody>
          <a:bodyPr wrap="none" rtlCol="0">
            <a:spAutoFit/>
          </a:bodyPr>
          <a:lstStyle/>
          <a:p>
            <a:r>
              <a:rPr lang="en-US" dirty="0"/>
              <a:t>  </a:t>
            </a:r>
            <a:r>
              <a:rPr lang="en-US" sz="1400" dirty="0">
                <a:solidFill>
                  <a:srgbClr val="FF0000"/>
                </a:solidFill>
              </a:rPr>
              <a:t>35-cf</a:t>
            </a:r>
          </a:p>
        </p:txBody>
      </p:sp>
      <p:sp>
        <p:nvSpPr>
          <p:cNvPr id="16" name="TextBox 15"/>
          <p:cNvSpPr txBox="1"/>
          <p:nvPr/>
        </p:nvSpPr>
        <p:spPr>
          <a:xfrm>
            <a:off x="7543800" y="2590800"/>
            <a:ext cx="384298" cy="261610"/>
          </a:xfrm>
          <a:prstGeom prst="rect">
            <a:avLst/>
          </a:prstGeom>
          <a:noFill/>
        </p:spPr>
        <p:txBody>
          <a:bodyPr wrap="square" rtlCol="0">
            <a:spAutoFit/>
          </a:bodyPr>
          <a:lstStyle/>
          <a:p>
            <a:r>
              <a:rPr lang="en-US" sz="1100" dirty="0"/>
              <a:t>   8 </a:t>
            </a:r>
          </a:p>
        </p:txBody>
      </p:sp>
      <p:cxnSp>
        <p:nvCxnSpPr>
          <p:cNvPr id="22" name="Straight Connector 21"/>
          <p:cNvCxnSpPr/>
          <p:nvPr/>
        </p:nvCxnSpPr>
        <p:spPr>
          <a:xfrm rot="5400000">
            <a:off x="7601776" y="2609026"/>
            <a:ext cx="304801" cy="268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7620000" y="2590800"/>
            <a:ext cx="22860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8001000" y="2514600"/>
            <a:ext cx="256802" cy="369332"/>
          </a:xfrm>
          <a:prstGeom prst="rect">
            <a:avLst/>
          </a:prstGeom>
          <a:noFill/>
        </p:spPr>
        <p:txBody>
          <a:bodyPr wrap="none" rtlCol="0">
            <a:spAutoFit/>
          </a:bodyPr>
          <a:lstStyle/>
          <a:p>
            <a:r>
              <a:rPr lang="en-US" dirty="0"/>
              <a:t>1</a:t>
            </a:r>
          </a:p>
        </p:txBody>
      </p:sp>
      <p:cxnSp>
        <p:nvCxnSpPr>
          <p:cNvPr id="33" name="Straight Connector 32"/>
          <p:cNvCxnSpPr/>
          <p:nvPr/>
        </p:nvCxnSpPr>
        <p:spPr>
          <a:xfrm rot="16200000" flipH="1">
            <a:off x="7581900" y="3695700"/>
            <a:ext cx="2286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7581900" y="3695700"/>
            <a:ext cx="22860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37" name="Freeform 36"/>
          <p:cNvSpPr/>
          <p:nvPr/>
        </p:nvSpPr>
        <p:spPr>
          <a:xfrm>
            <a:off x="7730647" y="3636723"/>
            <a:ext cx="311063" cy="342379"/>
          </a:xfrm>
          <a:custGeom>
            <a:avLst/>
            <a:gdLst>
              <a:gd name="connsiteX0" fmla="*/ 185802 w 311063"/>
              <a:gd name="connsiteY0" fmla="*/ 33403 h 342379"/>
              <a:gd name="connsiteX1" fmla="*/ 22964 w 311063"/>
              <a:gd name="connsiteY1" fmla="*/ 45929 h 342379"/>
              <a:gd name="connsiteX2" fmla="*/ 48016 w 311063"/>
              <a:gd name="connsiteY2" fmla="*/ 308976 h 342379"/>
              <a:gd name="connsiteX3" fmla="*/ 273485 w 311063"/>
              <a:gd name="connsiteY3" fmla="*/ 246345 h 342379"/>
              <a:gd name="connsiteX4" fmla="*/ 273485 w 311063"/>
              <a:gd name="connsiteY4" fmla="*/ 45929 h 342379"/>
              <a:gd name="connsiteX5" fmla="*/ 273485 w 311063"/>
              <a:gd name="connsiteY5" fmla="*/ 45929 h 342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063" h="342379">
                <a:moveTo>
                  <a:pt x="185802" y="33403"/>
                </a:moveTo>
                <a:cubicBezTo>
                  <a:pt x="115865" y="16701"/>
                  <a:pt x="45928" y="0"/>
                  <a:pt x="22964" y="45929"/>
                </a:cubicBezTo>
                <a:cubicBezTo>
                  <a:pt x="0" y="91858"/>
                  <a:pt x="6263" y="275573"/>
                  <a:pt x="48016" y="308976"/>
                </a:cubicBezTo>
                <a:cubicBezTo>
                  <a:pt x="89770" y="342379"/>
                  <a:pt x="235907" y="290186"/>
                  <a:pt x="273485" y="246345"/>
                </a:cubicBezTo>
                <a:cubicBezTo>
                  <a:pt x="311063" y="202504"/>
                  <a:pt x="273485" y="45929"/>
                  <a:pt x="273485" y="45929"/>
                </a:cubicBezTo>
                <a:lnTo>
                  <a:pt x="273485" y="45929"/>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TextBox 37"/>
          <p:cNvSpPr txBox="1"/>
          <p:nvPr/>
        </p:nvSpPr>
        <p:spPr>
          <a:xfrm>
            <a:off x="5181600" y="5257800"/>
            <a:ext cx="457200" cy="369332"/>
          </a:xfrm>
          <a:prstGeom prst="rect">
            <a:avLst/>
          </a:prstGeom>
          <a:noFill/>
        </p:spPr>
        <p:txBody>
          <a:bodyPr wrap="square" rtlCol="0">
            <a:spAutoFit/>
          </a:bodyPr>
          <a:lstStyle/>
          <a:p>
            <a:r>
              <a:rPr lang="en-US" dirty="0"/>
              <a:t>  </a:t>
            </a:r>
            <a:r>
              <a:rPr lang="en-US" sz="1100" dirty="0"/>
              <a:t>35</a:t>
            </a:r>
          </a:p>
        </p:txBody>
      </p:sp>
      <p:sp>
        <p:nvSpPr>
          <p:cNvPr id="39" name="TextBox 38"/>
          <p:cNvSpPr txBox="1"/>
          <p:nvPr/>
        </p:nvSpPr>
        <p:spPr>
          <a:xfrm>
            <a:off x="5486400" y="5334000"/>
            <a:ext cx="607859" cy="261610"/>
          </a:xfrm>
          <a:prstGeom prst="rect">
            <a:avLst/>
          </a:prstGeom>
          <a:noFill/>
        </p:spPr>
        <p:txBody>
          <a:bodyPr wrap="none" rtlCol="0">
            <a:spAutoFit/>
          </a:bodyPr>
          <a:lstStyle/>
          <a:p>
            <a:r>
              <a:rPr lang="en-US" sz="1100" dirty="0"/>
              <a:t>Owens</a:t>
            </a:r>
          </a:p>
        </p:txBody>
      </p:sp>
      <p:cxnSp>
        <p:nvCxnSpPr>
          <p:cNvPr id="41" name="Straight Connector 40"/>
          <p:cNvCxnSpPr/>
          <p:nvPr/>
        </p:nvCxnSpPr>
        <p:spPr>
          <a:xfrm>
            <a:off x="5181600" y="5486400"/>
            <a:ext cx="9906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33400" y="5181600"/>
            <a:ext cx="3502049" cy="369332"/>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dirty="0"/>
              <a:t>Franks cannot play defense again.</a:t>
            </a:r>
          </a:p>
        </p:txBody>
      </p:sp>
      <p:sp>
        <p:nvSpPr>
          <p:cNvPr id="19" name="TextBox 18"/>
          <p:cNvSpPr txBox="1"/>
          <p:nvPr/>
        </p:nvSpPr>
        <p:spPr>
          <a:xfrm>
            <a:off x="914400" y="762000"/>
            <a:ext cx="2719014" cy="707886"/>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3200" dirty="0"/>
              <a:t>EXAMPLE  #</a:t>
            </a:r>
            <a:r>
              <a:rPr lang="en-US" sz="4000" dirty="0"/>
              <a:t>2</a:t>
            </a:r>
          </a:p>
        </p:txBody>
      </p:sp>
      <p:sp>
        <p:nvSpPr>
          <p:cNvPr id="23" name="Slide Number Placeholder 22"/>
          <p:cNvSpPr>
            <a:spLocks noGrp="1"/>
          </p:cNvSpPr>
          <p:nvPr>
            <p:ph type="sldNum" sz="quarter" idx="12"/>
          </p:nvPr>
        </p:nvSpPr>
        <p:spPr/>
        <p:txBody>
          <a:bodyPr/>
          <a:lstStyle/>
          <a:p>
            <a:fld id="{B5A0C30C-6760-4E48-AF0D-3BFE23B95A13}" type="slidenum">
              <a:rPr lang="en-US" smtClean="0"/>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ppt_x</p:attrName>
                                        </p:attrNameLst>
                                      </p:cBhvr>
                                      <p:tavLst>
                                        <p:tav tm="0">
                                          <p:val>
                                            <p:strVal val="#ppt_x-.2"/>
                                          </p:val>
                                        </p:tav>
                                        <p:tav tm="100000">
                                          <p:val>
                                            <p:strVal val="#ppt_x"/>
                                          </p:val>
                                        </p:tav>
                                      </p:tavLst>
                                    </p:anim>
                                    <p:anim calcmode="lin" valueType="num">
                                      <p:cBhvr>
                                        <p:cTn id="8" dur="1000" fill="hold"/>
                                        <p:tgtEl>
                                          <p:spTgt spid="19"/>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ox(in)">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9" fill="hold" nodeType="clickEffect">
                                  <p:stCondLst>
                                    <p:cond delay="0"/>
                                  </p:stCondLst>
                                  <p:childTnLst>
                                    <p:set>
                                      <p:cBhvr>
                                        <p:cTn id="23" dur="1" fill="hold">
                                          <p:stCondLst>
                                            <p:cond delay="0"/>
                                          </p:stCondLst>
                                        </p:cTn>
                                        <p:tgtEl>
                                          <p:spTgt spid="28"/>
                                        </p:tgtEl>
                                        <p:attrNameLst>
                                          <p:attrName>style.visibility</p:attrName>
                                        </p:attrNameLst>
                                      </p:cBhvr>
                                      <p:to>
                                        <p:strVal val="visible"/>
                                      </p:to>
                                    </p:set>
                                    <p:anim calcmode="lin" valueType="num">
                                      <p:cBhvr additive="base">
                                        <p:cTn id="24" dur="500" fill="hold"/>
                                        <p:tgtEl>
                                          <p:spTgt spid="28"/>
                                        </p:tgtEl>
                                        <p:attrNameLst>
                                          <p:attrName>ppt_x</p:attrName>
                                        </p:attrNameLst>
                                      </p:cBhvr>
                                      <p:tavLst>
                                        <p:tav tm="0">
                                          <p:val>
                                            <p:strVal val="0-#ppt_w/2"/>
                                          </p:val>
                                        </p:tav>
                                        <p:tav tm="100000">
                                          <p:val>
                                            <p:strVal val="#ppt_x"/>
                                          </p:val>
                                        </p:tav>
                                      </p:tavLst>
                                    </p:anim>
                                    <p:anim calcmode="lin" valueType="num">
                                      <p:cBhvr additive="base">
                                        <p:cTn id="25" dur="5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3" fill="hold" nodeType="click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additive="base">
                                        <p:cTn id="30" dur="500" fill="hold"/>
                                        <p:tgtEl>
                                          <p:spTgt spid="22"/>
                                        </p:tgtEl>
                                        <p:attrNameLst>
                                          <p:attrName>ppt_x</p:attrName>
                                        </p:attrNameLst>
                                      </p:cBhvr>
                                      <p:tavLst>
                                        <p:tav tm="0">
                                          <p:val>
                                            <p:strVal val="1+#ppt_w/2"/>
                                          </p:val>
                                        </p:tav>
                                        <p:tav tm="100000">
                                          <p:val>
                                            <p:strVal val="#ppt_x"/>
                                          </p:val>
                                        </p:tav>
                                      </p:tavLst>
                                    </p:anim>
                                    <p:anim calcmode="lin" valueType="num">
                                      <p:cBhvr additive="base">
                                        <p:cTn id="31" dur="500" fill="hold"/>
                                        <p:tgtEl>
                                          <p:spTgt spid="22"/>
                                        </p:tgtEl>
                                        <p:attrNameLst>
                                          <p:attrName>ppt_y</p:attrName>
                                        </p:attrNameLst>
                                      </p:cBhvr>
                                      <p:tavLst>
                                        <p:tav tm="0">
                                          <p:val>
                                            <p:strVal val="0-#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box(in)">
                                      <p:cBhvr>
                                        <p:cTn id="36" dur="500"/>
                                        <p:tgtEl>
                                          <p:spTgt spid="29"/>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6"/>
                                        </p:tgtEl>
                                        <p:attrNameLst>
                                          <p:attrName>style.visibility</p:attrName>
                                        </p:attrNameLst>
                                      </p:cBhvr>
                                      <p:to>
                                        <p:strVal val="visible"/>
                                      </p:to>
                                    </p:set>
                                    <p:anim calcmode="lin" valueType="num">
                                      <p:cBhvr additive="base">
                                        <p:cTn id="41" dur="500" fill="hold"/>
                                        <p:tgtEl>
                                          <p:spTgt spid="36"/>
                                        </p:tgtEl>
                                        <p:attrNameLst>
                                          <p:attrName>ppt_x</p:attrName>
                                        </p:attrNameLst>
                                      </p:cBhvr>
                                      <p:tavLst>
                                        <p:tav tm="0">
                                          <p:val>
                                            <p:strVal val="#ppt_x"/>
                                          </p:val>
                                        </p:tav>
                                        <p:tav tm="100000">
                                          <p:val>
                                            <p:strVal val="#ppt_x"/>
                                          </p:val>
                                        </p:tav>
                                      </p:tavLst>
                                    </p:anim>
                                    <p:anim calcmode="lin" valueType="num">
                                      <p:cBhvr additive="base">
                                        <p:cTn id="4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3"/>
                                        </p:tgtEl>
                                        <p:attrNameLst>
                                          <p:attrName>style.visibility</p:attrName>
                                        </p:attrNameLst>
                                      </p:cBhvr>
                                      <p:to>
                                        <p:strVal val="visible"/>
                                      </p:to>
                                    </p:set>
                                    <p:anim calcmode="lin" valueType="num">
                                      <p:cBhvr additive="base">
                                        <p:cTn id="47" dur="500" fill="hold"/>
                                        <p:tgtEl>
                                          <p:spTgt spid="33"/>
                                        </p:tgtEl>
                                        <p:attrNameLst>
                                          <p:attrName>ppt_x</p:attrName>
                                        </p:attrNameLst>
                                      </p:cBhvr>
                                      <p:tavLst>
                                        <p:tav tm="0">
                                          <p:val>
                                            <p:strVal val="#ppt_x"/>
                                          </p:val>
                                        </p:tav>
                                        <p:tav tm="100000">
                                          <p:val>
                                            <p:strVal val="#ppt_x"/>
                                          </p:val>
                                        </p:tav>
                                      </p:tavLst>
                                    </p:anim>
                                    <p:anim calcmode="lin" valueType="num">
                                      <p:cBhvr additive="base">
                                        <p:cTn id="4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41"/>
                                        </p:tgtEl>
                                        <p:attrNameLst>
                                          <p:attrName>style.visibility</p:attrName>
                                        </p:attrNameLst>
                                      </p:cBhvr>
                                      <p:to>
                                        <p:strVal val="visible"/>
                                      </p:to>
                                    </p:set>
                                    <p:anim calcmode="lin" valueType="num">
                                      <p:cBhvr additive="base">
                                        <p:cTn id="53" dur="500" fill="hold"/>
                                        <p:tgtEl>
                                          <p:spTgt spid="41"/>
                                        </p:tgtEl>
                                        <p:attrNameLst>
                                          <p:attrName>ppt_x</p:attrName>
                                        </p:attrNameLst>
                                      </p:cBhvr>
                                      <p:tavLst>
                                        <p:tav tm="0">
                                          <p:val>
                                            <p:strVal val="#ppt_x"/>
                                          </p:val>
                                        </p:tav>
                                        <p:tav tm="100000">
                                          <p:val>
                                            <p:strVal val="#ppt_x"/>
                                          </p:val>
                                        </p:tav>
                                      </p:tavLst>
                                    </p:anim>
                                    <p:anim calcmode="lin" valueType="num">
                                      <p:cBhvr additive="base">
                                        <p:cTn id="54"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anim calcmode="lin" valueType="num">
                                      <p:cBhvr additive="base">
                                        <p:cTn id="59" dur="500" fill="hold"/>
                                        <p:tgtEl>
                                          <p:spTgt spid="14"/>
                                        </p:tgtEl>
                                        <p:attrNameLst>
                                          <p:attrName>ppt_x</p:attrName>
                                        </p:attrNameLst>
                                      </p:cBhvr>
                                      <p:tavLst>
                                        <p:tav tm="0">
                                          <p:val>
                                            <p:strVal val="#ppt_x"/>
                                          </p:val>
                                        </p:tav>
                                        <p:tav tm="100000">
                                          <p:val>
                                            <p:strVal val="#ppt_x"/>
                                          </p:val>
                                        </p:tav>
                                      </p:tavLst>
                                    </p:anim>
                                    <p:anim calcmode="lin" valueType="num">
                                      <p:cBhvr additive="base">
                                        <p:cTn id="6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 presetClass="entr" presetSubtype="16" fill="hold" grpId="0" nodeType="clickEffect">
                                  <p:stCondLst>
                                    <p:cond delay="0"/>
                                  </p:stCondLst>
                                  <p:childTnLst>
                                    <p:set>
                                      <p:cBhvr>
                                        <p:cTn id="64" dur="1" fill="hold">
                                          <p:stCondLst>
                                            <p:cond delay="0"/>
                                          </p:stCondLst>
                                        </p:cTn>
                                        <p:tgtEl>
                                          <p:spTgt spid="7"/>
                                        </p:tgtEl>
                                        <p:attrNameLst>
                                          <p:attrName>style.visibility</p:attrName>
                                        </p:attrNameLst>
                                      </p:cBhvr>
                                      <p:to>
                                        <p:strVal val="visible"/>
                                      </p:to>
                                    </p:set>
                                    <p:animEffect transition="in" filter="box(in)">
                                      <p:cBhvr>
                                        <p:cTn id="65" dur="500"/>
                                        <p:tgtEl>
                                          <p:spTgt spid="7"/>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37"/>
                                        </p:tgtEl>
                                        <p:attrNameLst>
                                          <p:attrName>style.visibility</p:attrName>
                                        </p:attrNameLst>
                                      </p:cBhvr>
                                      <p:to>
                                        <p:strVal val="visible"/>
                                      </p:to>
                                    </p:set>
                                    <p:anim calcmode="lin" valueType="num">
                                      <p:cBhvr>
                                        <p:cTn id="70" dur="1000" fill="hold"/>
                                        <p:tgtEl>
                                          <p:spTgt spid="37"/>
                                        </p:tgtEl>
                                        <p:attrNameLst>
                                          <p:attrName>ppt_w</p:attrName>
                                        </p:attrNameLst>
                                      </p:cBhvr>
                                      <p:tavLst>
                                        <p:tav tm="0">
                                          <p:val>
                                            <p:strVal val="#ppt_w*0.70"/>
                                          </p:val>
                                        </p:tav>
                                        <p:tav tm="100000">
                                          <p:val>
                                            <p:strVal val="#ppt_w"/>
                                          </p:val>
                                        </p:tav>
                                      </p:tavLst>
                                    </p:anim>
                                    <p:anim calcmode="lin" valueType="num">
                                      <p:cBhvr>
                                        <p:cTn id="71" dur="1000" fill="hold"/>
                                        <p:tgtEl>
                                          <p:spTgt spid="37"/>
                                        </p:tgtEl>
                                        <p:attrNameLst>
                                          <p:attrName>ppt_h</p:attrName>
                                        </p:attrNameLst>
                                      </p:cBhvr>
                                      <p:tavLst>
                                        <p:tav tm="0">
                                          <p:val>
                                            <p:strVal val="#ppt_h"/>
                                          </p:val>
                                        </p:tav>
                                        <p:tav tm="100000">
                                          <p:val>
                                            <p:strVal val="#ppt_h"/>
                                          </p:val>
                                        </p:tav>
                                      </p:tavLst>
                                    </p:anim>
                                    <p:animEffect transition="in" filter="fade">
                                      <p:cBhvr>
                                        <p:cTn id="72" dur="1000"/>
                                        <p:tgtEl>
                                          <p:spTgt spid="37"/>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wipe(down)">
                                      <p:cBhvr>
                                        <p:cTn id="77" dur="500"/>
                                        <p:tgtEl>
                                          <p:spTgt spid="18"/>
                                        </p:tgtEl>
                                      </p:cBhvr>
                                    </p:animEffect>
                                  </p:childTnLst>
                                </p:cTn>
                              </p:par>
                            </p:childTnLst>
                          </p:cTn>
                        </p:par>
                      </p:childTnLst>
                    </p:cTn>
                  </p:par>
                  <p:par>
                    <p:cTn id="78" fill="hold">
                      <p:stCondLst>
                        <p:cond delay="indefinite"/>
                      </p:stCondLst>
                      <p:childTnLst>
                        <p:par>
                          <p:cTn id="79" fill="hold">
                            <p:stCondLst>
                              <p:cond delay="0"/>
                            </p:stCondLst>
                            <p:childTnLst>
                              <p:par>
                                <p:cTn id="80" presetID="26" presetClass="emph" presetSubtype="0" fill="hold" grpId="1" nodeType="clickEffect">
                                  <p:stCondLst>
                                    <p:cond delay="0"/>
                                  </p:stCondLst>
                                  <p:childTnLst>
                                    <p:animEffect transition="out" filter="fade">
                                      <p:cBhvr>
                                        <p:cTn id="81" dur="500" tmFilter="0, 0; .2, .5; .8, .5; 1, 0"/>
                                        <p:tgtEl>
                                          <p:spTgt spid="18"/>
                                        </p:tgtEl>
                                      </p:cBhvr>
                                    </p:animEffect>
                                    <p:animScale>
                                      <p:cBhvr>
                                        <p:cTn id="82" dur="250" autoRev="1" fill="hold"/>
                                        <p:tgtEl>
                                          <p:spTgt spid="1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6" grpId="0" animBg="1"/>
      <p:bldP spid="7" grpId="0" animBg="1"/>
      <p:bldP spid="14" grpId="0"/>
      <p:bldP spid="29" grpId="0"/>
      <p:bldP spid="37" grpId="0" animBg="1"/>
      <p:bldP spid="18" grpId="0" animBg="1"/>
      <p:bldP spid="18" grpId="1"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F6664-FAC8-47E3-9298-5F01E13FDCA7}"/>
              </a:ext>
            </a:extLst>
          </p:cNvPr>
          <p:cNvSpPr>
            <a:spLocks noGrp="1"/>
          </p:cNvSpPr>
          <p:nvPr>
            <p:ph type="title"/>
          </p:nvPr>
        </p:nvSpPr>
        <p:spPr/>
        <p:txBody>
          <a:bodyPr>
            <a:normAutofit/>
          </a:bodyPr>
          <a:lstStyle/>
          <a:p>
            <a:r>
              <a:rPr lang="en-US" sz="3600" dirty="0"/>
              <a:t>                FHSAA Officials Guidebook</a:t>
            </a:r>
            <a:br>
              <a:rPr lang="en-US" sz="3600" dirty="0"/>
            </a:br>
            <a:endParaRPr lang="en-US" sz="3600" dirty="0"/>
          </a:p>
        </p:txBody>
      </p:sp>
      <p:sp>
        <p:nvSpPr>
          <p:cNvPr id="3" name="Content Placeholder 2">
            <a:extLst>
              <a:ext uri="{FF2B5EF4-FFF2-40B4-BE49-F238E27FC236}">
                <a16:creationId xmlns:a16="http://schemas.microsoft.com/office/drawing/2014/main" id="{C8382531-F161-4C6D-8E7C-D47177CBDB0F}"/>
              </a:ext>
            </a:extLst>
          </p:cNvPr>
          <p:cNvSpPr>
            <a:spLocks noGrp="1"/>
          </p:cNvSpPr>
          <p:nvPr>
            <p:ph idx="1"/>
          </p:nvPr>
        </p:nvSpPr>
        <p:spPr/>
        <p:txBody>
          <a:bodyPr>
            <a:normAutofit fontScale="92500" lnSpcReduction="10000"/>
          </a:bodyPr>
          <a:lstStyle/>
          <a:p>
            <a:r>
              <a:rPr lang="en-US" dirty="0"/>
              <a:t>3-1-4 DH Rule Addition (does not replace rule):</a:t>
            </a:r>
          </a:p>
          <a:p>
            <a:endParaRPr lang="en-US" dirty="0"/>
          </a:p>
          <a:p>
            <a:pPr marL="0" indent="0">
              <a:buNone/>
            </a:pPr>
            <a:r>
              <a:rPr lang="en-US" dirty="0"/>
              <a:t>The designated hitter and the starting pitcher may be the same person.  If the pitcher opts to bat for himself, he is treated as two separate positions – a pitcher and a designated hitter (abbreviated P/DH on the lineup card) – and may be substituted for as such (i.e., if he is removed as the pitcher, then he may remain as the designated hitter and vice versa).  However, if a player who starts the game as a P/DH is relieved as the starting pitcher, he may not return to the mound even if he remains in the game as DH, and he may not play any other defensive position after being relieved as the pitcher.</a:t>
            </a:r>
          </a:p>
        </p:txBody>
      </p:sp>
      <p:sp>
        <p:nvSpPr>
          <p:cNvPr id="4" name="Slide Number Placeholder 3">
            <a:extLst>
              <a:ext uri="{FF2B5EF4-FFF2-40B4-BE49-F238E27FC236}">
                <a16:creationId xmlns:a16="http://schemas.microsoft.com/office/drawing/2014/main" id="{A075A43D-823E-445E-B39B-36D8695DB512}"/>
              </a:ext>
            </a:extLst>
          </p:cNvPr>
          <p:cNvSpPr>
            <a:spLocks noGrp="1"/>
          </p:cNvSpPr>
          <p:nvPr>
            <p:ph type="sldNum" sz="quarter" idx="12"/>
          </p:nvPr>
        </p:nvSpPr>
        <p:spPr/>
        <p:txBody>
          <a:bodyPr/>
          <a:lstStyle/>
          <a:p>
            <a:fld id="{B5A0C30C-6760-4E48-AF0D-3BFE23B95A13}" type="slidenum">
              <a:rPr lang="en-US" smtClean="0"/>
              <a:pPr/>
              <a:t>2</a:t>
            </a:fld>
            <a:endParaRPr lang="en-US"/>
          </a:p>
        </p:txBody>
      </p:sp>
    </p:spTree>
    <p:extLst>
      <p:ext uri="{BB962C8B-B14F-4D97-AF65-F5344CB8AC3E}">
        <p14:creationId xmlns:p14="http://schemas.microsoft.com/office/powerpoint/2010/main" val="3649159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sz="6600" dirty="0"/>
              <a:t>ONLY IN FLORIDA</a:t>
            </a:r>
          </a:p>
        </p:txBody>
      </p:sp>
      <p:sp>
        <p:nvSpPr>
          <p:cNvPr id="3" name="Content Placeholder 2"/>
          <p:cNvSpPr>
            <a:spLocks noGrp="1"/>
          </p:cNvSpPr>
          <p:nvPr>
            <p:ph idx="1"/>
          </p:nvPr>
        </p:nvSpPr>
        <p:spPr/>
        <p:txBody>
          <a:bodyPr>
            <a:normAutofit lnSpcReduction="10000"/>
          </a:bodyPr>
          <a:lstStyle/>
          <a:p>
            <a:r>
              <a:rPr lang="en-US" sz="3600" dirty="0"/>
              <a:t>The P/DH Rule is only in FLORIDA.</a:t>
            </a:r>
          </a:p>
          <a:p>
            <a:r>
              <a:rPr lang="en-US" sz="3600" dirty="0"/>
              <a:t>There is nothing in the NFHS Rules Book about the P/DH rule.</a:t>
            </a:r>
          </a:p>
          <a:p>
            <a:r>
              <a:rPr lang="en-US" sz="3600" dirty="0"/>
              <a:t>Team may use a regular DH </a:t>
            </a:r>
            <a:r>
              <a:rPr lang="en-US" sz="3600" b="1" u="sng" dirty="0">
                <a:highlight>
                  <a:srgbClr val="FFFF00"/>
                </a:highlight>
              </a:rPr>
              <a:t>or</a:t>
            </a:r>
          </a:p>
          <a:p>
            <a:r>
              <a:rPr lang="en-US" sz="3600" dirty="0"/>
              <a:t>Team may use a P/DH.</a:t>
            </a:r>
          </a:p>
          <a:p>
            <a:r>
              <a:rPr lang="en-US" sz="3600" dirty="0"/>
              <a:t>Or use neither.</a:t>
            </a:r>
          </a:p>
          <a:p>
            <a:r>
              <a:rPr lang="en-US" sz="3600" dirty="0"/>
              <a:t>CANNOT USE BOTH.</a:t>
            </a:r>
          </a:p>
        </p:txBody>
      </p:sp>
      <p:sp>
        <p:nvSpPr>
          <p:cNvPr id="4" name="Slide Number Placeholder 3"/>
          <p:cNvSpPr>
            <a:spLocks noGrp="1"/>
          </p:cNvSpPr>
          <p:nvPr>
            <p:ph type="sldNum" sz="quarter" idx="12"/>
          </p:nvPr>
        </p:nvSpPr>
        <p:spPr/>
        <p:txBody>
          <a:bodyPr/>
          <a:lstStyle/>
          <a:p>
            <a:fld id="{B5A0C30C-6760-4E48-AF0D-3BFE23B95A13}" type="slidenum">
              <a:rPr lang="en-US" smtClean="0"/>
              <a:pPr/>
              <a:t>3</a:t>
            </a:fld>
            <a:endParaRPr lang="en-US"/>
          </a:p>
        </p:txBody>
      </p:sp>
    </p:spTree>
    <p:extLst>
      <p:ext uri="{BB962C8B-B14F-4D97-AF65-F5344CB8AC3E}">
        <p14:creationId xmlns:p14="http://schemas.microsoft.com/office/powerpoint/2010/main" val="3671925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743200"/>
            <a:ext cx="8458200" cy="1200329"/>
          </a:xfrm>
          <a:prstGeom prst="rect">
            <a:avLst/>
          </a:prstGeom>
          <a:noFill/>
        </p:spPr>
        <p:txBody>
          <a:bodyPr wrap="square" rtlCol="0">
            <a:spAutoFit/>
          </a:bodyPr>
          <a:lstStyle/>
          <a:p>
            <a:r>
              <a:rPr lang="en-US" sz="3600" u="sng" dirty="0">
                <a:solidFill>
                  <a:schemeClr val="bg2">
                    <a:lumMod val="50000"/>
                  </a:schemeClr>
                </a:solidFill>
              </a:rPr>
              <a:t>Using a DH is an </a:t>
            </a:r>
            <a:r>
              <a:rPr lang="en-US" sz="3600" u="sng" dirty="0">
                <a:solidFill>
                  <a:srgbClr val="FF0000"/>
                </a:solidFill>
              </a:rPr>
              <a:t>option</a:t>
            </a:r>
            <a:r>
              <a:rPr lang="en-US" sz="3600" dirty="0">
                <a:solidFill>
                  <a:srgbClr val="FF0000"/>
                </a:solidFill>
              </a:rPr>
              <a:t>.  </a:t>
            </a:r>
            <a:r>
              <a:rPr lang="en-US" sz="3600" dirty="0">
                <a:solidFill>
                  <a:schemeClr val="bg2">
                    <a:lumMod val="50000"/>
                  </a:schemeClr>
                </a:solidFill>
              </a:rPr>
              <a:t>If used, must be     	declared at the start of the game.</a:t>
            </a:r>
          </a:p>
        </p:txBody>
      </p:sp>
      <p:sp>
        <p:nvSpPr>
          <p:cNvPr id="6" name="TextBox 5"/>
          <p:cNvSpPr txBox="1"/>
          <p:nvPr/>
        </p:nvSpPr>
        <p:spPr>
          <a:xfrm>
            <a:off x="2971800" y="1524000"/>
            <a:ext cx="3089244" cy="707886"/>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sz="4000" dirty="0"/>
              <a:t>Unchanged…</a:t>
            </a:r>
          </a:p>
        </p:txBody>
      </p:sp>
      <p:sp>
        <p:nvSpPr>
          <p:cNvPr id="7" name="Slide Number Placeholder 6"/>
          <p:cNvSpPr>
            <a:spLocks noGrp="1"/>
          </p:cNvSpPr>
          <p:nvPr>
            <p:ph type="sldNum" sz="quarter" idx="12"/>
          </p:nvPr>
        </p:nvSpPr>
        <p:spPr/>
        <p:txBody>
          <a:bodyPr/>
          <a:lstStyle/>
          <a:p>
            <a:fld id="{B5A0C30C-6760-4E48-AF0D-3BFE23B95A13}" type="slidenum">
              <a:rPr lang="en-US" smtClean="0"/>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3200"/>
            <a:ext cx="8534400" cy="2286000"/>
          </a:xfrm>
          <a:solidFill>
            <a:schemeClr val="bg2"/>
          </a:solidFill>
        </p:spPr>
        <p:txBody>
          <a:bodyPr>
            <a:normAutofit/>
          </a:bodyPr>
          <a:lstStyle/>
          <a:p>
            <a:r>
              <a:rPr lang="en-US" sz="3600" dirty="0"/>
              <a:t>DH MAY BAT FOR </a:t>
            </a:r>
            <a:r>
              <a:rPr lang="en-US" sz="3600" b="1" u="sng" dirty="0"/>
              <a:t>ANY</a:t>
            </a:r>
            <a:r>
              <a:rPr lang="en-US" sz="3600" dirty="0"/>
              <a:t> ONE STARTING PLAYER</a:t>
            </a:r>
            <a:br>
              <a:rPr lang="en-US" sz="3600" dirty="0"/>
            </a:br>
            <a:r>
              <a:rPr lang="en-US" sz="3600" dirty="0"/>
              <a:t>AND ALL SUBSEQUENT SUBSTITUES FOR THAT PLAYER.</a:t>
            </a:r>
          </a:p>
        </p:txBody>
      </p:sp>
      <p:sp>
        <p:nvSpPr>
          <p:cNvPr id="4" name="TextBox 3"/>
          <p:cNvSpPr txBox="1"/>
          <p:nvPr/>
        </p:nvSpPr>
        <p:spPr>
          <a:xfrm>
            <a:off x="2971800" y="1524000"/>
            <a:ext cx="3089244" cy="707886"/>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sz="4000" dirty="0"/>
              <a:t>Unchanged…</a:t>
            </a:r>
          </a:p>
        </p:txBody>
      </p:sp>
      <p:sp>
        <p:nvSpPr>
          <p:cNvPr id="7" name="Slide Number Placeholder 6"/>
          <p:cNvSpPr>
            <a:spLocks noGrp="1"/>
          </p:cNvSpPr>
          <p:nvPr>
            <p:ph type="sldNum" sz="quarter" idx="12"/>
          </p:nvPr>
        </p:nvSpPr>
        <p:spPr/>
        <p:txBody>
          <a:bodyPr/>
          <a:lstStyle/>
          <a:p>
            <a:fld id="{B5A0C30C-6760-4E48-AF0D-3BFE23B95A13}"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bg/>
                                          </p:spTgt>
                                        </p:tgtEl>
                                        <p:attrNameLst>
                                          <p:attrName>style.visibility</p:attrName>
                                        </p:attrNameLst>
                                      </p:cBhvr>
                                      <p:to>
                                        <p:strVal val="visible"/>
                                      </p:to>
                                    </p:set>
                                    <p:anim calcmode="lin" valueType="num">
                                      <p:cBhvr additive="base">
                                        <p:cTn id="12" dur="500" fill="hold"/>
                                        <p:tgtEl>
                                          <p:spTgt spid="4">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4">
                                            <p:bg/>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 calcmode="lin" valueType="num">
                                      <p:cBhvr additive="base">
                                        <p:cTn id="16"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uiExpand="1"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r>
              <a:rPr lang="en-US" sz="4400" dirty="0"/>
              <a:t>There are               </a:t>
            </a:r>
            <a:r>
              <a:rPr lang="en-US" sz="4400" b="1" dirty="0"/>
              <a:t>TWO</a:t>
            </a:r>
            <a:r>
              <a:rPr lang="en-US" sz="4400" dirty="0"/>
              <a:t> options </a:t>
            </a:r>
            <a:r>
              <a:rPr lang="en-US" sz="4400" u="sng" dirty="0"/>
              <a:t>if</a:t>
            </a:r>
            <a:r>
              <a:rPr lang="en-US" sz="4400" dirty="0"/>
              <a:t> </a:t>
            </a:r>
            <a:br>
              <a:rPr lang="en-US" sz="4400" dirty="0"/>
            </a:br>
            <a:r>
              <a:rPr lang="en-US" sz="4400" dirty="0"/>
              <a:t> there is a DH for the starting </a:t>
            </a:r>
            <a:r>
              <a:rPr lang="en-US" sz="4400" b="1" u="sng" dirty="0"/>
              <a:t>Pitcher</a:t>
            </a:r>
            <a:r>
              <a:rPr lang="en-US" sz="4400" dirty="0"/>
              <a:t>.</a:t>
            </a:r>
          </a:p>
        </p:txBody>
      </p:sp>
      <p:sp>
        <p:nvSpPr>
          <p:cNvPr id="5" name="TextBox 4"/>
          <p:cNvSpPr txBox="1"/>
          <p:nvPr/>
        </p:nvSpPr>
        <p:spPr>
          <a:xfrm>
            <a:off x="0" y="3505200"/>
            <a:ext cx="8915400" cy="4770537"/>
          </a:xfrm>
          <a:prstGeom prst="rect">
            <a:avLst/>
          </a:prstGeom>
          <a:noFill/>
        </p:spPr>
        <p:txBody>
          <a:bodyPr wrap="square" rtlCol="0">
            <a:spAutoFit/>
          </a:bodyPr>
          <a:lstStyle/>
          <a:p>
            <a:pPr marL="742950" indent="-742950"/>
            <a:endParaRPr lang="en-US" sz="3600" dirty="0"/>
          </a:p>
          <a:p>
            <a:pPr marL="742950" indent="-742950"/>
            <a:endParaRPr lang="en-US" sz="3600" dirty="0"/>
          </a:p>
          <a:p>
            <a:pPr marL="742950" indent="-742950"/>
            <a:endParaRPr lang="en-US" sz="3600" dirty="0"/>
          </a:p>
          <a:p>
            <a:pPr marL="742950" indent="-742950"/>
            <a:endParaRPr lang="en-US" sz="3600" dirty="0"/>
          </a:p>
          <a:p>
            <a:pPr marL="742950" indent="-742950"/>
            <a:endParaRPr lang="en-US" sz="3600" dirty="0"/>
          </a:p>
          <a:p>
            <a:pPr marL="742950" indent="-742950"/>
            <a:endParaRPr lang="en-US" sz="3600" dirty="0"/>
          </a:p>
          <a:p>
            <a:pPr marL="742950" indent="-742950"/>
            <a:r>
              <a:rPr lang="en-US" sz="4400" dirty="0"/>
              <a:t>       </a:t>
            </a:r>
          </a:p>
          <a:p>
            <a:pPr marL="742950" indent="-742950"/>
            <a:endParaRPr lang="en-US" sz="4400" dirty="0"/>
          </a:p>
        </p:txBody>
      </p:sp>
      <p:sp>
        <p:nvSpPr>
          <p:cNvPr id="6" name="TextBox 5"/>
          <p:cNvSpPr txBox="1"/>
          <p:nvPr/>
        </p:nvSpPr>
        <p:spPr>
          <a:xfrm>
            <a:off x="228600" y="2743200"/>
            <a:ext cx="8610600" cy="1938992"/>
          </a:xfrm>
          <a:prstGeom prst="rect">
            <a:avLst/>
          </a:prstGeom>
          <a:noFill/>
        </p:spPr>
        <p:txBody>
          <a:bodyPr wrap="square" rtlCol="0">
            <a:spAutoFit/>
          </a:bodyPr>
          <a:lstStyle/>
          <a:p>
            <a:pPr marL="342900" indent="-342900"/>
            <a:r>
              <a:rPr lang="en-US" sz="4400" dirty="0">
                <a:solidFill>
                  <a:schemeClr val="bg2">
                    <a:lumMod val="50000"/>
                  </a:schemeClr>
                </a:solidFill>
              </a:rPr>
              <a:t>1.  Another player hits (the DH) for the  Pitcher.</a:t>
            </a:r>
          </a:p>
          <a:p>
            <a:pPr marL="342900" indent="-342900"/>
            <a:r>
              <a:rPr lang="en-US" sz="3200" dirty="0"/>
              <a:t>    </a:t>
            </a:r>
          </a:p>
        </p:txBody>
      </p:sp>
      <p:sp>
        <p:nvSpPr>
          <p:cNvPr id="8" name="TextBox 7"/>
          <p:cNvSpPr txBox="1"/>
          <p:nvPr/>
        </p:nvSpPr>
        <p:spPr>
          <a:xfrm>
            <a:off x="2590800" y="990600"/>
            <a:ext cx="1329595" cy="584775"/>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3200" dirty="0">
                <a:solidFill>
                  <a:schemeClr val="tx2">
                    <a:lumMod val="60000"/>
                    <a:lumOff val="40000"/>
                  </a:schemeClr>
                </a:solidFill>
              </a:rPr>
              <a:t> NOW</a:t>
            </a:r>
          </a:p>
        </p:txBody>
      </p:sp>
      <p:sp>
        <p:nvSpPr>
          <p:cNvPr id="9" name="TextBox 8"/>
          <p:cNvSpPr txBox="1"/>
          <p:nvPr/>
        </p:nvSpPr>
        <p:spPr>
          <a:xfrm>
            <a:off x="4876800" y="3657600"/>
            <a:ext cx="1676400" cy="40011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en-US" sz="2000" dirty="0"/>
              <a:t>Unchanged</a:t>
            </a:r>
          </a:p>
        </p:txBody>
      </p:sp>
      <p:sp>
        <p:nvSpPr>
          <p:cNvPr id="11" name="Slide Number Placeholder 10"/>
          <p:cNvSpPr>
            <a:spLocks noGrp="1"/>
          </p:cNvSpPr>
          <p:nvPr>
            <p:ph type="sldNum" sz="quarter" idx="12"/>
          </p:nvPr>
        </p:nvSpPr>
        <p:spPr/>
        <p:txBody>
          <a:bodyPr/>
          <a:lstStyle/>
          <a:p>
            <a:fld id="{B5A0C30C-6760-4E48-AF0D-3BFE23B95A13}"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8">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additive="base">
                                        <p:cTn id="1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9">
                                            <p:bg/>
                                          </p:spTgt>
                                        </p:tgtEl>
                                        <p:attrNameLst>
                                          <p:attrName>style.visibility</p:attrName>
                                        </p:attrNameLst>
                                      </p:cBhvr>
                                      <p:to>
                                        <p:strVal val="visible"/>
                                      </p:to>
                                    </p:set>
                                    <p:anim calcmode="lin" valueType="num">
                                      <p:cBhvr additive="base">
                                        <p:cTn id="21" dur="500" fill="hold"/>
                                        <p:tgtEl>
                                          <p:spTgt spid="9">
                                            <p:bg/>
                                          </p:spTgt>
                                        </p:tgtEl>
                                        <p:attrNameLst>
                                          <p:attrName>ppt_x</p:attrName>
                                        </p:attrNameLst>
                                      </p:cBhvr>
                                      <p:tavLst>
                                        <p:tav tm="0">
                                          <p:val>
                                            <p:strVal val="#ppt_x"/>
                                          </p:val>
                                        </p:tav>
                                        <p:tav tm="100000">
                                          <p:val>
                                            <p:strVal val="#ppt_x"/>
                                          </p:val>
                                        </p:tav>
                                      </p:tavLst>
                                    </p:anim>
                                    <p:anim calcmode="lin" valueType="num">
                                      <p:cBhvr additive="base">
                                        <p:cTn id="22" dur="500" fill="hold"/>
                                        <p:tgtEl>
                                          <p:spTgt spid="9">
                                            <p:bg/>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anim calcmode="lin" valueType="num">
                                      <p:cBhvr additive="base">
                                        <p:cTn id="2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p:bldP spid="9" grpId="0"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6800"/>
            <a:ext cx="8534400" cy="1143000"/>
          </a:xfrm>
        </p:spPr>
        <p:txBody>
          <a:bodyPr>
            <a:normAutofit/>
          </a:bodyPr>
          <a:lstStyle/>
          <a:p>
            <a:r>
              <a:rPr lang="en-US" sz="3600" dirty="0"/>
              <a:t> </a:t>
            </a:r>
            <a:r>
              <a:rPr lang="en-US" sz="3200" dirty="0"/>
              <a:t>If another player is the DH for the Starting Pitcher:</a:t>
            </a:r>
          </a:p>
        </p:txBody>
      </p:sp>
      <p:sp>
        <p:nvSpPr>
          <p:cNvPr id="5" name="TextBox 4"/>
          <p:cNvSpPr txBox="1"/>
          <p:nvPr/>
        </p:nvSpPr>
        <p:spPr>
          <a:xfrm>
            <a:off x="0" y="3505200"/>
            <a:ext cx="8915400" cy="4770537"/>
          </a:xfrm>
          <a:prstGeom prst="rect">
            <a:avLst/>
          </a:prstGeom>
          <a:noFill/>
        </p:spPr>
        <p:txBody>
          <a:bodyPr wrap="square" rtlCol="0">
            <a:spAutoFit/>
          </a:bodyPr>
          <a:lstStyle/>
          <a:p>
            <a:pPr marL="742950" indent="-742950"/>
            <a:endParaRPr lang="en-US" sz="3600" dirty="0"/>
          </a:p>
          <a:p>
            <a:pPr marL="742950" indent="-742950"/>
            <a:endParaRPr lang="en-US" sz="3600" dirty="0"/>
          </a:p>
          <a:p>
            <a:pPr marL="742950" indent="-742950"/>
            <a:endParaRPr lang="en-US" sz="3600" dirty="0"/>
          </a:p>
          <a:p>
            <a:pPr marL="742950" indent="-742950"/>
            <a:endParaRPr lang="en-US" sz="3600" dirty="0"/>
          </a:p>
          <a:p>
            <a:pPr marL="742950" indent="-742950"/>
            <a:endParaRPr lang="en-US" sz="3600" dirty="0"/>
          </a:p>
          <a:p>
            <a:pPr marL="742950" indent="-742950"/>
            <a:endParaRPr lang="en-US" sz="3600" dirty="0"/>
          </a:p>
          <a:p>
            <a:pPr marL="742950" indent="-742950"/>
            <a:r>
              <a:rPr lang="en-US" sz="4400" dirty="0"/>
              <a:t>       </a:t>
            </a:r>
          </a:p>
          <a:p>
            <a:pPr marL="742950" indent="-742950"/>
            <a:endParaRPr lang="en-US" sz="4400" dirty="0"/>
          </a:p>
        </p:txBody>
      </p:sp>
      <p:sp>
        <p:nvSpPr>
          <p:cNvPr id="9" name="TextBox 8"/>
          <p:cNvSpPr txBox="1"/>
          <p:nvPr/>
        </p:nvSpPr>
        <p:spPr>
          <a:xfrm>
            <a:off x="0" y="2743200"/>
            <a:ext cx="9448800" cy="369332"/>
          </a:xfrm>
          <a:prstGeom prst="rect">
            <a:avLst/>
          </a:prstGeom>
          <a:noFill/>
        </p:spPr>
        <p:txBody>
          <a:bodyPr wrap="square" rtlCol="0">
            <a:spAutoFit/>
          </a:bodyPr>
          <a:lstStyle/>
          <a:p>
            <a:pPr>
              <a:buFont typeface="Wingdings" pitchFamily="2" charset="2"/>
              <a:buChar char="Ø"/>
            </a:pPr>
            <a:r>
              <a:rPr lang="en-US" dirty="0">
                <a:solidFill>
                  <a:schemeClr val="bg2">
                    <a:lumMod val="50000"/>
                  </a:schemeClr>
                </a:solidFill>
              </a:rPr>
              <a:t> If pitcher is removed from the mound, he may play another defensive position.</a:t>
            </a:r>
          </a:p>
        </p:txBody>
      </p:sp>
      <p:sp>
        <p:nvSpPr>
          <p:cNvPr id="10" name="TextBox 9"/>
          <p:cNvSpPr txBox="1"/>
          <p:nvPr/>
        </p:nvSpPr>
        <p:spPr>
          <a:xfrm>
            <a:off x="0" y="3657600"/>
            <a:ext cx="8067465" cy="646331"/>
          </a:xfrm>
          <a:prstGeom prst="rect">
            <a:avLst/>
          </a:prstGeom>
          <a:noFill/>
        </p:spPr>
        <p:txBody>
          <a:bodyPr wrap="none" rtlCol="0">
            <a:spAutoFit/>
          </a:bodyPr>
          <a:lstStyle/>
          <a:p>
            <a:pPr>
              <a:buFont typeface="Wingdings" pitchFamily="2" charset="2"/>
              <a:buChar char="Ø"/>
            </a:pPr>
            <a:r>
              <a:rPr lang="en-US" dirty="0">
                <a:solidFill>
                  <a:schemeClr val="bg2">
                    <a:lumMod val="50000"/>
                  </a:schemeClr>
                </a:solidFill>
              </a:rPr>
              <a:t> May return to the mound if pitching, substitution or charged conference rule </a:t>
            </a:r>
          </a:p>
          <a:p>
            <a:r>
              <a:rPr lang="en-US" dirty="0">
                <a:solidFill>
                  <a:schemeClr val="bg2">
                    <a:lumMod val="50000"/>
                  </a:schemeClr>
                </a:solidFill>
              </a:rPr>
              <a:t>   			      not violated.</a:t>
            </a:r>
          </a:p>
        </p:txBody>
      </p:sp>
      <p:sp>
        <p:nvSpPr>
          <p:cNvPr id="11" name="TextBox 10"/>
          <p:cNvSpPr txBox="1"/>
          <p:nvPr/>
        </p:nvSpPr>
        <p:spPr>
          <a:xfrm>
            <a:off x="0" y="4572000"/>
            <a:ext cx="2304798" cy="369332"/>
          </a:xfrm>
          <a:prstGeom prst="rect">
            <a:avLst/>
          </a:prstGeom>
          <a:noFill/>
        </p:spPr>
        <p:txBody>
          <a:bodyPr wrap="none" rtlCol="0">
            <a:spAutoFit/>
          </a:bodyPr>
          <a:lstStyle/>
          <a:p>
            <a:pPr>
              <a:buFont typeface="Wingdings" pitchFamily="2" charset="2"/>
              <a:buChar char="Ø"/>
            </a:pPr>
            <a:r>
              <a:rPr lang="en-US" dirty="0">
                <a:solidFill>
                  <a:schemeClr val="bg2">
                    <a:lumMod val="50000"/>
                  </a:schemeClr>
                </a:solidFill>
              </a:rPr>
              <a:t>Has re-entry status.</a:t>
            </a:r>
          </a:p>
        </p:txBody>
      </p:sp>
      <p:sp>
        <p:nvSpPr>
          <p:cNvPr id="12" name="TextBox 11"/>
          <p:cNvSpPr txBox="1"/>
          <p:nvPr/>
        </p:nvSpPr>
        <p:spPr>
          <a:xfrm>
            <a:off x="3048000" y="5334000"/>
            <a:ext cx="3089244" cy="707886"/>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sz="4000" dirty="0"/>
              <a:t>Unchanged…</a:t>
            </a:r>
          </a:p>
        </p:txBody>
      </p:sp>
      <p:sp>
        <p:nvSpPr>
          <p:cNvPr id="15" name="Slide Number Placeholder 14"/>
          <p:cNvSpPr>
            <a:spLocks noGrp="1"/>
          </p:cNvSpPr>
          <p:nvPr>
            <p:ph type="sldNum" sz="quarter" idx="12"/>
          </p:nvPr>
        </p:nvSpPr>
        <p:spPr/>
        <p:txBody>
          <a:bodyPr/>
          <a:lstStyle/>
          <a:p>
            <a:fld id="{B5A0C30C-6760-4E48-AF0D-3BFE23B95A13}" type="slidenum">
              <a:rPr lang="en-US" smtClean="0"/>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11">
                                            <p:txEl>
                                              <p:pRg st="0" end="0"/>
                                            </p:txEl>
                                          </p:spTgt>
                                        </p:tgtEl>
                                        <p:attrNameLst>
                                          <p:attrName>style.visibility</p:attrName>
                                        </p:attrNameLst>
                                      </p:cBhvr>
                                      <p:to>
                                        <p:strVal val="visible"/>
                                      </p:to>
                                    </p:set>
                                    <p:anim calcmode="lin" valueType="num">
                                      <p:cBhvr>
                                        <p:cTn id="21"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11">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11">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checkerboard(across)">
                                      <p:cBhvr>
                                        <p:cTn id="2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r>
              <a:rPr lang="en-US" sz="4400" dirty="0"/>
              <a:t>           Second  option if there is a  </a:t>
            </a:r>
            <a:br>
              <a:rPr lang="en-US" sz="4400" dirty="0"/>
            </a:br>
            <a:r>
              <a:rPr lang="en-US" sz="4400" dirty="0"/>
              <a:t>           DH for the starting </a:t>
            </a:r>
            <a:r>
              <a:rPr lang="en-US" sz="4400" b="1" u="sng" dirty="0"/>
              <a:t>Pitcher</a:t>
            </a:r>
            <a:r>
              <a:rPr lang="en-US" sz="4400" dirty="0"/>
              <a:t>.</a:t>
            </a:r>
          </a:p>
        </p:txBody>
      </p:sp>
      <p:sp>
        <p:nvSpPr>
          <p:cNvPr id="5" name="TextBox 4"/>
          <p:cNvSpPr txBox="1"/>
          <p:nvPr/>
        </p:nvSpPr>
        <p:spPr>
          <a:xfrm>
            <a:off x="0" y="3505200"/>
            <a:ext cx="8915400" cy="4770537"/>
          </a:xfrm>
          <a:prstGeom prst="rect">
            <a:avLst/>
          </a:prstGeom>
          <a:noFill/>
        </p:spPr>
        <p:txBody>
          <a:bodyPr wrap="square" rtlCol="0">
            <a:spAutoFit/>
          </a:bodyPr>
          <a:lstStyle/>
          <a:p>
            <a:pPr marL="742950" indent="-742950"/>
            <a:endParaRPr lang="en-US" sz="3600" dirty="0"/>
          </a:p>
          <a:p>
            <a:pPr marL="742950" indent="-742950"/>
            <a:endParaRPr lang="en-US" sz="3600" dirty="0"/>
          </a:p>
          <a:p>
            <a:pPr marL="742950" indent="-742950"/>
            <a:endParaRPr lang="en-US" sz="3600" dirty="0"/>
          </a:p>
          <a:p>
            <a:pPr marL="742950" indent="-742950"/>
            <a:endParaRPr lang="en-US" sz="3600" dirty="0"/>
          </a:p>
          <a:p>
            <a:pPr marL="742950" indent="-742950"/>
            <a:endParaRPr lang="en-US" sz="3600" dirty="0"/>
          </a:p>
          <a:p>
            <a:pPr marL="742950" indent="-742950"/>
            <a:endParaRPr lang="en-US" sz="3600" dirty="0"/>
          </a:p>
          <a:p>
            <a:pPr marL="742950" indent="-742950"/>
            <a:r>
              <a:rPr lang="en-US" sz="4400" dirty="0"/>
              <a:t>       </a:t>
            </a:r>
          </a:p>
          <a:p>
            <a:pPr marL="742950" indent="-742950"/>
            <a:endParaRPr lang="en-US" sz="4400" dirty="0"/>
          </a:p>
        </p:txBody>
      </p:sp>
      <p:sp>
        <p:nvSpPr>
          <p:cNvPr id="11" name="TextBox 10"/>
          <p:cNvSpPr txBox="1"/>
          <p:nvPr/>
        </p:nvSpPr>
        <p:spPr>
          <a:xfrm>
            <a:off x="2895600" y="2362200"/>
            <a:ext cx="2590800" cy="400110"/>
          </a:xfrm>
          <a:prstGeom prst="rect">
            <a:avLst/>
          </a:prstGeom>
          <a:solidFill>
            <a:srgbClr val="FF0000"/>
          </a:solidFill>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en-US" sz="2000" dirty="0"/>
              <a:t>DH Addition = P/DH</a:t>
            </a:r>
          </a:p>
        </p:txBody>
      </p:sp>
      <p:sp>
        <p:nvSpPr>
          <p:cNvPr id="17" name="TextBox 16"/>
          <p:cNvSpPr txBox="1"/>
          <p:nvPr/>
        </p:nvSpPr>
        <p:spPr>
          <a:xfrm>
            <a:off x="1371600" y="2971800"/>
            <a:ext cx="5745997" cy="6463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lang="en-US" sz="3600" dirty="0"/>
              <a:t>PITCHER IS ALSO THE DH</a:t>
            </a:r>
          </a:p>
        </p:txBody>
      </p:sp>
      <p:sp>
        <p:nvSpPr>
          <p:cNvPr id="18" name="TextBox 17"/>
          <p:cNvSpPr txBox="1"/>
          <p:nvPr/>
        </p:nvSpPr>
        <p:spPr>
          <a:xfrm>
            <a:off x="2438400" y="3886200"/>
            <a:ext cx="3471591" cy="707886"/>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4000" dirty="0">
                <a:solidFill>
                  <a:schemeClr val="accent2">
                    <a:lumMod val="50000"/>
                  </a:schemeClr>
                </a:solidFill>
              </a:rPr>
              <a:t>Hitting for Self</a:t>
            </a:r>
          </a:p>
        </p:txBody>
      </p:sp>
      <p:sp>
        <p:nvSpPr>
          <p:cNvPr id="19" name="TextBox 18"/>
          <p:cNvSpPr txBox="1"/>
          <p:nvPr/>
        </p:nvSpPr>
        <p:spPr>
          <a:xfrm>
            <a:off x="1828800" y="4876800"/>
            <a:ext cx="5023298" cy="52322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2800" dirty="0">
                <a:solidFill>
                  <a:schemeClr val="accent2">
                    <a:lumMod val="50000"/>
                  </a:schemeClr>
                </a:solidFill>
              </a:rPr>
              <a:t>Marked on the line-up as </a:t>
            </a:r>
            <a:r>
              <a:rPr lang="en-US" sz="2800" dirty="0">
                <a:solidFill>
                  <a:srgbClr val="F00A1A"/>
                </a:solidFill>
              </a:rPr>
              <a:t>P/DH</a:t>
            </a:r>
          </a:p>
        </p:txBody>
      </p:sp>
      <p:sp>
        <p:nvSpPr>
          <p:cNvPr id="20" name="TextBox 19"/>
          <p:cNvSpPr txBox="1"/>
          <p:nvPr/>
        </p:nvSpPr>
        <p:spPr>
          <a:xfrm>
            <a:off x="228600" y="5715000"/>
            <a:ext cx="8043420" cy="52322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2800" dirty="0">
                <a:solidFill>
                  <a:srgbClr val="F00A1A"/>
                </a:solidFill>
              </a:rPr>
              <a:t>IF USED</a:t>
            </a:r>
            <a:r>
              <a:rPr lang="en-US" sz="2800" dirty="0">
                <a:solidFill>
                  <a:schemeClr val="accent2">
                    <a:lumMod val="50000"/>
                  </a:schemeClr>
                </a:solidFill>
              </a:rPr>
              <a:t>, must be declared at the start of the game.</a:t>
            </a:r>
          </a:p>
        </p:txBody>
      </p:sp>
      <p:sp>
        <p:nvSpPr>
          <p:cNvPr id="12" name="Slide Number Placeholder 11"/>
          <p:cNvSpPr>
            <a:spLocks noGrp="1"/>
          </p:cNvSpPr>
          <p:nvPr>
            <p:ph type="sldNum" sz="quarter" idx="12"/>
          </p:nvPr>
        </p:nvSpPr>
        <p:spPr/>
        <p:txBody>
          <a:bodyPr/>
          <a:lstStyle/>
          <a:p>
            <a:fld id="{B5A0C30C-6760-4E48-AF0D-3BFE23B95A13}" type="slidenum">
              <a:rPr lang="en-US" smtClean="0"/>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additive="base">
                                        <p:cTn id="14" dur="500" fill="hold"/>
                                        <p:tgtEl>
                                          <p:spTgt spid="11"/>
                                        </p:tgtEl>
                                        <p:attrNameLst>
                                          <p:attrName>ppt_x</p:attrName>
                                        </p:attrNameLst>
                                      </p:cBhvr>
                                      <p:tavLst>
                                        <p:tav tm="0">
                                          <p:val>
                                            <p:strVal val="#ppt_x"/>
                                          </p:val>
                                        </p:tav>
                                        <p:tav tm="100000">
                                          <p:val>
                                            <p:strVal val="#ppt_x"/>
                                          </p:val>
                                        </p:tav>
                                      </p:tavLst>
                                    </p:anim>
                                    <p:anim calcmode="lin" valueType="num">
                                      <p:cBhvr additive="base">
                                        <p:cTn id="1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grpId="1"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heel(4)">
                                      <p:cBhvr>
                                        <p:cTn id="20" dur="20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mph" presetSubtype="0" fill="hold" grpId="0" nodeType="clickEffect">
                                  <p:stCondLst>
                                    <p:cond delay="0"/>
                                  </p:stCondLst>
                                  <p:childTnLst>
                                    <p:animScale>
                                      <p:cBhvr>
                                        <p:cTn id="24" dur="2000" fill="hold"/>
                                        <p:tgtEl>
                                          <p:spTgt spid="17"/>
                                        </p:tgtEl>
                                      </p:cBhvr>
                                      <p:by x="150000" y="150000"/>
                                    </p:animScale>
                                  </p:childTnLst>
                                </p:cTn>
                              </p:par>
                            </p:childTnLst>
                          </p:cTn>
                        </p:par>
                      </p:childTnLst>
                    </p:cTn>
                  </p:par>
                  <p:par>
                    <p:cTn id="25" fill="hold">
                      <p:stCondLst>
                        <p:cond delay="indefinite"/>
                      </p:stCondLst>
                      <p:childTnLst>
                        <p:par>
                          <p:cTn id="26" fill="hold">
                            <p:stCondLst>
                              <p:cond delay="0"/>
                            </p:stCondLst>
                            <p:childTnLst>
                              <p:par>
                                <p:cTn id="27" presetID="29"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1000" fill="hold"/>
                                        <p:tgtEl>
                                          <p:spTgt spid="18"/>
                                        </p:tgtEl>
                                        <p:attrNameLst>
                                          <p:attrName>ppt_x</p:attrName>
                                        </p:attrNameLst>
                                      </p:cBhvr>
                                      <p:tavLst>
                                        <p:tav tm="0">
                                          <p:val>
                                            <p:strVal val="#ppt_x-.2"/>
                                          </p:val>
                                        </p:tav>
                                        <p:tav tm="100000">
                                          <p:val>
                                            <p:strVal val="#ppt_x"/>
                                          </p:val>
                                        </p:tav>
                                      </p:tavLst>
                                    </p:anim>
                                    <p:anim calcmode="lin" valueType="num">
                                      <p:cBhvr>
                                        <p:cTn id="30" dur="10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31" dur="10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29"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p:cTn id="43" dur="1000" fill="hold"/>
                                        <p:tgtEl>
                                          <p:spTgt spid="20"/>
                                        </p:tgtEl>
                                        <p:attrNameLst>
                                          <p:attrName>ppt_x</p:attrName>
                                        </p:attrNameLst>
                                      </p:cBhvr>
                                      <p:tavLst>
                                        <p:tav tm="0">
                                          <p:val>
                                            <p:strVal val="#ppt_x-.2"/>
                                          </p:val>
                                        </p:tav>
                                        <p:tav tm="100000">
                                          <p:val>
                                            <p:strVal val="#ppt_x"/>
                                          </p:val>
                                        </p:tav>
                                      </p:tavLst>
                                    </p:anim>
                                    <p:anim calcmode="lin" valueType="num">
                                      <p:cBhvr>
                                        <p:cTn id="44" dur="10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45"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P spid="17" grpId="0" animBg="1"/>
      <p:bldP spid="17" grpId="1" animBg="1"/>
      <p:bldP spid="18" grpId="0" animBg="1"/>
      <p:bldP spid="19" grpId="0" animBg="1"/>
      <p:bldP spid="2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133600"/>
            <a:ext cx="8229600" cy="1676400"/>
          </a:xfrm>
        </p:spPr>
        <p:txBody>
          <a:bodyPr>
            <a:normAutofit fontScale="90000"/>
          </a:bodyPr>
          <a:lstStyle/>
          <a:p>
            <a:r>
              <a:rPr lang="en-US" sz="4400" dirty="0"/>
              <a:t>              </a:t>
            </a:r>
            <a:r>
              <a:rPr lang="en-US" sz="6000" dirty="0"/>
              <a:t>SUBSTITUTION</a:t>
            </a:r>
            <a:br>
              <a:rPr lang="en-US" sz="6000" dirty="0"/>
            </a:br>
            <a:r>
              <a:rPr lang="en-US" sz="6000" dirty="0"/>
              <a:t>			     </a:t>
            </a:r>
          </a:p>
        </p:txBody>
      </p:sp>
      <p:sp>
        <p:nvSpPr>
          <p:cNvPr id="5" name="TextBox 4"/>
          <p:cNvSpPr txBox="1"/>
          <p:nvPr/>
        </p:nvSpPr>
        <p:spPr>
          <a:xfrm>
            <a:off x="0" y="2590800"/>
            <a:ext cx="8915400" cy="4770537"/>
          </a:xfrm>
          <a:prstGeom prst="rect">
            <a:avLst/>
          </a:prstGeom>
          <a:noFill/>
        </p:spPr>
        <p:txBody>
          <a:bodyPr wrap="square" rtlCol="0">
            <a:spAutoFit/>
          </a:bodyPr>
          <a:lstStyle/>
          <a:p>
            <a:pPr marL="742950" indent="-742950"/>
            <a:endParaRPr lang="en-US" sz="3600" dirty="0"/>
          </a:p>
          <a:p>
            <a:pPr marL="742950" indent="-742950"/>
            <a:endParaRPr lang="en-US" sz="3600" dirty="0"/>
          </a:p>
          <a:p>
            <a:pPr marL="742950" indent="-742950"/>
            <a:endParaRPr lang="en-US" sz="3600" dirty="0"/>
          </a:p>
          <a:p>
            <a:pPr marL="742950" indent="-742950"/>
            <a:endParaRPr lang="en-US" sz="3600" dirty="0"/>
          </a:p>
          <a:p>
            <a:pPr marL="742950" indent="-742950"/>
            <a:endParaRPr lang="en-US" sz="3600" dirty="0"/>
          </a:p>
          <a:p>
            <a:pPr marL="742950" indent="-742950"/>
            <a:endParaRPr lang="en-US" sz="3600" dirty="0"/>
          </a:p>
          <a:p>
            <a:pPr marL="742950" indent="-742950"/>
            <a:r>
              <a:rPr lang="en-US" sz="4400" dirty="0"/>
              <a:t>       </a:t>
            </a:r>
          </a:p>
          <a:p>
            <a:pPr marL="742950" indent="-742950"/>
            <a:endParaRPr lang="en-US" sz="4400" dirty="0"/>
          </a:p>
        </p:txBody>
      </p:sp>
      <p:sp>
        <p:nvSpPr>
          <p:cNvPr id="6" name="TextBox 5"/>
          <p:cNvSpPr txBox="1"/>
          <p:nvPr/>
        </p:nvSpPr>
        <p:spPr>
          <a:xfrm>
            <a:off x="-609600" y="838200"/>
            <a:ext cx="8991600" cy="769441"/>
          </a:xfrm>
          <a:prstGeom prst="rect">
            <a:avLst/>
          </a:prstGeom>
          <a:noFill/>
        </p:spPr>
        <p:txBody>
          <a:bodyPr wrap="square" rtlCol="0">
            <a:spAutoFit/>
          </a:bodyPr>
          <a:lstStyle/>
          <a:p>
            <a:pPr marL="342900" indent="-342900"/>
            <a:r>
              <a:rPr lang="en-US" sz="4400" dirty="0"/>
              <a:t>                            </a:t>
            </a:r>
            <a:r>
              <a:rPr lang="en-US" sz="4400" dirty="0">
                <a:solidFill>
                  <a:srgbClr val="FF0000"/>
                </a:solidFill>
              </a:rPr>
              <a:t>P/DH</a:t>
            </a:r>
          </a:p>
        </p:txBody>
      </p:sp>
      <p:sp>
        <p:nvSpPr>
          <p:cNvPr id="10" name="TextBox 9"/>
          <p:cNvSpPr txBox="1"/>
          <p:nvPr/>
        </p:nvSpPr>
        <p:spPr>
          <a:xfrm>
            <a:off x="-67048" y="2895600"/>
            <a:ext cx="9211048" cy="5016758"/>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en-US" sz="3200" dirty="0"/>
              <a:t>The P/DH may be substituted for either or both positions </a:t>
            </a:r>
            <a:r>
              <a:rPr lang="en-US" sz="3200" dirty="0">
                <a:solidFill>
                  <a:srgbClr val="FF0000"/>
                </a:solidFill>
              </a:rPr>
              <a:t>BUT one player may not substitute to become a new P/DH</a:t>
            </a:r>
            <a:r>
              <a:rPr lang="en-US" sz="3200" dirty="0"/>
              <a:t>; i.e., if both positions are substituted for it would take two players to do so.</a:t>
            </a:r>
          </a:p>
          <a:p>
            <a:endParaRPr lang="en-US" sz="3200" dirty="0"/>
          </a:p>
          <a:p>
            <a:r>
              <a:rPr lang="en-US" sz="3200" dirty="0">
                <a:solidFill>
                  <a:srgbClr val="FFFF00"/>
                </a:solidFill>
              </a:rPr>
              <a:t>The P/DH has different rulings for each position after he is substituted.</a:t>
            </a:r>
          </a:p>
          <a:p>
            <a:endParaRPr lang="en-US" sz="3200" dirty="0"/>
          </a:p>
          <a:p>
            <a:endParaRPr lang="en-US" sz="3200" dirty="0"/>
          </a:p>
          <a:p>
            <a:r>
              <a:rPr lang="en-US" sz="3200" dirty="0"/>
              <a:t>   </a:t>
            </a:r>
          </a:p>
        </p:txBody>
      </p:sp>
      <p:sp>
        <p:nvSpPr>
          <p:cNvPr id="8" name="TextBox 7"/>
          <p:cNvSpPr txBox="1"/>
          <p:nvPr/>
        </p:nvSpPr>
        <p:spPr>
          <a:xfrm>
            <a:off x="2514600" y="1600200"/>
            <a:ext cx="3135089" cy="369332"/>
          </a:xfrm>
          <a:prstGeom prst="rect">
            <a:avLst/>
          </a:prstGeom>
          <a:noFill/>
        </p:spPr>
        <p:txBody>
          <a:bodyPr wrap="none" rtlCol="0">
            <a:spAutoFit/>
          </a:bodyPr>
          <a:lstStyle/>
          <a:p>
            <a:r>
              <a:rPr lang="en-US" dirty="0">
                <a:solidFill>
                  <a:srgbClr val="FF0000"/>
                </a:solidFill>
              </a:rPr>
              <a:t>(Same player, both positions) </a:t>
            </a:r>
            <a:endParaRPr lang="en-US" dirty="0"/>
          </a:p>
        </p:txBody>
      </p:sp>
      <p:sp>
        <p:nvSpPr>
          <p:cNvPr id="12" name="Slide Number Placeholder 11"/>
          <p:cNvSpPr>
            <a:spLocks noGrp="1"/>
          </p:cNvSpPr>
          <p:nvPr>
            <p:ph type="sldNum" sz="quarter" idx="12"/>
          </p:nvPr>
        </p:nvSpPr>
        <p:spPr/>
        <p:txBody>
          <a:bodyPr/>
          <a:lstStyle/>
          <a:p>
            <a:fld id="{B5A0C30C-6760-4E48-AF0D-3BFE23B95A13}"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linds(horizontal)">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10" grpId="0" animBg="1"/>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1818</TotalTime>
  <Words>1297</Words>
  <Application>Microsoft Office PowerPoint</Application>
  <PresentationFormat>On-screen Show (4:3)</PresentationFormat>
  <Paragraphs>557</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Constantia</vt:lpstr>
      <vt:lpstr>Wingdings</vt:lpstr>
      <vt:lpstr>Wingdings 2</vt:lpstr>
      <vt:lpstr>Flow</vt:lpstr>
      <vt:lpstr>FHSAA</vt:lpstr>
      <vt:lpstr>                FHSAA Officials Guidebook </vt:lpstr>
      <vt:lpstr>       ONLY IN FLORIDA</vt:lpstr>
      <vt:lpstr>PowerPoint Presentation</vt:lpstr>
      <vt:lpstr>DH MAY BAT FOR ANY ONE STARTING PLAYER AND ALL SUBSEQUENT SUBSTITUES FOR THAT PLAYER.</vt:lpstr>
      <vt:lpstr>There are               TWO options if   there is a DH for the starting Pitcher.</vt:lpstr>
      <vt:lpstr> If another player is the DH for the Starting Pitcher:</vt:lpstr>
      <vt:lpstr>           Second  option if there is a              DH for the starting Pitcher.</vt:lpstr>
      <vt:lpstr>              SUBSTITUTION         </vt:lpstr>
      <vt:lpstr>                      P/DH                (Same player, both positions)                        </vt:lpstr>
      <vt:lpstr>                              (Same player, both positions)       </vt:lpstr>
      <vt:lpstr>                                      LOSING THE P/DH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FHSAA</dc:title>
  <dc:creator>Mona</dc:creator>
  <cp:lastModifiedBy>Mona Osborne</cp:lastModifiedBy>
  <cp:revision>179</cp:revision>
  <dcterms:created xsi:type="dcterms:W3CDTF">2010-12-03T16:31:59Z</dcterms:created>
  <dcterms:modified xsi:type="dcterms:W3CDTF">2018-08-06T23:00:10Z</dcterms:modified>
</cp:coreProperties>
</file>