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2" r:id="rId3"/>
    <p:sldId id="290" r:id="rId4"/>
    <p:sldId id="274" r:id="rId5"/>
    <p:sldId id="275" r:id="rId6"/>
    <p:sldId id="268" r:id="rId7"/>
    <p:sldId id="279" r:id="rId8"/>
    <p:sldId id="276" r:id="rId9"/>
    <p:sldId id="277" r:id="rId10"/>
    <p:sldId id="280" r:id="rId11"/>
    <p:sldId id="266" r:id="rId12"/>
    <p:sldId id="267" r:id="rId13"/>
    <p:sldId id="264" r:id="rId14"/>
    <p:sldId id="265" r:id="rId15"/>
    <p:sldId id="262" r:id="rId16"/>
    <p:sldId id="257" r:id="rId17"/>
    <p:sldId id="263" r:id="rId18"/>
    <p:sldId id="283" r:id="rId19"/>
    <p:sldId id="258" r:id="rId20"/>
    <p:sldId id="261" r:id="rId21"/>
    <p:sldId id="281" r:id="rId22"/>
    <p:sldId id="273" r:id="rId23"/>
    <p:sldId id="282" r:id="rId24"/>
    <p:sldId id="285" r:id="rId25"/>
    <p:sldId id="286" r:id="rId26"/>
    <p:sldId id="287" r:id="rId27"/>
    <p:sldId id="293" r:id="rId28"/>
    <p:sldId id="259" r:id="rId29"/>
    <p:sldId id="260" r:id="rId30"/>
    <p:sldId id="271"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8" autoAdjust="0"/>
  </p:normalViewPr>
  <p:slideViewPr>
    <p:cSldViewPr>
      <p:cViewPr varScale="1">
        <p:scale>
          <a:sx n="52" d="100"/>
          <a:sy n="52" d="100"/>
        </p:scale>
        <p:origin x="1234"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72B26-6022-41F4-8298-911520AB169F}" type="datetimeFigureOut">
              <a:rPr lang="en-US" smtClean="0"/>
              <a:pPr/>
              <a:t>8/11/2018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69F0A-BAE4-4B3F-9244-DC7D4EE35D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a:t>
            </a:fld>
            <a:endParaRPr lang="en-US"/>
          </a:p>
        </p:txBody>
      </p:sp>
    </p:spTree>
    <p:extLst>
      <p:ext uri="{BB962C8B-B14F-4D97-AF65-F5344CB8AC3E}">
        <p14:creationId xmlns:p14="http://schemas.microsoft.com/office/powerpoint/2010/main" val="164078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25</a:t>
            </a:fld>
            <a:endParaRPr lang="en-US"/>
          </a:p>
        </p:txBody>
      </p:sp>
    </p:spTree>
    <p:extLst>
      <p:ext uri="{BB962C8B-B14F-4D97-AF65-F5344CB8AC3E}">
        <p14:creationId xmlns:p14="http://schemas.microsoft.com/office/powerpoint/2010/main" val="279193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26</a:t>
            </a:fld>
            <a:endParaRPr lang="en-US"/>
          </a:p>
        </p:txBody>
      </p:sp>
    </p:spTree>
    <p:extLst>
      <p:ext uri="{BB962C8B-B14F-4D97-AF65-F5344CB8AC3E}">
        <p14:creationId xmlns:p14="http://schemas.microsoft.com/office/powerpoint/2010/main" val="28910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27</a:t>
            </a:fld>
            <a:endParaRPr lang="en-US"/>
          </a:p>
        </p:txBody>
      </p:sp>
    </p:spTree>
    <p:extLst>
      <p:ext uri="{BB962C8B-B14F-4D97-AF65-F5344CB8AC3E}">
        <p14:creationId xmlns:p14="http://schemas.microsoft.com/office/powerpoint/2010/main" val="280313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Palm Springs,</a:t>
            </a:r>
            <a:r>
              <a:rPr lang="en-US" baseline="0" dirty="0"/>
              <a:t> comes up </a:t>
            </a:r>
            <a:r>
              <a:rPr lang="en-US" baseline="0"/>
              <a:t>Lake Worth.  </a:t>
            </a:r>
            <a:r>
              <a:rPr lang="en-US" baseline="0" dirty="0"/>
              <a:t>Map is correct.</a:t>
            </a:r>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9</a:t>
            </a:fld>
            <a:endParaRPr lang="en-US"/>
          </a:p>
        </p:txBody>
      </p:sp>
    </p:spTree>
    <p:extLst>
      <p:ext uri="{BB962C8B-B14F-4D97-AF65-F5344CB8AC3E}">
        <p14:creationId xmlns:p14="http://schemas.microsoft.com/office/powerpoint/2010/main" val="84491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10</a:t>
            </a:fld>
            <a:endParaRPr lang="en-US"/>
          </a:p>
        </p:txBody>
      </p:sp>
    </p:spTree>
    <p:extLst>
      <p:ext uri="{BB962C8B-B14F-4D97-AF65-F5344CB8AC3E}">
        <p14:creationId xmlns:p14="http://schemas.microsoft.com/office/powerpoint/2010/main" val="54566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19</a:t>
            </a:fld>
            <a:endParaRPr lang="en-US"/>
          </a:p>
        </p:txBody>
      </p:sp>
    </p:spTree>
    <p:extLst>
      <p:ext uri="{BB962C8B-B14F-4D97-AF65-F5344CB8AC3E}">
        <p14:creationId xmlns:p14="http://schemas.microsoft.com/office/powerpoint/2010/main" val="8329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569F0A-BAE4-4B3F-9244-DC7D4EE35D78}" type="slidenum">
              <a:rPr lang="en-US" smtClean="0"/>
              <a:pPr/>
              <a:t>21</a:t>
            </a:fld>
            <a:endParaRPr lang="en-US"/>
          </a:p>
        </p:txBody>
      </p:sp>
    </p:spTree>
    <p:extLst>
      <p:ext uri="{BB962C8B-B14F-4D97-AF65-F5344CB8AC3E}">
        <p14:creationId xmlns:p14="http://schemas.microsoft.com/office/powerpoint/2010/main" val="370126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23</a:t>
            </a:fld>
            <a:endParaRPr lang="en-US"/>
          </a:p>
        </p:txBody>
      </p:sp>
    </p:spTree>
    <p:extLst>
      <p:ext uri="{BB962C8B-B14F-4D97-AF65-F5344CB8AC3E}">
        <p14:creationId xmlns:p14="http://schemas.microsoft.com/office/powerpoint/2010/main" val="130376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paste address for pay sheet.</a:t>
            </a:r>
          </a:p>
        </p:txBody>
      </p:sp>
      <p:sp>
        <p:nvSpPr>
          <p:cNvPr id="4" name="Slide Number Placeholder 3"/>
          <p:cNvSpPr>
            <a:spLocks noGrp="1"/>
          </p:cNvSpPr>
          <p:nvPr>
            <p:ph type="sldNum" sz="quarter" idx="10"/>
          </p:nvPr>
        </p:nvSpPr>
        <p:spPr/>
        <p:txBody>
          <a:bodyPr/>
          <a:lstStyle/>
          <a:p>
            <a:fld id="{65569F0A-BAE4-4B3F-9244-DC7D4EE35D78}" type="slidenum">
              <a:rPr lang="en-US" smtClean="0"/>
              <a:pPr/>
              <a:t>24</a:t>
            </a:fld>
            <a:endParaRPr lang="en-US"/>
          </a:p>
        </p:txBody>
      </p:sp>
    </p:spTree>
    <p:extLst>
      <p:ext uri="{BB962C8B-B14F-4D97-AF65-F5344CB8AC3E}">
        <p14:creationId xmlns:p14="http://schemas.microsoft.com/office/powerpoint/2010/main" val="240166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48B7BF-9914-42B6-974B-AFEC60F9A09D}"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B7BF-9914-42B6-974B-AFEC60F9A09D}"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B7BF-9914-42B6-974B-AFEC60F9A09D}"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B7BF-9914-42B6-974B-AFEC60F9A09D}"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8B7BF-9914-42B6-974B-AFEC60F9A09D}"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8B7BF-9914-42B6-974B-AFEC60F9A09D}"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8B7BF-9914-42B6-974B-AFEC60F9A09D}" type="datetimeFigureOut">
              <a:rPr lang="en-US" smtClean="0"/>
              <a:pPr/>
              <a:t>8/11/2018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8B7BF-9914-42B6-974B-AFEC60F9A09D}" type="datetimeFigureOut">
              <a:rPr lang="en-US" smtClean="0"/>
              <a:pPr/>
              <a:t>8/11/2018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8B7BF-9914-42B6-974B-AFEC60F9A09D}" type="datetimeFigureOut">
              <a:rPr lang="en-US" smtClean="0"/>
              <a:pPr/>
              <a:t>8/11/2018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8B7BF-9914-42B6-974B-AFEC60F9A09D}"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8B7BF-9914-42B6-974B-AFEC60F9A09D}"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59534-A8FA-4A78-A748-EA20FEA22C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8B7BF-9914-42B6-974B-AFEC60F9A09D}" type="datetimeFigureOut">
              <a:rPr lang="en-US" smtClean="0"/>
              <a:pPr/>
              <a:t>8/11/2018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59534-A8FA-4A78-A748-EA20FEA22C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normAutofit/>
          </a:bodyPr>
          <a:lstStyle/>
          <a:p>
            <a:r>
              <a:rPr lang="en-US" sz="4000" b="1" dirty="0">
                <a:solidFill>
                  <a:schemeClr val="tx1"/>
                </a:solidFill>
              </a:rPr>
              <a:t>Game Assignment Program</a:t>
            </a:r>
          </a:p>
        </p:txBody>
      </p:sp>
      <p:pic>
        <p:nvPicPr>
          <p:cNvPr id="4" name="Picture 2"/>
          <p:cNvPicPr>
            <a:picLocks noChangeAspect="1" noChangeArrowheads="1"/>
          </p:cNvPicPr>
          <p:nvPr/>
        </p:nvPicPr>
        <p:blipFill>
          <a:blip r:embed="rId2" cstate="print"/>
          <a:srcRect/>
          <a:stretch>
            <a:fillRect/>
          </a:stretch>
        </p:blipFill>
        <p:spPr bwMode="auto">
          <a:xfrm>
            <a:off x="2403489" y="2406207"/>
            <a:ext cx="4337022" cy="1479993"/>
          </a:xfrm>
          <a:prstGeom prst="rect">
            <a:avLst/>
          </a:prstGeom>
          <a:noFill/>
          <a:ln w="9525">
            <a:noFill/>
            <a:miter lim="800000"/>
            <a:headEnd/>
            <a:tailEnd/>
          </a:ln>
        </p:spPr>
      </p:pic>
      <p:pic>
        <p:nvPicPr>
          <p:cNvPr id="5" name="Picture 4">
            <a:extLst>
              <a:ext uri="{FF2B5EF4-FFF2-40B4-BE49-F238E27FC236}">
                <a16:creationId xmlns:a16="http://schemas.microsoft.com/office/drawing/2014/main" id="{96979B2C-31CA-4CA2-8893-FD118DA258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52424"/>
            <a:ext cx="2286000" cy="162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792162"/>
          </a:xfrm>
          <a:solidFill>
            <a:schemeClr val="accent3">
              <a:lumMod val="60000"/>
              <a:lumOff val="40000"/>
            </a:schemeClr>
          </a:solidFill>
          <a:ln w="127000" cmpd="tri">
            <a:solidFill>
              <a:schemeClr val="tx1"/>
            </a:solidFill>
          </a:ln>
        </p:spPr>
        <p:txBody>
          <a:bodyPr>
            <a:noAutofit/>
          </a:bodyPr>
          <a:lstStyle/>
          <a:p>
            <a:r>
              <a:rPr lang="en-US" sz="6600" dirty="0"/>
              <a:t>CALENDAR-</a:t>
            </a:r>
            <a:r>
              <a:rPr lang="en-US" sz="3200" dirty="0"/>
              <a:t> Full Day(s) Blocked</a:t>
            </a:r>
          </a:p>
        </p:txBody>
      </p:sp>
      <p:sp>
        <p:nvSpPr>
          <p:cNvPr id="5" name="TextBox 4"/>
          <p:cNvSpPr txBox="1"/>
          <p:nvPr/>
        </p:nvSpPr>
        <p:spPr>
          <a:xfrm>
            <a:off x="210319" y="5296198"/>
            <a:ext cx="8070030" cy="1477328"/>
          </a:xfrm>
          <a:prstGeom prst="rect">
            <a:avLst/>
          </a:prstGeom>
          <a:solidFill>
            <a:schemeClr val="accent3">
              <a:lumMod val="75000"/>
            </a:schemeClr>
          </a:solidFill>
        </p:spPr>
        <p:txBody>
          <a:bodyPr wrap="none" rtlCol="0">
            <a:spAutoFit/>
          </a:bodyPr>
          <a:lstStyle/>
          <a:p>
            <a:r>
              <a:rPr lang="en-US" dirty="0"/>
              <a:t>You can block full days individually or use the date range.  To block individually, click</a:t>
            </a:r>
          </a:p>
          <a:p>
            <a:r>
              <a:rPr lang="en-US" dirty="0"/>
              <a:t>BLOCK ALL DAY then DOUBLE CLICK the  day(s).   No ‘Time Range’ is necessary, it will</a:t>
            </a:r>
          </a:p>
          <a:p>
            <a:r>
              <a:rPr lang="en-US" dirty="0"/>
              <a:t>Default to 12AM-11:59PM.</a:t>
            </a:r>
          </a:p>
          <a:p>
            <a:endParaRPr lang="en-US" dirty="0"/>
          </a:p>
          <a:p>
            <a:endParaRPr lang="en-US" dirty="0"/>
          </a:p>
        </p:txBody>
      </p:sp>
      <p:pic>
        <p:nvPicPr>
          <p:cNvPr id="6" name="Picture 5"/>
          <p:cNvPicPr>
            <a:picLocks noChangeAspect="1"/>
          </p:cNvPicPr>
          <p:nvPr/>
        </p:nvPicPr>
        <p:blipFill>
          <a:blip r:embed="rId3"/>
          <a:stretch>
            <a:fillRect/>
          </a:stretch>
        </p:blipFill>
        <p:spPr>
          <a:xfrm>
            <a:off x="185738" y="1100137"/>
            <a:ext cx="7974208" cy="4233863"/>
          </a:xfrm>
          <a:prstGeom prst="rect">
            <a:avLst/>
          </a:prstGeom>
        </p:spPr>
      </p:pic>
    </p:spTree>
    <p:extLst>
      <p:ext uri="{BB962C8B-B14F-4D97-AF65-F5344CB8AC3E}">
        <p14:creationId xmlns:p14="http://schemas.microsoft.com/office/powerpoint/2010/main" val="261502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69577" y="5432760"/>
            <a:ext cx="7620000" cy="369332"/>
          </a:xfrm>
          <a:prstGeom prst="rect">
            <a:avLst/>
          </a:prstGeom>
          <a:solidFill>
            <a:schemeClr val="accent3">
              <a:lumMod val="60000"/>
              <a:lumOff val="40000"/>
            </a:schemeClr>
          </a:solidFill>
          <a:ln w="25400" cmpd="tri">
            <a:solidFill>
              <a:schemeClr val="tx1"/>
            </a:solidFill>
          </a:ln>
        </p:spPr>
        <p:txBody>
          <a:bodyPr wrap="square" rtlCol="0">
            <a:spAutoFit/>
          </a:bodyPr>
          <a:lstStyle/>
          <a:p>
            <a:r>
              <a:rPr lang="en-US" dirty="0"/>
              <a:t>            To CLEAR BLOCK(S), check </a:t>
            </a:r>
            <a:r>
              <a:rPr lang="en-US" i="1" dirty="0"/>
              <a:t>‘Clear Blocks</a:t>
            </a:r>
            <a:r>
              <a:rPr lang="en-US" dirty="0"/>
              <a:t>’ then  double click the day.      </a:t>
            </a:r>
          </a:p>
        </p:txBody>
      </p:sp>
      <p:sp>
        <p:nvSpPr>
          <p:cNvPr id="10" name="Title 1"/>
          <p:cNvSpPr>
            <a:spLocks noGrp="1"/>
          </p:cNvSpPr>
          <p:nvPr>
            <p:ph type="title"/>
          </p:nvPr>
        </p:nvSpPr>
        <p:spPr>
          <a:xfrm>
            <a:off x="457200" y="274638"/>
            <a:ext cx="8229600" cy="792162"/>
          </a:xfrm>
          <a:solidFill>
            <a:schemeClr val="accent3">
              <a:lumMod val="60000"/>
              <a:lumOff val="40000"/>
            </a:schemeClr>
          </a:solidFill>
          <a:ln w="127000" cmpd="tri">
            <a:solidFill>
              <a:schemeClr val="tx1"/>
            </a:solidFill>
          </a:ln>
        </p:spPr>
        <p:txBody>
          <a:bodyPr>
            <a:noAutofit/>
          </a:bodyPr>
          <a:lstStyle/>
          <a:p>
            <a:r>
              <a:rPr lang="en-US" sz="6600" dirty="0"/>
              <a:t>CALENDAR-</a:t>
            </a:r>
            <a:r>
              <a:rPr lang="en-US" sz="3200" dirty="0"/>
              <a:t> Clear Blocks</a:t>
            </a:r>
            <a:endParaRPr lang="en-US" sz="6600" dirty="0"/>
          </a:p>
        </p:txBody>
      </p:sp>
      <p:pic>
        <p:nvPicPr>
          <p:cNvPr id="2" name="Picture 1"/>
          <p:cNvPicPr>
            <a:picLocks noChangeAspect="1"/>
          </p:cNvPicPr>
          <p:nvPr/>
        </p:nvPicPr>
        <p:blipFill>
          <a:blip r:embed="rId2"/>
          <a:stretch>
            <a:fillRect/>
          </a:stretch>
        </p:blipFill>
        <p:spPr>
          <a:xfrm>
            <a:off x="366712" y="1220955"/>
            <a:ext cx="8410575" cy="4057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a:solidFill>
            <a:schemeClr val="accent3">
              <a:lumMod val="60000"/>
              <a:lumOff val="40000"/>
            </a:schemeClr>
          </a:solidFill>
          <a:ln w="127000" cmpd="tri">
            <a:solidFill>
              <a:schemeClr val="tx1"/>
            </a:solidFill>
          </a:ln>
        </p:spPr>
        <p:txBody>
          <a:bodyPr>
            <a:noAutofit/>
          </a:bodyPr>
          <a:lstStyle/>
          <a:p>
            <a:r>
              <a:rPr lang="en-US" sz="6600" dirty="0"/>
              <a:t>CALENDAR – </a:t>
            </a:r>
            <a:r>
              <a:rPr lang="en-US" sz="3200" dirty="0"/>
              <a:t>Clear Blocks</a:t>
            </a:r>
            <a:endParaRPr lang="en-US" sz="6600" dirty="0"/>
          </a:p>
        </p:txBody>
      </p:sp>
      <p:sp>
        <p:nvSpPr>
          <p:cNvPr id="8" name="TextBox 7"/>
          <p:cNvSpPr txBox="1"/>
          <p:nvPr/>
        </p:nvSpPr>
        <p:spPr>
          <a:xfrm>
            <a:off x="2286000" y="5432760"/>
            <a:ext cx="4953000" cy="923330"/>
          </a:xfrm>
          <a:prstGeom prst="rect">
            <a:avLst/>
          </a:prstGeom>
          <a:solidFill>
            <a:schemeClr val="accent3">
              <a:lumMod val="60000"/>
              <a:lumOff val="40000"/>
            </a:schemeClr>
          </a:solidFill>
          <a:ln w="25400" cmpd="tri">
            <a:solidFill>
              <a:schemeClr val="tx1"/>
            </a:solidFill>
          </a:ln>
        </p:spPr>
        <p:txBody>
          <a:bodyPr wrap="square" rtlCol="0">
            <a:spAutoFit/>
          </a:bodyPr>
          <a:lstStyle/>
          <a:p>
            <a:r>
              <a:rPr lang="en-US" dirty="0"/>
              <a:t>If there are a lot of blocks to clear you can put in the date range and mark the days of the week and hit APPLY -  all games will unblock at once.</a:t>
            </a:r>
          </a:p>
        </p:txBody>
      </p:sp>
      <p:pic>
        <p:nvPicPr>
          <p:cNvPr id="2" name="Picture 1"/>
          <p:cNvPicPr>
            <a:picLocks noChangeAspect="1"/>
          </p:cNvPicPr>
          <p:nvPr/>
        </p:nvPicPr>
        <p:blipFill>
          <a:blip r:embed="rId2"/>
          <a:stretch>
            <a:fillRect/>
          </a:stretch>
        </p:blipFill>
        <p:spPr>
          <a:xfrm>
            <a:off x="457200" y="1371600"/>
            <a:ext cx="8215313" cy="38730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90600" y="838200"/>
            <a:ext cx="7162800" cy="4429125"/>
          </a:xfrm>
          <a:prstGeom prst="rect">
            <a:avLst/>
          </a:prstGeom>
          <a:noFill/>
          <a:ln w="127000" cmpd="tri">
            <a:solidFill>
              <a:schemeClr val="tx1"/>
            </a:solidFill>
            <a:miter lim="800000"/>
            <a:headEnd/>
            <a:tailEnd/>
          </a:ln>
        </p:spPr>
      </p:pic>
      <p:sp>
        <p:nvSpPr>
          <p:cNvPr id="5" name="TextBox 4"/>
          <p:cNvSpPr txBox="1"/>
          <p:nvPr/>
        </p:nvSpPr>
        <p:spPr>
          <a:xfrm>
            <a:off x="533400" y="5562600"/>
            <a:ext cx="8040021" cy="646331"/>
          </a:xfrm>
          <a:prstGeom prst="rect">
            <a:avLst/>
          </a:prstGeom>
          <a:noFill/>
          <a:ln w="63500" cmpd="sng">
            <a:solidFill>
              <a:schemeClr val="tx1"/>
            </a:solidFill>
          </a:ln>
        </p:spPr>
        <p:txBody>
          <a:bodyPr wrap="none" rtlCol="0">
            <a:spAutoFit/>
          </a:bodyPr>
          <a:lstStyle/>
          <a:p>
            <a:r>
              <a:rPr lang="en-US" dirty="0"/>
              <a:t>You will receive an email when you get a new assignment and also a reminder email</a:t>
            </a:r>
          </a:p>
          <a:p>
            <a:r>
              <a:rPr lang="en-US" dirty="0"/>
              <a:t>three days before each game.  CHECK EMAILS OFTEN.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0" cmpd="tri">
            <a:solidFill>
              <a:schemeClr val="tx1"/>
            </a:solidFill>
          </a:ln>
        </p:spPr>
        <p:txBody>
          <a:bodyPr>
            <a:normAutofit fontScale="90000"/>
          </a:bodyPr>
          <a:lstStyle/>
          <a:p>
            <a:r>
              <a:rPr lang="en-US" dirty="0"/>
              <a:t>Options to View Schedule and Events</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324903" y="1557073"/>
            <a:ext cx="8229600" cy="2916604"/>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766609" y="4533899"/>
            <a:ext cx="1685925" cy="6096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566834" y="4521303"/>
            <a:ext cx="1657350" cy="59055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338484" y="4549877"/>
            <a:ext cx="1714500" cy="6096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6124882" y="4505324"/>
            <a:ext cx="1628775" cy="685800"/>
          </a:xfrm>
          <a:prstGeom prst="rect">
            <a:avLst/>
          </a:prstGeom>
          <a:noFill/>
          <a:ln w="9525">
            <a:noFill/>
            <a:miter lim="800000"/>
            <a:headEnd/>
            <a:tailEnd/>
          </a:ln>
        </p:spPr>
      </p:pic>
      <p:sp>
        <p:nvSpPr>
          <p:cNvPr id="3" name="TextBox 2"/>
          <p:cNvSpPr txBox="1"/>
          <p:nvPr/>
        </p:nvSpPr>
        <p:spPr>
          <a:xfrm>
            <a:off x="497406" y="5300927"/>
            <a:ext cx="7884594" cy="1477328"/>
          </a:xfrm>
          <a:prstGeom prst="rect">
            <a:avLst/>
          </a:prstGeom>
          <a:solidFill>
            <a:schemeClr val="accent1">
              <a:alpha val="75000"/>
            </a:schemeClr>
          </a:solidFill>
        </p:spPr>
        <p:txBody>
          <a:bodyPr wrap="none" rtlCol="0">
            <a:spAutoFit/>
          </a:bodyPr>
          <a:lstStyle/>
          <a:p>
            <a:r>
              <a:rPr lang="en-US" dirty="0"/>
              <a:t>Above is example of the different choices under the filter DATE.  GROUP filter will</a:t>
            </a:r>
          </a:p>
          <a:p>
            <a:r>
              <a:rPr lang="en-US" dirty="0"/>
              <a:t>give choice if you are in more than one group/sport.  INCLUDE filter  has choice of </a:t>
            </a:r>
          </a:p>
          <a:p>
            <a:r>
              <a:rPr lang="en-US" dirty="0"/>
              <a:t>GAMES or EVENTS or ALL.  (see  page 16 of the Member Packet about Events).</a:t>
            </a:r>
          </a:p>
          <a:p>
            <a:r>
              <a:rPr lang="en-US" dirty="0"/>
              <a:t>DON’T FORGET TO HIT ‘APPLY’ WHEN CHANGING FILTERS.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w="127000" cmpd="tri">
            <a:solidFill>
              <a:schemeClr val="tx1"/>
            </a:solidFill>
          </a:ln>
        </p:spPr>
        <p:txBody>
          <a:bodyPr/>
          <a:lstStyle/>
          <a:p>
            <a:r>
              <a:rPr lang="en-US" dirty="0"/>
              <a:t>ACCEPTING OR DECLINING A GAME</a:t>
            </a:r>
          </a:p>
        </p:txBody>
      </p:sp>
      <p:pic>
        <p:nvPicPr>
          <p:cNvPr id="21506" name="Picture 2"/>
          <p:cNvPicPr>
            <a:picLocks noGrp="1" noChangeAspect="1" noChangeArrowheads="1"/>
          </p:cNvPicPr>
          <p:nvPr>
            <p:ph idx="1"/>
          </p:nvPr>
        </p:nvPicPr>
        <p:blipFill>
          <a:blip r:embed="rId2" cstate="print"/>
          <a:srcRect/>
          <a:stretch>
            <a:fillRect/>
          </a:stretch>
        </p:blipFill>
        <p:spPr bwMode="auto">
          <a:xfrm>
            <a:off x="1905000" y="2580481"/>
            <a:ext cx="5345529" cy="2220119"/>
          </a:xfrm>
          <a:prstGeom prst="rect">
            <a:avLst/>
          </a:prstGeom>
          <a:noFill/>
          <a:ln w="25400">
            <a:solidFill>
              <a:schemeClr val="tx1"/>
            </a:solidFill>
            <a:miter lim="800000"/>
            <a:headEnd/>
            <a:tailEnd/>
          </a:ln>
        </p:spPr>
      </p:pic>
      <p:sp>
        <p:nvSpPr>
          <p:cNvPr id="4" name="TextBox 3"/>
          <p:cNvSpPr txBox="1"/>
          <p:nvPr/>
        </p:nvSpPr>
        <p:spPr>
          <a:xfrm>
            <a:off x="1447800" y="1828800"/>
            <a:ext cx="5943600" cy="584775"/>
          </a:xfrm>
          <a:prstGeom prst="rect">
            <a:avLst/>
          </a:prstGeom>
          <a:solidFill>
            <a:schemeClr val="accent1">
              <a:lumMod val="20000"/>
              <a:lumOff val="80000"/>
            </a:schemeClr>
          </a:solidFill>
          <a:ln w="25400">
            <a:solidFill>
              <a:schemeClr val="tx1"/>
            </a:solidFill>
          </a:ln>
        </p:spPr>
        <p:txBody>
          <a:bodyPr wrap="square" rtlCol="0">
            <a:spAutoFit/>
          </a:bodyPr>
          <a:lstStyle/>
          <a:p>
            <a:r>
              <a:rPr lang="en-US" dirty="0"/>
              <a:t>          Check </a:t>
            </a:r>
            <a:r>
              <a:rPr lang="en-US" i="1" dirty="0"/>
              <a:t>Accept</a:t>
            </a:r>
            <a:r>
              <a:rPr lang="en-US" dirty="0"/>
              <a:t> of </a:t>
            </a:r>
            <a:r>
              <a:rPr lang="en-US" i="1" dirty="0"/>
              <a:t>Decline</a:t>
            </a:r>
            <a:r>
              <a:rPr lang="en-US" dirty="0"/>
              <a:t> and then </a:t>
            </a:r>
            <a:r>
              <a:rPr lang="en-US" sz="3200" dirty="0">
                <a:solidFill>
                  <a:srgbClr val="FF0000"/>
                </a:solidFill>
              </a:rPr>
              <a:t>SUBMIT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2">
              <a:lumMod val="60000"/>
              <a:lumOff val="40000"/>
            </a:schemeClr>
          </a:solidFill>
          <a:ln w="127000" cmpd="tri">
            <a:solidFill>
              <a:schemeClr val="tx1"/>
            </a:solidFill>
          </a:ln>
        </p:spPr>
        <p:txBody>
          <a:bodyPr>
            <a:normAutofit/>
          </a:bodyPr>
          <a:lstStyle/>
          <a:p>
            <a:r>
              <a:rPr lang="en-US" dirty="0"/>
              <a:t>DECLINING A GAME </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1" y="2286000"/>
            <a:ext cx="5334000" cy="25201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ln w="127000" cmpd="tri">
            <a:solidFill>
              <a:schemeClr val="tx1"/>
            </a:solidFill>
          </a:ln>
        </p:spPr>
        <p:txBody>
          <a:bodyPr/>
          <a:lstStyle/>
          <a:p>
            <a:r>
              <a:rPr lang="en-US" dirty="0"/>
              <a:t>TURNING BACK A GAME</a:t>
            </a:r>
          </a:p>
        </p:txBody>
      </p:sp>
      <p:pic>
        <p:nvPicPr>
          <p:cNvPr id="2051" name="Picture 3"/>
          <p:cNvPicPr>
            <a:picLocks noGrp="1" noChangeAspect="1" noChangeArrowheads="1"/>
          </p:cNvPicPr>
          <p:nvPr>
            <p:ph idx="1"/>
          </p:nvPr>
        </p:nvPicPr>
        <p:blipFill>
          <a:blip r:embed="rId2" cstate="print"/>
          <a:srcRect/>
          <a:stretch>
            <a:fillRect/>
          </a:stretch>
        </p:blipFill>
        <p:spPr bwMode="auto">
          <a:xfrm>
            <a:off x="1347787" y="1714500"/>
            <a:ext cx="6448425" cy="723900"/>
          </a:xfrm>
          <a:prstGeom prst="rect">
            <a:avLst/>
          </a:prstGeom>
          <a:noFill/>
          <a:ln w="9525">
            <a:noFill/>
            <a:miter lim="800000"/>
            <a:headEnd/>
            <a:tailEnd/>
          </a:ln>
        </p:spPr>
      </p:pic>
      <p:sp>
        <p:nvSpPr>
          <p:cNvPr id="7" name="TextBox 6"/>
          <p:cNvSpPr txBox="1"/>
          <p:nvPr/>
        </p:nvSpPr>
        <p:spPr>
          <a:xfrm>
            <a:off x="3121481" y="3486090"/>
            <a:ext cx="2520754" cy="400110"/>
          </a:xfrm>
          <a:prstGeom prst="rect">
            <a:avLst/>
          </a:prstGeom>
          <a:blipFill>
            <a:blip r:embed="rId3" cstate="print"/>
            <a:tile tx="0" ty="0" sx="100000" sy="100000" flip="none" algn="tl"/>
          </a:blipFill>
          <a:ln cmpd="sng">
            <a:solidFill>
              <a:schemeClr val="tx1"/>
            </a:solidFill>
          </a:ln>
        </p:spPr>
        <p:txBody>
          <a:bodyPr wrap="square" rtlCol="0">
            <a:spAutoFit/>
          </a:bodyPr>
          <a:lstStyle/>
          <a:p>
            <a:pPr algn="ctr"/>
            <a:r>
              <a:rPr lang="en-US" sz="2000" b="1" dirty="0" err="1">
                <a:solidFill>
                  <a:schemeClr val="tx2">
                    <a:lumMod val="60000"/>
                    <a:lumOff val="40000"/>
                  </a:schemeClr>
                </a:solidFill>
              </a:rPr>
              <a:t>Turnback</a:t>
            </a:r>
            <a:r>
              <a:rPr lang="en-US" sz="2000" b="1" dirty="0">
                <a:solidFill>
                  <a:schemeClr val="tx2">
                    <a:lumMod val="60000"/>
                    <a:lumOff val="40000"/>
                  </a:schemeClr>
                </a:solidFill>
              </a:rPr>
              <a:t> Assignment</a:t>
            </a:r>
            <a:r>
              <a:rPr lang="en-US" sz="2000" dirty="0"/>
              <a:t> </a:t>
            </a:r>
          </a:p>
        </p:txBody>
      </p:sp>
      <p:pic>
        <p:nvPicPr>
          <p:cNvPr id="2052" name="Picture 4"/>
          <p:cNvPicPr>
            <a:picLocks noChangeAspect="1" noChangeArrowheads="1"/>
          </p:cNvPicPr>
          <p:nvPr/>
        </p:nvPicPr>
        <p:blipFill>
          <a:blip r:embed="rId4" cstate="print"/>
          <a:srcRect/>
          <a:stretch>
            <a:fillRect/>
          </a:stretch>
        </p:blipFill>
        <p:spPr bwMode="auto">
          <a:xfrm>
            <a:off x="2400300" y="4152900"/>
            <a:ext cx="4000500" cy="1409700"/>
          </a:xfrm>
          <a:prstGeom prst="rect">
            <a:avLst/>
          </a:prstGeom>
          <a:noFill/>
          <a:ln w="9525" cmpd="sng">
            <a:solidFill>
              <a:schemeClr val="tx1"/>
            </a:solidFill>
            <a:miter lim="800000"/>
            <a:headEnd/>
            <a:tailEnd/>
          </a:ln>
        </p:spPr>
      </p:pic>
      <p:sp>
        <p:nvSpPr>
          <p:cNvPr id="9" name="TextBox 8"/>
          <p:cNvSpPr txBox="1"/>
          <p:nvPr/>
        </p:nvSpPr>
        <p:spPr>
          <a:xfrm>
            <a:off x="1923995" y="2630269"/>
            <a:ext cx="4857805" cy="646331"/>
          </a:xfrm>
          <a:prstGeom prst="rect">
            <a:avLst/>
          </a:prstGeom>
          <a:solidFill>
            <a:srgbClr val="FFFF00"/>
          </a:solidFill>
          <a:ln cmpd="dbl">
            <a:solidFill>
              <a:schemeClr val="tx2"/>
            </a:solidFill>
          </a:ln>
        </p:spPr>
        <p:txBody>
          <a:bodyPr wrap="none" rtlCol="0">
            <a:spAutoFit/>
          </a:bodyPr>
          <a:lstStyle/>
          <a:p>
            <a:pPr algn="ctr"/>
            <a:r>
              <a:rPr lang="en-US" b="1" u="sng" dirty="0"/>
              <a:t>OPTION WILL NOT APPEAR IF WITHIN 72 HOURS.</a:t>
            </a:r>
          </a:p>
          <a:p>
            <a:pPr algn="ctr"/>
            <a:r>
              <a:rPr lang="en-US" b="1" u="sng" dirty="0"/>
              <a:t>Call Mona within 48 hours.  </a:t>
            </a:r>
            <a:r>
              <a:rPr lang="en-US" b="1" u="sng" dirty="0">
                <a:solidFill>
                  <a:srgbClr val="FF0000"/>
                </a:solidFill>
              </a:rPr>
              <a:t>DAY OF, Call </a:t>
            </a:r>
            <a:r>
              <a:rPr lang="en-US" b="1" u="sng" dirty="0" err="1">
                <a:solidFill>
                  <a:srgbClr val="FF0000"/>
                </a:solidFill>
              </a:rPr>
              <a:t>Yetta</a:t>
            </a:r>
            <a:r>
              <a:rPr lang="en-US" b="1" u="sng" dirty="0">
                <a:solidFill>
                  <a:srgbClr val="FF0000"/>
                </a:solidFill>
              </a:rPr>
              <a:t>.</a:t>
            </a:r>
          </a:p>
        </p:txBody>
      </p:sp>
      <p:sp>
        <p:nvSpPr>
          <p:cNvPr id="10" name="TextBox 9"/>
          <p:cNvSpPr txBox="1"/>
          <p:nvPr/>
        </p:nvSpPr>
        <p:spPr>
          <a:xfrm>
            <a:off x="304800" y="5829300"/>
            <a:ext cx="8458200" cy="369330"/>
          </a:xfrm>
          <a:prstGeom prst="rect">
            <a:avLst/>
          </a:prstGeom>
          <a:solidFill>
            <a:schemeClr val="bg1">
              <a:lumMod val="75000"/>
            </a:schemeClr>
          </a:solidFill>
          <a:ln cmpd="sng">
            <a:solidFill>
              <a:schemeClr val="tx1"/>
            </a:solidFill>
          </a:ln>
        </p:spPr>
        <p:txBody>
          <a:bodyPr wrap="square" rtlCol="0">
            <a:spAutoFit/>
          </a:bodyPr>
          <a:lstStyle/>
          <a:p>
            <a:pPr algn="ctr"/>
            <a:r>
              <a:rPr lang="en-US" dirty="0"/>
              <a:t> Type ‘reason’, work, etc. (‘</a:t>
            </a:r>
            <a:r>
              <a:rPr lang="en-US" i="1" dirty="0">
                <a:solidFill>
                  <a:srgbClr val="FF0000"/>
                </a:solidFill>
              </a:rPr>
              <a:t>personal</a:t>
            </a:r>
            <a:r>
              <a:rPr lang="en-US" dirty="0"/>
              <a:t>’ is acceptable), then be sure to click </a:t>
            </a:r>
            <a:r>
              <a:rPr lang="en-US" dirty="0" err="1"/>
              <a:t>Turnback</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SCHEDULE</a:t>
            </a:r>
          </a:p>
        </p:txBody>
      </p:sp>
      <p:sp>
        <p:nvSpPr>
          <p:cNvPr id="3" name="Content Placeholder 2"/>
          <p:cNvSpPr>
            <a:spLocks noGrp="1"/>
          </p:cNvSpPr>
          <p:nvPr>
            <p:ph idx="1"/>
          </p:nvPr>
        </p:nvSpPr>
        <p: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a:lstStyle/>
          <a:p>
            <a:r>
              <a:rPr lang="en-US" dirty="0"/>
              <a:t>Your schedule on Arbiter can be printed out.</a:t>
            </a:r>
          </a:p>
          <a:p>
            <a:r>
              <a:rPr lang="en-US" dirty="0"/>
              <a:t>Printing it out throughout the season is useful to keep track of when you are paid for a game.</a:t>
            </a:r>
          </a:p>
          <a:p>
            <a:r>
              <a:rPr lang="en-US" dirty="0"/>
              <a:t>You can print out according to the DATE RANGE you put in.  </a:t>
            </a:r>
          </a:p>
          <a:p>
            <a:r>
              <a:rPr lang="en-US" dirty="0"/>
              <a:t>Example:  After each week, you can print out just for that week.  Or print out the next week of games for reference of upcoming games.</a:t>
            </a:r>
          </a:p>
          <a:p>
            <a:pPr marL="0" indent="0">
              <a:buNone/>
            </a:pPr>
            <a:endParaRPr lang="en-US" dirty="0"/>
          </a:p>
        </p:txBody>
      </p:sp>
    </p:spTree>
    <p:extLst>
      <p:ext uri="{BB962C8B-B14F-4D97-AF65-F5344CB8AC3E}">
        <p14:creationId xmlns:p14="http://schemas.microsoft.com/office/powerpoint/2010/main" val="334327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5256"/>
          </a:xfrm>
          <a:solidFill>
            <a:schemeClr val="accent5">
              <a:lumMod val="60000"/>
              <a:lumOff val="40000"/>
            </a:schemeClr>
          </a:solidFill>
          <a:ln w="127000" cmpd="tri">
            <a:solidFill>
              <a:schemeClr val="tx1"/>
            </a:solidFill>
          </a:ln>
        </p:spPr>
        <p:txBody>
          <a:bodyPr>
            <a:normAutofit fontScale="90000"/>
          </a:bodyPr>
          <a:lstStyle/>
          <a:p>
            <a:br>
              <a:rPr lang="en-US" dirty="0"/>
            </a:br>
            <a:r>
              <a:rPr lang="en-US" dirty="0"/>
              <a:t>PARTNER’S INFO #1</a:t>
            </a:r>
            <a:br>
              <a:rPr lang="en-US" dirty="0"/>
            </a:br>
            <a:r>
              <a:rPr lang="en-US" sz="3600" dirty="0"/>
              <a:t>Click on Game Number</a:t>
            </a:r>
            <a:br>
              <a:rPr lang="en-US" dirty="0"/>
            </a:br>
            <a:endParaRPr lang="en-US" dirty="0"/>
          </a:p>
        </p:txBody>
      </p:sp>
      <p:sp>
        <p:nvSpPr>
          <p:cNvPr id="13" name="TextBox 12"/>
          <p:cNvSpPr txBox="1"/>
          <p:nvPr/>
        </p:nvSpPr>
        <p:spPr>
          <a:xfrm>
            <a:off x="491613" y="5257800"/>
            <a:ext cx="8655126" cy="1200329"/>
          </a:xfrm>
          <a:prstGeom prst="rect">
            <a:avLst/>
          </a:prstGeom>
          <a:solidFill>
            <a:schemeClr val="accent2">
              <a:lumMod val="40000"/>
              <a:lumOff val="60000"/>
            </a:schemeClr>
          </a:solidFill>
        </p:spPr>
        <p:txBody>
          <a:bodyPr wrap="none" rtlCol="0">
            <a:spAutoFit/>
          </a:bodyPr>
          <a:lstStyle/>
          <a:p>
            <a:r>
              <a:rPr lang="en-US" dirty="0"/>
              <a:t>Schedule of Randy </a:t>
            </a:r>
            <a:r>
              <a:rPr lang="en-US" dirty="0" err="1"/>
              <a:t>Benhart</a:t>
            </a:r>
            <a:r>
              <a:rPr lang="en-US" dirty="0"/>
              <a:t>. Click on the Game Number (435) to see partner’s info.  </a:t>
            </a:r>
          </a:p>
          <a:p>
            <a:r>
              <a:rPr lang="en-US" dirty="0"/>
              <a:t>Note:  Randy is the Plate Umpire (PU).  Game is at American Heritage (SITE) which is the</a:t>
            </a:r>
          </a:p>
          <a:p>
            <a:r>
              <a:rPr lang="en-US" dirty="0"/>
              <a:t> HOME team.  (Sometimes a team plays at a park.  Rarely may play at opponent’s field </a:t>
            </a:r>
          </a:p>
          <a:p>
            <a:r>
              <a:rPr lang="en-US" dirty="0"/>
              <a:t>because of specific situation.)  Important to note the SITE and DATE &amp; TIME.</a:t>
            </a:r>
          </a:p>
        </p:txBody>
      </p:sp>
      <p:pic>
        <p:nvPicPr>
          <p:cNvPr id="19" name="Content Placeholder 18"/>
          <p:cNvPicPr>
            <a:picLocks noGrp="1" noChangeAspect="1"/>
          </p:cNvPicPr>
          <p:nvPr>
            <p:ph idx="1"/>
          </p:nvPr>
        </p:nvPicPr>
        <p:blipFill>
          <a:blip r:embed="rId3"/>
          <a:stretch>
            <a:fillRect/>
          </a:stretch>
        </p:blipFill>
        <p:spPr>
          <a:xfrm>
            <a:off x="304800" y="1826022"/>
            <a:ext cx="8153400" cy="3295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99" y="2057400"/>
            <a:ext cx="2503424" cy="2438400"/>
          </a:xfrm>
          <a:prstGeom prst="rect">
            <a:avLst/>
          </a:prstGeom>
        </p:spPr>
      </p:pic>
      <p:sp>
        <p:nvSpPr>
          <p:cNvPr id="5" name="TextBox 4"/>
          <p:cNvSpPr txBox="1"/>
          <p:nvPr/>
        </p:nvSpPr>
        <p:spPr>
          <a:xfrm>
            <a:off x="990600" y="0"/>
            <a:ext cx="7422481" cy="1107996"/>
          </a:xfrm>
          <a:prstGeom prst="rect">
            <a:avLst/>
          </a:prstGeom>
          <a:solidFill>
            <a:srgbClr val="FFC000"/>
          </a:solidFill>
        </p:spPr>
        <p:txBody>
          <a:bodyPr wrap="none" rtlCol="0">
            <a:spAutoFit/>
          </a:bodyPr>
          <a:lstStyle/>
          <a:p>
            <a:r>
              <a:rPr lang="en-US" sz="5400" dirty="0"/>
              <a:t>PICTURE IN ARBITER</a:t>
            </a:r>
          </a:p>
          <a:p>
            <a:r>
              <a:rPr lang="en-US" sz="1200" dirty="0"/>
              <a:t>You are required to upload a photo in Arbiter.  Let  Mona know  if you cannot and she will do for you at a meeting.    </a:t>
            </a:r>
          </a:p>
        </p:txBody>
      </p:sp>
      <p:pic>
        <p:nvPicPr>
          <p:cNvPr id="7" name="Picture 6"/>
          <p:cNvPicPr>
            <a:picLocks noChangeAspect="1"/>
          </p:cNvPicPr>
          <p:nvPr/>
        </p:nvPicPr>
        <p:blipFill>
          <a:blip r:embed="rId4"/>
          <a:stretch>
            <a:fillRect/>
          </a:stretch>
        </p:blipFill>
        <p:spPr>
          <a:xfrm>
            <a:off x="543560" y="4523136"/>
            <a:ext cx="1606296" cy="2327490"/>
          </a:xfrm>
          <a:prstGeom prst="rect">
            <a:avLst/>
          </a:prstGeom>
        </p:spPr>
      </p:pic>
      <p:pic>
        <p:nvPicPr>
          <p:cNvPr id="8" name="Picture 7"/>
          <p:cNvPicPr>
            <a:picLocks noChangeAspect="1"/>
          </p:cNvPicPr>
          <p:nvPr/>
        </p:nvPicPr>
        <p:blipFill>
          <a:blip r:embed="rId5"/>
          <a:stretch>
            <a:fillRect/>
          </a:stretch>
        </p:blipFill>
        <p:spPr>
          <a:xfrm>
            <a:off x="2209800" y="4530510"/>
            <a:ext cx="1808409" cy="2327490"/>
          </a:xfrm>
          <a:prstGeom prst="rect">
            <a:avLst/>
          </a:prstGeom>
        </p:spPr>
      </p:pic>
      <p:pic>
        <p:nvPicPr>
          <p:cNvPr id="9" name="Picture 8"/>
          <p:cNvPicPr>
            <a:picLocks noChangeAspect="1"/>
          </p:cNvPicPr>
          <p:nvPr/>
        </p:nvPicPr>
        <p:blipFill>
          <a:blip r:embed="rId6"/>
          <a:stretch>
            <a:fillRect/>
          </a:stretch>
        </p:blipFill>
        <p:spPr>
          <a:xfrm>
            <a:off x="2288458" y="2133600"/>
            <a:ext cx="1731756" cy="2309008"/>
          </a:xfrm>
          <a:prstGeom prst="rect">
            <a:avLst/>
          </a:prstGeom>
        </p:spPr>
      </p:pic>
      <p:pic>
        <p:nvPicPr>
          <p:cNvPr id="11" name="Picture 10"/>
          <p:cNvPicPr>
            <a:picLocks noChangeAspect="1"/>
          </p:cNvPicPr>
          <p:nvPr/>
        </p:nvPicPr>
        <p:blipFill>
          <a:blip r:embed="rId7"/>
          <a:stretch>
            <a:fillRect/>
          </a:stretch>
        </p:blipFill>
        <p:spPr>
          <a:xfrm>
            <a:off x="4114800" y="4547716"/>
            <a:ext cx="1813609" cy="2336453"/>
          </a:xfrm>
          <a:prstGeom prst="rect">
            <a:avLst/>
          </a:prstGeom>
        </p:spPr>
      </p:pic>
      <p:pic>
        <p:nvPicPr>
          <p:cNvPr id="12" name="Picture 11"/>
          <p:cNvPicPr>
            <a:picLocks noChangeAspect="1"/>
          </p:cNvPicPr>
          <p:nvPr/>
        </p:nvPicPr>
        <p:blipFill>
          <a:blip r:embed="rId8"/>
          <a:stretch>
            <a:fillRect/>
          </a:stretch>
        </p:blipFill>
        <p:spPr>
          <a:xfrm>
            <a:off x="4114800" y="2174934"/>
            <a:ext cx="1754634" cy="2244666"/>
          </a:xfrm>
          <a:prstGeom prst="rect">
            <a:avLst/>
          </a:prstGeom>
        </p:spPr>
      </p:pic>
      <p:sp>
        <p:nvSpPr>
          <p:cNvPr id="14" name="TextBox 13"/>
          <p:cNvSpPr txBox="1"/>
          <p:nvPr/>
        </p:nvSpPr>
        <p:spPr>
          <a:xfrm>
            <a:off x="0" y="1143000"/>
            <a:ext cx="9144001" cy="923330"/>
          </a:xfrm>
          <a:prstGeom prst="rect">
            <a:avLst/>
          </a:prstGeom>
          <a:solidFill>
            <a:srgbClr val="92D050"/>
          </a:solidFill>
        </p:spPr>
        <p:txBody>
          <a:bodyPr wrap="square" rtlCol="0">
            <a:spAutoFit/>
          </a:bodyPr>
          <a:lstStyle/>
          <a:p>
            <a:r>
              <a:rPr lang="en-US" dirty="0"/>
              <a:t>Top row are not good examples.  Bottom row is.   Should not be in uniform,</a:t>
            </a:r>
          </a:p>
          <a:p>
            <a:r>
              <a:rPr lang="en-US" dirty="0"/>
              <a:t>wearing sun glasses, hats or writing on clothing. Torso or Head shot (shoulders  &amp; up) are best. </a:t>
            </a:r>
          </a:p>
          <a:p>
            <a:r>
              <a:rPr lang="en-US" dirty="0"/>
              <a:t>Be sure picture uploads correctly, not sideways.  First two photos can’t tell who they are.</a:t>
            </a:r>
          </a:p>
        </p:txBody>
      </p:sp>
    </p:spTree>
    <p:extLst>
      <p:ext uri="{BB962C8B-B14F-4D97-AF65-F5344CB8AC3E}">
        <p14:creationId xmlns:p14="http://schemas.microsoft.com/office/powerpoint/2010/main" val="391677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a:ln w="127000" cmpd="tri">
            <a:solidFill>
              <a:schemeClr val="tx1"/>
            </a:solidFill>
          </a:ln>
        </p:spPr>
        <p:txBody>
          <a:bodyPr>
            <a:normAutofit fontScale="90000"/>
          </a:bodyPr>
          <a:lstStyle/>
          <a:p>
            <a:r>
              <a:rPr lang="en-US" dirty="0"/>
              <a:t>PARTNER’S INFO #2</a:t>
            </a:r>
            <a:br>
              <a:rPr lang="en-US" dirty="0"/>
            </a:br>
            <a:endParaRPr lang="en-US" dirty="0"/>
          </a:p>
        </p:txBody>
      </p:sp>
      <p:sp>
        <p:nvSpPr>
          <p:cNvPr id="3" name="TextBox 2"/>
          <p:cNvSpPr txBox="1"/>
          <p:nvPr/>
        </p:nvSpPr>
        <p:spPr>
          <a:xfrm>
            <a:off x="435374" y="4114800"/>
            <a:ext cx="8251426" cy="258532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none" rtlCol="0">
            <a:spAutoFit/>
          </a:bodyPr>
          <a:lstStyle/>
          <a:p>
            <a:r>
              <a:rPr lang="en-US" dirty="0"/>
              <a:t>After </a:t>
            </a:r>
            <a:r>
              <a:rPr lang="en-US" dirty="0">
                <a:solidFill>
                  <a:srgbClr val="FF0000"/>
                </a:solidFill>
              </a:rPr>
              <a:t>clicking on the game  number (435)</a:t>
            </a:r>
            <a:r>
              <a:rPr lang="en-US" dirty="0"/>
              <a:t> the partner’s CONTACT information shows. </a:t>
            </a:r>
          </a:p>
          <a:p>
            <a:r>
              <a:rPr lang="en-US" dirty="0"/>
              <a:t>Clicking on the partner’s name brings up his contact info and address (see next slide). </a:t>
            </a:r>
          </a:p>
          <a:p>
            <a:endParaRPr lang="en-US" dirty="0"/>
          </a:p>
          <a:p>
            <a:r>
              <a:rPr lang="en-US" dirty="0"/>
              <a:t>Protocol is that the PLATE partner contacts his partner AT LEAST 2 days before game</a:t>
            </a:r>
          </a:p>
          <a:p>
            <a:r>
              <a:rPr lang="en-US" dirty="0"/>
              <a:t>day.  IF BASE UMPIRE does not hear from  the plate umpire by that time, he is to make</a:t>
            </a:r>
          </a:p>
          <a:p>
            <a:r>
              <a:rPr lang="en-US" dirty="0"/>
              <a:t>contact no later than day before.   </a:t>
            </a:r>
          </a:p>
          <a:p>
            <a:endParaRPr lang="en-US" dirty="0"/>
          </a:p>
          <a:p>
            <a:r>
              <a:rPr lang="en-US" dirty="0"/>
              <a:t>THIS PROCEDURE ENSURES THAT BOTH UMPIRES SHOW UP</a:t>
            </a:r>
            <a:r>
              <a:rPr lang="en-US"/>
              <a:t>!  </a:t>
            </a:r>
          </a:p>
          <a:p>
            <a:endParaRPr lang="en-US" dirty="0"/>
          </a:p>
        </p:txBody>
      </p:sp>
      <p:pic>
        <p:nvPicPr>
          <p:cNvPr id="8" name="Content Placeholder 7"/>
          <p:cNvPicPr>
            <a:picLocks noGrp="1" noChangeAspect="1"/>
          </p:cNvPicPr>
          <p:nvPr>
            <p:ph idx="1"/>
          </p:nvPr>
        </p:nvPicPr>
        <p:blipFill>
          <a:blip r:embed="rId3"/>
          <a:stretch>
            <a:fillRect/>
          </a:stretch>
        </p:blipFill>
        <p:spPr>
          <a:xfrm>
            <a:off x="457200" y="1818643"/>
            <a:ext cx="8229600" cy="18410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068"/>
          </a:xfrm>
          <a:solidFill>
            <a:schemeClr val="accent5">
              <a:lumMod val="60000"/>
              <a:lumOff val="40000"/>
            </a:schemeClr>
          </a:solidFill>
          <a:ln w="127000" cmpd="tri">
            <a:solidFill>
              <a:schemeClr val="tx1"/>
            </a:solidFill>
          </a:ln>
        </p:spPr>
        <p:txBody>
          <a:bodyPr>
            <a:normAutofit fontScale="90000"/>
          </a:bodyPr>
          <a:lstStyle/>
          <a:p>
            <a:br>
              <a:rPr lang="en-US" dirty="0"/>
            </a:br>
            <a:br>
              <a:rPr lang="en-US" dirty="0"/>
            </a:br>
            <a:r>
              <a:rPr lang="en-US" dirty="0"/>
              <a:t>PARTNER’S INFO #3</a:t>
            </a:r>
            <a:br>
              <a:rPr lang="en-US" dirty="0"/>
            </a:br>
            <a:r>
              <a:rPr lang="en-US" sz="3600" dirty="0"/>
              <a:t>Click on partner’s name</a:t>
            </a:r>
            <a:br>
              <a:rPr lang="en-US" sz="3600" dirty="0"/>
            </a:br>
            <a:br>
              <a:rPr lang="en-US" sz="3600" dirty="0"/>
            </a:br>
            <a:endParaRPr lang="en-US" sz="3600" dirty="0"/>
          </a:p>
        </p:txBody>
      </p:sp>
      <p:sp>
        <p:nvSpPr>
          <p:cNvPr id="3" name="TextBox 2"/>
          <p:cNvSpPr txBox="1"/>
          <p:nvPr/>
        </p:nvSpPr>
        <p:spPr>
          <a:xfrm>
            <a:off x="442452" y="3962400"/>
            <a:ext cx="8498737" cy="175432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none" rtlCol="0">
            <a:spAutoFit/>
          </a:bodyPr>
          <a:lstStyle/>
          <a:p>
            <a:r>
              <a:rPr lang="en-US" dirty="0"/>
              <a:t>After clicking partner’s NAME their address shows.  </a:t>
            </a:r>
          </a:p>
          <a:p>
            <a:endParaRPr lang="en-US" dirty="0"/>
          </a:p>
          <a:p>
            <a:r>
              <a:rPr lang="en-US" dirty="0"/>
              <a:t>This is useful if the Plate umpire (who is responsible for bringing the PAY SHEET) wants to</a:t>
            </a:r>
          </a:p>
          <a:p>
            <a:r>
              <a:rPr lang="en-US" dirty="0"/>
              <a:t>fill out the sheet before arriving at the game.   (More info next slide about filling out the</a:t>
            </a:r>
          </a:p>
          <a:p>
            <a:r>
              <a:rPr lang="en-US" dirty="0"/>
              <a:t>Pay Sheet.) </a:t>
            </a:r>
          </a:p>
          <a:p>
            <a:endParaRPr lang="en-US" dirty="0"/>
          </a:p>
        </p:txBody>
      </p:sp>
      <p:pic>
        <p:nvPicPr>
          <p:cNvPr id="7" name="Content Placeholder 6"/>
          <p:cNvPicPr>
            <a:picLocks noGrp="1" noChangeAspect="1"/>
          </p:cNvPicPr>
          <p:nvPr>
            <p:ph idx="1"/>
          </p:nvPr>
        </p:nvPicPr>
        <p:blipFill>
          <a:blip r:embed="rId3"/>
          <a:stretch>
            <a:fillRect/>
          </a:stretch>
        </p:blipFill>
        <p:spPr>
          <a:xfrm>
            <a:off x="1295400" y="1815037"/>
            <a:ext cx="5562600" cy="2105025"/>
          </a:xfrm>
          <a:prstGeom prst="rect">
            <a:avLst/>
          </a:prstGeom>
        </p:spPr>
      </p:pic>
      <p:sp>
        <p:nvSpPr>
          <p:cNvPr id="8" name="TextBox 7"/>
          <p:cNvSpPr txBox="1"/>
          <p:nvPr/>
        </p:nvSpPr>
        <p:spPr>
          <a:xfrm>
            <a:off x="422113" y="5860395"/>
            <a:ext cx="8493287" cy="923330"/>
          </a:xfrm>
          <a:prstGeom prst="rect">
            <a:avLst/>
          </a:prstGeom>
          <a:solidFill>
            <a:schemeClr val="accent5">
              <a:lumMod val="20000"/>
              <a:lumOff val="80000"/>
            </a:schemeClr>
          </a:solidFill>
        </p:spPr>
        <p:txBody>
          <a:bodyPr wrap="none" rtlCol="0">
            <a:spAutoFit/>
          </a:bodyPr>
          <a:lstStyle/>
          <a:p>
            <a:r>
              <a:rPr lang="en-US" dirty="0"/>
              <a:t>Either partner may bring a pay sheet, but that should be part of the conversation when</a:t>
            </a:r>
          </a:p>
          <a:p>
            <a:r>
              <a:rPr lang="en-US" dirty="0"/>
              <a:t>confirming the game.  Other information to confirm - time of arrival,  where partners will</a:t>
            </a:r>
          </a:p>
          <a:p>
            <a:r>
              <a:rPr lang="en-US" dirty="0"/>
              <a:t>park/meet, shirt color to be worn.</a:t>
            </a:r>
          </a:p>
        </p:txBody>
      </p:sp>
    </p:spTree>
    <p:extLst>
      <p:ext uri="{BB962C8B-B14F-4D97-AF65-F5344CB8AC3E}">
        <p14:creationId xmlns:p14="http://schemas.microsoft.com/office/powerpoint/2010/main" val="3346075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fontScale="90000"/>
          </a:bodyPr>
          <a:lstStyle/>
          <a:p>
            <a:r>
              <a:rPr lang="en-US" dirty="0"/>
              <a:t>Pay Sheet #1</a:t>
            </a:r>
            <a:br>
              <a:rPr lang="en-US" dirty="0"/>
            </a:br>
            <a:r>
              <a:rPr lang="en-US" dirty="0"/>
              <a:t>Sample:  Filled out.</a:t>
            </a:r>
          </a:p>
        </p:txBody>
      </p:sp>
      <p:pic>
        <p:nvPicPr>
          <p:cNvPr id="4" name="Picture 3"/>
          <p:cNvPicPr>
            <a:picLocks noChangeAspect="1"/>
          </p:cNvPicPr>
          <p:nvPr/>
        </p:nvPicPr>
        <p:blipFill>
          <a:blip r:embed="rId3"/>
          <a:stretch>
            <a:fillRect/>
          </a:stretch>
        </p:blipFill>
        <p:spPr>
          <a:xfrm>
            <a:off x="2819400" y="1600200"/>
            <a:ext cx="3448050" cy="5172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a:bodyPr>
          <a:lstStyle/>
          <a:p>
            <a:r>
              <a:rPr lang="en-US" dirty="0"/>
              <a:t>Pay Sheet #2</a:t>
            </a:r>
          </a:p>
        </p:txBody>
      </p:sp>
      <p:sp>
        <p:nvSpPr>
          <p:cNvPr id="6" name="TextBox 5"/>
          <p:cNvSpPr txBox="1"/>
          <p:nvPr/>
        </p:nvSpPr>
        <p:spPr>
          <a:xfrm>
            <a:off x="457200" y="5181600"/>
            <a:ext cx="8123576" cy="646331"/>
          </a:xfrm>
          <a:prstGeom prst="rect">
            <a:avLst/>
          </a:prstGeom>
          <a:solidFill>
            <a:schemeClr val="accent5">
              <a:lumMod val="60000"/>
              <a:lumOff val="40000"/>
            </a:schemeClr>
          </a:solidFill>
        </p:spPr>
        <p:txBody>
          <a:bodyPr wrap="square" rtlCol="0">
            <a:spAutoFit/>
          </a:bodyPr>
          <a:lstStyle/>
          <a:p>
            <a:r>
              <a:rPr lang="en-US" sz="3600" dirty="0"/>
              <a:t>Be sure TOP portion is filled out correctly.  </a:t>
            </a:r>
          </a:p>
        </p:txBody>
      </p:sp>
      <p:pic>
        <p:nvPicPr>
          <p:cNvPr id="7" name="Picture 6"/>
          <p:cNvPicPr>
            <a:picLocks noChangeAspect="1"/>
          </p:cNvPicPr>
          <p:nvPr/>
        </p:nvPicPr>
        <p:blipFill>
          <a:blip r:embed="rId3"/>
          <a:stretch>
            <a:fillRect/>
          </a:stretch>
        </p:blipFill>
        <p:spPr>
          <a:xfrm>
            <a:off x="715624" y="1828800"/>
            <a:ext cx="7415135" cy="2438400"/>
          </a:xfrm>
          <a:prstGeom prst="rect">
            <a:avLst/>
          </a:prstGeom>
        </p:spPr>
      </p:pic>
    </p:spTree>
    <p:extLst>
      <p:ext uri="{BB962C8B-B14F-4D97-AF65-F5344CB8AC3E}">
        <p14:creationId xmlns:p14="http://schemas.microsoft.com/office/powerpoint/2010/main" val="311144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idx="1"/>
          </p:nvPr>
        </p:nvPicPr>
        <p:blipFill>
          <a:blip r:embed="rId3"/>
          <a:stretch>
            <a:fillRect/>
          </a:stretch>
        </p:blipFill>
        <p:spPr>
          <a:xfrm>
            <a:off x="1943100" y="1219200"/>
            <a:ext cx="5562600" cy="2105025"/>
          </a:xfrm>
          <a:prstGeom prst="rect">
            <a:avLst/>
          </a:prstGeom>
        </p:spPr>
      </p:pic>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a:bodyPr>
          <a:lstStyle/>
          <a:p>
            <a:r>
              <a:rPr lang="en-US" dirty="0"/>
              <a:t>Pay Sheet #3</a:t>
            </a:r>
          </a:p>
        </p:txBody>
      </p:sp>
      <p:pic>
        <p:nvPicPr>
          <p:cNvPr id="3" name="Picture 2"/>
          <p:cNvPicPr>
            <a:picLocks noChangeAspect="1"/>
          </p:cNvPicPr>
          <p:nvPr/>
        </p:nvPicPr>
        <p:blipFill>
          <a:blip r:embed="rId4"/>
          <a:stretch>
            <a:fillRect/>
          </a:stretch>
        </p:blipFill>
        <p:spPr>
          <a:xfrm>
            <a:off x="2009253" y="3338973"/>
            <a:ext cx="5545608" cy="2447925"/>
          </a:xfrm>
          <a:prstGeom prst="rect">
            <a:avLst/>
          </a:prstGeom>
        </p:spPr>
      </p:pic>
      <p:sp>
        <p:nvSpPr>
          <p:cNvPr id="4" name="TextBox 3"/>
          <p:cNvSpPr txBox="1"/>
          <p:nvPr/>
        </p:nvSpPr>
        <p:spPr>
          <a:xfrm>
            <a:off x="609600" y="5801646"/>
            <a:ext cx="7713522" cy="923330"/>
          </a:xfrm>
          <a:prstGeom prst="rect">
            <a:avLst/>
          </a:prstGeom>
          <a:solidFill>
            <a:srgbClr val="FFFF00"/>
          </a:solidFill>
        </p:spPr>
        <p:txBody>
          <a:bodyPr wrap="none" rtlCol="0">
            <a:spAutoFit/>
          </a:bodyPr>
          <a:lstStyle/>
          <a:p>
            <a:r>
              <a:rPr lang="en-US" dirty="0"/>
              <a:t>You can COPY AND PASTE partner’s info to the Word Document of a Pay Sheet.</a:t>
            </a:r>
          </a:p>
          <a:p>
            <a:r>
              <a:rPr lang="en-US" dirty="0"/>
              <a:t>Pay Sheets are on our web site www.palmbeachbaseballumpires.com</a:t>
            </a:r>
          </a:p>
          <a:p>
            <a:endParaRPr lang="en-US" dirty="0"/>
          </a:p>
        </p:txBody>
      </p:sp>
    </p:spTree>
    <p:extLst>
      <p:ext uri="{BB962C8B-B14F-4D97-AF65-F5344CB8AC3E}">
        <p14:creationId xmlns:p14="http://schemas.microsoft.com/office/powerpoint/2010/main" val="2157336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a:bodyPr>
          <a:lstStyle/>
          <a:p>
            <a:r>
              <a:rPr lang="en-US" dirty="0"/>
              <a:t>Pay Sheet #4</a:t>
            </a:r>
          </a:p>
        </p:txBody>
      </p:sp>
      <p:sp>
        <p:nvSpPr>
          <p:cNvPr id="6" name="Content Placeholder 5"/>
          <p:cNvSpPr>
            <a:spLocks noGrp="1"/>
          </p:cNvSpPr>
          <p:nvPr>
            <p:ph idx="1"/>
          </p:nvPr>
        </p:nvSpPr>
        <p:spPr/>
        <p:txBody>
          <a:bodyPr/>
          <a:lstStyle/>
          <a:p>
            <a:r>
              <a:rPr lang="en-US" dirty="0"/>
              <a:t>PAY SHEETS on the web site are in two formats:  Word Doc and PDF.</a:t>
            </a:r>
          </a:p>
          <a:p>
            <a:r>
              <a:rPr lang="en-US" dirty="0"/>
              <a:t>Pay sheet can be downloaded and kept on your computer.</a:t>
            </a:r>
          </a:p>
          <a:p>
            <a:r>
              <a:rPr lang="en-US" dirty="0"/>
              <a:t>The WORD Doc is for those that want to type the info in.  (Only the signature CANNOT be typed…EACH OFFICIAL MUST SIGN).</a:t>
            </a:r>
          </a:p>
          <a:p>
            <a:pPr marL="0" indent="0">
              <a:buNone/>
            </a:pPr>
            <a:endParaRPr lang="en-US" dirty="0"/>
          </a:p>
        </p:txBody>
      </p:sp>
    </p:spTree>
    <p:extLst>
      <p:ext uri="{BB962C8B-B14F-4D97-AF65-F5344CB8AC3E}">
        <p14:creationId xmlns:p14="http://schemas.microsoft.com/office/powerpoint/2010/main" val="269448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0904">
              <a:srgbClr val="F9EFEF"/>
            </a:gs>
            <a:gs pos="51965">
              <a:srgbClr val="EFD1D1"/>
            </a:gs>
            <a:gs pos="0">
              <a:schemeClr val="accent2">
                <a:lumMod val="0"/>
                <a:lumOff val="100000"/>
              </a:schemeClr>
            </a:gs>
            <a:gs pos="64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a:bodyPr>
          <a:lstStyle/>
          <a:p>
            <a:r>
              <a:rPr lang="en-US" dirty="0"/>
              <a:t>Pay Sheet #5</a:t>
            </a:r>
          </a:p>
        </p:txBody>
      </p:sp>
      <p:sp>
        <p:nvSpPr>
          <p:cNvPr id="6" name="Content Placeholder 5"/>
          <p:cNvSpPr>
            <a:spLocks noGrp="1"/>
          </p:cNvSpPr>
          <p:nvPr>
            <p:ph idx="1"/>
          </p:nvPr>
        </p:nvSpPr>
        <p:spPr>
          <a:xfrm>
            <a:off x="476865" y="1905000"/>
            <a:ext cx="8229600" cy="3048000"/>
          </a:xfrm>
        </p:spPr>
        <p:txBody>
          <a:bodyPr>
            <a:normAutofit fontScale="70000" lnSpcReduction="20000"/>
          </a:bodyPr>
          <a:lstStyle/>
          <a:p>
            <a:pPr marL="0" indent="0">
              <a:buNone/>
            </a:pPr>
            <a:r>
              <a:rPr lang="en-US" dirty="0"/>
              <a:t>                      </a:t>
            </a:r>
            <a:r>
              <a:rPr lang="en-US" sz="4500" dirty="0">
                <a:solidFill>
                  <a:srgbClr val="FF0000"/>
                </a:solidFill>
              </a:rPr>
              <a:t>Suggestion if TYPING info to Pay Sheet.</a:t>
            </a:r>
          </a:p>
          <a:p>
            <a:pPr marL="0" indent="0">
              <a:buNone/>
            </a:pPr>
            <a:r>
              <a:rPr lang="en-US" sz="3300" dirty="0"/>
              <a:t>   1.  Make Personal Sheets partially filled out; one for JV and one 	for V and keep on computer and print extras (#5 next 	page)</a:t>
            </a:r>
          </a:p>
          <a:p>
            <a:pPr marL="0" indent="0">
              <a:buNone/>
            </a:pPr>
            <a:endParaRPr lang="en-US" sz="3300" dirty="0"/>
          </a:p>
          <a:p>
            <a:pPr marL="0" indent="0">
              <a:buNone/>
            </a:pPr>
            <a:r>
              <a:rPr lang="en-US" sz="3300" dirty="0"/>
              <a:t>       a.  Fill out LEVEL of Play, SPORT and GENDER.</a:t>
            </a:r>
          </a:p>
          <a:p>
            <a:pPr marL="0" indent="0">
              <a:buNone/>
            </a:pPr>
            <a:r>
              <a:rPr lang="en-US" sz="3300" dirty="0"/>
              <a:t>       b.  Pre-fill with your info as Plate and one as Base official for       	each level.</a:t>
            </a:r>
          </a:p>
        </p:txBody>
      </p:sp>
    </p:spTree>
    <p:extLst>
      <p:ext uri="{BB962C8B-B14F-4D97-AF65-F5344CB8AC3E}">
        <p14:creationId xmlns:p14="http://schemas.microsoft.com/office/powerpoint/2010/main" val="193899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0904">
              <a:srgbClr val="F9EFEF"/>
            </a:gs>
            <a:gs pos="51965">
              <a:srgbClr val="EFD1D1"/>
            </a:gs>
            <a:gs pos="0">
              <a:schemeClr val="accent2">
                <a:lumMod val="0"/>
                <a:lumOff val="100000"/>
              </a:schemeClr>
            </a:gs>
            <a:gs pos="64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a:solidFill>
            <a:schemeClr val="accent4">
              <a:lumMod val="60000"/>
              <a:lumOff val="40000"/>
            </a:schemeClr>
          </a:solidFill>
          <a:ln w="127000" cmpd="tri">
            <a:solidFill>
              <a:schemeClr val="tx1"/>
            </a:solidFill>
          </a:ln>
        </p:spPr>
        <p:txBody>
          <a:bodyPr>
            <a:normAutofit/>
          </a:bodyPr>
          <a:lstStyle/>
          <a:p>
            <a:r>
              <a:rPr lang="en-US" dirty="0"/>
              <a:t>Pay Sheet #5</a:t>
            </a:r>
          </a:p>
        </p:txBody>
      </p:sp>
      <p:sp>
        <p:nvSpPr>
          <p:cNvPr id="6" name="Content Placeholder 5"/>
          <p:cNvSpPr>
            <a:spLocks noGrp="1"/>
          </p:cNvSpPr>
          <p:nvPr>
            <p:ph idx="1"/>
          </p:nvPr>
        </p:nvSpPr>
        <p:spPr>
          <a:xfrm>
            <a:off x="457200" y="1600200"/>
            <a:ext cx="8229600" cy="4038600"/>
          </a:xfrm>
        </p:spPr>
        <p:txBody>
          <a:bodyPr>
            <a:normAutofit fontScale="55000" lnSpcReduction="20000"/>
          </a:bodyPr>
          <a:lstStyle/>
          <a:p>
            <a:pPr marL="0" indent="0">
              <a:buNone/>
            </a:pPr>
            <a:r>
              <a:rPr lang="en-US" dirty="0"/>
              <a:t>                      </a:t>
            </a:r>
            <a:r>
              <a:rPr lang="en-US" sz="4500" dirty="0">
                <a:solidFill>
                  <a:srgbClr val="FF0000"/>
                </a:solidFill>
              </a:rPr>
              <a:t>Suggestion if TYPING info to Pay Sheet.</a:t>
            </a:r>
          </a:p>
          <a:p>
            <a:pPr marL="0" indent="0">
              <a:buNone/>
            </a:pPr>
            <a:r>
              <a:rPr lang="en-US" sz="4500" dirty="0"/>
              <a:t>    3.  When you get an assignment and you are bringing the pay sheet then Copy &amp; Paste partner’s info into the box of the Word Doc.</a:t>
            </a:r>
          </a:p>
          <a:p>
            <a:pPr marL="0" indent="0">
              <a:buNone/>
            </a:pPr>
            <a:r>
              <a:rPr lang="en-US" sz="4500" dirty="0">
                <a:solidFill>
                  <a:srgbClr val="FF0000"/>
                </a:solidFill>
              </a:rPr>
              <a:t>    4.  YOU SHOULD KEEP BLANKS AND/OR PREFILLED COPIES IN YOUR VEHICLE FOR POSSIBLE LAST MINUTE PARTNER CHANGE OR IN CASE PARTNER FORGETS TO BRING.</a:t>
            </a:r>
          </a:p>
          <a:p>
            <a:pPr marL="0" indent="0">
              <a:buNone/>
            </a:pPr>
            <a:r>
              <a:rPr lang="en-US" sz="4500" dirty="0"/>
              <a:t>    5.  It is the responsibility for the Plate umpire to bring a pay sheet…but the base umpire can confirm they will bring for the crew.</a:t>
            </a:r>
          </a:p>
        </p:txBody>
      </p:sp>
    </p:spTree>
    <p:extLst>
      <p:ext uri="{BB962C8B-B14F-4D97-AF65-F5344CB8AC3E}">
        <p14:creationId xmlns:p14="http://schemas.microsoft.com/office/powerpoint/2010/main" val="4044281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914400" y="1447800"/>
            <a:ext cx="7639050" cy="1752600"/>
          </a:xfrm>
          <a:prstGeom prst="rect">
            <a:avLst/>
          </a:prstGeom>
          <a:noFill/>
          <a:ln w="9525">
            <a:noFill/>
            <a:miter lim="800000"/>
            <a:headEnd/>
            <a:tailEnd/>
          </a:ln>
        </p:spPr>
      </p:pic>
      <p:sp>
        <p:nvSpPr>
          <p:cNvPr id="2" name="Title 1"/>
          <p:cNvSpPr>
            <a:spLocks noGrp="1"/>
          </p:cNvSpPr>
          <p:nvPr>
            <p:ph type="title"/>
          </p:nvPr>
        </p:nvSpPr>
        <p:spPr>
          <a:blipFill>
            <a:blip r:embed="rId4" cstate="print"/>
            <a:tile tx="0" ty="0" sx="100000" sy="100000" flip="none" algn="tl"/>
          </a:blipFill>
          <a:ln w="127000" cmpd="tri">
            <a:solidFill>
              <a:schemeClr val="tx1"/>
            </a:solidFill>
          </a:ln>
        </p:spPr>
        <p:txBody>
          <a:bodyPr>
            <a:normAutofit/>
          </a:bodyPr>
          <a:lstStyle/>
          <a:p>
            <a:r>
              <a:rPr lang="en-US" sz="6000" dirty="0"/>
              <a:t>SITE</a:t>
            </a:r>
          </a:p>
        </p:txBody>
      </p:sp>
      <p:pic>
        <p:nvPicPr>
          <p:cNvPr id="4099" name="Picture 3"/>
          <p:cNvPicPr>
            <a:picLocks noChangeAspect="1" noChangeArrowheads="1"/>
          </p:cNvPicPr>
          <p:nvPr/>
        </p:nvPicPr>
        <p:blipFill>
          <a:blip r:embed="rId5" cstate="print"/>
          <a:srcRect/>
          <a:stretch>
            <a:fillRect/>
          </a:stretch>
        </p:blipFill>
        <p:spPr bwMode="auto">
          <a:xfrm>
            <a:off x="0" y="3352800"/>
            <a:ext cx="8820150" cy="2438400"/>
          </a:xfrm>
          <a:prstGeom prst="rect">
            <a:avLst/>
          </a:prstGeom>
          <a:noFill/>
          <a:ln w="9525">
            <a:noFill/>
            <a:miter lim="800000"/>
            <a:headEnd/>
            <a:tailEnd/>
          </a:ln>
        </p:spPr>
      </p:pic>
      <p:sp>
        <p:nvSpPr>
          <p:cNvPr id="5" name="TextBox 4"/>
          <p:cNvSpPr txBox="1"/>
          <p:nvPr/>
        </p:nvSpPr>
        <p:spPr>
          <a:xfrm>
            <a:off x="1295400" y="5715000"/>
            <a:ext cx="6934200" cy="923330"/>
          </a:xfrm>
          <a:prstGeom prst="rect">
            <a:avLst/>
          </a:prstGeom>
          <a:solidFill>
            <a:schemeClr val="tx2">
              <a:lumMod val="40000"/>
              <a:lumOff val="60000"/>
            </a:schemeClr>
          </a:solidFill>
          <a:ln w="25400">
            <a:solidFill>
              <a:schemeClr val="tx1"/>
            </a:solidFill>
          </a:ln>
        </p:spPr>
        <p:txBody>
          <a:bodyPr wrap="square" rtlCol="0">
            <a:spAutoFit/>
          </a:bodyPr>
          <a:lstStyle/>
          <a:p>
            <a:r>
              <a:rPr lang="en-US" dirty="0"/>
              <a:t>     Clicking on Site will bring up the address.</a:t>
            </a:r>
          </a:p>
          <a:p>
            <a:r>
              <a:rPr lang="en-US" dirty="0"/>
              <a:t>     CLICKING ON THE ADDRESS WILL BRING UP GOOGLE MAPS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solidFill>
            <a:srgbClr val="FFFF00"/>
          </a:solidFill>
          <a:ln w="127000" cmpd="tri">
            <a:solidFill>
              <a:schemeClr val="tx1"/>
            </a:solidFill>
          </a:ln>
        </p:spPr>
        <p:txBody>
          <a:bodyPr>
            <a:normAutofit fontScale="90000"/>
          </a:bodyPr>
          <a:lstStyle/>
          <a:p>
            <a:r>
              <a:rPr lang="en-US" dirty="0"/>
              <a:t>MASTER SCHEDULE</a:t>
            </a:r>
            <a:br>
              <a:rPr lang="en-US" dirty="0"/>
            </a:br>
            <a:r>
              <a:rPr lang="en-US" sz="2700" dirty="0"/>
              <a:t>To View ALL Games in Arbiter.</a:t>
            </a:r>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1616343"/>
            <a:ext cx="8229600" cy="4098658"/>
          </a:xfrm>
          <a:prstGeom prst="rect">
            <a:avLst/>
          </a:prstGeom>
          <a:noFill/>
          <a:ln w="9525">
            <a:noFill/>
            <a:miter lim="800000"/>
            <a:headEnd/>
            <a:tailEnd/>
          </a:ln>
        </p:spPr>
      </p:pic>
      <p:sp>
        <p:nvSpPr>
          <p:cNvPr id="4" name="TextBox 3"/>
          <p:cNvSpPr txBox="1"/>
          <p:nvPr/>
        </p:nvSpPr>
        <p:spPr>
          <a:xfrm>
            <a:off x="884903" y="5636578"/>
            <a:ext cx="7772400" cy="923330"/>
          </a:xfrm>
          <a:prstGeom prst="rect">
            <a:avLst/>
          </a:prstGeom>
          <a:solidFill>
            <a:schemeClr val="tx2">
              <a:lumMod val="40000"/>
              <a:lumOff val="60000"/>
            </a:schemeClr>
          </a:solidFill>
          <a:ln w="25400">
            <a:solidFill>
              <a:schemeClr val="tx1"/>
            </a:solidFill>
          </a:ln>
        </p:spPr>
        <p:txBody>
          <a:bodyPr wrap="square" rtlCol="0">
            <a:spAutoFit/>
          </a:bodyPr>
          <a:lstStyle/>
          <a:p>
            <a:r>
              <a:rPr lang="en-US" dirty="0"/>
              <a:t>IF A SLOT IS BLANK IT IS BECAUSE AN OFFICIAL HAS NOT ACCEPTED OR IT</a:t>
            </a:r>
          </a:p>
          <a:p>
            <a:r>
              <a:rPr lang="en-US" dirty="0"/>
              <a:t> HAS NOT YET BEEN ASSIGNED.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LEARNING ARBITER</a:t>
            </a:r>
          </a:p>
        </p:txBody>
      </p:sp>
      <p:sp>
        <p:nvSpPr>
          <p:cNvPr id="3" name="Content Placeholder 2"/>
          <p:cNvSpPr>
            <a:spLocks noGrp="1"/>
          </p:cNvSpPr>
          <p:nvPr>
            <p:ph idx="1"/>
          </p:nvPr>
        </p:nvSpPr>
        <p:spPr>
          <a:xfrm>
            <a:off x="457200" y="1600200"/>
            <a:ext cx="8229600" cy="5867400"/>
          </a:xfrm>
        </p:spPr>
        <p:txBody>
          <a:bodyPr>
            <a:normAutofit/>
          </a:bodyPr>
          <a:lstStyle/>
          <a:p>
            <a:pPr marL="0" indent="0">
              <a:buNone/>
            </a:pPr>
            <a:r>
              <a:rPr lang="en-US" dirty="0">
                <a:solidFill>
                  <a:srgbClr val="7030A0"/>
                </a:solidFill>
              </a:rPr>
              <a:t>If you are new to Arbiter don’t wait for the last minute to learn how to use it.  It will be helpful to go in and browse around…try different options on your calendar and travel limits for example.</a:t>
            </a:r>
          </a:p>
          <a:p>
            <a:pPr marL="0" indent="0">
              <a:buNone/>
            </a:pPr>
            <a:endParaRPr lang="en-US" dirty="0">
              <a:solidFill>
                <a:srgbClr val="7030A0"/>
              </a:solidFill>
            </a:endParaRPr>
          </a:p>
          <a:p>
            <a:pPr marL="0" indent="0">
              <a:buNone/>
            </a:pPr>
            <a:endParaRPr lang="en-US" dirty="0">
              <a:solidFill>
                <a:srgbClr val="7030A0"/>
              </a:solidFill>
            </a:endParaRPr>
          </a:p>
          <a:p>
            <a:pPr marL="0" indent="0">
              <a:buNone/>
            </a:pPr>
            <a:endParaRPr lang="en-US" dirty="0">
              <a:solidFill>
                <a:srgbClr val="7030A0"/>
              </a:solidFill>
            </a:endParaRPr>
          </a:p>
          <a:p>
            <a:pPr marL="0" indent="0">
              <a:buNone/>
            </a:pPr>
            <a:endParaRPr lang="en-US" dirty="0">
              <a:solidFill>
                <a:srgbClr val="7030A0"/>
              </a:solidFill>
            </a:endParaRPr>
          </a:p>
          <a:p>
            <a:pPr marL="0" indent="0">
              <a:buNone/>
            </a:pPr>
            <a:r>
              <a:rPr lang="en-US" dirty="0">
                <a:solidFill>
                  <a:srgbClr val="00B050"/>
                </a:solidFill>
              </a:rPr>
              <a:t> </a:t>
            </a:r>
          </a:p>
          <a:p>
            <a:pPr marL="0" indent="0">
              <a:buNone/>
            </a:pPr>
            <a:endParaRPr lang="en-US" dirty="0">
              <a:solidFill>
                <a:srgbClr val="00B05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75329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944562"/>
          </a:xfrm>
          <a:prstGeom prst="rect">
            <a:avLst/>
          </a:prstGeom>
          <a:solidFill>
            <a:srgbClr val="FFFF00"/>
          </a:solidFill>
          <a:ln w="127000" cmpd="tri">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MASTER SCHEDULE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1524000"/>
            <a:ext cx="4572000" cy="2133600"/>
          </a:xfrm>
          <a:prstGeom prst="rect">
            <a:avLst/>
          </a:prstGeom>
          <a:noFill/>
          <a:ln w="127000">
            <a:solidFill>
              <a:schemeClr val="tx2">
                <a:lumMod val="20000"/>
                <a:lumOff val="80000"/>
              </a:schemeClr>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 y="4610100"/>
            <a:ext cx="3876675" cy="1409700"/>
          </a:xfrm>
          <a:prstGeom prst="rect">
            <a:avLst/>
          </a:prstGeom>
          <a:noFill/>
          <a:ln w="127000">
            <a:solidFill>
              <a:schemeClr val="accent6">
                <a:lumMod val="60000"/>
                <a:lumOff val="40000"/>
              </a:schemeClr>
            </a:solidFill>
            <a:miter lim="800000"/>
            <a:headEnd/>
            <a:tailEnd/>
          </a:ln>
        </p:spPr>
      </p:pic>
      <p:sp>
        <p:nvSpPr>
          <p:cNvPr id="7" name="TextBox 6"/>
          <p:cNvSpPr txBox="1"/>
          <p:nvPr/>
        </p:nvSpPr>
        <p:spPr>
          <a:xfrm>
            <a:off x="5257800" y="2286000"/>
            <a:ext cx="1600200" cy="923330"/>
          </a:xfrm>
          <a:prstGeom prst="rect">
            <a:avLst/>
          </a:prstGeom>
          <a:solidFill>
            <a:schemeClr val="tx2">
              <a:lumMod val="20000"/>
              <a:lumOff val="80000"/>
            </a:schemeClr>
          </a:solidFill>
          <a:ln w="63500" cmpd="dbl">
            <a:solidFill>
              <a:schemeClr val="tx1"/>
            </a:solidFill>
          </a:ln>
        </p:spPr>
        <p:txBody>
          <a:bodyPr wrap="square" rtlCol="0">
            <a:spAutoFit/>
          </a:bodyPr>
          <a:lstStyle/>
          <a:p>
            <a:r>
              <a:rPr lang="en-US" dirty="0"/>
              <a:t>Filter:</a:t>
            </a:r>
          </a:p>
          <a:p>
            <a:r>
              <a:rPr lang="en-US" dirty="0" err="1"/>
              <a:t>Santaluces</a:t>
            </a:r>
            <a:r>
              <a:rPr lang="en-US" dirty="0"/>
              <a:t> PRE-SEASON</a:t>
            </a:r>
          </a:p>
        </p:txBody>
      </p:sp>
      <p:sp>
        <p:nvSpPr>
          <p:cNvPr id="8" name="TextBox 7"/>
          <p:cNvSpPr txBox="1"/>
          <p:nvPr/>
        </p:nvSpPr>
        <p:spPr>
          <a:xfrm>
            <a:off x="4495800" y="4992469"/>
            <a:ext cx="1981200" cy="646331"/>
          </a:xfrm>
          <a:prstGeom prst="rect">
            <a:avLst/>
          </a:prstGeom>
          <a:solidFill>
            <a:schemeClr val="accent6">
              <a:lumMod val="40000"/>
              <a:lumOff val="60000"/>
            </a:schemeClr>
          </a:solidFill>
          <a:ln w="63500" cmpd="dbl">
            <a:solidFill>
              <a:schemeClr val="tx1"/>
            </a:solidFill>
          </a:ln>
        </p:spPr>
        <p:txBody>
          <a:bodyPr wrap="square" rtlCol="0">
            <a:spAutoFit/>
          </a:bodyPr>
          <a:lstStyle/>
          <a:p>
            <a:r>
              <a:rPr lang="en-US" dirty="0"/>
              <a:t>Filter:</a:t>
            </a:r>
          </a:p>
          <a:p>
            <a:r>
              <a:rPr lang="en-US" dirty="0" err="1"/>
              <a:t>Santaluces</a:t>
            </a:r>
            <a:r>
              <a:rPr lang="en-US" dirty="0"/>
              <a:t> SLAM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EVENTS #1</a:t>
            </a:r>
          </a:p>
        </p:txBody>
      </p:sp>
      <p:sp>
        <p:nvSpPr>
          <p:cNvPr id="3" name="Content Placeholder 2"/>
          <p:cNvSpPr>
            <a:spLocks noGrp="1"/>
          </p:cNvSpPr>
          <p:nvPr>
            <p:ph idx="1"/>
          </p:nvPr>
        </p:nvSpPr>
        <p:spPr/>
        <p:txBody>
          <a:bodyPr>
            <a:normAutofit fontScale="92500"/>
          </a:bodyPr>
          <a:lstStyle/>
          <a:p>
            <a:pPr marL="0" indent="0">
              <a:buNone/>
            </a:pPr>
            <a:r>
              <a:rPr lang="en-US" dirty="0"/>
              <a:t> </a:t>
            </a:r>
          </a:p>
          <a:p>
            <a:r>
              <a:rPr lang="en-US" dirty="0"/>
              <a:t>EVENTS - will be posted in Arbiter. Events can be meetings, practice games, anything besides a Game Assignment.  You should accept an EVENT if necessary.</a:t>
            </a:r>
          </a:p>
          <a:p>
            <a:r>
              <a:rPr lang="en-US" dirty="0"/>
              <a:t>  Events in Arbiter are </a:t>
            </a:r>
            <a:r>
              <a:rPr lang="en-US" u="sng" dirty="0"/>
              <a:t>NOT game assignments</a:t>
            </a:r>
            <a:r>
              <a:rPr lang="en-US" dirty="0"/>
              <a:t> and will be listed as an EVENT on your schedule.</a:t>
            </a:r>
          </a:p>
          <a:p>
            <a:r>
              <a:rPr lang="en-US" dirty="0"/>
              <a:t>  Practice Games are </a:t>
            </a:r>
            <a:r>
              <a:rPr lang="en-US" u="sng" dirty="0"/>
              <a:t>NOT assigned games</a:t>
            </a:r>
            <a:r>
              <a:rPr lang="en-US" dirty="0"/>
              <a:t> and will be listed as an EVENT.</a:t>
            </a:r>
          </a:p>
        </p:txBody>
      </p:sp>
    </p:spTree>
    <p:extLst>
      <p:ext uri="{BB962C8B-B14F-4D97-AF65-F5344CB8AC3E}">
        <p14:creationId xmlns:p14="http://schemas.microsoft.com/office/powerpoint/2010/main" val="212824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a:t>EVENTS #2</a:t>
            </a:r>
          </a:p>
        </p:txBody>
      </p:sp>
      <p:sp>
        <p:nvSpPr>
          <p:cNvPr id="3" name="Content Placeholder 2"/>
          <p:cNvSpPr>
            <a:spLocks noGrp="1"/>
          </p:cNvSpPr>
          <p:nvPr>
            <p:ph idx="1"/>
          </p:nvPr>
        </p:nvSpPr>
        <p:spPr>
          <a:xfrm>
            <a:off x="471948" y="1600201"/>
            <a:ext cx="8229600" cy="4419599"/>
          </a:xfrm>
        </p:spPr>
        <p:txBody>
          <a:bodyPr>
            <a:normAutofit/>
          </a:bodyPr>
          <a:lstStyle/>
          <a:p>
            <a:pPr marL="0" indent="0">
              <a:buNone/>
            </a:pPr>
            <a:r>
              <a:rPr lang="en-US" dirty="0"/>
              <a:t> </a:t>
            </a:r>
          </a:p>
        </p:txBody>
      </p:sp>
      <p:pic>
        <p:nvPicPr>
          <p:cNvPr id="5" name="Picture 4"/>
          <p:cNvPicPr>
            <a:picLocks noChangeAspect="1"/>
          </p:cNvPicPr>
          <p:nvPr/>
        </p:nvPicPr>
        <p:blipFill>
          <a:blip r:embed="rId2"/>
          <a:stretch>
            <a:fillRect/>
          </a:stretch>
        </p:blipFill>
        <p:spPr>
          <a:xfrm>
            <a:off x="1100137" y="2690812"/>
            <a:ext cx="7358063" cy="2414588"/>
          </a:xfrm>
          <a:prstGeom prst="rect">
            <a:avLst/>
          </a:prstGeom>
          <a:gradFill flip="none" rotWithShape="1">
            <a:gsLst>
              <a:gs pos="14948">
                <a:srgbClr val="F7E8E8"/>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pic>
      <p:sp>
        <p:nvSpPr>
          <p:cNvPr id="6" name="TextBox 5"/>
          <p:cNvSpPr txBox="1"/>
          <p:nvPr/>
        </p:nvSpPr>
        <p:spPr>
          <a:xfrm>
            <a:off x="1084897" y="5276671"/>
            <a:ext cx="6894516" cy="1200329"/>
          </a:xfrm>
          <a:prstGeom prst="rect">
            <a:avLst/>
          </a:prstGeom>
          <a:solidFill>
            <a:schemeClr val="accent2">
              <a:lumMod val="20000"/>
              <a:lumOff val="80000"/>
            </a:schemeClr>
          </a:solidFill>
        </p:spPr>
        <p:txBody>
          <a:bodyPr wrap="none" rtlCol="0">
            <a:spAutoFit/>
          </a:bodyPr>
          <a:lstStyle/>
          <a:p>
            <a:r>
              <a:rPr lang="en-US" dirty="0"/>
              <a:t>An Event may be an announcement and may not need to be ACCEPTED.</a:t>
            </a:r>
          </a:p>
          <a:p>
            <a:endParaRPr lang="en-US" dirty="0"/>
          </a:p>
          <a:p>
            <a:r>
              <a:rPr lang="en-US" dirty="0"/>
              <a:t>If you are required to Accept or Decline an Event –</a:t>
            </a:r>
          </a:p>
          <a:p>
            <a:r>
              <a:rPr lang="en-US" dirty="0"/>
              <a:t>that request will be posted  in the Details of the EVENT.</a:t>
            </a:r>
          </a:p>
        </p:txBody>
      </p:sp>
    </p:spTree>
    <p:extLst>
      <p:ext uri="{BB962C8B-B14F-4D97-AF65-F5344CB8AC3E}">
        <p14:creationId xmlns:p14="http://schemas.microsoft.com/office/powerpoint/2010/main" val="141907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Read the ‘Announcements’ on MAIN page for additional information.</a:t>
            </a:r>
          </a:p>
          <a:p>
            <a:endParaRPr lang="en-US" dirty="0"/>
          </a:p>
        </p:txBody>
      </p:sp>
      <p:pic>
        <p:nvPicPr>
          <p:cNvPr id="4" name="Picture 3"/>
          <p:cNvPicPr>
            <a:picLocks noChangeAspect="1"/>
          </p:cNvPicPr>
          <p:nvPr/>
        </p:nvPicPr>
        <p:blipFill>
          <a:blip r:embed="rId2"/>
          <a:stretch>
            <a:fillRect/>
          </a:stretch>
        </p:blipFill>
        <p:spPr>
          <a:xfrm>
            <a:off x="2133600" y="2743200"/>
            <a:ext cx="4476750" cy="3736741"/>
          </a:xfrm>
          <a:prstGeom prst="rect">
            <a:avLst/>
          </a:prstGeom>
        </p:spPr>
      </p:pic>
    </p:spTree>
    <p:extLst>
      <p:ext uri="{BB962C8B-B14F-4D97-AF65-F5344CB8AC3E}">
        <p14:creationId xmlns:p14="http://schemas.microsoft.com/office/powerpoint/2010/main" val="2271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78745" y="1752600"/>
            <a:ext cx="7591425" cy="3048000"/>
          </a:xfrm>
          <a:prstGeom prst="rect">
            <a:avLst/>
          </a:prstGeom>
        </p:spPr>
      </p:pic>
      <p:sp>
        <p:nvSpPr>
          <p:cNvPr id="10" name="TextBox 9"/>
          <p:cNvSpPr txBox="1"/>
          <p:nvPr/>
        </p:nvSpPr>
        <p:spPr>
          <a:xfrm>
            <a:off x="290512" y="5105400"/>
            <a:ext cx="8077200" cy="369332"/>
          </a:xfrm>
          <a:prstGeom prst="rect">
            <a:avLst/>
          </a:prstGeom>
          <a:noFill/>
        </p:spPr>
        <p:txBody>
          <a:bodyPr wrap="square" rtlCol="0">
            <a:spAutoFit/>
          </a:bodyPr>
          <a:lstStyle/>
          <a:p>
            <a:endParaRPr lang="en-US" dirty="0">
              <a:solidFill>
                <a:srgbClr val="002060"/>
              </a:solidFill>
            </a:endParaRPr>
          </a:p>
        </p:txBody>
      </p:sp>
      <p:sp>
        <p:nvSpPr>
          <p:cNvPr id="11" name="TextBox 10"/>
          <p:cNvSpPr txBox="1"/>
          <p:nvPr/>
        </p:nvSpPr>
        <p:spPr>
          <a:xfrm>
            <a:off x="275764" y="4876800"/>
            <a:ext cx="8411036" cy="2308324"/>
          </a:xfrm>
          <a:prstGeom prst="rect">
            <a:avLst/>
          </a:prstGeom>
          <a:noFill/>
        </p:spPr>
        <p:txBody>
          <a:bodyPr wrap="square" rtlCol="0">
            <a:spAutoFit/>
          </a:bodyPr>
          <a:lstStyle/>
          <a:p>
            <a:r>
              <a:rPr lang="en-US" dirty="0">
                <a:solidFill>
                  <a:srgbClr val="FF0000"/>
                </a:solidFill>
              </a:rPr>
              <a:t>In the example above:  Official travels from home to games Tues-Sat.   Home Zip Code was entered – 33406 then Distance of 50 miles.   Tuesday through Saturday was checked off and APPLY was clicked to enter this info.</a:t>
            </a:r>
          </a:p>
          <a:p>
            <a:endParaRPr lang="en-US" dirty="0">
              <a:solidFill>
                <a:srgbClr val="FF0000"/>
              </a:solidFill>
            </a:endParaRPr>
          </a:p>
          <a:p>
            <a:r>
              <a:rPr lang="en-US" dirty="0">
                <a:solidFill>
                  <a:srgbClr val="FF0000"/>
                </a:solidFill>
              </a:rPr>
              <a:t>On Mondays the official is in Ft. Lauderdale  and the Zip Code for there is entered.  From there the official can only make a game within 20 miles and that is entered.  Monday is checked and APPLY clicked to enter this info.    </a:t>
            </a:r>
            <a:endParaRPr lang="en-US" dirty="0">
              <a:solidFill>
                <a:srgbClr val="002060"/>
              </a:solidFill>
            </a:endParaRPr>
          </a:p>
          <a:p>
            <a:endParaRPr lang="en-US" dirty="0">
              <a:solidFill>
                <a:srgbClr val="002060"/>
              </a:solidFill>
            </a:endParaRPr>
          </a:p>
        </p:txBody>
      </p:sp>
      <p:sp>
        <p:nvSpPr>
          <p:cNvPr id="9" name="TextBox 8"/>
          <p:cNvSpPr txBox="1"/>
          <p:nvPr/>
        </p:nvSpPr>
        <p:spPr>
          <a:xfrm>
            <a:off x="442682" y="1468555"/>
            <a:ext cx="8077200" cy="646331"/>
          </a:xfrm>
          <a:prstGeom prst="rect">
            <a:avLst/>
          </a:prstGeom>
          <a:noFill/>
        </p:spPr>
        <p:txBody>
          <a:bodyPr wrap="square" rtlCol="0">
            <a:spAutoFit/>
          </a:bodyPr>
          <a:lstStyle/>
          <a:p>
            <a:r>
              <a:rPr lang="en-US" dirty="0">
                <a:solidFill>
                  <a:srgbClr val="002060"/>
                </a:solidFill>
              </a:rPr>
              <a:t>                   Must fill out Travel Limits info.   Click on ‘Blocks’ then ‘Travel Limits’.</a:t>
            </a:r>
          </a:p>
          <a:p>
            <a:endParaRPr lang="en-US" dirty="0">
              <a:solidFill>
                <a:srgbClr val="002060"/>
              </a:solidFill>
            </a:endParaRPr>
          </a:p>
        </p:txBody>
      </p:sp>
      <p:sp>
        <p:nvSpPr>
          <p:cNvPr id="8" name="Title 1">
            <a:extLst>
              <a:ext uri="{FF2B5EF4-FFF2-40B4-BE49-F238E27FC236}">
                <a16:creationId xmlns:a16="http://schemas.microsoft.com/office/drawing/2014/main" id="{0B6C26C1-04E6-425A-AE37-3CD6C2B4E156}"/>
              </a:ext>
            </a:extLst>
          </p:cNvPr>
          <p:cNvSpPr txBox="1">
            <a:spLocks/>
          </p:cNvSpPr>
          <p:nvPr/>
        </p:nvSpPr>
        <p:spPr>
          <a:xfrm>
            <a:off x="623888" y="96955"/>
            <a:ext cx="8229600" cy="1143000"/>
          </a:xfrm>
          <a:prstGeom prst="rect">
            <a:avLst/>
          </a:prstGeom>
          <a:solidFill>
            <a:schemeClr val="accent6">
              <a:lumMod val="60000"/>
              <a:lumOff val="40000"/>
            </a:schemeClr>
          </a:solidFill>
          <a:ln w="127000" cmpd="tri">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a:t>TRAVEL</a:t>
            </a:r>
            <a:endParaRPr lang="en-US" sz="6000" dirty="0"/>
          </a:p>
        </p:txBody>
      </p:sp>
    </p:spTree>
    <p:extLst>
      <p:ext uri="{BB962C8B-B14F-4D97-AF65-F5344CB8AC3E}">
        <p14:creationId xmlns:p14="http://schemas.microsoft.com/office/powerpoint/2010/main" val="168353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w="127000" cmpd="tri">
            <a:solidFill>
              <a:schemeClr val="tx1"/>
            </a:solidFill>
          </a:ln>
        </p:spPr>
        <p:txBody>
          <a:bodyPr>
            <a:normAutofit/>
          </a:bodyPr>
          <a:lstStyle/>
          <a:p>
            <a:r>
              <a:rPr lang="en-US" sz="6000" dirty="0"/>
              <a:t>TRAVEL</a:t>
            </a:r>
          </a:p>
        </p:txBody>
      </p:sp>
      <p:pic>
        <p:nvPicPr>
          <p:cNvPr id="3075" name="Picture 3"/>
          <p:cNvPicPr>
            <a:picLocks noGrp="1" noChangeAspect="1" noChangeArrowheads="1"/>
          </p:cNvPicPr>
          <p:nvPr>
            <p:ph idx="1"/>
          </p:nvPr>
        </p:nvPicPr>
        <p:blipFill>
          <a:blip r:embed="rId2" cstate="print"/>
          <a:srcRect/>
          <a:stretch>
            <a:fillRect/>
          </a:stretch>
        </p:blipFill>
        <p:spPr bwMode="auto">
          <a:xfrm>
            <a:off x="620553" y="1600201"/>
            <a:ext cx="7902893" cy="4267200"/>
          </a:xfrm>
          <a:prstGeom prst="rect">
            <a:avLst/>
          </a:prstGeom>
          <a:noFill/>
          <a:ln w="9525">
            <a:noFill/>
            <a:miter lim="800000"/>
            <a:headEnd/>
            <a:tailEnd/>
          </a:ln>
        </p:spPr>
      </p:pic>
      <p:sp>
        <p:nvSpPr>
          <p:cNvPr id="7" name="TextBox 6"/>
          <p:cNvSpPr txBox="1"/>
          <p:nvPr/>
        </p:nvSpPr>
        <p:spPr>
          <a:xfrm>
            <a:off x="457200" y="5638800"/>
            <a:ext cx="8028032" cy="1200329"/>
          </a:xfrm>
          <a:prstGeom prst="rect">
            <a:avLst/>
          </a:prstGeom>
          <a:solidFill>
            <a:schemeClr val="accent6">
              <a:lumMod val="60000"/>
              <a:lumOff val="40000"/>
            </a:schemeClr>
          </a:solidFill>
          <a:ln w="25400">
            <a:solidFill>
              <a:schemeClr val="tx1"/>
            </a:solidFill>
          </a:ln>
        </p:spPr>
        <p:txBody>
          <a:bodyPr wrap="none" rtlCol="0">
            <a:spAutoFit/>
          </a:bodyPr>
          <a:lstStyle/>
          <a:p>
            <a:r>
              <a:rPr lang="en-US" dirty="0">
                <a:solidFill>
                  <a:srgbClr val="FF0000"/>
                </a:solidFill>
              </a:rPr>
              <a:t>               Travel Limits for a DAY apply to every DAY throughout your calendar.</a:t>
            </a:r>
          </a:p>
          <a:p>
            <a:r>
              <a:rPr lang="en-US" dirty="0"/>
              <a:t>Example:  If you have a limit  just one time and say it was a Tuesday, </a:t>
            </a:r>
          </a:p>
          <a:p>
            <a:r>
              <a:rPr lang="en-US" dirty="0"/>
              <a:t>restriction will apply to </a:t>
            </a:r>
            <a:r>
              <a:rPr lang="en-US" dirty="0">
                <a:solidFill>
                  <a:srgbClr val="FF0000"/>
                </a:solidFill>
              </a:rPr>
              <a:t>ALL</a:t>
            </a:r>
            <a:r>
              <a:rPr lang="en-US" dirty="0"/>
              <a:t> Tuesdays.   It is best for a ‘one time’ situation to use the </a:t>
            </a:r>
          </a:p>
          <a:p>
            <a:r>
              <a:rPr lang="en-US" dirty="0"/>
              <a:t>calendar’s time blocks.  (Slides 6-10)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w="127000" cmpd="tri">
            <a:solidFill>
              <a:schemeClr val="tx1"/>
            </a:solidFill>
          </a:ln>
        </p:spPr>
        <p:txBody>
          <a:bodyPr>
            <a:normAutofit/>
          </a:bodyPr>
          <a:lstStyle/>
          <a:p>
            <a:r>
              <a:rPr lang="en-US" sz="6000" dirty="0"/>
              <a:t>TRAVEL</a:t>
            </a:r>
          </a:p>
        </p:txBody>
      </p:sp>
      <p:sp>
        <p:nvSpPr>
          <p:cNvPr id="4" name="Content Placeholder 3"/>
          <p:cNvSpPr>
            <a:spLocks noGrp="1"/>
          </p:cNvSpPr>
          <p:nvPr>
            <p:ph idx="1"/>
          </p:nvPr>
        </p:nvSpPr>
        <p:spPr>
          <a:xfrm>
            <a:off x="457200" y="1600201"/>
            <a:ext cx="8229600" cy="3200399"/>
          </a:xfrm>
        </p:spPr>
        <p:txBody>
          <a:bodyPr>
            <a:normAutofit fontScale="85000" lnSpcReduction="20000"/>
          </a:bodyPr>
          <a:lstStyle/>
          <a:p>
            <a:pPr marL="0" indent="0">
              <a:buNone/>
            </a:pPr>
            <a:r>
              <a:rPr lang="en-US" dirty="0">
                <a:solidFill>
                  <a:srgbClr val="FF0000"/>
                </a:solidFill>
              </a:rPr>
              <a:t>Using your Travel Limits, ARBITER CALCULATES</a:t>
            </a:r>
          </a:p>
          <a:p>
            <a:pPr marL="0" indent="0">
              <a:buNone/>
            </a:pPr>
            <a:r>
              <a:rPr lang="en-US" dirty="0">
                <a:solidFill>
                  <a:srgbClr val="FF0000"/>
                </a:solidFill>
              </a:rPr>
              <a:t>you ARRIVING 30 minutes before Game Time.</a:t>
            </a:r>
            <a:endParaRPr lang="en-US" dirty="0"/>
          </a:p>
          <a:p>
            <a:pPr marL="0" indent="0">
              <a:buNone/>
            </a:pPr>
            <a:r>
              <a:rPr lang="en-US" dirty="0"/>
              <a:t>Example:  Even if you have an unlimited Travel Limit (a large # like 100 to cover the county) and you are coming from your job in Boca </a:t>
            </a:r>
            <a:r>
              <a:rPr lang="en-US" sz="1700" dirty="0"/>
              <a:t>(Boca Zip Code should be posted)</a:t>
            </a:r>
            <a:r>
              <a:rPr lang="en-US" dirty="0"/>
              <a:t> and you are blocked to 6:00…you will NOT show available for a 7:00 game in Jupiter.  Arbiter calculates 45 min to travel to Jupiter from Boca…arriving at 6:45. </a:t>
            </a:r>
          </a:p>
        </p:txBody>
      </p:sp>
    </p:spTree>
    <p:extLst>
      <p:ext uri="{BB962C8B-B14F-4D97-AF65-F5344CB8AC3E}">
        <p14:creationId xmlns:p14="http://schemas.microsoft.com/office/powerpoint/2010/main" val="360283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792162"/>
          </a:xfrm>
          <a:solidFill>
            <a:schemeClr val="accent3">
              <a:lumMod val="60000"/>
              <a:lumOff val="40000"/>
            </a:schemeClr>
          </a:solidFill>
          <a:ln w="127000" cmpd="tri">
            <a:solidFill>
              <a:schemeClr val="tx1"/>
            </a:solidFill>
          </a:ln>
        </p:spPr>
        <p:txBody>
          <a:bodyPr>
            <a:noAutofit/>
          </a:bodyPr>
          <a:lstStyle/>
          <a:p>
            <a:r>
              <a:rPr lang="en-US" sz="6600" dirty="0"/>
              <a:t>CALENDAR</a:t>
            </a:r>
          </a:p>
        </p:txBody>
      </p:sp>
      <p:sp>
        <p:nvSpPr>
          <p:cNvPr id="2" name="TextBox 1"/>
          <p:cNvSpPr txBox="1"/>
          <p:nvPr/>
        </p:nvSpPr>
        <p:spPr>
          <a:xfrm>
            <a:off x="457200" y="1447800"/>
            <a:ext cx="8534400" cy="4770537"/>
          </a:xfrm>
          <a:prstGeom prst="rect">
            <a:avLst/>
          </a:prstGeom>
          <a:noFill/>
        </p:spPr>
        <p:txBody>
          <a:bodyPr wrap="square" rtlCol="0">
            <a:spAutoFit/>
          </a:bodyPr>
          <a:lstStyle/>
          <a:p>
            <a:r>
              <a:rPr lang="en-US" sz="2800" dirty="0"/>
              <a:t>You are required to keep your calendar up to date with any blocks you may have.  </a:t>
            </a:r>
            <a:r>
              <a:rPr lang="en-US" sz="2000" dirty="0"/>
              <a:t>(Partial time of day(s) or entire day(s) that you cannot work.) </a:t>
            </a:r>
            <a:r>
              <a:rPr lang="en-US" sz="2800" dirty="0"/>
              <a:t>This is usually a continual process with most officials because family events , work related issues, etc. happen after blocks are created; other blocks may come up or a  blocked day may become open…making you available.  </a:t>
            </a:r>
            <a:endParaRPr lang="en-US" dirty="0"/>
          </a:p>
          <a:p>
            <a:endParaRPr lang="en-US" dirty="0"/>
          </a:p>
          <a:p>
            <a:endParaRPr lang="en-US" dirty="0"/>
          </a:p>
          <a:p>
            <a:r>
              <a:rPr lang="en-US" sz="3600" dirty="0">
                <a:solidFill>
                  <a:srgbClr val="FF0000"/>
                </a:solidFill>
              </a:rPr>
              <a:t>ALL DAYS by default are OPEN until you make a change with BLOCKS.</a:t>
            </a:r>
          </a:p>
        </p:txBody>
      </p:sp>
    </p:spTree>
    <p:extLst>
      <p:ext uri="{BB962C8B-B14F-4D97-AF65-F5344CB8AC3E}">
        <p14:creationId xmlns:p14="http://schemas.microsoft.com/office/powerpoint/2010/main" val="128934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792162"/>
          </a:xfrm>
          <a:solidFill>
            <a:schemeClr val="accent3">
              <a:lumMod val="60000"/>
              <a:lumOff val="40000"/>
            </a:schemeClr>
          </a:solidFill>
          <a:ln w="127000" cmpd="tri">
            <a:solidFill>
              <a:schemeClr val="tx1"/>
            </a:solidFill>
          </a:ln>
        </p:spPr>
        <p:txBody>
          <a:bodyPr>
            <a:noAutofit/>
          </a:bodyPr>
          <a:lstStyle/>
          <a:p>
            <a:r>
              <a:rPr lang="en-US" sz="6600" dirty="0"/>
              <a:t>CALENDAR-</a:t>
            </a:r>
            <a:r>
              <a:rPr lang="en-US" sz="3200" dirty="0"/>
              <a:t> Partial Day(s) Blocked</a:t>
            </a:r>
          </a:p>
        </p:txBody>
      </p:sp>
      <p:pic>
        <p:nvPicPr>
          <p:cNvPr id="3" name="Picture 2"/>
          <p:cNvPicPr>
            <a:picLocks noChangeAspect="1"/>
          </p:cNvPicPr>
          <p:nvPr/>
        </p:nvPicPr>
        <p:blipFill>
          <a:blip r:embed="rId3"/>
          <a:stretch>
            <a:fillRect/>
          </a:stretch>
        </p:blipFill>
        <p:spPr>
          <a:xfrm>
            <a:off x="381000" y="1151602"/>
            <a:ext cx="8334375" cy="4076575"/>
          </a:xfrm>
          <a:prstGeom prst="rect">
            <a:avLst/>
          </a:prstGeom>
        </p:spPr>
      </p:pic>
      <p:sp>
        <p:nvSpPr>
          <p:cNvPr id="4" name="TextBox 3"/>
          <p:cNvSpPr txBox="1"/>
          <p:nvPr/>
        </p:nvSpPr>
        <p:spPr>
          <a:xfrm>
            <a:off x="-4916" y="5181600"/>
            <a:ext cx="9037923" cy="1754326"/>
          </a:xfrm>
          <a:prstGeom prst="rect">
            <a:avLst/>
          </a:prstGeom>
          <a:noFill/>
        </p:spPr>
        <p:txBody>
          <a:bodyPr wrap="square" rtlCol="0">
            <a:spAutoFit/>
          </a:bodyPr>
          <a:lstStyle/>
          <a:p>
            <a:r>
              <a:rPr lang="en-US" dirty="0"/>
              <a:t>EXAMPLE above shows blocked from 8AM – 5:45 M-F.  You can’t work games earlier than 7:00.  Arbiter calculates you arriving at 6:30.  You will show available for any school within 45 min of zip code entered  in Travel Limits.</a:t>
            </a:r>
          </a:p>
          <a:p>
            <a:r>
              <a:rPr lang="en-US" dirty="0"/>
              <a:t>Click on Block Part Day – choose Time Range you CAN’T work then</a:t>
            </a:r>
          </a:p>
          <a:p>
            <a:r>
              <a:rPr lang="en-US" dirty="0"/>
              <a:t>the Date Range; click off each day affected then hit APPLY.  All days within the Date Range </a:t>
            </a:r>
          </a:p>
          <a:p>
            <a:r>
              <a:rPr lang="en-US" dirty="0"/>
              <a:t>you selected will turn Orange which represents a partial block.</a:t>
            </a:r>
          </a:p>
        </p:txBody>
      </p:sp>
    </p:spTree>
    <p:extLst>
      <p:ext uri="{BB962C8B-B14F-4D97-AF65-F5344CB8AC3E}">
        <p14:creationId xmlns:p14="http://schemas.microsoft.com/office/powerpoint/2010/main" val="2074484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1582</Words>
  <Application>Microsoft Office PowerPoint</Application>
  <PresentationFormat>On-screen Show (4:3)</PresentationFormat>
  <Paragraphs>158</Paragraphs>
  <Slides>32</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 </vt:lpstr>
      <vt:lpstr>PowerPoint Presentation</vt:lpstr>
      <vt:lpstr>LEARNING ARBITER</vt:lpstr>
      <vt:lpstr>ANNOUNCEMENTS</vt:lpstr>
      <vt:lpstr>PowerPoint Presentation</vt:lpstr>
      <vt:lpstr>TRAVEL</vt:lpstr>
      <vt:lpstr>TRAVEL</vt:lpstr>
      <vt:lpstr>CALENDAR</vt:lpstr>
      <vt:lpstr>CALENDAR- Partial Day(s) Blocked</vt:lpstr>
      <vt:lpstr>CALENDAR- Full Day(s) Blocked</vt:lpstr>
      <vt:lpstr>CALENDAR- Clear Blocks</vt:lpstr>
      <vt:lpstr>CALENDAR – Clear Blocks</vt:lpstr>
      <vt:lpstr>PowerPoint Presentation</vt:lpstr>
      <vt:lpstr>Options to View Schedule and Events</vt:lpstr>
      <vt:lpstr>ACCEPTING OR DECLINING A GAME</vt:lpstr>
      <vt:lpstr>DECLINING A GAME </vt:lpstr>
      <vt:lpstr>TURNING BACK A GAME</vt:lpstr>
      <vt:lpstr>SCHEDULE</vt:lpstr>
      <vt:lpstr> PARTNER’S INFO #1 Click on Game Number </vt:lpstr>
      <vt:lpstr>PARTNER’S INFO #2 </vt:lpstr>
      <vt:lpstr>  PARTNER’S INFO #3 Click on partner’s name  </vt:lpstr>
      <vt:lpstr>Pay Sheet #1 Sample:  Filled out.</vt:lpstr>
      <vt:lpstr>Pay Sheet #2</vt:lpstr>
      <vt:lpstr>Pay Sheet #3</vt:lpstr>
      <vt:lpstr>Pay Sheet #4</vt:lpstr>
      <vt:lpstr>Pay Sheet #5</vt:lpstr>
      <vt:lpstr>Pay Sheet #5</vt:lpstr>
      <vt:lpstr>SITE</vt:lpstr>
      <vt:lpstr>MASTER SCHEDULE To View ALL Games in Arbiter.</vt:lpstr>
      <vt:lpstr>PowerPoint Presentation</vt:lpstr>
      <vt:lpstr>EVENTS #1</vt:lpstr>
      <vt:lpstr>EVENTS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Mona</dc:creator>
  <cp:lastModifiedBy>Mona Osborne</cp:lastModifiedBy>
  <cp:revision>96</cp:revision>
  <dcterms:created xsi:type="dcterms:W3CDTF">2014-09-08T17:04:32Z</dcterms:created>
  <dcterms:modified xsi:type="dcterms:W3CDTF">2018-08-11T12:50:06Z</dcterms:modified>
</cp:coreProperties>
</file>