
<file path=[Content_Types].xml><?xml version="1.0" encoding="utf-8"?>
<Types xmlns="http://schemas.openxmlformats.org/package/2006/content-types">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69" r:id="rId1"/>
  </p:sldMasterIdLst>
  <p:notesMasterIdLst>
    <p:notesMasterId r:id="rId35"/>
  </p:notesMasterIdLst>
  <p:sldIdLst>
    <p:sldId id="256" r:id="rId2"/>
    <p:sldId id="257" r:id="rId3"/>
    <p:sldId id="289" r:id="rId4"/>
    <p:sldId id="291" r:id="rId5"/>
    <p:sldId id="290" r:id="rId6"/>
    <p:sldId id="292" r:id="rId7"/>
    <p:sldId id="311" r:id="rId8"/>
    <p:sldId id="293" r:id="rId9"/>
    <p:sldId id="294" r:id="rId10"/>
    <p:sldId id="295" r:id="rId11"/>
    <p:sldId id="296" r:id="rId12"/>
    <p:sldId id="297" r:id="rId13"/>
    <p:sldId id="259" r:id="rId14"/>
    <p:sldId id="262" r:id="rId15"/>
    <p:sldId id="266" r:id="rId16"/>
    <p:sldId id="309" r:id="rId17"/>
    <p:sldId id="310" r:id="rId18"/>
    <p:sldId id="298" r:id="rId19"/>
    <p:sldId id="300" r:id="rId20"/>
    <p:sldId id="267" r:id="rId21"/>
    <p:sldId id="301" r:id="rId22"/>
    <p:sldId id="281" r:id="rId23"/>
    <p:sldId id="273" r:id="rId24"/>
    <p:sldId id="275" r:id="rId25"/>
    <p:sldId id="302" r:id="rId26"/>
    <p:sldId id="287" r:id="rId27"/>
    <p:sldId id="303" r:id="rId28"/>
    <p:sldId id="304" r:id="rId29"/>
    <p:sldId id="305" r:id="rId30"/>
    <p:sldId id="306" r:id="rId31"/>
    <p:sldId id="307" r:id="rId32"/>
    <p:sldId id="286" r:id="rId33"/>
    <p:sldId id="272" r:id="rId34"/>
  </p:sldIdLst>
  <p:sldSz cx="9144000" cy="6858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88" userDrawn="1">
          <p15:clr>
            <a:srgbClr val="A4A3A4"/>
          </p15:clr>
        </p15:guide>
        <p15:guide id="2" pos="1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6700"/>
    <a:srgbClr val="007B7C"/>
    <a:srgbClr val="005B00"/>
    <a:srgbClr val="1010FF"/>
    <a:srgbClr val="005D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2373" autoAdjust="0"/>
  </p:normalViewPr>
  <p:slideViewPr>
    <p:cSldViewPr snapToGrid="0">
      <p:cViewPr varScale="1">
        <p:scale>
          <a:sx n="82" d="100"/>
          <a:sy n="82" d="100"/>
        </p:scale>
        <p:origin x="1459" y="67"/>
      </p:cViewPr>
      <p:guideLst>
        <p:guide orient="horz" pos="888"/>
        <p:guide pos="144"/>
      </p:guideLst>
    </p:cSldViewPr>
  </p:slideViewPr>
  <p:notesTextViewPr>
    <p:cViewPr>
      <p:scale>
        <a:sx n="3" d="2"/>
        <a:sy n="3" d="2"/>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A16DC3-0568-4B13-878E-7E86D3CBB147}" type="datetimeFigureOut">
              <a:rPr lang="en-US" smtClean="0"/>
              <a:t>9/20/2022</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853D79-136A-42F3-9F64-4F529C99DE16}" type="slidenum">
              <a:rPr lang="en-US" smtClean="0"/>
              <a:t>‹#›</a:t>
            </a:fld>
            <a:endParaRPr lang="en-US" dirty="0"/>
          </a:p>
        </p:txBody>
      </p:sp>
    </p:spTree>
    <p:extLst>
      <p:ext uri="{BB962C8B-B14F-4D97-AF65-F5344CB8AC3E}">
        <p14:creationId xmlns:p14="http://schemas.microsoft.com/office/powerpoint/2010/main" val="2961508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853D79-136A-42F3-9F64-4F529C99DE16}" type="slidenum">
              <a:rPr lang="en-US" smtClean="0"/>
              <a:t>1</a:t>
            </a:fld>
            <a:endParaRPr lang="en-US" dirty="0"/>
          </a:p>
        </p:txBody>
      </p:sp>
    </p:spTree>
    <p:extLst>
      <p:ext uri="{BB962C8B-B14F-4D97-AF65-F5344CB8AC3E}">
        <p14:creationId xmlns:p14="http://schemas.microsoft.com/office/powerpoint/2010/main" val="18893298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853D79-136A-42F3-9F64-4F529C99DE16}" type="slidenum">
              <a:rPr lang="en-US" smtClean="0"/>
              <a:t>13</a:t>
            </a:fld>
            <a:endParaRPr lang="en-US" dirty="0"/>
          </a:p>
        </p:txBody>
      </p:sp>
    </p:spTree>
    <p:extLst>
      <p:ext uri="{BB962C8B-B14F-4D97-AF65-F5344CB8AC3E}">
        <p14:creationId xmlns:p14="http://schemas.microsoft.com/office/powerpoint/2010/main" val="3816697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853D79-136A-42F3-9F64-4F529C99DE16}" type="slidenum">
              <a:rPr lang="en-US" smtClean="0"/>
              <a:t>14</a:t>
            </a:fld>
            <a:endParaRPr lang="en-US" dirty="0"/>
          </a:p>
        </p:txBody>
      </p:sp>
    </p:spTree>
    <p:extLst>
      <p:ext uri="{BB962C8B-B14F-4D97-AF65-F5344CB8AC3E}">
        <p14:creationId xmlns:p14="http://schemas.microsoft.com/office/powerpoint/2010/main" val="2828654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853D79-136A-42F3-9F64-4F529C99DE16}" type="slidenum">
              <a:rPr lang="en-US" smtClean="0"/>
              <a:t>18</a:t>
            </a:fld>
            <a:endParaRPr lang="en-US" dirty="0"/>
          </a:p>
        </p:txBody>
      </p:sp>
    </p:spTree>
    <p:extLst>
      <p:ext uri="{BB962C8B-B14F-4D97-AF65-F5344CB8AC3E}">
        <p14:creationId xmlns:p14="http://schemas.microsoft.com/office/powerpoint/2010/main" val="308405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lumMod val="50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AAE257A-A3A7-4C70-B9FD-CC5B39CBECDA}" type="datetime1">
              <a:rPr lang="en-US" smtClean="0"/>
              <a:t>9/20/2022</a:t>
            </a:fld>
            <a:endParaRPr lang="en-US" dirty="0"/>
          </a:p>
        </p:txBody>
      </p:sp>
      <p:sp>
        <p:nvSpPr>
          <p:cNvPr id="5" name="Footer Placeholder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US" dirty="0"/>
          </a:p>
        </p:txBody>
      </p:sp>
      <p:sp>
        <p:nvSpPr>
          <p:cNvPr id="6" name="Slide Number Placeholder 5"/>
          <p:cNvSpPr>
            <a:spLocks noGrp="1"/>
          </p:cNvSpPr>
          <p:nvPr>
            <p:ph type="sldNum" sz="quarter" idx="12"/>
          </p:nvPr>
        </p:nvSpPr>
        <p:spPr>
          <a:xfrm>
            <a:off x="8458200" y="6400800"/>
            <a:ext cx="512638" cy="365125"/>
          </a:xfrm>
        </p:spPr>
        <p:txBody>
          <a:bodyPr/>
          <a:lstStyle>
            <a:lvl1pPr>
              <a:defRPr>
                <a:solidFill>
                  <a:schemeClr val="bg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7898765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008" userDrawn="1">
          <p15:clr>
            <a:srgbClr val="FBAE40"/>
          </p15:clr>
        </p15:guide>
        <p15:guide id="2" pos="53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C473EE-4B8B-474B-8CA7-7F68CB4F4F9A}" type="datetime1">
              <a:rPr lang="en-US" smtClean="0"/>
              <a:t>9/20/2022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99566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09C366-5B05-43B8-8149-F15BC914AAA4}" type="datetime1">
              <a:rPr lang="en-US" smtClean="0"/>
              <a:t>9/20/2022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232582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3F1623-27E1-414F-B49C-8ADC1F9FD8A9}" type="datetime1">
              <a:rPr lang="en-US" smtClean="0"/>
              <a:t>9/20/2022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0971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C6AF38-15E0-4CC3-BAFB-C56741E04721}" type="datetime1">
              <a:rPr lang="en-US" smtClean="0"/>
              <a:t>9/20/2022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8007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723D0D-27A6-4876-BE9C-768DBBA0202D}" type="datetime1">
              <a:rPr lang="en-US" smtClean="0"/>
              <a:t>9/20/2022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54193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4D5E20-4CBA-4BA2-924F-ABCD8C68C918}" type="datetime1">
              <a:rPr lang="en-US" smtClean="0"/>
              <a:t>9/20/2022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4014675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935E90-A4C3-4BCE-8D9D-DF8DE62D6B7D}" type="datetime1">
              <a:rPr lang="en-US" smtClean="0"/>
              <a:t>9/20/2022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7226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4098" y="173373"/>
            <a:ext cx="6347713" cy="1320800"/>
          </a:xfrm>
        </p:spPr>
        <p:txBody>
          <a:bodyPr>
            <a:normAutofit/>
          </a:bodyPr>
          <a:lstStyle>
            <a:lvl1pPr>
              <a:defRPr sz="3600">
                <a:solidFill>
                  <a:schemeClr val="accent1">
                    <a:lumMod val="50000"/>
                  </a:schemeClr>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4098" y="1632083"/>
            <a:ext cx="6347714" cy="388077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860D4109-00F9-4AFB-B669-950E2AA8C578}" type="datetime1">
              <a:rPr lang="en-US" smtClean="0"/>
              <a:t>9/20/2022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8458200" y="6400800"/>
            <a:ext cx="512638" cy="365125"/>
          </a:xfrm>
        </p:spPr>
        <p:txBody>
          <a:bodyPr/>
          <a:lstStyle>
            <a:lvl1pPr>
              <a:defRPr>
                <a:solidFill>
                  <a:schemeClr val="bg1"/>
                </a:solidFill>
              </a:defRPr>
            </a:lvl1pPr>
          </a:lstStyle>
          <a:p>
            <a:fld id="{519954A3-9DFD-4C44-94BA-B95130A3BA1C}" type="slidenum">
              <a:rPr lang="en-US" smtClean="0"/>
              <a:pPr/>
              <a:t>‹#›</a:t>
            </a:fld>
            <a:endParaRPr lang="en-US" dirty="0"/>
          </a:p>
        </p:txBody>
      </p:sp>
    </p:spTree>
    <p:extLst>
      <p:ext uri="{BB962C8B-B14F-4D97-AF65-F5344CB8AC3E}">
        <p14:creationId xmlns:p14="http://schemas.microsoft.com/office/powerpoint/2010/main" val="2601028236"/>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F39DC1-5FD8-4C61-A71F-D70D865A41FE}" type="datetime1">
              <a:rPr lang="en-US" smtClean="0"/>
              <a:t>9/20/2022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54108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372ADC5-FA03-4B3A-AE17-46DDC790BD86}" type="datetime1">
              <a:rPr lang="en-US" smtClean="0"/>
              <a:t>9/20/2022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382476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5EC62BD-CB71-4369-AD55-08C3FBDB426C}" type="datetime1">
              <a:rPr lang="en-US" smtClean="0"/>
              <a:t>9/20/2022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9127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48EB929-525A-45B4-8917-BF3D7B380084}" type="datetime1">
              <a:rPr lang="en-US" smtClean="0"/>
              <a:t>9/20/2022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512282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614A95-F6AB-478B-9213-4D61D4A9FB88}" type="datetime1">
              <a:rPr lang="en-US" smtClean="0"/>
              <a:t>9/20/2022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0096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97F062-1136-4F63-B6DE-528C907523AB}" type="datetime1">
              <a:rPr lang="en-US" smtClean="0"/>
              <a:t>9/20/2022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5947824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D3F373-44F8-42BF-A5E8-1454EE2C8273}" type="datetime1">
              <a:rPr lang="en-US" smtClean="0"/>
              <a:t>9/20/2022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5311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59266" y="248874"/>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4432" y="1791474"/>
            <a:ext cx="6347714" cy="388077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5413647" y="6326589"/>
            <a:ext cx="684132" cy="365125"/>
          </a:xfrm>
          <a:prstGeom prst="rect">
            <a:avLst/>
          </a:prstGeom>
        </p:spPr>
        <p:txBody>
          <a:bodyPr vert="horz" lIns="91440" tIns="45720" rIns="91440" bIns="45720" rtlCol="0" anchor="ctr"/>
          <a:lstStyle>
            <a:lvl1pPr algn="r">
              <a:defRPr sz="900">
                <a:solidFill>
                  <a:schemeClr val="tx1">
                    <a:tint val="75000"/>
                  </a:schemeClr>
                </a:solidFill>
                <a:latin typeface="Arial" panose="020B0604020202020204" pitchFamily="34" charset="0"/>
                <a:cs typeface="Arial" panose="020B0604020202020204" pitchFamily="34" charset="0"/>
              </a:defRPr>
            </a:lvl1pPr>
          </a:lstStyle>
          <a:p>
            <a:fld id="{5DF95365-2471-4BF6-B05D-ACB7BACA8BBB}" type="datetime1">
              <a:rPr lang="en-US" smtClean="0"/>
              <a:t>9/20/2022</a:t>
            </a:fld>
            <a:endParaRPr lang="en-US" dirty="0"/>
          </a:p>
        </p:txBody>
      </p:sp>
      <p:sp>
        <p:nvSpPr>
          <p:cNvPr id="5" name="Footer Placeholder 4"/>
          <p:cNvSpPr>
            <a:spLocks noGrp="1"/>
          </p:cNvSpPr>
          <p:nvPr>
            <p:ph type="ftr" sz="quarter" idx="3"/>
          </p:nvPr>
        </p:nvSpPr>
        <p:spPr>
          <a:xfrm>
            <a:off x="550876" y="6368534"/>
            <a:ext cx="4622973" cy="365125"/>
          </a:xfrm>
          <a:prstGeom prst="rect">
            <a:avLst/>
          </a:prstGeom>
        </p:spPr>
        <p:txBody>
          <a:bodyPr vert="horz" lIns="91440" tIns="45720" rIns="91440" bIns="45720" rtlCol="0" anchor="ctr"/>
          <a:lstStyle>
            <a:lvl1pPr algn="l">
              <a:defRPr sz="90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
        <p:nvSpPr>
          <p:cNvPr id="6" name="Slide Number Placeholder 5"/>
          <p:cNvSpPr>
            <a:spLocks noGrp="1"/>
          </p:cNvSpPr>
          <p:nvPr>
            <p:ph type="sldNum" sz="quarter" idx="4"/>
          </p:nvPr>
        </p:nvSpPr>
        <p:spPr>
          <a:xfrm>
            <a:off x="8458200" y="6400800"/>
            <a:ext cx="512638" cy="365125"/>
          </a:xfrm>
          <a:prstGeom prst="rect">
            <a:avLst/>
          </a:prstGeom>
        </p:spPr>
        <p:txBody>
          <a:bodyPr vert="horz" lIns="91440" tIns="45720" rIns="91440" bIns="45720" rtlCol="0" anchor="ctr"/>
          <a:lstStyle>
            <a:lvl1pPr algn="r">
              <a:defRPr sz="900">
                <a:solidFill>
                  <a:schemeClr val="bg1"/>
                </a:solidFill>
                <a:latin typeface="Arial" panose="020B0604020202020204" pitchFamily="34" charset="0"/>
                <a:cs typeface="Arial" panose="020B0604020202020204" pitchFamily="34" charset="0"/>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229651"/>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timing>
    <p:tnLst>
      <p:par>
        <p:cTn id="1" dur="indefinite" restart="never" nodeType="tmRoot"/>
      </p:par>
    </p:tnLst>
  </p:timing>
  <p:hf hdr="0" ftr="0" dt="0"/>
  <p:txStyles>
    <p:titleStyle>
      <a:lvl1pPr algn="l" defTabSz="457200" rtl="0" eaLnBrk="1" latinLnBrk="0" hangingPunct="1">
        <a:spcBef>
          <a:spcPct val="0"/>
        </a:spcBef>
        <a:buNone/>
        <a:defRPr sz="3600" kern="1200">
          <a:solidFill>
            <a:schemeClr val="accent1">
              <a:lumMod val="50000"/>
            </a:schemeClr>
          </a:solidFill>
          <a:latin typeface="Arial" panose="020B0604020202020204" pitchFamily="34" charset="0"/>
          <a:ea typeface="+mj-ea"/>
          <a:cs typeface="Arial" panose="020B060402020202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9584" y="868298"/>
            <a:ext cx="6618914" cy="1646302"/>
          </a:xfrm>
        </p:spPr>
        <p:txBody>
          <a:bodyPr/>
          <a:lstStyle/>
          <a:p>
            <a:r>
              <a:rPr lang="en-US" sz="3600" dirty="0" smtClean="0">
                <a:solidFill>
                  <a:schemeClr val="accent1">
                    <a:lumMod val="50000"/>
                  </a:schemeClr>
                </a:solidFill>
              </a:rPr>
              <a:t>Estimating Missing Data</a:t>
            </a:r>
            <a:endParaRPr lang="en-US" sz="3600" dirty="0">
              <a:solidFill>
                <a:schemeClr val="accent1">
                  <a:lumMod val="50000"/>
                </a:schemeClr>
              </a:solidFill>
            </a:endParaRPr>
          </a:p>
        </p:txBody>
      </p:sp>
      <p:sp>
        <p:nvSpPr>
          <p:cNvPr id="4" name="Subtitle 2"/>
          <p:cNvSpPr txBox="1">
            <a:spLocks/>
          </p:cNvSpPr>
          <p:nvPr/>
        </p:nvSpPr>
        <p:spPr>
          <a:xfrm>
            <a:off x="-15162" y="2719847"/>
            <a:ext cx="6316823" cy="1482219"/>
          </a:xfrm>
          <a:prstGeom prst="rect">
            <a:avLst/>
          </a:prstGeom>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Arial" panose="020B0604020202020204" pitchFamily="34" charset="0"/>
                <a:ea typeface="+mn-ea"/>
                <a:cs typeface="Arial" panose="020B0604020202020204" pitchFamily="34" charset="0"/>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r>
              <a:rPr lang="en-US" sz="2100" dirty="0" smtClean="0">
                <a:solidFill>
                  <a:schemeClr val="accent1">
                    <a:lumMod val="50000"/>
                  </a:schemeClr>
                </a:solidFill>
              </a:rPr>
              <a:t>Software:  SuperSMITH 6.0AA 31 Dec 2021</a:t>
            </a:r>
            <a:endParaRPr lang="en-US" dirty="0">
              <a:solidFill>
                <a:schemeClr val="tx1"/>
              </a:solidFill>
            </a:endParaRPr>
          </a:p>
        </p:txBody>
      </p:sp>
      <p:pic>
        <p:nvPicPr>
          <p:cNvPr id="5" name="Picture 4"/>
          <p:cNvPicPr>
            <a:picLocks noChangeAspect="1"/>
          </p:cNvPicPr>
          <p:nvPr/>
        </p:nvPicPr>
        <p:blipFill>
          <a:blip r:embed="rId3"/>
          <a:stretch>
            <a:fillRect/>
          </a:stretch>
        </p:blipFill>
        <p:spPr>
          <a:xfrm>
            <a:off x="704617" y="3181350"/>
            <a:ext cx="685800" cy="685800"/>
          </a:xfrm>
          <a:prstGeom prst="rect">
            <a:avLst/>
          </a:prstGeom>
        </p:spPr>
      </p:pic>
      <p:sp>
        <p:nvSpPr>
          <p:cNvPr id="6" name="TextBox 5"/>
          <p:cNvSpPr txBox="1"/>
          <p:nvPr/>
        </p:nvSpPr>
        <p:spPr>
          <a:xfrm>
            <a:off x="228600" y="5219700"/>
            <a:ext cx="7172325" cy="1384995"/>
          </a:xfrm>
          <a:prstGeom prst="rect">
            <a:avLst/>
          </a:prstGeom>
          <a:noFill/>
        </p:spPr>
        <p:txBody>
          <a:bodyPr wrap="square" rtlCol="0">
            <a:spAutoFit/>
          </a:bodyPr>
          <a:lstStyle/>
          <a:p>
            <a:r>
              <a:rPr lang="en-US" sz="1400" dirty="0" smtClean="0">
                <a:solidFill>
                  <a:schemeClr val="accent1">
                    <a:lumMod val="50000"/>
                  </a:schemeClr>
                </a:solidFill>
              </a:rPr>
              <a:t>Note</a:t>
            </a:r>
            <a:r>
              <a:rPr lang="en-US" sz="1400" dirty="0">
                <a:solidFill>
                  <a:schemeClr val="accent1">
                    <a:lumMod val="50000"/>
                  </a:schemeClr>
                </a:solidFill>
              </a:rPr>
              <a:t>: For more detail, see the RAMS paper:</a:t>
            </a:r>
            <a:br>
              <a:rPr lang="en-US" sz="1400" dirty="0">
                <a:solidFill>
                  <a:schemeClr val="accent1">
                    <a:lumMod val="50000"/>
                  </a:schemeClr>
                </a:solidFill>
              </a:rPr>
            </a:br>
            <a:r>
              <a:rPr lang="en-US" sz="1400" dirty="0">
                <a:solidFill>
                  <a:schemeClr val="accent1">
                    <a:lumMod val="50000"/>
                  </a:schemeClr>
                </a:solidFill>
              </a:rPr>
              <a:t>  </a:t>
            </a:r>
            <a:r>
              <a:rPr lang="en-US" sz="1400" i="1" u="sng" dirty="0">
                <a:solidFill>
                  <a:schemeClr val="accent1">
                    <a:lumMod val="50000"/>
                  </a:schemeClr>
                </a:solidFill>
              </a:rPr>
              <a:t>Estimating Quantity of Missing Data in Tails of Distribution</a:t>
            </a:r>
            <a:endParaRPr lang="en-US" sz="1400" i="1" u="sng" dirty="0"/>
          </a:p>
          <a:p>
            <a:r>
              <a:rPr lang="en-US" sz="1400" dirty="0"/>
              <a:t>RAMS 2021, The 67th Annual Reliability &amp; Maintainability Symposium, </a:t>
            </a:r>
          </a:p>
          <a:p>
            <a:r>
              <a:rPr lang="en-US" sz="1400" dirty="0"/>
              <a:t>May 24-27, 2021, Orlando, FL</a:t>
            </a:r>
          </a:p>
          <a:p>
            <a:r>
              <a:rPr lang="en-US" sz="1400" dirty="0"/>
              <a:t>Carl Tarum, Bathtub Software LLC, Wes Fulton, Fulton </a:t>
            </a:r>
            <a:r>
              <a:rPr lang="en-US" sz="1400" dirty="0" smtClean="0"/>
              <a:t>Findings</a:t>
            </a:r>
          </a:p>
          <a:p>
            <a:r>
              <a:rPr lang="en-US" sz="1400" u="sng" dirty="0" smtClean="0">
                <a:solidFill>
                  <a:srgbClr val="0000FF"/>
                </a:solidFill>
              </a:rPr>
              <a:t>https</a:t>
            </a:r>
            <a:r>
              <a:rPr lang="en-US" sz="1400" u="sng" dirty="0">
                <a:solidFill>
                  <a:srgbClr val="0000FF"/>
                </a:solidFill>
              </a:rPr>
              <a:t>://ieeexplore.ieee.org/document/9605766</a:t>
            </a:r>
            <a:endParaRPr lang="en-US" sz="1400" u="sng" dirty="0">
              <a:solidFill>
                <a:srgbClr val="0000FF"/>
              </a:solidFill>
            </a:endParaRPr>
          </a:p>
        </p:txBody>
      </p:sp>
    </p:spTree>
    <p:extLst>
      <p:ext uri="{BB962C8B-B14F-4D97-AF65-F5344CB8AC3E}">
        <p14:creationId xmlns:p14="http://schemas.microsoft.com/office/powerpoint/2010/main" val="17840004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a:t>
            </a:r>
            <a:endParaRPr lang="en-US" dirty="0"/>
          </a:p>
        </p:txBody>
      </p:sp>
      <p:sp>
        <p:nvSpPr>
          <p:cNvPr id="3" name="Content Placeholder 2"/>
          <p:cNvSpPr>
            <a:spLocks noGrp="1"/>
          </p:cNvSpPr>
          <p:nvPr>
            <p:ph idx="1"/>
          </p:nvPr>
        </p:nvSpPr>
        <p:spPr/>
        <p:txBody>
          <a:bodyPr/>
          <a:lstStyle/>
          <a:p>
            <a:r>
              <a:rPr lang="en-US" dirty="0" smtClean="0"/>
              <a:t>The following slide shows the 4 fits</a:t>
            </a:r>
          </a:p>
          <a:p>
            <a:r>
              <a:rPr lang="en-US" dirty="0" smtClean="0"/>
              <a:t>Note that the final fit has the same B values and fits</a:t>
            </a:r>
          </a:p>
          <a:p>
            <a:r>
              <a:rPr lang="en-US" dirty="0" smtClean="0"/>
              <a:t>The set with missing data is optimistic</a:t>
            </a:r>
            <a:endParaRPr lang="en-US"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10</a:t>
            </a:fld>
            <a:endParaRPr lang="en-US" dirty="0"/>
          </a:p>
        </p:txBody>
      </p:sp>
    </p:spTree>
    <p:extLst>
      <p:ext uri="{BB962C8B-B14F-4D97-AF65-F5344CB8AC3E}">
        <p14:creationId xmlns:p14="http://schemas.microsoft.com/office/powerpoint/2010/main" val="6817779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1409699"/>
            <a:ext cx="9144000" cy="4762699"/>
          </a:xfrm>
          <a:prstGeom prst="rect">
            <a:avLst/>
          </a:prstGeom>
        </p:spPr>
      </p:pic>
      <p:sp>
        <p:nvSpPr>
          <p:cNvPr id="2" name="Title 1"/>
          <p:cNvSpPr>
            <a:spLocks noGrp="1"/>
          </p:cNvSpPr>
          <p:nvPr>
            <p:ph type="title"/>
          </p:nvPr>
        </p:nvSpPr>
        <p:spPr/>
        <p:txBody>
          <a:bodyPr/>
          <a:lstStyle/>
          <a:p>
            <a:r>
              <a:rPr lang="en-US" dirty="0" smtClean="0"/>
              <a:t>Set Comparison</a:t>
            </a:r>
            <a:endParaRPr lang="en-US"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11</a:t>
            </a:fld>
            <a:endParaRPr lang="en-US" dirty="0"/>
          </a:p>
        </p:txBody>
      </p:sp>
      <p:sp>
        <p:nvSpPr>
          <p:cNvPr id="6" name="Rounded Rectangular Callout 5"/>
          <p:cNvSpPr/>
          <p:nvPr/>
        </p:nvSpPr>
        <p:spPr>
          <a:xfrm>
            <a:off x="5994487" y="3791048"/>
            <a:ext cx="2365737" cy="847239"/>
          </a:xfrm>
          <a:prstGeom prst="wedgeRoundRectCallout">
            <a:avLst>
              <a:gd name="adj1" fmla="val -151020"/>
              <a:gd name="adj2" fmla="val 122244"/>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n-US" sz="1600" dirty="0" smtClean="0">
                <a:solidFill>
                  <a:srgbClr val="002060"/>
                </a:solidFill>
                <a:latin typeface="Arial" panose="020B0604020202020204" pitchFamily="34" charset="0"/>
                <a:cs typeface="Arial" panose="020B0604020202020204" pitchFamily="34" charset="0"/>
              </a:rPr>
              <a:t>t</a:t>
            </a:r>
            <a:r>
              <a:rPr lang="en-US" sz="1600" baseline="-25000" dirty="0" smtClean="0">
                <a:solidFill>
                  <a:srgbClr val="002060"/>
                </a:solidFill>
                <a:latin typeface="Arial" panose="020B0604020202020204" pitchFamily="34" charset="0"/>
                <a:cs typeface="Arial" panose="020B0604020202020204" pitchFamily="34" charset="0"/>
              </a:rPr>
              <a:t>0</a:t>
            </a:r>
            <a:r>
              <a:rPr lang="en-US" sz="1600" dirty="0" smtClean="0">
                <a:solidFill>
                  <a:srgbClr val="002060"/>
                </a:solidFill>
                <a:latin typeface="Arial" panose="020B0604020202020204" pitchFamily="34" charset="0"/>
                <a:cs typeface="Arial" panose="020B0604020202020204" pitchFamily="34" charset="0"/>
              </a:rPr>
              <a:t> is optimistic at lower b values, and doesn’t fit the upper part well</a:t>
            </a:r>
            <a:endParaRPr lang="en-US" sz="16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68514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can we decide how many points to add?</a:t>
            </a:r>
            <a:endParaRPr lang="en-US" dirty="0"/>
          </a:p>
        </p:txBody>
      </p:sp>
      <p:sp>
        <p:nvSpPr>
          <p:cNvPr id="3" name="Content Placeholder 2"/>
          <p:cNvSpPr>
            <a:spLocks noGrp="1"/>
          </p:cNvSpPr>
          <p:nvPr>
            <p:ph idx="1"/>
          </p:nvPr>
        </p:nvSpPr>
        <p:spPr/>
        <p:txBody>
          <a:bodyPr/>
          <a:lstStyle/>
          <a:p>
            <a:r>
              <a:rPr lang="en-US" dirty="0" smtClean="0"/>
              <a:t>If we knew how many points to add, we could get back to near the original fit</a:t>
            </a:r>
          </a:p>
          <a:p>
            <a:r>
              <a:rPr lang="en-US" dirty="0" smtClean="0"/>
              <a:t>This would give better estimates of life</a:t>
            </a:r>
          </a:p>
          <a:p>
            <a:r>
              <a:rPr lang="en-US" dirty="0" smtClean="0"/>
              <a:t>Next slides cover Criteria, Benefits, and Methods</a:t>
            </a:r>
          </a:p>
          <a:p>
            <a:r>
              <a:rPr lang="en-US" dirty="0" smtClean="0"/>
              <a:t>Tried several methods to estimate points to add</a:t>
            </a:r>
            <a:endParaRPr lang="en-US"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12</a:t>
            </a:fld>
            <a:endParaRPr lang="en-US" dirty="0"/>
          </a:p>
        </p:txBody>
      </p:sp>
    </p:spTree>
    <p:extLst>
      <p:ext uri="{BB962C8B-B14F-4D97-AF65-F5344CB8AC3E}">
        <p14:creationId xmlns:p14="http://schemas.microsoft.com/office/powerpoint/2010/main" val="37592227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098" y="173373"/>
            <a:ext cx="6347713" cy="731299"/>
          </a:xfrm>
        </p:spPr>
        <p:txBody>
          <a:bodyPr>
            <a:normAutofit/>
          </a:bodyPr>
          <a:lstStyle/>
          <a:p>
            <a:r>
              <a:rPr lang="en-US" dirty="0" smtClean="0"/>
              <a:t>Criteria and Benefits</a:t>
            </a:r>
            <a:endParaRPr lang="en-US" dirty="0"/>
          </a:p>
        </p:txBody>
      </p:sp>
      <p:sp>
        <p:nvSpPr>
          <p:cNvPr id="3" name="Content Placeholder 2"/>
          <p:cNvSpPr>
            <a:spLocks noGrp="1"/>
          </p:cNvSpPr>
          <p:nvPr>
            <p:ph idx="1"/>
          </p:nvPr>
        </p:nvSpPr>
        <p:spPr>
          <a:xfrm>
            <a:off x="223121" y="685800"/>
            <a:ext cx="8384270" cy="3503645"/>
          </a:xfrm>
        </p:spPr>
        <p:txBody>
          <a:bodyPr>
            <a:noAutofit/>
          </a:bodyPr>
          <a:lstStyle/>
          <a:p>
            <a:pPr marL="0" indent="0">
              <a:spcBef>
                <a:spcPts val="600"/>
              </a:spcBef>
              <a:buClr>
                <a:schemeClr val="accent2"/>
              </a:buClr>
              <a:buNone/>
            </a:pPr>
            <a:r>
              <a:rPr lang="en-US" b="1" u="sng" dirty="0" smtClean="0"/>
              <a:t>Criteria</a:t>
            </a:r>
          </a:p>
          <a:p>
            <a:pPr>
              <a:spcBef>
                <a:spcPts val="600"/>
              </a:spcBef>
              <a:buClr>
                <a:schemeClr val="accent2"/>
              </a:buClr>
              <a:buFont typeface="Wingdings" panose="05000000000000000000" pitchFamily="2" charset="2"/>
              <a:buChar char=""/>
            </a:pPr>
            <a:r>
              <a:rPr lang="en-US" dirty="0" smtClean="0"/>
              <a:t>Appropriate model (Weibull, Lognormal, Normal)</a:t>
            </a:r>
          </a:p>
          <a:p>
            <a:pPr>
              <a:spcBef>
                <a:spcPts val="600"/>
              </a:spcBef>
              <a:buClr>
                <a:schemeClr val="accent2"/>
              </a:buClr>
              <a:buFont typeface="Wingdings" panose="05000000000000000000" pitchFamily="2" charset="2"/>
              <a:buChar char=""/>
            </a:pPr>
            <a:r>
              <a:rPr lang="en-US" dirty="0" smtClean="0"/>
              <a:t>Explanation of missing data</a:t>
            </a:r>
          </a:p>
          <a:p>
            <a:pPr>
              <a:spcBef>
                <a:spcPts val="600"/>
              </a:spcBef>
              <a:buClr>
                <a:schemeClr val="accent2"/>
              </a:buClr>
              <a:buFont typeface="Wingdings" panose="05000000000000000000" pitchFamily="2" charset="2"/>
              <a:buChar char=""/>
            </a:pPr>
            <a:r>
              <a:rPr lang="en-US" dirty="0" smtClean="0"/>
              <a:t>At least 100 points, no more than 20% missing</a:t>
            </a:r>
          </a:p>
          <a:p>
            <a:pPr>
              <a:spcBef>
                <a:spcPts val="600"/>
              </a:spcBef>
              <a:buClr>
                <a:schemeClr val="accent2"/>
              </a:buClr>
              <a:buFont typeface="Wingdings" panose="05000000000000000000" pitchFamily="2" charset="2"/>
              <a:buChar char=""/>
            </a:pPr>
            <a:r>
              <a:rPr lang="en-US" dirty="0" smtClean="0"/>
              <a:t>Adjusted fit is better</a:t>
            </a:r>
          </a:p>
          <a:p>
            <a:pPr>
              <a:spcBef>
                <a:spcPts val="600"/>
              </a:spcBef>
              <a:buClr>
                <a:schemeClr val="accent2"/>
              </a:buClr>
              <a:buFont typeface="Wingdings" panose="05000000000000000000" pitchFamily="2" charset="2"/>
              <a:buChar char=""/>
            </a:pPr>
            <a:r>
              <a:rPr lang="en-US" dirty="0" smtClean="0"/>
              <a:t>Distribution Analysis confirms best model selection.</a:t>
            </a:r>
            <a:endParaRPr lang="en-US" dirty="0"/>
          </a:p>
        </p:txBody>
      </p:sp>
      <p:sp>
        <p:nvSpPr>
          <p:cNvPr id="4" name="Slide Number Placeholder 3"/>
          <p:cNvSpPr>
            <a:spLocks noGrp="1"/>
          </p:cNvSpPr>
          <p:nvPr>
            <p:ph type="sldNum" sz="quarter" idx="12"/>
          </p:nvPr>
        </p:nvSpPr>
        <p:spPr/>
        <p:txBody>
          <a:bodyPr/>
          <a:lstStyle/>
          <a:p>
            <a:fld id="{519954A3-9DFD-4C44-94BA-B95130A3BA1C}" type="slidenum">
              <a:rPr lang="en-US" smtClean="0"/>
              <a:t>13</a:t>
            </a:fld>
            <a:endParaRPr lang="en-US" dirty="0"/>
          </a:p>
        </p:txBody>
      </p:sp>
      <p:sp>
        <p:nvSpPr>
          <p:cNvPr id="5" name="Content Placeholder 2"/>
          <p:cNvSpPr txBox="1">
            <a:spLocks/>
          </p:cNvSpPr>
          <p:nvPr/>
        </p:nvSpPr>
        <p:spPr>
          <a:xfrm>
            <a:off x="223121" y="3002691"/>
            <a:ext cx="7413399" cy="282894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spcBef>
                <a:spcPts val="600"/>
              </a:spcBef>
              <a:buClr>
                <a:schemeClr val="accent2"/>
              </a:buClr>
              <a:buFont typeface="Wingdings 3" charset="2"/>
              <a:buNone/>
            </a:pPr>
            <a:r>
              <a:rPr lang="en-US" b="1" u="sng" dirty="0" smtClean="0"/>
              <a:t>Benefits</a:t>
            </a:r>
          </a:p>
          <a:p>
            <a:pPr>
              <a:spcBef>
                <a:spcPts val="600"/>
              </a:spcBef>
              <a:buClr>
                <a:schemeClr val="accent2"/>
              </a:buClr>
            </a:pPr>
            <a:r>
              <a:rPr lang="en-US" dirty="0" smtClean="0"/>
              <a:t>Alternative to Minimum Life Model</a:t>
            </a:r>
          </a:p>
          <a:p>
            <a:pPr>
              <a:spcBef>
                <a:spcPts val="600"/>
              </a:spcBef>
              <a:buClr>
                <a:schemeClr val="accent2"/>
              </a:buClr>
            </a:pPr>
            <a:r>
              <a:rPr lang="en-US" dirty="0" smtClean="0"/>
              <a:t>Parameter prediction closer to true value</a:t>
            </a:r>
          </a:p>
          <a:p>
            <a:pPr>
              <a:spcBef>
                <a:spcPts val="600"/>
              </a:spcBef>
              <a:buClr>
                <a:schemeClr val="accent2"/>
              </a:buClr>
            </a:pPr>
            <a:r>
              <a:rPr lang="en-US" dirty="0" smtClean="0"/>
              <a:t>Fit improvement may lead to better model</a:t>
            </a:r>
          </a:p>
          <a:p>
            <a:pPr>
              <a:spcBef>
                <a:spcPts val="600"/>
              </a:spcBef>
              <a:buClr>
                <a:schemeClr val="accent2"/>
              </a:buClr>
            </a:pPr>
            <a:r>
              <a:rPr lang="en-US" dirty="0" smtClean="0"/>
              <a:t>Improvement in life prediction </a:t>
            </a:r>
            <a:endParaRPr lang="en-US" dirty="0"/>
          </a:p>
        </p:txBody>
      </p:sp>
    </p:spTree>
    <p:extLst>
      <p:ext uri="{BB962C8B-B14F-4D97-AF65-F5344CB8AC3E}">
        <p14:creationId xmlns:p14="http://schemas.microsoft.com/office/powerpoint/2010/main" val="39512530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098" y="173373"/>
            <a:ext cx="7327012" cy="1320800"/>
          </a:xfrm>
        </p:spPr>
        <p:txBody>
          <a:bodyPr/>
          <a:lstStyle/>
          <a:p>
            <a:r>
              <a:rPr lang="en-US" dirty="0" smtClean="0"/>
              <a:t>Monte Carlo to check Exit Criteria</a:t>
            </a:r>
            <a:endParaRPr lang="en-US" dirty="0"/>
          </a:p>
        </p:txBody>
      </p:sp>
      <p:sp>
        <p:nvSpPr>
          <p:cNvPr id="3" name="Content Placeholder 2"/>
          <p:cNvSpPr>
            <a:spLocks noGrp="1"/>
          </p:cNvSpPr>
          <p:nvPr>
            <p:ph idx="1"/>
          </p:nvPr>
        </p:nvSpPr>
        <p:spPr>
          <a:xfrm>
            <a:off x="370324" y="998376"/>
            <a:ext cx="7760157" cy="5287014"/>
          </a:xfrm>
        </p:spPr>
        <p:txBody>
          <a:bodyPr>
            <a:noAutofit/>
          </a:bodyPr>
          <a:lstStyle/>
          <a:p>
            <a:r>
              <a:rPr lang="en-US" dirty="0" smtClean="0"/>
              <a:t>MC sample and fits calculated.</a:t>
            </a:r>
          </a:p>
          <a:p>
            <a:r>
              <a:rPr lang="en-US" dirty="0" smtClean="0"/>
              <a:t>Points removed, new fit calculated</a:t>
            </a:r>
          </a:p>
          <a:p>
            <a:r>
              <a:rPr lang="en-US" dirty="0" smtClean="0"/>
              <a:t>Points added per criteria choice</a:t>
            </a:r>
          </a:p>
          <a:p>
            <a:endParaRPr lang="en-US" dirty="0" smtClean="0"/>
          </a:p>
        </p:txBody>
      </p:sp>
      <p:sp>
        <p:nvSpPr>
          <p:cNvPr id="4" name="Slide Number Placeholder 3"/>
          <p:cNvSpPr>
            <a:spLocks noGrp="1"/>
          </p:cNvSpPr>
          <p:nvPr>
            <p:ph type="sldNum" sz="quarter" idx="12"/>
          </p:nvPr>
        </p:nvSpPr>
        <p:spPr/>
        <p:txBody>
          <a:bodyPr/>
          <a:lstStyle/>
          <a:p>
            <a:fld id="{519954A3-9DFD-4C44-94BA-B95130A3BA1C}" type="slidenum">
              <a:rPr lang="en-US" smtClean="0"/>
              <a:pPr/>
              <a:t>14</a:t>
            </a:fld>
            <a:endParaRPr lang="en-US" dirty="0"/>
          </a:p>
        </p:txBody>
      </p:sp>
      <p:sp>
        <p:nvSpPr>
          <p:cNvPr id="5" name="Content Placeholder 2"/>
          <p:cNvSpPr txBox="1">
            <a:spLocks/>
          </p:cNvSpPr>
          <p:nvPr/>
        </p:nvSpPr>
        <p:spPr>
          <a:xfrm>
            <a:off x="810592" y="2160037"/>
            <a:ext cx="6774024" cy="4240763"/>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0"/>
              </a:spcBef>
              <a:buClr>
                <a:schemeClr val="accent2">
                  <a:lumMod val="50000"/>
                </a:schemeClr>
              </a:buClr>
              <a:buFont typeface="+mj-lt"/>
              <a:buAutoNum type="arabicPeriod"/>
            </a:pPr>
            <a:r>
              <a:rPr lang="en-US" dirty="0" smtClean="0"/>
              <a:t>Best r²</a:t>
            </a:r>
          </a:p>
          <a:p>
            <a:pPr>
              <a:spcBef>
                <a:spcPts val="0"/>
              </a:spcBef>
              <a:buClr>
                <a:schemeClr val="accent2">
                  <a:lumMod val="50000"/>
                </a:schemeClr>
              </a:buClr>
              <a:buFont typeface="+mj-lt"/>
              <a:buAutoNum type="arabicPeriod"/>
            </a:pPr>
            <a:r>
              <a:rPr lang="en-US" dirty="0" smtClean="0"/>
              <a:t>Quadratic=0.</a:t>
            </a:r>
          </a:p>
          <a:p>
            <a:pPr>
              <a:spcBef>
                <a:spcPts val="0"/>
              </a:spcBef>
              <a:buClr>
                <a:schemeClr val="accent2">
                  <a:lumMod val="50000"/>
                </a:schemeClr>
              </a:buClr>
              <a:buFont typeface="+mj-lt"/>
              <a:buAutoNum type="arabicPeriod"/>
            </a:pPr>
            <a:r>
              <a:rPr lang="en-US" dirty="0" smtClean="0"/>
              <a:t>First point above line.</a:t>
            </a:r>
          </a:p>
          <a:p>
            <a:pPr>
              <a:spcBef>
                <a:spcPts val="0"/>
              </a:spcBef>
              <a:buClr>
                <a:schemeClr val="accent2">
                  <a:lumMod val="50000"/>
                </a:schemeClr>
              </a:buClr>
              <a:buFont typeface="+mj-lt"/>
              <a:buAutoNum type="arabicPeriod"/>
            </a:pPr>
            <a:r>
              <a:rPr lang="en-US" dirty="0" smtClean="0"/>
              <a:t>Any of first 3 points above line</a:t>
            </a:r>
          </a:p>
          <a:p>
            <a:pPr>
              <a:spcBef>
                <a:spcPts val="0"/>
              </a:spcBef>
              <a:buClr>
                <a:schemeClr val="accent2">
                  <a:lumMod val="50000"/>
                </a:schemeClr>
              </a:buClr>
              <a:buFont typeface="+mj-lt"/>
              <a:buAutoNum type="arabicPeriod"/>
            </a:pPr>
            <a:r>
              <a:rPr lang="en-US" dirty="0"/>
              <a:t>Two of first 3 points above line with full data </a:t>
            </a:r>
            <a:r>
              <a:rPr lang="en-US" dirty="0" smtClean="0"/>
              <a:t>set</a:t>
            </a:r>
          </a:p>
          <a:p>
            <a:pPr>
              <a:spcBef>
                <a:spcPts val="0"/>
              </a:spcBef>
              <a:buClr>
                <a:schemeClr val="accent2">
                  <a:lumMod val="50000"/>
                </a:schemeClr>
              </a:buClr>
              <a:buFont typeface="+mj-lt"/>
              <a:buAutoNum type="arabicPeriod"/>
            </a:pPr>
            <a:r>
              <a:rPr lang="en-US" b="1" dirty="0" smtClean="0"/>
              <a:t>First </a:t>
            </a:r>
            <a:r>
              <a:rPr lang="en-US" b="1" dirty="0"/>
              <a:t>point </a:t>
            </a:r>
            <a:r>
              <a:rPr lang="en-US" b="1" dirty="0" smtClean="0"/>
              <a:t>above fit line, </a:t>
            </a:r>
            <a:r>
              <a:rPr lang="en-US" b="1" dirty="0"/>
              <a:t>or points 2 and 3 above line  (Best </a:t>
            </a:r>
            <a:r>
              <a:rPr lang="en-US" b="1" dirty="0" smtClean="0"/>
              <a:t>choice for rank regression)</a:t>
            </a:r>
          </a:p>
          <a:p>
            <a:pPr>
              <a:spcBef>
                <a:spcPts val="0"/>
              </a:spcBef>
              <a:buClr>
                <a:schemeClr val="accent2">
                  <a:lumMod val="50000"/>
                </a:schemeClr>
              </a:buClr>
              <a:buFont typeface="+mj-lt"/>
              <a:buAutoNum type="arabicPeriod"/>
            </a:pPr>
            <a:r>
              <a:rPr lang="en-US" dirty="0" smtClean="0"/>
              <a:t>Minimum </a:t>
            </a:r>
            <a:r>
              <a:rPr lang="en-US" dirty="0"/>
              <a:t>of 4 methods: </a:t>
            </a:r>
          </a:p>
          <a:p>
            <a:pPr>
              <a:spcBef>
                <a:spcPts val="0"/>
              </a:spcBef>
              <a:buClr>
                <a:schemeClr val="accent2">
                  <a:lumMod val="50000"/>
                </a:schemeClr>
              </a:buClr>
              <a:buFont typeface="+mj-lt"/>
              <a:buAutoNum type="arabicPeriod"/>
            </a:pPr>
            <a:r>
              <a:rPr lang="en-US" dirty="0" smtClean="0"/>
              <a:t>Average </a:t>
            </a:r>
            <a:r>
              <a:rPr lang="en-US" dirty="0"/>
              <a:t>of 1</a:t>
            </a:r>
            <a:r>
              <a:rPr lang="en-US" baseline="30000" dirty="0"/>
              <a:t>st</a:t>
            </a:r>
            <a:r>
              <a:rPr lang="en-US" dirty="0"/>
              <a:t> point above, Quadratic</a:t>
            </a:r>
          </a:p>
          <a:p>
            <a:pPr>
              <a:buClr>
                <a:schemeClr val="accent2">
                  <a:lumMod val="50000"/>
                </a:schemeClr>
              </a:buClr>
            </a:pPr>
            <a:r>
              <a:rPr lang="en-US" dirty="0"/>
              <a:t>For MLE, increase </a:t>
            </a:r>
            <a:r>
              <a:rPr lang="en-US" dirty="0" smtClean="0"/>
              <a:t>Discovery points until Minimum </a:t>
            </a:r>
            <a:r>
              <a:rPr lang="en-US" dirty="0"/>
              <a:t>Life = 0</a:t>
            </a:r>
          </a:p>
          <a:p>
            <a:pPr>
              <a:buClr>
                <a:schemeClr val="accent2">
                  <a:lumMod val="50000"/>
                </a:schemeClr>
              </a:buClr>
              <a:buFont typeface="+mj-lt"/>
              <a:buAutoNum type="arabicPeriod"/>
            </a:pPr>
            <a:endParaRPr lang="en-US" b="1" dirty="0"/>
          </a:p>
          <a:p>
            <a:pPr>
              <a:buClr>
                <a:schemeClr val="accent2">
                  <a:lumMod val="50000"/>
                </a:schemeClr>
              </a:buClr>
              <a:buFont typeface="+mj-lt"/>
              <a:buAutoNum type="arabicPeriod"/>
            </a:pPr>
            <a:endParaRPr lang="en-US" dirty="0" smtClean="0"/>
          </a:p>
          <a:p>
            <a:pPr>
              <a:buClr>
                <a:schemeClr val="accent2">
                  <a:lumMod val="50000"/>
                </a:schemeClr>
              </a:buClr>
              <a:buFont typeface="+mj-lt"/>
              <a:buAutoNum type="arabicPeriod"/>
            </a:pPr>
            <a:endParaRPr lang="en-US" dirty="0" smtClean="0"/>
          </a:p>
        </p:txBody>
      </p:sp>
      <p:sp>
        <p:nvSpPr>
          <p:cNvPr id="6" name="Content Placeholder 2"/>
          <p:cNvSpPr txBox="1">
            <a:spLocks/>
          </p:cNvSpPr>
          <p:nvPr/>
        </p:nvSpPr>
        <p:spPr>
          <a:xfrm>
            <a:off x="4021494" y="2514600"/>
            <a:ext cx="3573624" cy="3634486"/>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buClr>
                <a:schemeClr val="accent2">
                  <a:lumMod val="50000"/>
                </a:schemeClr>
              </a:buClr>
              <a:buFont typeface="+mj-lt"/>
              <a:buAutoNum type="arabicPeriod"/>
            </a:pPr>
            <a:endParaRPr lang="en-US" dirty="0" smtClean="0"/>
          </a:p>
          <a:p>
            <a:pPr>
              <a:buClr>
                <a:schemeClr val="accent2">
                  <a:lumMod val="50000"/>
                </a:schemeClr>
              </a:buClr>
              <a:buFont typeface="+mj-lt"/>
              <a:buAutoNum type="arabicPeriod"/>
            </a:pPr>
            <a:endParaRPr lang="en-US" dirty="0" smtClean="0"/>
          </a:p>
        </p:txBody>
      </p:sp>
    </p:spTree>
    <p:extLst>
      <p:ext uri="{BB962C8B-B14F-4D97-AF65-F5344CB8AC3E}">
        <p14:creationId xmlns:p14="http://schemas.microsoft.com/office/powerpoint/2010/main" val="11392508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Comparison</a:t>
            </a:r>
            <a:endParaRPr lang="en-US" dirty="0"/>
          </a:p>
        </p:txBody>
      </p:sp>
      <p:sp>
        <p:nvSpPr>
          <p:cNvPr id="3" name="Content Placeholder 2"/>
          <p:cNvSpPr>
            <a:spLocks noGrp="1"/>
          </p:cNvSpPr>
          <p:nvPr>
            <p:ph idx="1"/>
          </p:nvPr>
        </p:nvSpPr>
        <p:spPr>
          <a:xfrm>
            <a:off x="240483" y="1179078"/>
            <a:ext cx="6881770" cy="5221722"/>
          </a:xfrm>
        </p:spPr>
        <p:txBody>
          <a:bodyPr>
            <a:normAutofit/>
          </a:bodyPr>
          <a:lstStyle/>
          <a:p>
            <a:r>
              <a:rPr lang="en-US" dirty="0" smtClean="0"/>
              <a:t>Ideally, the adjusted fit would equal the original fit</a:t>
            </a:r>
          </a:p>
          <a:p>
            <a:r>
              <a:rPr lang="en-US" dirty="0" smtClean="0"/>
              <a:t>There is variation, because the variation of the points removed is lost and unknown.</a:t>
            </a:r>
          </a:p>
          <a:p>
            <a:r>
              <a:rPr lang="en-US" dirty="0" smtClean="0"/>
              <a:t>Following charts show the median values of the adjusted fits correspond well to the original fits, using MRR (Median Rank Regression)</a:t>
            </a:r>
          </a:p>
          <a:p>
            <a:r>
              <a:rPr lang="en-US" dirty="0" smtClean="0"/>
              <a:t>Monte Carlo sample size of 500.</a:t>
            </a:r>
          </a:p>
          <a:p>
            <a:pPr lvl="1"/>
            <a:r>
              <a:rPr lang="en-US" sz="1800" dirty="0" smtClean="0"/>
              <a:t>Remove 20 points on left</a:t>
            </a:r>
          </a:p>
          <a:p>
            <a:pPr lvl="1"/>
            <a:r>
              <a:rPr lang="en-US" sz="1800" dirty="0" smtClean="0"/>
              <a:t>Add exactly 20 points at first point</a:t>
            </a:r>
          </a:p>
          <a:p>
            <a:pPr lvl="1"/>
            <a:r>
              <a:rPr lang="en-US" sz="1800" dirty="0" smtClean="0"/>
              <a:t>Switch to Inspect Option 1</a:t>
            </a:r>
          </a:p>
          <a:p>
            <a:pPr lvl="1"/>
            <a:r>
              <a:rPr lang="en-US" sz="1800" dirty="0" smtClean="0"/>
              <a:t>Gives estimate of resulting variation</a:t>
            </a:r>
          </a:p>
          <a:p>
            <a:pPr lvl="1"/>
            <a:r>
              <a:rPr lang="en-US" sz="1800" dirty="0" smtClean="0"/>
              <a:t>Look at variation on B5 around 20%, and Beta around 4</a:t>
            </a:r>
          </a:p>
          <a:p>
            <a:pPr lvl="1"/>
            <a:r>
              <a:rPr lang="en-US" sz="1800" dirty="0" smtClean="0"/>
              <a:t>Repeated for 1000 sets</a:t>
            </a:r>
            <a:endParaRPr lang="en-US" sz="1800"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15</a:t>
            </a:fld>
            <a:endParaRPr lang="en-US" dirty="0"/>
          </a:p>
        </p:txBody>
      </p:sp>
    </p:spTree>
    <p:extLst>
      <p:ext uri="{BB962C8B-B14F-4D97-AF65-F5344CB8AC3E}">
        <p14:creationId xmlns:p14="http://schemas.microsoft.com/office/powerpoint/2010/main" val="26355533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498" y="-28045"/>
            <a:ext cx="6347713" cy="1320800"/>
          </a:xfrm>
        </p:spPr>
        <p:txBody>
          <a:bodyPr/>
          <a:lstStyle/>
          <a:p>
            <a:r>
              <a:rPr lang="en-US" dirty="0"/>
              <a:t>Remove and add 20 points</a:t>
            </a:r>
          </a:p>
        </p:txBody>
      </p:sp>
      <p:sp>
        <p:nvSpPr>
          <p:cNvPr id="4" name="Slide Number Placeholder 3"/>
          <p:cNvSpPr>
            <a:spLocks noGrp="1"/>
          </p:cNvSpPr>
          <p:nvPr>
            <p:ph type="sldNum" sz="quarter" idx="12"/>
          </p:nvPr>
        </p:nvSpPr>
        <p:spPr/>
        <p:txBody>
          <a:bodyPr/>
          <a:lstStyle/>
          <a:p>
            <a:fld id="{519954A3-9DFD-4C44-94BA-B95130A3BA1C}" type="slidenum">
              <a:rPr lang="en-US" smtClean="0"/>
              <a:pPr/>
              <a:t>16</a:t>
            </a:fld>
            <a:endParaRPr lang="en-US" dirty="0"/>
          </a:p>
        </p:txBody>
      </p:sp>
      <p:pic>
        <p:nvPicPr>
          <p:cNvPr id="5" name="Picture 4"/>
          <p:cNvPicPr>
            <a:picLocks noChangeAspect="1"/>
          </p:cNvPicPr>
          <p:nvPr/>
        </p:nvPicPr>
        <p:blipFill rotWithShape="1">
          <a:blip r:embed="rId2"/>
          <a:srcRect b="3249"/>
          <a:stretch/>
        </p:blipFill>
        <p:spPr>
          <a:xfrm>
            <a:off x="209550" y="632355"/>
            <a:ext cx="8858115" cy="6165946"/>
          </a:xfrm>
          <a:prstGeom prst="rect">
            <a:avLst/>
          </a:prstGeom>
        </p:spPr>
      </p:pic>
      <p:sp>
        <p:nvSpPr>
          <p:cNvPr id="6" name="Rectangle 5"/>
          <p:cNvSpPr/>
          <p:nvPr/>
        </p:nvSpPr>
        <p:spPr>
          <a:xfrm>
            <a:off x="2629305" y="4628137"/>
            <a:ext cx="437745" cy="2033081"/>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602524" y="3863097"/>
            <a:ext cx="437745" cy="2652409"/>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ular Callout 7"/>
          <p:cNvSpPr/>
          <p:nvPr/>
        </p:nvSpPr>
        <p:spPr>
          <a:xfrm>
            <a:off x="1732941" y="2955680"/>
            <a:ext cx="2480554" cy="502503"/>
          </a:xfrm>
          <a:prstGeom prst="wedgeRoundRectCallout">
            <a:avLst>
              <a:gd name="adj1" fmla="val 45204"/>
              <a:gd name="adj2" fmla="val 89674"/>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n-US" sz="2400" dirty="0" smtClean="0">
                <a:solidFill>
                  <a:srgbClr val="002060"/>
                </a:solidFill>
                <a:latin typeface="Arial" panose="020B0604020202020204" pitchFamily="34" charset="0"/>
                <a:cs typeface="Arial" panose="020B0604020202020204" pitchFamily="34" charset="0"/>
              </a:rPr>
              <a:t>B5 Before adjust</a:t>
            </a:r>
            <a:endParaRPr lang="en-US" sz="2400" dirty="0">
              <a:solidFill>
                <a:srgbClr val="002060"/>
              </a:solidFill>
              <a:latin typeface="Arial" panose="020B0604020202020204" pitchFamily="34" charset="0"/>
              <a:cs typeface="Arial" panose="020B0604020202020204" pitchFamily="34" charset="0"/>
            </a:endParaRPr>
          </a:p>
        </p:txBody>
      </p:sp>
      <p:sp>
        <p:nvSpPr>
          <p:cNvPr id="9" name="Rounded Rectangular Callout 8"/>
          <p:cNvSpPr/>
          <p:nvPr/>
        </p:nvSpPr>
        <p:spPr>
          <a:xfrm>
            <a:off x="1708949" y="3641596"/>
            <a:ext cx="1978848" cy="467126"/>
          </a:xfrm>
          <a:prstGeom prst="wedgeRoundRectCallout">
            <a:avLst>
              <a:gd name="adj1" fmla="val 51949"/>
              <a:gd name="adj2" fmla="val 101287"/>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n-US" sz="2400" dirty="0" smtClean="0">
                <a:solidFill>
                  <a:srgbClr val="002060"/>
                </a:solidFill>
                <a:latin typeface="Arial" panose="020B0604020202020204" pitchFamily="34" charset="0"/>
                <a:cs typeface="Arial" panose="020B0604020202020204" pitchFamily="34" charset="0"/>
              </a:rPr>
              <a:t>B5 After adj.</a:t>
            </a:r>
            <a:endParaRPr lang="en-US" sz="2400" dirty="0">
              <a:solidFill>
                <a:srgbClr val="002060"/>
              </a:solidFill>
              <a:latin typeface="Arial" panose="020B0604020202020204" pitchFamily="34" charset="0"/>
              <a:cs typeface="Arial" panose="020B0604020202020204" pitchFamily="34" charset="0"/>
            </a:endParaRPr>
          </a:p>
        </p:txBody>
      </p:sp>
      <p:sp>
        <p:nvSpPr>
          <p:cNvPr id="10" name="Rounded Rectangular Callout 9"/>
          <p:cNvSpPr/>
          <p:nvPr/>
        </p:nvSpPr>
        <p:spPr>
          <a:xfrm>
            <a:off x="4230536" y="2285828"/>
            <a:ext cx="2004691" cy="457543"/>
          </a:xfrm>
          <a:prstGeom prst="wedgeRoundRectCallout">
            <a:avLst>
              <a:gd name="adj1" fmla="val -10100"/>
              <a:gd name="adj2" fmla="val 114230"/>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n-US" sz="2400" dirty="0" smtClean="0">
                <a:solidFill>
                  <a:srgbClr val="002060"/>
                </a:solidFill>
                <a:latin typeface="Arial" panose="020B0604020202020204" pitchFamily="34" charset="0"/>
                <a:cs typeface="Arial" panose="020B0604020202020204" pitchFamily="34" charset="0"/>
              </a:rPr>
              <a:t>B5 Ideal Line</a:t>
            </a:r>
            <a:endParaRPr lang="en-US" sz="2400" dirty="0">
              <a:solidFill>
                <a:srgbClr val="002060"/>
              </a:solidFill>
              <a:latin typeface="Arial" panose="020B0604020202020204" pitchFamily="34" charset="0"/>
              <a:cs typeface="Arial" panose="020B0604020202020204" pitchFamily="34" charset="0"/>
            </a:endParaRPr>
          </a:p>
        </p:txBody>
      </p:sp>
      <p:sp>
        <p:nvSpPr>
          <p:cNvPr id="11" name="Rounded Rectangular Callout 10"/>
          <p:cNvSpPr/>
          <p:nvPr/>
        </p:nvSpPr>
        <p:spPr>
          <a:xfrm>
            <a:off x="5701301" y="1516803"/>
            <a:ext cx="1903820" cy="548479"/>
          </a:xfrm>
          <a:prstGeom prst="wedgeRoundRectCallout">
            <a:avLst>
              <a:gd name="adj1" fmla="val 21703"/>
              <a:gd name="adj2" fmla="val 119076"/>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l-GR" sz="2400" i="1" dirty="0" smtClean="0">
                <a:solidFill>
                  <a:srgbClr val="002060"/>
                </a:solidFill>
                <a:latin typeface="Times New Roman" panose="02020603050405020304" pitchFamily="18" charset="0"/>
                <a:cs typeface="Times New Roman" panose="02020603050405020304" pitchFamily="18" charset="0"/>
              </a:rPr>
              <a:t>β</a:t>
            </a:r>
            <a:r>
              <a:rPr lang="en-US" sz="2400" dirty="0" smtClean="0">
                <a:solidFill>
                  <a:srgbClr val="002060"/>
                </a:solidFill>
                <a:latin typeface="Arial" panose="020B0604020202020204" pitchFamily="34" charset="0"/>
                <a:cs typeface="Arial" panose="020B0604020202020204" pitchFamily="34" charset="0"/>
              </a:rPr>
              <a:t> before adj.</a:t>
            </a:r>
            <a:endParaRPr lang="en-US" sz="2400" dirty="0">
              <a:solidFill>
                <a:srgbClr val="002060"/>
              </a:solidFill>
              <a:latin typeface="Arial" panose="020B0604020202020204" pitchFamily="34" charset="0"/>
              <a:cs typeface="Arial" panose="020B0604020202020204" pitchFamily="34" charset="0"/>
            </a:endParaRPr>
          </a:p>
        </p:txBody>
      </p:sp>
      <p:sp>
        <p:nvSpPr>
          <p:cNvPr id="12" name="Rounded Rectangular Callout 11"/>
          <p:cNvSpPr/>
          <p:nvPr/>
        </p:nvSpPr>
        <p:spPr>
          <a:xfrm>
            <a:off x="6350744" y="4339906"/>
            <a:ext cx="1639280" cy="501631"/>
          </a:xfrm>
          <a:prstGeom prst="wedgeRoundRectCallout">
            <a:avLst>
              <a:gd name="adj1" fmla="val -39213"/>
              <a:gd name="adj2" fmla="val -126693"/>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l-GR" sz="2400" i="1" dirty="0" smtClean="0">
                <a:solidFill>
                  <a:srgbClr val="002060"/>
                </a:solidFill>
                <a:latin typeface="Times New Roman" panose="02020603050405020304" pitchFamily="18" charset="0"/>
                <a:cs typeface="Times New Roman" panose="02020603050405020304" pitchFamily="18" charset="0"/>
              </a:rPr>
              <a:t>β</a:t>
            </a:r>
            <a:r>
              <a:rPr lang="en-US" sz="2400" dirty="0" smtClean="0">
                <a:solidFill>
                  <a:srgbClr val="002060"/>
                </a:solidFill>
                <a:latin typeface="Arial" panose="020B0604020202020204" pitchFamily="34" charset="0"/>
                <a:cs typeface="Arial" panose="020B0604020202020204" pitchFamily="34" charset="0"/>
              </a:rPr>
              <a:t> adjusted</a:t>
            </a:r>
            <a:endParaRPr lang="en-US" sz="24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785288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498" y="-28045"/>
            <a:ext cx="6347713" cy="1320800"/>
          </a:xfrm>
        </p:spPr>
        <p:txBody>
          <a:bodyPr>
            <a:normAutofit/>
          </a:bodyPr>
          <a:lstStyle/>
          <a:p>
            <a:r>
              <a:rPr lang="en-US" sz="3200" dirty="0"/>
              <a:t>Remove and add 20 </a:t>
            </a:r>
            <a:r>
              <a:rPr lang="en-US" sz="3200" dirty="0" smtClean="0"/>
              <a:t>points</a:t>
            </a:r>
            <a:br>
              <a:rPr lang="en-US" sz="3200" dirty="0" smtClean="0"/>
            </a:br>
            <a:r>
              <a:rPr lang="en-US" sz="3200" dirty="0" smtClean="0"/>
              <a:t>Impact on B5</a:t>
            </a:r>
            <a:endParaRPr lang="en-US" sz="3200" dirty="0"/>
          </a:p>
        </p:txBody>
      </p:sp>
      <p:sp>
        <p:nvSpPr>
          <p:cNvPr id="4" name="Slide Number Placeholder 3"/>
          <p:cNvSpPr>
            <a:spLocks noGrp="1"/>
          </p:cNvSpPr>
          <p:nvPr>
            <p:ph type="sldNum" sz="quarter" idx="12"/>
          </p:nvPr>
        </p:nvSpPr>
        <p:spPr>
          <a:xfrm>
            <a:off x="8458200" y="6553200"/>
            <a:ext cx="512638" cy="365125"/>
          </a:xfrm>
        </p:spPr>
        <p:txBody>
          <a:bodyPr/>
          <a:lstStyle/>
          <a:p>
            <a:fld id="{519954A3-9DFD-4C44-94BA-B95130A3BA1C}" type="slidenum">
              <a:rPr lang="en-US" smtClean="0"/>
              <a:pPr/>
              <a:t>17</a:t>
            </a:fld>
            <a:endParaRPr lang="en-US" dirty="0"/>
          </a:p>
        </p:txBody>
      </p:sp>
      <p:pic>
        <p:nvPicPr>
          <p:cNvPr id="6" name="Picture 5"/>
          <p:cNvPicPr>
            <a:picLocks noChangeAspect="1"/>
          </p:cNvPicPr>
          <p:nvPr/>
        </p:nvPicPr>
        <p:blipFill rotWithShape="1">
          <a:blip r:embed="rId2"/>
          <a:srcRect t="12363" r="57550" b="20037"/>
          <a:stretch/>
        </p:blipFill>
        <p:spPr>
          <a:xfrm>
            <a:off x="910067" y="1162050"/>
            <a:ext cx="4952466" cy="5663957"/>
          </a:xfrm>
          <a:prstGeom prst="rect">
            <a:avLst/>
          </a:prstGeom>
        </p:spPr>
      </p:pic>
      <p:grpSp>
        <p:nvGrpSpPr>
          <p:cNvPr id="7" name="Group 6"/>
          <p:cNvGrpSpPr/>
          <p:nvPr/>
        </p:nvGrpSpPr>
        <p:grpSpPr>
          <a:xfrm>
            <a:off x="3911769" y="2507987"/>
            <a:ext cx="479984" cy="531121"/>
            <a:chOff x="4216569" y="2479412"/>
            <a:chExt cx="479984" cy="531121"/>
          </a:xfrm>
        </p:grpSpPr>
        <p:cxnSp>
          <p:nvCxnSpPr>
            <p:cNvPr id="8" name="Straight Connector 7"/>
            <p:cNvCxnSpPr/>
            <p:nvPr/>
          </p:nvCxnSpPr>
          <p:spPr>
            <a:xfrm>
              <a:off x="4435296" y="3010533"/>
              <a:ext cx="261257"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450485" y="2479412"/>
              <a:ext cx="240499"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Left Brace 9"/>
            <p:cNvSpPr/>
            <p:nvPr/>
          </p:nvSpPr>
          <p:spPr>
            <a:xfrm>
              <a:off x="4216569" y="2483944"/>
              <a:ext cx="191386" cy="523551"/>
            </a:xfrm>
            <a:prstGeom prst="leftBrace">
              <a:avLst/>
            </a:prstGeom>
            <a:ln w="254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 name="Rounded Rectangular Callout 10"/>
          <p:cNvSpPr/>
          <p:nvPr/>
        </p:nvSpPr>
        <p:spPr>
          <a:xfrm>
            <a:off x="384443" y="1578001"/>
            <a:ext cx="3521414" cy="872154"/>
          </a:xfrm>
          <a:prstGeom prst="wedgeRoundRectCallout">
            <a:avLst>
              <a:gd name="adj1" fmla="val 49755"/>
              <a:gd name="adj2" fmla="val 88583"/>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n-US" sz="2400" dirty="0" smtClean="0">
                <a:solidFill>
                  <a:srgbClr val="002060"/>
                </a:solidFill>
                <a:latin typeface="Arial" panose="020B0604020202020204" pitchFamily="34" charset="0"/>
                <a:cs typeface="Arial" panose="020B0604020202020204" pitchFamily="34" charset="0"/>
              </a:rPr>
              <a:t>Original:   18 &lt; B5 &lt; 22  Reduced: 24 &lt; B5 &lt; 29</a:t>
            </a:r>
          </a:p>
        </p:txBody>
      </p:sp>
      <p:grpSp>
        <p:nvGrpSpPr>
          <p:cNvPr id="12" name="Group 11"/>
          <p:cNvGrpSpPr/>
          <p:nvPr/>
        </p:nvGrpSpPr>
        <p:grpSpPr>
          <a:xfrm>
            <a:off x="4398510" y="3292036"/>
            <a:ext cx="460941" cy="526587"/>
            <a:chOff x="4703310" y="3263461"/>
            <a:chExt cx="460941" cy="526587"/>
          </a:xfrm>
        </p:grpSpPr>
        <p:cxnSp>
          <p:nvCxnSpPr>
            <p:cNvPr id="13" name="Straight Connector 12"/>
            <p:cNvCxnSpPr/>
            <p:nvPr/>
          </p:nvCxnSpPr>
          <p:spPr>
            <a:xfrm>
              <a:off x="4703310" y="3790048"/>
              <a:ext cx="261257"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718499" y="3265932"/>
              <a:ext cx="240499"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5" name="Left Brace 14"/>
            <p:cNvSpPr/>
            <p:nvPr/>
          </p:nvSpPr>
          <p:spPr>
            <a:xfrm flipH="1">
              <a:off x="4992413" y="3263461"/>
              <a:ext cx="171838" cy="523551"/>
            </a:xfrm>
            <a:prstGeom prst="leftBrace">
              <a:avLst/>
            </a:prstGeom>
            <a:ln w="254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6" name="Rounded Rectangular Callout 15"/>
          <p:cNvSpPr/>
          <p:nvPr/>
        </p:nvSpPr>
        <p:spPr>
          <a:xfrm>
            <a:off x="4782764" y="4483936"/>
            <a:ext cx="3472776" cy="914308"/>
          </a:xfrm>
          <a:prstGeom prst="wedgeRoundRectCallout">
            <a:avLst>
              <a:gd name="adj1" fmla="val -48321"/>
              <a:gd name="adj2" fmla="val -147730"/>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n-US" sz="2400" dirty="0" smtClean="0">
                <a:solidFill>
                  <a:srgbClr val="002060"/>
                </a:solidFill>
                <a:latin typeface="Arial" panose="020B0604020202020204" pitchFamily="34" charset="0"/>
                <a:cs typeface="Arial" panose="020B0604020202020204" pitchFamily="34" charset="0"/>
              </a:rPr>
              <a:t>Original:   18 &lt; B5 &lt; 22  Adjusted:  17 &lt; B5 &lt; 22</a:t>
            </a:r>
            <a:endParaRPr lang="en-US" sz="2400" dirty="0">
              <a:solidFill>
                <a:srgbClr val="002060"/>
              </a:solidFill>
              <a:latin typeface="Arial" panose="020B0604020202020204" pitchFamily="34" charset="0"/>
              <a:cs typeface="Arial" panose="020B0604020202020204" pitchFamily="34" charset="0"/>
            </a:endParaRPr>
          </a:p>
        </p:txBody>
      </p:sp>
      <p:sp>
        <p:nvSpPr>
          <p:cNvPr id="17" name="Folded Corner 16"/>
          <p:cNvSpPr/>
          <p:nvPr/>
        </p:nvSpPr>
        <p:spPr>
          <a:xfrm>
            <a:off x="5675229" y="1592971"/>
            <a:ext cx="2550317" cy="2404894"/>
          </a:xfrm>
          <a:prstGeom prst="foldedCorne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9144" rIns="18288" bIns="9144" rtlCol="0" anchor="t" anchorCtr="0"/>
          <a:lstStyle/>
          <a:p>
            <a:r>
              <a:rPr lang="en-US" sz="2400" dirty="0" smtClean="0">
                <a:solidFill>
                  <a:srgbClr val="002060"/>
                </a:solidFill>
                <a:latin typeface="Arial" panose="020B0604020202020204" pitchFamily="34" charset="0"/>
                <a:cs typeface="Arial" panose="020B0604020202020204" pitchFamily="34" charset="0"/>
              </a:rPr>
              <a:t>Best outcome when Exact # of points is used still has scatter, but is close to original data</a:t>
            </a:r>
            <a:endParaRPr lang="en-US" sz="24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40739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1088958" y="1441174"/>
            <a:ext cx="6812604" cy="5329280"/>
            <a:chOff x="758758" y="1441174"/>
            <a:chExt cx="6812604" cy="5329280"/>
          </a:xfrm>
        </p:grpSpPr>
        <p:pic>
          <p:nvPicPr>
            <p:cNvPr id="26" name="Picture 25"/>
            <p:cNvPicPr>
              <a:picLocks noChangeAspect="1"/>
            </p:cNvPicPr>
            <p:nvPr/>
          </p:nvPicPr>
          <p:blipFill rotWithShape="1">
            <a:blip r:embed="rId3"/>
            <a:srcRect l="65988" t="39437" r="9290" b="29154"/>
            <a:stretch/>
          </p:blipFill>
          <p:spPr>
            <a:xfrm>
              <a:off x="1033670" y="1441174"/>
              <a:ext cx="5178287" cy="4726162"/>
            </a:xfrm>
            <a:prstGeom prst="rect">
              <a:avLst/>
            </a:prstGeom>
          </p:spPr>
        </p:pic>
        <p:sp>
          <p:nvSpPr>
            <p:cNvPr id="27" name="TextBox 26"/>
            <p:cNvSpPr txBox="1"/>
            <p:nvPr/>
          </p:nvSpPr>
          <p:spPr>
            <a:xfrm>
              <a:off x="758758" y="6124123"/>
              <a:ext cx="1488331" cy="646331"/>
            </a:xfrm>
            <a:prstGeom prst="rect">
              <a:avLst/>
            </a:prstGeom>
            <a:noFill/>
          </p:spPr>
          <p:txBody>
            <a:bodyPr wrap="square" rtlCol="0">
              <a:spAutoFit/>
            </a:bodyPr>
            <a:lstStyle/>
            <a:p>
              <a:r>
                <a:rPr lang="el-GR" sz="3600" i="1" dirty="0" smtClean="0">
                  <a:solidFill>
                    <a:srgbClr val="7030A0"/>
                  </a:solidFill>
                  <a:latin typeface="Times New Roman" panose="02020603050405020304" pitchFamily="18" charset="0"/>
                  <a:cs typeface="Times New Roman" panose="02020603050405020304" pitchFamily="18" charset="0"/>
                </a:rPr>
                <a:t>β</a:t>
              </a:r>
              <a:r>
                <a:rPr lang="en-US" sz="3600" i="1" dirty="0" smtClean="0">
                  <a:solidFill>
                    <a:srgbClr val="7030A0"/>
                  </a:solidFill>
                  <a:latin typeface="Times New Roman" panose="02020603050405020304" pitchFamily="18" charset="0"/>
                  <a:cs typeface="Times New Roman" panose="02020603050405020304" pitchFamily="18" charset="0"/>
                </a:rPr>
                <a:t> = 2</a:t>
              </a:r>
              <a:endParaRPr lang="en-US" sz="3600" dirty="0">
                <a:solidFill>
                  <a:srgbClr val="7030A0"/>
                </a:solidFill>
                <a:latin typeface="Times New Roman" panose="02020603050405020304" pitchFamily="18" charset="0"/>
                <a:cs typeface="Times New Roman" panose="02020603050405020304" pitchFamily="18" charset="0"/>
              </a:endParaRPr>
            </a:p>
          </p:txBody>
        </p:sp>
        <p:sp>
          <p:nvSpPr>
            <p:cNvPr id="28" name="TextBox 27"/>
            <p:cNvSpPr txBox="1"/>
            <p:nvPr/>
          </p:nvSpPr>
          <p:spPr>
            <a:xfrm>
              <a:off x="2953967" y="6124123"/>
              <a:ext cx="1488331" cy="646331"/>
            </a:xfrm>
            <a:prstGeom prst="rect">
              <a:avLst/>
            </a:prstGeom>
            <a:noFill/>
          </p:spPr>
          <p:txBody>
            <a:bodyPr wrap="square" rtlCol="0">
              <a:spAutoFit/>
            </a:bodyPr>
            <a:lstStyle/>
            <a:p>
              <a:r>
                <a:rPr lang="el-GR" sz="3600" i="1" dirty="0" smtClean="0">
                  <a:solidFill>
                    <a:srgbClr val="7030A0"/>
                  </a:solidFill>
                  <a:latin typeface="Times New Roman" panose="02020603050405020304" pitchFamily="18" charset="0"/>
                  <a:cs typeface="Times New Roman" panose="02020603050405020304" pitchFamily="18" charset="0"/>
                </a:rPr>
                <a:t>β</a:t>
              </a:r>
              <a:r>
                <a:rPr lang="en-US" sz="3600" i="1" dirty="0" smtClean="0">
                  <a:solidFill>
                    <a:srgbClr val="7030A0"/>
                  </a:solidFill>
                  <a:latin typeface="Times New Roman" panose="02020603050405020304" pitchFamily="18" charset="0"/>
                  <a:cs typeface="Times New Roman" panose="02020603050405020304" pitchFamily="18" charset="0"/>
                </a:rPr>
                <a:t> = 4</a:t>
              </a:r>
              <a:endParaRPr lang="en-US" sz="3600" dirty="0">
                <a:solidFill>
                  <a:srgbClr val="7030A0"/>
                </a:solidFill>
                <a:latin typeface="Times New Roman" panose="02020603050405020304" pitchFamily="18" charset="0"/>
                <a:cs typeface="Times New Roman" panose="02020603050405020304" pitchFamily="18" charset="0"/>
              </a:endParaRPr>
            </a:p>
          </p:txBody>
        </p:sp>
        <p:sp>
          <p:nvSpPr>
            <p:cNvPr id="29" name="TextBox 28"/>
            <p:cNvSpPr txBox="1"/>
            <p:nvPr/>
          </p:nvSpPr>
          <p:spPr>
            <a:xfrm>
              <a:off x="6083031" y="4320886"/>
              <a:ext cx="1488331" cy="646331"/>
            </a:xfrm>
            <a:prstGeom prst="rect">
              <a:avLst/>
            </a:prstGeom>
            <a:noFill/>
          </p:spPr>
          <p:txBody>
            <a:bodyPr wrap="square" rtlCol="0">
              <a:spAutoFit/>
            </a:bodyPr>
            <a:lstStyle/>
            <a:p>
              <a:r>
                <a:rPr lang="en-US" sz="3600" i="1" dirty="0" smtClean="0">
                  <a:solidFill>
                    <a:srgbClr val="7030A0"/>
                  </a:solidFill>
                  <a:latin typeface="Times New Roman" panose="02020603050405020304" pitchFamily="18" charset="0"/>
                  <a:cs typeface="Times New Roman" panose="02020603050405020304" pitchFamily="18" charset="0"/>
                </a:rPr>
                <a:t>4</a:t>
              </a:r>
              <a:endParaRPr lang="en-US" sz="3600" dirty="0">
                <a:solidFill>
                  <a:srgbClr val="7030A0"/>
                </a:solidFill>
                <a:latin typeface="Times New Roman" panose="02020603050405020304" pitchFamily="18" charset="0"/>
                <a:cs typeface="Times New Roman" panose="02020603050405020304" pitchFamily="18" charset="0"/>
              </a:endParaRPr>
            </a:p>
          </p:txBody>
        </p:sp>
        <p:sp>
          <p:nvSpPr>
            <p:cNvPr id="30" name="TextBox 29"/>
            <p:cNvSpPr txBox="1"/>
            <p:nvPr/>
          </p:nvSpPr>
          <p:spPr>
            <a:xfrm>
              <a:off x="6083031" y="2525559"/>
              <a:ext cx="1488331" cy="646331"/>
            </a:xfrm>
            <a:prstGeom prst="rect">
              <a:avLst/>
            </a:prstGeom>
            <a:noFill/>
          </p:spPr>
          <p:txBody>
            <a:bodyPr wrap="square" rtlCol="0">
              <a:spAutoFit/>
            </a:bodyPr>
            <a:lstStyle/>
            <a:p>
              <a:r>
                <a:rPr lang="en-US" sz="3600" i="1" dirty="0" smtClean="0">
                  <a:solidFill>
                    <a:srgbClr val="7030A0"/>
                  </a:solidFill>
                  <a:latin typeface="Times New Roman" panose="02020603050405020304" pitchFamily="18" charset="0"/>
                  <a:cs typeface="Times New Roman" panose="02020603050405020304" pitchFamily="18" charset="0"/>
                </a:rPr>
                <a:t>6</a:t>
              </a:r>
              <a:endParaRPr lang="en-US" sz="3600" dirty="0">
                <a:solidFill>
                  <a:srgbClr val="7030A0"/>
                </a:solidFill>
                <a:latin typeface="Times New Roman" panose="02020603050405020304" pitchFamily="18" charset="0"/>
                <a:cs typeface="Times New Roman" panose="02020603050405020304" pitchFamily="18" charset="0"/>
              </a:endParaRPr>
            </a:p>
          </p:txBody>
        </p:sp>
        <p:sp>
          <p:nvSpPr>
            <p:cNvPr id="31" name="TextBox 30"/>
            <p:cNvSpPr txBox="1"/>
            <p:nvPr/>
          </p:nvSpPr>
          <p:spPr>
            <a:xfrm>
              <a:off x="6083031" y="3423223"/>
              <a:ext cx="1488331" cy="646331"/>
            </a:xfrm>
            <a:prstGeom prst="rect">
              <a:avLst/>
            </a:prstGeom>
            <a:noFill/>
          </p:spPr>
          <p:txBody>
            <a:bodyPr wrap="square" rtlCol="0">
              <a:spAutoFit/>
            </a:bodyPr>
            <a:lstStyle/>
            <a:p>
              <a:r>
                <a:rPr lang="el-GR" sz="3600" i="1" dirty="0" smtClean="0">
                  <a:solidFill>
                    <a:srgbClr val="7030A0"/>
                  </a:solidFill>
                  <a:latin typeface="Times New Roman" panose="02020603050405020304" pitchFamily="18" charset="0"/>
                  <a:cs typeface="Times New Roman" panose="02020603050405020304" pitchFamily="18" charset="0"/>
                </a:rPr>
                <a:t>β</a:t>
              </a:r>
              <a:endParaRPr lang="en-US" sz="3600" dirty="0">
                <a:solidFill>
                  <a:srgbClr val="7030A0"/>
                </a:solidFill>
                <a:latin typeface="Times New Roman" panose="02020603050405020304" pitchFamily="18" charset="0"/>
                <a:cs typeface="Times New Roman" panose="02020603050405020304" pitchFamily="18" charset="0"/>
              </a:endParaRPr>
            </a:p>
          </p:txBody>
        </p:sp>
      </p:grpSp>
      <p:grpSp>
        <p:nvGrpSpPr>
          <p:cNvPr id="32" name="Group 31"/>
          <p:cNvGrpSpPr/>
          <p:nvPr/>
        </p:nvGrpSpPr>
        <p:grpSpPr>
          <a:xfrm>
            <a:off x="3427407" y="3611920"/>
            <a:ext cx="479984" cy="447702"/>
            <a:chOff x="3097207" y="3611920"/>
            <a:chExt cx="479984" cy="447702"/>
          </a:xfrm>
        </p:grpSpPr>
        <p:cxnSp>
          <p:nvCxnSpPr>
            <p:cNvPr id="33" name="Straight Connector 32"/>
            <p:cNvCxnSpPr/>
            <p:nvPr/>
          </p:nvCxnSpPr>
          <p:spPr>
            <a:xfrm>
              <a:off x="3315934" y="4058959"/>
              <a:ext cx="261257"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3331123" y="3611920"/>
              <a:ext cx="240499"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5" name="Left Brace 34"/>
            <p:cNvSpPr/>
            <p:nvPr/>
          </p:nvSpPr>
          <p:spPr>
            <a:xfrm>
              <a:off x="3097207" y="3613824"/>
              <a:ext cx="191386" cy="445798"/>
            </a:xfrm>
            <a:prstGeom prst="leftBrace">
              <a:avLst/>
            </a:prstGeom>
            <a:ln w="254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36" name="Rounded Rectangular Callout 35"/>
          <p:cNvSpPr/>
          <p:nvPr/>
        </p:nvSpPr>
        <p:spPr>
          <a:xfrm>
            <a:off x="515023" y="2085055"/>
            <a:ext cx="3521414" cy="872154"/>
          </a:xfrm>
          <a:prstGeom prst="wedgeRoundRectCallout">
            <a:avLst>
              <a:gd name="adj1" fmla="val 33733"/>
              <a:gd name="adj2" fmla="val 138774"/>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n-US" sz="2400" dirty="0" smtClean="0">
                <a:solidFill>
                  <a:srgbClr val="002060"/>
                </a:solidFill>
                <a:latin typeface="Arial" panose="020B0604020202020204" pitchFamily="34" charset="0"/>
                <a:cs typeface="Arial" panose="020B0604020202020204" pitchFamily="34" charset="0"/>
              </a:rPr>
              <a:t>Original:   3.8 &lt; </a:t>
            </a:r>
            <a:r>
              <a:rPr lang="el-GR" sz="2400" i="1" dirty="0">
                <a:solidFill>
                  <a:srgbClr val="002060"/>
                </a:solidFill>
                <a:latin typeface="Times New Roman" panose="02020603050405020304" pitchFamily="18" charset="0"/>
                <a:cs typeface="Times New Roman" panose="02020603050405020304" pitchFamily="18" charset="0"/>
              </a:rPr>
              <a:t>β</a:t>
            </a:r>
            <a:r>
              <a:rPr lang="en-US" sz="2400" dirty="0" smtClean="0">
                <a:solidFill>
                  <a:srgbClr val="002060"/>
                </a:solidFill>
                <a:latin typeface="Arial" panose="020B0604020202020204" pitchFamily="34" charset="0"/>
                <a:cs typeface="Arial" panose="020B0604020202020204" pitchFamily="34" charset="0"/>
              </a:rPr>
              <a:t> &lt; 4.2  Reduced</a:t>
            </a:r>
            <a:r>
              <a:rPr lang="en-US" sz="2400" dirty="0">
                <a:solidFill>
                  <a:srgbClr val="002060"/>
                </a:solidFill>
                <a:latin typeface="Arial" panose="020B0604020202020204" pitchFamily="34" charset="0"/>
                <a:cs typeface="Arial" panose="020B0604020202020204" pitchFamily="34" charset="0"/>
              </a:rPr>
              <a:t>: </a:t>
            </a:r>
            <a:r>
              <a:rPr lang="en-US" sz="2400" dirty="0" smtClean="0">
                <a:solidFill>
                  <a:srgbClr val="002060"/>
                </a:solidFill>
                <a:latin typeface="Arial" panose="020B0604020202020204" pitchFamily="34" charset="0"/>
                <a:cs typeface="Arial" panose="020B0604020202020204" pitchFamily="34" charset="0"/>
              </a:rPr>
              <a:t>4.6 </a:t>
            </a:r>
            <a:r>
              <a:rPr lang="en-US" sz="2400" dirty="0">
                <a:solidFill>
                  <a:srgbClr val="002060"/>
                </a:solidFill>
                <a:latin typeface="Arial" panose="020B0604020202020204" pitchFamily="34" charset="0"/>
                <a:cs typeface="Arial" panose="020B0604020202020204" pitchFamily="34" charset="0"/>
              </a:rPr>
              <a:t>&lt; </a:t>
            </a:r>
            <a:r>
              <a:rPr lang="el-GR" sz="2400" i="1" dirty="0">
                <a:solidFill>
                  <a:srgbClr val="002060"/>
                </a:solidFill>
                <a:latin typeface="Times New Roman" panose="02020603050405020304" pitchFamily="18" charset="0"/>
                <a:cs typeface="Times New Roman" panose="02020603050405020304" pitchFamily="18" charset="0"/>
              </a:rPr>
              <a:t>β</a:t>
            </a:r>
            <a:r>
              <a:rPr lang="en-US" sz="2400" dirty="0">
                <a:solidFill>
                  <a:srgbClr val="002060"/>
                </a:solidFill>
                <a:latin typeface="Arial" panose="020B0604020202020204" pitchFamily="34" charset="0"/>
                <a:cs typeface="Arial" panose="020B0604020202020204" pitchFamily="34" charset="0"/>
              </a:rPr>
              <a:t> &lt; </a:t>
            </a:r>
            <a:r>
              <a:rPr lang="en-US" sz="2400" dirty="0" smtClean="0">
                <a:solidFill>
                  <a:srgbClr val="002060"/>
                </a:solidFill>
                <a:latin typeface="Arial" panose="020B0604020202020204" pitchFamily="34" charset="0"/>
                <a:cs typeface="Arial" panose="020B0604020202020204" pitchFamily="34" charset="0"/>
              </a:rPr>
              <a:t>5.3</a:t>
            </a:r>
          </a:p>
        </p:txBody>
      </p:sp>
      <p:grpSp>
        <p:nvGrpSpPr>
          <p:cNvPr id="37" name="Group 36"/>
          <p:cNvGrpSpPr/>
          <p:nvPr/>
        </p:nvGrpSpPr>
        <p:grpSpPr>
          <a:xfrm>
            <a:off x="3914148" y="4301212"/>
            <a:ext cx="460941" cy="576670"/>
            <a:chOff x="3583948" y="4301212"/>
            <a:chExt cx="460941" cy="576670"/>
          </a:xfrm>
        </p:grpSpPr>
        <p:cxnSp>
          <p:nvCxnSpPr>
            <p:cNvPr id="38" name="Straight Connector 37"/>
            <p:cNvCxnSpPr/>
            <p:nvPr/>
          </p:nvCxnSpPr>
          <p:spPr>
            <a:xfrm>
              <a:off x="3583948" y="4877882"/>
              <a:ext cx="261257"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3599137" y="4301212"/>
              <a:ext cx="240499"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0" name="Left Brace 39"/>
            <p:cNvSpPr/>
            <p:nvPr/>
          </p:nvSpPr>
          <p:spPr>
            <a:xfrm flipH="1">
              <a:off x="3873051" y="4301373"/>
              <a:ext cx="171838" cy="575427"/>
            </a:xfrm>
            <a:prstGeom prst="leftBrace">
              <a:avLst/>
            </a:prstGeom>
            <a:ln w="254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41" name="Rounded Rectangular Callout 40"/>
          <p:cNvSpPr/>
          <p:nvPr/>
        </p:nvSpPr>
        <p:spPr>
          <a:xfrm>
            <a:off x="4644415" y="5088672"/>
            <a:ext cx="3472776" cy="914308"/>
          </a:xfrm>
          <a:prstGeom prst="wedgeRoundRectCallout">
            <a:avLst>
              <a:gd name="adj1" fmla="val -57407"/>
              <a:gd name="adj2" fmla="val -99853"/>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n-US" sz="2400" dirty="0" smtClean="0">
                <a:solidFill>
                  <a:srgbClr val="002060"/>
                </a:solidFill>
                <a:latin typeface="Arial" panose="020B0604020202020204" pitchFamily="34" charset="0"/>
                <a:cs typeface="Arial" panose="020B0604020202020204" pitchFamily="34" charset="0"/>
              </a:rPr>
              <a:t>Original</a:t>
            </a:r>
            <a:r>
              <a:rPr lang="en-US" sz="2400" dirty="0">
                <a:solidFill>
                  <a:srgbClr val="002060"/>
                </a:solidFill>
                <a:latin typeface="Arial" panose="020B0604020202020204" pitchFamily="34" charset="0"/>
                <a:cs typeface="Arial" panose="020B0604020202020204" pitchFamily="34" charset="0"/>
              </a:rPr>
              <a:t>: </a:t>
            </a:r>
            <a:r>
              <a:rPr lang="en-US" sz="2400" dirty="0" smtClean="0">
                <a:solidFill>
                  <a:srgbClr val="002060"/>
                </a:solidFill>
                <a:latin typeface="Arial" panose="020B0604020202020204" pitchFamily="34" charset="0"/>
                <a:cs typeface="Arial" panose="020B0604020202020204" pitchFamily="34" charset="0"/>
              </a:rPr>
              <a:t> 3.8 </a:t>
            </a:r>
            <a:r>
              <a:rPr lang="en-US" sz="2400" dirty="0">
                <a:solidFill>
                  <a:srgbClr val="002060"/>
                </a:solidFill>
                <a:latin typeface="Arial" panose="020B0604020202020204" pitchFamily="34" charset="0"/>
                <a:cs typeface="Arial" panose="020B0604020202020204" pitchFamily="34" charset="0"/>
              </a:rPr>
              <a:t>&lt; </a:t>
            </a:r>
            <a:r>
              <a:rPr lang="el-GR" sz="2400" i="1" dirty="0">
                <a:solidFill>
                  <a:srgbClr val="002060"/>
                </a:solidFill>
                <a:latin typeface="Times New Roman" panose="02020603050405020304" pitchFamily="18" charset="0"/>
                <a:cs typeface="Times New Roman" panose="02020603050405020304" pitchFamily="18" charset="0"/>
              </a:rPr>
              <a:t>β</a:t>
            </a:r>
            <a:r>
              <a:rPr lang="en-US" sz="2400" dirty="0">
                <a:solidFill>
                  <a:srgbClr val="002060"/>
                </a:solidFill>
                <a:latin typeface="Arial" panose="020B0604020202020204" pitchFamily="34" charset="0"/>
                <a:cs typeface="Arial" panose="020B0604020202020204" pitchFamily="34" charset="0"/>
              </a:rPr>
              <a:t> &lt; 4.2 </a:t>
            </a:r>
            <a:r>
              <a:rPr lang="en-US" sz="2400" dirty="0" smtClean="0">
                <a:solidFill>
                  <a:srgbClr val="002060"/>
                </a:solidFill>
                <a:latin typeface="Arial" panose="020B0604020202020204" pitchFamily="34" charset="0"/>
                <a:cs typeface="Arial" panose="020B0604020202020204" pitchFamily="34" charset="0"/>
              </a:rPr>
              <a:t>Adjusted: 3.7 </a:t>
            </a:r>
            <a:r>
              <a:rPr lang="en-US" sz="2400" dirty="0">
                <a:solidFill>
                  <a:srgbClr val="002060"/>
                </a:solidFill>
                <a:latin typeface="Arial" panose="020B0604020202020204" pitchFamily="34" charset="0"/>
                <a:cs typeface="Arial" panose="020B0604020202020204" pitchFamily="34" charset="0"/>
              </a:rPr>
              <a:t>&lt; </a:t>
            </a:r>
            <a:r>
              <a:rPr lang="el-GR" sz="2400" i="1" dirty="0">
                <a:solidFill>
                  <a:srgbClr val="002060"/>
                </a:solidFill>
                <a:latin typeface="Times New Roman" panose="02020603050405020304" pitchFamily="18" charset="0"/>
                <a:cs typeface="Times New Roman" panose="02020603050405020304" pitchFamily="18" charset="0"/>
              </a:rPr>
              <a:t>β</a:t>
            </a:r>
            <a:r>
              <a:rPr lang="en-US" sz="2400" dirty="0">
                <a:solidFill>
                  <a:srgbClr val="002060"/>
                </a:solidFill>
                <a:latin typeface="Arial" panose="020B0604020202020204" pitchFamily="34" charset="0"/>
                <a:cs typeface="Arial" panose="020B0604020202020204" pitchFamily="34" charset="0"/>
              </a:rPr>
              <a:t> &lt; </a:t>
            </a:r>
            <a:r>
              <a:rPr lang="en-US" sz="2400" dirty="0" smtClean="0">
                <a:solidFill>
                  <a:srgbClr val="002060"/>
                </a:solidFill>
                <a:latin typeface="Arial" panose="020B0604020202020204" pitchFamily="34" charset="0"/>
                <a:cs typeface="Arial" panose="020B0604020202020204" pitchFamily="34" charset="0"/>
              </a:rPr>
              <a:t>4.4 </a:t>
            </a:r>
            <a:endParaRPr lang="en-US" sz="2400" dirty="0">
              <a:solidFill>
                <a:srgbClr val="002060"/>
              </a:solidFill>
              <a:latin typeface="Arial" panose="020B0604020202020204" pitchFamily="34" charset="0"/>
              <a:cs typeface="Arial" panose="020B0604020202020204" pitchFamily="34" charset="0"/>
            </a:endParaRPr>
          </a:p>
        </p:txBody>
      </p:sp>
      <p:sp>
        <p:nvSpPr>
          <p:cNvPr id="2" name="Title 1"/>
          <p:cNvSpPr>
            <a:spLocks noGrp="1"/>
          </p:cNvSpPr>
          <p:nvPr>
            <p:ph type="title"/>
          </p:nvPr>
        </p:nvSpPr>
        <p:spPr>
          <a:xfrm>
            <a:off x="120679" y="0"/>
            <a:ext cx="8321337" cy="1320800"/>
          </a:xfrm>
        </p:spPr>
        <p:txBody>
          <a:bodyPr>
            <a:normAutofit/>
          </a:bodyPr>
          <a:lstStyle/>
          <a:p>
            <a:r>
              <a:rPr lang="en-US" dirty="0" smtClean="0"/>
              <a:t>Remove and add 20 points</a:t>
            </a:r>
            <a:br>
              <a:rPr lang="en-US" dirty="0" smtClean="0"/>
            </a:br>
            <a:r>
              <a:rPr lang="en-US" dirty="0" smtClean="0"/>
              <a:t>Impact </a:t>
            </a:r>
            <a:r>
              <a:rPr lang="en-US" dirty="0"/>
              <a:t>on </a:t>
            </a:r>
            <a:r>
              <a:rPr lang="el-GR" i="1" dirty="0"/>
              <a:t>β</a:t>
            </a:r>
            <a:r>
              <a:rPr lang="en-US" i="1" dirty="0"/>
              <a:t> </a:t>
            </a:r>
            <a:endParaRPr lang="en-US"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18</a:t>
            </a:fld>
            <a:endParaRPr lang="en-US" dirty="0"/>
          </a:p>
        </p:txBody>
      </p:sp>
    </p:spTree>
    <p:extLst>
      <p:ext uri="{BB962C8B-B14F-4D97-AF65-F5344CB8AC3E}">
        <p14:creationId xmlns:p14="http://schemas.microsoft.com/office/powerpoint/2010/main" val="21653272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Best Results</a:t>
            </a:r>
            <a:endParaRPr lang="en-US" dirty="0"/>
          </a:p>
        </p:txBody>
      </p:sp>
      <p:sp>
        <p:nvSpPr>
          <p:cNvPr id="5" name="Content Placeholder 4"/>
          <p:cNvSpPr>
            <a:spLocks noGrp="1"/>
          </p:cNvSpPr>
          <p:nvPr>
            <p:ph idx="1"/>
          </p:nvPr>
        </p:nvSpPr>
        <p:spPr>
          <a:xfrm>
            <a:off x="534098" y="1632083"/>
            <a:ext cx="6347714" cy="4768717"/>
          </a:xfrm>
        </p:spPr>
        <p:txBody>
          <a:bodyPr>
            <a:normAutofit/>
          </a:bodyPr>
          <a:lstStyle/>
          <a:p>
            <a:r>
              <a:rPr lang="en-US" dirty="0" smtClean="0"/>
              <a:t>Previous slides show the impact if we knew EXACTLY how many points were missing.  The adjusted points don’t go back to the straight line, because we have lost the variation in the first 20 points.</a:t>
            </a:r>
          </a:p>
          <a:p>
            <a:r>
              <a:rPr lang="en-US" dirty="0" smtClean="0"/>
              <a:t>The following slide shows the results of using the best method for left tail missing data: </a:t>
            </a:r>
          </a:p>
          <a:p>
            <a:pPr lvl="1">
              <a:lnSpc>
                <a:spcPct val="110000"/>
              </a:lnSpc>
              <a:spcBef>
                <a:spcPts val="0"/>
              </a:spcBef>
            </a:pPr>
            <a:r>
              <a:rPr lang="en-US" dirty="0" smtClean="0"/>
              <a:t>Adding points until the first point goes above the fit line, OR</a:t>
            </a:r>
          </a:p>
          <a:p>
            <a:pPr lvl="1">
              <a:lnSpc>
                <a:spcPct val="110000"/>
              </a:lnSpc>
              <a:spcBef>
                <a:spcPts val="0"/>
              </a:spcBef>
            </a:pPr>
            <a:r>
              <a:rPr lang="en-US" dirty="0" smtClean="0"/>
              <a:t>Points 2 and 3 go above the fit line.</a:t>
            </a:r>
          </a:p>
          <a:p>
            <a:pPr lvl="1">
              <a:lnSpc>
                <a:spcPct val="110000"/>
              </a:lnSpc>
              <a:spcBef>
                <a:spcPts val="0"/>
              </a:spcBef>
            </a:pPr>
            <a:r>
              <a:rPr lang="en-US" dirty="0" smtClean="0"/>
              <a:t>Since half of the time the first point will be below the fit line, we then adjust the count down by 1 and see if there is a better fit.</a:t>
            </a:r>
          </a:p>
          <a:p>
            <a:pPr lvl="1">
              <a:lnSpc>
                <a:spcPct val="110000"/>
              </a:lnSpc>
              <a:spcBef>
                <a:spcPts val="0"/>
              </a:spcBef>
            </a:pPr>
            <a:r>
              <a:rPr lang="en-US" dirty="0" smtClean="0"/>
              <a:t>Similar logic for intermediate and right tail missing data</a:t>
            </a:r>
          </a:p>
          <a:p>
            <a:r>
              <a:rPr lang="en-US" dirty="0" smtClean="0"/>
              <a:t>Note the variation in B5 and beta when points are missing (Reduced set), and how they are closer to the original values when adjusted</a:t>
            </a:r>
            <a:br>
              <a:rPr lang="en-US" dirty="0" smtClean="0"/>
            </a:br>
            <a:endParaRPr lang="en-US"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21267306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missing data</a:t>
            </a:r>
            <a:endParaRPr lang="en-US" dirty="0"/>
          </a:p>
        </p:txBody>
      </p:sp>
      <p:sp>
        <p:nvSpPr>
          <p:cNvPr id="3" name="Content Placeholder 2"/>
          <p:cNvSpPr>
            <a:spLocks noGrp="1"/>
          </p:cNvSpPr>
          <p:nvPr>
            <p:ph idx="1"/>
          </p:nvPr>
        </p:nvSpPr>
        <p:spPr>
          <a:xfrm>
            <a:off x="228600" y="833773"/>
            <a:ext cx="7233863" cy="4167435"/>
          </a:xfrm>
        </p:spPr>
        <p:txBody>
          <a:bodyPr>
            <a:noAutofit/>
          </a:bodyPr>
          <a:lstStyle/>
          <a:p>
            <a:r>
              <a:rPr lang="en-US" sz="2400" dirty="0" smtClean="0"/>
              <a:t>Many distributions are modeled with Weibull, Lognormal, or Normal Distributions.</a:t>
            </a:r>
          </a:p>
          <a:p>
            <a:r>
              <a:rPr lang="en-US" sz="2400" dirty="0" smtClean="0"/>
              <a:t>Sometimes fits are poor because data are missing</a:t>
            </a:r>
          </a:p>
          <a:p>
            <a:pPr lvl="1"/>
            <a:r>
              <a:rPr lang="en-US" sz="2000" dirty="0" smtClean="0"/>
              <a:t>Quantity of scrapped parts may not be recorded</a:t>
            </a:r>
          </a:p>
          <a:p>
            <a:pPr lvl="1"/>
            <a:r>
              <a:rPr lang="en-US" sz="2000" dirty="0" smtClean="0"/>
              <a:t>Sections of data may be missing due to records issues</a:t>
            </a:r>
          </a:p>
          <a:p>
            <a:pPr lvl="1"/>
            <a:r>
              <a:rPr lang="en-US" sz="2000" dirty="0" smtClean="0"/>
              <a:t>Decision to start recording data may be delayed, and early failures were not recorded.</a:t>
            </a:r>
          </a:p>
          <a:p>
            <a:pPr lvl="1"/>
            <a:r>
              <a:rPr lang="en-US" sz="2000" dirty="0" smtClean="0"/>
              <a:t>Supplier may remove parts close to the target to ship elsewhere at a premium price</a:t>
            </a:r>
            <a:endParaRPr lang="en-US" sz="2000" dirty="0"/>
          </a:p>
        </p:txBody>
      </p:sp>
      <p:sp>
        <p:nvSpPr>
          <p:cNvPr id="4" name="Slide Number Placeholder 3"/>
          <p:cNvSpPr>
            <a:spLocks noGrp="1"/>
          </p:cNvSpPr>
          <p:nvPr>
            <p:ph type="sldNum" sz="quarter" idx="12"/>
          </p:nvPr>
        </p:nvSpPr>
        <p:spPr/>
        <p:txBody>
          <a:bodyPr/>
          <a:lstStyle/>
          <a:p>
            <a:fld id="{519954A3-9DFD-4C44-94BA-B95130A3BA1C}" type="slidenum">
              <a:rPr lang="en-US" smtClean="0"/>
              <a:t>2</a:t>
            </a:fld>
            <a:endParaRPr lang="en-US" dirty="0"/>
          </a:p>
        </p:txBody>
      </p:sp>
    </p:spTree>
    <p:extLst>
      <p:ext uri="{BB962C8B-B14F-4D97-AF65-F5344CB8AC3E}">
        <p14:creationId xmlns:p14="http://schemas.microsoft.com/office/powerpoint/2010/main" val="9818762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339" y="124233"/>
            <a:ext cx="7888891" cy="1320800"/>
          </a:xfrm>
        </p:spPr>
        <p:txBody>
          <a:bodyPr>
            <a:normAutofit/>
          </a:bodyPr>
          <a:lstStyle/>
          <a:p>
            <a:r>
              <a:rPr lang="en-US" dirty="0" smtClean="0"/>
              <a:t>Weibull Distribution Results</a:t>
            </a:r>
            <a:endParaRPr lang="en-US"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20</a:t>
            </a:fld>
            <a:endParaRPr lang="en-US" dirty="0"/>
          </a:p>
        </p:txBody>
      </p:sp>
      <p:pic>
        <p:nvPicPr>
          <p:cNvPr id="5" name="Picture 4"/>
          <p:cNvPicPr>
            <a:picLocks noChangeAspect="1"/>
          </p:cNvPicPr>
          <p:nvPr/>
        </p:nvPicPr>
        <p:blipFill>
          <a:blip r:embed="rId2"/>
          <a:stretch>
            <a:fillRect/>
          </a:stretch>
        </p:blipFill>
        <p:spPr>
          <a:xfrm>
            <a:off x="272022" y="776591"/>
            <a:ext cx="7558676" cy="5438167"/>
          </a:xfrm>
          <a:prstGeom prst="rect">
            <a:avLst/>
          </a:prstGeom>
        </p:spPr>
      </p:pic>
      <p:sp>
        <p:nvSpPr>
          <p:cNvPr id="6" name="Rounded Rectangular Callout 5"/>
          <p:cNvSpPr/>
          <p:nvPr/>
        </p:nvSpPr>
        <p:spPr>
          <a:xfrm>
            <a:off x="97274" y="1491667"/>
            <a:ext cx="3521414" cy="1280715"/>
          </a:xfrm>
          <a:prstGeom prst="wedgeRoundRectCallout">
            <a:avLst>
              <a:gd name="adj1" fmla="val 17711"/>
              <a:gd name="adj2" fmla="val 160740"/>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n-US" sz="2400" dirty="0" smtClean="0">
                <a:solidFill>
                  <a:srgbClr val="002060"/>
                </a:solidFill>
                <a:latin typeface="Arial" panose="020B0604020202020204" pitchFamily="34" charset="0"/>
                <a:cs typeface="Arial" panose="020B0604020202020204" pitchFamily="34" charset="0"/>
              </a:rPr>
              <a:t>Original:   18 &lt; B5 &lt; 22  Reduced: 25 &lt; B5 &lt; 32</a:t>
            </a:r>
          </a:p>
          <a:p>
            <a:r>
              <a:rPr lang="en-US" sz="2400" dirty="0" smtClean="0">
                <a:solidFill>
                  <a:srgbClr val="002060"/>
                </a:solidFill>
                <a:latin typeface="Arial" panose="020B0604020202020204" pitchFamily="34" charset="0"/>
                <a:cs typeface="Arial" panose="020B0604020202020204" pitchFamily="34" charset="0"/>
              </a:rPr>
              <a:t>Adjusted: 15 </a:t>
            </a:r>
            <a:r>
              <a:rPr lang="en-US" sz="2400" dirty="0">
                <a:solidFill>
                  <a:srgbClr val="002060"/>
                </a:solidFill>
                <a:latin typeface="Arial" panose="020B0604020202020204" pitchFamily="34" charset="0"/>
                <a:cs typeface="Arial" panose="020B0604020202020204" pitchFamily="34" charset="0"/>
              </a:rPr>
              <a:t>&lt; B5 &lt; </a:t>
            </a:r>
            <a:r>
              <a:rPr lang="en-US" sz="2400" dirty="0" smtClean="0">
                <a:solidFill>
                  <a:srgbClr val="002060"/>
                </a:solidFill>
                <a:latin typeface="Arial" panose="020B0604020202020204" pitchFamily="34" charset="0"/>
                <a:cs typeface="Arial" panose="020B0604020202020204" pitchFamily="34" charset="0"/>
              </a:rPr>
              <a:t>27</a:t>
            </a:r>
          </a:p>
        </p:txBody>
      </p:sp>
      <p:sp>
        <p:nvSpPr>
          <p:cNvPr id="7" name="Rounded Rectangular Callout 6"/>
          <p:cNvSpPr/>
          <p:nvPr/>
        </p:nvSpPr>
        <p:spPr>
          <a:xfrm>
            <a:off x="5466942" y="4380783"/>
            <a:ext cx="3521414" cy="1251532"/>
          </a:xfrm>
          <a:prstGeom prst="wedgeRoundRectCallout">
            <a:avLst>
              <a:gd name="adj1" fmla="val -60190"/>
              <a:gd name="adj2" fmla="val -53209"/>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n-US" sz="2400" dirty="0" smtClean="0">
                <a:solidFill>
                  <a:srgbClr val="002060"/>
                </a:solidFill>
                <a:latin typeface="Arial" panose="020B0604020202020204" pitchFamily="34" charset="0"/>
                <a:cs typeface="Arial" panose="020B0604020202020204" pitchFamily="34" charset="0"/>
              </a:rPr>
              <a:t>Original:   3.8 &lt; </a:t>
            </a:r>
            <a:r>
              <a:rPr lang="el-GR" sz="2400" i="1" dirty="0">
                <a:solidFill>
                  <a:srgbClr val="002060"/>
                </a:solidFill>
                <a:latin typeface="Times New Roman" panose="02020603050405020304" pitchFamily="18" charset="0"/>
                <a:cs typeface="Times New Roman" panose="02020603050405020304" pitchFamily="18" charset="0"/>
              </a:rPr>
              <a:t>β</a:t>
            </a:r>
            <a:r>
              <a:rPr lang="en-US" sz="2400" dirty="0" smtClean="0">
                <a:solidFill>
                  <a:srgbClr val="002060"/>
                </a:solidFill>
                <a:latin typeface="Arial" panose="020B0604020202020204" pitchFamily="34" charset="0"/>
                <a:cs typeface="Arial" panose="020B0604020202020204" pitchFamily="34" charset="0"/>
              </a:rPr>
              <a:t> &lt; 4.2  Reduced</a:t>
            </a:r>
            <a:r>
              <a:rPr lang="en-US" sz="2400" dirty="0">
                <a:solidFill>
                  <a:srgbClr val="002060"/>
                </a:solidFill>
                <a:latin typeface="Arial" panose="020B0604020202020204" pitchFamily="34" charset="0"/>
                <a:cs typeface="Arial" panose="020B0604020202020204" pitchFamily="34" charset="0"/>
              </a:rPr>
              <a:t>: </a:t>
            </a:r>
            <a:r>
              <a:rPr lang="en-US" sz="2400" dirty="0" smtClean="0">
                <a:solidFill>
                  <a:srgbClr val="002060"/>
                </a:solidFill>
                <a:latin typeface="Arial" panose="020B0604020202020204" pitchFamily="34" charset="0"/>
                <a:cs typeface="Arial" panose="020B0604020202020204" pitchFamily="34" charset="0"/>
              </a:rPr>
              <a:t>4.6 </a:t>
            </a:r>
            <a:r>
              <a:rPr lang="en-US" sz="2400" dirty="0">
                <a:solidFill>
                  <a:srgbClr val="002060"/>
                </a:solidFill>
                <a:latin typeface="Arial" panose="020B0604020202020204" pitchFamily="34" charset="0"/>
                <a:cs typeface="Arial" panose="020B0604020202020204" pitchFamily="34" charset="0"/>
              </a:rPr>
              <a:t>&lt; </a:t>
            </a:r>
            <a:r>
              <a:rPr lang="el-GR" sz="2400" i="1" dirty="0">
                <a:solidFill>
                  <a:srgbClr val="002060"/>
                </a:solidFill>
                <a:latin typeface="Times New Roman" panose="02020603050405020304" pitchFamily="18" charset="0"/>
                <a:cs typeface="Times New Roman" panose="02020603050405020304" pitchFamily="18" charset="0"/>
              </a:rPr>
              <a:t>β</a:t>
            </a:r>
            <a:r>
              <a:rPr lang="en-US" sz="2400" dirty="0">
                <a:solidFill>
                  <a:srgbClr val="002060"/>
                </a:solidFill>
                <a:latin typeface="Arial" panose="020B0604020202020204" pitchFamily="34" charset="0"/>
                <a:cs typeface="Arial" panose="020B0604020202020204" pitchFamily="34" charset="0"/>
              </a:rPr>
              <a:t> &lt; </a:t>
            </a:r>
            <a:r>
              <a:rPr lang="en-US" sz="2400" dirty="0" smtClean="0">
                <a:solidFill>
                  <a:srgbClr val="002060"/>
                </a:solidFill>
                <a:latin typeface="Arial" panose="020B0604020202020204" pitchFamily="34" charset="0"/>
                <a:cs typeface="Arial" panose="020B0604020202020204" pitchFamily="34" charset="0"/>
              </a:rPr>
              <a:t>5.5</a:t>
            </a:r>
          </a:p>
          <a:p>
            <a:r>
              <a:rPr lang="en-US" sz="2400" dirty="0" smtClean="0">
                <a:solidFill>
                  <a:srgbClr val="002060"/>
                </a:solidFill>
                <a:latin typeface="Arial" panose="020B0604020202020204" pitchFamily="34" charset="0"/>
                <a:cs typeface="Arial" panose="020B0604020202020204" pitchFamily="34" charset="0"/>
              </a:rPr>
              <a:t>Adjusted:  3.5 </a:t>
            </a:r>
            <a:r>
              <a:rPr lang="en-US" sz="2400" dirty="0">
                <a:solidFill>
                  <a:srgbClr val="002060"/>
                </a:solidFill>
                <a:latin typeface="Arial" panose="020B0604020202020204" pitchFamily="34" charset="0"/>
                <a:cs typeface="Arial" panose="020B0604020202020204" pitchFamily="34" charset="0"/>
              </a:rPr>
              <a:t>&lt; </a:t>
            </a:r>
            <a:r>
              <a:rPr lang="el-GR" sz="2400" i="1" dirty="0">
                <a:solidFill>
                  <a:srgbClr val="002060"/>
                </a:solidFill>
                <a:latin typeface="Times New Roman" panose="02020603050405020304" pitchFamily="18" charset="0"/>
                <a:cs typeface="Times New Roman" panose="02020603050405020304" pitchFamily="18" charset="0"/>
              </a:rPr>
              <a:t>β</a:t>
            </a:r>
            <a:r>
              <a:rPr lang="en-US" sz="2400" dirty="0">
                <a:solidFill>
                  <a:srgbClr val="002060"/>
                </a:solidFill>
                <a:latin typeface="Arial" panose="020B0604020202020204" pitchFamily="34" charset="0"/>
                <a:cs typeface="Arial" panose="020B0604020202020204" pitchFamily="34" charset="0"/>
              </a:rPr>
              <a:t> &lt; </a:t>
            </a:r>
            <a:r>
              <a:rPr lang="en-US" sz="2400" dirty="0" smtClean="0">
                <a:solidFill>
                  <a:srgbClr val="002060"/>
                </a:solidFill>
                <a:latin typeface="Arial" panose="020B0604020202020204" pitchFamily="34" charset="0"/>
                <a:cs typeface="Arial" panose="020B0604020202020204" pitchFamily="34" charset="0"/>
              </a:rPr>
              <a:t>5.0</a:t>
            </a:r>
            <a:endParaRPr lang="en-US" sz="2400" dirty="0">
              <a:solidFill>
                <a:srgbClr val="002060"/>
              </a:solidFill>
              <a:latin typeface="Arial" panose="020B0604020202020204" pitchFamily="34" charset="0"/>
              <a:cs typeface="Arial" panose="020B0604020202020204" pitchFamily="34" charset="0"/>
            </a:endParaRPr>
          </a:p>
          <a:p>
            <a:endParaRPr lang="en-US" sz="2400" dirty="0" smtClean="0">
              <a:solidFill>
                <a:srgbClr val="002060"/>
              </a:solidFill>
              <a:latin typeface="Arial" panose="020B0604020202020204" pitchFamily="34" charset="0"/>
              <a:cs typeface="Arial" panose="020B0604020202020204" pitchFamily="34" charset="0"/>
            </a:endParaRPr>
          </a:p>
        </p:txBody>
      </p:sp>
      <p:sp>
        <p:nvSpPr>
          <p:cNvPr id="8" name="Rectangle 7"/>
          <p:cNvSpPr/>
          <p:nvPr/>
        </p:nvSpPr>
        <p:spPr>
          <a:xfrm>
            <a:off x="2380946" y="4289898"/>
            <a:ext cx="277533" cy="62257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949049" y="3558258"/>
            <a:ext cx="287339" cy="792143"/>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olded Corner 9"/>
          <p:cNvSpPr/>
          <p:nvPr/>
        </p:nvSpPr>
        <p:spPr>
          <a:xfrm>
            <a:off x="6486678" y="824689"/>
            <a:ext cx="2550317" cy="1646137"/>
          </a:xfrm>
          <a:prstGeom prst="foldedCorne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9144" rIns="18288" bIns="9144" rtlCol="0" anchor="t" anchorCtr="0"/>
          <a:lstStyle/>
          <a:p>
            <a:r>
              <a:rPr lang="en-US" sz="2400" dirty="0" smtClean="0">
                <a:solidFill>
                  <a:srgbClr val="002060"/>
                </a:solidFill>
                <a:latin typeface="Arial" panose="020B0604020202020204" pitchFamily="34" charset="0"/>
                <a:cs typeface="Arial" panose="020B0604020202020204" pitchFamily="34" charset="0"/>
              </a:rPr>
              <a:t>Best method. Median values are on target, but more scatter</a:t>
            </a:r>
            <a:endParaRPr lang="en-US" sz="24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5808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500"/>
                                        <p:tgtEl>
                                          <p:spTgt spid="9"/>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up)">
                                      <p:cBhvr>
                                        <p:cTn id="14" dur="500"/>
                                        <p:tgtEl>
                                          <p:spTgt spid="6"/>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Large Sample sizes are necessary</a:t>
            </a:r>
            <a:endParaRPr lang="en-US" dirty="0"/>
          </a:p>
        </p:txBody>
      </p:sp>
      <p:sp>
        <p:nvSpPr>
          <p:cNvPr id="5" name="Content Placeholder 4"/>
          <p:cNvSpPr>
            <a:spLocks noGrp="1"/>
          </p:cNvSpPr>
          <p:nvPr>
            <p:ph idx="1"/>
          </p:nvPr>
        </p:nvSpPr>
        <p:spPr/>
        <p:txBody>
          <a:bodyPr/>
          <a:lstStyle/>
          <a:p>
            <a:r>
              <a:rPr lang="en-US" dirty="0" smtClean="0"/>
              <a:t>Previous studies were with a sample size of 500.</a:t>
            </a:r>
          </a:p>
          <a:p>
            <a:r>
              <a:rPr lang="en-US" dirty="0" smtClean="0"/>
              <a:t>Can we use this technique with smaller samples?</a:t>
            </a:r>
          </a:p>
          <a:p>
            <a:r>
              <a:rPr lang="en-US" dirty="0" smtClean="0"/>
              <a:t>Yes, but there is much more variation.  Look at the variation of the sets when we only had 10 missing points on a set of 100.</a:t>
            </a:r>
          </a:p>
          <a:p>
            <a:pPr lvl="1"/>
            <a:r>
              <a:rPr lang="en-US" dirty="0" smtClean="0"/>
              <a:t>The reduced sets are very optimistic.  </a:t>
            </a:r>
          </a:p>
          <a:p>
            <a:pPr lvl="2"/>
            <a:r>
              <a:rPr lang="en-US" dirty="0" smtClean="0"/>
              <a:t>A B5 of 20 on the original set might be around 30 on the reduced set.</a:t>
            </a:r>
          </a:p>
          <a:p>
            <a:pPr lvl="2"/>
            <a:r>
              <a:rPr lang="en-US" dirty="0" smtClean="0"/>
              <a:t>Beta of 4 in the original set could be around 6.5 with the reduced set</a:t>
            </a:r>
          </a:p>
          <a:p>
            <a:pPr lvl="1"/>
            <a:r>
              <a:rPr lang="en-US" dirty="0" smtClean="0"/>
              <a:t>Adding points brought the medians back down to the original values, but there was more variation</a:t>
            </a:r>
            <a:endParaRPr lang="en-US"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14711508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181481" y="800100"/>
            <a:ext cx="7740558" cy="5427626"/>
          </a:xfrm>
          <a:prstGeom prst="rect">
            <a:avLst/>
          </a:prstGeom>
        </p:spPr>
      </p:pic>
      <p:sp>
        <p:nvSpPr>
          <p:cNvPr id="2" name="Title 1"/>
          <p:cNvSpPr>
            <a:spLocks noGrp="1"/>
          </p:cNvSpPr>
          <p:nvPr>
            <p:ph type="title"/>
          </p:nvPr>
        </p:nvSpPr>
        <p:spPr>
          <a:xfrm>
            <a:off x="175339" y="124233"/>
            <a:ext cx="7888891" cy="1320800"/>
          </a:xfrm>
        </p:spPr>
        <p:txBody>
          <a:bodyPr>
            <a:normAutofit/>
          </a:bodyPr>
          <a:lstStyle/>
          <a:p>
            <a:r>
              <a:rPr lang="en-US" dirty="0" smtClean="0"/>
              <a:t>More Scatter with N=100</a:t>
            </a:r>
            <a:endParaRPr lang="en-US"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22</a:t>
            </a:fld>
            <a:endParaRPr lang="en-US" dirty="0"/>
          </a:p>
        </p:txBody>
      </p:sp>
      <p:sp>
        <p:nvSpPr>
          <p:cNvPr id="6" name="Rounded Rectangular Callout 5"/>
          <p:cNvSpPr/>
          <p:nvPr/>
        </p:nvSpPr>
        <p:spPr>
          <a:xfrm>
            <a:off x="97274" y="1491667"/>
            <a:ext cx="3521414" cy="1280715"/>
          </a:xfrm>
          <a:prstGeom prst="wedgeRoundRectCallout">
            <a:avLst>
              <a:gd name="adj1" fmla="val 17711"/>
              <a:gd name="adj2" fmla="val 160740"/>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n-US" sz="2400" dirty="0" smtClean="0">
                <a:solidFill>
                  <a:srgbClr val="002060"/>
                </a:solidFill>
                <a:latin typeface="Arial" panose="020B0604020202020204" pitchFamily="34" charset="0"/>
                <a:cs typeface="Arial" panose="020B0604020202020204" pitchFamily="34" charset="0"/>
              </a:rPr>
              <a:t>Original:   18 &lt; B5 &lt; 22  Reduced: 28 &lt; B5 &lt; 39</a:t>
            </a:r>
          </a:p>
          <a:p>
            <a:r>
              <a:rPr lang="en-US" sz="2400" dirty="0" smtClean="0">
                <a:solidFill>
                  <a:srgbClr val="002060"/>
                </a:solidFill>
                <a:latin typeface="Arial" panose="020B0604020202020204" pitchFamily="34" charset="0"/>
                <a:cs typeface="Arial" panose="020B0604020202020204" pitchFamily="34" charset="0"/>
              </a:rPr>
              <a:t>Adjusted: 11 </a:t>
            </a:r>
            <a:r>
              <a:rPr lang="en-US" sz="2400" dirty="0">
                <a:solidFill>
                  <a:srgbClr val="002060"/>
                </a:solidFill>
                <a:latin typeface="Arial" panose="020B0604020202020204" pitchFamily="34" charset="0"/>
                <a:cs typeface="Arial" panose="020B0604020202020204" pitchFamily="34" charset="0"/>
              </a:rPr>
              <a:t>&lt; B5 &lt; </a:t>
            </a:r>
            <a:r>
              <a:rPr lang="en-US" sz="2400" dirty="0" smtClean="0">
                <a:solidFill>
                  <a:srgbClr val="002060"/>
                </a:solidFill>
                <a:latin typeface="Arial" panose="020B0604020202020204" pitchFamily="34" charset="0"/>
                <a:cs typeface="Arial" panose="020B0604020202020204" pitchFamily="34" charset="0"/>
              </a:rPr>
              <a:t>30</a:t>
            </a:r>
          </a:p>
        </p:txBody>
      </p:sp>
      <p:sp>
        <p:nvSpPr>
          <p:cNvPr id="7" name="Rounded Rectangular Callout 6"/>
          <p:cNvSpPr/>
          <p:nvPr/>
        </p:nvSpPr>
        <p:spPr>
          <a:xfrm>
            <a:off x="5466942" y="4380783"/>
            <a:ext cx="3521414" cy="1251532"/>
          </a:xfrm>
          <a:prstGeom prst="wedgeRoundRectCallout">
            <a:avLst>
              <a:gd name="adj1" fmla="val -55574"/>
              <a:gd name="adj2" fmla="val -92176"/>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n-US" sz="2400" dirty="0" smtClean="0">
                <a:solidFill>
                  <a:srgbClr val="002060"/>
                </a:solidFill>
                <a:latin typeface="Arial" panose="020B0604020202020204" pitchFamily="34" charset="0"/>
                <a:cs typeface="Arial" panose="020B0604020202020204" pitchFamily="34" charset="0"/>
              </a:rPr>
              <a:t>Original:   3.8 &lt; </a:t>
            </a:r>
            <a:r>
              <a:rPr lang="el-GR" sz="2400" i="1" dirty="0">
                <a:solidFill>
                  <a:srgbClr val="002060"/>
                </a:solidFill>
                <a:latin typeface="Times New Roman" panose="02020603050405020304" pitchFamily="18" charset="0"/>
                <a:cs typeface="Times New Roman" panose="02020603050405020304" pitchFamily="18" charset="0"/>
              </a:rPr>
              <a:t>β</a:t>
            </a:r>
            <a:r>
              <a:rPr lang="en-US" sz="2400" dirty="0" smtClean="0">
                <a:solidFill>
                  <a:srgbClr val="002060"/>
                </a:solidFill>
                <a:latin typeface="Arial" panose="020B0604020202020204" pitchFamily="34" charset="0"/>
                <a:cs typeface="Arial" panose="020B0604020202020204" pitchFamily="34" charset="0"/>
              </a:rPr>
              <a:t> &lt; 4.2  Reduced</a:t>
            </a:r>
            <a:r>
              <a:rPr lang="en-US" sz="2400" dirty="0">
                <a:solidFill>
                  <a:srgbClr val="002060"/>
                </a:solidFill>
                <a:latin typeface="Arial" panose="020B0604020202020204" pitchFamily="34" charset="0"/>
                <a:cs typeface="Arial" panose="020B0604020202020204" pitchFamily="34" charset="0"/>
              </a:rPr>
              <a:t>: </a:t>
            </a:r>
            <a:r>
              <a:rPr lang="en-US" sz="2400" dirty="0" smtClean="0">
                <a:solidFill>
                  <a:srgbClr val="002060"/>
                </a:solidFill>
                <a:latin typeface="Arial" panose="020B0604020202020204" pitchFamily="34" charset="0"/>
                <a:cs typeface="Arial" panose="020B0604020202020204" pitchFamily="34" charset="0"/>
              </a:rPr>
              <a:t>5.1 </a:t>
            </a:r>
            <a:r>
              <a:rPr lang="en-US" sz="2400" dirty="0">
                <a:solidFill>
                  <a:srgbClr val="002060"/>
                </a:solidFill>
                <a:latin typeface="Arial" panose="020B0604020202020204" pitchFamily="34" charset="0"/>
                <a:cs typeface="Arial" panose="020B0604020202020204" pitchFamily="34" charset="0"/>
              </a:rPr>
              <a:t>&lt; </a:t>
            </a:r>
            <a:r>
              <a:rPr lang="el-GR" sz="2400" i="1" dirty="0">
                <a:solidFill>
                  <a:srgbClr val="002060"/>
                </a:solidFill>
                <a:latin typeface="Times New Roman" panose="02020603050405020304" pitchFamily="18" charset="0"/>
                <a:cs typeface="Times New Roman" panose="02020603050405020304" pitchFamily="18" charset="0"/>
              </a:rPr>
              <a:t>β</a:t>
            </a:r>
            <a:r>
              <a:rPr lang="en-US" sz="2400" dirty="0">
                <a:solidFill>
                  <a:srgbClr val="002060"/>
                </a:solidFill>
                <a:latin typeface="Arial" panose="020B0604020202020204" pitchFamily="34" charset="0"/>
                <a:cs typeface="Arial" panose="020B0604020202020204" pitchFamily="34" charset="0"/>
              </a:rPr>
              <a:t> &lt; </a:t>
            </a:r>
            <a:r>
              <a:rPr lang="en-US" sz="2400" dirty="0" smtClean="0">
                <a:solidFill>
                  <a:srgbClr val="002060"/>
                </a:solidFill>
                <a:latin typeface="Arial" panose="020B0604020202020204" pitchFamily="34" charset="0"/>
                <a:cs typeface="Arial" panose="020B0604020202020204" pitchFamily="34" charset="0"/>
              </a:rPr>
              <a:t>8.2</a:t>
            </a:r>
          </a:p>
          <a:p>
            <a:r>
              <a:rPr lang="en-US" sz="2400" dirty="0" smtClean="0">
                <a:solidFill>
                  <a:srgbClr val="002060"/>
                </a:solidFill>
                <a:latin typeface="Arial" panose="020B0604020202020204" pitchFamily="34" charset="0"/>
                <a:cs typeface="Arial" panose="020B0604020202020204" pitchFamily="34" charset="0"/>
              </a:rPr>
              <a:t>Adjusted:  2.9 </a:t>
            </a:r>
            <a:r>
              <a:rPr lang="en-US" sz="2400" dirty="0">
                <a:solidFill>
                  <a:srgbClr val="002060"/>
                </a:solidFill>
                <a:latin typeface="Arial" panose="020B0604020202020204" pitchFamily="34" charset="0"/>
                <a:cs typeface="Arial" panose="020B0604020202020204" pitchFamily="34" charset="0"/>
              </a:rPr>
              <a:t>&lt; </a:t>
            </a:r>
            <a:r>
              <a:rPr lang="el-GR" sz="2400" i="1" dirty="0">
                <a:solidFill>
                  <a:srgbClr val="002060"/>
                </a:solidFill>
                <a:latin typeface="Times New Roman" panose="02020603050405020304" pitchFamily="18" charset="0"/>
                <a:cs typeface="Times New Roman" panose="02020603050405020304" pitchFamily="18" charset="0"/>
              </a:rPr>
              <a:t>β</a:t>
            </a:r>
            <a:r>
              <a:rPr lang="en-US" sz="2400" dirty="0">
                <a:solidFill>
                  <a:srgbClr val="002060"/>
                </a:solidFill>
                <a:latin typeface="Arial" panose="020B0604020202020204" pitchFamily="34" charset="0"/>
                <a:cs typeface="Arial" panose="020B0604020202020204" pitchFamily="34" charset="0"/>
              </a:rPr>
              <a:t> &lt; </a:t>
            </a:r>
            <a:r>
              <a:rPr lang="en-US" sz="2400" dirty="0" smtClean="0">
                <a:solidFill>
                  <a:srgbClr val="002060"/>
                </a:solidFill>
                <a:latin typeface="Arial" panose="020B0604020202020204" pitchFamily="34" charset="0"/>
                <a:cs typeface="Arial" panose="020B0604020202020204" pitchFamily="34" charset="0"/>
              </a:rPr>
              <a:t>6.5</a:t>
            </a:r>
            <a:endParaRPr lang="en-US" sz="2400" dirty="0">
              <a:solidFill>
                <a:srgbClr val="002060"/>
              </a:solidFill>
              <a:latin typeface="Arial" panose="020B0604020202020204" pitchFamily="34" charset="0"/>
              <a:cs typeface="Arial" panose="020B0604020202020204" pitchFamily="34" charset="0"/>
            </a:endParaRPr>
          </a:p>
          <a:p>
            <a:endParaRPr lang="en-US" sz="2400" dirty="0" smtClean="0">
              <a:solidFill>
                <a:srgbClr val="002060"/>
              </a:solidFill>
              <a:latin typeface="Arial" panose="020B0604020202020204" pitchFamily="34" charset="0"/>
              <a:cs typeface="Arial" panose="020B0604020202020204" pitchFamily="34" charset="0"/>
            </a:endParaRPr>
          </a:p>
        </p:txBody>
      </p:sp>
      <p:sp>
        <p:nvSpPr>
          <p:cNvPr id="8" name="Rectangle 7"/>
          <p:cNvSpPr/>
          <p:nvPr/>
        </p:nvSpPr>
        <p:spPr>
          <a:xfrm>
            <a:off x="2380946" y="4237237"/>
            <a:ext cx="277533" cy="914399"/>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949049" y="3136858"/>
            <a:ext cx="287339" cy="1503336"/>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olded Corner 9"/>
          <p:cNvSpPr/>
          <p:nvPr/>
        </p:nvSpPr>
        <p:spPr>
          <a:xfrm>
            <a:off x="6486678" y="824689"/>
            <a:ext cx="2550317" cy="2278434"/>
          </a:xfrm>
          <a:prstGeom prst="foldedCorne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9144" rIns="18288" bIns="9144" rtlCol="0" anchor="t" anchorCtr="0"/>
          <a:lstStyle/>
          <a:p>
            <a:r>
              <a:rPr lang="en-US" sz="2400" dirty="0" smtClean="0">
                <a:solidFill>
                  <a:srgbClr val="002060"/>
                </a:solidFill>
                <a:latin typeface="Arial" panose="020B0604020202020204" pitchFamily="34" charset="0"/>
                <a:cs typeface="Arial" panose="020B0604020202020204" pitchFamily="34" charset="0"/>
              </a:rPr>
              <a:t>Smaller sets and increased % of missing points increase scatter</a:t>
            </a:r>
            <a:endParaRPr lang="en-US" sz="24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617102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Summary</a:t>
            </a:r>
            <a:endParaRPr lang="en-US" dirty="0"/>
          </a:p>
        </p:txBody>
      </p:sp>
      <p:sp>
        <p:nvSpPr>
          <p:cNvPr id="3" name="Content Placeholder 2"/>
          <p:cNvSpPr>
            <a:spLocks noGrp="1"/>
          </p:cNvSpPr>
          <p:nvPr>
            <p:ph idx="1"/>
          </p:nvPr>
        </p:nvSpPr>
        <p:spPr>
          <a:xfrm>
            <a:off x="267768" y="1371600"/>
            <a:ext cx="7322640" cy="5100221"/>
          </a:xfrm>
        </p:spPr>
        <p:txBody>
          <a:bodyPr>
            <a:normAutofit/>
          </a:bodyPr>
          <a:lstStyle/>
          <a:p>
            <a:r>
              <a:rPr lang="en-US" sz="2400" dirty="0" smtClean="0"/>
              <a:t>Method can reasonably estimate missing data (left-tail, intermediate, right-tail) for Weibull, Normal, and Lognormal data</a:t>
            </a:r>
          </a:p>
          <a:p>
            <a:r>
              <a:rPr lang="en-US" sz="2400" dirty="0" smtClean="0"/>
              <a:t>Suitable data set (</a:t>
            </a:r>
            <a:r>
              <a:rPr lang="en-US" sz="2200" dirty="0" smtClean="0"/>
              <a:t>&gt;100 observations, reason for missing data, no large quantity of right suspensions)</a:t>
            </a:r>
          </a:p>
          <a:p>
            <a:r>
              <a:rPr lang="en-US" sz="2400" dirty="0" smtClean="0"/>
              <a:t>Use Rank Regression.  Turn off t</a:t>
            </a:r>
            <a:r>
              <a:rPr lang="en-US" sz="2400" baseline="-25000" dirty="0" smtClean="0"/>
              <a:t>0</a:t>
            </a:r>
            <a:r>
              <a:rPr lang="en-US" sz="2400" dirty="0" smtClean="0"/>
              <a:t> minimum life, turn on Inspection option </a:t>
            </a:r>
          </a:p>
          <a:p>
            <a:r>
              <a:rPr lang="en-US" sz="2400" dirty="0" smtClean="0"/>
              <a:t>Add failures(suspensions) until exit criteria are reached: 1</a:t>
            </a:r>
            <a:r>
              <a:rPr lang="en-US" sz="2400" baseline="30000" dirty="0" smtClean="0"/>
              <a:t>st</a:t>
            </a:r>
            <a:r>
              <a:rPr lang="en-US" sz="2400" dirty="0" smtClean="0"/>
              <a:t> point above, or next 2 points above.</a:t>
            </a:r>
          </a:p>
          <a:p>
            <a:r>
              <a:rPr lang="en-US" sz="2400" dirty="0" smtClean="0"/>
              <a:t>Review results. (Better fit, &lt;20% added points)</a:t>
            </a:r>
            <a:endParaRPr lang="en-US" sz="2400"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23</a:t>
            </a:fld>
            <a:endParaRPr lang="en-US" dirty="0"/>
          </a:p>
        </p:txBody>
      </p:sp>
    </p:spTree>
    <p:extLst>
      <p:ext uri="{BB962C8B-B14F-4D97-AF65-F5344CB8AC3E}">
        <p14:creationId xmlns:p14="http://schemas.microsoft.com/office/powerpoint/2010/main" val="34686191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336" y="173373"/>
            <a:ext cx="7919207" cy="702927"/>
          </a:xfrm>
        </p:spPr>
        <p:txBody>
          <a:bodyPr>
            <a:normAutofit/>
          </a:bodyPr>
          <a:lstStyle/>
          <a:p>
            <a:r>
              <a:rPr lang="en-US" sz="3200" dirty="0" smtClean="0"/>
              <a:t>MLE: Maximum Likelihood Estimation</a:t>
            </a:r>
            <a:endParaRPr lang="en-US" sz="3200" dirty="0"/>
          </a:p>
        </p:txBody>
      </p:sp>
      <p:sp>
        <p:nvSpPr>
          <p:cNvPr id="3" name="Content Placeholder 2"/>
          <p:cNvSpPr>
            <a:spLocks noGrp="1"/>
          </p:cNvSpPr>
          <p:nvPr>
            <p:ph idx="1"/>
          </p:nvPr>
        </p:nvSpPr>
        <p:spPr>
          <a:xfrm>
            <a:off x="466986" y="846306"/>
            <a:ext cx="6896852" cy="5671940"/>
          </a:xfrm>
        </p:spPr>
        <p:txBody>
          <a:bodyPr>
            <a:noAutofit/>
          </a:bodyPr>
          <a:lstStyle/>
          <a:p>
            <a:r>
              <a:rPr lang="en-US" sz="2000" dirty="0" smtClean="0"/>
              <a:t>MLE can be used to estimate left tail missing points</a:t>
            </a:r>
          </a:p>
          <a:p>
            <a:r>
              <a:rPr lang="en-US" sz="2000" dirty="0" smtClean="0"/>
              <a:t>Calculate MLE with a minimum life, t</a:t>
            </a:r>
            <a:r>
              <a:rPr lang="en-US" sz="2000" baseline="-25000" dirty="0" smtClean="0"/>
              <a:t>0</a:t>
            </a:r>
            <a:r>
              <a:rPr lang="en-US" sz="2000" dirty="0" smtClean="0"/>
              <a:t>.  If </a:t>
            </a:r>
            <a:r>
              <a:rPr lang="en-US" sz="2000" dirty="0"/>
              <a:t>t</a:t>
            </a:r>
            <a:r>
              <a:rPr lang="en-US" sz="2000" baseline="-25000" dirty="0"/>
              <a:t>0 </a:t>
            </a:r>
            <a:r>
              <a:rPr lang="en-US" sz="2000" dirty="0" smtClean="0"/>
              <a:t>is &gt;0, then there is a curve.  Add points as discoveries at the first observation until </a:t>
            </a:r>
            <a:r>
              <a:rPr lang="en-US" sz="2000" dirty="0"/>
              <a:t>t</a:t>
            </a:r>
            <a:r>
              <a:rPr lang="en-US" sz="2000" baseline="-25000" dirty="0"/>
              <a:t>0 </a:t>
            </a:r>
            <a:r>
              <a:rPr lang="en-US" sz="2000" dirty="0" smtClean="0"/>
              <a:t>= 0, indicating no curvature. Then turn t</a:t>
            </a:r>
            <a:r>
              <a:rPr lang="en-US" sz="2000" baseline="-25000" dirty="0" smtClean="0"/>
              <a:t>0</a:t>
            </a:r>
            <a:r>
              <a:rPr lang="en-US" sz="2000" dirty="0" smtClean="0"/>
              <a:t> off.</a:t>
            </a:r>
          </a:p>
          <a:p>
            <a:pPr lvl="1"/>
            <a:r>
              <a:rPr lang="en-US" dirty="0" smtClean="0"/>
              <a:t>Discoveries and t</a:t>
            </a:r>
            <a:r>
              <a:rPr lang="en-US" baseline="-25000" dirty="0" smtClean="0"/>
              <a:t>0</a:t>
            </a:r>
            <a:r>
              <a:rPr lang="en-US" dirty="0" smtClean="0"/>
              <a:t> are inherently incompatible because they are two different techniques to address a similar issue.  But they are used together in this method to determine points to add.</a:t>
            </a:r>
          </a:p>
          <a:p>
            <a:r>
              <a:rPr lang="en-US" sz="2000" dirty="0" smtClean="0"/>
              <a:t>MRR (Median Rank Regression) can be used to calculate missing parts, and then an MLE solution can be applied.  MRR and MLE will be similar fits.</a:t>
            </a:r>
          </a:p>
        </p:txBody>
      </p:sp>
      <p:sp>
        <p:nvSpPr>
          <p:cNvPr id="4" name="Slide Number Placeholder 3"/>
          <p:cNvSpPr>
            <a:spLocks noGrp="1"/>
          </p:cNvSpPr>
          <p:nvPr>
            <p:ph type="sldNum" sz="quarter" idx="12"/>
          </p:nvPr>
        </p:nvSpPr>
        <p:spPr/>
        <p:txBody>
          <a:bodyPr/>
          <a:lstStyle/>
          <a:p>
            <a:fld id="{519954A3-9DFD-4C44-94BA-B95130A3BA1C}" type="slidenum">
              <a:rPr lang="en-US" smtClean="0"/>
              <a:pPr/>
              <a:t>24</a:t>
            </a:fld>
            <a:endParaRPr lang="en-US" dirty="0"/>
          </a:p>
        </p:txBody>
      </p:sp>
    </p:spTree>
    <p:extLst>
      <p:ext uri="{BB962C8B-B14F-4D97-AF65-F5344CB8AC3E}">
        <p14:creationId xmlns:p14="http://schemas.microsoft.com/office/powerpoint/2010/main" val="6054465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 Fig 3-11 in Handbook</a:t>
            </a:r>
            <a:endParaRPr lang="en-US" dirty="0"/>
          </a:p>
        </p:txBody>
      </p:sp>
      <p:sp>
        <p:nvSpPr>
          <p:cNvPr id="3" name="Content Placeholder 2"/>
          <p:cNvSpPr>
            <a:spLocks noGrp="1"/>
          </p:cNvSpPr>
          <p:nvPr>
            <p:ph idx="1"/>
          </p:nvPr>
        </p:nvSpPr>
        <p:spPr/>
        <p:txBody>
          <a:bodyPr/>
          <a:lstStyle/>
          <a:p>
            <a:r>
              <a:rPr lang="en-US" dirty="0" smtClean="0"/>
              <a:t>Buried cables were installed in 1971, 1972, and 1973.</a:t>
            </a:r>
          </a:p>
          <a:p>
            <a:r>
              <a:rPr lang="en-US" dirty="0" smtClean="0"/>
              <a:t>In 1976, the utility started recording data, but there were no records from prior years.</a:t>
            </a:r>
          </a:p>
          <a:p>
            <a:r>
              <a:rPr lang="en-US" dirty="0" smtClean="0"/>
              <a:t>Method shown in the handbook is to use a t</a:t>
            </a:r>
            <a:r>
              <a:rPr lang="en-US" baseline="-25000" dirty="0" smtClean="0"/>
              <a:t>0</a:t>
            </a:r>
            <a:r>
              <a:rPr lang="en-US" dirty="0" smtClean="0"/>
              <a:t>, which is an acceptable method.  Lets look at how a Missing Data Analysis would compare</a:t>
            </a:r>
            <a:endParaRPr lang="en-US"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25</a:t>
            </a:fld>
            <a:endParaRPr lang="en-US" dirty="0"/>
          </a:p>
        </p:txBody>
      </p:sp>
    </p:spTree>
    <p:extLst>
      <p:ext uri="{BB962C8B-B14F-4D97-AF65-F5344CB8AC3E}">
        <p14:creationId xmlns:p14="http://schemas.microsoft.com/office/powerpoint/2010/main" val="8764742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19100" y="84307"/>
            <a:ext cx="6347714" cy="1320800"/>
          </a:xfrm>
        </p:spPr>
        <p:txBody>
          <a:bodyPr/>
          <a:lstStyle/>
          <a:p>
            <a:r>
              <a:rPr lang="en-US" dirty="0" smtClean="0"/>
              <a:t>Fig 3-11, NWH</a:t>
            </a:r>
            <a:endParaRPr lang="en-US"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26</a:t>
            </a:fld>
            <a:endParaRPr lang="en-US" dirty="0"/>
          </a:p>
        </p:txBody>
      </p:sp>
      <p:pic>
        <p:nvPicPr>
          <p:cNvPr id="7" name="Picture 6"/>
          <p:cNvPicPr>
            <a:picLocks noChangeAspect="1"/>
          </p:cNvPicPr>
          <p:nvPr/>
        </p:nvPicPr>
        <p:blipFill rotWithShape="1">
          <a:blip r:embed="rId2"/>
          <a:srcRect l="1915" t="5167" r="4575" b="3661"/>
          <a:stretch/>
        </p:blipFill>
        <p:spPr>
          <a:xfrm>
            <a:off x="296693" y="914400"/>
            <a:ext cx="8550613" cy="5885234"/>
          </a:xfrm>
          <a:prstGeom prst="rect">
            <a:avLst/>
          </a:prstGeom>
        </p:spPr>
      </p:pic>
    </p:spTree>
    <p:extLst>
      <p:ext uri="{BB962C8B-B14F-4D97-AF65-F5344CB8AC3E}">
        <p14:creationId xmlns:p14="http://schemas.microsoft.com/office/powerpoint/2010/main" val="26099130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SuperSMITH™ with missing data</a:t>
            </a:r>
            <a:endParaRPr lang="en-US" dirty="0"/>
          </a:p>
        </p:txBody>
      </p:sp>
      <p:sp>
        <p:nvSpPr>
          <p:cNvPr id="3" name="Content Placeholder 2"/>
          <p:cNvSpPr>
            <a:spLocks noGrp="1"/>
          </p:cNvSpPr>
          <p:nvPr>
            <p:ph idx="1"/>
          </p:nvPr>
        </p:nvSpPr>
        <p:spPr>
          <a:xfrm>
            <a:off x="1012722" y="1409700"/>
            <a:ext cx="5869089" cy="3880773"/>
          </a:xfrm>
        </p:spPr>
        <p:txBody>
          <a:bodyPr/>
          <a:lstStyle/>
          <a:p>
            <a:r>
              <a:rPr lang="en-US" dirty="0" smtClean="0"/>
              <a:t>Open Fig3-11.  This is in the </a:t>
            </a:r>
            <a:r>
              <a:rPr lang="en-US" dirty="0" err="1" smtClean="0"/>
              <a:t>SmithDat</a:t>
            </a:r>
            <a:r>
              <a:rPr lang="en-US" dirty="0" smtClean="0"/>
              <a:t> directory provided with the software</a:t>
            </a:r>
          </a:p>
          <a:p>
            <a:r>
              <a:rPr lang="en-US" dirty="0" smtClean="0"/>
              <a:t>Clear the t0.  Click Icon, and select N, Reset All</a:t>
            </a:r>
          </a:p>
          <a:p>
            <a:r>
              <a:rPr lang="en-US" dirty="0" smtClean="0"/>
              <a:t>Change the method to rank regression and select inspection option #1</a:t>
            </a:r>
          </a:p>
          <a:p>
            <a:r>
              <a:rPr lang="en-US" dirty="0" smtClean="0"/>
              <a:t>Select the Missing Data icon under the tools group</a:t>
            </a:r>
          </a:p>
          <a:p>
            <a:r>
              <a:rPr lang="en-US" dirty="0" smtClean="0"/>
              <a:t>Select 1971</a:t>
            </a:r>
            <a:endParaRPr lang="en-US"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27</a:t>
            </a:fld>
            <a:endParaRPr lang="en-US" dirty="0"/>
          </a:p>
        </p:txBody>
      </p:sp>
      <p:pic>
        <p:nvPicPr>
          <p:cNvPr id="5" name="Picture 4"/>
          <p:cNvPicPr>
            <a:picLocks noChangeAspect="1"/>
          </p:cNvPicPr>
          <p:nvPr/>
        </p:nvPicPr>
        <p:blipFill>
          <a:blip r:embed="rId2"/>
          <a:stretch>
            <a:fillRect/>
          </a:stretch>
        </p:blipFill>
        <p:spPr>
          <a:xfrm>
            <a:off x="228600" y="3532238"/>
            <a:ext cx="685800" cy="685800"/>
          </a:xfrm>
          <a:prstGeom prst="rect">
            <a:avLst/>
          </a:prstGeom>
        </p:spPr>
      </p:pic>
      <p:pic>
        <p:nvPicPr>
          <p:cNvPr id="6" name="Picture 5"/>
          <p:cNvPicPr>
            <a:picLocks noChangeAspect="1"/>
          </p:cNvPicPr>
          <p:nvPr/>
        </p:nvPicPr>
        <p:blipFill>
          <a:blip r:embed="rId3"/>
          <a:stretch>
            <a:fillRect/>
          </a:stretch>
        </p:blipFill>
        <p:spPr>
          <a:xfrm>
            <a:off x="228600" y="2009468"/>
            <a:ext cx="685800" cy="685800"/>
          </a:xfrm>
          <a:prstGeom prst="rect">
            <a:avLst/>
          </a:prstGeom>
        </p:spPr>
      </p:pic>
      <p:pic>
        <p:nvPicPr>
          <p:cNvPr id="8" name="Picture 7"/>
          <p:cNvPicPr>
            <a:picLocks noChangeAspect="1"/>
          </p:cNvPicPr>
          <p:nvPr/>
        </p:nvPicPr>
        <p:blipFill>
          <a:blip r:embed="rId4"/>
          <a:stretch>
            <a:fillRect/>
          </a:stretch>
        </p:blipFill>
        <p:spPr>
          <a:xfrm>
            <a:off x="3877751" y="3608593"/>
            <a:ext cx="4975450" cy="3249407"/>
          </a:xfrm>
          <a:prstGeom prst="rect">
            <a:avLst/>
          </a:prstGeom>
        </p:spPr>
      </p:pic>
      <p:sp>
        <p:nvSpPr>
          <p:cNvPr id="9" name="Oval 8"/>
          <p:cNvSpPr/>
          <p:nvPr/>
        </p:nvSpPr>
        <p:spPr>
          <a:xfrm>
            <a:off x="4306529" y="5073445"/>
            <a:ext cx="1229033" cy="471949"/>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5"/>
          <a:stretch>
            <a:fillRect/>
          </a:stretch>
        </p:blipFill>
        <p:spPr>
          <a:xfrm>
            <a:off x="228600" y="2770853"/>
            <a:ext cx="685800" cy="685800"/>
          </a:xfrm>
          <a:prstGeom prst="rect">
            <a:avLst/>
          </a:prstGeom>
        </p:spPr>
      </p:pic>
    </p:spTree>
    <p:extLst>
      <p:ext uri="{BB962C8B-B14F-4D97-AF65-F5344CB8AC3E}">
        <p14:creationId xmlns:p14="http://schemas.microsoft.com/office/powerpoint/2010/main" val="4145775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Verify options, then select OK or Activate</a:t>
            </a:r>
            <a:endParaRPr lang="en-US"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28</a:t>
            </a:fld>
            <a:endParaRPr lang="en-US" dirty="0"/>
          </a:p>
        </p:txBody>
      </p:sp>
      <p:pic>
        <p:nvPicPr>
          <p:cNvPr id="5" name="Picture 4"/>
          <p:cNvPicPr>
            <a:picLocks noChangeAspect="1"/>
          </p:cNvPicPr>
          <p:nvPr/>
        </p:nvPicPr>
        <p:blipFill>
          <a:blip r:embed="rId2"/>
          <a:stretch>
            <a:fillRect/>
          </a:stretch>
        </p:blipFill>
        <p:spPr>
          <a:xfrm>
            <a:off x="1238865" y="1409700"/>
            <a:ext cx="7905135" cy="5052540"/>
          </a:xfrm>
          <a:prstGeom prst="rect">
            <a:avLst/>
          </a:prstGeom>
        </p:spPr>
      </p:pic>
      <p:sp>
        <p:nvSpPr>
          <p:cNvPr id="6" name="Oval 5"/>
          <p:cNvSpPr/>
          <p:nvPr/>
        </p:nvSpPr>
        <p:spPr>
          <a:xfrm>
            <a:off x="6745236" y="3829691"/>
            <a:ext cx="668595" cy="37323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6745236" y="4248791"/>
            <a:ext cx="668595" cy="37323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849886" y="4972691"/>
            <a:ext cx="668595" cy="37323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71822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0" y="790550"/>
            <a:ext cx="9144000" cy="5276899"/>
          </a:xfrm>
          <a:prstGeom prst="rect">
            <a:avLst/>
          </a:prstGeom>
        </p:spPr>
      </p:pic>
      <p:sp>
        <p:nvSpPr>
          <p:cNvPr id="2" name="Title 1"/>
          <p:cNvSpPr>
            <a:spLocks noGrp="1"/>
          </p:cNvSpPr>
          <p:nvPr>
            <p:ph type="title"/>
          </p:nvPr>
        </p:nvSpPr>
        <p:spPr/>
        <p:txBody>
          <a:bodyPr/>
          <a:lstStyle/>
          <a:p>
            <a:r>
              <a:rPr lang="en-US" dirty="0" smtClean="0"/>
              <a:t>Results</a:t>
            </a:r>
            <a:endParaRPr lang="en-US"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29</a:t>
            </a:fld>
            <a:endParaRPr lang="en-US" dirty="0"/>
          </a:p>
        </p:txBody>
      </p:sp>
      <p:sp>
        <p:nvSpPr>
          <p:cNvPr id="6" name="Rounded Rectangular Callout 5"/>
          <p:cNvSpPr/>
          <p:nvPr/>
        </p:nvSpPr>
        <p:spPr>
          <a:xfrm>
            <a:off x="534098" y="6199145"/>
            <a:ext cx="1105287" cy="591100"/>
          </a:xfrm>
          <a:prstGeom prst="wedgeRoundRectCallout">
            <a:avLst>
              <a:gd name="adj1" fmla="val -54271"/>
              <a:gd name="adj2" fmla="val -128490"/>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n-US" sz="1600" dirty="0" smtClean="0">
                <a:solidFill>
                  <a:srgbClr val="002060"/>
                </a:solidFill>
                <a:latin typeface="Arial" panose="020B0604020202020204" pitchFamily="34" charset="0"/>
                <a:cs typeface="Arial" panose="020B0604020202020204" pitchFamily="34" charset="0"/>
              </a:rPr>
              <a:t>Adds 67 points</a:t>
            </a:r>
            <a:endParaRPr lang="en-US" sz="1600" dirty="0">
              <a:solidFill>
                <a:srgbClr val="002060"/>
              </a:solidFill>
              <a:latin typeface="Arial" panose="020B0604020202020204" pitchFamily="34" charset="0"/>
              <a:cs typeface="Arial" panose="020B0604020202020204" pitchFamily="34" charset="0"/>
            </a:endParaRPr>
          </a:p>
        </p:txBody>
      </p:sp>
      <p:sp>
        <p:nvSpPr>
          <p:cNvPr id="7" name="Rounded Rectangular Callout 6"/>
          <p:cNvSpPr/>
          <p:nvPr/>
        </p:nvSpPr>
        <p:spPr>
          <a:xfrm>
            <a:off x="1933188" y="6185580"/>
            <a:ext cx="1629162" cy="618229"/>
          </a:xfrm>
          <a:prstGeom prst="wedgeRoundRectCallout">
            <a:avLst>
              <a:gd name="adj1" fmla="val -52905"/>
              <a:gd name="adj2" fmla="val -123842"/>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n-US" sz="1600" dirty="0" smtClean="0">
                <a:solidFill>
                  <a:srgbClr val="002060"/>
                </a:solidFill>
                <a:latin typeface="Arial" panose="020B0604020202020204" pitchFamily="34" charset="0"/>
                <a:cs typeface="Arial" panose="020B0604020202020204" pitchFamily="34" charset="0"/>
              </a:rPr>
              <a:t>Less than 20% points added</a:t>
            </a:r>
            <a:endParaRPr lang="en-US" sz="1600" dirty="0">
              <a:solidFill>
                <a:srgbClr val="002060"/>
              </a:solidFill>
              <a:latin typeface="Arial" panose="020B0604020202020204" pitchFamily="34" charset="0"/>
              <a:cs typeface="Arial" panose="020B0604020202020204" pitchFamily="34" charset="0"/>
            </a:endParaRPr>
          </a:p>
        </p:txBody>
      </p:sp>
      <p:sp>
        <p:nvSpPr>
          <p:cNvPr id="8" name="Rounded Rectangular Callout 7"/>
          <p:cNvSpPr/>
          <p:nvPr/>
        </p:nvSpPr>
        <p:spPr>
          <a:xfrm>
            <a:off x="3862194" y="4862809"/>
            <a:ext cx="1629162" cy="618229"/>
          </a:xfrm>
          <a:prstGeom prst="wedgeRoundRectCallout">
            <a:avLst>
              <a:gd name="adj1" fmla="val -171459"/>
              <a:gd name="adj2" fmla="val -84350"/>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n-US" sz="1600" dirty="0" smtClean="0">
                <a:solidFill>
                  <a:srgbClr val="002060"/>
                </a:solidFill>
                <a:latin typeface="Arial" panose="020B0604020202020204" pitchFamily="34" charset="0"/>
                <a:cs typeface="Arial" panose="020B0604020202020204" pitchFamily="34" charset="0"/>
              </a:rPr>
              <a:t>Comparison of parameters</a:t>
            </a:r>
            <a:endParaRPr lang="en-US" sz="1600" dirty="0">
              <a:solidFill>
                <a:srgbClr val="002060"/>
              </a:solidFill>
              <a:latin typeface="Arial" panose="020B0604020202020204" pitchFamily="34" charset="0"/>
              <a:cs typeface="Arial" panose="020B0604020202020204" pitchFamily="34" charset="0"/>
            </a:endParaRPr>
          </a:p>
        </p:txBody>
      </p:sp>
      <p:sp>
        <p:nvSpPr>
          <p:cNvPr id="9" name="Rounded Rectangular Callout 8"/>
          <p:cNvSpPr/>
          <p:nvPr/>
        </p:nvSpPr>
        <p:spPr>
          <a:xfrm>
            <a:off x="4676775" y="928160"/>
            <a:ext cx="1629162" cy="618229"/>
          </a:xfrm>
          <a:prstGeom prst="wedgeRoundRectCallout">
            <a:avLst>
              <a:gd name="adj1" fmla="val 82684"/>
              <a:gd name="adj2" fmla="val 337270"/>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n-US" sz="1600" dirty="0" smtClean="0">
                <a:solidFill>
                  <a:srgbClr val="002060"/>
                </a:solidFill>
                <a:latin typeface="Arial" panose="020B0604020202020204" pitchFamily="34" charset="0"/>
                <a:cs typeface="Arial" panose="020B0604020202020204" pitchFamily="34" charset="0"/>
              </a:rPr>
              <a:t>Click to Add to plot as new set</a:t>
            </a:r>
            <a:endParaRPr lang="en-US" sz="16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020696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to Analyze Missing Early Data.</a:t>
            </a:r>
            <a:endParaRPr lang="en-US" dirty="0"/>
          </a:p>
        </p:txBody>
      </p:sp>
      <p:sp>
        <p:nvSpPr>
          <p:cNvPr id="3" name="Content Placeholder 2"/>
          <p:cNvSpPr>
            <a:spLocks noGrp="1"/>
          </p:cNvSpPr>
          <p:nvPr>
            <p:ph idx="1"/>
          </p:nvPr>
        </p:nvSpPr>
        <p:spPr/>
        <p:txBody>
          <a:bodyPr/>
          <a:lstStyle/>
          <a:p>
            <a:r>
              <a:rPr lang="en-US" dirty="0" smtClean="0"/>
              <a:t>Crow-AMSAA can be used if there is enough new data.  The instantaneous failure rate will become correct</a:t>
            </a:r>
          </a:p>
          <a:p>
            <a:r>
              <a:rPr lang="en-US" dirty="0" smtClean="0"/>
              <a:t>Historically, a 3-parameter Weibull could be used </a:t>
            </a:r>
          </a:p>
          <a:p>
            <a:r>
              <a:rPr lang="en-US" dirty="0" smtClean="0"/>
              <a:t>With ”snapshot” data, Kaplan-Meier techniques can also be used.</a:t>
            </a:r>
          </a:p>
          <a:p>
            <a:r>
              <a:rPr lang="en-US" dirty="0" smtClean="0"/>
              <a:t>A new technique, presented in 2021, uses the traits of the distribution to estimate missing data.  This can be used on Early, Late, or Intermediate missing data if there are enough points</a:t>
            </a:r>
            <a:endParaRPr lang="en-US"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3</a:t>
            </a:fld>
            <a:endParaRPr lang="en-US" dirty="0"/>
          </a:p>
        </p:txBody>
      </p:sp>
    </p:spTree>
    <p:extLst>
      <p:ext uri="{BB962C8B-B14F-4D97-AF65-F5344CB8AC3E}">
        <p14:creationId xmlns:p14="http://schemas.microsoft.com/office/powerpoint/2010/main" val="7053487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0" y="1409699"/>
            <a:ext cx="9144000" cy="4762699"/>
          </a:xfrm>
          <a:prstGeom prst="rect">
            <a:avLst/>
          </a:prstGeom>
        </p:spPr>
      </p:pic>
      <p:sp>
        <p:nvSpPr>
          <p:cNvPr id="2" name="Title 1"/>
          <p:cNvSpPr>
            <a:spLocks noGrp="1"/>
          </p:cNvSpPr>
          <p:nvPr>
            <p:ph type="title"/>
          </p:nvPr>
        </p:nvSpPr>
        <p:spPr>
          <a:xfrm>
            <a:off x="228600" y="88899"/>
            <a:ext cx="6347714" cy="1320800"/>
          </a:xfrm>
        </p:spPr>
        <p:txBody>
          <a:bodyPr/>
          <a:lstStyle/>
          <a:p>
            <a:r>
              <a:rPr lang="en-US" dirty="0" smtClean="0"/>
              <a:t>New line for 1971 data on plot</a:t>
            </a:r>
            <a:endParaRPr lang="en-US"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30</a:t>
            </a:fld>
            <a:endParaRPr lang="en-US" dirty="0"/>
          </a:p>
        </p:txBody>
      </p:sp>
    </p:spTree>
    <p:extLst>
      <p:ext uri="{BB962C8B-B14F-4D97-AF65-F5344CB8AC3E}">
        <p14:creationId xmlns:p14="http://schemas.microsoft.com/office/powerpoint/2010/main" val="249267124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Repeat for other years</a:t>
            </a:r>
            <a:endParaRPr lang="en-US" dirty="0"/>
          </a:p>
        </p:txBody>
      </p:sp>
      <p:sp>
        <p:nvSpPr>
          <p:cNvPr id="3" name="Content Placeholder 2"/>
          <p:cNvSpPr>
            <a:spLocks noGrp="1"/>
          </p:cNvSpPr>
          <p:nvPr>
            <p:ph idx="1"/>
          </p:nvPr>
        </p:nvSpPr>
        <p:spPr/>
        <p:txBody>
          <a:bodyPr/>
          <a:lstStyle/>
          <a:p>
            <a:r>
              <a:rPr lang="en-US" dirty="0" smtClean="0"/>
              <a:t>You can repeat for the other years</a:t>
            </a:r>
          </a:p>
          <a:p>
            <a:r>
              <a:rPr lang="en-US" dirty="0" smtClean="0"/>
              <a:t>The following graphic shows all 3 sets with rank regression and MLE solutions.</a:t>
            </a:r>
          </a:p>
          <a:p>
            <a:pPr lvl="1"/>
            <a:r>
              <a:rPr lang="en-US" dirty="0" smtClean="0"/>
              <a:t>Fits are very similar  (Compare beta, eta, B values)</a:t>
            </a:r>
          </a:p>
        </p:txBody>
      </p:sp>
      <p:sp>
        <p:nvSpPr>
          <p:cNvPr id="4" name="Slide Number Placeholder 3"/>
          <p:cNvSpPr>
            <a:spLocks noGrp="1"/>
          </p:cNvSpPr>
          <p:nvPr>
            <p:ph type="sldNum" sz="quarter" idx="12"/>
          </p:nvPr>
        </p:nvSpPr>
        <p:spPr/>
        <p:txBody>
          <a:bodyPr/>
          <a:lstStyle/>
          <a:p>
            <a:fld id="{519954A3-9DFD-4C44-94BA-B95130A3BA1C}" type="slidenum">
              <a:rPr lang="en-US" smtClean="0"/>
              <a:pPr/>
              <a:t>31</a:t>
            </a:fld>
            <a:endParaRPr lang="en-US" dirty="0"/>
          </a:p>
        </p:txBody>
      </p:sp>
    </p:spTree>
    <p:extLst>
      <p:ext uri="{BB962C8B-B14F-4D97-AF65-F5344CB8AC3E}">
        <p14:creationId xmlns:p14="http://schemas.microsoft.com/office/powerpoint/2010/main" val="6127669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100956"/>
            <a:ext cx="6347713" cy="1320800"/>
          </a:xfrm>
        </p:spPr>
        <p:txBody>
          <a:bodyPr/>
          <a:lstStyle/>
          <a:p>
            <a:r>
              <a:rPr lang="en-US" dirty="0" smtClean="0"/>
              <a:t>Vintage Cables missing data</a:t>
            </a:r>
            <a:endParaRPr lang="en-US"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32</a:t>
            </a:fld>
            <a:endParaRPr lang="en-US" dirty="0"/>
          </a:p>
        </p:txBody>
      </p:sp>
      <p:pic>
        <p:nvPicPr>
          <p:cNvPr id="1529" name="Picture 1528"/>
          <p:cNvPicPr>
            <a:picLocks noChangeAspect="1"/>
          </p:cNvPicPr>
          <p:nvPr/>
        </p:nvPicPr>
        <p:blipFill>
          <a:blip r:embed="rId2"/>
          <a:stretch>
            <a:fillRect/>
          </a:stretch>
        </p:blipFill>
        <p:spPr>
          <a:xfrm>
            <a:off x="0" y="1047650"/>
            <a:ext cx="9144000" cy="4762699"/>
          </a:xfrm>
          <a:prstGeom prst="rect">
            <a:avLst/>
          </a:prstGeom>
        </p:spPr>
      </p:pic>
      <p:sp>
        <p:nvSpPr>
          <p:cNvPr id="1531" name="TextBox 1530"/>
          <p:cNvSpPr txBox="1"/>
          <p:nvPr/>
        </p:nvSpPr>
        <p:spPr>
          <a:xfrm>
            <a:off x="4470400" y="1588869"/>
            <a:ext cx="1548882" cy="646331"/>
          </a:xfrm>
          <a:prstGeom prst="rect">
            <a:avLst/>
          </a:prstGeom>
          <a:solidFill>
            <a:schemeClr val="bg1"/>
          </a:solidFill>
          <a:ln>
            <a:solidFill>
              <a:srgbClr val="FF0000"/>
            </a:solidFill>
          </a:ln>
        </p:spPr>
        <p:txBody>
          <a:bodyPr wrap="square" rtlCol="0">
            <a:spAutoFit/>
          </a:bodyPr>
          <a:lstStyle/>
          <a:p>
            <a:r>
              <a:rPr lang="en-US" dirty="0" smtClean="0">
                <a:solidFill>
                  <a:srgbClr val="FF0000"/>
                </a:solidFill>
                <a:latin typeface="Times New Roman" panose="02020603050405020304" pitchFamily="18" charset="0"/>
                <a:cs typeface="Times New Roman" panose="02020603050405020304" pitchFamily="18" charset="0"/>
              </a:rPr>
              <a:t>‘71 </a:t>
            </a:r>
            <a:r>
              <a:rPr lang="en-US" dirty="0" err="1" smtClean="0">
                <a:solidFill>
                  <a:srgbClr val="FF0000"/>
                </a:solidFill>
                <a:latin typeface="Times New Roman" panose="02020603050405020304" pitchFamily="18" charset="0"/>
                <a:cs typeface="Times New Roman" panose="02020603050405020304" pitchFamily="18" charset="0"/>
              </a:rPr>
              <a:t>rr</a:t>
            </a:r>
            <a:r>
              <a:rPr lang="en-US" dirty="0" smtClean="0">
                <a:solidFill>
                  <a:srgbClr val="FF0000"/>
                </a:solidFill>
                <a:latin typeface="Times New Roman" panose="02020603050405020304" pitchFamily="18" charset="0"/>
                <a:cs typeface="Times New Roman" panose="02020603050405020304" pitchFamily="18" charset="0"/>
              </a:rPr>
              <a:t> 67 pts</a:t>
            </a:r>
          </a:p>
          <a:p>
            <a:r>
              <a:rPr lang="en-US" dirty="0" smtClean="0">
                <a:latin typeface="Times New Roman" panose="02020603050405020304" pitchFamily="18" charset="0"/>
                <a:cs typeface="Times New Roman" panose="02020603050405020304" pitchFamily="18" charset="0"/>
              </a:rPr>
              <a:t>   </a:t>
            </a:r>
            <a:r>
              <a:rPr lang="en-US" dirty="0" err="1" smtClean="0">
                <a:solidFill>
                  <a:srgbClr val="C00000"/>
                </a:solidFill>
                <a:latin typeface="Times New Roman" panose="02020603050405020304" pitchFamily="18" charset="0"/>
                <a:cs typeface="Times New Roman" panose="02020603050405020304" pitchFamily="18" charset="0"/>
              </a:rPr>
              <a:t>mle</a:t>
            </a:r>
            <a:r>
              <a:rPr lang="en-US" dirty="0" smtClean="0">
                <a:solidFill>
                  <a:srgbClr val="C00000"/>
                </a:solidFill>
                <a:latin typeface="Times New Roman" panose="02020603050405020304" pitchFamily="18" charset="0"/>
                <a:cs typeface="Times New Roman" panose="02020603050405020304" pitchFamily="18" charset="0"/>
              </a:rPr>
              <a:t> 53 pts</a:t>
            </a:r>
            <a:endParaRPr lang="en-US" dirty="0">
              <a:solidFill>
                <a:srgbClr val="C00000"/>
              </a:solidFill>
              <a:latin typeface="Times New Roman" panose="02020603050405020304" pitchFamily="18" charset="0"/>
              <a:cs typeface="Times New Roman" panose="02020603050405020304" pitchFamily="18" charset="0"/>
            </a:endParaRPr>
          </a:p>
        </p:txBody>
      </p:sp>
      <p:sp>
        <p:nvSpPr>
          <p:cNvPr id="1532" name="TextBox 1531"/>
          <p:cNvSpPr txBox="1"/>
          <p:nvPr/>
        </p:nvSpPr>
        <p:spPr>
          <a:xfrm>
            <a:off x="5509208" y="3355071"/>
            <a:ext cx="1548882" cy="646331"/>
          </a:xfrm>
          <a:prstGeom prst="rect">
            <a:avLst/>
          </a:prstGeom>
          <a:solidFill>
            <a:schemeClr val="bg1"/>
          </a:solidFill>
          <a:ln>
            <a:solidFill>
              <a:srgbClr val="1010FF"/>
            </a:solidFill>
          </a:ln>
        </p:spPr>
        <p:txBody>
          <a:bodyPr wrap="square" rtlCol="0">
            <a:spAutoFit/>
          </a:bodyPr>
          <a:lstStyle/>
          <a:p>
            <a:r>
              <a:rPr lang="en-US" dirty="0" smtClean="0">
                <a:solidFill>
                  <a:srgbClr val="0000FF"/>
                </a:solidFill>
                <a:latin typeface="Times New Roman" panose="02020603050405020304" pitchFamily="18" charset="0"/>
                <a:cs typeface="Times New Roman" panose="02020603050405020304" pitchFamily="18" charset="0"/>
              </a:rPr>
              <a:t>‘72 </a:t>
            </a:r>
            <a:r>
              <a:rPr lang="en-US" dirty="0" err="1" smtClean="0">
                <a:solidFill>
                  <a:srgbClr val="0000FF"/>
                </a:solidFill>
                <a:latin typeface="Times New Roman" panose="02020603050405020304" pitchFamily="18" charset="0"/>
                <a:cs typeface="Times New Roman" panose="02020603050405020304" pitchFamily="18" charset="0"/>
              </a:rPr>
              <a:t>rr</a:t>
            </a:r>
            <a:r>
              <a:rPr lang="en-US" dirty="0" smtClean="0">
                <a:solidFill>
                  <a:srgbClr val="0000FF"/>
                </a:solidFill>
                <a:latin typeface="Times New Roman" panose="02020603050405020304" pitchFamily="18" charset="0"/>
                <a:cs typeface="Times New Roman" panose="02020603050405020304" pitchFamily="18" charset="0"/>
              </a:rPr>
              <a:t> 22 pts</a:t>
            </a:r>
          </a:p>
          <a:p>
            <a:r>
              <a:rPr lang="en-US" dirty="0" smtClean="0">
                <a:solidFill>
                  <a:srgbClr val="005DFF"/>
                </a:solidFill>
                <a:latin typeface="Times New Roman" panose="02020603050405020304" pitchFamily="18" charset="0"/>
                <a:cs typeface="Times New Roman" panose="02020603050405020304" pitchFamily="18" charset="0"/>
              </a:rPr>
              <a:t>   </a:t>
            </a:r>
            <a:r>
              <a:rPr lang="en-US" dirty="0" err="1" smtClean="0">
                <a:solidFill>
                  <a:srgbClr val="005DFF"/>
                </a:solidFill>
                <a:latin typeface="Times New Roman" panose="02020603050405020304" pitchFamily="18" charset="0"/>
                <a:cs typeface="Times New Roman" panose="02020603050405020304" pitchFamily="18" charset="0"/>
              </a:rPr>
              <a:t>mle</a:t>
            </a:r>
            <a:r>
              <a:rPr lang="en-US" dirty="0" smtClean="0">
                <a:solidFill>
                  <a:srgbClr val="005DFF"/>
                </a:solidFill>
                <a:latin typeface="Times New Roman" panose="02020603050405020304" pitchFamily="18" charset="0"/>
                <a:cs typeface="Times New Roman" panose="02020603050405020304" pitchFamily="18" charset="0"/>
              </a:rPr>
              <a:t> 15 pts</a:t>
            </a:r>
            <a:endParaRPr lang="en-US" dirty="0">
              <a:solidFill>
                <a:srgbClr val="005DFF"/>
              </a:solidFill>
              <a:latin typeface="Times New Roman" panose="02020603050405020304" pitchFamily="18" charset="0"/>
              <a:cs typeface="Times New Roman" panose="02020603050405020304" pitchFamily="18" charset="0"/>
            </a:endParaRPr>
          </a:p>
        </p:txBody>
      </p:sp>
      <p:sp>
        <p:nvSpPr>
          <p:cNvPr id="1533" name="TextBox 1532"/>
          <p:cNvSpPr txBox="1"/>
          <p:nvPr/>
        </p:nvSpPr>
        <p:spPr>
          <a:xfrm>
            <a:off x="1581021" y="3105833"/>
            <a:ext cx="1548882" cy="646331"/>
          </a:xfrm>
          <a:prstGeom prst="rect">
            <a:avLst/>
          </a:prstGeom>
          <a:solidFill>
            <a:schemeClr val="bg1"/>
          </a:solidFill>
          <a:ln>
            <a:solidFill>
              <a:srgbClr val="006700"/>
            </a:solidFill>
          </a:ln>
        </p:spPr>
        <p:txBody>
          <a:bodyPr wrap="square" rtlCol="0">
            <a:spAutoFit/>
          </a:bodyPr>
          <a:lstStyle/>
          <a:p>
            <a:r>
              <a:rPr lang="en-US" dirty="0" smtClean="0">
                <a:solidFill>
                  <a:srgbClr val="005B00"/>
                </a:solidFill>
                <a:latin typeface="Times New Roman" panose="02020603050405020304" pitchFamily="18" charset="0"/>
                <a:cs typeface="Times New Roman" panose="02020603050405020304" pitchFamily="18" charset="0"/>
              </a:rPr>
              <a:t>‘73 </a:t>
            </a:r>
            <a:r>
              <a:rPr lang="en-US" dirty="0" err="1" smtClean="0">
                <a:solidFill>
                  <a:srgbClr val="005B00"/>
                </a:solidFill>
                <a:latin typeface="Times New Roman" panose="02020603050405020304" pitchFamily="18" charset="0"/>
                <a:cs typeface="Times New Roman" panose="02020603050405020304" pitchFamily="18" charset="0"/>
              </a:rPr>
              <a:t>rr</a:t>
            </a:r>
            <a:r>
              <a:rPr lang="en-US" dirty="0" smtClean="0">
                <a:solidFill>
                  <a:srgbClr val="005B00"/>
                </a:solidFill>
                <a:latin typeface="Times New Roman" panose="02020603050405020304" pitchFamily="18" charset="0"/>
                <a:cs typeface="Times New Roman" panose="02020603050405020304" pitchFamily="18" charset="0"/>
              </a:rPr>
              <a:t> 61 pts</a:t>
            </a:r>
          </a:p>
          <a:p>
            <a:r>
              <a:rPr lang="en-US" dirty="0" smtClean="0">
                <a:solidFill>
                  <a:srgbClr val="007B7C"/>
                </a:solidFill>
                <a:latin typeface="Times New Roman" panose="02020603050405020304" pitchFamily="18" charset="0"/>
                <a:cs typeface="Times New Roman" panose="02020603050405020304" pitchFamily="18" charset="0"/>
              </a:rPr>
              <a:t>   </a:t>
            </a:r>
            <a:r>
              <a:rPr lang="en-US" dirty="0" err="1" smtClean="0">
                <a:solidFill>
                  <a:srgbClr val="007B7C"/>
                </a:solidFill>
                <a:latin typeface="Times New Roman" panose="02020603050405020304" pitchFamily="18" charset="0"/>
                <a:cs typeface="Times New Roman" panose="02020603050405020304" pitchFamily="18" charset="0"/>
              </a:rPr>
              <a:t>mle</a:t>
            </a:r>
            <a:r>
              <a:rPr lang="en-US" dirty="0" smtClean="0">
                <a:solidFill>
                  <a:srgbClr val="007B7C"/>
                </a:solidFill>
                <a:latin typeface="Times New Roman" panose="02020603050405020304" pitchFamily="18" charset="0"/>
                <a:cs typeface="Times New Roman" panose="02020603050405020304" pitchFamily="18" charset="0"/>
              </a:rPr>
              <a:t> 64 pts</a:t>
            </a:r>
            <a:endParaRPr lang="en-US" dirty="0">
              <a:solidFill>
                <a:srgbClr val="007B7C"/>
              </a:solidFill>
              <a:latin typeface="Times New Roman" panose="02020603050405020304" pitchFamily="18" charset="0"/>
              <a:cs typeface="Times New Roman" panose="02020603050405020304" pitchFamily="18" charset="0"/>
            </a:endParaRPr>
          </a:p>
        </p:txBody>
      </p:sp>
      <p:sp>
        <p:nvSpPr>
          <p:cNvPr id="1534" name="Right Brace 1533"/>
          <p:cNvSpPr/>
          <p:nvPr/>
        </p:nvSpPr>
        <p:spPr>
          <a:xfrm>
            <a:off x="2976465" y="2407298"/>
            <a:ext cx="242596" cy="494522"/>
          </a:xfrm>
          <a:prstGeom prst="rightBrace">
            <a:avLst>
              <a:gd name="adj1" fmla="val 8333"/>
              <a:gd name="adj2" fmla="val 53774"/>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35" name="TextBox 1534"/>
          <p:cNvSpPr txBox="1"/>
          <p:nvPr/>
        </p:nvSpPr>
        <p:spPr>
          <a:xfrm>
            <a:off x="3219061" y="2469893"/>
            <a:ext cx="671979" cy="369332"/>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MLE</a:t>
            </a:r>
            <a:endParaRPr lang="en-US" dirty="0">
              <a:latin typeface="Times New Roman" panose="02020603050405020304" pitchFamily="18" charset="0"/>
              <a:cs typeface="Times New Roman" panose="02020603050405020304" pitchFamily="18" charset="0"/>
            </a:endParaRPr>
          </a:p>
        </p:txBody>
      </p:sp>
      <p:sp>
        <p:nvSpPr>
          <p:cNvPr id="1537" name="Rounded Rectangular Callout 1536"/>
          <p:cNvSpPr/>
          <p:nvPr/>
        </p:nvSpPr>
        <p:spPr>
          <a:xfrm>
            <a:off x="3676262" y="5155332"/>
            <a:ext cx="631750" cy="457543"/>
          </a:xfrm>
          <a:prstGeom prst="wedgeRoundRectCallout">
            <a:avLst>
              <a:gd name="adj1" fmla="val -50138"/>
              <a:gd name="adj2" fmla="val -144222"/>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pPr algn="ctr"/>
            <a:r>
              <a:rPr lang="en-US" sz="2400" dirty="0" err="1" smtClean="0">
                <a:solidFill>
                  <a:srgbClr val="002060"/>
                </a:solidFill>
                <a:latin typeface="Arial" panose="020B0604020202020204" pitchFamily="34" charset="0"/>
                <a:cs typeface="Arial" panose="020B0604020202020204" pitchFamily="34" charset="0"/>
              </a:rPr>
              <a:t>mle</a:t>
            </a:r>
            <a:endParaRPr lang="en-US" sz="2400" dirty="0">
              <a:solidFill>
                <a:srgbClr val="002060"/>
              </a:solidFill>
              <a:latin typeface="Arial" panose="020B0604020202020204" pitchFamily="34" charset="0"/>
              <a:cs typeface="Arial" panose="020B0604020202020204" pitchFamily="34" charset="0"/>
            </a:endParaRPr>
          </a:p>
        </p:txBody>
      </p:sp>
      <p:sp>
        <p:nvSpPr>
          <p:cNvPr id="1538" name="Rounded Rectangular Callout 1537"/>
          <p:cNvSpPr/>
          <p:nvPr/>
        </p:nvSpPr>
        <p:spPr>
          <a:xfrm>
            <a:off x="1581021" y="3943442"/>
            <a:ext cx="631750" cy="457543"/>
          </a:xfrm>
          <a:prstGeom prst="wedgeRoundRectCallout">
            <a:avLst>
              <a:gd name="adj1" fmla="val 246028"/>
              <a:gd name="adj2" fmla="val 110152"/>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pPr algn="ctr"/>
            <a:r>
              <a:rPr lang="en-US" sz="2400" dirty="0" err="1" smtClean="0">
                <a:solidFill>
                  <a:srgbClr val="002060"/>
                </a:solidFill>
                <a:latin typeface="Arial" panose="020B0604020202020204" pitchFamily="34" charset="0"/>
                <a:cs typeface="Arial" panose="020B0604020202020204" pitchFamily="34" charset="0"/>
              </a:rPr>
              <a:t>rr</a:t>
            </a:r>
            <a:endParaRPr lang="en-US" sz="24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169833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4097" y="88900"/>
            <a:ext cx="6347713" cy="854075"/>
          </a:xfrm>
        </p:spPr>
        <p:txBody>
          <a:bodyPr/>
          <a:lstStyle/>
          <a:p>
            <a:r>
              <a:rPr lang="en-US" dirty="0" smtClean="0"/>
              <a:t>Comments</a:t>
            </a:r>
            <a:endParaRPr lang="en-US" dirty="0"/>
          </a:p>
        </p:txBody>
      </p:sp>
      <p:sp>
        <p:nvSpPr>
          <p:cNvPr id="5" name="Content Placeholder 4"/>
          <p:cNvSpPr>
            <a:spLocks noGrp="1"/>
          </p:cNvSpPr>
          <p:nvPr>
            <p:ph idx="1"/>
          </p:nvPr>
        </p:nvSpPr>
        <p:spPr>
          <a:xfrm>
            <a:off x="534097" y="860558"/>
            <a:ext cx="6958655" cy="4804228"/>
          </a:xfrm>
        </p:spPr>
        <p:txBody>
          <a:bodyPr>
            <a:normAutofit fontScale="92500" lnSpcReduction="20000"/>
          </a:bodyPr>
          <a:lstStyle/>
          <a:p>
            <a:r>
              <a:rPr lang="en-US" sz="2400" dirty="0" smtClean="0"/>
              <a:t>Method is based on Rank Regression </a:t>
            </a:r>
            <a:br>
              <a:rPr lang="en-US" sz="2400" dirty="0" smtClean="0"/>
            </a:br>
            <a:r>
              <a:rPr lang="en-US" sz="2400" dirty="0" smtClean="0"/>
              <a:t>(Least Squares) fits.</a:t>
            </a:r>
          </a:p>
          <a:p>
            <a:r>
              <a:rPr lang="en-US" sz="2400" dirty="0" smtClean="0"/>
              <a:t>MLE can be used to optimize for missing left tail data, or to plot MRR results for intermediate or right tail</a:t>
            </a:r>
          </a:p>
          <a:p>
            <a:r>
              <a:rPr lang="en-US" sz="2400" dirty="0" smtClean="0"/>
              <a:t>Number of required points for analysis and maximum percentage of points added is a recommendation, not a hard number based on simulations.  Use judgement in your conditions.</a:t>
            </a:r>
          </a:p>
          <a:p>
            <a:r>
              <a:rPr lang="en-US" sz="2400" dirty="0" smtClean="0"/>
              <a:t>Use caution if you have many right-tail suspensions.  (More than 30%) It could be a batch issue</a:t>
            </a:r>
          </a:p>
          <a:p>
            <a:r>
              <a:rPr lang="en-US" sz="2400" dirty="0" smtClean="0"/>
              <a:t>Method applies to other distributions (like lognormal), but they are not programmed yet</a:t>
            </a:r>
            <a:endParaRPr lang="en-US" sz="2400"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33</a:t>
            </a:fld>
            <a:endParaRPr lang="en-US" dirty="0"/>
          </a:p>
        </p:txBody>
      </p:sp>
    </p:spTree>
    <p:extLst>
      <p:ext uri="{BB962C8B-B14F-4D97-AF65-F5344CB8AC3E}">
        <p14:creationId xmlns:p14="http://schemas.microsoft.com/office/powerpoint/2010/main" val="10409682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 name="Picture 113"/>
          <p:cNvPicPr>
            <a:picLocks noChangeAspect="1"/>
          </p:cNvPicPr>
          <p:nvPr/>
        </p:nvPicPr>
        <p:blipFill>
          <a:blip r:embed="rId2"/>
          <a:stretch>
            <a:fillRect/>
          </a:stretch>
        </p:blipFill>
        <p:spPr>
          <a:xfrm>
            <a:off x="0" y="1390961"/>
            <a:ext cx="9144000" cy="4762699"/>
          </a:xfrm>
          <a:prstGeom prst="rect">
            <a:avLst/>
          </a:prstGeom>
        </p:spPr>
      </p:pic>
      <p:sp>
        <p:nvSpPr>
          <p:cNvPr id="2" name="Title 1"/>
          <p:cNvSpPr>
            <a:spLocks noGrp="1"/>
          </p:cNvSpPr>
          <p:nvPr>
            <p:ph type="title"/>
          </p:nvPr>
        </p:nvSpPr>
        <p:spPr>
          <a:xfrm>
            <a:off x="248575" y="152400"/>
            <a:ext cx="8420470" cy="1320800"/>
          </a:xfrm>
        </p:spPr>
        <p:txBody>
          <a:bodyPr/>
          <a:lstStyle/>
          <a:p>
            <a:r>
              <a:rPr lang="en-US" dirty="0" smtClean="0"/>
              <a:t>Point Pattern Impact: </a:t>
            </a:r>
            <a:br>
              <a:rPr lang="en-US" dirty="0" smtClean="0"/>
            </a:br>
            <a:r>
              <a:rPr lang="en-US" sz="3200" dirty="0" smtClean="0"/>
              <a:t>Weibull Scaling</a:t>
            </a:r>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4</a:t>
            </a:fld>
            <a:endParaRPr lang="en-US" dirty="0"/>
          </a:p>
        </p:txBody>
      </p:sp>
      <mc:AlternateContent xmlns:mc="http://schemas.openxmlformats.org/markup-compatibility/2006" xmlns:a14="http://schemas.microsoft.com/office/drawing/2010/main">
        <mc:Choice Requires="a14">
          <p:sp>
            <p:nvSpPr>
              <p:cNvPr id="4" name="Rectangular Callout 3"/>
              <p:cNvSpPr/>
              <p:nvPr/>
            </p:nvSpPr>
            <p:spPr>
              <a:xfrm>
                <a:off x="1432627" y="3546242"/>
                <a:ext cx="1415845" cy="540774"/>
              </a:xfrm>
              <a:prstGeom prst="wedgeRectCallout">
                <a:avLst>
                  <a:gd name="adj1" fmla="val 114914"/>
                  <a:gd name="adj2" fmla="val 47622"/>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pPr/>
                <a14:m>
                  <m:oMathPara xmlns:m="http://schemas.openxmlformats.org/officeDocument/2006/math">
                    <m:oMathParaPr>
                      <m:jc m:val="centerGroup"/>
                    </m:oMathParaPr>
                    <m:oMath xmlns:m="http://schemas.openxmlformats.org/officeDocument/2006/math">
                      <m:f>
                        <m:fPr>
                          <m:ctrlPr>
                            <a:rPr lang="en-US" sz="1400" i="1" smtClean="0">
                              <a:solidFill>
                                <a:srgbClr val="002060"/>
                              </a:solidFill>
                              <a:latin typeface="Cambria Math" panose="02040503050406030204" pitchFamily="18" charset="0"/>
                              <a:cs typeface="Arial" panose="020B0604020202020204" pitchFamily="34" charset="0"/>
                            </a:rPr>
                          </m:ctrlPr>
                        </m:fPr>
                        <m:num>
                          <m:r>
                            <a:rPr lang="en-US" sz="1400" b="0" i="1" smtClean="0">
                              <a:solidFill>
                                <a:srgbClr val="002060"/>
                              </a:solidFill>
                              <a:latin typeface="Cambria Math" panose="02040503050406030204" pitchFamily="18" charset="0"/>
                              <a:cs typeface="Arial" panose="020B0604020202020204" pitchFamily="34" charset="0"/>
                            </a:rPr>
                            <m:t>3−0.3</m:t>
                          </m:r>
                        </m:num>
                        <m:den>
                          <m:r>
                            <a:rPr lang="en-US" sz="1400" b="0" i="1" smtClean="0">
                              <a:solidFill>
                                <a:srgbClr val="002060"/>
                              </a:solidFill>
                              <a:latin typeface="Cambria Math" panose="02040503050406030204" pitchFamily="18" charset="0"/>
                              <a:cs typeface="Arial" panose="020B0604020202020204" pitchFamily="34" charset="0"/>
                            </a:rPr>
                            <m:t>30+.4</m:t>
                          </m:r>
                        </m:den>
                      </m:f>
                      <m:r>
                        <a:rPr lang="en-US" sz="1400" i="1" smtClean="0">
                          <a:solidFill>
                            <a:srgbClr val="002060"/>
                          </a:solidFill>
                          <a:latin typeface="Cambria Math" panose="02040503050406030204" pitchFamily="18" charset="0"/>
                          <a:cs typeface="Arial" panose="020B0604020202020204" pitchFamily="34" charset="0"/>
                        </a:rPr>
                        <m:t>=</m:t>
                      </m:r>
                      <m:r>
                        <a:rPr lang="en-US" sz="1400" b="0" i="1" smtClean="0">
                          <a:solidFill>
                            <a:srgbClr val="002060"/>
                          </a:solidFill>
                          <a:latin typeface="Cambria Math" panose="02040503050406030204" pitchFamily="18" charset="0"/>
                          <a:cs typeface="Arial" panose="020B0604020202020204" pitchFamily="34" charset="0"/>
                        </a:rPr>
                        <m:t>8.8%</m:t>
                      </m:r>
                    </m:oMath>
                  </m:oMathPara>
                </a14:m>
                <a:endParaRPr lang="en-US" sz="1400" dirty="0">
                  <a:solidFill>
                    <a:srgbClr val="002060"/>
                  </a:solidFill>
                  <a:latin typeface="Arial" panose="020B0604020202020204" pitchFamily="34" charset="0"/>
                  <a:cs typeface="Arial" panose="020B0604020202020204" pitchFamily="34" charset="0"/>
                </a:endParaRPr>
              </a:p>
            </p:txBody>
          </p:sp>
        </mc:Choice>
        <mc:Fallback xmlns="">
          <p:sp>
            <p:nvSpPr>
              <p:cNvPr id="4" name="Rectangular Callout 3"/>
              <p:cNvSpPr>
                <a:spLocks noRot="1" noChangeAspect="1" noMove="1" noResize="1" noEditPoints="1" noAdjustHandles="1" noChangeArrowheads="1" noChangeShapeType="1" noTextEdit="1"/>
              </p:cNvSpPr>
              <p:nvPr/>
            </p:nvSpPr>
            <p:spPr>
              <a:xfrm>
                <a:off x="1432627" y="3546242"/>
                <a:ext cx="1415845" cy="540774"/>
              </a:xfrm>
              <a:prstGeom prst="wedgeRectCallout">
                <a:avLst>
                  <a:gd name="adj1" fmla="val 114914"/>
                  <a:gd name="adj2" fmla="val 47622"/>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Rectangular Callout 18"/>
              <p:cNvSpPr/>
              <p:nvPr/>
            </p:nvSpPr>
            <p:spPr>
              <a:xfrm>
                <a:off x="7253200" y="2880320"/>
                <a:ext cx="1415845" cy="540774"/>
              </a:xfrm>
              <a:prstGeom prst="wedgeRectCallout">
                <a:avLst>
                  <a:gd name="adj1" fmla="val -54056"/>
                  <a:gd name="adj2" fmla="val -164329"/>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pPr/>
                <a14:m>
                  <m:oMathPara xmlns:m="http://schemas.openxmlformats.org/officeDocument/2006/math">
                    <m:oMathParaPr>
                      <m:jc m:val="centerGroup"/>
                    </m:oMathParaPr>
                    <m:oMath xmlns:m="http://schemas.openxmlformats.org/officeDocument/2006/math">
                      <m:f>
                        <m:fPr>
                          <m:ctrlPr>
                            <a:rPr lang="en-US" sz="1400" i="1" smtClean="0">
                              <a:solidFill>
                                <a:srgbClr val="002060"/>
                              </a:solidFill>
                              <a:latin typeface="Cambria Math" panose="02040503050406030204" pitchFamily="18" charset="0"/>
                              <a:cs typeface="Arial" panose="020B0604020202020204" pitchFamily="34" charset="0"/>
                            </a:rPr>
                          </m:ctrlPr>
                        </m:fPr>
                        <m:num>
                          <m:r>
                            <a:rPr lang="en-US" sz="1400" b="0" i="1" smtClean="0">
                              <a:solidFill>
                                <a:srgbClr val="002060"/>
                              </a:solidFill>
                              <a:latin typeface="Cambria Math" panose="02040503050406030204" pitchFamily="18" charset="0"/>
                              <a:cs typeface="Arial" panose="020B0604020202020204" pitchFamily="34" charset="0"/>
                            </a:rPr>
                            <m:t>28−0.3</m:t>
                          </m:r>
                        </m:num>
                        <m:den>
                          <m:r>
                            <a:rPr lang="en-US" sz="1400" b="0" i="1" smtClean="0">
                              <a:solidFill>
                                <a:srgbClr val="002060"/>
                              </a:solidFill>
                              <a:latin typeface="Cambria Math" panose="02040503050406030204" pitchFamily="18" charset="0"/>
                              <a:cs typeface="Arial" panose="020B0604020202020204" pitchFamily="34" charset="0"/>
                            </a:rPr>
                            <m:t>30+.4</m:t>
                          </m:r>
                        </m:den>
                      </m:f>
                      <m:r>
                        <a:rPr lang="en-US" sz="1400" i="1" smtClean="0">
                          <a:solidFill>
                            <a:srgbClr val="002060"/>
                          </a:solidFill>
                          <a:latin typeface="Cambria Math" panose="02040503050406030204" pitchFamily="18" charset="0"/>
                          <a:cs typeface="Arial" panose="020B0604020202020204" pitchFamily="34" charset="0"/>
                        </a:rPr>
                        <m:t>=</m:t>
                      </m:r>
                      <m:r>
                        <a:rPr lang="en-US" sz="1400" b="0" i="1" smtClean="0">
                          <a:solidFill>
                            <a:srgbClr val="002060"/>
                          </a:solidFill>
                          <a:latin typeface="Cambria Math" panose="02040503050406030204" pitchFamily="18" charset="0"/>
                          <a:cs typeface="Arial" panose="020B0604020202020204" pitchFamily="34" charset="0"/>
                        </a:rPr>
                        <m:t>91.1%</m:t>
                      </m:r>
                    </m:oMath>
                  </m:oMathPara>
                </a14:m>
                <a:endParaRPr lang="en-US" sz="1400" dirty="0">
                  <a:solidFill>
                    <a:srgbClr val="002060"/>
                  </a:solidFill>
                  <a:latin typeface="Arial" panose="020B0604020202020204" pitchFamily="34" charset="0"/>
                  <a:cs typeface="Arial" panose="020B0604020202020204" pitchFamily="34" charset="0"/>
                </a:endParaRPr>
              </a:p>
            </p:txBody>
          </p:sp>
        </mc:Choice>
        <mc:Fallback xmlns="">
          <p:sp>
            <p:nvSpPr>
              <p:cNvPr id="19" name="Rectangular Callout 18"/>
              <p:cNvSpPr>
                <a:spLocks noRot="1" noChangeAspect="1" noMove="1" noResize="1" noEditPoints="1" noAdjustHandles="1" noChangeArrowheads="1" noChangeShapeType="1" noTextEdit="1"/>
              </p:cNvSpPr>
              <p:nvPr/>
            </p:nvSpPr>
            <p:spPr>
              <a:xfrm>
                <a:off x="7253200" y="2880320"/>
                <a:ext cx="1415845" cy="540774"/>
              </a:xfrm>
              <a:prstGeom prst="wedgeRectCallout">
                <a:avLst>
                  <a:gd name="adj1" fmla="val -54056"/>
                  <a:gd name="adj2" fmla="val -164329"/>
                </a:avLst>
              </a:prstGeom>
              <a:blipFill rotWithShape="0">
                <a:blip r:embed="rId4"/>
                <a:stretch>
                  <a:fillRect r="-1633"/>
                </a:stretch>
              </a:blipFill>
            </p:spPr>
            <p:txBody>
              <a:bodyPr/>
              <a:lstStyle/>
              <a:p>
                <a:r>
                  <a:rPr lang="en-US">
                    <a:noFill/>
                  </a:rPr>
                  <a:t> </a:t>
                </a:r>
              </a:p>
            </p:txBody>
          </p:sp>
        </mc:Fallback>
      </mc:AlternateContent>
      <p:sp>
        <p:nvSpPr>
          <p:cNvPr id="111" name="Rounded Rectangular Callout 110"/>
          <p:cNvSpPr/>
          <p:nvPr/>
        </p:nvSpPr>
        <p:spPr>
          <a:xfrm>
            <a:off x="5050173" y="3744147"/>
            <a:ext cx="3920665" cy="1809159"/>
          </a:xfrm>
          <a:prstGeom prst="wedgeRoundRectCallout">
            <a:avLst>
              <a:gd name="adj1" fmla="val -72089"/>
              <a:gd name="adj2" fmla="val -39434"/>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n-US" sz="2400" dirty="0" smtClean="0">
                <a:solidFill>
                  <a:srgbClr val="002060"/>
                </a:solidFill>
                <a:latin typeface="Arial" panose="020B0604020202020204" pitchFamily="34" charset="0"/>
                <a:cs typeface="Arial" panose="020B0604020202020204" pitchFamily="34" charset="0"/>
              </a:rPr>
              <a:t>This is a “precise fit”.  Note the </a:t>
            </a:r>
            <a:r>
              <a:rPr lang="en-US" sz="2400" dirty="0" err="1" smtClean="0">
                <a:solidFill>
                  <a:srgbClr val="002060"/>
                </a:solidFill>
                <a:latin typeface="Arial" panose="020B0604020202020204" pitchFamily="34" charset="0"/>
                <a:cs typeface="Arial" panose="020B0604020202020204" pitchFamily="34" charset="0"/>
              </a:rPr>
              <a:t>Benard</a:t>
            </a:r>
            <a:r>
              <a:rPr lang="en-US" sz="2400" dirty="0" smtClean="0">
                <a:solidFill>
                  <a:srgbClr val="002060"/>
                </a:solidFill>
                <a:latin typeface="Arial" panose="020B0604020202020204" pitchFamily="34" charset="0"/>
                <a:cs typeface="Arial" panose="020B0604020202020204" pitchFamily="34" charset="0"/>
              </a:rPr>
              <a:t> plotting positions for the 3</a:t>
            </a:r>
            <a:r>
              <a:rPr lang="en-US" sz="2400" baseline="30000" dirty="0" smtClean="0">
                <a:solidFill>
                  <a:srgbClr val="002060"/>
                </a:solidFill>
                <a:latin typeface="Arial" panose="020B0604020202020204" pitchFamily="34" charset="0"/>
                <a:cs typeface="Arial" panose="020B0604020202020204" pitchFamily="34" charset="0"/>
              </a:rPr>
              <a:t>rd</a:t>
            </a:r>
            <a:r>
              <a:rPr lang="en-US" sz="2400" dirty="0" smtClean="0">
                <a:solidFill>
                  <a:srgbClr val="002060"/>
                </a:solidFill>
                <a:latin typeface="Arial" panose="020B0604020202020204" pitchFamily="34" charset="0"/>
                <a:cs typeface="Arial" panose="020B0604020202020204" pitchFamily="34" charset="0"/>
              </a:rPr>
              <a:t> point and 3</a:t>
            </a:r>
            <a:r>
              <a:rPr lang="en-US" sz="2400" baseline="30000" dirty="0" smtClean="0">
                <a:solidFill>
                  <a:srgbClr val="002060"/>
                </a:solidFill>
                <a:latin typeface="Arial" panose="020B0604020202020204" pitchFamily="34" charset="0"/>
                <a:cs typeface="Arial" panose="020B0604020202020204" pitchFamily="34" charset="0"/>
              </a:rPr>
              <a:t>rd</a:t>
            </a:r>
            <a:r>
              <a:rPr lang="en-US" sz="2400" dirty="0" smtClean="0">
                <a:solidFill>
                  <a:srgbClr val="002060"/>
                </a:solidFill>
                <a:latin typeface="Arial" panose="020B0604020202020204" pitchFamily="34" charset="0"/>
                <a:cs typeface="Arial" panose="020B0604020202020204" pitchFamily="34" charset="0"/>
              </a:rPr>
              <a:t> from last poin</a:t>
            </a:r>
            <a:r>
              <a:rPr lang="en-US" sz="2400" dirty="0">
                <a:solidFill>
                  <a:srgbClr val="002060"/>
                </a:solidFill>
                <a:latin typeface="Arial" panose="020B0604020202020204" pitchFamily="34" charset="0"/>
                <a:cs typeface="Arial" panose="020B0604020202020204" pitchFamily="34" charset="0"/>
              </a:rPr>
              <a:t>t</a:t>
            </a:r>
          </a:p>
        </p:txBody>
      </p:sp>
    </p:spTree>
    <p:extLst>
      <p:ext uri="{BB962C8B-B14F-4D97-AF65-F5344CB8AC3E}">
        <p14:creationId xmlns:p14="http://schemas.microsoft.com/office/powerpoint/2010/main" val="83119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9"/>
                                        </p:tgtEl>
                                        <p:attrNameLst>
                                          <p:attrName>style.visibility</p:attrName>
                                        </p:attrNameLst>
                                      </p:cBhvr>
                                      <p:to>
                                        <p:strVal val="visible"/>
                                      </p:to>
                                    </p:set>
                                  </p:childTnLst>
                                </p:cTn>
                              </p:par>
                            </p:childTnLst>
                          </p:cTn>
                        </p:par>
                        <p:par>
                          <p:cTn id="10" fill="hold">
                            <p:stCondLst>
                              <p:cond delay="0"/>
                            </p:stCondLst>
                            <p:childTnLst>
                              <p:par>
                                <p:cTn id="11" presetID="14" presetClass="entr" presetSubtype="10" fill="hold" grpId="0" nodeType="afterEffect">
                                  <p:stCondLst>
                                    <p:cond delay="0"/>
                                  </p:stCondLst>
                                  <p:childTnLst>
                                    <p:set>
                                      <p:cBhvr>
                                        <p:cTn id="12" dur="1" fill="hold">
                                          <p:stCondLst>
                                            <p:cond delay="0"/>
                                          </p:stCondLst>
                                        </p:cTn>
                                        <p:tgtEl>
                                          <p:spTgt spid="111"/>
                                        </p:tgtEl>
                                        <p:attrNameLst>
                                          <p:attrName>style.visibility</p:attrName>
                                        </p:attrNameLst>
                                      </p:cBhvr>
                                      <p:to>
                                        <p:strVal val="visible"/>
                                      </p:to>
                                    </p:set>
                                    <p:animEffect transition="in" filter="randombar(horizontal)">
                                      <p:cBhvr>
                                        <p:cTn id="13"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P spid="1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 of missing points</a:t>
            </a:r>
            <a:endParaRPr lang="en-US" dirty="0"/>
          </a:p>
        </p:txBody>
      </p:sp>
      <p:sp>
        <p:nvSpPr>
          <p:cNvPr id="3" name="Content Placeholder 2"/>
          <p:cNvSpPr>
            <a:spLocks noGrp="1"/>
          </p:cNvSpPr>
          <p:nvPr>
            <p:ph idx="1"/>
          </p:nvPr>
        </p:nvSpPr>
        <p:spPr>
          <a:xfrm>
            <a:off x="534097" y="1632083"/>
            <a:ext cx="6914917" cy="3880773"/>
          </a:xfrm>
        </p:spPr>
        <p:txBody>
          <a:bodyPr/>
          <a:lstStyle/>
          <a:p>
            <a:r>
              <a:rPr lang="en-US" dirty="0" smtClean="0"/>
              <a:t>Suppose that the previous slide with 30 points was “Truth”</a:t>
            </a:r>
          </a:p>
          <a:p>
            <a:r>
              <a:rPr lang="en-US" dirty="0" smtClean="0"/>
              <a:t>But unknown to us, the first two points, 4 points in the middle, and 2 points at the end are missing.</a:t>
            </a:r>
          </a:p>
          <a:p>
            <a:r>
              <a:rPr lang="en-US" dirty="0" smtClean="0"/>
              <a:t>What would the fit look like?</a:t>
            </a:r>
            <a:endParaRPr lang="en-US"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5</a:t>
            </a:fld>
            <a:endParaRPr lang="en-US" dirty="0"/>
          </a:p>
        </p:txBody>
      </p:sp>
    </p:spTree>
    <p:extLst>
      <p:ext uri="{BB962C8B-B14F-4D97-AF65-F5344CB8AC3E}">
        <p14:creationId xmlns:p14="http://schemas.microsoft.com/office/powerpoint/2010/main" val="18255435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0" y="1409700"/>
            <a:ext cx="9144000" cy="4762699"/>
          </a:xfrm>
          <a:prstGeom prst="rect">
            <a:avLst/>
          </a:prstGeom>
        </p:spPr>
      </p:pic>
      <p:sp>
        <p:nvSpPr>
          <p:cNvPr id="2" name="Title 1"/>
          <p:cNvSpPr>
            <a:spLocks noGrp="1"/>
          </p:cNvSpPr>
          <p:nvPr>
            <p:ph type="title"/>
          </p:nvPr>
        </p:nvSpPr>
        <p:spPr/>
        <p:txBody>
          <a:bodyPr/>
          <a:lstStyle/>
          <a:p>
            <a:r>
              <a:rPr lang="en-US" dirty="0" smtClean="0"/>
              <a:t>Data as received</a:t>
            </a:r>
            <a:endParaRPr lang="en-US"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6</a:t>
            </a:fld>
            <a:endParaRPr lang="en-US" dirty="0"/>
          </a:p>
        </p:txBody>
      </p:sp>
      <mc:AlternateContent xmlns:mc="http://schemas.openxmlformats.org/markup-compatibility/2006" xmlns:a14="http://schemas.microsoft.com/office/drawing/2010/main">
        <mc:Choice Requires="a14">
          <p:sp>
            <p:nvSpPr>
              <p:cNvPr id="6" name="Rectangular Callout 5"/>
              <p:cNvSpPr/>
              <p:nvPr/>
            </p:nvSpPr>
            <p:spPr>
              <a:xfrm>
                <a:off x="1466081" y="4148408"/>
                <a:ext cx="1415845" cy="540774"/>
              </a:xfrm>
              <a:prstGeom prst="wedgeRectCallout">
                <a:avLst>
                  <a:gd name="adj1" fmla="val 114914"/>
                  <a:gd name="adj2" fmla="val 47622"/>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pPr/>
                <a14:m>
                  <m:oMathPara xmlns:m="http://schemas.openxmlformats.org/officeDocument/2006/math">
                    <m:oMathParaPr>
                      <m:jc m:val="centerGroup"/>
                    </m:oMathParaPr>
                    <m:oMath xmlns:m="http://schemas.openxmlformats.org/officeDocument/2006/math">
                      <m:f>
                        <m:fPr>
                          <m:ctrlPr>
                            <a:rPr lang="en-US" sz="1400" i="1" smtClean="0">
                              <a:solidFill>
                                <a:srgbClr val="002060"/>
                              </a:solidFill>
                              <a:latin typeface="Cambria Math" panose="02040503050406030204" pitchFamily="18" charset="0"/>
                              <a:cs typeface="Arial" panose="020B0604020202020204" pitchFamily="34" charset="0"/>
                            </a:rPr>
                          </m:ctrlPr>
                        </m:fPr>
                        <m:num>
                          <m:r>
                            <a:rPr lang="en-US" sz="1400" b="0" i="1" smtClean="0">
                              <a:solidFill>
                                <a:srgbClr val="002060"/>
                              </a:solidFill>
                              <a:latin typeface="Cambria Math" panose="02040503050406030204" pitchFamily="18" charset="0"/>
                              <a:cs typeface="Arial" panose="020B0604020202020204" pitchFamily="34" charset="0"/>
                            </a:rPr>
                            <m:t>1−0.3</m:t>
                          </m:r>
                        </m:num>
                        <m:den>
                          <m:r>
                            <a:rPr lang="en-US" sz="1400" b="0" i="1" smtClean="0">
                              <a:solidFill>
                                <a:srgbClr val="002060"/>
                              </a:solidFill>
                              <a:latin typeface="Cambria Math" panose="02040503050406030204" pitchFamily="18" charset="0"/>
                              <a:cs typeface="Arial" panose="020B0604020202020204" pitchFamily="34" charset="0"/>
                            </a:rPr>
                            <m:t>22+.4</m:t>
                          </m:r>
                        </m:den>
                      </m:f>
                      <m:r>
                        <a:rPr lang="en-US" sz="1400" i="1" smtClean="0">
                          <a:solidFill>
                            <a:srgbClr val="002060"/>
                          </a:solidFill>
                          <a:latin typeface="Cambria Math" panose="02040503050406030204" pitchFamily="18" charset="0"/>
                          <a:cs typeface="Arial" panose="020B0604020202020204" pitchFamily="34" charset="0"/>
                        </a:rPr>
                        <m:t>=</m:t>
                      </m:r>
                      <m:r>
                        <a:rPr lang="en-US" sz="1400" b="0" i="1" smtClean="0">
                          <a:solidFill>
                            <a:srgbClr val="002060"/>
                          </a:solidFill>
                          <a:latin typeface="Cambria Math" panose="02040503050406030204" pitchFamily="18" charset="0"/>
                          <a:cs typeface="Arial" panose="020B0604020202020204" pitchFamily="34" charset="0"/>
                        </a:rPr>
                        <m:t>3.1%</m:t>
                      </m:r>
                    </m:oMath>
                  </m:oMathPara>
                </a14:m>
                <a:endParaRPr lang="en-US" sz="1400" dirty="0">
                  <a:solidFill>
                    <a:srgbClr val="002060"/>
                  </a:solidFill>
                  <a:latin typeface="Arial" panose="020B0604020202020204" pitchFamily="34" charset="0"/>
                  <a:cs typeface="Arial" panose="020B0604020202020204" pitchFamily="34" charset="0"/>
                </a:endParaRPr>
              </a:p>
            </p:txBody>
          </p:sp>
        </mc:Choice>
        <mc:Fallback xmlns="">
          <p:sp>
            <p:nvSpPr>
              <p:cNvPr id="6" name="Rectangular Callout 5"/>
              <p:cNvSpPr>
                <a:spLocks noRot="1" noChangeAspect="1" noMove="1" noResize="1" noEditPoints="1" noAdjustHandles="1" noChangeArrowheads="1" noChangeShapeType="1" noTextEdit="1"/>
              </p:cNvSpPr>
              <p:nvPr/>
            </p:nvSpPr>
            <p:spPr>
              <a:xfrm>
                <a:off x="1466081" y="4148408"/>
                <a:ext cx="1415845" cy="540774"/>
              </a:xfrm>
              <a:prstGeom prst="wedgeRectCallout">
                <a:avLst>
                  <a:gd name="adj1" fmla="val 114914"/>
                  <a:gd name="adj2" fmla="val 47622"/>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ular Callout 6"/>
              <p:cNvSpPr/>
              <p:nvPr/>
            </p:nvSpPr>
            <p:spPr>
              <a:xfrm>
                <a:off x="7298674" y="2657296"/>
                <a:ext cx="1415845" cy="540774"/>
              </a:xfrm>
              <a:prstGeom prst="wedgeRectCallout">
                <a:avLst>
                  <a:gd name="adj1" fmla="val -58782"/>
                  <a:gd name="adj2" fmla="val -156081"/>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pPr/>
                <a14:m>
                  <m:oMathPara xmlns:m="http://schemas.openxmlformats.org/officeDocument/2006/math">
                    <m:oMathParaPr>
                      <m:jc m:val="centerGroup"/>
                    </m:oMathParaPr>
                    <m:oMath xmlns:m="http://schemas.openxmlformats.org/officeDocument/2006/math">
                      <m:f>
                        <m:fPr>
                          <m:ctrlPr>
                            <a:rPr lang="en-US" sz="1400" i="1" smtClean="0">
                              <a:solidFill>
                                <a:srgbClr val="002060"/>
                              </a:solidFill>
                              <a:latin typeface="Cambria Math" panose="02040503050406030204" pitchFamily="18" charset="0"/>
                              <a:cs typeface="Arial" panose="020B0604020202020204" pitchFamily="34" charset="0"/>
                            </a:rPr>
                          </m:ctrlPr>
                        </m:fPr>
                        <m:num>
                          <m:r>
                            <a:rPr lang="en-US" sz="1400" b="0" i="1" smtClean="0">
                              <a:solidFill>
                                <a:srgbClr val="002060"/>
                              </a:solidFill>
                              <a:latin typeface="Cambria Math" panose="02040503050406030204" pitchFamily="18" charset="0"/>
                              <a:cs typeface="Arial" panose="020B0604020202020204" pitchFamily="34" charset="0"/>
                            </a:rPr>
                            <m:t>22−0.3</m:t>
                          </m:r>
                        </m:num>
                        <m:den>
                          <m:r>
                            <a:rPr lang="en-US" sz="1400" b="0" i="1" smtClean="0">
                              <a:solidFill>
                                <a:srgbClr val="002060"/>
                              </a:solidFill>
                              <a:latin typeface="Cambria Math" panose="02040503050406030204" pitchFamily="18" charset="0"/>
                              <a:cs typeface="Arial" panose="020B0604020202020204" pitchFamily="34" charset="0"/>
                            </a:rPr>
                            <m:t>22+.4</m:t>
                          </m:r>
                        </m:den>
                      </m:f>
                      <m:r>
                        <a:rPr lang="en-US" sz="1400" i="1" smtClean="0">
                          <a:solidFill>
                            <a:srgbClr val="002060"/>
                          </a:solidFill>
                          <a:latin typeface="Cambria Math" panose="02040503050406030204" pitchFamily="18" charset="0"/>
                          <a:cs typeface="Arial" panose="020B0604020202020204" pitchFamily="34" charset="0"/>
                        </a:rPr>
                        <m:t>=</m:t>
                      </m:r>
                      <m:r>
                        <a:rPr lang="en-US" sz="1400" b="0" i="1" smtClean="0">
                          <a:solidFill>
                            <a:srgbClr val="002060"/>
                          </a:solidFill>
                          <a:latin typeface="Cambria Math" panose="02040503050406030204" pitchFamily="18" charset="0"/>
                          <a:cs typeface="Arial" panose="020B0604020202020204" pitchFamily="34" charset="0"/>
                        </a:rPr>
                        <m:t>96.9%</m:t>
                      </m:r>
                    </m:oMath>
                  </m:oMathPara>
                </a14:m>
                <a:endParaRPr lang="en-US" sz="1400" dirty="0">
                  <a:solidFill>
                    <a:srgbClr val="002060"/>
                  </a:solidFill>
                  <a:latin typeface="Arial" panose="020B0604020202020204" pitchFamily="34" charset="0"/>
                  <a:cs typeface="Arial" panose="020B0604020202020204" pitchFamily="34" charset="0"/>
                </a:endParaRPr>
              </a:p>
            </p:txBody>
          </p:sp>
        </mc:Choice>
        <mc:Fallback xmlns="">
          <p:sp>
            <p:nvSpPr>
              <p:cNvPr id="7" name="Rectangular Callout 6"/>
              <p:cNvSpPr>
                <a:spLocks noRot="1" noChangeAspect="1" noMove="1" noResize="1" noEditPoints="1" noAdjustHandles="1" noChangeArrowheads="1" noChangeShapeType="1" noTextEdit="1"/>
              </p:cNvSpPr>
              <p:nvPr/>
            </p:nvSpPr>
            <p:spPr>
              <a:xfrm>
                <a:off x="7298674" y="2657296"/>
                <a:ext cx="1415845" cy="540774"/>
              </a:xfrm>
              <a:prstGeom prst="wedgeRectCallout">
                <a:avLst>
                  <a:gd name="adj1" fmla="val -58782"/>
                  <a:gd name="adj2" fmla="val -156081"/>
                </a:avLst>
              </a:prstGeom>
              <a:blipFill rotWithShape="0">
                <a:blip r:embed="rId4"/>
                <a:stretch>
                  <a:fillRect r="-1556"/>
                </a:stretch>
              </a:blipFill>
            </p:spPr>
            <p:txBody>
              <a:bodyPr/>
              <a:lstStyle/>
              <a:p>
                <a:r>
                  <a:rPr lang="en-US">
                    <a:noFill/>
                  </a:rPr>
                  <a:t> </a:t>
                </a:r>
              </a:p>
            </p:txBody>
          </p:sp>
        </mc:Fallback>
      </mc:AlternateContent>
      <p:sp>
        <p:nvSpPr>
          <p:cNvPr id="8" name="Rounded Rectangular Callout 7"/>
          <p:cNvSpPr/>
          <p:nvPr/>
        </p:nvSpPr>
        <p:spPr>
          <a:xfrm>
            <a:off x="1534497" y="2495212"/>
            <a:ext cx="2365737" cy="1206994"/>
          </a:xfrm>
          <a:prstGeom prst="wedgeRoundRectCallout">
            <a:avLst>
              <a:gd name="adj1" fmla="val 44809"/>
              <a:gd name="adj2" fmla="val 124093"/>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n-US" sz="1600" dirty="0" smtClean="0">
                <a:solidFill>
                  <a:srgbClr val="002060"/>
                </a:solidFill>
                <a:latin typeface="Arial" panose="020B0604020202020204" pitchFamily="34" charset="0"/>
                <a:cs typeface="Arial" panose="020B0604020202020204" pitchFamily="34" charset="0"/>
              </a:rPr>
              <a:t>We think the 3</a:t>
            </a:r>
            <a:r>
              <a:rPr lang="en-US" sz="1600" baseline="30000" dirty="0" smtClean="0">
                <a:solidFill>
                  <a:srgbClr val="002060"/>
                </a:solidFill>
                <a:latin typeface="Arial" panose="020B0604020202020204" pitchFamily="34" charset="0"/>
                <a:cs typeface="Arial" panose="020B0604020202020204" pitchFamily="34" charset="0"/>
              </a:rPr>
              <a:t>rd</a:t>
            </a:r>
            <a:r>
              <a:rPr lang="en-US" sz="1600" dirty="0" smtClean="0">
                <a:solidFill>
                  <a:srgbClr val="002060"/>
                </a:solidFill>
                <a:latin typeface="Arial" panose="020B0604020202020204" pitchFamily="34" charset="0"/>
                <a:cs typeface="Arial" panose="020B0604020202020204" pitchFamily="34" charset="0"/>
              </a:rPr>
              <a:t> point is really the 1</a:t>
            </a:r>
            <a:r>
              <a:rPr lang="en-US" sz="1600" baseline="30000" dirty="0" smtClean="0">
                <a:solidFill>
                  <a:srgbClr val="002060"/>
                </a:solidFill>
                <a:latin typeface="Arial" panose="020B0604020202020204" pitchFamily="34" charset="0"/>
                <a:cs typeface="Arial" panose="020B0604020202020204" pitchFamily="34" charset="0"/>
              </a:rPr>
              <a:t>st</a:t>
            </a:r>
            <a:r>
              <a:rPr lang="en-US" sz="1600" dirty="0" smtClean="0">
                <a:solidFill>
                  <a:srgbClr val="002060"/>
                </a:solidFill>
                <a:latin typeface="Arial" panose="020B0604020202020204" pitchFamily="34" charset="0"/>
                <a:cs typeface="Arial" panose="020B0604020202020204" pitchFamily="34" charset="0"/>
              </a:rPr>
              <a:t> point, so it gets plotted at 3.1% instead of the true 8.8%</a:t>
            </a:r>
            <a:endParaRPr lang="en-US" sz="1600" dirty="0">
              <a:solidFill>
                <a:srgbClr val="002060"/>
              </a:solidFill>
              <a:latin typeface="Arial" panose="020B0604020202020204" pitchFamily="34" charset="0"/>
              <a:cs typeface="Arial" panose="020B0604020202020204" pitchFamily="34" charset="0"/>
            </a:endParaRPr>
          </a:p>
        </p:txBody>
      </p:sp>
      <p:sp>
        <p:nvSpPr>
          <p:cNvPr id="9" name="Rounded Rectangular Callout 8"/>
          <p:cNvSpPr/>
          <p:nvPr/>
        </p:nvSpPr>
        <p:spPr>
          <a:xfrm>
            <a:off x="5764824" y="64796"/>
            <a:ext cx="2578279" cy="1206994"/>
          </a:xfrm>
          <a:prstGeom prst="wedgeRoundRectCallout">
            <a:avLst>
              <a:gd name="adj1" fmla="val 7195"/>
              <a:gd name="adj2" fmla="val 110613"/>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n-US" sz="1600" dirty="0" smtClean="0">
                <a:solidFill>
                  <a:srgbClr val="002060"/>
                </a:solidFill>
                <a:latin typeface="Arial" panose="020B0604020202020204" pitchFamily="34" charset="0"/>
                <a:cs typeface="Arial" panose="020B0604020202020204" pitchFamily="34" charset="0"/>
              </a:rPr>
              <a:t>We think the 28</a:t>
            </a:r>
            <a:r>
              <a:rPr lang="en-US" sz="1600" baseline="30000" dirty="0" smtClean="0">
                <a:solidFill>
                  <a:srgbClr val="002060"/>
                </a:solidFill>
                <a:latin typeface="Arial" panose="020B0604020202020204" pitchFamily="34" charset="0"/>
                <a:cs typeface="Arial" panose="020B0604020202020204" pitchFamily="34" charset="0"/>
              </a:rPr>
              <a:t>th</a:t>
            </a:r>
            <a:r>
              <a:rPr lang="en-US" sz="1600" dirty="0" smtClean="0">
                <a:solidFill>
                  <a:srgbClr val="002060"/>
                </a:solidFill>
                <a:latin typeface="Arial" panose="020B0604020202020204" pitchFamily="34" charset="0"/>
                <a:cs typeface="Arial" panose="020B0604020202020204" pitchFamily="34" charset="0"/>
              </a:rPr>
              <a:t> point is the last point, so it gets plotted at 96.9% instead of the true 91.6%</a:t>
            </a:r>
            <a:endParaRPr lang="en-US" sz="16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45429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7"/>
                                        </p:tgtEl>
                                        <p:attrNameLst>
                                          <p:attrName>style.visibility</p:attrName>
                                        </p:attrNameLst>
                                      </p:cBhvr>
                                      <p:to>
                                        <p:strVal val="visible"/>
                                      </p:to>
                                    </p:set>
                                  </p:childTnLst>
                                </p:cTn>
                              </p:par>
                            </p:childTnLst>
                          </p:cTn>
                        </p:par>
                        <p:par>
                          <p:cTn id="10" fill="hold">
                            <p:stCondLst>
                              <p:cond delay="0"/>
                            </p:stCondLst>
                            <p:childTnLst>
                              <p:par>
                                <p:cTn id="11" presetID="14" presetClass="entr" presetSubtype="1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randombar(horizontal)">
                                      <p:cBhvr>
                                        <p:cTn id="13" dur="500"/>
                                        <p:tgtEl>
                                          <p:spTgt spid="8"/>
                                        </p:tgtEl>
                                      </p:cBhvr>
                                    </p:animEffect>
                                  </p:childTnLst>
                                </p:cTn>
                              </p:par>
                            </p:childTnLst>
                          </p:cTn>
                        </p:par>
                        <p:par>
                          <p:cTn id="14" fill="hold">
                            <p:stCondLst>
                              <p:cond delay="500"/>
                            </p:stCondLst>
                            <p:childTnLst>
                              <p:par>
                                <p:cTn id="15" presetID="14" presetClass="entr" presetSubtype="1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randombar(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t>
            </a:r>
            <a:r>
              <a:rPr lang="en-US" baseline="-25000" dirty="0" smtClean="0"/>
              <a:t>0</a:t>
            </a:r>
            <a:r>
              <a:rPr lang="en-US" dirty="0" smtClean="0"/>
              <a:t> actually worse pve% than a straight line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519954A3-9DFD-4C44-94BA-B95130A3BA1C}" type="slidenum">
              <a:rPr lang="en-US" smtClean="0"/>
              <a:pPr/>
              <a:t>7</a:t>
            </a:fld>
            <a:endParaRPr lang="en-US" dirty="0"/>
          </a:p>
        </p:txBody>
      </p:sp>
      <p:pic>
        <p:nvPicPr>
          <p:cNvPr id="5" name="Picture 4"/>
          <p:cNvPicPr>
            <a:picLocks noChangeAspect="1"/>
          </p:cNvPicPr>
          <p:nvPr/>
        </p:nvPicPr>
        <p:blipFill>
          <a:blip r:embed="rId2"/>
          <a:stretch>
            <a:fillRect/>
          </a:stretch>
        </p:blipFill>
        <p:spPr>
          <a:xfrm>
            <a:off x="0" y="1409700"/>
            <a:ext cx="9144000" cy="4762699"/>
          </a:xfrm>
          <a:prstGeom prst="rect">
            <a:avLst/>
          </a:prstGeom>
        </p:spPr>
      </p:pic>
    </p:spTree>
    <p:extLst>
      <p:ext uri="{BB962C8B-B14F-4D97-AF65-F5344CB8AC3E}">
        <p14:creationId xmlns:p14="http://schemas.microsoft.com/office/powerpoint/2010/main" val="4705036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we knew how many points were missing?</a:t>
            </a:r>
            <a:endParaRPr lang="en-US" dirty="0"/>
          </a:p>
        </p:txBody>
      </p:sp>
      <p:sp>
        <p:nvSpPr>
          <p:cNvPr id="3" name="Content Placeholder 2"/>
          <p:cNvSpPr>
            <a:spLocks noGrp="1"/>
          </p:cNvSpPr>
          <p:nvPr>
            <p:ph idx="1"/>
          </p:nvPr>
        </p:nvSpPr>
        <p:spPr/>
        <p:txBody>
          <a:bodyPr/>
          <a:lstStyle/>
          <a:p>
            <a:r>
              <a:rPr lang="en-US" dirty="0" smtClean="0"/>
              <a:t>Suppose we knew exactly how many points were missing, but not sure of the x values?</a:t>
            </a:r>
          </a:p>
          <a:p>
            <a:r>
              <a:rPr lang="en-US" dirty="0" smtClean="0"/>
              <a:t>We can add the points and use Inspection Option 1</a:t>
            </a:r>
          </a:p>
          <a:p>
            <a:endParaRPr lang="en-US"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8</a:t>
            </a:fld>
            <a:endParaRPr lang="en-US" dirty="0"/>
          </a:p>
        </p:txBody>
      </p:sp>
    </p:spTree>
    <p:extLst>
      <p:ext uri="{BB962C8B-B14F-4D97-AF65-F5344CB8AC3E}">
        <p14:creationId xmlns:p14="http://schemas.microsoft.com/office/powerpoint/2010/main" val="25590513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098" y="173373"/>
            <a:ext cx="5502908" cy="1320800"/>
          </a:xfrm>
        </p:spPr>
        <p:txBody>
          <a:bodyPr>
            <a:normAutofit/>
          </a:bodyPr>
          <a:lstStyle/>
          <a:p>
            <a:r>
              <a:rPr lang="en-US" sz="2800" dirty="0" smtClean="0"/>
              <a:t>Add Missing points Restores original fit (Inspection Option 1)</a:t>
            </a:r>
            <a:endParaRPr lang="en-US" sz="2800"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519954A3-9DFD-4C44-94BA-B95130A3BA1C}" type="slidenum">
              <a:rPr lang="en-US" smtClean="0"/>
              <a:pPr/>
              <a:t>9</a:t>
            </a:fld>
            <a:endParaRPr lang="en-US" dirty="0"/>
          </a:p>
        </p:txBody>
      </p:sp>
      <p:pic>
        <p:nvPicPr>
          <p:cNvPr id="6" name="Picture 5"/>
          <p:cNvPicPr>
            <a:picLocks noChangeAspect="1"/>
          </p:cNvPicPr>
          <p:nvPr/>
        </p:nvPicPr>
        <p:blipFill>
          <a:blip r:embed="rId2"/>
          <a:stretch>
            <a:fillRect/>
          </a:stretch>
        </p:blipFill>
        <p:spPr>
          <a:xfrm>
            <a:off x="0" y="1409700"/>
            <a:ext cx="9144000" cy="4762699"/>
          </a:xfrm>
          <a:prstGeom prst="rect">
            <a:avLst/>
          </a:prstGeom>
        </p:spPr>
      </p:pic>
      <mc:AlternateContent xmlns:mc="http://schemas.openxmlformats.org/markup-compatibility/2006" xmlns:a14="http://schemas.microsoft.com/office/drawing/2010/main">
        <mc:Choice Requires="a14">
          <p:sp>
            <p:nvSpPr>
              <p:cNvPr id="7" name="Rectangular Callout 6"/>
              <p:cNvSpPr/>
              <p:nvPr/>
            </p:nvSpPr>
            <p:spPr>
              <a:xfrm>
                <a:off x="1432627" y="3546242"/>
                <a:ext cx="1415845" cy="540774"/>
              </a:xfrm>
              <a:prstGeom prst="wedgeRectCallout">
                <a:avLst>
                  <a:gd name="adj1" fmla="val 114914"/>
                  <a:gd name="adj2" fmla="val 47622"/>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pPr/>
                <a14:m>
                  <m:oMathPara xmlns:m="http://schemas.openxmlformats.org/officeDocument/2006/math">
                    <m:oMathParaPr>
                      <m:jc m:val="centerGroup"/>
                    </m:oMathParaPr>
                    <m:oMath xmlns:m="http://schemas.openxmlformats.org/officeDocument/2006/math">
                      <m:f>
                        <m:fPr>
                          <m:ctrlPr>
                            <a:rPr lang="en-US" sz="1400" i="1" smtClean="0">
                              <a:solidFill>
                                <a:srgbClr val="002060"/>
                              </a:solidFill>
                              <a:latin typeface="Cambria Math" panose="02040503050406030204" pitchFamily="18" charset="0"/>
                              <a:cs typeface="Arial" panose="020B0604020202020204" pitchFamily="34" charset="0"/>
                            </a:rPr>
                          </m:ctrlPr>
                        </m:fPr>
                        <m:num>
                          <m:r>
                            <a:rPr lang="en-US" sz="1400" b="0" i="1" smtClean="0">
                              <a:solidFill>
                                <a:srgbClr val="002060"/>
                              </a:solidFill>
                              <a:latin typeface="Cambria Math" panose="02040503050406030204" pitchFamily="18" charset="0"/>
                              <a:cs typeface="Arial" panose="020B0604020202020204" pitchFamily="34" charset="0"/>
                            </a:rPr>
                            <m:t>3−0.3</m:t>
                          </m:r>
                        </m:num>
                        <m:den>
                          <m:r>
                            <a:rPr lang="en-US" sz="1400" b="0" i="1" smtClean="0">
                              <a:solidFill>
                                <a:srgbClr val="002060"/>
                              </a:solidFill>
                              <a:latin typeface="Cambria Math" panose="02040503050406030204" pitchFamily="18" charset="0"/>
                              <a:cs typeface="Arial" panose="020B0604020202020204" pitchFamily="34" charset="0"/>
                            </a:rPr>
                            <m:t>30+.4</m:t>
                          </m:r>
                        </m:den>
                      </m:f>
                      <m:r>
                        <a:rPr lang="en-US" sz="1400" i="1" smtClean="0">
                          <a:solidFill>
                            <a:srgbClr val="002060"/>
                          </a:solidFill>
                          <a:latin typeface="Cambria Math" panose="02040503050406030204" pitchFamily="18" charset="0"/>
                          <a:cs typeface="Arial" panose="020B0604020202020204" pitchFamily="34" charset="0"/>
                        </a:rPr>
                        <m:t>=</m:t>
                      </m:r>
                      <m:r>
                        <a:rPr lang="en-US" sz="1400" b="0" i="1" smtClean="0">
                          <a:solidFill>
                            <a:srgbClr val="002060"/>
                          </a:solidFill>
                          <a:latin typeface="Cambria Math" panose="02040503050406030204" pitchFamily="18" charset="0"/>
                          <a:cs typeface="Arial" panose="020B0604020202020204" pitchFamily="34" charset="0"/>
                        </a:rPr>
                        <m:t>8.8%</m:t>
                      </m:r>
                    </m:oMath>
                  </m:oMathPara>
                </a14:m>
                <a:endParaRPr lang="en-US" sz="1400" dirty="0">
                  <a:solidFill>
                    <a:srgbClr val="002060"/>
                  </a:solidFill>
                  <a:latin typeface="Arial" panose="020B0604020202020204" pitchFamily="34" charset="0"/>
                  <a:cs typeface="Arial" panose="020B0604020202020204" pitchFamily="34" charset="0"/>
                </a:endParaRPr>
              </a:p>
            </p:txBody>
          </p:sp>
        </mc:Choice>
        <mc:Fallback xmlns="">
          <p:sp>
            <p:nvSpPr>
              <p:cNvPr id="7" name="Rectangular Callout 6"/>
              <p:cNvSpPr>
                <a:spLocks noRot="1" noChangeAspect="1" noMove="1" noResize="1" noEditPoints="1" noAdjustHandles="1" noChangeArrowheads="1" noChangeShapeType="1" noTextEdit="1"/>
              </p:cNvSpPr>
              <p:nvPr/>
            </p:nvSpPr>
            <p:spPr>
              <a:xfrm>
                <a:off x="1432627" y="3546242"/>
                <a:ext cx="1415845" cy="540774"/>
              </a:xfrm>
              <a:prstGeom prst="wedgeRectCallout">
                <a:avLst>
                  <a:gd name="adj1" fmla="val 114914"/>
                  <a:gd name="adj2" fmla="val 47622"/>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ular Callout 7"/>
              <p:cNvSpPr/>
              <p:nvPr/>
            </p:nvSpPr>
            <p:spPr>
              <a:xfrm>
                <a:off x="7253200" y="2880320"/>
                <a:ext cx="1415845" cy="540774"/>
              </a:xfrm>
              <a:prstGeom prst="wedgeRectCallout">
                <a:avLst>
                  <a:gd name="adj1" fmla="val -54056"/>
                  <a:gd name="adj2" fmla="val -164329"/>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pPr/>
                <a14:m>
                  <m:oMathPara xmlns:m="http://schemas.openxmlformats.org/officeDocument/2006/math">
                    <m:oMathParaPr>
                      <m:jc m:val="centerGroup"/>
                    </m:oMathParaPr>
                    <m:oMath xmlns:m="http://schemas.openxmlformats.org/officeDocument/2006/math">
                      <m:f>
                        <m:fPr>
                          <m:ctrlPr>
                            <a:rPr lang="en-US" sz="1400" i="1" smtClean="0">
                              <a:solidFill>
                                <a:srgbClr val="002060"/>
                              </a:solidFill>
                              <a:latin typeface="Cambria Math" panose="02040503050406030204" pitchFamily="18" charset="0"/>
                              <a:cs typeface="Arial" panose="020B0604020202020204" pitchFamily="34" charset="0"/>
                            </a:rPr>
                          </m:ctrlPr>
                        </m:fPr>
                        <m:num>
                          <m:r>
                            <a:rPr lang="en-US" sz="1400" b="0" i="1" smtClean="0">
                              <a:solidFill>
                                <a:srgbClr val="002060"/>
                              </a:solidFill>
                              <a:latin typeface="Cambria Math" panose="02040503050406030204" pitchFamily="18" charset="0"/>
                              <a:cs typeface="Arial" panose="020B0604020202020204" pitchFamily="34" charset="0"/>
                            </a:rPr>
                            <m:t>28−0.3</m:t>
                          </m:r>
                        </m:num>
                        <m:den>
                          <m:r>
                            <a:rPr lang="en-US" sz="1400" b="0" i="1" smtClean="0">
                              <a:solidFill>
                                <a:srgbClr val="002060"/>
                              </a:solidFill>
                              <a:latin typeface="Cambria Math" panose="02040503050406030204" pitchFamily="18" charset="0"/>
                              <a:cs typeface="Arial" panose="020B0604020202020204" pitchFamily="34" charset="0"/>
                            </a:rPr>
                            <m:t>30+.4</m:t>
                          </m:r>
                        </m:den>
                      </m:f>
                      <m:r>
                        <a:rPr lang="en-US" sz="1400" i="1" smtClean="0">
                          <a:solidFill>
                            <a:srgbClr val="002060"/>
                          </a:solidFill>
                          <a:latin typeface="Cambria Math" panose="02040503050406030204" pitchFamily="18" charset="0"/>
                          <a:cs typeface="Arial" panose="020B0604020202020204" pitchFamily="34" charset="0"/>
                        </a:rPr>
                        <m:t>=</m:t>
                      </m:r>
                      <m:r>
                        <a:rPr lang="en-US" sz="1400" b="0" i="1" smtClean="0">
                          <a:solidFill>
                            <a:srgbClr val="002060"/>
                          </a:solidFill>
                          <a:latin typeface="Cambria Math" panose="02040503050406030204" pitchFamily="18" charset="0"/>
                          <a:cs typeface="Arial" panose="020B0604020202020204" pitchFamily="34" charset="0"/>
                        </a:rPr>
                        <m:t>91.1%</m:t>
                      </m:r>
                    </m:oMath>
                  </m:oMathPara>
                </a14:m>
                <a:endParaRPr lang="en-US" sz="1400" dirty="0">
                  <a:solidFill>
                    <a:srgbClr val="002060"/>
                  </a:solidFill>
                  <a:latin typeface="Arial" panose="020B0604020202020204" pitchFamily="34" charset="0"/>
                  <a:cs typeface="Arial" panose="020B0604020202020204" pitchFamily="34" charset="0"/>
                </a:endParaRPr>
              </a:p>
            </p:txBody>
          </p:sp>
        </mc:Choice>
        <mc:Fallback xmlns="">
          <p:sp>
            <p:nvSpPr>
              <p:cNvPr id="8" name="Rectangular Callout 7"/>
              <p:cNvSpPr>
                <a:spLocks noRot="1" noChangeAspect="1" noMove="1" noResize="1" noEditPoints="1" noAdjustHandles="1" noChangeArrowheads="1" noChangeShapeType="1" noTextEdit="1"/>
              </p:cNvSpPr>
              <p:nvPr/>
            </p:nvSpPr>
            <p:spPr>
              <a:xfrm>
                <a:off x="7253200" y="2880320"/>
                <a:ext cx="1415845" cy="540774"/>
              </a:xfrm>
              <a:prstGeom prst="wedgeRectCallout">
                <a:avLst>
                  <a:gd name="adj1" fmla="val -54056"/>
                  <a:gd name="adj2" fmla="val -164329"/>
                </a:avLst>
              </a:prstGeom>
              <a:blipFill rotWithShape="0">
                <a:blip r:embed="rId4"/>
                <a:stretch>
                  <a:fillRect r="-1633"/>
                </a:stretch>
              </a:blipFill>
            </p:spPr>
            <p:txBody>
              <a:bodyPr/>
              <a:lstStyle/>
              <a:p>
                <a:r>
                  <a:rPr lang="en-US">
                    <a:noFill/>
                  </a:rPr>
                  <a:t> </a:t>
                </a:r>
              </a:p>
            </p:txBody>
          </p:sp>
        </mc:Fallback>
      </mc:AlternateContent>
      <p:sp>
        <p:nvSpPr>
          <p:cNvPr id="9" name="Rounded Rectangular Callout 8"/>
          <p:cNvSpPr/>
          <p:nvPr/>
        </p:nvSpPr>
        <p:spPr>
          <a:xfrm>
            <a:off x="1432627" y="2630048"/>
            <a:ext cx="2365737" cy="847239"/>
          </a:xfrm>
          <a:prstGeom prst="wedgeRoundRectCallout">
            <a:avLst>
              <a:gd name="adj1" fmla="val 38575"/>
              <a:gd name="adj2" fmla="val -80156"/>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n-US" sz="1600" dirty="0" smtClean="0">
                <a:solidFill>
                  <a:srgbClr val="002060"/>
                </a:solidFill>
                <a:latin typeface="Arial" panose="020B0604020202020204" pitchFamily="34" charset="0"/>
                <a:cs typeface="Arial" panose="020B0604020202020204" pitchFamily="34" charset="0"/>
              </a:rPr>
              <a:t>The points now plot at correct position, and we have pve = 100%</a:t>
            </a:r>
            <a:endParaRPr lang="en-US" sz="1600" dirty="0">
              <a:solidFill>
                <a:srgbClr val="002060"/>
              </a:solidFill>
              <a:latin typeface="Arial" panose="020B0604020202020204" pitchFamily="34" charset="0"/>
              <a:cs typeface="Arial" panose="020B0604020202020204" pitchFamily="34" charset="0"/>
            </a:endParaRPr>
          </a:p>
        </p:txBody>
      </p:sp>
      <p:sp>
        <p:nvSpPr>
          <p:cNvPr id="10" name="Oval 9"/>
          <p:cNvSpPr/>
          <p:nvPr/>
        </p:nvSpPr>
        <p:spPr>
          <a:xfrm>
            <a:off x="7718323" y="4987680"/>
            <a:ext cx="545305" cy="29769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ular Callout 10"/>
          <p:cNvSpPr/>
          <p:nvPr/>
        </p:nvSpPr>
        <p:spPr>
          <a:xfrm>
            <a:off x="6535454" y="229798"/>
            <a:ext cx="2365737" cy="1110947"/>
          </a:xfrm>
          <a:prstGeom prst="wedgeRoundRectCallout">
            <a:avLst>
              <a:gd name="adj1" fmla="val -24182"/>
              <a:gd name="adj2" fmla="val 105701"/>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n-US" sz="1600" dirty="0" smtClean="0">
                <a:solidFill>
                  <a:srgbClr val="002060"/>
                </a:solidFill>
                <a:latin typeface="Arial" panose="020B0604020202020204" pitchFamily="34" charset="0"/>
                <a:cs typeface="Arial" panose="020B0604020202020204" pitchFamily="34" charset="0"/>
              </a:rPr>
              <a:t>On Right tail, we add suspensions, since inspection plots the top of the stack.</a:t>
            </a:r>
            <a:endParaRPr lang="en-US" sz="1600" dirty="0">
              <a:solidFill>
                <a:srgbClr val="002060"/>
              </a:solidFill>
              <a:latin typeface="Arial" panose="020B0604020202020204" pitchFamily="34" charset="0"/>
              <a:cs typeface="Arial" panose="020B0604020202020204" pitchFamily="34" charset="0"/>
            </a:endParaRPr>
          </a:p>
        </p:txBody>
      </p:sp>
      <p:sp>
        <p:nvSpPr>
          <p:cNvPr id="12" name="Rounded Rectangular Callout 11"/>
          <p:cNvSpPr/>
          <p:nvPr/>
        </p:nvSpPr>
        <p:spPr>
          <a:xfrm>
            <a:off x="6037006" y="3791049"/>
            <a:ext cx="1634034" cy="622331"/>
          </a:xfrm>
          <a:prstGeom prst="wedgeRoundRectCallout">
            <a:avLst>
              <a:gd name="adj1" fmla="val -52788"/>
              <a:gd name="adj2" fmla="val -151609"/>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8288" tIns="9144" rIns="18288" bIns="9144" rtlCol="0" anchor="t" anchorCtr="0"/>
          <a:lstStyle/>
          <a:p>
            <a:r>
              <a:rPr lang="en-US" sz="1600" dirty="0" smtClean="0">
                <a:solidFill>
                  <a:srgbClr val="002060"/>
                </a:solidFill>
                <a:latin typeface="Arial" panose="020B0604020202020204" pitchFamily="34" charset="0"/>
                <a:cs typeface="Arial" panose="020B0604020202020204" pitchFamily="34" charset="0"/>
              </a:rPr>
              <a:t>Add points at end of a gap</a:t>
            </a:r>
            <a:endParaRPr lang="en-US" sz="16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84185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8"/>
                                        </p:tgtEl>
                                        <p:attrNameLst>
                                          <p:attrName>style.visibility</p:attrName>
                                        </p:attrNameLst>
                                      </p:cBhvr>
                                      <p:to>
                                        <p:strVal val="visible"/>
                                      </p:to>
                                    </p:set>
                                  </p:childTnLst>
                                </p:cTn>
                              </p:par>
                            </p:childTnLst>
                          </p:cTn>
                        </p:par>
                        <p:par>
                          <p:cTn id="10" fill="hold">
                            <p:stCondLst>
                              <p:cond delay="0"/>
                            </p:stCondLst>
                            <p:childTnLst>
                              <p:par>
                                <p:cTn id="11" presetID="14" presetClass="entr" presetSubtype="1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par>
                          <p:cTn id="14" fill="hold">
                            <p:stCondLst>
                              <p:cond delay="500"/>
                            </p:stCondLst>
                            <p:childTnLst>
                              <p:par>
                                <p:cTn id="15" presetID="14" presetClass="entr" presetSubtype="1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randombar(horizontal)">
                                      <p:cBhvr>
                                        <p:cTn id="17" dur="500"/>
                                        <p:tgtEl>
                                          <p:spTgt spid="11"/>
                                        </p:tgtEl>
                                      </p:cBhvr>
                                    </p:animEffect>
                                  </p:childTnLst>
                                </p:cTn>
                              </p:par>
                            </p:childTnLst>
                          </p:cTn>
                        </p:par>
                        <p:par>
                          <p:cTn id="18" fill="hold">
                            <p:stCondLst>
                              <p:cond delay="1000"/>
                            </p:stCondLst>
                            <p:childTnLst>
                              <p:par>
                                <p:cTn id="19" presetID="14" presetClass="entr" presetSubtype="1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randombar(horizontal)">
                                      <p:cBhvr>
                                        <p:cTn id="2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12"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4291</TotalTime>
  <Words>1712</Words>
  <Application>Microsoft Office PowerPoint</Application>
  <PresentationFormat>Letter Paper (8.5x11 in)</PresentationFormat>
  <Paragraphs>221</Paragraphs>
  <Slides>33</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33</vt:i4>
      </vt:variant>
    </vt:vector>
  </HeadingPairs>
  <TitlesOfParts>
    <vt:vector size="41" baseType="lpstr">
      <vt:lpstr>Arial</vt:lpstr>
      <vt:lpstr>Calibri</vt:lpstr>
      <vt:lpstr>Cambria Math</vt:lpstr>
      <vt:lpstr>Times New Roman</vt:lpstr>
      <vt:lpstr>Trebuchet MS</vt:lpstr>
      <vt:lpstr>Wingdings</vt:lpstr>
      <vt:lpstr>Wingdings 3</vt:lpstr>
      <vt:lpstr>Facet</vt:lpstr>
      <vt:lpstr>Estimating Missing Data</vt:lpstr>
      <vt:lpstr>Causes of missing data</vt:lpstr>
      <vt:lpstr>Methods to Analyze Missing Early Data.</vt:lpstr>
      <vt:lpstr>Point Pattern Impact:  Weibull Scaling</vt:lpstr>
      <vt:lpstr>Effect of missing points</vt:lpstr>
      <vt:lpstr>Data as received</vt:lpstr>
      <vt:lpstr>t0 actually worse pve% than a straight line</vt:lpstr>
      <vt:lpstr>What if we knew how many points were missing?</vt:lpstr>
      <vt:lpstr>Add Missing points Restores original fit (Inspection Option 1)</vt:lpstr>
      <vt:lpstr>Comparison</vt:lpstr>
      <vt:lpstr>Set Comparison</vt:lpstr>
      <vt:lpstr>How can we decide how many points to add?</vt:lpstr>
      <vt:lpstr>Criteria and Benefits</vt:lpstr>
      <vt:lpstr>Monte Carlo to check Exit Criteria</vt:lpstr>
      <vt:lpstr>Results Comparison</vt:lpstr>
      <vt:lpstr>Remove and add 20 points</vt:lpstr>
      <vt:lpstr>Remove and add 20 points Impact on B5</vt:lpstr>
      <vt:lpstr>Remove and add 20 points Impact on β </vt:lpstr>
      <vt:lpstr>Best Results</vt:lpstr>
      <vt:lpstr>Weibull Distribution Results</vt:lpstr>
      <vt:lpstr>Large Sample sizes are necessary</vt:lpstr>
      <vt:lpstr>More Scatter with N=100</vt:lpstr>
      <vt:lpstr>Method Summary</vt:lpstr>
      <vt:lpstr>MLE: Maximum Likelihood Estimation</vt:lpstr>
      <vt:lpstr>Example – Fig 3-11 in Handbook</vt:lpstr>
      <vt:lpstr>Fig 3-11, NWH</vt:lpstr>
      <vt:lpstr>Using SuperSMITH™ with missing data</vt:lpstr>
      <vt:lpstr>Verify options, then select OK or Activate</vt:lpstr>
      <vt:lpstr>Results</vt:lpstr>
      <vt:lpstr>New line for 1971 data on plot</vt:lpstr>
      <vt:lpstr>Repeat for other years</vt:lpstr>
      <vt:lpstr>Vintage Cables missing data</vt:lpstr>
      <vt:lpstr>Comments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Estimating Quantity of Missing Data in Tails of Distribution</dc:title>
  <dc:creator>Carl</dc:creator>
  <cp:lastModifiedBy>Carl</cp:lastModifiedBy>
  <cp:revision>129</cp:revision>
  <dcterms:created xsi:type="dcterms:W3CDTF">2020-08-04T15:12:42Z</dcterms:created>
  <dcterms:modified xsi:type="dcterms:W3CDTF">2022-09-21T00:57:18Z</dcterms:modified>
</cp:coreProperties>
</file>