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98" r:id="rId2"/>
    <p:sldId id="299" r:id="rId3"/>
    <p:sldId id="304" r:id="rId4"/>
    <p:sldId id="305" r:id="rId5"/>
    <p:sldId id="306" r:id="rId6"/>
    <p:sldId id="307" r:id="rId7"/>
    <p:sldId id="308" r:id="rId8"/>
    <p:sldId id="309" r:id="rId9"/>
    <p:sldId id="301" r:id="rId10"/>
    <p:sldId id="302" r:id="rId11"/>
    <p:sldId id="303" r:id="rId12"/>
    <p:sldId id="310" r:id="rId13"/>
    <p:sldId id="311" r:id="rId14"/>
  </p:sldIdLst>
  <p:sldSz cx="9144000" cy="6858000" type="letter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7" autoAdjust="0"/>
    <p:restoredTop sz="90929"/>
  </p:normalViewPr>
  <p:slideViewPr>
    <p:cSldViewPr showGuides="1">
      <p:cViewPr varScale="1">
        <p:scale>
          <a:sx n="81" d="100"/>
          <a:sy n="81" d="100"/>
        </p:scale>
        <p:origin x="576" y="58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665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450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ECCB06-CC49-4312-A927-4F8A946980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383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CB06-CC49-4312-A927-4F8A9469808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435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43011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2" name="Arc 4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3" name="Arc 5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4" name="AutoShape 6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ACAFD8-CE32-44D1-A73B-55D3F5FDC4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8A004-0916-45CB-8359-8E3193C09B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296098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DFB7B-5F06-47F0-8C41-A7609D0D5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860932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26302-E5D7-43BC-BEFE-D0FC342545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4463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78ECB-F5DF-4E88-AE81-5B91842021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561162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B5BF4-B790-483E-845A-44DEA5FBAD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40363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ECEAC-0958-473F-9107-1EF21ED2BC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060538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A1DC-3574-484C-9B27-DCF649EF0E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687909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A3BE7-EA38-4039-A015-1AE4303253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670311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80691-0B50-4F65-9618-F6D01AB370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67831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285CF-F103-4C32-9E1E-B56C8AB3D1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508343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1026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41987" name="Arc 1027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8" name="Arc 1028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9" name="Arc 1029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0" name="AutoShape 1030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991" name="Rectangle 103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992" name="Rectangle 10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993" name="Rectangle 10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41994" name="Rectangle 10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41995" name="Rectangle 10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809F732D-986C-44EC-98CF-E0559311DA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utoUpdateAnimBg="0"/>
      <p:bldP spid="41992" grpId="0" build="p" autoUpdateAnimBg="0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EA4D9DE-A7CE-48F4-AE86-7EF32B0C78E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US" altLang="en-US"/>
              <a:t>Weibull Library Organization</a:t>
            </a:r>
            <a:br>
              <a:rPr lang="en-US" altLang="en-US"/>
            </a:br>
            <a:r>
              <a:rPr lang="en-US" altLang="en-US" sz="2000"/>
              <a:t>Data Collection Recommendations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343400"/>
            <a:ext cx="8305800" cy="1676400"/>
          </a:xfrm>
        </p:spPr>
        <p:txBody>
          <a:bodyPr/>
          <a:lstStyle/>
          <a:p>
            <a:r>
              <a:rPr lang="en-US" altLang="en-US" dirty="0"/>
              <a:t>Wes </a:t>
            </a:r>
            <a:r>
              <a:rPr lang="en-US" altLang="en-US" dirty="0" smtClean="0"/>
              <a:t>Fulton &amp; Carl Tarum</a:t>
            </a:r>
          </a:p>
          <a:p>
            <a:r>
              <a:rPr lang="en-US" altLang="en-US" sz="2400" dirty="0" smtClean="0"/>
              <a:t>SuperSMITH™ 6.0AA (Released December 2021)and later</a:t>
            </a:r>
            <a:endParaRPr lang="en-US" altLang="en-US" sz="2400" dirty="0"/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5973763" y="533400"/>
          <a:ext cx="1970087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8" name="Clip" r:id="rId3" imgW="2826720" imgH="3497040" progId="MS_ClipArt_Gallery.2">
                  <p:embed/>
                </p:oleObj>
              </mc:Choice>
              <mc:Fallback>
                <p:oleObj name="Clip" r:id="rId3" imgW="2826720" imgH="34970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3763" y="533400"/>
                        <a:ext cx="1970087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52C-919C-4877-BDB2-929E045AA1C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 altLang="en-US" sz="3200"/>
              <a:t>Weibull Library Comment Field Possibilities</a:t>
            </a:r>
            <a:endParaRPr lang="en-US" alt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altLang="en-US" sz="2000"/>
              <a:t>Comment 1: Detailed Item Description</a:t>
            </a:r>
          </a:p>
          <a:p>
            <a:pPr lvl="1"/>
            <a:r>
              <a:rPr lang="en-US" altLang="en-US" sz="1800"/>
              <a:t>Part Number</a:t>
            </a:r>
          </a:p>
          <a:p>
            <a:pPr lvl="1"/>
            <a:r>
              <a:rPr lang="en-US" altLang="en-US" sz="1800"/>
              <a:t>Part Name</a:t>
            </a:r>
          </a:p>
          <a:p>
            <a:r>
              <a:rPr lang="en-US" altLang="en-US" sz="2000"/>
              <a:t>Comment 2: Detailed Application Description</a:t>
            </a:r>
          </a:p>
          <a:p>
            <a:pPr lvl="1"/>
            <a:r>
              <a:rPr lang="en-US" altLang="en-US" sz="1800"/>
              <a:t>Product Line or Product Model</a:t>
            </a:r>
          </a:p>
          <a:p>
            <a:pPr lvl="1"/>
            <a:r>
              <a:rPr lang="en-US" altLang="en-US" sz="1800"/>
              <a:t>Customer</a:t>
            </a:r>
          </a:p>
          <a:p>
            <a:pPr lvl="1"/>
            <a:r>
              <a:rPr lang="en-US" altLang="en-US" sz="1800"/>
              <a:t>Military or Non-Military</a:t>
            </a:r>
          </a:p>
          <a:p>
            <a:r>
              <a:rPr lang="en-US" altLang="en-US" sz="2000"/>
              <a:t>Comment 3: Detailed Time Period</a:t>
            </a:r>
          </a:p>
          <a:p>
            <a:pPr lvl="1"/>
            <a:r>
              <a:rPr lang="en-US" altLang="en-US" sz="1800"/>
              <a:t>Record Reference Number</a:t>
            </a:r>
          </a:p>
          <a:p>
            <a:pPr lvl="1"/>
            <a:r>
              <a:rPr lang="en-US" altLang="en-US" sz="1800"/>
              <a:t>Beginning of Period to End of Period (Calendar Time)</a:t>
            </a:r>
          </a:p>
          <a:p>
            <a:r>
              <a:rPr lang="en-US" altLang="en-US" sz="2000"/>
              <a:t>Comment 4: References</a:t>
            </a:r>
          </a:p>
          <a:p>
            <a:pPr lvl="1"/>
            <a:r>
              <a:rPr lang="en-US" altLang="en-US" sz="1800"/>
              <a:t>Report Number</a:t>
            </a:r>
          </a:p>
          <a:p>
            <a:pPr lvl="1"/>
            <a:r>
              <a:rPr lang="en-US" altLang="en-US" sz="1800"/>
              <a:t>Test Procedure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E372-2D76-4ECE-8369-55EA78AA584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en-US" altLang="en-US" sz="2800" dirty="0" smtClean="0"/>
              <a:t>WLR_Smithdat.csv File </a:t>
            </a:r>
            <a:br>
              <a:rPr lang="en-US" altLang="en-US" sz="2800" dirty="0" smtClean="0"/>
            </a:br>
            <a:r>
              <a:rPr lang="en-US" altLang="en-US" sz="2800" dirty="0" smtClean="0"/>
              <a:t>(</a:t>
            </a:r>
            <a:r>
              <a:rPr lang="en-US" altLang="en-US" sz="2800" dirty="0"/>
              <a:t>Typical Weibull Library File)</a:t>
            </a:r>
            <a:br>
              <a:rPr lang="en-US" altLang="en-US" sz="2800" dirty="0"/>
            </a:br>
            <a:r>
              <a:rPr lang="en-US" altLang="en-US" sz="2000" dirty="0"/>
              <a:t>1 Header Row and 2 Records Shown</a:t>
            </a:r>
            <a:endParaRPr lang="en-US" altLang="en-US" dirty="0"/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81000" y="1447800"/>
            <a:ext cx="8382000" cy="2062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 dirty="0" smtClean="0"/>
              <a:t>Path\</a:t>
            </a:r>
            <a:r>
              <a:rPr lang="en-US" altLang="en-US" sz="1600" b="1" dirty="0" err="1" smtClean="0"/>
              <a:t>File,Title</a:t>
            </a:r>
            <a:r>
              <a:rPr lang="en-US" altLang="en-US" sz="1600" b="1" dirty="0" smtClean="0"/>
              <a:t> 1,Date,By,Device,Equipment,Cause,Duty,Environment,Model,Fit </a:t>
            </a:r>
            <a:r>
              <a:rPr lang="en-US" altLang="en-US" sz="1600" b="1" dirty="0" err="1" smtClean="0"/>
              <a:t>Method,Confidence,Unit,Typical</a:t>
            </a:r>
            <a:r>
              <a:rPr lang="en-US" altLang="en-US" sz="1600" b="1" dirty="0" smtClean="0"/>
              <a:t> (Lo/Med/Hi),Variability (Lo/Med/Hi),t0 (Lo/Med/Hi),Comment 1,Comment 2,Comment 3,Comment 4,Set()n/s</a:t>
            </a:r>
          </a:p>
          <a:p>
            <a:pPr>
              <a:spcBef>
                <a:spcPct val="50000"/>
              </a:spcBef>
            </a:pPr>
            <a:r>
              <a:rPr lang="en-US" altLang="en-US" sz="1600" b="1" dirty="0" smtClean="0"/>
              <a:t>C:\Smithdat\18WHEELR.W,18 Wheeler Steering Failures,Y2020M05D09,rba,,,,,,W2P,RR,,miles,69362,3.2569,,,,,,Set(1)10010/10000</a:t>
            </a:r>
          </a:p>
          <a:p>
            <a:pPr>
              <a:spcBef>
                <a:spcPct val="50000"/>
              </a:spcBef>
            </a:pPr>
            <a:r>
              <a:rPr lang="en-US" altLang="en-US" sz="1600" b="1" dirty="0" smtClean="0"/>
              <a:t>C:\Smithdat\BWSOPAC.W,Southern Pacific BiWeibull,Y2020M05D09,,,,,,,W2P,RR,U90,units,242.62,1.194,,,,,,Set(1)304/238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81000" y="5486400"/>
            <a:ext cx="838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 dirty="0" smtClean="0"/>
              <a:t>NOTE: </a:t>
            </a:r>
            <a:r>
              <a:rPr lang="en-US" altLang="en-US" sz="1400" b="1" dirty="0"/>
              <a:t>Can aggregate individual </a:t>
            </a:r>
            <a:r>
              <a:rPr lang="en-US" altLang="en-US" sz="1400" b="1" dirty="0" smtClean="0"/>
              <a:t>data files into a Master File</a:t>
            </a:r>
            <a:endParaRPr lang="en-US" alt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the hood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the %</a:t>
            </a:r>
            <a:r>
              <a:rPr lang="en-US" dirty="0" err="1" smtClean="0"/>
              <a:t>appdata</a:t>
            </a:r>
            <a:r>
              <a:rPr lang="en-US" dirty="0" smtClean="0"/>
              <a:t>% directory, there is an </a:t>
            </a:r>
            <a:r>
              <a:rPr lang="en-US" dirty="0" err="1" smtClean="0"/>
              <a:t>ini</a:t>
            </a:r>
            <a:endParaRPr lang="en-US" dirty="0" smtClean="0"/>
          </a:p>
          <a:p>
            <a:pPr lvl="1"/>
            <a:r>
              <a:rPr lang="en-US" dirty="0" smtClean="0"/>
              <a:t>SSWLib.ini</a:t>
            </a:r>
          </a:p>
          <a:p>
            <a:pPr lvl="2"/>
            <a:r>
              <a:rPr lang="en-US" dirty="0" smtClean="0"/>
              <a:t>Stores Definition Files and Reference Files</a:t>
            </a:r>
          </a:p>
          <a:p>
            <a:r>
              <a:rPr lang="en-US" dirty="0" smtClean="0"/>
              <a:t>Definition File (Usually starts with “WLD”</a:t>
            </a:r>
          </a:p>
          <a:p>
            <a:pPr lvl="1"/>
            <a:r>
              <a:rPr lang="en-US" dirty="0" smtClean="0"/>
              <a:t>Defines Data file, Headers, and what user can change.</a:t>
            </a:r>
          </a:p>
          <a:p>
            <a:r>
              <a:rPr lang="en-US" dirty="0" smtClean="0"/>
              <a:t>Reference File (Usually starts with “WLR”)</a:t>
            </a:r>
          </a:p>
          <a:p>
            <a:pPr lvl="1"/>
            <a:r>
              <a:rPr lang="en-US" dirty="0" smtClean="0"/>
              <a:t>Typically a modified data fie, but can have any number of columns and rows</a:t>
            </a:r>
          </a:p>
          <a:p>
            <a:r>
              <a:rPr lang="en-US" dirty="0" smtClean="0"/>
              <a:t>Data File (Usually starts with “WD”)</a:t>
            </a:r>
          </a:p>
          <a:p>
            <a:pPr lvl="1"/>
            <a:r>
              <a:rPr lang="en-US" dirty="0" smtClean="0"/>
              <a:t>Data saved by SuperSMITH™ according to the Definition File.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BA1DC-3574-484C-9B27-DCF649EF0E2E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862156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Soon..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Ability to customize Definition Files</a:t>
            </a:r>
          </a:p>
          <a:p>
            <a:r>
              <a:rPr lang="en-US" dirty="0" smtClean="0"/>
              <a:t>Added documentation on protecting and backing up your reference data.  Treat it like product drawing information for backup and security.</a:t>
            </a:r>
          </a:p>
          <a:p>
            <a:r>
              <a:rPr lang="en-US" dirty="0" smtClean="0"/>
              <a:t>Additional guides to setting up a library.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375921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97B-F568-48BD-B669-CB19C25DEE4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altLang="en-US"/>
              <a:t>Weibull Library Goals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95800"/>
          </a:xfrm>
        </p:spPr>
        <p:txBody>
          <a:bodyPr/>
          <a:lstStyle/>
          <a:p>
            <a:r>
              <a:rPr lang="en-US" altLang="en-US"/>
              <a:t>Searchable index of previous results</a:t>
            </a:r>
          </a:p>
          <a:p>
            <a:r>
              <a:rPr lang="en-US" altLang="en-US"/>
              <a:t>Summary of analysis + reference to full data</a:t>
            </a:r>
          </a:p>
          <a:p>
            <a:r>
              <a:rPr lang="en-US" altLang="en-US"/>
              <a:t>Simple text format for future flexibility</a:t>
            </a:r>
          </a:p>
          <a:p>
            <a:r>
              <a:rPr lang="en-US" altLang="en-US"/>
              <a:t>Save intermediate file (w/ later verification)</a:t>
            </a:r>
          </a:p>
          <a:p>
            <a:r>
              <a:rPr lang="en-US" altLang="en-US"/>
              <a:t>Standard organization</a:t>
            </a:r>
          </a:p>
          <a:p>
            <a:pPr lvl="1"/>
            <a:r>
              <a:rPr lang="en-US" altLang="en-US"/>
              <a:t>No more than 20 fields</a:t>
            </a:r>
          </a:p>
          <a:p>
            <a:pPr lvl="1"/>
            <a:r>
              <a:rPr lang="en-US" altLang="en-US"/>
              <a:t>Essential universal info</a:t>
            </a:r>
          </a:p>
          <a:p>
            <a:pPr lvl="1"/>
            <a:r>
              <a:rPr lang="en-US" altLang="en-US"/>
              <a:t>Additional info in comments</a:t>
            </a:r>
          </a:p>
        </p:txBody>
      </p:sp>
      <p:pic>
        <p:nvPicPr>
          <p:cNvPr id="74756" name="Picture 4" descr="C:\data\x.bmp"/>
          <p:cNvPicPr>
            <a:picLocks noChangeAspect="1" noChangeArrowheads="1"/>
          </p:cNvPicPr>
          <p:nvPr/>
        </p:nvPicPr>
        <p:blipFill>
          <a:blip r:embed="rId2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19600"/>
            <a:ext cx="2276475" cy="159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7" name="Picture 5" descr="C:\data\x.bmp"/>
          <p:cNvPicPr>
            <a:picLocks noChangeAspect="1" noChangeArrowheads="1"/>
          </p:cNvPicPr>
          <p:nvPr/>
        </p:nvPicPr>
        <p:blipFill>
          <a:blip r:embed="rId3" cstate="print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81400"/>
            <a:ext cx="2200275" cy="153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311230"/>
            <a:ext cx="7868010" cy="258157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6DC4F-0FEE-4632-8B90-A443EA1E715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r>
              <a:rPr lang="en-US" altLang="en-US" b="1"/>
              <a:t>Weibull Library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325415"/>
            <a:ext cx="7772400" cy="4114800"/>
          </a:xfrm>
        </p:spPr>
        <p:txBody>
          <a:bodyPr/>
          <a:lstStyle/>
          <a:p>
            <a:r>
              <a:rPr lang="en-US" altLang="en-US" sz="2400"/>
              <a:t>Most Important Part of Weibull Engineering</a:t>
            </a:r>
          </a:p>
          <a:p>
            <a:pPr lvl="1"/>
            <a:r>
              <a:rPr lang="en-US" altLang="en-US" sz="2000"/>
              <a:t>Useful as Lessons-Learned database</a:t>
            </a:r>
          </a:p>
          <a:p>
            <a:pPr lvl="1"/>
            <a:r>
              <a:rPr lang="en-US" altLang="en-US" sz="2000"/>
              <a:t>Enables and justifies Weibayes for improved results</a:t>
            </a:r>
          </a:p>
          <a:p>
            <a:r>
              <a:rPr lang="en-US" altLang="en-US" sz="2400"/>
              <a:t>Software Can Help Easily Generate Library Items after Each Analysis</a:t>
            </a:r>
          </a:p>
        </p:txBody>
      </p:sp>
      <p:graphicFrame>
        <p:nvGraphicFramePr>
          <p:cNvPr id="8397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50211"/>
              </p:ext>
            </p:extLst>
          </p:nvPr>
        </p:nvGraphicFramePr>
        <p:xfrm>
          <a:off x="9982200" y="3847306"/>
          <a:ext cx="6122988" cy="251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3" name="Bitmap Image" r:id="rId4" imgW="7114286" imgH="2924583" progId="Paint.Picture">
                  <p:embed/>
                </p:oleObj>
              </mc:Choice>
              <mc:Fallback>
                <p:oleObj name="Bitmap Image" r:id="rId4" imgW="7114286" imgH="2924583" progId="Paint.Pictur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2200" y="3847306"/>
                        <a:ext cx="6122988" cy="251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4" name="Oval 1030"/>
          <p:cNvSpPr>
            <a:spLocks noChangeArrowheads="1"/>
          </p:cNvSpPr>
          <p:nvPr/>
        </p:nvSpPr>
        <p:spPr bwMode="auto">
          <a:xfrm>
            <a:off x="1371600" y="4133228"/>
            <a:ext cx="5334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5" name="Text Box 1031"/>
          <p:cNvSpPr txBox="1">
            <a:spLocks noChangeArrowheads="1"/>
          </p:cNvSpPr>
          <p:nvPr/>
        </p:nvSpPr>
        <p:spPr bwMode="auto">
          <a:xfrm>
            <a:off x="4333875" y="6161089"/>
            <a:ext cx="33528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dirty="0"/>
              <a:t>Easily Generate Library Items</a:t>
            </a:r>
          </a:p>
        </p:txBody>
      </p:sp>
      <p:sp>
        <p:nvSpPr>
          <p:cNvPr id="83976" name="AutoShape 1032"/>
          <p:cNvSpPr>
            <a:spLocks noChangeArrowheads="1"/>
          </p:cNvSpPr>
          <p:nvPr/>
        </p:nvSpPr>
        <p:spPr bwMode="auto">
          <a:xfrm>
            <a:off x="7124700" y="5678489"/>
            <a:ext cx="381000" cy="4826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 bwMode="auto">
          <a:xfrm>
            <a:off x="6858000" y="4682333"/>
            <a:ext cx="771525" cy="1108867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utoUpdateAnimBg="0"/>
      <p:bldP spid="839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Features in New Library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4698936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 bwMode="auto">
          <a:xfrm>
            <a:off x="3086100" y="3657600"/>
            <a:ext cx="2971800" cy="381000"/>
          </a:xfrm>
          <a:prstGeom prst="wedgeRectCallout">
            <a:avLst>
              <a:gd name="adj1" fmla="val 72500"/>
              <a:gd name="adj2" fmla="val 33166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Load a reference file to look for data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685800" y="3238500"/>
            <a:ext cx="2971800" cy="381000"/>
          </a:xfrm>
          <a:prstGeom prst="wedgeRectCallout">
            <a:avLst>
              <a:gd name="adj1" fmla="val -46816"/>
              <a:gd name="adj2" fmla="val -204167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Search or reset the reference file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87982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dirty="0" smtClean="0"/>
              <a:t>Use Menu to Review </a:t>
            </a:r>
            <a:br>
              <a:rPr lang="en-US" dirty="0" smtClean="0"/>
            </a:br>
            <a:r>
              <a:rPr lang="en-US" dirty="0" smtClean="0"/>
              <a:t>or Update choices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752600"/>
            <a:ext cx="3219450" cy="4933950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 bwMode="auto">
          <a:xfrm>
            <a:off x="152400" y="1905000"/>
            <a:ext cx="4572000" cy="4191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Can copy type/Comment from set 1 to rest of the sets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152400" y="2705100"/>
            <a:ext cx="4572000" cy="419100"/>
          </a:xfrm>
          <a:prstGeom prst="wedgeRectCallout">
            <a:avLst>
              <a:gd name="adj1" fmla="val 71629"/>
              <a:gd name="adj2" fmla="val 4553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Each data set gets its own line in the output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152400" y="3505200"/>
            <a:ext cx="4572000" cy="419100"/>
          </a:xfrm>
          <a:prstGeom prst="wedgeRectCallout">
            <a:avLst>
              <a:gd name="adj1" fmla="val 71629"/>
              <a:gd name="adj2" fmla="val 4553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Cyan with “"</a:t>
            </a:r>
            <a:r>
              <a:rPr lang="en-US" sz="1800" dirty="0" smtClean="0">
                <a:solidFill>
                  <a:srgbClr val="002060"/>
                </a:solidFill>
              </a:rPr>
              <a:t>ø</a:t>
            </a:r>
            <a:r>
              <a:rPr lang="en-US" sz="1400" dirty="0" smtClean="0">
                <a:solidFill>
                  <a:srgbClr val="002060"/>
                </a:solidFill>
              </a:rPr>
              <a:t>“: Data from plot (no change)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152400" y="5334000"/>
            <a:ext cx="4572000" cy="419100"/>
          </a:xfrm>
          <a:prstGeom prst="wedgeRectCallout">
            <a:avLst>
              <a:gd name="adj1" fmla="val 71629"/>
              <a:gd name="adj2" fmla="val 4553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Green with “"</a:t>
            </a:r>
            <a:r>
              <a:rPr lang="en-US" sz="1800" dirty="0" smtClean="0">
                <a:solidFill>
                  <a:srgbClr val="002060"/>
                </a:solidFill>
              </a:rPr>
              <a:t>•</a:t>
            </a:r>
            <a:r>
              <a:rPr lang="en-US" sz="1400" dirty="0" smtClean="0">
                <a:solidFill>
                  <a:srgbClr val="002060"/>
                </a:solidFill>
              </a:rPr>
              <a:t>“:  Data Entered. (can change)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152400" y="6115050"/>
            <a:ext cx="4572000" cy="419100"/>
          </a:xfrm>
          <a:prstGeom prst="wedgeRectCallout">
            <a:avLst>
              <a:gd name="adj1" fmla="val 71629"/>
              <a:gd name="adj2" fmla="val 4553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Yellow with “"</a:t>
            </a:r>
            <a:r>
              <a:rPr lang="en-US" sz="1800" dirty="0" smtClean="0">
                <a:solidFill>
                  <a:srgbClr val="002060"/>
                </a:solidFill>
              </a:rPr>
              <a:t>o</a:t>
            </a:r>
            <a:r>
              <a:rPr lang="en-US" sz="1400" dirty="0" smtClean="0">
                <a:solidFill>
                  <a:srgbClr val="002060"/>
                </a:solidFill>
              </a:rPr>
              <a:t>“: Data needed. (Click to change)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494278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List Menu Items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651000"/>
            <a:ext cx="3489794" cy="4419600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 bwMode="auto">
          <a:xfrm>
            <a:off x="152400" y="2438400"/>
            <a:ext cx="4572000" cy="6096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Most menu items are from Defined Lists.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Choose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 the most appropriate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152400" y="1651000"/>
            <a:ext cx="4572000" cy="6096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Example when “Device” is selected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64009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Entry items (Comments)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475" y="1828800"/>
            <a:ext cx="4743450" cy="2903566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 bwMode="auto">
          <a:xfrm>
            <a:off x="228600" y="3300903"/>
            <a:ext cx="3200400" cy="609600"/>
          </a:xfrm>
          <a:prstGeom prst="wedgeRectCallout">
            <a:avLst>
              <a:gd name="adj1" fmla="val 81216"/>
              <a:gd name="adj2" fmla="val 30833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1. Optional: Click a template.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(“Part #:” or “Part Name:”)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233807" y="2566258"/>
            <a:ext cx="3200400" cy="609600"/>
          </a:xfrm>
          <a:prstGeom prst="wedgeRectCallout">
            <a:avLst>
              <a:gd name="adj1" fmla="val 79154"/>
              <a:gd name="adj2" fmla="val 69493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2. Add to the text, or replace it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8348" y="3175858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#: 12345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384149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Copy/Save the Data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88536" y="1600200"/>
            <a:ext cx="4688264" cy="2286000"/>
          </a:xfrm>
        </p:spPr>
        <p:txBody>
          <a:bodyPr/>
          <a:lstStyle/>
          <a:p>
            <a:r>
              <a:rPr lang="en-US" sz="2400" dirty="0" smtClean="0"/>
              <a:t>Each Copy/Save will save one data set from the file.  If you have 3 data sets in the file, you will need to do 3 “saves” to save them.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26302-E5D7-43BC-BEFE-D0FC342545CB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502790"/>
            <a:ext cx="3238500" cy="5133975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 bwMode="auto">
          <a:xfrm>
            <a:off x="152400" y="4114800"/>
            <a:ext cx="4572000" cy="6096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Turn the Headers/Titles On or Off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188536" y="4876800"/>
            <a:ext cx="4572000" cy="6096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Copy to clipboard to paste into Excel or other database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188536" y="5562600"/>
            <a:ext cx="4572000" cy="609600"/>
          </a:xfrm>
          <a:prstGeom prst="wedgeRectCallout">
            <a:avLst>
              <a:gd name="adj1" fmla="val 72962"/>
              <a:gd name="adj2" fmla="val 62500"/>
            </a:avLst>
          </a:prstGeom>
          <a:solidFill>
            <a:srgbClr val="FFFFCC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</a:rPr>
              <a:t>Save this Data set to the current Data File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151381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1D93-D388-4D56-B190-44B6E03E2CAE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381000"/>
          </a:xfrm>
        </p:spPr>
        <p:txBody>
          <a:bodyPr/>
          <a:lstStyle/>
          <a:p>
            <a:r>
              <a:rPr lang="en-US" altLang="en-US" sz="2400" b="1" dirty="0"/>
              <a:t>Each Weibull Library Record (</a:t>
            </a:r>
            <a:r>
              <a:rPr lang="en-US" altLang="en-US" sz="2400" b="1" dirty="0">
                <a:solidFill>
                  <a:srgbClr val="00B0F0"/>
                </a:solidFill>
              </a:rPr>
              <a:t>* = Automatic</a:t>
            </a:r>
            <a:r>
              <a:rPr lang="en-US" altLang="en-US" sz="2400" b="1" dirty="0"/>
              <a:t> From Analysis)</a:t>
            </a:r>
            <a:endParaRPr lang="en-US" altLang="en-US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924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00B0F0"/>
                </a:solidFill>
              </a:rPr>
              <a:t>* Path\Filename </a:t>
            </a:r>
            <a:r>
              <a:rPr lang="en-US" altLang="en-US" sz="1600" b="1" dirty="0">
                <a:solidFill>
                  <a:srgbClr val="FF3300"/>
                </a:solidFill>
              </a:rPr>
              <a:t>of complete analysis … (update if changed)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Title</a:t>
            </a:r>
            <a:r>
              <a:rPr lang="en-US" altLang="en-US" sz="1600" b="1" dirty="0"/>
              <a:t> … at top of Weibull plot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Date record created </a:t>
            </a:r>
            <a:r>
              <a:rPr lang="en-US" altLang="en-US" sz="1600" b="1" dirty="0"/>
              <a:t>… YYYY-MM-DD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50"/>
                </a:solidFill>
              </a:rPr>
              <a:t>By</a:t>
            </a:r>
            <a:r>
              <a:rPr lang="en-US" altLang="en-US" sz="1600" b="1" dirty="0"/>
              <a:t> … person saving the record … including password ID designation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FFFF00"/>
                </a:solidFill>
              </a:rPr>
              <a:t>Type of device </a:t>
            </a:r>
            <a:r>
              <a:rPr lang="en-US" altLang="en-US" sz="1600" b="1" dirty="0"/>
              <a:t>… bearing, seal, housing, shaft, solder joint, connector, IC, lamp...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FFFF00"/>
                </a:solidFill>
              </a:rPr>
              <a:t>Type of equipment </a:t>
            </a:r>
            <a:r>
              <a:rPr lang="en-US" altLang="en-US" sz="1600" b="1" dirty="0"/>
              <a:t>… actuator, motor, valve,  pump, conveyor, controller, display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FFFF00"/>
                </a:solidFill>
              </a:rPr>
              <a:t>Type of mechanism (root cause) </a:t>
            </a:r>
            <a:r>
              <a:rPr lang="en-US" altLang="en-US" sz="1600" b="1" dirty="0"/>
              <a:t>… fracture, thinning, leaking, open-circuit, mixed ..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FFFF00"/>
                </a:solidFill>
              </a:rPr>
              <a:t>Type of customer duty cycle </a:t>
            </a:r>
            <a:r>
              <a:rPr lang="en-US" altLang="en-US" sz="1600" b="1" dirty="0"/>
              <a:t>… continuous, on-off schedule, load level, impact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>
                <a:solidFill>
                  <a:srgbClr val="FFFF00"/>
                </a:solidFill>
              </a:rPr>
              <a:t>Type of environment </a:t>
            </a:r>
            <a:r>
              <a:rPr lang="en-US" altLang="en-US" sz="1600" b="1" dirty="0"/>
              <a:t>… humid, hot, sub-zero, 20DegC-35DegC, vibration, shock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Model type </a:t>
            </a:r>
            <a:r>
              <a:rPr lang="en-US" altLang="en-US" sz="1600" b="1" dirty="0"/>
              <a:t>… W, N, L, G-, G+ 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Fit type </a:t>
            </a:r>
            <a:r>
              <a:rPr lang="en-US" altLang="en-US" sz="1600" b="1" dirty="0"/>
              <a:t>… </a:t>
            </a:r>
            <a:r>
              <a:rPr lang="en-US" altLang="en-US" sz="1600" b="1" dirty="0" err="1"/>
              <a:t>rr</a:t>
            </a:r>
            <a:r>
              <a:rPr lang="en-US" altLang="en-US" sz="1600" b="1" dirty="0"/>
              <a:t>, </a:t>
            </a:r>
            <a:r>
              <a:rPr lang="en-US" altLang="en-US" sz="1600" b="1" dirty="0" err="1"/>
              <a:t>rrs</a:t>
            </a:r>
            <a:r>
              <a:rPr lang="en-US" altLang="en-US" sz="1600" b="1" dirty="0"/>
              <a:t>, </a:t>
            </a:r>
            <a:r>
              <a:rPr lang="en-US" altLang="en-US" sz="1600" b="1" dirty="0" err="1"/>
              <a:t>mle</a:t>
            </a:r>
            <a:r>
              <a:rPr lang="en-US" altLang="en-US" sz="1600" b="1" dirty="0"/>
              <a:t>, </a:t>
            </a:r>
            <a:r>
              <a:rPr lang="en-US" altLang="en-US" sz="1600" b="1" dirty="0" err="1"/>
              <a:t>RBAmd</a:t>
            </a:r>
            <a:r>
              <a:rPr lang="en-US" altLang="en-US" sz="1600" b="1" dirty="0"/>
              <a:t>,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Confidence type </a:t>
            </a:r>
            <a:r>
              <a:rPr lang="en-US" altLang="en-US" sz="1600" b="1" dirty="0"/>
              <a:t>… pvD90, fm-95, ...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Data units </a:t>
            </a:r>
            <a:r>
              <a:rPr lang="en-US" altLang="en-US" sz="1600" b="1" dirty="0"/>
              <a:t>… hours, cycles, months, miles, inches, </a:t>
            </a:r>
            <a:r>
              <a:rPr lang="en-US" altLang="en-US" sz="1600" b="1" dirty="0" err="1"/>
              <a:t>degK</a:t>
            </a:r>
            <a:r>
              <a:rPr lang="en-US" altLang="en-US" sz="1600" b="1" dirty="0"/>
              <a:t>, ...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Data typical value </a:t>
            </a:r>
            <a:r>
              <a:rPr lang="en-US" altLang="en-US" sz="1600" b="1" dirty="0"/>
              <a:t>… Eta, Mu, </a:t>
            </a:r>
            <a:r>
              <a:rPr lang="en-US" altLang="en-US" sz="1600" b="1" dirty="0" err="1"/>
              <a:t>MuAL</a:t>
            </a:r>
            <a:r>
              <a:rPr lang="en-US" altLang="en-US" sz="1600" b="1" dirty="0"/>
              <a:t>, Xi (lo-med-hi)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Data variability value </a:t>
            </a:r>
            <a:r>
              <a:rPr lang="en-US" altLang="en-US" sz="1600" b="1" dirty="0"/>
              <a:t>… Beta, Sigma, </a:t>
            </a:r>
            <a:r>
              <a:rPr lang="en-US" altLang="en-US" sz="1600" b="1" dirty="0" err="1"/>
              <a:t>SigF</a:t>
            </a:r>
            <a:r>
              <a:rPr lang="en-US" altLang="en-US" sz="1600" b="1" dirty="0"/>
              <a:t>, Del (lo-med-hi)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/>
              <a:t>* </a:t>
            </a:r>
            <a:r>
              <a:rPr lang="en-US" altLang="en-US" sz="1600" b="1" dirty="0">
                <a:solidFill>
                  <a:srgbClr val="00B0F0"/>
                </a:solidFill>
              </a:rPr>
              <a:t>Data t0 value </a:t>
            </a:r>
            <a:r>
              <a:rPr lang="en-US" altLang="en-US" sz="1600" b="1" dirty="0"/>
              <a:t>… t0 (lo-med-hi value) …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 smtClean="0">
                <a:solidFill>
                  <a:srgbClr val="FFFF00"/>
                </a:solidFill>
              </a:rPr>
              <a:t>Comment fields(</a:t>
            </a:r>
            <a:r>
              <a:rPr lang="en-US" altLang="en-US" sz="1600" b="1" dirty="0" err="1" smtClean="0">
                <a:solidFill>
                  <a:srgbClr val="FFFF00"/>
                </a:solidFill>
              </a:rPr>
              <a:t>Qty</a:t>
            </a:r>
            <a:r>
              <a:rPr lang="en-US" altLang="en-US" sz="1600" b="1" dirty="0" smtClean="0">
                <a:solidFill>
                  <a:srgbClr val="FFFF00"/>
                </a:solidFill>
              </a:rPr>
              <a:t> = 4)</a:t>
            </a:r>
            <a:r>
              <a:rPr lang="en-US" altLang="en-US" sz="1600" b="1" dirty="0" smtClean="0"/>
              <a:t> </a:t>
            </a:r>
            <a:r>
              <a:rPr lang="en-US" altLang="en-US" sz="1600" b="1" dirty="0"/>
              <a:t>… customizable for each individual </a:t>
            </a:r>
            <a:r>
              <a:rPr lang="en-US" altLang="en-US" sz="1600" b="1" dirty="0" smtClean="0"/>
              <a:t>library</a:t>
            </a:r>
          </a:p>
          <a:p>
            <a:pPr>
              <a:lnSpc>
                <a:spcPct val="90000"/>
              </a:lnSpc>
            </a:pPr>
            <a:r>
              <a:rPr lang="en-US" altLang="en-US" sz="1600" b="1" dirty="0" smtClean="0"/>
              <a:t>* </a:t>
            </a:r>
            <a:r>
              <a:rPr lang="en-US" altLang="en-US" sz="1600" b="1" dirty="0" smtClean="0">
                <a:solidFill>
                  <a:srgbClr val="00B0F0"/>
                </a:solidFill>
              </a:rPr>
              <a:t>Set(Set Number)Set size/Suspensions</a:t>
            </a:r>
            <a:endParaRPr lang="en-US" altLang="en-US" sz="1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68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8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68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8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8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8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68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68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68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68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3" grpId="0" build="p" autoUpdateAnimBg="0" advAuto="0"/>
    </p:bldLst>
  </p:timing>
</p:sld>
</file>

<file path=ppt/theme/theme1.xml><?xml version="1.0" encoding="utf-8"?>
<a:theme xmlns:a="http://schemas.openxmlformats.org/drawingml/2006/main" name="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c:\msoffice\powerpnt\template\clrovrhd\bevelc.ppt</Template>
  <TotalTime>4402</TotalTime>
  <Pages>6</Pages>
  <Words>793</Words>
  <Application>Microsoft Office PowerPoint</Application>
  <PresentationFormat>Letter Paper (8.5x11 in)</PresentationFormat>
  <Paragraphs>107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Fireball</vt:lpstr>
      <vt:lpstr>Microsoft Clip Gallery</vt:lpstr>
      <vt:lpstr>PBrush</vt:lpstr>
      <vt:lpstr>Weibull Library Organization Data Collection Recommendations</vt:lpstr>
      <vt:lpstr>Weibull Library Goals</vt:lpstr>
      <vt:lpstr>Weibull Library</vt:lpstr>
      <vt:lpstr>Many Features in New Library</vt:lpstr>
      <vt:lpstr>Use Menu to Review  or Update choices</vt:lpstr>
      <vt:lpstr>Fixed List Menu Items</vt:lpstr>
      <vt:lpstr>Variable Entry items (Comments)</vt:lpstr>
      <vt:lpstr>Copy/Save the Data </vt:lpstr>
      <vt:lpstr>Each Weibull Library Record (* = Automatic From Analysis)</vt:lpstr>
      <vt:lpstr>Weibull Library Comment Field Possibilities</vt:lpstr>
      <vt:lpstr>WLR_Smithdat.csv File  (Typical Weibull Library File) 1 Header Row and 2 Records Shown</vt:lpstr>
      <vt:lpstr>Under the hood</vt:lpstr>
      <vt:lpstr>Coming Soon..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    Weibayes &amp; Weibayes  Substantiation Testing...</dc:title>
  <dc:subject/>
  <dc:creator>bob</dc:creator>
  <cp:keywords/>
  <dc:description/>
  <cp:lastModifiedBy>Carl</cp:lastModifiedBy>
  <cp:revision>61</cp:revision>
  <cp:lastPrinted>2000-12-01T17:55:56Z</cp:lastPrinted>
  <dcterms:created xsi:type="dcterms:W3CDTF">2001-01-26T15:35:44Z</dcterms:created>
  <dcterms:modified xsi:type="dcterms:W3CDTF">2021-12-31T21:39:52Z</dcterms:modified>
</cp:coreProperties>
</file>