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3"/>
  </p:notesMasterIdLst>
  <p:sldIdLst>
    <p:sldId id="256" r:id="rId2"/>
    <p:sldId id="285" r:id="rId3"/>
    <p:sldId id="275" r:id="rId4"/>
    <p:sldId id="257" r:id="rId5"/>
    <p:sldId id="258" r:id="rId6"/>
    <p:sldId id="259" r:id="rId7"/>
    <p:sldId id="260" r:id="rId8"/>
    <p:sldId id="286" r:id="rId9"/>
    <p:sldId id="266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74" r:id="rId18"/>
    <p:sldId id="261" r:id="rId19"/>
    <p:sldId id="262" r:id="rId20"/>
    <p:sldId id="264" r:id="rId21"/>
    <p:sldId id="265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53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4" autoAdjust="0"/>
    <p:restoredTop sz="93614" autoAdjust="0"/>
  </p:normalViewPr>
  <p:slideViewPr>
    <p:cSldViewPr showGuides="1">
      <p:cViewPr varScale="1">
        <p:scale>
          <a:sx n="80" d="100"/>
          <a:sy n="80" d="100"/>
        </p:scale>
        <p:origin x="1622" y="43"/>
      </p:cViewPr>
      <p:guideLst>
        <p:guide orient="horz" pos="4080"/>
        <p:guide pos="5376"/>
      </p:guideLst>
    </p:cSldViewPr>
  </p:slideViewPr>
  <p:outlineViewPr>
    <p:cViewPr>
      <p:scale>
        <a:sx n="33" d="100"/>
        <a:sy n="33" d="100"/>
      </p:scale>
      <p:origin x="0" y="-175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6107CE-62FC-4D82-8C05-BAF91E3A3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81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2018 11 27  Previous version</a:t>
            </a:r>
          </a:p>
          <a:p>
            <a:r>
              <a:rPr lang="en-US" altLang="en-US" smtClean="0"/>
              <a:t>2020 05 20  Removed LLC on slide 8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6527A82-A2F2-4CBD-9FA7-1E059A59BB6B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329612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Mention Monte Carlo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F63A4E2-FF13-4C4F-8C5F-DA22DDE4DE0E}" type="slidenum">
              <a:rPr lang="en-US" altLang="en-US" sz="120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357490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SW can convert various Warranty data</a:t>
            </a:r>
          </a:p>
          <a:p>
            <a:r>
              <a:rPr lang="en-US" altLang="en-US" smtClean="0"/>
              <a:t>There are classes on Life Cycle, Production Reliability (Barringer</a:t>
            </a:r>
          </a:p>
          <a:p>
            <a:r>
              <a:rPr lang="en-US" altLang="en-US" smtClean="0"/>
              <a:t>Most important thing: Weibull Library…. teaser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38E6CE2-D4C1-4957-941D-932E115FECC4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21020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7664F39-603B-492B-87CC-0B5C402DC656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7797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AMSAA = Army Material Systems Analysis Activity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B0C3BD-D5D5-44E1-8D2E-099A6E145160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29706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Parametric: Fit to an equation: y=mx+b.  Parameters are m and b</a:t>
            </a:r>
          </a:p>
          <a:p>
            <a:r>
              <a:rPr lang="en-US" altLang="en-US" smtClean="0"/>
              <a:t>Mean is non parametric.  No parameters.  Just add and divide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A65132F-A990-4CAE-9C2C-67E7D3E4A1B9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134108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Binomial 2 outcomes</a:t>
            </a:r>
          </a:p>
          <a:p>
            <a:r>
              <a:rPr lang="en-US" altLang="en-US" smtClean="0"/>
              <a:t>Poisson: counting things</a:t>
            </a:r>
          </a:p>
          <a:p>
            <a:r>
              <a:rPr lang="en-US" altLang="en-US" smtClean="0"/>
              <a:t>Exponential</a:t>
            </a:r>
          </a:p>
          <a:p>
            <a:r>
              <a:rPr lang="en-US" altLang="en-US" smtClean="0"/>
              <a:t>Normal has mean, standard deviation.  Doesn’t work well for lifetime cases</a:t>
            </a:r>
          </a:p>
          <a:p>
            <a:r>
              <a:rPr lang="en-US" altLang="en-US" smtClean="0"/>
              <a:t>Talk about mixtures</a:t>
            </a:r>
          </a:p>
          <a:p>
            <a:r>
              <a:rPr lang="en-US" altLang="en-US" smtClean="0"/>
              <a:t>Extreme values, Gumbel</a:t>
            </a:r>
          </a:p>
          <a:p>
            <a:r>
              <a:rPr lang="en-US" altLang="en-US" smtClean="0"/>
              <a:t>3 Parameter, a delay shift</a:t>
            </a:r>
          </a:p>
          <a:p>
            <a:endParaRPr lang="en-US" altLang="en-US" smtClean="0"/>
          </a:p>
          <a:p>
            <a:r>
              <a:rPr lang="en-US" altLang="en-US" smtClean="0"/>
              <a:t>?What are the 6 extreme value models?</a:t>
            </a:r>
          </a:p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FDE1066-4025-483F-959D-C56955F06542}" type="slidenum">
              <a:rPr lang="en-US" altLang="en-US" sz="1200"/>
              <a:pPr/>
              <a:t>9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52901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smtClean="0"/>
              <a:t>Note that area under each curve = 1, definition of probability density function</a:t>
            </a:r>
          </a:p>
          <a:p>
            <a:r>
              <a:rPr lang="en-US" altLang="en-US" smtClean="0"/>
              <a:t>Note definition of cumulative distribution function, CDF</a:t>
            </a:r>
          </a:p>
          <a:p>
            <a:r>
              <a:rPr lang="en-US" altLang="en-US" smtClean="0"/>
              <a:t>Note that the shapes are different because of beta, or slope.  These lines have the same eta, or characteristic life</a:t>
            </a:r>
          </a:p>
          <a:p>
            <a:r>
              <a:rPr lang="en-US" altLang="en-US" smtClean="0"/>
              <a:t>Note that CDF goes to 1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8C6BC3C-171B-4DD6-948B-8E290676B2A4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25723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1027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028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grpSp>
        <p:nvGrpSpPr>
          <p:cNvPr id="7" name="Group 1034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1035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AutoShape 1036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AutoShape 1037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AutoShape 1038"/>
            <p:cNvSpPr>
              <a:spLocks noChangeArrowheads="1"/>
            </p:cNvSpPr>
            <p:nvPr/>
          </p:nvSpPr>
          <p:spPr bwMode="auto">
            <a:xfrm rot="5400000" flipH="1">
              <a:off x="83" y="3790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AutoShape 1039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AutoShape 1040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AutoShape 1041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15" name="Rectangle 1042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043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Oval 1044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Rectangle 1045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Oval 1046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Rectangle 1047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grpSp>
        <p:nvGrpSpPr>
          <p:cNvPr id="21" name="Group 1048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1049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AutoShape 1050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AutoShape 1051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AutoShape 1052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AutoShape 1053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AutoShape 1054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Freeform 1055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>
                <a:gd name="T0" fmla="*/ 1 w 532"/>
                <a:gd name="T1" fmla="*/ 0 h 465"/>
                <a:gd name="T2" fmla="*/ 0 w 532"/>
                <a:gd name="T3" fmla="*/ 166 h 465"/>
                <a:gd name="T4" fmla="*/ 532 w 532"/>
                <a:gd name="T5" fmla="*/ 465 h 465"/>
                <a:gd name="T6" fmla="*/ 532 w 532"/>
                <a:gd name="T7" fmla="*/ 201 h 465"/>
                <a:gd name="T8" fmla="*/ 172 w 532"/>
                <a:gd name="T9" fmla="*/ 0 h 465"/>
                <a:gd name="T10" fmla="*/ 1 w 532"/>
                <a:gd name="T11" fmla="*/ 0 h 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1056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>
                <a:gd name="T0" fmla="*/ 457 w 457"/>
                <a:gd name="T1" fmla="*/ 201 h 264"/>
                <a:gd name="T2" fmla="*/ 1 w 457"/>
                <a:gd name="T3" fmla="*/ 0 h 264"/>
                <a:gd name="T4" fmla="*/ 0 w 457"/>
                <a:gd name="T5" fmla="*/ 204 h 264"/>
                <a:gd name="T6" fmla="*/ 457 w 457"/>
                <a:gd name="T7" fmla="*/ 201 h 2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1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12954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" name="Rectangle 1031"/>
          <p:cNvSpPr>
            <a:spLocks noGrp="1" noChangeArrowheads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" name="Rectangle 10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752850" y="6510338"/>
            <a:ext cx="2895600" cy="30321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32" name="Rectangle 103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46925" y="6497638"/>
            <a:ext cx="1371600" cy="36036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9B789F-B0E9-4B65-8754-87BCB8EF74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85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FDFE5-C173-4236-B9F9-A78B470952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14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419100"/>
            <a:ext cx="1943100" cy="5740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419100"/>
            <a:ext cx="5676900" cy="5740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B670B-946D-42CB-AECF-CE4656037F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4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78625" y="6496050"/>
            <a:ext cx="1746250" cy="336550"/>
          </a:xfrm>
        </p:spPr>
        <p:txBody>
          <a:bodyPr/>
          <a:lstStyle>
            <a:lvl1pPr>
              <a:defRPr/>
            </a:lvl1pPr>
          </a:lstStyle>
          <a:p>
            <a:fld id="{C916072A-13E0-45C5-A123-A8670D89CF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421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AAF7E-A0B3-4CE4-A918-0F80B7BBBA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74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5A8DB-BE8C-436F-8117-B4B6989AC2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32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07207-A06E-4A3F-9C6B-D6F117F436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65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74D3E1-F702-4FB4-9DDF-99DAD77C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5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065E61-371D-4BD6-AF4D-1510A82C6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76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5D097C-A3F4-4AA3-95A4-91DC1C706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04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427C1-1085-4FFA-9AF4-760D59288A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994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0447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49605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Copyright 2006 - Wes Fulton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92888" y="6532563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 Narrow" panose="020B0606020202030204" pitchFamily="34" charset="0"/>
              </a:defRPr>
            </a:lvl1pPr>
          </a:lstStyle>
          <a:p>
            <a:fld id="{64783CBF-4B6B-43EB-824F-565710EE025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1047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AutoShape 11"/>
            <p:cNvSpPr>
              <a:spLocks noChangeArrowheads="1"/>
            </p:cNvSpPr>
            <p:nvPr/>
          </p:nvSpPr>
          <p:spPr bwMode="auto">
            <a:xfrm rot="5400000" flipH="1">
              <a:off x="83" y="3790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35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37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grpSp>
        <p:nvGrpSpPr>
          <p:cNvPr id="1038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1039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>
                <a:gd name="T0" fmla="*/ 1 w 532"/>
                <a:gd name="T1" fmla="*/ 0 h 465"/>
                <a:gd name="T2" fmla="*/ 0 w 532"/>
                <a:gd name="T3" fmla="*/ 166 h 465"/>
                <a:gd name="T4" fmla="*/ 532 w 532"/>
                <a:gd name="T5" fmla="*/ 465 h 465"/>
                <a:gd name="T6" fmla="*/ 532 w 532"/>
                <a:gd name="T7" fmla="*/ 201 h 465"/>
                <a:gd name="T8" fmla="*/ 172 w 532"/>
                <a:gd name="T9" fmla="*/ 0 h 465"/>
                <a:gd name="T10" fmla="*/ 1 w 532"/>
                <a:gd name="T11" fmla="*/ 0 h 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>
                <a:gd name="T0" fmla="*/ 457 w 457"/>
                <a:gd name="T1" fmla="*/ 201 h 264"/>
                <a:gd name="T2" fmla="*/ 1 w 457"/>
                <a:gd name="T3" fmla="*/ 0 h 264"/>
                <a:gd name="T4" fmla="*/ 0 w 457"/>
                <a:gd name="T5" fmla="*/ 204 h 264"/>
                <a:gd name="T6" fmla="*/ 457 w 457"/>
                <a:gd name="T7" fmla="*/ 201 h 2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 animBg="1"/>
      <p:bldP spid="3091" grpId="0" animBg="1"/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anose="020B080603090205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32"/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solidFill>
                  <a:srgbClr val="FFFFFF"/>
                </a:solidFill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Weibull Intro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200400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Introduction to Dr. </a:t>
            </a:r>
            <a:r>
              <a:rPr lang="en-US" altLang="en-US" dirty="0"/>
              <a:t>Bob’s Weibull Engineering Workshop by Wes Fulton and Carl Tarum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6" name="Rounded Rectangle 5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12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991E9E6-1048-46F1-B1BD-0CF6CCE7C332}" type="slidenum">
              <a:rPr kumimoji="0" lang="en-US" altLang="en-US" sz="1400">
                <a:solidFill>
                  <a:srgbClr val="FFFFFF"/>
                </a:solidFill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</a:t>
            </a:fld>
            <a:endParaRPr kumimoji="0" lang="en-US" altLang="en-US" sz="140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Binomial Distribution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371600" y="1495425"/>
          <a:ext cx="6705600" cy="463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Bitmap Image" r:id="rId3" imgW="5087060" imgH="3514286" progId="Paint.Picture">
                  <p:embed/>
                </p:oleObj>
              </mc:Choice>
              <mc:Fallback>
                <p:oleObj name="Bitmap Image" r:id="rId3" imgW="5087060" imgH="351428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495425"/>
                        <a:ext cx="6705600" cy="463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9114ED4F-FAB4-47B3-BEFD-99192008B9BF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Poisson Distribution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781800" cy="46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9FB14827-CA6F-4F93-B427-89742601C5D0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Exponential Distribution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781800" cy="469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466E4C0D-DC71-4A2C-B2A3-0B9A6266FE4B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Normal Distribution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524000"/>
            <a:ext cx="6772275" cy="46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E7A43BBE-6CC0-4578-9AEA-84BC5937FA37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Lognormal Distribution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6781800" cy="46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EFF249D-6DB1-4235-9658-C69D74BA73BC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FFFF00"/>
                </a:solidFill>
              </a:rPr>
              <a:t>Extreme Value Distribution</a:t>
            </a:r>
            <a:br>
              <a:rPr lang="en-US" altLang="en-US">
                <a:solidFill>
                  <a:srgbClr val="FFFF00"/>
                </a:solidFill>
              </a:rPr>
            </a:br>
            <a:r>
              <a:rPr lang="en-US" altLang="en-US">
                <a:solidFill>
                  <a:srgbClr val="FFFF00"/>
                </a:solidFill>
              </a:rPr>
              <a:t>Type I Only … (II &amp; III Not Shown)</a:t>
            </a: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38" y="1524000"/>
            <a:ext cx="6738937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4A3649FB-64F6-46BC-AC7A-BD825B585F77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15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solidFill>
                  <a:srgbClr val="FFFF00"/>
                </a:solidFill>
              </a:rPr>
              <a:t>Weibull Distribution … Extreme Value Type III Smallest … USEFUL!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772275" cy="46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-2590800" y="4114800"/>
            <a:ext cx="198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 flipV="1">
            <a:off x="-2438400" y="2743200"/>
            <a:ext cx="0" cy="15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Freeform 6"/>
          <p:cNvSpPr/>
          <p:nvPr/>
        </p:nvSpPr>
        <p:spPr bwMode="auto">
          <a:xfrm>
            <a:off x="-2357438" y="3032125"/>
            <a:ext cx="1784350" cy="1011238"/>
          </a:xfrm>
          <a:custGeom>
            <a:avLst/>
            <a:gdLst>
              <a:gd name="connsiteX0" fmla="*/ 0 w 1784733"/>
              <a:gd name="connsiteY0" fmla="*/ 1010920 h 1010920"/>
              <a:gd name="connsiteX1" fmla="*/ 528810 w 1784733"/>
              <a:gd name="connsiteY1" fmla="*/ 250757 h 1010920"/>
              <a:gd name="connsiteX2" fmla="*/ 771181 w 1784733"/>
              <a:gd name="connsiteY2" fmla="*/ 19402 h 1010920"/>
              <a:gd name="connsiteX3" fmla="*/ 1432193 w 1784733"/>
              <a:gd name="connsiteY3" fmla="*/ 680414 h 1010920"/>
              <a:gd name="connsiteX4" fmla="*/ 1784733 w 1784733"/>
              <a:gd name="connsiteY4" fmla="*/ 900752 h 1010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4733" h="1010920">
                <a:moveTo>
                  <a:pt x="0" y="1010920"/>
                </a:moveTo>
                <a:cubicBezTo>
                  <a:pt x="200140" y="713465"/>
                  <a:pt x="400280" y="416010"/>
                  <a:pt x="528810" y="250757"/>
                </a:cubicBezTo>
                <a:cubicBezTo>
                  <a:pt x="657340" y="85504"/>
                  <a:pt x="620617" y="-52207"/>
                  <a:pt x="771181" y="19402"/>
                </a:cubicBezTo>
                <a:cubicBezTo>
                  <a:pt x="921745" y="91011"/>
                  <a:pt x="1263268" y="533522"/>
                  <a:pt x="1432193" y="680414"/>
                </a:cubicBezTo>
                <a:cubicBezTo>
                  <a:pt x="1601118" y="827306"/>
                  <a:pt x="1722304" y="864029"/>
                  <a:pt x="1784733" y="900752"/>
                </a:cubicBezTo>
              </a:path>
            </a:pathLst>
          </a:cu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-2171700" y="4210050"/>
            <a:ext cx="1295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>
                <a:solidFill>
                  <a:schemeClr val="bg2"/>
                </a:solidFill>
                <a:latin typeface="Times New Roman" panose="02020603050405020304" pitchFamily="18" charset="0"/>
              </a:rPr>
              <a:t>PDF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-2435225" y="5889625"/>
            <a:ext cx="198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-2282825" y="4518025"/>
            <a:ext cx="0" cy="15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Freeform 10"/>
          <p:cNvSpPr/>
          <p:nvPr/>
        </p:nvSpPr>
        <p:spPr bwMode="auto">
          <a:xfrm>
            <a:off x="-2201863" y="4622800"/>
            <a:ext cx="1773238" cy="1195388"/>
          </a:xfrm>
          <a:custGeom>
            <a:avLst/>
            <a:gdLst>
              <a:gd name="connsiteX0" fmla="*/ 0 w 1784733"/>
              <a:gd name="connsiteY0" fmla="*/ 1010920 h 1010920"/>
              <a:gd name="connsiteX1" fmla="*/ 528810 w 1784733"/>
              <a:gd name="connsiteY1" fmla="*/ 250757 h 1010920"/>
              <a:gd name="connsiteX2" fmla="*/ 771181 w 1784733"/>
              <a:gd name="connsiteY2" fmla="*/ 19402 h 1010920"/>
              <a:gd name="connsiteX3" fmla="*/ 1432193 w 1784733"/>
              <a:gd name="connsiteY3" fmla="*/ 680414 h 1010920"/>
              <a:gd name="connsiteX4" fmla="*/ 1784733 w 1784733"/>
              <a:gd name="connsiteY4" fmla="*/ 900752 h 1010920"/>
              <a:gd name="connsiteX0" fmla="*/ 0 w 1784733"/>
              <a:gd name="connsiteY0" fmla="*/ 992806 h 992806"/>
              <a:gd name="connsiteX1" fmla="*/ 572878 w 1784733"/>
              <a:gd name="connsiteY1" fmla="*/ 849588 h 992806"/>
              <a:gd name="connsiteX2" fmla="*/ 771181 w 1784733"/>
              <a:gd name="connsiteY2" fmla="*/ 1288 h 992806"/>
              <a:gd name="connsiteX3" fmla="*/ 1432193 w 1784733"/>
              <a:gd name="connsiteY3" fmla="*/ 662300 h 992806"/>
              <a:gd name="connsiteX4" fmla="*/ 1784733 w 1784733"/>
              <a:gd name="connsiteY4" fmla="*/ 882638 h 992806"/>
              <a:gd name="connsiteX0" fmla="*/ 0 w 1784733"/>
              <a:gd name="connsiteY0" fmla="*/ 663511 h 663511"/>
              <a:gd name="connsiteX1" fmla="*/ 572878 w 1784733"/>
              <a:gd name="connsiteY1" fmla="*/ 520293 h 663511"/>
              <a:gd name="connsiteX2" fmla="*/ 958468 w 1784733"/>
              <a:gd name="connsiteY2" fmla="*/ 2499 h 663511"/>
              <a:gd name="connsiteX3" fmla="*/ 1432193 w 1784733"/>
              <a:gd name="connsiteY3" fmla="*/ 333005 h 663511"/>
              <a:gd name="connsiteX4" fmla="*/ 1784733 w 1784733"/>
              <a:gd name="connsiteY4" fmla="*/ 553343 h 663511"/>
              <a:gd name="connsiteX0" fmla="*/ 0 w 1773716"/>
              <a:gd name="connsiteY0" fmla="*/ 1191035 h 1191035"/>
              <a:gd name="connsiteX1" fmla="*/ 572878 w 1773716"/>
              <a:gd name="connsiteY1" fmla="*/ 1047817 h 1191035"/>
              <a:gd name="connsiteX2" fmla="*/ 958468 w 1773716"/>
              <a:gd name="connsiteY2" fmla="*/ 530023 h 1191035"/>
              <a:gd name="connsiteX3" fmla="*/ 1432193 w 1773716"/>
              <a:gd name="connsiteY3" fmla="*/ 860529 h 1191035"/>
              <a:gd name="connsiteX4" fmla="*/ 1773716 w 1773716"/>
              <a:gd name="connsiteY4" fmla="*/ 1214 h 1191035"/>
              <a:gd name="connsiteX0" fmla="*/ 0 w 1773716"/>
              <a:gd name="connsiteY0" fmla="*/ 1195977 h 1195977"/>
              <a:gd name="connsiteX1" fmla="*/ 572878 w 1773716"/>
              <a:gd name="connsiteY1" fmla="*/ 1052759 h 1195977"/>
              <a:gd name="connsiteX2" fmla="*/ 958468 w 1773716"/>
              <a:gd name="connsiteY2" fmla="*/ 534965 h 1195977"/>
              <a:gd name="connsiteX3" fmla="*/ 1344058 w 1773716"/>
              <a:gd name="connsiteY3" fmla="*/ 193442 h 1195977"/>
              <a:gd name="connsiteX4" fmla="*/ 1773716 w 1773716"/>
              <a:gd name="connsiteY4" fmla="*/ 6156 h 1195977"/>
              <a:gd name="connsiteX0" fmla="*/ 0 w 1773716"/>
              <a:gd name="connsiteY0" fmla="*/ 1195977 h 1195977"/>
              <a:gd name="connsiteX1" fmla="*/ 506777 w 1773716"/>
              <a:gd name="connsiteY1" fmla="*/ 810388 h 1195977"/>
              <a:gd name="connsiteX2" fmla="*/ 958468 w 1773716"/>
              <a:gd name="connsiteY2" fmla="*/ 534965 h 1195977"/>
              <a:gd name="connsiteX3" fmla="*/ 1344058 w 1773716"/>
              <a:gd name="connsiteY3" fmla="*/ 193442 h 1195977"/>
              <a:gd name="connsiteX4" fmla="*/ 1773716 w 1773716"/>
              <a:gd name="connsiteY4" fmla="*/ 6156 h 119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716" h="1195977">
                <a:moveTo>
                  <a:pt x="0" y="1195977"/>
                </a:moveTo>
                <a:cubicBezTo>
                  <a:pt x="200140" y="898522"/>
                  <a:pt x="347032" y="920557"/>
                  <a:pt x="506777" y="810388"/>
                </a:cubicBezTo>
                <a:cubicBezTo>
                  <a:pt x="666522" y="700219"/>
                  <a:pt x="818921" y="637789"/>
                  <a:pt x="958468" y="534965"/>
                </a:cubicBezTo>
                <a:cubicBezTo>
                  <a:pt x="1098015" y="432141"/>
                  <a:pt x="1208183" y="281577"/>
                  <a:pt x="1344058" y="193442"/>
                </a:cubicBezTo>
                <a:cubicBezTo>
                  <a:pt x="1479933" y="105307"/>
                  <a:pt x="1711287" y="-30567"/>
                  <a:pt x="1773716" y="6156"/>
                </a:cubicBezTo>
              </a:path>
            </a:pathLst>
          </a:cu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60" name="TextBox 15"/>
          <p:cNvSpPr txBox="1">
            <a:spLocks noChangeArrowheads="1"/>
          </p:cNvSpPr>
          <p:nvPr/>
        </p:nvSpPr>
        <p:spPr bwMode="auto">
          <a:xfrm>
            <a:off x="-2016125" y="5984875"/>
            <a:ext cx="1295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en-US" sz="2400">
                <a:solidFill>
                  <a:schemeClr val="bg2"/>
                </a:solidFill>
                <a:latin typeface="Times New Roman" panose="02020603050405020304" pitchFamily="18" charset="0"/>
              </a:rPr>
              <a:t>CDF</a:t>
            </a:r>
          </a:p>
        </p:txBody>
      </p:sp>
      <p:sp>
        <p:nvSpPr>
          <p:cNvPr id="2766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49FBFE5F-9A26-4A89-8D9C-F646EAEDD9C9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Experience Data Vs. Age Data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Experience data is useful for general trends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Total accumulated operation of all equipment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Total accumulated events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Use technique such as Crow/AMSAA to evaluate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>
                <a:solidFill>
                  <a:srgbClr val="FFFF00"/>
                </a:solidFill>
              </a:rPr>
              <a:t>Age data is useful for more precise Weibull engineering: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Age = amount of use since new for each equipment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For standard analysis each data value is either…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Occurrence (= age to failure for reliability)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Suspension [= length of successful operation for reliability)</a:t>
            </a:r>
          </a:p>
        </p:txBody>
      </p:sp>
      <p:sp>
        <p:nvSpPr>
          <p:cNvPr id="2970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63B14DE6-1121-43B5-B1B6-F6BC495C1F96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New Product Development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7924800" y="152400"/>
          <a:ext cx="828675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Clip" r:id="rId3" imgW="1296063" imgH="3934305" progId="MS_ClipArt_Gallery.2">
                  <p:embed/>
                </p:oleObj>
              </mc:Choice>
              <mc:Fallback>
                <p:oleObj name="Clip" r:id="rId3" imgW="1296063" imgH="3934305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152400"/>
                        <a:ext cx="828675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Preliminary models (parts count, </a:t>
            </a:r>
            <a:r>
              <a:rPr lang="en-US" altLang="en-US" sz="2800" u="sng" dirty="0"/>
              <a:t>R</a:t>
            </a:r>
            <a:r>
              <a:rPr lang="en-US" altLang="en-US" sz="2800" dirty="0"/>
              <a:t>, MTBF)</a:t>
            </a:r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1st principles: physics of failure (POF) and probabilistic analysis by Monte Carlo simulation</a:t>
            </a:r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Development testing (“</a:t>
            </a:r>
            <a:r>
              <a:rPr lang="en-US" altLang="en-US" sz="2800" dirty="0" err="1"/>
              <a:t>Weibayes</a:t>
            </a:r>
            <a:r>
              <a:rPr lang="en-US" altLang="en-US" sz="2800" dirty="0"/>
              <a:t>” substantiation)</a:t>
            </a:r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Crow/AMSAA for test, analyze and fix (TAAF) effort</a:t>
            </a:r>
            <a:endParaRPr lang="en-US" altLang="en-US" dirty="0"/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Accelerated testing (&amp; step-stress)</a:t>
            </a:r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Prototypes &amp; lead-the-fleet equipment</a:t>
            </a:r>
          </a:p>
          <a:p>
            <a:pPr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>
                <a:solidFill>
                  <a:srgbClr val="FFFF00"/>
                </a:solidFill>
              </a:rPr>
              <a:t>… Weibull library = essential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7" name="Rounded Rectangle 6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072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9B02370-B316-4856-BBD7-6DB7D82D538D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19100"/>
            <a:ext cx="6248400" cy="11430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Service &amp; Maintenance Data Analysis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44700"/>
            <a:ext cx="8001000" cy="41148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Reliability Centered Maintenance (RCM)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Need </a:t>
            </a:r>
            <a:r>
              <a:rPr lang="en-US" altLang="en-US" sz="2800" dirty="0">
                <a:solidFill>
                  <a:srgbClr val="FFFF00"/>
                </a:solidFill>
              </a:rPr>
              <a:t>good age-to-failure records </a:t>
            </a:r>
            <a:r>
              <a:rPr lang="en-US" altLang="en-US" sz="2800" dirty="0"/>
              <a:t>on failed items</a:t>
            </a:r>
            <a:endParaRPr lang="en-US" altLang="en-US" sz="2400" dirty="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FFFF00"/>
                </a:solidFill>
              </a:rPr>
              <a:t>Failure type is IMPORTANT to know </a:t>
            </a:r>
            <a:r>
              <a:rPr lang="en-US" altLang="en-US" sz="2400" dirty="0"/>
              <a:t>for corrective action!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Also need </a:t>
            </a:r>
            <a:r>
              <a:rPr lang="en-US" altLang="en-US" sz="2800" dirty="0">
                <a:solidFill>
                  <a:srgbClr val="FFFF00"/>
                </a:solidFill>
              </a:rPr>
              <a:t>age on successful items </a:t>
            </a:r>
            <a:r>
              <a:rPr lang="en-US" altLang="en-US" sz="2800" dirty="0"/>
              <a:t>(“suspensions”)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Warranty: Failure ages known (but suspensions?)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Warranty: Month of Production (M.O.P.) vs Months in Service (M.I.S.) includes suspension info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 err="1"/>
              <a:t>SuperSMITH</a:t>
            </a:r>
            <a:r>
              <a:rPr lang="en-US" altLang="en-US" sz="2800" dirty="0"/>
              <a:t>® can convert from M.O.P.-M.I.S. data</a:t>
            </a:r>
            <a:endParaRPr lang="en-US" altLang="en-US" sz="24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>
                <a:solidFill>
                  <a:srgbClr val="FFFF00"/>
                </a:solidFill>
              </a:rPr>
              <a:t>… Weibull library = essential</a:t>
            </a:r>
          </a:p>
        </p:txBody>
      </p:sp>
      <p:graphicFrame>
        <p:nvGraphicFramePr>
          <p:cNvPr id="31749" name="Object 4"/>
          <p:cNvGraphicFramePr>
            <a:graphicFrameLocks noChangeAspect="1"/>
          </p:cNvGraphicFramePr>
          <p:nvPr/>
        </p:nvGraphicFramePr>
        <p:xfrm>
          <a:off x="6705600" y="304800"/>
          <a:ext cx="2000250" cy="175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Clip" r:id="rId3" imgW="4000500" imgH="3148013" progId="MS_ClipArt_Gallery.2">
                  <p:embed/>
                </p:oleObj>
              </mc:Choice>
              <mc:Fallback>
                <p:oleObj name="Clip" r:id="rId3" imgW="4000500" imgH="3148013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04800"/>
                        <a:ext cx="2000250" cy="175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7" name="Rounded Rectangle 6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175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C8681F5-AC57-4F6A-8A36-04791B10600F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06450"/>
            <a:ext cx="7772400" cy="755650"/>
          </a:xfrm>
        </p:spPr>
        <p:txBody>
          <a:bodyPr/>
          <a:lstStyle/>
          <a:p>
            <a:pPr>
              <a:defRPr/>
            </a:pPr>
            <a:r>
              <a:rPr lang="en-US" altLang="en-US" sz="2800"/>
              <a:t>What Students Can Do After Graduating</a:t>
            </a:r>
            <a:br>
              <a:rPr lang="en-US" altLang="en-US" sz="2800"/>
            </a:br>
            <a:r>
              <a:rPr lang="en-US" altLang="en-US" sz="2800"/>
              <a:t>from the Weibull Workshop …</a:t>
            </a:r>
            <a:endParaRPr lang="en-US" altLang="en-US" sz="28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057400"/>
            <a:ext cx="6934200" cy="40386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Select and fit a variability model for most measurements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Interpret non-linear data patterns on probability scaling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Forecast risk using the selected model with added usage rate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Simulate random samples to answer difficult questions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Choose between graphical and non-graphical solutions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Form a database of previous results to improve accuracy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Plan a test to demonstrate capability or reliability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Evaluate test results (standard, accelerated, or step-stress)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Establish lower and upper confidence bounds for results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Apply simple related probability models when needed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000"/>
              <a:t>Perform general trend analysis for tracking progress</a:t>
            </a:r>
            <a:endParaRPr lang="en-US" altLang="en-US" sz="2000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6" name="Rounded Rectangle 5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174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FD8AE472-0C7D-4F6E-A0E9-3D6B859FEB66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2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Finally …</a:t>
            </a:r>
            <a:br>
              <a:rPr lang="en-US" altLang="en-US" dirty="0"/>
            </a:br>
            <a:r>
              <a:rPr lang="en-US" altLang="en-US" dirty="0"/>
              <a:t>The Most Important Thing Is: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>
                <a:solidFill>
                  <a:srgbClr val="FFFF00"/>
                </a:solidFill>
              </a:rPr>
              <a:t>The Weibull library.</a:t>
            </a:r>
            <a:endParaRPr lang="en-US" altLang="en-US" sz="2800" dirty="0"/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So plan for the future...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Start and maintain a good Weibull library...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Save results from every analysis…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Type of equipment analyzed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Type of usage of analyzed equipment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Type of failure under investigation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Model type, fit type, parameter values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… And other information as appropriate</a:t>
            </a:r>
            <a:endParaRPr lang="en-US" altLang="en-US" dirty="0"/>
          </a:p>
        </p:txBody>
      </p:sp>
      <p:graphicFrame>
        <p:nvGraphicFramePr>
          <p:cNvPr id="32773" name="Object 4"/>
          <p:cNvGraphicFramePr>
            <a:graphicFrameLocks noChangeAspect="1"/>
          </p:cNvGraphicFramePr>
          <p:nvPr/>
        </p:nvGraphicFramePr>
        <p:xfrm>
          <a:off x="6781800" y="2133600"/>
          <a:ext cx="838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0" name="Bitmap Image" r:id="rId3" imgW="304923" imgH="304923" progId="Paint.Picture">
                  <p:embed/>
                </p:oleObj>
              </mc:Choice>
              <mc:Fallback>
                <p:oleObj name="Bitmap Image" r:id="rId3" imgW="304923" imgH="304923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133600"/>
                        <a:ext cx="838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7" name="Rounded Rectangle 6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277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82449E9E-3E21-4FFF-B729-651DDB3AD4E4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200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en-US"/>
              <a:t> Next …</a:t>
            </a:r>
            <a:br>
              <a:rPr lang="en-US" altLang="en-US"/>
            </a:br>
            <a:r>
              <a:rPr lang="en-US" altLang="en-US"/>
              <a:t> the Rest of the Story ...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5791200" y="685800"/>
          <a:ext cx="2617788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name="Clip" r:id="rId3" imgW="3709988" imgH="2963863" progId="MS_ClipArt_Gallery.2">
                  <p:embed/>
                </p:oleObj>
              </mc:Choice>
              <mc:Fallback>
                <p:oleObj name="Clip" r:id="rId3" imgW="3709988" imgH="2963863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685800"/>
                        <a:ext cx="2617788" cy="209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24F32AF7-DBFB-4670-83F6-3624B118D1DF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Student Intro’s	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/>
              <a:t>Your name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/>
              <a:t>Your current job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/>
              <a:t>Your experience with Weibull (if any)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/>
              <a:t>Your goals for the class</a:t>
            </a:r>
          </a:p>
        </p:txBody>
      </p:sp>
      <p:sp>
        <p:nvSpPr>
          <p:cNvPr id="922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C2EF23E1-E195-462D-89D3-B96812480FC3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19100"/>
            <a:ext cx="6781800" cy="1143000"/>
          </a:xfrm>
        </p:spPr>
        <p:txBody>
          <a:bodyPr/>
          <a:lstStyle/>
          <a:p>
            <a:pPr algn="r">
              <a:defRPr/>
            </a:pPr>
            <a:r>
              <a:rPr lang="en-US" altLang="en-US"/>
              <a:t>To Begin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What is reliability?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Point estimates related to reliability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Variability vs. Point estimates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Standard variability distributions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New product development techniques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dirty="0"/>
              <a:t>Service data analysis ... warranty data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altLang="en-US" i="1" dirty="0">
                <a:solidFill>
                  <a:srgbClr val="FFFF00"/>
                </a:solidFill>
              </a:rPr>
              <a:t>The most important thing</a:t>
            </a:r>
            <a:endParaRPr lang="en-US" altLang="en-US" dirty="0"/>
          </a:p>
        </p:txBody>
      </p:sp>
      <p:graphicFrame>
        <p:nvGraphicFramePr>
          <p:cNvPr id="10245" name="Object 4"/>
          <p:cNvGraphicFramePr>
            <a:graphicFrameLocks noChangeAspect="1"/>
          </p:cNvGraphicFramePr>
          <p:nvPr/>
        </p:nvGraphicFramePr>
        <p:xfrm>
          <a:off x="381000" y="533400"/>
          <a:ext cx="262255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Clip" r:id="rId4" imgW="3025775" imgH="3252788" progId="MS_ClipArt_Gallery.2">
                  <p:embed/>
                </p:oleObj>
              </mc:Choice>
              <mc:Fallback>
                <p:oleObj name="Clip" r:id="rId4" imgW="3025775" imgH="3252788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33400"/>
                        <a:ext cx="262255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7" name="Rounded Rectangle 6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24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5D33CCAA-EE9C-462D-BF1E-592737AB31A8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4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What Is Reliability?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57400"/>
            <a:ext cx="6248400" cy="41148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Reliability (</a:t>
            </a:r>
            <a:r>
              <a:rPr lang="en-US" altLang="en-US" sz="2400" u="sng" dirty="0"/>
              <a:t>R</a:t>
            </a:r>
            <a:r>
              <a:rPr lang="en-US" altLang="en-US" sz="2400" dirty="0"/>
              <a:t>) = </a:t>
            </a:r>
            <a:r>
              <a:rPr lang="en-US" altLang="en-US" sz="2400" u="sng" dirty="0"/>
              <a:t>probability</a:t>
            </a:r>
            <a:r>
              <a:rPr lang="en-US" altLang="en-US" sz="2400" dirty="0"/>
              <a:t> of success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Or … </a:t>
            </a:r>
            <a:r>
              <a:rPr lang="en-US" altLang="en-US" sz="2400" u="sng" dirty="0"/>
              <a:t>R</a:t>
            </a:r>
            <a:r>
              <a:rPr lang="en-US" altLang="en-US" sz="2400" dirty="0"/>
              <a:t> = 1 - (probability of failure)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solidFill>
                  <a:srgbClr val="FFFF00"/>
                </a:solidFill>
              </a:rPr>
              <a:t>Need a good specification of what is acceptable and what is not acceptable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Actual reliability can change: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different design or with different assembly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different length of service requirements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different duty cycle and different loading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different environments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changes in quality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With changes in maintenance practice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i="1" dirty="0">
                <a:solidFill>
                  <a:srgbClr val="FFFF00"/>
                </a:solidFill>
              </a:rPr>
              <a:t>So … reliability is a moving target ! ! !</a:t>
            </a:r>
          </a:p>
        </p:txBody>
      </p:sp>
      <p:graphicFrame>
        <p:nvGraphicFramePr>
          <p:cNvPr id="12293" name="Object 4"/>
          <p:cNvGraphicFramePr>
            <a:graphicFrameLocks noChangeAspect="1"/>
          </p:cNvGraphicFramePr>
          <p:nvPr/>
        </p:nvGraphicFramePr>
        <p:xfrm>
          <a:off x="6705600" y="228600"/>
          <a:ext cx="230187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Clip" r:id="rId4" imgW="3848100" imgH="5478463" progId="MS_ClipArt_Gallery.2">
                  <p:embed/>
                </p:oleObj>
              </mc:Choice>
              <mc:Fallback>
                <p:oleObj name="Clip" r:id="rId4" imgW="3848100" imgH="5478463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28600"/>
                        <a:ext cx="2301875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6559550" y="5200650"/>
          <a:ext cx="127635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Bitmap Image" r:id="rId6" imgW="895238" imgH="895238" progId="Paint.Picture">
                  <p:embed/>
                </p:oleObj>
              </mc:Choice>
              <mc:Fallback>
                <p:oleObj name="Bitmap Image" r:id="rId6" imgW="895238" imgH="895238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550" y="5200650"/>
                        <a:ext cx="1276350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8" name="Rounded Rectangle 7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22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5FD56E45-2552-4DCD-ABD0-E92D999EBE73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Point Estimates Related to Reliability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44700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u="sng" dirty="0"/>
              <a:t>R</a:t>
            </a:r>
            <a:r>
              <a:rPr lang="en-US" altLang="en-US" sz="2800" dirty="0"/>
              <a:t> estimate = (successes) / (trial quantity)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Mean time between failure ... “MTBF”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Meaningful for repairable items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Cumulative MTBF (easy!) = (total time) / (total failures)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Instantaneous MTBF … get from Crow/AMSAA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Mean time to failure – “MTTF”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Meaningful for non-repairable items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1st moment of life distribution … “expected life”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800" dirty="0"/>
              <a:t>Availability = (total up-time) / (total time)</a:t>
            </a:r>
          </a:p>
        </p:txBody>
      </p:sp>
      <p:graphicFrame>
        <p:nvGraphicFramePr>
          <p:cNvPr id="14341" name="Object 4"/>
          <p:cNvGraphicFramePr>
            <a:graphicFrameLocks noChangeAspect="1"/>
          </p:cNvGraphicFramePr>
          <p:nvPr/>
        </p:nvGraphicFramePr>
        <p:xfrm>
          <a:off x="7239000" y="1066800"/>
          <a:ext cx="1155700" cy="158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Clip" r:id="rId4" imgW="2309813" imgH="3176588" progId="MS_ClipArt_Gallery.2">
                  <p:embed/>
                </p:oleObj>
              </mc:Choice>
              <mc:Fallback>
                <p:oleObj name="Clip" r:id="rId4" imgW="2309813" imgH="3176588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066800"/>
                        <a:ext cx="1155700" cy="158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7" name="Rounded Rectangle 6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43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4EA8D454-FA41-43F1-A389-51CDF48218D2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en-US"/>
              <a:t>Variability Vs. Point Estimates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Trials (go/no-go) without failure … point estimate.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100 trials … </a:t>
            </a:r>
            <a:r>
              <a:rPr lang="en-US" altLang="en-US" sz="2000" u="sng" dirty="0"/>
              <a:t>R</a:t>
            </a:r>
            <a:r>
              <a:rPr lang="en-US" altLang="en-US" sz="2000" dirty="0"/>
              <a:t> = 100%.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1 trial … </a:t>
            </a:r>
            <a:r>
              <a:rPr lang="en-US" altLang="en-US" sz="2000" u="sng" dirty="0"/>
              <a:t>R</a:t>
            </a:r>
            <a:r>
              <a:rPr lang="en-US" altLang="en-US" sz="2000" dirty="0"/>
              <a:t> = 100% … same! … Is this point estimate useful?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Binomial w/90% confidence … variability estimate.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100 trials … </a:t>
            </a:r>
            <a:r>
              <a:rPr lang="en-US" altLang="en-US" sz="2000" u="sng" dirty="0"/>
              <a:t>R</a:t>
            </a:r>
            <a:r>
              <a:rPr lang="en-US" altLang="en-US" sz="2000" dirty="0"/>
              <a:t> &gt;= 97.7 %.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1 trial … </a:t>
            </a:r>
            <a:r>
              <a:rPr lang="en-US" altLang="en-US" sz="2000" u="sng" dirty="0"/>
              <a:t>R</a:t>
            </a:r>
            <a:r>
              <a:rPr lang="en-US" altLang="en-US" sz="2000" dirty="0"/>
              <a:t> &gt;= 10 % … so! They are different.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Variability estimates can often be more useful.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dirty="0"/>
              <a:t>Which type of variability model to use?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Non-parametric: 1</a:t>
            </a:r>
            <a:r>
              <a:rPr lang="en-US" altLang="en-US" sz="2000" baseline="30000" dirty="0"/>
              <a:t>st</a:t>
            </a:r>
            <a:r>
              <a:rPr lang="en-US" altLang="en-US" sz="2000" dirty="0"/>
              <a:t> moment, 2</a:t>
            </a:r>
            <a:r>
              <a:rPr lang="en-US" altLang="en-US" sz="2000" baseline="30000" dirty="0"/>
              <a:t>nd</a:t>
            </a:r>
            <a:r>
              <a:rPr lang="en-US" altLang="en-US" sz="2000" dirty="0"/>
              <a:t>, ... ( e.g. mean, median, range)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Parametric: Weibull, lognormal … (y=Par1(x) +Par2)</a:t>
            </a:r>
          </a:p>
          <a:p>
            <a:pPr>
              <a:lnSpc>
                <a:spcPct val="90000"/>
              </a:lnSpc>
              <a:buSzTx/>
              <a:buFont typeface="Wingdings" panose="05000000000000000000" pitchFamily="2" charset="2"/>
              <a:buChar char="Ø"/>
              <a:defRPr/>
            </a:pPr>
            <a:r>
              <a:rPr lang="en-US" altLang="en-US" sz="2400" i="1" dirty="0">
                <a:solidFill>
                  <a:srgbClr val="FFFF00"/>
                </a:solidFill>
              </a:rPr>
              <a:t>Parametric accuracy  is much better than non-parametric … if model is correct.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6" name="Rounded Rectangle 5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639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B74F9B00-C58B-4F0A-9E5B-789E5BB77BFC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1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1843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1173E4E7-5C41-41CD-8B57-5FA7DDBE95C9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0" lang="en-US" altLang="en-US" sz="1400" smtClean="0">
                <a:latin typeface="Arial Narrow" panose="020B0606020202030204" pitchFamily="34" charset="0"/>
              </a:rPr>
              <a:t>Copyright 2006 - Wes Fulton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4000"/>
              <a:t>Standard Parametric Variability Distributions and Their Relationship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574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chemeClr val="accent1"/>
                </a:solidFill>
              </a:rPr>
              <a:t>Binomial … for discrete outcomes … only two choices.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chemeClr val="accent1"/>
                </a:solidFill>
              </a:rPr>
              <a:t>Poisson …  for discrete outcomes … events occurring vs. Operating time, wire length, inspection area, etc.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chemeClr val="accent1"/>
                </a:solidFill>
              </a:rPr>
              <a:t>Exponential … first term of the Poisson.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chemeClr val="accent1"/>
                </a:solidFill>
              </a:rPr>
              <a:t>Normal… aka “Gaussian” or “bell curve.”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chemeClr val="accent1"/>
                </a:solidFill>
              </a:rPr>
              <a:t>Lognormal… log-values of data have normal distribution.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FFFF00"/>
                </a:solidFill>
              </a:rPr>
              <a:t>Extreme value … every individual data value is the smallest (or largest) from a group of samples.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solidFill>
                  <a:srgbClr val="FFFF00"/>
                </a:solidFill>
              </a:rPr>
              <a:t>Weibull … extreme value type III smallest … can be </a:t>
            </a:r>
            <a:br>
              <a:rPr lang="en-US" altLang="en-US" sz="2400" dirty="0">
                <a:solidFill>
                  <a:srgbClr val="FFFF00"/>
                </a:solidFill>
              </a:rPr>
            </a:br>
            <a:r>
              <a:rPr lang="en-US" altLang="en-US" sz="2400" dirty="0">
                <a:solidFill>
                  <a:srgbClr val="FFFF00"/>
                </a:solidFill>
              </a:rPr>
              <a:t>1-parameter, 2-parameter (standard), or 3-parameter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solidFill>
                  <a:srgbClr val="FFFF00"/>
                </a:solidFill>
              </a:rPr>
              <a:t>NOTE:  Mixtures could have even more parameters (4, 5, 7)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rot="-5400000">
            <a:off x="8820944" y="6539706"/>
            <a:ext cx="225425" cy="106363"/>
            <a:chOff x="1247887" y="1626290"/>
            <a:chExt cx="1952157" cy="926410"/>
          </a:xfrm>
        </p:grpSpPr>
        <p:sp>
          <p:nvSpPr>
            <p:cNvPr id="6" name="Rounded Rectangle 5"/>
            <p:cNvSpPr/>
            <p:nvPr/>
          </p:nvSpPr>
          <p:spPr>
            <a:xfrm>
              <a:off x="1467848" y="1861353"/>
              <a:ext cx="1223531" cy="691347"/>
            </a:xfrm>
            <a:prstGeom prst="roundRect">
              <a:avLst>
                <a:gd name="adj" fmla="val 50000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237713" y="1861353"/>
              <a:ext cx="453666" cy="69134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017752" y="1626290"/>
              <a:ext cx="1182292" cy="580732"/>
            </a:xfrm>
            <a:custGeom>
              <a:avLst/>
              <a:gdLst>
                <a:gd name="connsiteX0" fmla="*/ 0 w 1188423"/>
                <a:gd name="connsiteY0" fmla="*/ 583509 h 591292"/>
                <a:gd name="connsiteX1" fmla="*/ 462537 w 1188423"/>
                <a:gd name="connsiteY1" fmla="*/ 579951 h 591292"/>
                <a:gd name="connsiteX2" fmla="*/ 565718 w 1188423"/>
                <a:gd name="connsiteY2" fmla="*/ 587067 h 591292"/>
                <a:gd name="connsiteX3" fmla="*/ 821892 w 1188423"/>
                <a:gd name="connsiteY3" fmla="*/ 505233 h 591292"/>
                <a:gd name="connsiteX4" fmla="*/ 1131436 w 1188423"/>
                <a:gd name="connsiteY4" fmla="*/ 160109 h 591292"/>
                <a:gd name="connsiteX5" fmla="*/ 1188364 w 1188423"/>
                <a:gd name="connsiteY5" fmla="*/ 0 h 591292"/>
                <a:gd name="connsiteX0" fmla="*/ 0 w 1188423"/>
                <a:gd name="connsiteY0" fmla="*/ 583509 h 583509"/>
                <a:gd name="connsiteX1" fmla="*/ 462537 w 1188423"/>
                <a:gd name="connsiteY1" fmla="*/ 579951 h 583509"/>
                <a:gd name="connsiteX2" fmla="*/ 594182 w 1188423"/>
                <a:gd name="connsiteY2" fmla="*/ 558603 h 583509"/>
                <a:gd name="connsiteX3" fmla="*/ 821892 w 1188423"/>
                <a:gd name="connsiteY3" fmla="*/ 505233 h 583509"/>
                <a:gd name="connsiteX4" fmla="*/ 1131436 w 1188423"/>
                <a:gd name="connsiteY4" fmla="*/ 160109 h 583509"/>
                <a:gd name="connsiteX5" fmla="*/ 1188364 w 1188423"/>
                <a:gd name="connsiteY5" fmla="*/ 0 h 583509"/>
                <a:gd name="connsiteX0" fmla="*/ 0 w 1188403"/>
                <a:gd name="connsiteY0" fmla="*/ 583509 h 583509"/>
                <a:gd name="connsiteX1" fmla="*/ 462537 w 1188403"/>
                <a:gd name="connsiteY1" fmla="*/ 579951 h 583509"/>
                <a:gd name="connsiteX2" fmla="*/ 594182 w 1188403"/>
                <a:gd name="connsiteY2" fmla="*/ 558603 h 583509"/>
                <a:gd name="connsiteX3" fmla="*/ 825450 w 1188403"/>
                <a:gd name="connsiteY3" fmla="*/ 476769 h 583509"/>
                <a:gd name="connsiteX4" fmla="*/ 1131436 w 1188403"/>
                <a:gd name="connsiteY4" fmla="*/ 160109 h 583509"/>
                <a:gd name="connsiteX5" fmla="*/ 1188364 w 1188403"/>
                <a:gd name="connsiteY5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131436 w 1188364"/>
                <a:gd name="connsiteY5" fmla="*/ 160109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5450 w 1188364"/>
                <a:gd name="connsiteY3" fmla="*/ 47676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  <a:gd name="connsiteX0" fmla="*/ 0 w 1188364"/>
                <a:gd name="connsiteY0" fmla="*/ 583509 h 583509"/>
                <a:gd name="connsiteX1" fmla="*/ 462537 w 1188364"/>
                <a:gd name="connsiteY1" fmla="*/ 579951 h 583509"/>
                <a:gd name="connsiteX2" fmla="*/ 594182 w 1188364"/>
                <a:gd name="connsiteY2" fmla="*/ 558603 h 583509"/>
                <a:gd name="connsiteX3" fmla="*/ 829008 w 1188364"/>
                <a:gd name="connsiteY3" fmla="*/ 494559 h 583509"/>
                <a:gd name="connsiteX4" fmla="*/ 1017581 w 1188364"/>
                <a:gd name="connsiteY4" fmla="*/ 373589 h 583509"/>
                <a:gd name="connsiteX5" fmla="*/ 1088741 w 1188364"/>
                <a:gd name="connsiteY5" fmla="*/ 135204 h 583509"/>
                <a:gd name="connsiteX6" fmla="*/ 1188364 w 1188364"/>
                <a:gd name="connsiteY6" fmla="*/ 0 h 58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8364" h="583509">
                  <a:moveTo>
                    <a:pt x="0" y="583509"/>
                  </a:moveTo>
                  <a:lnTo>
                    <a:pt x="462537" y="579951"/>
                  </a:lnTo>
                  <a:cubicBezTo>
                    <a:pt x="561567" y="575800"/>
                    <a:pt x="533103" y="572835"/>
                    <a:pt x="594182" y="558603"/>
                  </a:cubicBezTo>
                  <a:cubicBezTo>
                    <a:pt x="655261" y="544371"/>
                    <a:pt x="758442" y="525395"/>
                    <a:pt x="829008" y="494559"/>
                  </a:cubicBezTo>
                  <a:cubicBezTo>
                    <a:pt x="899574" y="463723"/>
                    <a:pt x="966583" y="426366"/>
                    <a:pt x="1017581" y="373589"/>
                  </a:cubicBezTo>
                  <a:cubicBezTo>
                    <a:pt x="1068579" y="320812"/>
                    <a:pt x="1060277" y="197469"/>
                    <a:pt x="1088741" y="135204"/>
                  </a:cubicBezTo>
                  <a:cubicBezTo>
                    <a:pt x="1117205" y="72939"/>
                    <a:pt x="1188364" y="0"/>
                    <a:pt x="1188364" y="0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9462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kumimoji="1" sz="2800"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F3D42B01-AA1D-43BA-8DE1-D71E726E4D4E}" type="slidenum">
              <a:rPr kumimoji="0" lang="en-US" altLang="en-US" sz="1400">
                <a:latin typeface="Arial Narrow" panose="020B0606020202030204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en-US" sz="140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theme/theme1.xml><?xml version="1.0" encoding="utf-8"?>
<a:theme xmlns:a="http://schemas.openxmlformats.org/drawingml/2006/main" name="high voltage">
  <a:themeElements>
    <a:clrScheme name="high voltage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high voltage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high voltage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Designs\high voltage.pot</Template>
  <TotalTime>1662</TotalTime>
  <Words>1152</Words>
  <Application>Microsoft Office PowerPoint</Application>
  <PresentationFormat>On-screen Show (4:3)</PresentationFormat>
  <Paragraphs>189</Paragraphs>
  <Slides>21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Times New Roman</vt:lpstr>
      <vt:lpstr>Arial</vt:lpstr>
      <vt:lpstr>Impact</vt:lpstr>
      <vt:lpstr>Monotype Sorts</vt:lpstr>
      <vt:lpstr>Arial Narrow</vt:lpstr>
      <vt:lpstr>Wingdings</vt:lpstr>
      <vt:lpstr>high voltage</vt:lpstr>
      <vt:lpstr>Microsoft Clip Gallery</vt:lpstr>
      <vt:lpstr>Bitmap Image</vt:lpstr>
      <vt:lpstr>Paintbrush Picture</vt:lpstr>
      <vt:lpstr>Weibull Intro</vt:lpstr>
      <vt:lpstr>What Students Can Do After Graduating from the Weibull Workshop …</vt:lpstr>
      <vt:lpstr>Student Intro’s </vt:lpstr>
      <vt:lpstr>To Begin</vt:lpstr>
      <vt:lpstr>What Is Reliability?</vt:lpstr>
      <vt:lpstr>Point Estimates Related to Reliability</vt:lpstr>
      <vt:lpstr>Variability Vs. Point Estimates</vt:lpstr>
      <vt:lpstr>PowerPoint Presentation</vt:lpstr>
      <vt:lpstr>Standard Parametric Variability Distributions and Their Relationship</vt:lpstr>
      <vt:lpstr>Binomial Distribution</vt:lpstr>
      <vt:lpstr>Poisson Distribution</vt:lpstr>
      <vt:lpstr>Exponential Distribution</vt:lpstr>
      <vt:lpstr>Normal Distribution</vt:lpstr>
      <vt:lpstr>Lognormal Distribution</vt:lpstr>
      <vt:lpstr>Extreme Value Distribution Type I Only … (II &amp; III Not Shown)</vt:lpstr>
      <vt:lpstr>Weibull Distribution … Extreme Value Type III Smallest … USEFUL!</vt:lpstr>
      <vt:lpstr>Experience Data Vs. Age Data</vt:lpstr>
      <vt:lpstr>New Product Development</vt:lpstr>
      <vt:lpstr>Service &amp; Maintenance Data Analysis</vt:lpstr>
      <vt:lpstr>Finally … The Most Important Thing Is:</vt:lpstr>
      <vt:lpstr> Next …  the Rest of the Story ...</vt:lpstr>
    </vt:vector>
  </TitlesOfParts>
  <Company>Fulton Findings(TM)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Wes Fulton</dc:creator>
  <cp:lastModifiedBy>Carl</cp:lastModifiedBy>
  <cp:revision>106</cp:revision>
  <dcterms:created xsi:type="dcterms:W3CDTF">2001-09-18T02:04:09Z</dcterms:created>
  <dcterms:modified xsi:type="dcterms:W3CDTF">2024-08-23T15:51:22Z</dcterms:modified>
</cp:coreProperties>
</file>