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Arimo Bold" charset="1" panose="020B0704020202020204"/>
      <p:regular r:id="rId37"/>
    </p:embeddedFont>
    <p:embeddedFont>
      <p:font typeface="Public Sans Bold" charset="1" panose="00000000000000000000"/>
      <p:regular r:id="rId38"/>
    </p:embeddedFont>
    <p:embeddedFont>
      <p:font typeface="Public Sans" charset="1" panose="00000000000000000000"/>
      <p:regular r:id="rId39"/>
    </p:embeddedFont>
    <p:embeddedFont>
      <p:font typeface="Times New Roman" charset="1" panose="02030502070405020303"/>
      <p:regular r:id="rId40"/>
    </p:embeddedFont>
    <p:embeddedFont>
      <p:font typeface="Playfair Display" charset="1" panose="00000500000000000000"/>
      <p:regular r:id="rId41"/>
    </p:embeddedFont>
    <p:embeddedFont>
      <p:font typeface="Playfair Display Italics" charset="1" panose="0000050000000000000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notesMasters/notesMaster1.xml" Type="http://schemas.openxmlformats.org/officeDocument/2006/relationships/notesMaster"/><Relationship Id="rId35" Target="theme/theme2.xml" Type="http://schemas.openxmlformats.org/officeDocument/2006/relationships/theme"/><Relationship Id="rId36" Target="notesSlides/notesSlide1.xml" Type="http://schemas.openxmlformats.org/officeDocument/2006/relationships/note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notesSlides/notesSlide2.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attending Utah for Rational Sex Offense Laws' first meeting. Our organization's acronym is UTRSOL with no other pronunciation.</a:t>
            </a:r>
          </a:p>
          <a:p>
            <a:r>
              <a:rPr lang="en-US"/>
              <a:t/>
            </a:r>
          </a:p>
          <a:p>
            <a:r>
              <a:rPr lang="en-US"/>
              <a:t>We are supported by member organizations</a:t>
            </a:r>
          </a:p>
          <a:p>
            <a:r>
              <a:rPr lang="en-US"/>
              <a:t/>
            </a:r>
          </a:p>
          <a:p>
            <a:r>
              <a:rPr lang="en-US"/>
              <a:t>1. Justice By Objectives</a:t>
            </a:r>
          </a:p>
          <a:p>
            <a:r>
              <a:rPr lang="en-US"/>
              <a:t>2. NCACR National Coalition Against Conviction Registries</a:t>
            </a:r>
          </a:p>
          <a:p>
            <a:r>
              <a:rPr lang="en-US"/>
              <a:t>3. Restorative Action Alliance</a:t>
            </a:r>
          </a:p>
          <a:p>
            <a:r>
              <a:rPr lang="en-US"/>
              <a:t>4. ACSOL Alliance for Constitutional Sex Offense Laws</a:t>
            </a:r>
          </a:p>
          <a:p>
            <a:r>
              <a:rPr lang="en-US"/>
              <a:t/>
            </a:r>
          </a:p>
          <a:p>
            <a:r>
              <a:rPr lang="en-US"/>
              <a:t>For those who are not familiar with these organizations, I'll briefly outline them.</a:t>
            </a:r>
          </a:p>
          <a:p>
            <a:r>
              <a:rPr lang="en-US"/>
              <a:t/>
            </a:r>
          </a:p>
          <a:p>
            <a:r>
              <a:rPr lang="en-US"/>
              <a:t>Justice By Objectives is  dedicated to supporting individuals and families navigating the criminal justice system, particularly incarceration.</a:t>
            </a:r>
          </a:p>
          <a:p>
            <a:r>
              <a:rPr lang="en-US"/>
              <a:t/>
            </a:r>
          </a:p>
          <a:p>
            <a:r>
              <a:rPr lang="en-US"/>
              <a:t>NCACR National Coalition Against Conviction Registries</a:t>
            </a:r>
          </a:p>
          <a:p>
            <a:r>
              <a:rPr lang="en-US"/>
              <a:t>connects diverse organizations to share ideas and resources on sex offense policies throughout the country. </a:t>
            </a:r>
          </a:p>
          <a:p>
            <a:r>
              <a:rPr lang="en-US"/>
              <a:t/>
            </a:r>
          </a:p>
          <a:p>
            <a:r>
              <a:rPr lang="en-US"/>
              <a:t>Restorative Action Alliance believes that through education, litigation and legislative advocacy, Restorative Action Alliance helps build safer communities which invest in primary prevention of sexual harm, meaningfully hold those accountable who cause harm, and safeguard the civil liberties of all. </a:t>
            </a:r>
          </a:p>
          <a:p>
            <a:r>
              <a:rPr lang="en-US"/>
              <a:t/>
            </a:r>
          </a:p>
          <a:p>
            <a:r>
              <a:rPr lang="en-US"/>
              <a:t>ACSOL Alliance for Constitutional Sex Offense Laws</a:t>
            </a:r>
          </a:p>
          <a:p>
            <a:r>
              <a:rPr lang="en-US"/>
              <a:t>is a nonprofit civil rights, legal reform, and support organization, based in Sacramento, California. It provides news, resources, events, and support for registrants and their families affected by sex offense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attending Utah for Rational Sex Offense Laws' first meeting. Our organization's acronym is UTRSOL with no other pronunciation.</a:t>
            </a:r>
          </a:p>
          <a:p>
            <a:r>
              <a:rPr lang="en-US"/>
              <a:t/>
            </a:r>
          </a:p>
          <a:p>
            <a:r>
              <a:rPr lang="en-US"/>
              <a:t>We are supported by member organizations</a:t>
            </a:r>
          </a:p>
          <a:p>
            <a:r>
              <a:rPr lang="en-US"/>
              <a:t/>
            </a:r>
          </a:p>
          <a:p>
            <a:r>
              <a:rPr lang="en-US"/>
              <a:t>1. Justice By Objectives</a:t>
            </a:r>
          </a:p>
          <a:p>
            <a:r>
              <a:rPr lang="en-US"/>
              <a:t>2. NCACR National Coalition Against Conviction Registries</a:t>
            </a:r>
          </a:p>
          <a:p>
            <a:r>
              <a:rPr lang="en-US"/>
              <a:t>3. Restorative Action Alliance</a:t>
            </a:r>
          </a:p>
          <a:p>
            <a:r>
              <a:rPr lang="en-US"/>
              <a:t>4. ACSOL Alliance for Constitutional Sex Offense Laws</a:t>
            </a:r>
          </a:p>
          <a:p>
            <a:r>
              <a:rPr lang="en-US"/>
              <a:t/>
            </a:r>
          </a:p>
          <a:p>
            <a:r>
              <a:rPr lang="en-US"/>
              <a:t>For those who are not familiar with these organizations, I'll briefly outline them.</a:t>
            </a:r>
          </a:p>
          <a:p>
            <a:r>
              <a:rPr lang="en-US"/>
              <a:t/>
            </a:r>
          </a:p>
          <a:p>
            <a:r>
              <a:rPr lang="en-US"/>
              <a:t>Justice By Objectives is  dedicated to supporting individuals and families navigating the criminal justice system, particularly incarceration.</a:t>
            </a:r>
          </a:p>
          <a:p>
            <a:r>
              <a:rPr lang="en-US"/>
              <a:t/>
            </a:r>
          </a:p>
          <a:p>
            <a:r>
              <a:rPr lang="en-US"/>
              <a:t>NCACR National Coalition Against Conviction Registries</a:t>
            </a:r>
          </a:p>
          <a:p>
            <a:r>
              <a:rPr lang="en-US"/>
              <a:t>connects diverse organizations to share ideas and resources on sex offense policies throughout the country. </a:t>
            </a:r>
          </a:p>
          <a:p>
            <a:r>
              <a:rPr lang="en-US"/>
              <a:t/>
            </a:r>
          </a:p>
          <a:p>
            <a:r>
              <a:rPr lang="en-US"/>
              <a:t>Restorative Action Alliance believes that through education, litigation and legislative advocacy, Restorative Action Alliance helps build safer communities which invest in primary prevention of sexual harm, meaningfully hold those accountable who cause harm, and safeguard the civil liberties of all. </a:t>
            </a:r>
          </a:p>
          <a:p>
            <a:r>
              <a:rPr lang="en-US"/>
              <a:t/>
            </a:r>
          </a:p>
          <a:p>
            <a:r>
              <a:rPr lang="en-US"/>
              <a:t>ACSOL Alliance for Constitutional Sex Offense Laws</a:t>
            </a:r>
          </a:p>
          <a:p>
            <a:r>
              <a:rPr lang="en-US"/>
              <a:t>is a nonprofit civil rights, legal reform, and support organization, based in Sacramento, California. It provides news, resources, events, and support for registrants and their families affected by sex offense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https://utrsol.org/somac-board" TargetMode="External" Type="http://schemas.openxmlformats.org/officeDocument/2006/relationships/hyperlink"/><Relationship Id="rId3" Target="../media/image2.png" Type="http://schemas.openxmlformats.org/officeDocument/2006/relationships/image"/><Relationship Id="rId4"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 Id="rId4" Target="../media/image14.png" Type="http://schemas.openxmlformats.org/officeDocument/2006/relationships/image"/><Relationship Id="rId5" Target="https://www.instagram.com/utahutrsol/" TargetMode="External" Type="http://schemas.openxmlformats.org/officeDocument/2006/relationships/hyperlink"/><Relationship Id="rId6" Target="../media/image15.png" Type="http://schemas.openxmlformats.org/officeDocument/2006/relationships/image"/><Relationship Id="rId7" Target="https://www.instagram.com/utahutrsol/" TargetMode="External" Type="http://schemas.openxmlformats.org/officeDocument/2006/relationships/hyperlink"/><Relationship Id="rId8" Target="https://www.instagram.com/utahutrsol/"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 Id="rId4" Target="../media/image1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6093400" y="3239797"/>
            <a:ext cx="5293436" cy="2085614"/>
          </a:xfrm>
          <a:custGeom>
            <a:avLst/>
            <a:gdLst/>
            <a:ahLst/>
            <a:cxnLst/>
            <a:rect r="r" b="b" t="t" l="l"/>
            <a:pathLst>
              <a:path h="2085614" w="5293436">
                <a:moveTo>
                  <a:pt x="0" y="0"/>
                </a:moveTo>
                <a:lnTo>
                  <a:pt x="5293436" y="0"/>
                </a:lnTo>
                <a:lnTo>
                  <a:pt x="5293436" y="2085614"/>
                </a:lnTo>
                <a:lnTo>
                  <a:pt x="0" y="2085614"/>
                </a:lnTo>
                <a:lnTo>
                  <a:pt x="0" y="0"/>
                </a:lnTo>
                <a:close/>
              </a:path>
            </a:pathLst>
          </a:custGeom>
          <a:blipFill>
            <a:blip r:embed="rId4"/>
            <a:stretch>
              <a:fillRect l="0" t="0" r="0" b="0"/>
            </a:stretch>
          </a:blipFill>
        </p:spPr>
      </p:sp>
      <p:sp>
        <p:nvSpPr>
          <p:cNvPr name="Freeform 4" id="4"/>
          <p:cNvSpPr/>
          <p:nvPr/>
        </p:nvSpPr>
        <p:spPr>
          <a:xfrm flipH="false" flipV="false" rot="0">
            <a:off x="4302384" y="685800"/>
            <a:ext cx="1928995" cy="1662794"/>
          </a:xfrm>
          <a:custGeom>
            <a:avLst/>
            <a:gdLst/>
            <a:ahLst/>
            <a:cxnLst/>
            <a:rect r="r" b="b" t="t" l="l"/>
            <a:pathLst>
              <a:path h="1662794" w="1928995">
                <a:moveTo>
                  <a:pt x="0" y="0"/>
                </a:moveTo>
                <a:lnTo>
                  <a:pt x="1928996" y="0"/>
                </a:lnTo>
                <a:lnTo>
                  <a:pt x="1928996" y="1662794"/>
                </a:lnTo>
                <a:lnTo>
                  <a:pt x="0" y="1662794"/>
                </a:lnTo>
                <a:lnTo>
                  <a:pt x="0" y="0"/>
                </a:lnTo>
                <a:close/>
              </a:path>
            </a:pathLst>
          </a:custGeom>
          <a:blipFill>
            <a:blip r:embed="rId5"/>
            <a:stretch>
              <a:fillRect l="0" t="0" r="0" b="0"/>
            </a:stretch>
          </a:blipFill>
        </p:spPr>
      </p:sp>
      <p:sp>
        <p:nvSpPr>
          <p:cNvPr name="Freeform 5" id="5"/>
          <p:cNvSpPr/>
          <p:nvPr/>
        </p:nvSpPr>
        <p:spPr>
          <a:xfrm flipH="false" flipV="false" rot="0">
            <a:off x="15363377" y="0"/>
            <a:ext cx="2826168" cy="2848960"/>
          </a:xfrm>
          <a:custGeom>
            <a:avLst/>
            <a:gdLst/>
            <a:ahLst/>
            <a:cxnLst/>
            <a:rect r="r" b="b" t="t" l="l"/>
            <a:pathLst>
              <a:path h="2848960" w="2826168">
                <a:moveTo>
                  <a:pt x="0" y="0"/>
                </a:moveTo>
                <a:lnTo>
                  <a:pt x="2826168" y="0"/>
                </a:lnTo>
                <a:lnTo>
                  <a:pt x="2826168" y="2848960"/>
                </a:lnTo>
                <a:lnTo>
                  <a:pt x="0" y="2848960"/>
                </a:lnTo>
                <a:lnTo>
                  <a:pt x="0" y="0"/>
                </a:lnTo>
                <a:close/>
              </a:path>
            </a:pathLst>
          </a:custGeom>
          <a:blipFill>
            <a:blip r:embed="rId6"/>
            <a:stretch>
              <a:fillRect l="0" t="0" r="0" b="0"/>
            </a:stretch>
          </a:blipFill>
        </p:spPr>
      </p:sp>
      <p:sp>
        <p:nvSpPr>
          <p:cNvPr name="Freeform 6" id="6"/>
          <p:cNvSpPr/>
          <p:nvPr/>
        </p:nvSpPr>
        <p:spPr>
          <a:xfrm flipH="false" flipV="false" rot="0">
            <a:off x="5518840" y="1470469"/>
            <a:ext cx="8903441" cy="4665403"/>
          </a:xfrm>
          <a:custGeom>
            <a:avLst/>
            <a:gdLst/>
            <a:ahLst/>
            <a:cxnLst/>
            <a:rect r="r" b="b" t="t" l="l"/>
            <a:pathLst>
              <a:path h="4665403" w="8903441">
                <a:moveTo>
                  <a:pt x="0" y="0"/>
                </a:moveTo>
                <a:lnTo>
                  <a:pt x="8903441" y="0"/>
                </a:lnTo>
                <a:lnTo>
                  <a:pt x="8903441" y="4665403"/>
                </a:lnTo>
                <a:lnTo>
                  <a:pt x="0" y="4665403"/>
                </a:lnTo>
                <a:lnTo>
                  <a:pt x="0" y="0"/>
                </a:lnTo>
                <a:close/>
              </a:path>
            </a:pathLst>
          </a:custGeom>
          <a:blipFill>
            <a:blip r:embed="rId7"/>
            <a:stretch>
              <a:fillRect l="0" t="0" r="0" b="0"/>
            </a:stretch>
          </a:blipFill>
        </p:spPr>
      </p:sp>
      <p:sp>
        <p:nvSpPr>
          <p:cNvPr name="Freeform 7" id="7"/>
          <p:cNvSpPr/>
          <p:nvPr/>
        </p:nvSpPr>
        <p:spPr>
          <a:xfrm flipH="false" flipV="false" rot="0">
            <a:off x="382938" y="541132"/>
            <a:ext cx="1732889" cy="1687834"/>
          </a:xfrm>
          <a:custGeom>
            <a:avLst/>
            <a:gdLst/>
            <a:ahLst/>
            <a:cxnLst/>
            <a:rect r="r" b="b" t="t" l="l"/>
            <a:pathLst>
              <a:path h="1687834" w="1732889">
                <a:moveTo>
                  <a:pt x="0" y="0"/>
                </a:moveTo>
                <a:lnTo>
                  <a:pt x="1732889" y="0"/>
                </a:lnTo>
                <a:lnTo>
                  <a:pt x="1732889" y="1687834"/>
                </a:lnTo>
                <a:lnTo>
                  <a:pt x="0" y="1687834"/>
                </a:lnTo>
                <a:lnTo>
                  <a:pt x="0" y="0"/>
                </a:lnTo>
                <a:close/>
              </a:path>
            </a:pathLst>
          </a:custGeom>
          <a:blipFill>
            <a:blip r:embed="rId8"/>
            <a:stretch>
              <a:fillRect l="0" t="0" r="0" b="0"/>
            </a:stretch>
          </a:blipFill>
        </p:spPr>
      </p:sp>
      <p:sp>
        <p:nvSpPr>
          <p:cNvPr name="Freeform 8" id="8"/>
          <p:cNvSpPr/>
          <p:nvPr/>
        </p:nvSpPr>
        <p:spPr>
          <a:xfrm flipH="false" flipV="false" rot="0">
            <a:off x="11254951" y="630748"/>
            <a:ext cx="3396355" cy="1772897"/>
          </a:xfrm>
          <a:custGeom>
            <a:avLst/>
            <a:gdLst/>
            <a:ahLst/>
            <a:cxnLst/>
            <a:rect r="r" b="b" t="t" l="l"/>
            <a:pathLst>
              <a:path h="1772897" w="3396355">
                <a:moveTo>
                  <a:pt x="0" y="0"/>
                </a:moveTo>
                <a:lnTo>
                  <a:pt x="3396355" y="0"/>
                </a:lnTo>
                <a:lnTo>
                  <a:pt x="3396355" y="1772898"/>
                </a:lnTo>
                <a:lnTo>
                  <a:pt x="0" y="1772898"/>
                </a:lnTo>
                <a:lnTo>
                  <a:pt x="0" y="0"/>
                </a:lnTo>
                <a:close/>
              </a:path>
            </a:pathLst>
          </a:custGeom>
          <a:blipFill>
            <a:blip r:embed="rId9"/>
            <a:stretch>
              <a:fillRect l="0" t="0" r="0" b="0"/>
            </a:stretch>
          </a:blipFill>
        </p:spPr>
      </p:sp>
      <p:sp>
        <p:nvSpPr>
          <p:cNvPr name="TextBox 9" id="9"/>
          <p:cNvSpPr txBox="true"/>
          <p:nvPr/>
        </p:nvSpPr>
        <p:spPr>
          <a:xfrm rot="0">
            <a:off x="7442873" y="3942704"/>
            <a:ext cx="2922969" cy="991246"/>
          </a:xfrm>
          <a:prstGeom prst="rect">
            <a:avLst/>
          </a:prstGeom>
        </p:spPr>
        <p:txBody>
          <a:bodyPr anchor="t" rtlCol="false" tIns="0" lIns="0" bIns="0" rIns="0">
            <a:spAutoFit/>
          </a:bodyPr>
          <a:lstStyle/>
          <a:p>
            <a:pPr algn="ctr">
              <a:lnSpc>
                <a:spcPts val="7840"/>
              </a:lnSpc>
              <a:spcBef>
                <a:spcPct val="0"/>
              </a:spcBef>
            </a:pPr>
            <a:r>
              <a:rPr lang="en-US" b="true" sz="5600">
                <a:solidFill>
                  <a:srgbClr val="FFFFFF"/>
                </a:solidFill>
                <a:latin typeface="Arimo Bold"/>
                <a:ea typeface="Arimo Bold"/>
                <a:cs typeface="Arimo Bold"/>
                <a:sym typeface="Arimo Bold"/>
              </a:rPr>
              <a:t>UTRSOL</a:t>
            </a:r>
          </a:p>
        </p:txBody>
      </p:sp>
      <p:sp>
        <p:nvSpPr>
          <p:cNvPr name="TextBox 10" id="10"/>
          <p:cNvSpPr txBox="true"/>
          <p:nvPr/>
        </p:nvSpPr>
        <p:spPr>
          <a:xfrm rot="0">
            <a:off x="4652960" y="6661797"/>
            <a:ext cx="8483746" cy="2256887"/>
          </a:xfrm>
          <a:prstGeom prst="rect">
            <a:avLst/>
          </a:prstGeom>
        </p:spPr>
        <p:txBody>
          <a:bodyPr anchor="t" rtlCol="false" tIns="0" lIns="0" bIns="0" rIns="0">
            <a:spAutoFit/>
          </a:bodyPr>
          <a:lstStyle/>
          <a:p>
            <a:pPr algn="ctr">
              <a:lnSpc>
                <a:spcPts val="8959"/>
              </a:lnSpc>
              <a:spcBef>
                <a:spcPct val="0"/>
              </a:spcBef>
            </a:pPr>
            <a:r>
              <a:rPr lang="en-US" b="true" sz="6399">
                <a:solidFill>
                  <a:srgbClr val="FFFFFF"/>
                </a:solidFill>
                <a:latin typeface="Arimo Bold"/>
                <a:ea typeface="Arimo Bold"/>
                <a:cs typeface="Arimo Bold"/>
                <a:sym typeface="Arimo Bold"/>
              </a:rPr>
              <a:t>Utah for Rational Sex Offense Laws</a:t>
            </a:r>
          </a:p>
        </p:txBody>
      </p:sp>
      <p:sp>
        <p:nvSpPr>
          <p:cNvPr name="TextBox 11" id="11"/>
          <p:cNvSpPr txBox="true"/>
          <p:nvPr/>
        </p:nvSpPr>
        <p:spPr>
          <a:xfrm rot="0">
            <a:off x="5444035" y="5538455"/>
            <a:ext cx="6844446" cy="731458"/>
          </a:xfrm>
          <a:prstGeom prst="rect">
            <a:avLst/>
          </a:prstGeom>
        </p:spPr>
        <p:txBody>
          <a:bodyPr anchor="t" rtlCol="false" tIns="0" lIns="0" bIns="0" rIns="0">
            <a:spAutoFit/>
          </a:bodyPr>
          <a:lstStyle/>
          <a:p>
            <a:pPr algn="ctr">
              <a:lnSpc>
                <a:spcPts val="5880"/>
              </a:lnSpc>
              <a:spcBef>
                <a:spcPct val="0"/>
              </a:spcBef>
            </a:pPr>
            <a:r>
              <a:rPr lang="en-US" b="true" sz="4200">
                <a:solidFill>
                  <a:srgbClr val="FFFFFF"/>
                </a:solidFill>
                <a:latin typeface="Arimo Bold"/>
                <a:ea typeface="Arimo Bold"/>
                <a:cs typeface="Arimo Bold"/>
                <a:sym typeface="Arimo Bold"/>
              </a:rPr>
              <a:t>Board of Directors Meeting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AFTERMATH ALLIANCE FOUNDATION 501(C)(3)</a:t>
            </a:r>
          </a:p>
        </p:txBody>
      </p:sp>
      <p:sp>
        <p:nvSpPr>
          <p:cNvPr name="TextBox 4" id="4"/>
          <p:cNvSpPr txBox="true"/>
          <p:nvPr/>
        </p:nvSpPr>
        <p:spPr>
          <a:xfrm rot="0">
            <a:off x="1016407" y="2268078"/>
            <a:ext cx="3773952" cy="457769"/>
          </a:xfrm>
          <a:prstGeom prst="rect">
            <a:avLst/>
          </a:prstGeom>
        </p:spPr>
        <p:txBody>
          <a:bodyPr anchor="t" rtlCol="false" tIns="0" lIns="0" bIns="0" rIns="0">
            <a:spAutoFit/>
          </a:bodyPr>
          <a:lstStyle/>
          <a:p>
            <a:pPr algn="l">
              <a:lnSpc>
                <a:spcPts val="3640"/>
              </a:lnSpc>
            </a:pPr>
            <a:r>
              <a:rPr lang="en-US" sz="2600" b="true">
                <a:solidFill>
                  <a:srgbClr val="2B2C30"/>
                </a:solidFill>
                <a:latin typeface="Public Sans Bold"/>
                <a:ea typeface="Public Sans Bold"/>
                <a:cs typeface="Public Sans Bold"/>
                <a:sym typeface="Public Sans Bold"/>
              </a:rPr>
              <a:t>2. Membership Arm</a:t>
            </a:r>
          </a:p>
        </p:txBody>
      </p:sp>
      <p:sp>
        <p:nvSpPr>
          <p:cNvPr name="TextBox 5" id="5"/>
          <p:cNvSpPr txBox="true"/>
          <p:nvPr/>
        </p:nvSpPr>
        <p:spPr>
          <a:xfrm rot="0">
            <a:off x="5176274" y="2268078"/>
            <a:ext cx="3772057" cy="914903"/>
          </a:xfrm>
          <a:prstGeom prst="rect">
            <a:avLst/>
          </a:prstGeom>
        </p:spPr>
        <p:txBody>
          <a:bodyPr anchor="t" rtlCol="false" tIns="0" lIns="0" bIns="0" rIns="0">
            <a:spAutoFit/>
          </a:bodyPr>
          <a:lstStyle/>
          <a:p>
            <a:pPr algn="l">
              <a:lnSpc>
                <a:spcPts val="3640"/>
              </a:lnSpc>
            </a:pPr>
            <a:r>
              <a:rPr lang="en-US" sz="2600" b="true">
                <a:solidFill>
                  <a:srgbClr val="2B2C30"/>
                </a:solidFill>
                <a:latin typeface="Public Sans Bold"/>
                <a:ea typeface="Public Sans Bold"/>
                <a:cs typeface="Public Sans Bold"/>
                <a:sym typeface="Public Sans Bold"/>
              </a:rPr>
              <a:t>4. AfterMath Alliance (Fearless Group)</a:t>
            </a:r>
          </a:p>
        </p:txBody>
      </p:sp>
      <p:sp>
        <p:nvSpPr>
          <p:cNvPr name="TextBox 6" id="6"/>
          <p:cNvSpPr txBox="true"/>
          <p:nvPr/>
        </p:nvSpPr>
        <p:spPr>
          <a:xfrm rot="0">
            <a:off x="13533802" y="2268078"/>
            <a:ext cx="3773952" cy="457769"/>
          </a:xfrm>
          <a:prstGeom prst="rect">
            <a:avLst/>
          </a:prstGeom>
        </p:spPr>
        <p:txBody>
          <a:bodyPr anchor="t" rtlCol="false" tIns="0" lIns="0" bIns="0" rIns="0">
            <a:spAutoFit/>
          </a:bodyPr>
          <a:lstStyle/>
          <a:p>
            <a:pPr algn="l">
              <a:lnSpc>
                <a:spcPts val="3640"/>
              </a:lnSpc>
            </a:pPr>
            <a:r>
              <a:rPr lang="en-US" sz="2600" b="true">
                <a:solidFill>
                  <a:srgbClr val="2B2C30"/>
                </a:solidFill>
                <a:latin typeface="Public Sans Bold"/>
                <a:ea typeface="Public Sans Bold"/>
                <a:cs typeface="Public Sans Bold"/>
                <a:sym typeface="Public Sans Bold"/>
              </a:rPr>
              <a:t>6. Research Alignment</a:t>
            </a:r>
          </a:p>
        </p:txBody>
      </p:sp>
      <p:sp>
        <p:nvSpPr>
          <p:cNvPr name="TextBox 7" id="7"/>
          <p:cNvSpPr txBox="true"/>
          <p:nvPr/>
        </p:nvSpPr>
        <p:spPr>
          <a:xfrm rot="0">
            <a:off x="1016407" y="3667077"/>
            <a:ext cx="3773952" cy="2820700"/>
          </a:xfrm>
          <a:prstGeom prst="rect">
            <a:avLst/>
          </a:prstGeom>
        </p:spPr>
        <p:txBody>
          <a:bodyPr anchor="t" rtlCol="false" tIns="0" lIns="0" bIns="0" rIns="0">
            <a:spAutoFit/>
          </a:bodyPr>
          <a:lstStyle/>
          <a:p>
            <a:pPr algn="l">
              <a:lnSpc>
                <a:spcPts val="2520"/>
              </a:lnSpc>
            </a:pPr>
            <a:r>
              <a:rPr lang="en-US" sz="1800">
                <a:solidFill>
                  <a:srgbClr val="2B2C30"/>
                </a:solidFill>
                <a:latin typeface="Public Sans"/>
                <a:ea typeface="Public Sans"/>
                <a:cs typeface="Public Sans"/>
                <a:sym typeface="Public Sans"/>
              </a:rPr>
              <a:t>Utah State Nonprofits</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*Utah Prisoner Advocate N</a:t>
            </a:r>
            <a:r>
              <a:rPr lang="en-US" sz="1800">
                <a:solidFill>
                  <a:srgbClr val="2B2C30"/>
                </a:solidFill>
                <a:latin typeface="Public Sans"/>
                <a:ea typeface="Public Sans"/>
                <a:cs typeface="Public Sans"/>
                <a:sym typeface="Public Sans"/>
              </a:rPr>
              <a:t>etwork (UPAN)</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 *Justice By Objectives</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 *Clean Slate Utah</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 RASA Legal</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National Association for Rational Sexual Offense Laws (NARSOL)</a:t>
            </a:r>
          </a:p>
        </p:txBody>
      </p:sp>
      <p:sp>
        <p:nvSpPr>
          <p:cNvPr name="TextBox 8" id="8"/>
          <p:cNvSpPr txBox="true"/>
          <p:nvPr/>
        </p:nvSpPr>
        <p:spPr>
          <a:xfrm rot="0">
            <a:off x="5176274" y="3607942"/>
            <a:ext cx="3772057" cy="1249411"/>
          </a:xfrm>
          <a:prstGeom prst="rect">
            <a:avLst/>
          </a:prstGeom>
        </p:spPr>
        <p:txBody>
          <a:bodyPr anchor="t" rtlCol="false" tIns="0" lIns="0" bIns="0" rIns="0">
            <a:spAutoFit/>
          </a:bodyPr>
          <a:lstStyle/>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 Suncres</a:t>
            </a:r>
            <a:r>
              <a:rPr lang="en-US" sz="1800">
                <a:solidFill>
                  <a:srgbClr val="2B2C30"/>
                </a:solidFill>
                <a:latin typeface="Public Sans"/>
                <a:ea typeface="Public Sans"/>
                <a:cs typeface="Public Sans"/>
                <a:sym typeface="Public Sans"/>
              </a:rPr>
              <a:t>t Counseling</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 Alpha Counseling </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Utah Support Advocates for Recovery Awareness (USARA)</a:t>
            </a:r>
          </a:p>
        </p:txBody>
      </p:sp>
      <p:sp>
        <p:nvSpPr>
          <p:cNvPr name="TextBox 9" id="9"/>
          <p:cNvSpPr txBox="true"/>
          <p:nvPr/>
        </p:nvSpPr>
        <p:spPr>
          <a:xfrm rot="0">
            <a:off x="9338857" y="3609297"/>
            <a:ext cx="3772057" cy="620896"/>
          </a:xfrm>
          <a:prstGeom prst="rect">
            <a:avLst/>
          </a:prstGeom>
        </p:spPr>
        <p:txBody>
          <a:bodyPr anchor="t" rtlCol="false" tIns="0" lIns="0" bIns="0" rIns="0">
            <a:spAutoFit/>
          </a:bodyPr>
          <a:lstStyle/>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 Utah Women &amp; Leadership Project (UWLP)</a:t>
            </a:r>
          </a:p>
        </p:txBody>
      </p:sp>
      <p:sp>
        <p:nvSpPr>
          <p:cNvPr name="TextBox 10" id="10"/>
          <p:cNvSpPr txBox="true"/>
          <p:nvPr/>
        </p:nvSpPr>
        <p:spPr>
          <a:xfrm rot="0">
            <a:off x="13492219" y="3667077"/>
            <a:ext cx="4017038" cy="1249411"/>
          </a:xfrm>
          <a:prstGeom prst="rect">
            <a:avLst/>
          </a:prstGeom>
        </p:spPr>
        <p:txBody>
          <a:bodyPr anchor="t" rtlCol="false" tIns="0" lIns="0" bIns="0" rIns="0">
            <a:spAutoFit/>
          </a:bodyPr>
          <a:lstStyle/>
          <a:p>
            <a:pPr algn="l">
              <a:lnSpc>
                <a:spcPts val="2520"/>
              </a:lnSpc>
            </a:pPr>
            <a:r>
              <a:rPr lang="en-US" sz="1800">
                <a:solidFill>
                  <a:srgbClr val="2B2C30"/>
                </a:solidFill>
                <a:latin typeface="Public Sans"/>
                <a:ea typeface="Public Sans"/>
                <a:cs typeface="Public Sans"/>
                <a:sym typeface="Public Sans"/>
              </a:rPr>
              <a:t>UTRSOL R</a:t>
            </a:r>
            <a:r>
              <a:rPr lang="en-US" sz="1800">
                <a:solidFill>
                  <a:srgbClr val="2B2C30"/>
                </a:solidFill>
                <a:latin typeface="Public Sans"/>
                <a:ea typeface="Public Sans"/>
                <a:cs typeface="Public Sans"/>
                <a:sym typeface="Public Sans"/>
              </a:rPr>
              <a:t>ese</a:t>
            </a:r>
            <a:r>
              <a:rPr lang="en-US" sz="1800">
                <a:solidFill>
                  <a:srgbClr val="2B2C30"/>
                </a:solidFill>
                <a:latin typeface="Public Sans"/>
                <a:ea typeface="Public Sans"/>
                <a:cs typeface="Public Sans"/>
                <a:sym typeface="Public Sans"/>
              </a:rPr>
              <a:t>arch Action Committee</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 Utah Psychological Association</a:t>
            </a:r>
          </a:p>
          <a:p>
            <a:pPr algn="l" marL="388620" indent="-194310" lvl="1">
              <a:lnSpc>
                <a:spcPts val="2520"/>
              </a:lnSpc>
              <a:buAutoNum type="arabicPeriod" startAt="1"/>
            </a:pPr>
            <a:r>
              <a:rPr lang="en-US" sz="1800">
                <a:solidFill>
                  <a:srgbClr val="2B2C30"/>
                </a:solidFill>
                <a:latin typeface="Public Sans"/>
                <a:ea typeface="Public Sans"/>
                <a:cs typeface="Public Sans"/>
                <a:sym typeface="Public Sans"/>
              </a:rPr>
              <a:t> New Directions</a:t>
            </a:r>
          </a:p>
          <a:p>
            <a:pPr algn="l">
              <a:lnSpc>
                <a:spcPts val="2520"/>
              </a:lnSpc>
            </a:pPr>
          </a:p>
        </p:txBody>
      </p:sp>
      <p:sp>
        <p:nvSpPr>
          <p:cNvPr name="TextBox 11" id="11"/>
          <p:cNvSpPr txBox="true"/>
          <p:nvPr/>
        </p:nvSpPr>
        <p:spPr>
          <a:xfrm rot="0">
            <a:off x="9144000" y="2268078"/>
            <a:ext cx="3772057" cy="914903"/>
          </a:xfrm>
          <a:prstGeom prst="rect">
            <a:avLst/>
          </a:prstGeom>
        </p:spPr>
        <p:txBody>
          <a:bodyPr anchor="t" rtlCol="false" tIns="0" lIns="0" bIns="0" rIns="0">
            <a:spAutoFit/>
          </a:bodyPr>
          <a:lstStyle/>
          <a:p>
            <a:pPr algn="l">
              <a:lnSpc>
                <a:spcPts val="3640"/>
              </a:lnSpc>
            </a:pPr>
            <a:r>
              <a:rPr lang="en-US" sz="2600" b="true">
                <a:solidFill>
                  <a:srgbClr val="2B2C30"/>
                </a:solidFill>
                <a:latin typeface="Public Sans Bold"/>
                <a:ea typeface="Public Sans Bold"/>
                <a:cs typeface="Public Sans Bold"/>
                <a:sym typeface="Public Sans Bold"/>
              </a:rPr>
              <a:t>5. My Survivor Voice Podcast</a:t>
            </a:r>
          </a:p>
        </p:txBody>
      </p:sp>
      <p:sp>
        <p:nvSpPr>
          <p:cNvPr name="Freeform 12" id="12"/>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13" id="13"/>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14" id="14"/>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15" id="15"/>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UTRSOL RESEARCH</a:t>
            </a:r>
            <a:r>
              <a:rPr lang="en-US" b="true" sz="3714" spc="843">
                <a:solidFill>
                  <a:srgbClr val="2B2C30"/>
                </a:solidFill>
                <a:latin typeface="Public Sans Bold"/>
                <a:ea typeface="Public Sans Bold"/>
                <a:cs typeface="Public Sans Bold"/>
                <a:sym typeface="Public Sans Bold"/>
              </a:rPr>
              <a:t> Action Committee (URAC)</a:t>
            </a:r>
          </a:p>
        </p:txBody>
      </p:sp>
      <p:sp>
        <p:nvSpPr>
          <p:cNvPr name="TextBox 4" id="4"/>
          <p:cNvSpPr txBox="true"/>
          <p:nvPr/>
        </p:nvSpPr>
        <p:spPr>
          <a:xfrm rot="0">
            <a:off x="9360287" y="2008664"/>
            <a:ext cx="7877184" cy="6469926"/>
          </a:xfrm>
          <a:prstGeom prst="rect">
            <a:avLst/>
          </a:prstGeom>
        </p:spPr>
        <p:txBody>
          <a:bodyPr anchor="t" rtlCol="false" tIns="0" lIns="0" bIns="0" rIns="0">
            <a:spAutoFit/>
          </a:bodyPr>
          <a:lstStyle/>
          <a:p>
            <a:pPr algn="l" marL="367035" indent="-183518" lvl="1">
              <a:lnSpc>
                <a:spcPts val="2550"/>
              </a:lnSpc>
              <a:buAutoNum type="arabicPeriod" startAt="1"/>
            </a:pPr>
            <a:r>
              <a:rPr lang="en-US" sz="1700">
                <a:solidFill>
                  <a:srgbClr val="2B2C30"/>
                </a:solidFill>
                <a:latin typeface="Public Sans"/>
                <a:ea typeface="Public Sans"/>
                <a:cs typeface="Public Sans"/>
                <a:sym typeface="Public Sans"/>
              </a:rPr>
              <a:t>As a civilian component that is not attached to the legislature, this committee would be the alternate side of the </a:t>
            </a:r>
            <a:r>
              <a:rPr lang="en-US" sz="1700" u="sng">
                <a:solidFill>
                  <a:srgbClr val="2B2C30"/>
                </a:solidFill>
                <a:latin typeface="Public Sans"/>
                <a:ea typeface="Public Sans"/>
                <a:cs typeface="Public Sans"/>
                <a:sym typeface="Public Sans"/>
                <a:hlinkClick r:id="rId2" tooltip="https://utrsol.org/somac-board"/>
              </a:rPr>
              <a:t>Sex Offense Management Advisory Committee (SOMAC)</a:t>
            </a:r>
            <a:r>
              <a:rPr lang="en-US" sz="1700">
                <a:solidFill>
                  <a:srgbClr val="2B2C30"/>
                </a:solidFill>
                <a:latin typeface="Public Sans"/>
                <a:ea typeface="Public Sans"/>
                <a:cs typeface="Public Sans"/>
                <a:sym typeface="Public Sans"/>
              </a:rPr>
              <a:t>, interacting and collaborating with them to provide research, facts, statistics, and experience in their role to provide the legislature with better approaches to the registry. As a civilian arm of this movement, we could interact with the public in a way that SOMAC, as part of the legislature, required to be non-partisan, cannot.</a:t>
            </a:r>
          </a:p>
          <a:p>
            <a:pPr algn="l" marL="367035" indent="-183518" lvl="1">
              <a:lnSpc>
                <a:spcPts val="2550"/>
              </a:lnSpc>
              <a:buAutoNum type="arabicPeriod" startAt="1"/>
            </a:pPr>
            <a:r>
              <a:rPr lang="en-US" sz="1700">
                <a:solidFill>
                  <a:srgbClr val="2B2C30"/>
                </a:solidFill>
                <a:latin typeface="Public Sans"/>
                <a:ea typeface="Public Sans"/>
                <a:cs typeface="Public Sans"/>
                <a:sym typeface="Public Sans"/>
              </a:rPr>
              <a:t>With the number of bills pushed out during the January-March legislative sessions, the committee would function as a check and balance against bills that may be pushed out that would greatly affect the registry population and its collateral victims. As a body of professionals, this committee would have more weight with the legislatures and the public as well as with the news media when the case arises that they pursue an emotional based argument.</a:t>
            </a:r>
          </a:p>
          <a:p>
            <a:pPr algn="l" marL="367035" indent="-183518" lvl="1">
              <a:lnSpc>
                <a:spcPts val="2550"/>
              </a:lnSpc>
              <a:buAutoNum type="arabicPeriod" startAt="1"/>
            </a:pPr>
            <a:r>
              <a:rPr lang="en-US" sz="1700">
                <a:solidFill>
                  <a:srgbClr val="2B2C30"/>
                </a:solidFill>
                <a:latin typeface="Public Sans"/>
                <a:ea typeface="Public Sans"/>
                <a:cs typeface="Public Sans"/>
                <a:sym typeface="Public Sans"/>
              </a:rPr>
              <a:t>As a body of professionals that does not have a criminal background, it would give UTRSOL additional legitimacy with the public and legislative bodies we intend to engage with. Having mental health professionals either on our board, working with our support group, or on this committee establishes us in an additional way as legitimate after we have incorporated as an official entity in Utah.</a:t>
            </a: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3"/>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4"/>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UTRSOL</a:t>
            </a:r>
          </a:p>
        </p:txBody>
      </p:sp>
      <p:sp>
        <p:nvSpPr>
          <p:cNvPr name="TextBox 4" id="4"/>
          <p:cNvSpPr txBox="true"/>
          <p:nvPr/>
        </p:nvSpPr>
        <p:spPr>
          <a:xfrm rot="0">
            <a:off x="850974" y="2332465"/>
            <a:ext cx="16408332" cy="2084034"/>
          </a:xfrm>
          <a:prstGeom prst="rect">
            <a:avLst/>
          </a:prstGeom>
        </p:spPr>
        <p:txBody>
          <a:bodyPr anchor="t" rtlCol="false" tIns="0" lIns="0" bIns="0" rIns="0">
            <a:spAutoFit/>
          </a:bodyPr>
          <a:lstStyle/>
          <a:p>
            <a:pPr algn="l">
              <a:lnSpc>
                <a:spcPts val="15250"/>
              </a:lnSpc>
            </a:pPr>
            <a:r>
              <a:rPr lang="en-US" sz="16758" spc="83">
                <a:solidFill>
                  <a:srgbClr val="2B2C30"/>
                </a:solidFill>
                <a:latin typeface="Playfair Display"/>
                <a:ea typeface="Playfair Display"/>
                <a:cs typeface="Playfair Display"/>
                <a:sym typeface="Playfair Display"/>
              </a:rPr>
              <a:t>501(c)(4)</a:t>
            </a: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UTRSOL 501(C)(4)</a:t>
            </a:r>
          </a:p>
        </p:txBody>
      </p:sp>
      <p:sp>
        <p:nvSpPr>
          <p:cNvPr name="TextBox 4" id="4"/>
          <p:cNvSpPr txBox="true"/>
          <p:nvPr/>
        </p:nvSpPr>
        <p:spPr>
          <a:xfrm rot="0">
            <a:off x="1028700" y="2692192"/>
            <a:ext cx="3773952" cy="914903"/>
          </a:xfrm>
          <a:prstGeom prst="rect">
            <a:avLst/>
          </a:prstGeom>
        </p:spPr>
        <p:txBody>
          <a:bodyPr anchor="t" rtlCol="false" tIns="0" lIns="0" bIns="0" rIns="0">
            <a:spAutoFit/>
          </a:bodyPr>
          <a:lstStyle/>
          <a:p>
            <a:pPr algn="l">
              <a:lnSpc>
                <a:spcPts val="3640"/>
              </a:lnSpc>
            </a:pPr>
            <a:r>
              <a:rPr lang="en-US" sz="2600" b="true">
                <a:solidFill>
                  <a:srgbClr val="2B2C30"/>
                </a:solidFill>
                <a:latin typeface="Public Sans Bold"/>
                <a:ea typeface="Public Sans Bold"/>
                <a:cs typeface="Public Sans Bold"/>
                <a:sym typeface="Public Sans Bold"/>
              </a:rPr>
              <a:t>1. Legislative Arm</a:t>
            </a:r>
          </a:p>
          <a:p>
            <a:pPr algn="l">
              <a:lnSpc>
                <a:spcPts val="3640"/>
              </a:lnSpc>
            </a:pPr>
          </a:p>
        </p:txBody>
      </p:sp>
      <p:sp>
        <p:nvSpPr>
          <p:cNvPr name="TextBox 5" id="5"/>
          <p:cNvSpPr txBox="true"/>
          <p:nvPr/>
        </p:nvSpPr>
        <p:spPr>
          <a:xfrm rot="0">
            <a:off x="5176274" y="2268078"/>
            <a:ext cx="3773952" cy="914903"/>
          </a:xfrm>
          <a:prstGeom prst="rect">
            <a:avLst/>
          </a:prstGeom>
        </p:spPr>
        <p:txBody>
          <a:bodyPr anchor="t" rtlCol="false" tIns="0" lIns="0" bIns="0" rIns="0">
            <a:spAutoFit/>
          </a:bodyPr>
          <a:lstStyle/>
          <a:p>
            <a:pPr algn="l">
              <a:lnSpc>
                <a:spcPts val="3640"/>
              </a:lnSpc>
            </a:pPr>
            <a:r>
              <a:rPr lang="en-US" sz="2600" b="true">
                <a:solidFill>
                  <a:srgbClr val="2B2C30"/>
                </a:solidFill>
                <a:latin typeface="Public Sans Bold"/>
                <a:ea typeface="Public Sans Bold"/>
                <a:cs typeface="Public Sans Bold"/>
                <a:sym typeface="Public Sans Bold"/>
              </a:rPr>
              <a:t>3. Organizational Collaboration</a:t>
            </a:r>
          </a:p>
        </p:txBody>
      </p:sp>
      <p:sp>
        <p:nvSpPr>
          <p:cNvPr name="TextBox 6" id="6"/>
          <p:cNvSpPr txBox="true"/>
          <p:nvPr/>
        </p:nvSpPr>
        <p:spPr>
          <a:xfrm rot="0">
            <a:off x="9350276" y="2268078"/>
            <a:ext cx="3773952" cy="914903"/>
          </a:xfrm>
          <a:prstGeom prst="rect">
            <a:avLst/>
          </a:prstGeom>
        </p:spPr>
        <p:txBody>
          <a:bodyPr anchor="t" rtlCol="false" tIns="0" lIns="0" bIns="0" rIns="0">
            <a:spAutoFit/>
          </a:bodyPr>
          <a:lstStyle/>
          <a:p>
            <a:pPr algn="l">
              <a:lnSpc>
                <a:spcPts val="3640"/>
              </a:lnSpc>
            </a:pPr>
            <a:r>
              <a:rPr lang="en-US" sz="2600" b="true">
                <a:solidFill>
                  <a:srgbClr val="2B2C30"/>
                </a:solidFill>
                <a:latin typeface="Public Sans Bold"/>
                <a:ea typeface="Public Sans Bold"/>
                <a:cs typeface="Public Sans Bold"/>
                <a:sym typeface="Public Sans Bold"/>
              </a:rPr>
              <a:t>7. Legal Advisory Arm (Civil Rights)</a:t>
            </a:r>
          </a:p>
        </p:txBody>
      </p:sp>
      <p:sp>
        <p:nvSpPr>
          <p:cNvPr name="TextBox 7" id="7"/>
          <p:cNvSpPr txBox="true"/>
          <p:nvPr/>
        </p:nvSpPr>
        <p:spPr>
          <a:xfrm rot="0">
            <a:off x="1006871" y="3306806"/>
            <a:ext cx="3773952" cy="4129313"/>
          </a:xfrm>
          <a:prstGeom prst="rect">
            <a:avLst/>
          </a:prstGeom>
        </p:spPr>
        <p:txBody>
          <a:bodyPr anchor="t" rtlCol="false" tIns="0" lIns="0" bIns="0" rIns="0">
            <a:spAutoFit/>
          </a:bodyPr>
          <a:lstStyle/>
          <a:p>
            <a:pPr algn="l">
              <a:lnSpc>
                <a:spcPts val="2380"/>
              </a:lnSpc>
            </a:pPr>
            <a:r>
              <a:rPr lang="en-US" sz="1700">
                <a:solidFill>
                  <a:srgbClr val="2B2C30"/>
                </a:solidFill>
                <a:latin typeface="Public Sans"/>
                <a:ea typeface="Public Sans"/>
                <a:cs typeface="Public Sans"/>
                <a:sym typeface="Public Sans"/>
              </a:rPr>
              <a:t>Utah Government</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Utah Department of Corrections (UDC)</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Adult Probation and Parole (AP&amp;P)</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Davis County Sheriff's Department</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Davis County Board of Commissioners</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a:t>
            </a:r>
            <a:r>
              <a:rPr lang="en-US" sz="1700">
                <a:solidFill>
                  <a:srgbClr val="2B2C30"/>
                </a:solidFill>
                <a:latin typeface="Public Sans"/>
                <a:ea typeface="Public Sans"/>
                <a:cs typeface="Public Sans"/>
                <a:sym typeface="Public Sans"/>
              </a:rPr>
              <a:t>Sex Offense Management Advisory Committee (SOMAC)</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Utah Commission on Criminal and Juvenile Justice (CCJJ)</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a:t>
            </a:r>
            <a:r>
              <a:rPr lang="en-US" sz="1700">
                <a:solidFill>
                  <a:srgbClr val="2B2C30"/>
                </a:solidFill>
                <a:latin typeface="Public Sans"/>
                <a:ea typeface="Public Sans"/>
                <a:cs typeface="Public Sans"/>
                <a:sym typeface="Public Sans"/>
              </a:rPr>
              <a:t>Legislatures and staff</a:t>
            </a:r>
          </a:p>
        </p:txBody>
      </p:sp>
      <p:sp>
        <p:nvSpPr>
          <p:cNvPr name="TextBox 8" id="8"/>
          <p:cNvSpPr txBox="true"/>
          <p:nvPr/>
        </p:nvSpPr>
        <p:spPr>
          <a:xfrm rot="0">
            <a:off x="5184725" y="3306806"/>
            <a:ext cx="3772057" cy="3833999"/>
          </a:xfrm>
          <a:prstGeom prst="rect">
            <a:avLst/>
          </a:prstGeom>
        </p:spPr>
        <p:txBody>
          <a:bodyPr anchor="t" rtlCol="false" tIns="0" lIns="0" bIns="0" rIns="0">
            <a:spAutoFit/>
          </a:bodyPr>
          <a:lstStyle/>
          <a:p>
            <a:pPr algn="l">
              <a:lnSpc>
                <a:spcPts val="2380"/>
              </a:lnSpc>
            </a:pPr>
            <a:r>
              <a:rPr lang="en-US" sz="1700">
                <a:solidFill>
                  <a:srgbClr val="2B2C30"/>
                </a:solidFill>
                <a:latin typeface="Public Sans"/>
                <a:ea typeface="Public Sans"/>
                <a:cs typeface="Public Sans"/>
                <a:sym typeface="Public Sans"/>
              </a:rPr>
              <a:t>Utah State Nonprofits</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Utah Coalition Against Sexual Assault (UCASA)</a:t>
            </a:r>
          </a:p>
          <a:p>
            <a:pPr algn="l">
              <a:lnSpc>
                <a:spcPts val="2380"/>
              </a:lnSpc>
            </a:pPr>
          </a:p>
          <a:p>
            <a:pPr algn="l">
              <a:lnSpc>
                <a:spcPts val="2380"/>
              </a:lnSpc>
            </a:pPr>
            <a:r>
              <a:rPr lang="en-US" sz="1700">
                <a:solidFill>
                  <a:srgbClr val="2B2C30"/>
                </a:solidFill>
                <a:latin typeface="Public Sans"/>
                <a:ea typeface="Public Sans"/>
                <a:cs typeface="Public Sans"/>
                <a:sym typeface="Public Sans"/>
              </a:rPr>
              <a:t>National Organizations</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*Women Against Registry (WAR)</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*Restorative Action Alliance</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*Amplified Voices Podcast</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*United Voices for Sex Offense Reform (UV4SOR)</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*National Coalition Against Conviction Registries (NCACR)</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No More Victims nonprofit</a:t>
            </a:r>
          </a:p>
        </p:txBody>
      </p:sp>
      <p:sp>
        <p:nvSpPr>
          <p:cNvPr name="TextBox 9" id="9"/>
          <p:cNvSpPr txBox="true"/>
          <p:nvPr/>
        </p:nvSpPr>
        <p:spPr>
          <a:xfrm rot="0">
            <a:off x="9337783" y="3306806"/>
            <a:ext cx="3772057" cy="3736807"/>
          </a:xfrm>
          <a:prstGeom prst="rect">
            <a:avLst/>
          </a:prstGeom>
        </p:spPr>
        <p:txBody>
          <a:bodyPr anchor="t" rtlCol="false" tIns="0" lIns="0" bIns="0" rIns="0">
            <a:spAutoFit/>
          </a:bodyPr>
          <a:lstStyle/>
          <a:p>
            <a:pPr algn="l">
              <a:lnSpc>
                <a:spcPts val="2380"/>
              </a:lnSpc>
            </a:pPr>
            <a:r>
              <a:rPr lang="en-US" sz="1700">
                <a:solidFill>
                  <a:srgbClr val="2B2C30"/>
                </a:solidFill>
                <a:latin typeface="Public Sans"/>
                <a:ea typeface="Public Sans"/>
                <a:cs typeface="Public Sans"/>
                <a:sym typeface="Public Sans"/>
              </a:rPr>
              <a:t>UTRSOL Legal Working Group</a:t>
            </a:r>
          </a:p>
          <a:p>
            <a:pPr algn="l">
              <a:lnSpc>
                <a:spcPts val="2380"/>
              </a:lnSpc>
            </a:pPr>
          </a:p>
          <a:p>
            <a:pPr algn="l">
              <a:lnSpc>
                <a:spcPts val="2380"/>
              </a:lnSpc>
            </a:pPr>
            <a:r>
              <a:rPr lang="en-US" sz="1700">
                <a:solidFill>
                  <a:srgbClr val="2B2C30"/>
                </a:solidFill>
                <a:latin typeface="Public Sans"/>
                <a:ea typeface="Public Sans"/>
                <a:cs typeface="Public Sans"/>
                <a:sym typeface="Public Sans"/>
              </a:rPr>
              <a:t>Utah State Nonprofits</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Utah Association of Criminal Defense Lawyers (UACDL)</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Utah Psychological Association</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Salt Lake Legal Defender Association</a:t>
            </a:r>
          </a:p>
          <a:p>
            <a:pPr algn="l">
              <a:lnSpc>
                <a:spcPts val="2380"/>
              </a:lnSpc>
            </a:pPr>
          </a:p>
          <a:p>
            <a:pPr algn="l">
              <a:lnSpc>
                <a:spcPts val="2380"/>
              </a:lnSpc>
            </a:pPr>
            <a:r>
              <a:rPr lang="en-US" sz="1700">
                <a:solidFill>
                  <a:srgbClr val="2B2C30"/>
                </a:solidFill>
                <a:latin typeface="Public Sans"/>
                <a:ea typeface="Public Sans"/>
                <a:cs typeface="Public Sans"/>
                <a:sym typeface="Public Sans"/>
              </a:rPr>
              <a:t>National Organizations</a:t>
            </a:r>
          </a:p>
          <a:p>
            <a:pPr algn="l" marL="367031" indent="-183515" lvl="1">
              <a:lnSpc>
                <a:spcPts val="2380"/>
              </a:lnSpc>
              <a:buAutoNum type="arabicPeriod" startAt="1"/>
            </a:pPr>
            <a:r>
              <a:rPr lang="en-US" sz="1700">
                <a:solidFill>
                  <a:srgbClr val="2B2C30"/>
                </a:solidFill>
                <a:latin typeface="Public Sans"/>
                <a:ea typeface="Public Sans"/>
                <a:cs typeface="Public Sans"/>
                <a:sym typeface="Public Sans"/>
              </a:rPr>
              <a:t> *Alliance for Constitutional Sex Offense Laws (ASCOL)</a:t>
            </a:r>
          </a:p>
          <a:p>
            <a:pPr algn="l">
              <a:lnSpc>
                <a:spcPts val="1540"/>
              </a:lnSpc>
            </a:pPr>
          </a:p>
        </p:txBody>
      </p:sp>
      <p:sp>
        <p:nvSpPr>
          <p:cNvPr name="Freeform 10" id="10"/>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11" id="11"/>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12" id="12"/>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13" id="13"/>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71" y="942975"/>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UTRSOL LEGAL WORKING GROUP</a:t>
            </a:r>
            <a:r>
              <a:rPr lang="en-US" b="true" sz="3714" spc="843">
                <a:solidFill>
                  <a:srgbClr val="2B2C30"/>
                </a:solidFill>
                <a:latin typeface="Public Sans Bold"/>
                <a:ea typeface="Public Sans Bold"/>
                <a:cs typeface="Public Sans Bold"/>
                <a:sym typeface="Public Sans Bold"/>
              </a:rPr>
              <a:t> (Ulwg)</a:t>
            </a:r>
          </a:p>
        </p:txBody>
      </p:sp>
      <p:sp>
        <p:nvSpPr>
          <p:cNvPr name="TextBox 4" id="4"/>
          <p:cNvSpPr txBox="true"/>
          <p:nvPr/>
        </p:nvSpPr>
        <p:spPr>
          <a:xfrm rot="0">
            <a:off x="9360287" y="2042462"/>
            <a:ext cx="7877184" cy="6144926"/>
          </a:xfrm>
          <a:prstGeom prst="rect">
            <a:avLst/>
          </a:prstGeom>
        </p:spPr>
        <p:txBody>
          <a:bodyPr anchor="t" rtlCol="false" tIns="0" lIns="0" bIns="0" rIns="0">
            <a:spAutoFit/>
          </a:bodyPr>
          <a:lstStyle/>
          <a:p>
            <a:pPr algn="l" marL="367035" indent="-183518" lvl="1">
              <a:lnSpc>
                <a:spcPts val="2550"/>
              </a:lnSpc>
              <a:buAutoNum type="arabicPeriod" startAt="1"/>
            </a:pPr>
            <a:r>
              <a:rPr lang="en-US" sz="1700">
                <a:solidFill>
                  <a:srgbClr val="2B2C30"/>
                </a:solidFill>
                <a:latin typeface="Public Sans"/>
                <a:ea typeface="Public Sans"/>
                <a:cs typeface="Public Sans"/>
                <a:sym typeface="Public Sans"/>
              </a:rPr>
              <a:t>UTRSOL needs the involvement of attorneys within our organization to execute one part of our goals and objectives.</a:t>
            </a:r>
          </a:p>
          <a:p>
            <a:pPr algn="l" marL="367035" indent="-183518" lvl="1">
              <a:lnSpc>
                <a:spcPts val="2550"/>
              </a:lnSpc>
              <a:buAutoNum type="arabicPeriod" startAt="1"/>
            </a:pPr>
            <a:r>
              <a:rPr lang="en-US" sz="1700">
                <a:solidFill>
                  <a:srgbClr val="2B2C30"/>
                </a:solidFill>
                <a:latin typeface="Public Sans"/>
                <a:ea typeface="Public Sans"/>
                <a:cs typeface="Public Sans"/>
                <a:sym typeface="Public Sans"/>
              </a:rPr>
              <a:t>Our organization also needs attorneys to sit in on our Board of Directors to establish more legitimacy and credibility with the public and legislative bodies we intend to engage with. At the current moment, UTRSOL will be pursing incorporation within the next few weeks to become a legal entity in the state of Utah. We intend to move forward with nonprofit 501(c)(3) status in the near term and then 501(c)(4) status later this year or early part of next (for the purpose of lobbying the legislature).</a:t>
            </a:r>
          </a:p>
          <a:p>
            <a:pPr algn="l" marL="367035" indent="-183518" lvl="1">
              <a:lnSpc>
                <a:spcPts val="2550"/>
              </a:lnSpc>
              <a:buAutoNum type="arabicPeriod" startAt="1"/>
            </a:pPr>
            <a:r>
              <a:rPr lang="en-US" sz="1700">
                <a:solidFill>
                  <a:srgbClr val="2B2C30"/>
                </a:solidFill>
                <a:latin typeface="Public Sans"/>
                <a:ea typeface="Public Sans"/>
                <a:cs typeface="Public Sans"/>
                <a:sym typeface="Public Sans"/>
              </a:rPr>
              <a:t>When UTRSOL becomes a 501(c)(4) nonprofit, we intend that members of the Working Group also stand in as the Board of Directors for the future organization which will retain the Utah for Rational Sex Offense Laws (UTRSOL) organization name. The 501(c)(3) will form it's own Board of Directors and will hold the name of it's support Group, AfterMath Alliance Foundation.</a:t>
            </a:r>
          </a:p>
          <a:p>
            <a:pPr algn="l" marL="367035" indent="-183518" lvl="1">
              <a:lnSpc>
                <a:spcPts val="2550"/>
              </a:lnSpc>
              <a:buAutoNum type="arabicPeriod" startAt="1"/>
            </a:pPr>
            <a:r>
              <a:rPr lang="en-US" sz="1700">
                <a:solidFill>
                  <a:srgbClr val="2B2C30"/>
                </a:solidFill>
                <a:latin typeface="Public Sans"/>
                <a:ea typeface="Public Sans"/>
                <a:cs typeface="Public Sans"/>
                <a:sym typeface="Public Sans"/>
              </a:rPr>
              <a:t>This involvement will allow for the coalescence of attorneys throughout the state of Utah to organization to form a more cohesive voice in the desire and attempt to change the registry laws across the state.</a:t>
            </a:r>
          </a:p>
          <a:p>
            <a:pPr algn="l">
              <a:lnSpc>
                <a:spcPts val="2550"/>
              </a:lnSpc>
            </a:pP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FEARLESS SUPPORT GROUP</a:t>
            </a:r>
          </a:p>
        </p:txBody>
      </p:sp>
      <p:sp>
        <p:nvSpPr>
          <p:cNvPr name="TextBox 4" id="4"/>
          <p:cNvSpPr txBox="true"/>
          <p:nvPr/>
        </p:nvSpPr>
        <p:spPr>
          <a:xfrm rot="0">
            <a:off x="850974" y="2441450"/>
            <a:ext cx="16408332" cy="1799389"/>
          </a:xfrm>
          <a:prstGeom prst="rect">
            <a:avLst/>
          </a:prstGeom>
        </p:spPr>
        <p:txBody>
          <a:bodyPr anchor="t" rtlCol="false" tIns="0" lIns="0" bIns="0" rIns="0">
            <a:spAutoFit/>
          </a:bodyPr>
          <a:lstStyle/>
          <a:p>
            <a:pPr algn="l">
              <a:lnSpc>
                <a:spcPts val="13158"/>
              </a:lnSpc>
            </a:pPr>
            <a:r>
              <a:rPr lang="en-US" sz="14459" spc="72">
                <a:solidFill>
                  <a:srgbClr val="2B2C30"/>
                </a:solidFill>
                <a:latin typeface="Playfair Display"/>
                <a:ea typeface="Playfair Display"/>
                <a:cs typeface="Playfair Display"/>
                <a:sym typeface="Playfair Display"/>
              </a:rPr>
              <a:t>Aftermath Alliance</a:t>
            </a:r>
          </a:p>
        </p:txBody>
      </p:sp>
      <p:sp>
        <p:nvSpPr>
          <p:cNvPr name="TextBox 5" id="5"/>
          <p:cNvSpPr txBox="true"/>
          <p:nvPr/>
        </p:nvSpPr>
        <p:spPr>
          <a:xfrm rot="0">
            <a:off x="1006882" y="5694328"/>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JUNE 14, 2025</a:t>
            </a:r>
          </a:p>
        </p:txBody>
      </p:sp>
      <p:sp>
        <p:nvSpPr>
          <p:cNvPr name="Freeform 6" id="6"/>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7" id="7"/>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8" id="8"/>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9" id="9"/>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MEETING DATE</a:t>
            </a:r>
          </a:p>
        </p:txBody>
      </p:sp>
      <p:sp>
        <p:nvSpPr>
          <p:cNvPr name="AutoShape 3" id="3"/>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grpSp>
        <p:nvGrpSpPr>
          <p:cNvPr name="Group 4" id="4"/>
          <p:cNvGrpSpPr/>
          <p:nvPr/>
        </p:nvGrpSpPr>
        <p:grpSpPr>
          <a:xfrm rot="0">
            <a:off x="1028689" y="2312790"/>
            <a:ext cx="7926948" cy="5537201"/>
            <a:chOff x="0" y="0"/>
            <a:chExt cx="10569263" cy="7382935"/>
          </a:xfrm>
        </p:grpSpPr>
        <p:sp>
          <p:nvSpPr>
            <p:cNvPr name="TextBox 5" id="5"/>
            <p:cNvSpPr txBox="true"/>
            <p:nvPr/>
          </p:nvSpPr>
          <p:spPr>
            <a:xfrm rot="0">
              <a:off x="0" y="-85725"/>
              <a:ext cx="10502912" cy="6229916"/>
            </a:xfrm>
            <a:prstGeom prst="rect">
              <a:avLst/>
            </a:prstGeom>
          </p:spPr>
          <p:txBody>
            <a:bodyPr anchor="t" rtlCol="false" tIns="0" lIns="0" bIns="0" rIns="0">
              <a:spAutoFit/>
            </a:bodyPr>
            <a:lstStyle/>
            <a:p>
              <a:pPr algn="l">
                <a:lnSpc>
                  <a:spcPts val="4199"/>
                </a:lnSpc>
              </a:pPr>
              <a:r>
                <a:rPr lang="en-US" sz="2799">
                  <a:solidFill>
                    <a:srgbClr val="2B2C30"/>
                  </a:solidFill>
                  <a:latin typeface="Public Sans"/>
                  <a:ea typeface="Public Sans"/>
                  <a:cs typeface="Public Sans"/>
                  <a:sym typeface="Public Sans"/>
                </a:rPr>
                <a:t>Proposed Date June 14, 2025</a:t>
              </a:r>
            </a:p>
            <a:p>
              <a:pPr algn="l">
                <a:lnSpc>
                  <a:spcPts val="4199"/>
                </a:lnSpc>
              </a:pPr>
              <a:r>
                <a:rPr lang="en-US" sz="2799">
                  <a:solidFill>
                    <a:srgbClr val="2B2C30"/>
                  </a:solidFill>
                  <a:latin typeface="Public Sans"/>
                  <a:ea typeface="Public Sans"/>
                  <a:cs typeface="Public Sans"/>
                  <a:sym typeface="Public Sans"/>
                </a:rPr>
                <a:t>6 PM to 7:30 PM</a:t>
              </a:r>
            </a:p>
            <a:p>
              <a:pPr algn="l">
                <a:lnSpc>
                  <a:spcPts val="4199"/>
                </a:lnSpc>
              </a:pPr>
            </a:p>
            <a:p>
              <a:pPr algn="l">
                <a:lnSpc>
                  <a:spcPts val="4199"/>
                </a:lnSpc>
              </a:pPr>
              <a:r>
                <a:rPr lang="en-US" sz="2799">
                  <a:solidFill>
                    <a:srgbClr val="2B2C30"/>
                  </a:solidFill>
                  <a:latin typeface="Public Sans"/>
                  <a:ea typeface="Public Sans"/>
                  <a:cs typeface="Public Sans"/>
                  <a:sym typeface="Public Sans"/>
                </a:rPr>
                <a:t>Facilitator</a:t>
              </a:r>
            </a:p>
            <a:p>
              <a:pPr algn="l">
                <a:lnSpc>
                  <a:spcPts val="4199"/>
                </a:lnSpc>
              </a:pPr>
            </a:p>
            <a:p>
              <a:pPr algn="l" marL="604519" indent="-302260" lvl="1">
                <a:lnSpc>
                  <a:spcPts val="4199"/>
                </a:lnSpc>
                <a:buFont typeface="Arial"/>
                <a:buChar char="•"/>
              </a:pPr>
              <a:r>
                <a:rPr lang="en-US" sz="2799">
                  <a:solidFill>
                    <a:srgbClr val="2B2C30"/>
                  </a:solidFill>
                  <a:latin typeface="Public Sans"/>
                  <a:ea typeface="Public Sans"/>
                  <a:cs typeface="Public Sans"/>
                  <a:sym typeface="Public Sans"/>
                </a:rPr>
                <a:t>We will need to search for a mental health professional facilitator who would be interested in this support group. </a:t>
              </a:r>
            </a:p>
            <a:p>
              <a:pPr algn="l">
                <a:lnSpc>
                  <a:spcPts val="4199"/>
                </a:lnSpc>
              </a:pPr>
            </a:p>
          </p:txBody>
        </p:sp>
        <p:sp>
          <p:nvSpPr>
            <p:cNvPr name="TextBox 6" id="6"/>
            <p:cNvSpPr txBox="true"/>
            <p:nvPr/>
          </p:nvSpPr>
          <p:spPr>
            <a:xfrm rot="0">
              <a:off x="0" y="6750616"/>
              <a:ext cx="10569263" cy="632319"/>
            </a:xfrm>
            <a:prstGeom prst="rect">
              <a:avLst/>
            </a:prstGeom>
          </p:spPr>
          <p:txBody>
            <a:bodyPr anchor="t" rtlCol="false" tIns="0" lIns="0" bIns="0" rIns="0">
              <a:spAutoFit/>
            </a:bodyPr>
            <a:lstStyle/>
            <a:p>
              <a:pPr algn="l">
                <a:lnSpc>
                  <a:spcPts val="3919"/>
                </a:lnSpc>
              </a:pPr>
            </a:p>
          </p:txBody>
        </p:sp>
      </p:grpSp>
      <p:sp>
        <p:nvSpPr>
          <p:cNvPr name="Freeform 7" id="7"/>
          <p:cNvSpPr/>
          <p:nvPr/>
        </p:nvSpPr>
        <p:spPr>
          <a:xfrm flipH="false" flipV="false" rot="0">
            <a:off x="10236108" y="1616831"/>
            <a:ext cx="7001363" cy="3899656"/>
          </a:xfrm>
          <a:custGeom>
            <a:avLst/>
            <a:gdLst/>
            <a:ahLst/>
            <a:cxnLst/>
            <a:rect r="r" b="b" t="t" l="l"/>
            <a:pathLst>
              <a:path h="3899656" w="7001363">
                <a:moveTo>
                  <a:pt x="0" y="0"/>
                </a:moveTo>
                <a:lnTo>
                  <a:pt x="7001363" y="0"/>
                </a:lnTo>
                <a:lnTo>
                  <a:pt x="7001363" y="3899656"/>
                </a:lnTo>
                <a:lnTo>
                  <a:pt x="0" y="3899656"/>
                </a:lnTo>
                <a:lnTo>
                  <a:pt x="0" y="0"/>
                </a:lnTo>
                <a:close/>
              </a:path>
            </a:pathLst>
          </a:custGeom>
          <a:blipFill>
            <a:blip r:embed="rId2"/>
            <a:stretch>
              <a:fillRect l="0" t="0" r="0" b="0"/>
            </a:stretch>
          </a:blipFill>
        </p:spPr>
      </p:sp>
      <p:grpSp>
        <p:nvGrpSpPr>
          <p:cNvPr name="Group 8" id="8"/>
          <p:cNvGrpSpPr/>
          <p:nvPr/>
        </p:nvGrpSpPr>
        <p:grpSpPr>
          <a:xfrm rot="0">
            <a:off x="9722567" y="1028700"/>
            <a:ext cx="7773804" cy="5063759"/>
            <a:chOff x="0" y="0"/>
            <a:chExt cx="2364475" cy="1540189"/>
          </a:xfrm>
        </p:grpSpPr>
        <p:sp>
          <p:nvSpPr>
            <p:cNvPr name="Freeform 9" id="9"/>
            <p:cNvSpPr/>
            <p:nvPr/>
          </p:nvSpPr>
          <p:spPr>
            <a:xfrm flipH="false" flipV="false" rot="0">
              <a:off x="0" y="0"/>
              <a:ext cx="2364475" cy="1540190"/>
            </a:xfrm>
            <a:custGeom>
              <a:avLst/>
              <a:gdLst/>
              <a:ahLst/>
              <a:cxnLst/>
              <a:rect r="r" b="b" t="t" l="l"/>
              <a:pathLst>
                <a:path h="1540190" w="2364475">
                  <a:moveTo>
                    <a:pt x="0" y="0"/>
                  </a:moveTo>
                  <a:lnTo>
                    <a:pt x="2364475" y="0"/>
                  </a:lnTo>
                  <a:lnTo>
                    <a:pt x="2364475" y="1540190"/>
                  </a:lnTo>
                  <a:lnTo>
                    <a:pt x="0" y="1540190"/>
                  </a:lnTo>
                  <a:close/>
                </a:path>
              </a:pathLst>
            </a:custGeom>
            <a:solidFill>
              <a:srgbClr val="000000">
                <a:alpha val="0"/>
              </a:srgbClr>
            </a:solidFill>
            <a:ln w="9525" cap="sq">
              <a:solidFill>
                <a:srgbClr val="2B2C30"/>
              </a:solidFill>
              <a:prstDash val="solid"/>
              <a:miter/>
            </a:ln>
          </p:spPr>
        </p:sp>
        <p:sp>
          <p:nvSpPr>
            <p:cNvPr name="TextBox 10" id="10"/>
            <p:cNvSpPr txBox="true"/>
            <p:nvPr/>
          </p:nvSpPr>
          <p:spPr>
            <a:xfrm>
              <a:off x="0" y="-28575"/>
              <a:ext cx="2364475" cy="1568764"/>
            </a:xfrm>
            <a:prstGeom prst="rect">
              <a:avLst/>
            </a:prstGeom>
          </p:spPr>
          <p:txBody>
            <a:bodyPr anchor="ctr" rtlCol="false" tIns="68580" lIns="68580" bIns="68580" rIns="68580"/>
            <a:lstStyle/>
            <a:p>
              <a:pPr algn="ctr">
                <a:lnSpc>
                  <a:spcPts val="1889"/>
                </a:lnSpc>
              </a:pPr>
            </a:p>
          </p:txBody>
        </p:sp>
      </p:grpSp>
      <p:sp>
        <p:nvSpPr>
          <p:cNvPr name="Freeform 11" id="11"/>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3"/>
            <a:stretch>
              <a:fillRect l="0" t="0" r="0" b="0"/>
            </a:stretch>
          </a:blipFill>
        </p:spPr>
      </p:sp>
      <p:sp>
        <p:nvSpPr>
          <p:cNvPr name="Freeform 12" id="12"/>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4"/>
            <a:stretch>
              <a:fillRect l="-63481" t="-23003" r="-134015" b="-19640"/>
            </a:stretch>
          </a:blipFill>
        </p:spPr>
      </p:sp>
      <p:sp>
        <p:nvSpPr>
          <p:cNvPr name="TextBox 13" id="13"/>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14" id="14"/>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UTAH STATE CAPITAL</a:t>
            </a:r>
          </a:p>
        </p:txBody>
      </p:sp>
      <p:sp>
        <p:nvSpPr>
          <p:cNvPr name="TextBox 4" id="4"/>
          <p:cNvSpPr txBox="true"/>
          <p:nvPr/>
        </p:nvSpPr>
        <p:spPr>
          <a:xfrm rot="0">
            <a:off x="854187" y="2670700"/>
            <a:ext cx="16836829" cy="1582128"/>
          </a:xfrm>
          <a:prstGeom prst="rect">
            <a:avLst/>
          </a:prstGeom>
        </p:spPr>
        <p:txBody>
          <a:bodyPr anchor="t" rtlCol="false" tIns="0" lIns="0" bIns="0" rIns="0">
            <a:spAutoFit/>
          </a:bodyPr>
          <a:lstStyle/>
          <a:p>
            <a:pPr algn="l">
              <a:lnSpc>
                <a:spcPts val="11557"/>
              </a:lnSpc>
            </a:pPr>
            <a:r>
              <a:rPr lang="en-US" sz="12700" spc="63">
                <a:solidFill>
                  <a:srgbClr val="2B2C30"/>
                </a:solidFill>
                <a:latin typeface="Playfair Display"/>
                <a:ea typeface="Playfair Display"/>
                <a:cs typeface="Playfair Display"/>
                <a:sym typeface="Playfair Display"/>
              </a:rPr>
              <a:t>Reentry Resource Fair</a:t>
            </a:r>
          </a:p>
        </p:txBody>
      </p:sp>
      <p:sp>
        <p:nvSpPr>
          <p:cNvPr name="TextBox 5" id="5"/>
          <p:cNvSpPr txBox="true"/>
          <p:nvPr/>
        </p:nvSpPr>
        <p:spPr>
          <a:xfrm rot="0">
            <a:off x="1006882" y="5694328"/>
            <a:ext cx="16230600" cy="1311080"/>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JUNE 25, 2025</a:t>
            </a:r>
          </a:p>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10 AM - 5 PM</a:t>
            </a:r>
          </a:p>
        </p:txBody>
      </p:sp>
      <p:sp>
        <p:nvSpPr>
          <p:cNvPr name="Freeform 6" id="6"/>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7" id="7"/>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8" id="8"/>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9" id="9"/>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4" id="4"/>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Freeform 5" id="5"/>
          <p:cNvSpPr/>
          <p:nvPr/>
        </p:nvSpPr>
        <p:spPr>
          <a:xfrm flipH="false" flipV="false" rot="0">
            <a:off x="11938808" y="2387720"/>
            <a:ext cx="4438243" cy="5708944"/>
          </a:xfrm>
          <a:custGeom>
            <a:avLst/>
            <a:gdLst/>
            <a:ahLst/>
            <a:cxnLst/>
            <a:rect r="r" b="b" t="t" l="l"/>
            <a:pathLst>
              <a:path h="5708944" w="4438243">
                <a:moveTo>
                  <a:pt x="0" y="0"/>
                </a:moveTo>
                <a:lnTo>
                  <a:pt x="4438243" y="0"/>
                </a:lnTo>
                <a:lnTo>
                  <a:pt x="4438243" y="5708944"/>
                </a:lnTo>
                <a:lnTo>
                  <a:pt x="0" y="5708944"/>
                </a:lnTo>
                <a:lnTo>
                  <a:pt x="0" y="0"/>
                </a:lnTo>
                <a:close/>
              </a:path>
            </a:pathLst>
          </a:custGeom>
          <a:blipFill>
            <a:blip r:embed="rId4"/>
            <a:stretch>
              <a:fillRect l="0" t="0" r="0" b="0"/>
            </a:stretch>
          </a:blipFill>
        </p:spPr>
      </p:sp>
      <p:sp>
        <p:nvSpPr>
          <p:cNvPr name="Freeform 6" id="6"/>
          <p:cNvSpPr/>
          <p:nvPr/>
        </p:nvSpPr>
        <p:spPr>
          <a:xfrm flipH="false" flipV="false" rot="0">
            <a:off x="6885519" y="2387720"/>
            <a:ext cx="4438243" cy="5708944"/>
          </a:xfrm>
          <a:custGeom>
            <a:avLst/>
            <a:gdLst/>
            <a:ahLst/>
            <a:cxnLst/>
            <a:rect r="r" b="b" t="t" l="l"/>
            <a:pathLst>
              <a:path h="5708944" w="4438243">
                <a:moveTo>
                  <a:pt x="0" y="0"/>
                </a:moveTo>
                <a:lnTo>
                  <a:pt x="4438244" y="0"/>
                </a:lnTo>
                <a:lnTo>
                  <a:pt x="4438244" y="5708944"/>
                </a:lnTo>
                <a:lnTo>
                  <a:pt x="0" y="5708944"/>
                </a:lnTo>
                <a:lnTo>
                  <a:pt x="0" y="0"/>
                </a:lnTo>
                <a:close/>
              </a:path>
            </a:pathLst>
          </a:custGeom>
          <a:blipFill>
            <a:blip r:embed="rId5"/>
            <a:stretch>
              <a:fillRect l="0" t="0" r="0" b="0"/>
            </a:stretch>
          </a:blipFill>
        </p:spPr>
      </p:sp>
      <p:sp>
        <p:nvSpPr>
          <p:cNvPr name="Freeform 7" id="7"/>
          <p:cNvSpPr/>
          <p:nvPr/>
        </p:nvSpPr>
        <p:spPr>
          <a:xfrm flipH="false" flipV="false" rot="0">
            <a:off x="1028700" y="2387720"/>
            <a:ext cx="5241774" cy="4706697"/>
          </a:xfrm>
          <a:custGeom>
            <a:avLst/>
            <a:gdLst/>
            <a:ahLst/>
            <a:cxnLst/>
            <a:rect r="r" b="b" t="t" l="l"/>
            <a:pathLst>
              <a:path h="4706697" w="5241774">
                <a:moveTo>
                  <a:pt x="0" y="0"/>
                </a:moveTo>
                <a:lnTo>
                  <a:pt x="5241774" y="0"/>
                </a:lnTo>
                <a:lnTo>
                  <a:pt x="5241774" y="4706697"/>
                </a:lnTo>
                <a:lnTo>
                  <a:pt x="0" y="4706697"/>
                </a:lnTo>
                <a:lnTo>
                  <a:pt x="0" y="0"/>
                </a:lnTo>
                <a:close/>
              </a:path>
            </a:pathLst>
          </a:custGeom>
          <a:blipFill>
            <a:blip r:embed="rId6"/>
            <a:stretch>
              <a:fillRect l="0" t="0" r="0" b="0"/>
            </a:stretch>
          </a:blipFill>
        </p:spPr>
      </p:sp>
      <p:sp>
        <p:nvSpPr>
          <p:cNvPr name="TextBox 8" id="8"/>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OVERVIEW</a:t>
            </a:r>
          </a:p>
        </p:txBody>
      </p:sp>
      <p:sp>
        <p:nvSpPr>
          <p:cNvPr name="TextBox 9" id="9"/>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10" id="10"/>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4" id="4"/>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Freeform 5" id="5"/>
          <p:cNvSpPr/>
          <p:nvPr/>
        </p:nvSpPr>
        <p:spPr>
          <a:xfrm flipH="false" flipV="false" rot="0">
            <a:off x="1743931" y="6588649"/>
            <a:ext cx="5241654" cy="3015899"/>
          </a:xfrm>
          <a:custGeom>
            <a:avLst/>
            <a:gdLst/>
            <a:ahLst/>
            <a:cxnLst/>
            <a:rect r="r" b="b" t="t" l="l"/>
            <a:pathLst>
              <a:path h="3015899" w="5241654">
                <a:moveTo>
                  <a:pt x="0" y="0"/>
                </a:moveTo>
                <a:lnTo>
                  <a:pt x="5241654" y="0"/>
                </a:lnTo>
                <a:lnTo>
                  <a:pt x="5241654" y="3015899"/>
                </a:lnTo>
                <a:lnTo>
                  <a:pt x="0" y="3015899"/>
                </a:lnTo>
                <a:lnTo>
                  <a:pt x="0" y="0"/>
                </a:lnTo>
                <a:close/>
              </a:path>
            </a:pathLst>
          </a:custGeom>
          <a:blipFill>
            <a:blip r:embed="rId4"/>
            <a:stretch>
              <a:fillRect l="0" t="0" r="0" b="0"/>
            </a:stretch>
          </a:blipFill>
        </p:spPr>
      </p:sp>
      <p:sp>
        <p:nvSpPr>
          <p:cNvPr name="Freeform 6" id="6"/>
          <p:cNvSpPr/>
          <p:nvPr/>
        </p:nvSpPr>
        <p:spPr>
          <a:xfrm flipH="false" flipV="false" rot="0">
            <a:off x="1403856" y="2103595"/>
            <a:ext cx="5921804" cy="3980229"/>
          </a:xfrm>
          <a:custGeom>
            <a:avLst/>
            <a:gdLst/>
            <a:ahLst/>
            <a:cxnLst/>
            <a:rect r="r" b="b" t="t" l="l"/>
            <a:pathLst>
              <a:path h="3980229" w="5921804">
                <a:moveTo>
                  <a:pt x="0" y="0"/>
                </a:moveTo>
                <a:lnTo>
                  <a:pt x="5921804" y="0"/>
                </a:lnTo>
                <a:lnTo>
                  <a:pt x="5921804" y="3980229"/>
                </a:lnTo>
                <a:lnTo>
                  <a:pt x="0" y="3980229"/>
                </a:lnTo>
                <a:lnTo>
                  <a:pt x="0" y="0"/>
                </a:lnTo>
                <a:close/>
              </a:path>
            </a:pathLst>
          </a:custGeom>
          <a:blipFill>
            <a:blip r:embed="rId5"/>
            <a:stretch>
              <a:fillRect l="0" t="0" r="0" b="0"/>
            </a:stretch>
          </a:blipFill>
        </p:spPr>
      </p:sp>
      <p:sp>
        <p:nvSpPr>
          <p:cNvPr name="Freeform 7" id="7"/>
          <p:cNvSpPr/>
          <p:nvPr/>
        </p:nvSpPr>
        <p:spPr>
          <a:xfrm flipH="false" flipV="false" rot="0">
            <a:off x="9122171" y="2103595"/>
            <a:ext cx="7109647" cy="3980229"/>
          </a:xfrm>
          <a:custGeom>
            <a:avLst/>
            <a:gdLst/>
            <a:ahLst/>
            <a:cxnLst/>
            <a:rect r="r" b="b" t="t" l="l"/>
            <a:pathLst>
              <a:path h="3980229" w="7109647">
                <a:moveTo>
                  <a:pt x="0" y="0"/>
                </a:moveTo>
                <a:lnTo>
                  <a:pt x="7109647" y="0"/>
                </a:lnTo>
                <a:lnTo>
                  <a:pt x="7109647" y="3980229"/>
                </a:lnTo>
                <a:lnTo>
                  <a:pt x="0" y="3980229"/>
                </a:lnTo>
                <a:lnTo>
                  <a:pt x="0" y="0"/>
                </a:lnTo>
                <a:close/>
              </a:path>
            </a:pathLst>
          </a:custGeom>
          <a:blipFill>
            <a:blip r:embed="rId6"/>
            <a:stretch>
              <a:fillRect l="0" t="0" r="0" b="0"/>
            </a:stretch>
          </a:blipFill>
        </p:spPr>
      </p:sp>
      <p:sp>
        <p:nvSpPr>
          <p:cNvPr name="TextBox 8" id="8"/>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TABLE CLOTH</a:t>
            </a:r>
          </a:p>
        </p:txBody>
      </p:sp>
      <p:sp>
        <p:nvSpPr>
          <p:cNvPr name="TextBox 9" id="9"/>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10" id="10"/>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
        <p:nvSpPr>
          <p:cNvPr name="TextBox 11" id="11"/>
          <p:cNvSpPr txBox="true"/>
          <p:nvPr/>
        </p:nvSpPr>
        <p:spPr>
          <a:xfrm rot="0">
            <a:off x="11962365" y="6131449"/>
            <a:ext cx="2304790" cy="638148"/>
          </a:xfrm>
          <a:prstGeom prst="rect">
            <a:avLst/>
          </a:prstGeom>
        </p:spPr>
        <p:txBody>
          <a:bodyPr anchor="t" rtlCol="false" tIns="0" lIns="0" bIns="0" rIns="0">
            <a:spAutoFit/>
          </a:bodyPr>
          <a:lstStyle/>
          <a:p>
            <a:pPr algn="l">
              <a:lnSpc>
                <a:spcPts val="5249"/>
              </a:lnSpc>
            </a:pPr>
            <a:r>
              <a:rPr lang="en-US" sz="3499">
                <a:solidFill>
                  <a:srgbClr val="2B2C30"/>
                </a:solidFill>
                <a:latin typeface="Public Sans"/>
                <a:ea typeface="Public Sans"/>
                <a:cs typeface="Public Sans"/>
                <a:sym typeface="Public Sans"/>
              </a:rPr>
              <a:t>Center</a:t>
            </a:r>
          </a:p>
        </p:txBody>
      </p:sp>
      <p:sp>
        <p:nvSpPr>
          <p:cNvPr name="TextBox 12" id="12"/>
          <p:cNvSpPr txBox="true"/>
          <p:nvPr/>
        </p:nvSpPr>
        <p:spPr>
          <a:xfrm rot="0">
            <a:off x="7325660" y="7391841"/>
            <a:ext cx="2304790" cy="1295345"/>
          </a:xfrm>
          <a:prstGeom prst="rect">
            <a:avLst/>
          </a:prstGeom>
        </p:spPr>
        <p:txBody>
          <a:bodyPr anchor="t" rtlCol="false" tIns="0" lIns="0" bIns="0" rIns="0">
            <a:spAutoFit/>
          </a:bodyPr>
          <a:lstStyle/>
          <a:p>
            <a:pPr algn="l">
              <a:lnSpc>
                <a:spcPts val="5249"/>
              </a:lnSpc>
            </a:pPr>
            <a:r>
              <a:rPr lang="en-US" sz="3499">
                <a:solidFill>
                  <a:srgbClr val="2B2C30"/>
                </a:solidFill>
                <a:latin typeface="Public Sans"/>
                <a:ea typeface="Public Sans"/>
                <a:cs typeface="Public Sans"/>
                <a:sym typeface="Public Sans"/>
              </a:rPr>
              <a:t>Left</a:t>
            </a:r>
          </a:p>
          <a:p>
            <a:pPr algn="l">
              <a:lnSpc>
                <a:spcPts val="5249"/>
              </a:lnSpc>
            </a:pPr>
            <a:r>
              <a:rPr lang="en-US" sz="3499">
                <a:solidFill>
                  <a:srgbClr val="2B2C30"/>
                </a:solidFill>
                <a:latin typeface="Public Sans"/>
                <a:ea typeface="Public Sans"/>
                <a:cs typeface="Public Sans"/>
                <a:sym typeface="Public Sans"/>
              </a:rPr>
              <a:t>Right</a:t>
            </a:r>
          </a:p>
        </p:txBody>
      </p:sp>
      <p:grpSp>
        <p:nvGrpSpPr>
          <p:cNvPr name="Group 13" id="13"/>
          <p:cNvGrpSpPr/>
          <p:nvPr/>
        </p:nvGrpSpPr>
        <p:grpSpPr>
          <a:xfrm rot="0">
            <a:off x="11555730" y="4841558"/>
            <a:ext cx="2152650" cy="393382"/>
            <a:chOff x="0" y="0"/>
            <a:chExt cx="2870200" cy="524510"/>
          </a:xfrm>
        </p:grpSpPr>
        <p:sp>
          <p:nvSpPr>
            <p:cNvPr name="Freeform 14" id="14"/>
            <p:cNvSpPr/>
            <p:nvPr/>
          </p:nvSpPr>
          <p:spPr>
            <a:xfrm flipH="false" flipV="false" rot="0">
              <a:off x="45720" y="40640"/>
              <a:ext cx="2778760" cy="447040"/>
            </a:xfrm>
            <a:custGeom>
              <a:avLst/>
              <a:gdLst/>
              <a:ahLst/>
              <a:cxnLst/>
              <a:rect r="r" b="b" t="t" l="l"/>
              <a:pathLst>
                <a:path h="447040" w="2778760">
                  <a:moveTo>
                    <a:pt x="237490" y="111760"/>
                  </a:moveTo>
                  <a:cubicBezTo>
                    <a:pt x="360680" y="118110"/>
                    <a:pt x="405130" y="147320"/>
                    <a:pt x="504190" y="158750"/>
                  </a:cubicBezTo>
                  <a:cubicBezTo>
                    <a:pt x="808990" y="194310"/>
                    <a:pt x="2166620" y="191770"/>
                    <a:pt x="2399030" y="158750"/>
                  </a:cubicBezTo>
                  <a:cubicBezTo>
                    <a:pt x="2452370" y="151130"/>
                    <a:pt x="2457450" y="137160"/>
                    <a:pt x="2495550" y="130810"/>
                  </a:cubicBezTo>
                  <a:cubicBezTo>
                    <a:pt x="2546350" y="124460"/>
                    <a:pt x="2632710" y="104140"/>
                    <a:pt x="2679700" y="130810"/>
                  </a:cubicBezTo>
                  <a:cubicBezTo>
                    <a:pt x="2725420" y="157480"/>
                    <a:pt x="2778760" y="248920"/>
                    <a:pt x="2772410" y="290830"/>
                  </a:cubicBezTo>
                  <a:cubicBezTo>
                    <a:pt x="2767330" y="325120"/>
                    <a:pt x="2716530" y="350520"/>
                    <a:pt x="2686050" y="369570"/>
                  </a:cubicBezTo>
                  <a:cubicBezTo>
                    <a:pt x="2656840" y="387350"/>
                    <a:pt x="2633980" y="396240"/>
                    <a:pt x="2593340" y="403860"/>
                  </a:cubicBezTo>
                  <a:cubicBezTo>
                    <a:pt x="2524760" y="416560"/>
                    <a:pt x="2395220" y="417830"/>
                    <a:pt x="2301240" y="406400"/>
                  </a:cubicBezTo>
                  <a:cubicBezTo>
                    <a:pt x="2209800" y="393700"/>
                    <a:pt x="2129790" y="351790"/>
                    <a:pt x="2037080" y="335280"/>
                  </a:cubicBezTo>
                  <a:cubicBezTo>
                    <a:pt x="1936750" y="316230"/>
                    <a:pt x="1755140" y="344170"/>
                    <a:pt x="1719580" y="302260"/>
                  </a:cubicBezTo>
                  <a:cubicBezTo>
                    <a:pt x="1700530" y="279400"/>
                    <a:pt x="1706880" y="222250"/>
                    <a:pt x="1727200" y="207010"/>
                  </a:cubicBezTo>
                  <a:cubicBezTo>
                    <a:pt x="1753870" y="185420"/>
                    <a:pt x="1858010" y="222250"/>
                    <a:pt x="1908810" y="236220"/>
                  </a:cubicBezTo>
                  <a:cubicBezTo>
                    <a:pt x="1948180" y="246380"/>
                    <a:pt x="1988820" y="254000"/>
                    <a:pt x="2009140" y="273050"/>
                  </a:cubicBezTo>
                  <a:cubicBezTo>
                    <a:pt x="2025650" y="287020"/>
                    <a:pt x="2034540" y="309880"/>
                    <a:pt x="2037080" y="327660"/>
                  </a:cubicBezTo>
                  <a:cubicBezTo>
                    <a:pt x="2039620" y="341630"/>
                    <a:pt x="2035810" y="355600"/>
                    <a:pt x="2032000" y="367030"/>
                  </a:cubicBezTo>
                  <a:cubicBezTo>
                    <a:pt x="2026920" y="379730"/>
                    <a:pt x="2018030" y="392430"/>
                    <a:pt x="2007870" y="401320"/>
                  </a:cubicBezTo>
                  <a:cubicBezTo>
                    <a:pt x="1997710" y="408940"/>
                    <a:pt x="1992630" y="414020"/>
                    <a:pt x="1971040" y="419100"/>
                  </a:cubicBezTo>
                  <a:cubicBezTo>
                    <a:pt x="1859280" y="447040"/>
                    <a:pt x="1184910" y="430530"/>
                    <a:pt x="875030" y="431800"/>
                  </a:cubicBezTo>
                  <a:cubicBezTo>
                    <a:pt x="648970" y="433070"/>
                    <a:pt x="414020" y="441960"/>
                    <a:pt x="288290" y="431800"/>
                  </a:cubicBezTo>
                  <a:cubicBezTo>
                    <a:pt x="226060" y="426720"/>
                    <a:pt x="191770" y="421640"/>
                    <a:pt x="152400" y="408940"/>
                  </a:cubicBezTo>
                  <a:cubicBezTo>
                    <a:pt x="120650" y="400050"/>
                    <a:pt x="90170" y="389890"/>
                    <a:pt x="67310" y="370840"/>
                  </a:cubicBezTo>
                  <a:cubicBezTo>
                    <a:pt x="44450" y="350520"/>
                    <a:pt x="26670" y="322580"/>
                    <a:pt x="15240" y="294640"/>
                  </a:cubicBezTo>
                  <a:cubicBezTo>
                    <a:pt x="5080" y="265430"/>
                    <a:pt x="0" y="231140"/>
                    <a:pt x="5080" y="199390"/>
                  </a:cubicBezTo>
                  <a:cubicBezTo>
                    <a:pt x="10160" y="162560"/>
                    <a:pt x="29210" y="118110"/>
                    <a:pt x="55880" y="88900"/>
                  </a:cubicBezTo>
                  <a:cubicBezTo>
                    <a:pt x="82550" y="58420"/>
                    <a:pt x="129540" y="34290"/>
                    <a:pt x="162560" y="21590"/>
                  </a:cubicBezTo>
                  <a:cubicBezTo>
                    <a:pt x="189230" y="11430"/>
                    <a:pt x="208280" y="11430"/>
                    <a:pt x="238760" y="10160"/>
                  </a:cubicBezTo>
                  <a:cubicBezTo>
                    <a:pt x="287020" y="6350"/>
                    <a:pt x="363220" y="0"/>
                    <a:pt x="421640" y="17780"/>
                  </a:cubicBezTo>
                  <a:cubicBezTo>
                    <a:pt x="483870" y="36830"/>
                    <a:pt x="537210" y="105410"/>
                    <a:pt x="598170" y="124460"/>
                  </a:cubicBezTo>
                  <a:cubicBezTo>
                    <a:pt x="656590" y="140970"/>
                    <a:pt x="701040" y="130810"/>
                    <a:pt x="778510" y="130810"/>
                  </a:cubicBezTo>
                  <a:cubicBezTo>
                    <a:pt x="919480" y="130810"/>
                    <a:pt x="1209040" y="124460"/>
                    <a:pt x="1379220" y="109220"/>
                  </a:cubicBezTo>
                  <a:cubicBezTo>
                    <a:pt x="1506220" y="96520"/>
                    <a:pt x="1590040" y="68580"/>
                    <a:pt x="1709420" y="58420"/>
                  </a:cubicBezTo>
                  <a:cubicBezTo>
                    <a:pt x="1849120" y="46990"/>
                    <a:pt x="2081530" y="34290"/>
                    <a:pt x="2165350" y="54610"/>
                  </a:cubicBezTo>
                  <a:cubicBezTo>
                    <a:pt x="2200910" y="63500"/>
                    <a:pt x="2222500" y="74930"/>
                    <a:pt x="2236470" y="92710"/>
                  </a:cubicBezTo>
                  <a:cubicBezTo>
                    <a:pt x="2249170" y="106680"/>
                    <a:pt x="2254250" y="127000"/>
                    <a:pt x="2251710" y="146050"/>
                  </a:cubicBezTo>
                  <a:cubicBezTo>
                    <a:pt x="2249170" y="167640"/>
                    <a:pt x="2228850" y="201930"/>
                    <a:pt x="2209800" y="214630"/>
                  </a:cubicBezTo>
                  <a:cubicBezTo>
                    <a:pt x="2195830" y="226060"/>
                    <a:pt x="2174240" y="228600"/>
                    <a:pt x="2156460" y="227330"/>
                  </a:cubicBezTo>
                  <a:cubicBezTo>
                    <a:pt x="2138680" y="224790"/>
                    <a:pt x="2118360" y="217170"/>
                    <a:pt x="2106930" y="203200"/>
                  </a:cubicBezTo>
                  <a:cubicBezTo>
                    <a:pt x="2091690" y="186690"/>
                    <a:pt x="2078990" y="149860"/>
                    <a:pt x="2080260" y="127000"/>
                  </a:cubicBezTo>
                  <a:cubicBezTo>
                    <a:pt x="2082800" y="109220"/>
                    <a:pt x="2091690" y="90170"/>
                    <a:pt x="2106930" y="78740"/>
                  </a:cubicBezTo>
                  <a:cubicBezTo>
                    <a:pt x="2123440" y="64770"/>
                    <a:pt x="2162810" y="54610"/>
                    <a:pt x="2184400" y="57150"/>
                  </a:cubicBezTo>
                  <a:cubicBezTo>
                    <a:pt x="2202180" y="59690"/>
                    <a:pt x="2219960" y="72390"/>
                    <a:pt x="2231390" y="85090"/>
                  </a:cubicBezTo>
                  <a:cubicBezTo>
                    <a:pt x="2242820" y="99060"/>
                    <a:pt x="2250440" y="119380"/>
                    <a:pt x="2251710" y="137160"/>
                  </a:cubicBezTo>
                  <a:cubicBezTo>
                    <a:pt x="2252980" y="153670"/>
                    <a:pt x="2249170" y="175260"/>
                    <a:pt x="2236470" y="189230"/>
                  </a:cubicBezTo>
                  <a:cubicBezTo>
                    <a:pt x="2222500" y="207010"/>
                    <a:pt x="2200910" y="218440"/>
                    <a:pt x="2165350" y="227330"/>
                  </a:cubicBezTo>
                  <a:cubicBezTo>
                    <a:pt x="2080260" y="248920"/>
                    <a:pt x="1844040" y="217170"/>
                    <a:pt x="1704340" y="227330"/>
                  </a:cubicBezTo>
                  <a:cubicBezTo>
                    <a:pt x="1586230" y="236220"/>
                    <a:pt x="1478280" y="267970"/>
                    <a:pt x="1380490" y="275590"/>
                  </a:cubicBezTo>
                  <a:cubicBezTo>
                    <a:pt x="1299210" y="281940"/>
                    <a:pt x="1228090" y="273050"/>
                    <a:pt x="1160780" y="279400"/>
                  </a:cubicBezTo>
                  <a:cubicBezTo>
                    <a:pt x="1099820" y="284480"/>
                    <a:pt x="1052830" y="299720"/>
                    <a:pt x="991870" y="304800"/>
                  </a:cubicBezTo>
                  <a:cubicBezTo>
                    <a:pt x="918210" y="309880"/>
                    <a:pt x="812800" y="306070"/>
                    <a:pt x="749300" y="304800"/>
                  </a:cubicBezTo>
                  <a:cubicBezTo>
                    <a:pt x="709930" y="303530"/>
                    <a:pt x="687070" y="304800"/>
                    <a:pt x="652780" y="299720"/>
                  </a:cubicBezTo>
                  <a:cubicBezTo>
                    <a:pt x="613410" y="293370"/>
                    <a:pt x="567690" y="287020"/>
                    <a:pt x="524510" y="267970"/>
                  </a:cubicBezTo>
                  <a:cubicBezTo>
                    <a:pt x="474980" y="246380"/>
                    <a:pt x="429260" y="182880"/>
                    <a:pt x="374650" y="168910"/>
                  </a:cubicBezTo>
                  <a:cubicBezTo>
                    <a:pt x="323850" y="156210"/>
                    <a:pt x="245110" y="162560"/>
                    <a:pt x="210820" y="182880"/>
                  </a:cubicBezTo>
                  <a:cubicBezTo>
                    <a:pt x="185420" y="196850"/>
                    <a:pt x="158750" y="232410"/>
                    <a:pt x="165100" y="246380"/>
                  </a:cubicBezTo>
                  <a:cubicBezTo>
                    <a:pt x="176530" y="270510"/>
                    <a:pt x="278130" y="260350"/>
                    <a:pt x="381000" y="264160"/>
                  </a:cubicBezTo>
                  <a:cubicBezTo>
                    <a:pt x="635000" y="274320"/>
                    <a:pt x="1447800" y="271780"/>
                    <a:pt x="1711960" y="265430"/>
                  </a:cubicBezTo>
                  <a:cubicBezTo>
                    <a:pt x="1824990" y="261620"/>
                    <a:pt x="1901190" y="242570"/>
                    <a:pt x="1953260" y="251460"/>
                  </a:cubicBezTo>
                  <a:cubicBezTo>
                    <a:pt x="1978660" y="255270"/>
                    <a:pt x="1996440" y="262890"/>
                    <a:pt x="2009140" y="273050"/>
                  </a:cubicBezTo>
                  <a:cubicBezTo>
                    <a:pt x="2020570" y="281940"/>
                    <a:pt x="2028190" y="294640"/>
                    <a:pt x="2032000" y="307340"/>
                  </a:cubicBezTo>
                  <a:cubicBezTo>
                    <a:pt x="2037080" y="320040"/>
                    <a:pt x="2039620" y="334010"/>
                    <a:pt x="2037080" y="347980"/>
                  </a:cubicBezTo>
                  <a:cubicBezTo>
                    <a:pt x="2033270" y="364490"/>
                    <a:pt x="2021840" y="388620"/>
                    <a:pt x="2007870" y="401320"/>
                  </a:cubicBezTo>
                  <a:cubicBezTo>
                    <a:pt x="1993900" y="412750"/>
                    <a:pt x="1976120" y="419100"/>
                    <a:pt x="1950720" y="421640"/>
                  </a:cubicBezTo>
                  <a:cubicBezTo>
                    <a:pt x="1901190" y="425450"/>
                    <a:pt x="1786890" y="407670"/>
                    <a:pt x="1724660" y="375920"/>
                  </a:cubicBezTo>
                  <a:cubicBezTo>
                    <a:pt x="1670050" y="347980"/>
                    <a:pt x="1597660" y="297180"/>
                    <a:pt x="1588770" y="254000"/>
                  </a:cubicBezTo>
                  <a:cubicBezTo>
                    <a:pt x="1582420" y="218440"/>
                    <a:pt x="1609090" y="165100"/>
                    <a:pt x="1642110" y="143510"/>
                  </a:cubicBezTo>
                  <a:cubicBezTo>
                    <a:pt x="1684020" y="116840"/>
                    <a:pt x="1775460" y="134620"/>
                    <a:pt x="1841500" y="137160"/>
                  </a:cubicBezTo>
                  <a:cubicBezTo>
                    <a:pt x="1910080" y="140970"/>
                    <a:pt x="1973580" y="149860"/>
                    <a:pt x="2048510" y="163830"/>
                  </a:cubicBezTo>
                  <a:cubicBezTo>
                    <a:pt x="2141220" y="180340"/>
                    <a:pt x="2264410" y="223520"/>
                    <a:pt x="2358390" y="233680"/>
                  </a:cubicBezTo>
                  <a:cubicBezTo>
                    <a:pt x="2434590" y="241300"/>
                    <a:pt x="2518410" y="237490"/>
                    <a:pt x="2570480" y="231140"/>
                  </a:cubicBezTo>
                  <a:cubicBezTo>
                    <a:pt x="2603500" y="227330"/>
                    <a:pt x="2640330" y="204470"/>
                    <a:pt x="2647950" y="213360"/>
                  </a:cubicBezTo>
                  <a:cubicBezTo>
                    <a:pt x="2655570" y="223520"/>
                    <a:pt x="2623820" y="287020"/>
                    <a:pt x="2598420" y="302260"/>
                  </a:cubicBezTo>
                  <a:cubicBezTo>
                    <a:pt x="2574290" y="316230"/>
                    <a:pt x="2533650" y="298450"/>
                    <a:pt x="2503170" y="302260"/>
                  </a:cubicBezTo>
                  <a:cubicBezTo>
                    <a:pt x="2473960" y="306070"/>
                    <a:pt x="2465070" y="317500"/>
                    <a:pt x="2418080" y="322580"/>
                  </a:cubicBezTo>
                  <a:cubicBezTo>
                    <a:pt x="2199640" y="347980"/>
                    <a:pt x="946150" y="354330"/>
                    <a:pt x="567690" y="322580"/>
                  </a:cubicBezTo>
                  <a:cubicBezTo>
                    <a:pt x="397510" y="307340"/>
                    <a:pt x="257810" y="292100"/>
                    <a:pt x="201930" y="260350"/>
                  </a:cubicBezTo>
                  <a:cubicBezTo>
                    <a:pt x="179070" y="247650"/>
                    <a:pt x="170180" y="234950"/>
                    <a:pt x="165100" y="218440"/>
                  </a:cubicBezTo>
                  <a:cubicBezTo>
                    <a:pt x="158750" y="201930"/>
                    <a:pt x="158750" y="179070"/>
                    <a:pt x="165100" y="162560"/>
                  </a:cubicBezTo>
                  <a:cubicBezTo>
                    <a:pt x="170180" y="146050"/>
                    <a:pt x="187960" y="129540"/>
                    <a:pt x="201930" y="120650"/>
                  </a:cubicBezTo>
                  <a:cubicBezTo>
                    <a:pt x="212090" y="114300"/>
                    <a:pt x="237490" y="111760"/>
                    <a:pt x="237490" y="111760"/>
                  </a:cubicBezTo>
                </a:path>
              </a:pathLst>
            </a:custGeom>
            <a:solidFill>
              <a:srgbClr val="FFFFFF"/>
            </a:solidFill>
            <a:ln cap="sq">
              <a:noFill/>
              <a:prstDash val="solid"/>
              <a:miter/>
            </a:ln>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AGENDA</a:t>
            </a:r>
          </a:p>
        </p:txBody>
      </p:sp>
      <p:sp>
        <p:nvSpPr>
          <p:cNvPr name="AutoShape 3" id="3"/>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TextBox 4" id="4"/>
          <p:cNvSpPr txBox="true"/>
          <p:nvPr/>
        </p:nvSpPr>
        <p:spPr>
          <a:xfrm rot="0">
            <a:off x="1028689" y="2122290"/>
            <a:ext cx="10269627" cy="5867023"/>
          </a:xfrm>
          <a:prstGeom prst="rect">
            <a:avLst/>
          </a:prstGeom>
        </p:spPr>
        <p:txBody>
          <a:bodyPr anchor="t" rtlCol="false" tIns="0" lIns="0" bIns="0" rIns="0">
            <a:spAutoFit/>
          </a:bodyPr>
          <a:lstStyle/>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Governing Docs: By-Laws and Articles of Incorporation</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Road Map: Strategic Plan 2025</a:t>
            </a:r>
            <a:r>
              <a:rPr lang="en-US" sz="2799">
                <a:solidFill>
                  <a:srgbClr val="2B2C30"/>
                </a:solidFill>
                <a:latin typeface="Public Sans"/>
                <a:ea typeface="Public Sans"/>
                <a:cs typeface="Public Sans"/>
                <a:sym typeface="Public Sans"/>
              </a:rPr>
              <a:t> </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501(c)(3): Aftermath Alliance Foundation</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501(c)(4): UTRSOL</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Aftermath Alliance: Fearless Support Group</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Reentry Resource Fair</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UTRSOL Meeting 2: General Assembly</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Calendar of Events</a:t>
            </a:r>
          </a:p>
          <a:p>
            <a:pPr algn="l" marL="604519" indent="-302260" lvl="1">
              <a:lnSpc>
                <a:spcPts val="5235"/>
              </a:lnSpc>
              <a:buFont typeface="Arial"/>
              <a:buChar char="•"/>
            </a:pPr>
            <a:r>
              <a:rPr lang="en-US" sz="2799">
                <a:solidFill>
                  <a:srgbClr val="2B2C30"/>
                </a:solidFill>
                <a:latin typeface="Public Sans"/>
                <a:ea typeface="Public Sans"/>
                <a:cs typeface="Public Sans"/>
                <a:sym typeface="Public Sans"/>
              </a:rPr>
              <a:t>Resources: Housing and Employment</a:t>
            </a: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4" id="4"/>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Freeform 5" id="5">
            <a:hlinkClick r:id="rId5" tooltip="https://www.instagram.com/utahutrsol/"/>
          </p:cNvPr>
          <p:cNvSpPr/>
          <p:nvPr/>
        </p:nvSpPr>
        <p:spPr>
          <a:xfrm flipH="false" flipV="false" rot="0">
            <a:off x="1028700" y="3355519"/>
            <a:ext cx="7167955" cy="4012872"/>
          </a:xfrm>
          <a:custGeom>
            <a:avLst/>
            <a:gdLst/>
            <a:ahLst/>
            <a:cxnLst/>
            <a:rect r="r" b="b" t="t" l="l"/>
            <a:pathLst>
              <a:path h="4012872" w="7167955">
                <a:moveTo>
                  <a:pt x="0" y="0"/>
                </a:moveTo>
                <a:lnTo>
                  <a:pt x="7167955" y="0"/>
                </a:lnTo>
                <a:lnTo>
                  <a:pt x="7167955" y="4012872"/>
                </a:lnTo>
                <a:lnTo>
                  <a:pt x="0" y="4012872"/>
                </a:lnTo>
                <a:lnTo>
                  <a:pt x="0" y="0"/>
                </a:lnTo>
                <a:close/>
              </a:path>
            </a:pathLst>
          </a:custGeom>
          <a:blipFill>
            <a:blip r:embed="rId4"/>
            <a:stretch>
              <a:fillRect l="0" t="0" r="0" b="0"/>
            </a:stretch>
          </a:blipFill>
        </p:spPr>
      </p:sp>
      <p:sp>
        <p:nvSpPr>
          <p:cNvPr name="Freeform 6" id="6"/>
          <p:cNvSpPr/>
          <p:nvPr/>
        </p:nvSpPr>
        <p:spPr>
          <a:xfrm flipH="false" flipV="false" rot="0">
            <a:off x="10069516" y="3355519"/>
            <a:ext cx="7167955" cy="4012872"/>
          </a:xfrm>
          <a:custGeom>
            <a:avLst/>
            <a:gdLst/>
            <a:ahLst/>
            <a:cxnLst/>
            <a:rect r="r" b="b" t="t" l="l"/>
            <a:pathLst>
              <a:path h="4012872" w="7167955">
                <a:moveTo>
                  <a:pt x="0" y="0"/>
                </a:moveTo>
                <a:lnTo>
                  <a:pt x="7167955" y="0"/>
                </a:lnTo>
                <a:lnTo>
                  <a:pt x="7167955" y="4012872"/>
                </a:lnTo>
                <a:lnTo>
                  <a:pt x="0" y="4012872"/>
                </a:lnTo>
                <a:lnTo>
                  <a:pt x="0" y="0"/>
                </a:lnTo>
                <a:close/>
              </a:path>
            </a:pathLst>
          </a:custGeom>
          <a:blipFill>
            <a:blip r:embed="rId6"/>
            <a:stretch>
              <a:fillRect l="0" t="0" r="0" b="0"/>
            </a:stretch>
          </a:blipFill>
        </p:spPr>
      </p:sp>
      <p:sp>
        <p:nvSpPr>
          <p:cNvPr name="TextBox 7" id="7"/>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BUSINESS CARDS</a:t>
            </a:r>
          </a:p>
        </p:txBody>
      </p:sp>
      <p:sp>
        <p:nvSpPr>
          <p:cNvPr name="TextBox 8" id="8"/>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9" id="9"/>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
        <p:nvSpPr>
          <p:cNvPr name="TextBox 10" id="10"/>
          <p:cNvSpPr txBox="true"/>
          <p:nvPr/>
        </p:nvSpPr>
        <p:spPr>
          <a:xfrm rot="0">
            <a:off x="4242047" y="2203021"/>
            <a:ext cx="2304790" cy="638148"/>
          </a:xfrm>
          <a:prstGeom prst="rect">
            <a:avLst/>
          </a:prstGeom>
        </p:spPr>
        <p:txBody>
          <a:bodyPr anchor="t" rtlCol="false" tIns="0" lIns="0" bIns="0" rIns="0">
            <a:spAutoFit/>
          </a:bodyPr>
          <a:lstStyle/>
          <a:p>
            <a:pPr algn="l">
              <a:lnSpc>
                <a:spcPts val="5249"/>
              </a:lnSpc>
            </a:pPr>
            <a:r>
              <a:rPr lang="en-US" sz="3499">
                <a:solidFill>
                  <a:srgbClr val="2B2C30"/>
                </a:solidFill>
                <a:latin typeface="Public Sans"/>
                <a:ea typeface="Public Sans"/>
                <a:cs typeface="Public Sans"/>
                <a:sym typeface="Public Sans"/>
              </a:rPr>
              <a:t>Front</a:t>
            </a:r>
          </a:p>
        </p:txBody>
      </p:sp>
      <p:sp>
        <p:nvSpPr>
          <p:cNvPr name="TextBox 11" id="11"/>
          <p:cNvSpPr txBox="true"/>
          <p:nvPr/>
        </p:nvSpPr>
        <p:spPr>
          <a:xfrm rot="0">
            <a:off x="13398194" y="2203021"/>
            <a:ext cx="2304790" cy="638148"/>
          </a:xfrm>
          <a:prstGeom prst="rect">
            <a:avLst/>
          </a:prstGeom>
        </p:spPr>
        <p:txBody>
          <a:bodyPr anchor="t" rtlCol="false" tIns="0" lIns="0" bIns="0" rIns="0">
            <a:spAutoFit/>
          </a:bodyPr>
          <a:lstStyle/>
          <a:p>
            <a:pPr algn="l">
              <a:lnSpc>
                <a:spcPts val="5249"/>
              </a:lnSpc>
            </a:pPr>
            <a:r>
              <a:rPr lang="en-US" sz="3499">
                <a:solidFill>
                  <a:srgbClr val="2B2C30"/>
                </a:solidFill>
                <a:latin typeface="Public Sans"/>
                <a:ea typeface="Public Sans"/>
                <a:cs typeface="Public Sans"/>
                <a:sym typeface="Public Sans"/>
              </a:rPr>
              <a:t>Back</a:t>
            </a:r>
          </a:p>
        </p:txBody>
      </p:sp>
      <p:grpSp>
        <p:nvGrpSpPr>
          <p:cNvPr name="Group 12" id="12"/>
          <p:cNvGrpSpPr/>
          <p:nvPr/>
        </p:nvGrpSpPr>
        <p:grpSpPr>
          <a:xfrm rot="0">
            <a:off x="3568065" y="6127432"/>
            <a:ext cx="1998345" cy="385762"/>
            <a:chOff x="0" y="0"/>
            <a:chExt cx="2664460" cy="514350"/>
          </a:xfrm>
        </p:grpSpPr>
        <p:sp>
          <p:nvSpPr>
            <p:cNvPr name="Freeform 13" id="13">
              <a:hlinkClick r:id="rId7" tooltip="https://www.instagram.com/utahutrsol/"/>
            </p:cNvPr>
            <p:cNvSpPr/>
            <p:nvPr/>
          </p:nvSpPr>
          <p:spPr>
            <a:xfrm flipH="false" flipV="false" rot="0">
              <a:off x="50800" y="40640"/>
              <a:ext cx="2561590" cy="426720"/>
            </a:xfrm>
            <a:custGeom>
              <a:avLst/>
              <a:gdLst/>
              <a:ahLst/>
              <a:cxnLst/>
              <a:rect r="r" b="b" t="t" l="l"/>
              <a:pathLst>
                <a:path h="426720" w="2561590">
                  <a:moveTo>
                    <a:pt x="0" y="190500"/>
                  </a:moveTo>
                  <a:cubicBezTo>
                    <a:pt x="114300" y="50800"/>
                    <a:pt x="148590" y="81280"/>
                    <a:pt x="176530" y="73660"/>
                  </a:cubicBezTo>
                  <a:cubicBezTo>
                    <a:pt x="208280" y="66040"/>
                    <a:pt x="233680" y="19050"/>
                    <a:pt x="266700" y="10160"/>
                  </a:cubicBezTo>
                  <a:cubicBezTo>
                    <a:pt x="298450" y="0"/>
                    <a:pt x="336550" y="8890"/>
                    <a:pt x="370840" y="13970"/>
                  </a:cubicBezTo>
                  <a:cubicBezTo>
                    <a:pt x="402590" y="19050"/>
                    <a:pt x="430530" y="30480"/>
                    <a:pt x="462280" y="38100"/>
                  </a:cubicBezTo>
                  <a:cubicBezTo>
                    <a:pt x="497840" y="46990"/>
                    <a:pt x="538480" y="53340"/>
                    <a:pt x="572770" y="63500"/>
                  </a:cubicBezTo>
                  <a:cubicBezTo>
                    <a:pt x="604520" y="73660"/>
                    <a:pt x="637540" y="87630"/>
                    <a:pt x="662940" y="97790"/>
                  </a:cubicBezTo>
                  <a:cubicBezTo>
                    <a:pt x="680720" y="105410"/>
                    <a:pt x="690880" y="116840"/>
                    <a:pt x="708660" y="118110"/>
                  </a:cubicBezTo>
                  <a:cubicBezTo>
                    <a:pt x="730250" y="120650"/>
                    <a:pt x="758190" y="107950"/>
                    <a:pt x="784860" y="100330"/>
                  </a:cubicBezTo>
                  <a:cubicBezTo>
                    <a:pt x="811530" y="91440"/>
                    <a:pt x="839470" y="77470"/>
                    <a:pt x="867410" y="69850"/>
                  </a:cubicBezTo>
                  <a:cubicBezTo>
                    <a:pt x="892810" y="62230"/>
                    <a:pt x="914400" y="53340"/>
                    <a:pt x="942340" y="53340"/>
                  </a:cubicBezTo>
                  <a:cubicBezTo>
                    <a:pt x="976630" y="54610"/>
                    <a:pt x="1018540" y="73660"/>
                    <a:pt x="1056640" y="83820"/>
                  </a:cubicBezTo>
                  <a:cubicBezTo>
                    <a:pt x="1093470" y="92710"/>
                    <a:pt x="1132840" y="100330"/>
                    <a:pt x="1164590" y="111760"/>
                  </a:cubicBezTo>
                  <a:cubicBezTo>
                    <a:pt x="1189990" y="121920"/>
                    <a:pt x="1217930" y="140970"/>
                    <a:pt x="1234440" y="147320"/>
                  </a:cubicBezTo>
                  <a:cubicBezTo>
                    <a:pt x="1242060" y="151130"/>
                    <a:pt x="1244600" y="153670"/>
                    <a:pt x="1252220" y="154940"/>
                  </a:cubicBezTo>
                  <a:cubicBezTo>
                    <a:pt x="1264920" y="157480"/>
                    <a:pt x="1283970" y="154940"/>
                    <a:pt x="1304290" y="154940"/>
                  </a:cubicBezTo>
                  <a:cubicBezTo>
                    <a:pt x="1333500" y="153670"/>
                    <a:pt x="1372870" y="153670"/>
                    <a:pt x="1405890" y="153670"/>
                  </a:cubicBezTo>
                  <a:cubicBezTo>
                    <a:pt x="1436370" y="153670"/>
                    <a:pt x="1465580" y="153670"/>
                    <a:pt x="1494790" y="153670"/>
                  </a:cubicBezTo>
                  <a:cubicBezTo>
                    <a:pt x="1524000" y="154940"/>
                    <a:pt x="1559560" y="154940"/>
                    <a:pt x="1579880" y="153670"/>
                  </a:cubicBezTo>
                  <a:cubicBezTo>
                    <a:pt x="1591310" y="153670"/>
                    <a:pt x="1602740" y="156210"/>
                    <a:pt x="1606550" y="153670"/>
                  </a:cubicBezTo>
                  <a:cubicBezTo>
                    <a:pt x="1607820" y="152400"/>
                    <a:pt x="1606550" y="151130"/>
                    <a:pt x="1607820" y="148590"/>
                  </a:cubicBezTo>
                  <a:cubicBezTo>
                    <a:pt x="1607820" y="146050"/>
                    <a:pt x="1609090" y="138430"/>
                    <a:pt x="1609090" y="138430"/>
                  </a:cubicBezTo>
                  <a:cubicBezTo>
                    <a:pt x="1610360" y="138430"/>
                    <a:pt x="1612900" y="133350"/>
                    <a:pt x="1614170" y="130810"/>
                  </a:cubicBezTo>
                  <a:cubicBezTo>
                    <a:pt x="1615440" y="127000"/>
                    <a:pt x="1619250" y="121920"/>
                    <a:pt x="1619250" y="121920"/>
                  </a:cubicBezTo>
                  <a:cubicBezTo>
                    <a:pt x="1619250" y="121920"/>
                    <a:pt x="1623060" y="116840"/>
                    <a:pt x="1625600" y="114300"/>
                  </a:cubicBezTo>
                  <a:cubicBezTo>
                    <a:pt x="1628140" y="111760"/>
                    <a:pt x="1631950" y="106680"/>
                    <a:pt x="1631950" y="106680"/>
                  </a:cubicBezTo>
                  <a:cubicBezTo>
                    <a:pt x="1631950" y="106680"/>
                    <a:pt x="1637030" y="102870"/>
                    <a:pt x="1639570" y="101600"/>
                  </a:cubicBezTo>
                  <a:cubicBezTo>
                    <a:pt x="1642110" y="99060"/>
                    <a:pt x="1648460" y="95250"/>
                    <a:pt x="1648460" y="95250"/>
                  </a:cubicBezTo>
                  <a:cubicBezTo>
                    <a:pt x="1648460" y="95250"/>
                    <a:pt x="1653540" y="93980"/>
                    <a:pt x="1657350" y="92710"/>
                  </a:cubicBezTo>
                  <a:cubicBezTo>
                    <a:pt x="1659890" y="91440"/>
                    <a:pt x="1666240" y="88900"/>
                    <a:pt x="1666240" y="88900"/>
                  </a:cubicBezTo>
                  <a:cubicBezTo>
                    <a:pt x="1666240" y="88900"/>
                    <a:pt x="1672590" y="87630"/>
                    <a:pt x="1676400" y="87630"/>
                  </a:cubicBezTo>
                  <a:cubicBezTo>
                    <a:pt x="1678940" y="87630"/>
                    <a:pt x="1685290" y="86360"/>
                    <a:pt x="1685290" y="86360"/>
                  </a:cubicBezTo>
                  <a:cubicBezTo>
                    <a:pt x="1686560" y="86360"/>
                    <a:pt x="1719580" y="86360"/>
                    <a:pt x="1739900" y="87630"/>
                  </a:cubicBezTo>
                  <a:cubicBezTo>
                    <a:pt x="1764030" y="87630"/>
                    <a:pt x="1794510" y="87630"/>
                    <a:pt x="1822450" y="88900"/>
                  </a:cubicBezTo>
                  <a:cubicBezTo>
                    <a:pt x="1852930" y="88900"/>
                    <a:pt x="1882140" y="88900"/>
                    <a:pt x="1915160" y="91440"/>
                  </a:cubicBezTo>
                  <a:cubicBezTo>
                    <a:pt x="1953260" y="93980"/>
                    <a:pt x="1998980" y="99060"/>
                    <a:pt x="2037080" y="104140"/>
                  </a:cubicBezTo>
                  <a:cubicBezTo>
                    <a:pt x="2070100" y="107950"/>
                    <a:pt x="2096770" y="114300"/>
                    <a:pt x="2129790" y="118110"/>
                  </a:cubicBezTo>
                  <a:cubicBezTo>
                    <a:pt x="2167890" y="120650"/>
                    <a:pt x="2233930" y="116840"/>
                    <a:pt x="2256790" y="123190"/>
                  </a:cubicBezTo>
                  <a:cubicBezTo>
                    <a:pt x="2264410" y="125730"/>
                    <a:pt x="2265680" y="130810"/>
                    <a:pt x="2273300" y="130810"/>
                  </a:cubicBezTo>
                  <a:cubicBezTo>
                    <a:pt x="2292350" y="132080"/>
                    <a:pt x="2338070" y="101600"/>
                    <a:pt x="2368550" y="95250"/>
                  </a:cubicBezTo>
                  <a:cubicBezTo>
                    <a:pt x="2397760" y="88900"/>
                    <a:pt x="2434590" y="91440"/>
                    <a:pt x="2454910" y="91440"/>
                  </a:cubicBezTo>
                  <a:cubicBezTo>
                    <a:pt x="2466340" y="90170"/>
                    <a:pt x="2480310" y="90170"/>
                    <a:pt x="2480310" y="90170"/>
                  </a:cubicBezTo>
                  <a:cubicBezTo>
                    <a:pt x="2480310" y="90170"/>
                    <a:pt x="2486660" y="91440"/>
                    <a:pt x="2489200" y="91440"/>
                  </a:cubicBezTo>
                  <a:cubicBezTo>
                    <a:pt x="2493010" y="91440"/>
                    <a:pt x="2499360" y="92710"/>
                    <a:pt x="2499360" y="92710"/>
                  </a:cubicBezTo>
                  <a:cubicBezTo>
                    <a:pt x="2499360" y="92710"/>
                    <a:pt x="2505710" y="95250"/>
                    <a:pt x="2508250" y="96520"/>
                  </a:cubicBezTo>
                  <a:cubicBezTo>
                    <a:pt x="2512060" y="97790"/>
                    <a:pt x="2518410" y="99060"/>
                    <a:pt x="2518410" y="99060"/>
                  </a:cubicBezTo>
                  <a:cubicBezTo>
                    <a:pt x="2518410" y="99060"/>
                    <a:pt x="2523490" y="102870"/>
                    <a:pt x="2526030" y="105410"/>
                  </a:cubicBezTo>
                  <a:cubicBezTo>
                    <a:pt x="2528570" y="106680"/>
                    <a:pt x="2533650" y="110490"/>
                    <a:pt x="2534920" y="110490"/>
                  </a:cubicBezTo>
                  <a:cubicBezTo>
                    <a:pt x="2534920" y="110490"/>
                    <a:pt x="2538730" y="115570"/>
                    <a:pt x="2541270" y="118110"/>
                  </a:cubicBezTo>
                  <a:cubicBezTo>
                    <a:pt x="2542540" y="120650"/>
                    <a:pt x="2547620" y="124460"/>
                    <a:pt x="2547620" y="124460"/>
                  </a:cubicBezTo>
                  <a:cubicBezTo>
                    <a:pt x="2547620" y="125730"/>
                    <a:pt x="2550160" y="130810"/>
                    <a:pt x="2552700" y="133350"/>
                  </a:cubicBezTo>
                  <a:cubicBezTo>
                    <a:pt x="2553970" y="137160"/>
                    <a:pt x="2556510" y="142240"/>
                    <a:pt x="2556510" y="142240"/>
                  </a:cubicBezTo>
                  <a:cubicBezTo>
                    <a:pt x="2556510" y="142240"/>
                    <a:pt x="2559050" y="148590"/>
                    <a:pt x="2559050" y="152400"/>
                  </a:cubicBezTo>
                  <a:cubicBezTo>
                    <a:pt x="2560320" y="154940"/>
                    <a:pt x="2561590" y="161290"/>
                    <a:pt x="2561590" y="161290"/>
                  </a:cubicBezTo>
                  <a:cubicBezTo>
                    <a:pt x="2561590" y="161290"/>
                    <a:pt x="2561590" y="167640"/>
                    <a:pt x="2561590" y="171450"/>
                  </a:cubicBezTo>
                  <a:cubicBezTo>
                    <a:pt x="2561590" y="173990"/>
                    <a:pt x="2561590" y="181610"/>
                    <a:pt x="2561590" y="181610"/>
                  </a:cubicBezTo>
                  <a:cubicBezTo>
                    <a:pt x="2561590" y="181610"/>
                    <a:pt x="2560320" y="187960"/>
                    <a:pt x="2560320" y="190500"/>
                  </a:cubicBezTo>
                  <a:cubicBezTo>
                    <a:pt x="2559050" y="194310"/>
                    <a:pt x="2557780" y="200660"/>
                    <a:pt x="2557780" y="200660"/>
                  </a:cubicBezTo>
                  <a:cubicBezTo>
                    <a:pt x="2557780" y="200660"/>
                    <a:pt x="2553970" y="205740"/>
                    <a:pt x="2552700" y="209550"/>
                  </a:cubicBezTo>
                  <a:cubicBezTo>
                    <a:pt x="2551430" y="212090"/>
                    <a:pt x="2548890" y="217170"/>
                    <a:pt x="2548890" y="218440"/>
                  </a:cubicBezTo>
                  <a:cubicBezTo>
                    <a:pt x="2548890" y="218440"/>
                    <a:pt x="2543810" y="222250"/>
                    <a:pt x="2542540" y="224790"/>
                  </a:cubicBezTo>
                  <a:cubicBezTo>
                    <a:pt x="2540000" y="227330"/>
                    <a:pt x="2536190" y="232410"/>
                    <a:pt x="2536190" y="232410"/>
                  </a:cubicBezTo>
                  <a:cubicBezTo>
                    <a:pt x="2536190" y="232410"/>
                    <a:pt x="2529840" y="236220"/>
                    <a:pt x="2527300" y="238760"/>
                  </a:cubicBezTo>
                  <a:cubicBezTo>
                    <a:pt x="2524760" y="240030"/>
                    <a:pt x="2519680" y="243840"/>
                    <a:pt x="2519680" y="243840"/>
                  </a:cubicBezTo>
                  <a:cubicBezTo>
                    <a:pt x="2519680" y="243840"/>
                    <a:pt x="2513330" y="246380"/>
                    <a:pt x="2510790" y="247650"/>
                  </a:cubicBezTo>
                  <a:cubicBezTo>
                    <a:pt x="2506980" y="248920"/>
                    <a:pt x="2501900" y="251460"/>
                    <a:pt x="2501900" y="251460"/>
                  </a:cubicBezTo>
                  <a:cubicBezTo>
                    <a:pt x="2500630" y="251460"/>
                    <a:pt x="2493010" y="252730"/>
                    <a:pt x="2491740" y="252730"/>
                  </a:cubicBezTo>
                  <a:cubicBezTo>
                    <a:pt x="2490470" y="252730"/>
                    <a:pt x="2490470" y="252730"/>
                    <a:pt x="2490470" y="252730"/>
                  </a:cubicBezTo>
                  <a:cubicBezTo>
                    <a:pt x="2489200" y="254000"/>
                    <a:pt x="2487930" y="259080"/>
                    <a:pt x="2487930" y="259080"/>
                  </a:cubicBezTo>
                  <a:cubicBezTo>
                    <a:pt x="2487930" y="259080"/>
                    <a:pt x="2493010" y="261620"/>
                    <a:pt x="2494280" y="262890"/>
                  </a:cubicBezTo>
                  <a:cubicBezTo>
                    <a:pt x="2495550" y="264160"/>
                    <a:pt x="2496820" y="265430"/>
                    <a:pt x="2498090" y="265430"/>
                  </a:cubicBezTo>
                  <a:cubicBezTo>
                    <a:pt x="2499360" y="266700"/>
                    <a:pt x="2500630" y="266700"/>
                    <a:pt x="2501900" y="267970"/>
                  </a:cubicBezTo>
                  <a:cubicBezTo>
                    <a:pt x="2503170" y="270510"/>
                    <a:pt x="2504440" y="273050"/>
                    <a:pt x="2506980" y="275590"/>
                  </a:cubicBezTo>
                  <a:cubicBezTo>
                    <a:pt x="2508250" y="278130"/>
                    <a:pt x="2512060" y="280670"/>
                    <a:pt x="2513330" y="281940"/>
                  </a:cubicBezTo>
                  <a:cubicBezTo>
                    <a:pt x="2513330" y="283210"/>
                    <a:pt x="2514600" y="285750"/>
                    <a:pt x="2514600" y="287020"/>
                  </a:cubicBezTo>
                  <a:cubicBezTo>
                    <a:pt x="2515870" y="288290"/>
                    <a:pt x="2517140" y="288290"/>
                    <a:pt x="2517140" y="289560"/>
                  </a:cubicBezTo>
                  <a:cubicBezTo>
                    <a:pt x="2518410" y="292100"/>
                    <a:pt x="2519680" y="295910"/>
                    <a:pt x="2519680" y="298450"/>
                  </a:cubicBezTo>
                  <a:cubicBezTo>
                    <a:pt x="2520950" y="300990"/>
                    <a:pt x="2523490" y="304800"/>
                    <a:pt x="2523490" y="307340"/>
                  </a:cubicBezTo>
                  <a:cubicBezTo>
                    <a:pt x="2524760" y="308610"/>
                    <a:pt x="2523490" y="309880"/>
                    <a:pt x="2524760" y="311150"/>
                  </a:cubicBezTo>
                  <a:cubicBezTo>
                    <a:pt x="2524760" y="312420"/>
                    <a:pt x="2526030" y="313690"/>
                    <a:pt x="2526030" y="316230"/>
                  </a:cubicBezTo>
                  <a:cubicBezTo>
                    <a:pt x="2526030" y="318770"/>
                    <a:pt x="2526030" y="321310"/>
                    <a:pt x="2526030" y="325120"/>
                  </a:cubicBezTo>
                  <a:cubicBezTo>
                    <a:pt x="2526030" y="327660"/>
                    <a:pt x="2526030" y="331470"/>
                    <a:pt x="2526030" y="334010"/>
                  </a:cubicBezTo>
                  <a:cubicBezTo>
                    <a:pt x="2526030" y="335280"/>
                    <a:pt x="2526030" y="336550"/>
                    <a:pt x="2524760" y="337820"/>
                  </a:cubicBezTo>
                  <a:cubicBezTo>
                    <a:pt x="2524760" y="339090"/>
                    <a:pt x="2526030" y="340360"/>
                    <a:pt x="2524760" y="342900"/>
                  </a:cubicBezTo>
                  <a:cubicBezTo>
                    <a:pt x="2524760" y="345440"/>
                    <a:pt x="2523490" y="347980"/>
                    <a:pt x="2522220" y="350520"/>
                  </a:cubicBezTo>
                  <a:cubicBezTo>
                    <a:pt x="2520950" y="354330"/>
                    <a:pt x="2520950" y="358140"/>
                    <a:pt x="2519680" y="359410"/>
                  </a:cubicBezTo>
                  <a:cubicBezTo>
                    <a:pt x="2519680" y="361950"/>
                    <a:pt x="2518410" y="361950"/>
                    <a:pt x="2518410" y="363220"/>
                  </a:cubicBezTo>
                  <a:cubicBezTo>
                    <a:pt x="2517140" y="364490"/>
                    <a:pt x="2517140" y="367030"/>
                    <a:pt x="2515870" y="368300"/>
                  </a:cubicBezTo>
                  <a:cubicBezTo>
                    <a:pt x="2515870" y="369570"/>
                    <a:pt x="2512060" y="372110"/>
                    <a:pt x="2510790" y="374650"/>
                  </a:cubicBezTo>
                  <a:cubicBezTo>
                    <a:pt x="2509520" y="377190"/>
                    <a:pt x="2508250" y="381000"/>
                    <a:pt x="2505710" y="382270"/>
                  </a:cubicBezTo>
                  <a:cubicBezTo>
                    <a:pt x="2504440" y="383540"/>
                    <a:pt x="2503170" y="384810"/>
                    <a:pt x="2503170" y="386080"/>
                  </a:cubicBezTo>
                  <a:cubicBezTo>
                    <a:pt x="2501900" y="386080"/>
                    <a:pt x="2500630" y="388620"/>
                    <a:pt x="2499360" y="388620"/>
                  </a:cubicBezTo>
                  <a:cubicBezTo>
                    <a:pt x="2498090" y="391160"/>
                    <a:pt x="2494280" y="392430"/>
                    <a:pt x="2491740" y="393700"/>
                  </a:cubicBezTo>
                  <a:cubicBezTo>
                    <a:pt x="2490470" y="396240"/>
                    <a:pt x="2487930" y="398780"/>
                    <a:pt x="2485390" y="400050"/>
                  </a:cubicBezTo>
                  <a:cubicBezTo>
                    <a:pt x="2484120" y="401320"/>
                    <a:pt x="2482850" y="401320"/>
                    <a:pt x="2481580" y="401320"/>
                  </a:cubicBezTo>
                  <a:cubicBezTo>
                    <a:pt x="2480310" y="402590"/>
                    <a:pt x="2479040" y="403860"/>
                    <a:pt x="2477770" y="403860"/>
                  </a:cubicBezTo>
                  <a:cubicBezTo>
                    <a:pt x="2475230" y="405130"/>
                    <a:pt x="2471420" y="405130"/>
                    <a:pt x="2468880" y="406400"/>
                  </a:cubicBezTo>
                  <a:cubicBezTo>
                    <a:pt x="2466340" y="407670"/>
                    <a:pt x="2462530" y="408940"/>
                    <a:pt x="2459990" y="408940"/>
                  </a:cubicBezTo>
                  <a:cubicBezTo>
                    <a:pt x="2458720" y="410210"/>
                    <a:pt x="2457450" y="408940"/>
                    <a:pt x="2456180" y="410210"/>
                  </a:cubicBezTo>
                  <a:cubicBezTo>
                    <a:pt x="2454910" y="410210"/>
                    <a:pt x="2453640" y="410210"/>
                    <a:pt x="2451100" y="411480"/>
                  </a:cubicBezTo>
                  <a:cubicBezTo>
                    <a:pt x="2448560" y="411480"/>
                    <a:pt x="2446020" y="410210"/>
                    <a:pt x="2442210" y="410210"/>
                  </a:cubicBezTo>
                  <a:cubicBezTo>
                    <a:pt x="2439670" y="410210"/>
                    <a:pt x="2435860" y="410210"/>
                    <a:pt x="2433320" y="410210"/>
                  </a:cubicBezTo>
                  <a:cubicBezTo>
                    <a:pt x="2430780" y="410210"/>
                    <a:pt x="2426970" y="408940"/>
                    <a:pt x="2425700" y="408940"/>
                  </a:cubicBezTo>
                  <a:cubicBezTo>
                    <a:pt x="2425700" y="408940"/>
                    <a:pt x="2424430" y="408940"/>
                    <a:pt x="2424430" y="408940"/>
                  </a:cubicBezTo>
                  <a:cubicBezTo>
                    <a:pt x="2424430" y="408940"/>
                    <a:pt x="2424430" y="408940"/>
                    <a:pt x="2423160" y="408940"/>
                  </a:cubicBezTo>
                  <a:cubicBezTo>
                    <a:pt x="2418080" y="407670"/>
                    <a:pt x="2346960" y="403860"/>
                    <a:pt x="2326640" y="389890"/>
                  </a:cubicBezTo>
                  <a:cubicBezTo>
                    <a:pt x="2312670" y="379730"/>
                    <a:pt x="2306320" y="353060"/>
                    <a:pt x="2301240" y="350520"/>
                  </a:cubicBezTo>
                  <a:cubicBezTo>
                    <a:pt x="2298700" y="349250"/>
                    <a:pt x="2297430" y="350520"/>
                    <a:pt x="2296160" y="350520"/>
                  </a:cubicBezTo>
                  <a:cubicBezTo>
                    <a:pt x="2294890" y="350520"/>
                    <a:pt x="2294890" y="350520"/>
                    <a:pt x="2293620" y="350520"/>
                  </a:cubicBezTo>
                  <a:cubicBezTo>
                    <a:pt x="2286000" y="351790"/>
                    <a:pt x="2264410" y="363220"/>
                    <a:pt x="2241550" y="370840"/>
                  </a:cubicBezTo>
                  <a:cubicBezTo>
                    <a:pt x="2197100" y="386080"/>
                    <a:pt x="2096770" y="415290"/>
                    <a:pt x="2040890" y="421640"/>
                  </a:cubicBezTo>
                  <a:cubicBezTo>
                    <a:pt x="2001520" y="426720"/>
                    <a:pt x="1972310" y="420370"/>
                    <a:pt x="1939290" y="420370"/>
                  </a:cubicBezTo>
                  <a:cubicBezTo>
                    <a:pt x="1906270" y="420370"/>
                    <a:pt x="1877060" y="419100"/>
                    <a:pt x="1842770" y="419100"/>
                  </a:cubicBezTo>
                  <a:cubicBezTo>
                    <a:pt x="1802130" y="417830"/>
                    <a:pt x="1751330" y="416560"/>
                    <a:pt x="1710690" y="415290"/>
                  </a:cubicBezTo>
                  <a:cubicBezTo>
                    <a:pt x="1676400" y="414020"/>
                    <a:pt x="1649730" y="414020"/>
                    <a:pt x="1614170" y="412750"/>
                  </a:cubicBezTo>
                  <a:cubicBezTo>
                    <a:pt x="1569720" y="412750"/>
                    <a:pt x="1507490" y="416560"/>
                    <a:pt x="1465580" y="411480"/>
                  </a:cubicBezTo>
                  <a:cubicBezTo>
                    <a:pt x="1435100" y="407670"/>
                    <a:pt x="1395730" y="392430"/>
                    <a:pt x="1386840" y="393700"/>
                  </a:cubicBezTo>
                  <a:cubicBezTo>
                    <a:pt x="1384300" y="393700"/>
                    <a:pt x="1383030" y="393700"/>
                    <a:pt x="1383030" y="393700"/>
                  </a:cubicBezTo>
                  <a:cubicBezTo>
                    <a:pt x="1383030" y="393700"/>
                    <a:pt x="1376680" y="394970"/>
                    <a:pt x="1374140" y="394970"/>
                  </a:cubicBezTo>
                  <a:cubicBezTo>
                    <a:pt x="1370330" y="396240"/>
                    <a:pt x="1363980" y="396240"/>
                    <a:pt x="1363980" y="396240"/>
                  </a:cubicBezTo>
                  <a:cubicBezTo>
                    <a:pt x="1363980" y="396240"/>
                    <a:pt x="1344930" y="396240"/>
                    <a:pt x="1329690" y="396240"/>
                  </a:cubicBezTo>
                  <a:cubicBezTo>
                    <a:pt x="1308100" y="396240"/>
                    <a:pt x="1272540" y="394970"/>
                    <a:pt x="1242060" y="394970"/>
                  </a:cubicBezTo>
                  <a:cubicBezTo>
                    <a:pt x="1206500" y="394970"/>
                    <a:pt x="1165860" y="394970"/>
                    <a:pt x="1127760" y="394970"/>
                  </a:cubicBezTo>
                  <a:cubicBezTo>
                    <a:pt x="1089660" y="394970"/>
                    <a:pt x="1051560" y="393700"/>
                    <a:pt x="1016000" y="393700"/>
                  </a:cubicBezTo>
                  <a:cubicBezTo>
                    <a:pt x="982980" y="392430"/>
                    <a:pt x="953770" y="392430"/>
                    <a:pt x="923290" y="391160"/>
                  </a:cubicBezTo>
                  <a:cubicBezTo>
                    <a:pt x="890270" y="389890"/>
                    <a:pt x="855980" y="389890"/>
                    <a:pt x="821690" y="389890"/>
                  </a:cubicBezTo>
                  <a:cubicBezTo>
                    <a:pt x="788670" y="388620"/>
                    <a:pt x="754380" y="388620"/>
                    <a:pt x="721360" y="386080"/>
                  </a:cubicBezTo>
                  <a:cubicBezTo>
                    <a:pt x="692150" y="383540"/>
                    <a:pt x="662940" y="382270"/>
                    <a:pt x="633730" y="377190"/>
                  </a:cubicBezTo>
                  <a:cubicBezTo>
                    <a:pt x="603250" y="370840"/>
                    <a:pt x="567690" y="353060"/>
                    <a:pt x="542290" y="350520"/>
                  </a:cubicBezTo>
                  <a:cubicBezTo>
                    <a:pt x="524510" y="347980"/>
                    <a:pt x="514350" y="350520"/>
                    <a:pt x="496570" y="353060"/>
                  </a:cubicBezTo>
                  <a:cubicBezTo>
                    <a:pt x="471170" y="355600"/>
                    <a:pt x="436880" y="364490"/>
                    <a:pt x="405130" y="365760"/>
                  </a:cubicBezTo>
                  <a:cubicBezTo>
                    <a:pt x="369570" y="365760"/>
                    <a:pt x="320040" y="363220"/>
                    <a:pt x="294640" y="354330"/>
                  </a:cubicBezTo>
                  <a:cubicBezTo>
                    <a:pt x="278130" y="350520"/>
                    <a:pt x="275590" y="339090"/>
                    <a:pt x="260350" y="335280"/>
                  </a:cubicBezTo>
                  <a:cubicBezTo>
                    <a:pt x="231140" y="328930"/>
                    <a:pt x="166370" y="354330"/>
                    <a:pt x="128270" y="344170"/>
                  </a:cubicBezTo>
                  <a:cubicBezTo>
                    <a:pt x="92710" y="335280"/>
                    <a:pt x="59690" y="309880"/>
                    <a:pt x="38100" y="283210"/>
                  </a:cubicBezTo>
                  <a:cubicBezTo>
                    <a:pt x="17780" y="257810"/>
                    <a:pt x="0" y="190500"/>
                    <a:pt x="0" y="190500"/>
                  </a:cubicBezTo>
                </a:path>
              </a:pathLst>
            </a:custGeom>
            <a:solidFill>
              <a:srgbClr val="FFFFFF"/>
            </a:solidFill>
            <a:ln cap="sq">
              <a:noFill/>
              <a:prstDash val="solid"/>
              <a:miter/>
            </a:ln>
          </p:spPr>
        </p:sp>
      </p:grpSp>
      <p:grpSp>
        <p:nvGrpSpPr>
          <p:cNvPr name="Group 14" id="14"/>
          <p:cNvGrpSpPr/>
          <p:nvPr/>
        </p:nvGrpSpPr>
        <p:grpSpPr>
          <a:xfrm rot="0">
            <a:off x="3842709" y="6589518"/>
            <a:ext cx="1998345" cy="385762"/>
            <a:chOff x="0" y="0"/>
            <a:chExt cx="2664460" cy="514350"/>
          </a:xfrm>
        </p:grpSpPr>
        <p:sp>
          <p:nvSpPr>
            <p:cNvPr name="Freeform 15" id="15">
              <a:hlinkClick r:id="rId8" tooltip="https://www.instagram.com/utahutrsol/"/>
            </p:cNvPr>
            <p:cNvSpPr/>
            <p:nvPr/>
          </p:nvSpPr>
          <p:spPr>
            <a:xfrm flipH="false" flipV="false" rot="0">
              <a:off x="50800" y="40640"/>
              <a:ext cx="2561590" cy="426720"/>
            </a:xfrm>
            <a:custGeom>
              <a:avLst/>
              <a:gdLst/>
              <a:ahLst/>
              <a:cxnLst/>
              <a:rect r="r" b="b" t="t" l="l"/>
              <a:pathLst>
                <a:path h="426720" w="2561590">
                  <a:moveTo>
                    <a:pt x="0" y="190500"/>
                  </a:moveTo>
                  <a:cubicBezTo>
                    <a:pt x="114300" y="50800"/>
                    <a:pt x="148590" y="81280"/>
                    <a:pt x="176530" y="73660"/>
                  </a:cubicBezTo>
                  <a:cubicBezTo>
                    <a:pt x="208280" y="66040"/>
                    <a:pt x="233680" y="19050"/>
                    <a:pt x="266700" y="10160"/>
                  </a:cubicBezTo>
                  <a:cubicBezTo>
                    <a:pt x="298450" y="0"/>
                    <a:pt x="336550" y="8890"/>
                    <a:pt x="370840" y="13970"/>
                  </a:cubicBezTo>
                  <a:cubicBezTo>
                    <a:pt x="402590" y="19050"/>
                    <a:pt x="430530" y="30480"/>
                    <a:pt x="462280" y="38100"/>
                  </a:cubicBezTo>
                  <a:cubicBezTo>
                    <a:pt x="497840" y="46990"/>
                    <a:pt x="538480" y="53340"/>
                    <a:pt x="572770" y="63500"/>
                  </a:cubicBezTo>
                  <a:cubicBezTo>
                    <a:pt x="604520" y="73660"/>
                    <a:pt x="637540" y="87630"/>
                    <a:pt x="662940" y="97790"/>
                  </a:cubicBezTo>
                  <a:cubicBezTo>
                    <a:pt x="680720" y="105410"/>
                    <a:pt x="690880" y="116840"/>
                    <a:pt x="708660" y="118110"/>
                  </a:cubicBezTo>
                  <a:cubicBezTo>
                    <a:pt x="730250" y="120650"/>
                    <a:pt x="758190" y="107950"/>
                    <a:pt x="784860" y="100330"/>
                  </a:cubicBezTo>
                  <a:cubicBezTo>
                    <a:pt x="811530" y="91440"/>
                    <a:pt x="839470" y="77470"/>
                    <a:pt x="867410" y="69850"/>
                  </a:cubicBezTo>
                  <a:cubicBezTo>
                    <a:pt x="892810" y="62230"/>
                    <a:pt x="914400" y="53340"/>
                    <a:pt x="942340" y="53340"/>
                  </a:cubicBezTo>
                  <a:cubicBezTo>
                    <a:pt x="976630" y="54610"/>
                    <a:pt x="1018540" y="73660"/>
                    <a:pt x="1056640" y="83820"/>
                  </a:cubicBezTo>
                  <a:cubicBezTo>
                    <a:pt x="1093470" y="92710"/>
                    <a:pt x="1132840" y="100330"/>
                    <a:pt x="1164590" y="111760"/>
                  </a:cubicBezTo>
                  <a:cubicBezTo>
                    <a:pt x="1189990" y="121920"/>
                    <a:pt x="1217930" y="140970"/>
                    <a:pt x="1234440" y="147320"/>
                  </a:cubicBezTo>
                  <a:cubicBezTo>
                    <a:pt x="1242060" y="151130"/>
                    <a:pt x="1244600" y="153670"/>
                    <a:pt x="1252220" y="154940"/>
                  </a:cubicBezTo>
                  <a:cubicBezTo>
                    <a:pt x="1264920" y="157480"/>
                    <a:pt x="1283970" y="154940"/>
                    <a:pt x="1304290" y="154940"/>
                  </a:cubicBezTo>
                  <a:cubicBezTo>
                    <a:pt x="1333500" y="153670"/>
                    <a:pt x="1372870" y="153670"/>
                    <a:pt x="1405890" y="153670"/>
                  </a:cubicBezTo>
                  <a:cubicBezTo>
                    <a:pt x="1436370" y="153670"/>
                    <a:pt x="1465580" y="153670"/>
                    <a:pt x="1494790" y="153670"/>
                  </a:cubicBezTo>
                  <a:cubicBezTo>
                    <a:pt x="1524000" y="154940"/>
                    <a:pt x="1559560" y="154940"/>
                    <a:pt x="1579880" y="153670"/>
                  </a:cubicBezTo>
                  <a:cubicBezTo>
                    <a:pt x="1591310" y="153670"/>
                    <a:pt x="1602740" y="156210"/>
                    <a:pt x="1606550" y="153670"/>
                  </a:cubicBezTo>
                  <a:cubicBezTo>
                    <a:pt x="1607820" y="152400"/>
                    <a:pt x="1606550" y="151130"/>
                    <a:pt x="1607820" y="148590"/>
                  </a:cubicBezTo>
                  <a:cubicBezTo>
                    <a:pt x="1607820" y="146050"/>
                    <a:pt x="1609090" y="138430"/>
                    <a:pt x="1609090" y="138430"/>
                  </a:cubicBezTo>
                  <a:cubicBezTo>
                    <a:pt x="1610360" y="138430"/>
                    <a:pt x="1612900" y="133350"/>
                    <a:pt x="1614170" y="130810"/>
                  </a:cubicBezTo>
                  <a:cubicBezTo>
                    <a:pt x="1615440" y="127000"/>
                    <a:pt x="1619250" y="121920"/>
                    <a:pt x="1619250" y="121920"/>
                  </a:cubicBezTo>
                  <a:cubicBezTo>
                    <a:pt x="1619250" y="121920"/>
                    <a:pt x="1623060" y="116840"/>
                    <a:pt x="1625600" y="114300"/>
                  </a:cubicBezTo>
                  <a:cubicBezTo>
                    <a:pt x="1628140" y="111760"/>
                    <a:pt x="1631950" y="106680"/>
                    <a:pt x="1631950" y="106680"/>
                  </a:cubicBezTo>
                  <a:cubicBezTo>
                    <a:pt x="1631950" y="106680"/>
                    <a:pt x="1637030" y="102870"/>
                    <a:pt x="1639570" y="101600"/>
                  </a:cubicBezTo>
                  <a:cubicBezTo>
                    <a:pt x="1642110" y="99060"/>
                    <a:pt x="1648460" y="95250"/>
                    <a:pt x="1648460" y="95250"/>
                  </a:cubicBezTo>
                  <a:cubicBezTo>
                    <a:pt x="1648460" y="95250"/>
                    <a:pt x="1653540" y="93980"/>
                    <a:pt x="1657350" y="92710"/>
                  </a:cubicBezTo>
                  <a:cubicBezTo>
                    <a:pt x="1659890" y="91440"/>
                    <a:pt x="1666240" y="88900"/>
                    <a:pt x="1666240" y="88900"/>
                  </a:cubicBezTo>
                  <a:cubicBezTo>
                    <a:pt x="1666240" y="88900"/>
                    <a:pt x="1672590" y="87630"/>
                    <a:pt x="1676400" y="87630"/>
                  </a:cubicBezTo>
                  <a:cubicBezTo>
                    <a:pt x="1678940" y="87630"/>
                    <a:pt x="1685290" y="86360"/>
                    <a:pt x="1685290" y="86360"/>
                  </a:cubicBezTo>
                  <a:cubicBezTo>
                    <a:pt x="1686560" y="86360"/>
                    <a:pt x="1719580" y="86360"/>
                    <a:pt x="1739900" y="87630"/>
                  </a:cubicBezTo>
                  <a:cubicBezTo>
                    <a:pt x="1764030" y="87630"/>
                    <a:pt x="1794510" y="87630"/>
                    <a:pt x="1822450" y="88900"/>
                  </a:cubicBezTo>
                  <a:cubicBezTo>
                    <a:pt x="1852930" y="88900"/>
                    <a:pt x="1882140" y="88900"/>
                    <a:pt x="1915160" y="91440"/>
                  </a:cubicBezTo>
                  <a:cubicBezTo>
                    <a:pt x="1953260" y="93980"/>
                    <a:pt x="1998980" y="99060"/>
                    <a:pt x="2037080" y="104140"/>
                  </a:cubicBezTo>
                  <a:cubicBezTo>
                    <a:pt x="2070100" y="107950"/>
                    <a:pt x="2096770" y="114300"/>
                    <a:pt x="2129790" y="118110"/>
                  </a:cubicBezTo>
                  <a:cubicBezTo>
                    <a:pt x="2167890" y="120650"/>
                    <a:pt x="2233930" y="116840"/>
                    <a:pt x="2256790" y="123190"/>
                  </a:cubicBezTo>
                  <a:cubicBezTo>
                    <a:pt x="2264410" y="125730"/>
                    <a:pt x="2265680" y="130810"/>
                    <a:pt x="2273300" y="130810"/>
                  </a:cubicBezTo>
                  <a:cubicBezTo>
                    <a:pt x="2292350" y="132080"/>
                    <a:pt x="2338070" y="101600"/>
                    <a:pt x="2368550" y="95250"/>
                  </a:cubicBezTo>
                  <a:cubicBezTo>
                    <a:pt x="2397760" y="88900"/>
                    <a:pt x="2434590" y="91440"/>
                    <a:pt x="2454910" y="91440"/>
                  </a:cubicBezTo>
                  <a:cubicBezTo>
                    <a:pt x="2466340" y="90170"/>
                    <a:pt x="2480310" y="90170"/>
                    <a:pt x="2480310" y="90170"/>
                  </a:cubicBezTo>
                  <a:cubicBezTo>
                    <a:pt x="2480310" y="90170"/>
                    <a:pt x="2486660" y="91440"/>
                    <a:pt x="2489200" y="91440"/>
                  </a:cubicBezTo>
                  <a:cubicBezTo>
                    <a:pt x="2493010" y="91440"/>
                    <a:pt x="2499360" y="92710"/>
                    <a:pt x="2499360" y="92710"/>
                  </a:cubicBezTo>
                  <a:cubicBezTo>
                    <a:pt x="2499360" y="92710"/>
                    <a:pt x="2505710" y="95250"/>
                    <a:pt x="2508250" y="96520"/>
                  </a:cubicBezTo>
                  <a:cubicBezTo>
                    <a:pt x="2512060" y="97790"/>
                    <a:pt x="2518410" y="99060"/>
                    <a:pt x="2518410" y="99060"/>
                  </a:cubicBezTo>
                  <a:cubicBezTo>
                    <a:pt x="2518410" y="99060"/>
                    <a:pt x="2523490" y="102870"/>
                    <a:pt x="2526030" y="105410"/>
                  </a:cubicBezTo>
                  <a:cubicBezTo>
                    <a:pt x="2528570" y="106680"/>
                    <a:pt x="2533650" y="110490"/>
                    <a:pt x="2534920" y="110490"/>
                  </a:cubicBezTo>
                  <a:cubicBezTo>
                    <a:pt x="2534920" y="110490"/>
                    <a:pt x="2538730" y="115570"/>
                    <a:pt x="2541270" y="118110"/>
                  </a:cubicBezTo>
                  <a:cubicBezTo>
                    <a:pt x="2542540" y="120650"/>
                    <a:pt x="2547620" y="124460"/>
                    <a:pt x="2547620" y="124460"/>
                  </a:cubicBezTo>
                  <a:cubicBezTo>
                    <a:pt x="2547620" y="125730"/>
                    <a:pt x="2550160" y="130810"/>
                    <a:pt x="2552700" y="133350"/>
                  </a:cubicBezTo>
                  <a:cubicBezTo>
                    <a:pt x="2553970" y="137160"/>
                    <a:pt x="2556510" y="142240"/>
                    <a:pt x="2556510" y="142240"/>
                  </a:cubicBezTo>
                  <a:cubicBezTo>
                    <a:pt x="2556510" y="142240"/>
                    <a:pt x="2559050" y="148590"/>
                    <a:pt x="2559050" y="152400"/>
                  </a:cubicBezTo>
                  <a:cubicBezTo>
                    <a:pt x="2560320" y="154940"/>
                    <a:pt x="2561590" y="161290"/>
                    <a:pt x="2561590" y="161290"/>
                  </a:cubicBezTo>
                  <a:cubicBezTo>
                    <a:pt x="2561590" y="161290"/>
                    <a:pt x="2561590" y="167640"/>
                    <a:pt x="2561590" y="171450"/>
                  </a:cubicBezTo>
                  <a:cubicBezTo>
                    <a:pt x="2561590" y="173990"/>
                    <a:pt x="2561590" y="181610"/>
                    <a:pt x="2561590" y="181610"/>
                  </a:cubicBezTo>
                  <a:cubicBezTo>
                    <a:pt x="2561590" y="181610"/>
                    <a:pt x="2560320" y="187960"/>
                    <a:pt x="2560320" y="190500"/>
                  </a:cubicBezTo>
                  <a:cubicBezTo>
                    <a:pt x="2559050" y="194310"/>
                    <a:pt x="2557780" y="200660"/>
                    <a:pt x="2557780" y="200660"/>
                  </a:cubicBezTo>
                  <a:cubicBezTo>
                    <a:pt x="2557780" y="200660"/>
                    <a:pt x="2553970" y="205740"/>
                    <a:pt x="2552700" y="209550"/>
                  </a:cubicBezTo>
                  <a:cubicBezTo>
                    <a:pt x="2551430" y="212090"/>
                    <a:pt x="2548890" y="217170"/>
                    <a:pt x="2548890" y="218440"/>
                  </a:cubicBezTo>
                  <a:cubicBezTo>
                    <a:pt x="2548890" y="218440"/>
                    <a:pt x="2543810" y="222250"/>
                    <a:pt x="2542540" y="224790"/>
                  </a:cubicBezTo>
                  <a:cubicBezTo>
                    <a:pt x="2540000" y="227330"/>
                    <a:pt x="2536190" y="232410"/>
                    <a:pt x="2536190" y="232410"/>
                  </a:cubicBezTo>
                  <a:cubicBezTo>
                    <a:pt x="2536190" y="232410"/>
                    <a:pt x="2529840" y="236220"/>
                    <a:pt x="2527300" y="238760"/>
                  </a:cubicBezTo>
                  <a:cubicBezTo>
                    <a:pt x="2524760" y="240030"/>
                    <a:pt x="2519680" y="243840"/>
                    <a:pt x="2519680" y="243840"/>
                  </a:cubicBezTo>
                  <a:cubicBezTo>
                    <a:pt x="2519680" y="243840"/>
                    <a:pt x="2513330" y="246380"/>
                    <a:pt x="2510790" y="247650"/>
                  </a:cubicBezTo>
                  <a:cubicBezTo>
                    <a:pt x="2506980" y="248920"/>
                    <a:pt x="2501900" y="251460"/>
                    <a:pt x="2501900" y="251460"/>
                  </a:cubicBezTo>
                  <a:cubicBezTo>
                    <a:pt x="2500630" y="251460"/>
                    <a:pt x="2493010" y="252730"/>
                    <a:pt x="2491740" y="252730"/>
                  </a:cubicBezTo>
                  <a:cubicBezTo>
                    <a:pt x="2490470" y="252730"/>
                    <a:pt x="2490470" y="252730"/>
                    <a:pt x="2490470" y="252730"/>
                  </a:cubicBezTo>
                  <a:cubicBezTo>
                    <a:pt x="2489200" y="254000"/>
                    <a:pt x="2487930" y="259080"/>
                    <a:pt x="2487930" y="259080"/>
                  </a:cubicBezTo>
                  <a:cubicBezTo>
                    <a:pt x="2487930" y="259080"/>
                    <a:pt x="2493010" y="261620"/>
                    <a:pt x="2494280" y="262890"/>
                  </a:cubicBezTo>
                  <a:cubicBezTo>
                    <a:pt x="2495550" y="264160"/>
                    <a:pt x="2496820" y="265430"/>
                    <a:pt x="2498090" y="265430"/>
                  </a:cubicBezTo>
                  <a:cubicBezTo>
                    <a:pt x="2499360" y="266700"/>
                    <a:pt x="2500630" y="266700"/>
                    <a:pt x="2501900" y="267970"/>
                  </a:cubicBezTo>
                  <a:cubicBezTo>
                    <a:pt x="2503170" y="270510"/>
                    <a:pt x="2504440" y="273050"/>
                    <a:pt x="2506980" y="275590"/>
                  </a:cubicBezTo>
                  <a:cubicBezTo>
                    <a:pt x="2508250" y="278130"/>
                    <a:pt x="2512060" y="280670"/>
                    <a:pt x="2513330" y="281940"/>
                  </a:cubicBezTo>
                  <a:cubicBezTo>
                    <a:pt x="2513330" y="283210"/>
                    <a:pt x="2514600" y="285750"/>
                    <a:pt x="2514600" y="287020"/>
                  </a:cubicBezTo>
                  <a:cubicBezTo>
                    <a:pt x="2515870" y="288290"/>
                    <a:pt x="2517140" y="288290"/>
                    <a:pt x="2517140" y="289560"/>
                  </a:cubicBezTo>
                  <a:cubicBezTo>
                    <a:pt x="2518410" y="292100"/>
                    <a:pt x="2519680" y="295910"/>
                    <a:pt x="2519680" y="298450"/>
                  </a:cubicBezTo>
                  <a:cubicBezTo>
                    <a:pt x="2520950" y="300990"/>
                    <a:pt x="2523490" y="304800"/>
                    <a:pt x="2523490" y="307340"/>
                  </a:cubicBezTo>
                  <a:cubicBezTo>
                    <a:pt x="2524760" y="308610"/>
                    <a:pt x="2523490" y="309880"/>
                    <a:pt x="2524760" y="311150"/>
                  </a:cubicBezTo>
                  <a:cubicBezTo>
                    <a:pt x="2524760" y="312420"/>
                    <a:pt x="2526030" y="313690"/>
                    <a:pt x="2526030" y="316230"/>
                  </a:cubicBezTo>
                  <a:cubicBezTo>
                    <a:pt x="2526030" y="318770"/>
                    <a:pt x="2526030" y="321310"/>
                    <a:pt x="2526030" y="325120"/>
                  </a:cubicBezTo>
                  <a:cubicBezTo>
                    <a:pt x="2526030" y="327660"/>
                    <a:pt x="2526030" y="331470"/>
                    <a:pt x="2526030" y="334010"/>
                  </a:cubicBezTo>
                  <a:cubicBezTo>
                    <a:pt x="2526030" y="335280"/>
                    <a:pt x="2526030" y="336550"/>
                    <a:pt x="2524760" y="337820"/>
                  </a:cubicBezTo>
                  <a:cubicBezTo>
                    <a:pt x="2524760" y="339090"/>
                    <a:pt x="2526030" y="340360"/>
                    <a:pt x="2524760" y="342900"/>
                  </a:cubicBezTo>
                  <a:cubicBezTo>
                    <a:pt x="2524760" y="345440"/>
                    <a:pt x="2523490" y="347980"/>
                    <a:pt x="2522220" y="350520"/>
                  </a:cubicBezTo>
                  <a:cubicBezTo>
                    <a:pt x="2520950" y="354330"/>
                    <a:pt x="2520950" y="358140"/>
                    <a:pt x="2519680" y="359410"/>
                  </a:cubicBezTo>
                  <a:cubicBezTo>
                    <a:pt x="2519680" y="361950"/>
                    <a:pt x="2518410" y="361950"/>
                    <a:pt x="2518410" y="363220"/>
                  </a:cubicBezTo>
                  <a:cubicBezTo>
                    <a:pt x="2517140" y="364490"/>
                    <a:pt x="2517140" y="367030"/>
                    <a:pt x="2515870" y="368300"/>
                  </a:cubicBezTo>
                  <a:cubicBezTo>
                    <a:pt x="2515870" y="369570"/>
                    <a:pt x="2512060" y="372110"/>
                    <a:pt x="2510790" y="374650"/>
                  </a:cubicBezTo>
                  <a:cubicBezTo>
                    <a:pt x="2509520" y="377190"/>
                    <a:pt x="2508250" y="381000"/>
                    <a:pt x="2505710" y="382270"/>
                  </a:cubicBezTo>
                  <a:cubicBezTo>
                    <a:pt x="2504440" y="383540"/>
                    <a:pt x="2503170" y="384810"/>
                    <a:pt x="2503170" y="386080"/>
                  </a:cubicBezTo>
                  <a:cubicBezTo>
                    <a:pt x="2501900" y="386080"/>
                    <a:pt x="2500630" y="388620"/>
                    <a:pt x="2499360" y="388620"/>
                  </a:cubicBezTo>
                  <a:cubicBezTo>
                    <a:pt x="2498090" y="391160"/>
                    <a:pt x="2494280" y="392430"/>
                    <a:pt x="2491740" y="393700"/>
                  </a:cubicBezTo>
                  <a:cubicBezTo>
                    <a:pt x="2490470" y="396240"/>
                    <a:pt x="2487930" y="398780"/>
                    <a:pt x="2485390" y="400050"/>
                  </a:cubicBezTo>
                  <a:cubicBezTo>
                    <a:pt x="2484120" y="401320"/>
                    <a:pt x="2482850" y="401320"/>
                    <a:pt x="2481580" y="401320"/>
                  </a:cubicBezTo>
                  <a:cubicBezTo>
                    <a:pt x="2480310" y="402590"/>
                    <a:pt x="2479040" y="403860"/>
                    <a:pt x="2477770" y="403860"/>
                  </a:cubicBezTo>
                  <a:cubicBezTo>
                    <a:pt x="2475230" y="405130"/>
                    <a:pt x="2471420" y="405130"/>
                    <a:pt x="2468880" y="406400"/>
                  </a:cubicBezTo>
                  <a:cubicBezTo>
                    <a:pt x="2466340" y="407670"/>
                    <a:pt x="2462530" y="408940"/>
                    <a:pt x="2459990" y="408940"/>
                  </a:cubicBezTo>
                  <a:cubicBezTo>
                    <a:pt x="2458720" y="410210"/>
                    <a:pt x="2457450" y="408940"/>
                    <a:pt x="2456180" y="410210"/>
                  </a:cubicBezTo>
                  <a:cubicBezTo>
                    <a:pt x="2454910" y="410210"/>
                    <a:pt x="2453640" y="410210"/>
                    <a:pt x="2451100" y="411480"/>
                  </a:cubicBezTo>
                  <a:cubicBezTo>
                    <a:pt x="2448560" y="411480"/>
                    <a:pt x="2446020" y="410210"/>
                    <a:pt x="2442210" y="410210"/>
                  </a:cubicBezTo>
                  <a:cubicBezTo>
                    <a:pt x="2439670" y="410210"/>
                    <a:pt x="2435860" y="410210"/>
                    <a:pt x="2433320" y="410210"/>
                  </a:cubicBezTo>
                  <a:cubicBezTo>
                    <a:pt x="2430780" y="410210"/>
                    <a:pt x="2426970" y="408940"/>
                    <a:pt x="2425700" y="408940"/>
                  </a:cubicBezTo>
                  <a:cubicBezTo>
                    <a:pt x="2425700" y="408940"/>
                    <a:pt x="2424430" y="408940"/>
                    <a:pt x="2424430" y="408940"/>
                  </a:cubicBezTo>
                  <a:cubicBezTo>
                    <a:pt x="2424430" y="408940"/>
                    <a:pt x="2424430" y="408940"/>
                    <a:pt x="2423160" y="408940"/>
                  </a:cubicBezTo>
                  <a:cubicBezTo>
                    <a:pt x="2418080" y="407670"/>
                    <a:pt x="2346960" y="403860"/>
                    <a:pt x="2326640" y="389890"/>
                  </a:cubicBezTo>
                  <a:cubicBezTo>
                    <a:pt x="2312670" y="379730"/>
                    <a:pt x="2306320" y="353060"/>
                    <a:pt x="2301240" y="350520"/>
                  </a:cubicBezTo>
                  <a:cubicBezTo>
                    <a:pt x="2298700" y="349250"/>
                    <a:pt x="2297430" y="350520"/>
                    <a:pt x="2296160" y="350520"/>
                  </a:cubicBezTo>
                  <a:cubicBezTo>
                    <a:pt x="2294890" y="350520"/>
                    <a:pt x="2294890" y="350520"/>
                    <a:pt x="2293620" y="350520"/>
                  </a:cubicBezTo>
                  <a:cubicBezTo>
                    <a:pt x="2286000" y="351790"/>
                    <a:pt x="2264410" y="363220"/>
                    <a:pt x="2241550" y="370840"/>
                  </a:cubicBezTo>
                  <a:cubicBezTo>
                    <a:pt x="2197100" y="386080"/>
                    <a:pt x="2096770" y="415290"/>
                    <a:pt x="2040890" y="421640"/>
                  </a:cubicBezTo>
                  <a:cubicBezTo>
                    <a:pt x="2001520" y="426720"/>
                    <a:pt x="1972310" y="420370"/>
                    <a:pt x="1939290" y="420370"/>
                  </a:cubicBezTo>
                  <a:cubicBezTo>
                    <a:pt x="1906270" y="420370"/>
                    <a:pt x="1877060" y="419100"/>
                    <a:pt x="1842770" y="419100"/>
                  </a:cubicBezTo>
                  <a:cubicBezTo>
                    <a:pt x="1802130" y="417830"/>
                    <a:pt x="1751330" y="416560"/>
                    <a:pt x="1710690" y="415290"/>
                  </a:cubicBezTo>
                  <a:cubicBezTo>
                    <a:pt x="1676400" y="414020"/>
                    <a:pt x="1649730" y="414020"/>
                    <a:pt x="1614170" y="412750"/>
                  </a:cubicBezTo>
                  <a:cubicBezTo>
                    <a:pt x="1569720" y="412750"/>
                    <a:pt x="1507490" y="416560"/>
                    <a:pt x="1465580" y="411480"/>
                  </a:cubicBezTo>
                  <a:cubicBezTo>
                    <a:pt x="1435100" y="407670"/>
                    <a:pt x="1395730" y="392430"/>
                    <a:pt x="1386840" y="393700"/>
                  </a:cubicBezTo>
                  <a:cubicBezTo>
                    <a:pt x="1384300" y="393700"/>
                    <a:pt x="1383030" y="393700"/>
                    <a:pt x="1383030" y="393700"/>
                  </a:cubicBezTo>
                  <a:cubicBezTo>
                    <a:pt x="1383030" y="393700"/>
                    <a:pt x="1376680" y="394970"/>
                    <a:pt x="1374140" y="394970"/>
                  </a:cubicBezTo>
                  <a:cubicBezTo>
                    <a:pt x="1370330" y="396240"/>
                    <a:pt x="1363980" y="396240"/>
                    <a:pt x="1363980" y="396240"/>
                  </a:cubicBezTo>
                  <a:cubicBezTo>
                    <a:pt x="1363980" y="396240"/>
                    <a:pt x="1344930" y="396240"/>
                    <a:pt x="1329690" y="396240"/>
                  </a:cubicBezTo>
                  <a:cubicBezTo>
                    <a:pt x="1308100" y="396240"/>
                    <a:pt x="1272540" y="394970"/>
                    <a:pt x="1242060" y="394970"/>
                  </a:cubicBezTo>
                  <a:cubicBezTo>
                    <a:pt x="1206500" y="394970"/>
                    <a:pt x="1165860" y="394970"/>
                    <a:pt x="1127760" y="394970"/>
                  </a:cubicBezTo>
                  <a:cubicBezTo>
                    <a:pt x="1089660" y="394970"/>
                    <a:pt x="1051560" y="393700"/>
                    <a:pt x="1016000" y="393700"/>
                  </a:cubicBezTo>
                  <a:cubicBezTo>
                    <a:pt x="982980" y="392430"/>
                    <a:pt x="953770" y="392430"/>
                    <a:pt x="923290" y="391160"/>
                  </a:cubicBezTo>
                  <a:cubicBezTo>
                    <a:pt x="890270" y="389890"/>
                    <a:pt x="855980" y="389890"/>
                    <a:pt x="821690" y="389890"/>
                  </a:cubicBezTo>
                  <a:cubicBezTo>
                    <a:pt x="788670" y="388620"/>
                    <a:pt x="754380" y="388620"/>
                    <a:pt x="721360" y="386080"/>
                  </a:cubicBezTo>
                  <a:cubicBezTo>
                    <a:pt x="692150" y="383540"/>
                    <a:pt x="662940" y="382270"/>
                    <a:pt x="633730" y="377190"/>
                  </a:cubicBezTo>
                  <a:cubicBezTo>
                    <a:pt x="603250" y="370840"/>
                    <a:pt x="567690" y="353060"/>
                    <a:pt x="542290" y="350520"/>
                  </a:cubicBezTo>
                  <a:cubicBezTo>
                    <a:pt x="524510" y="347980"/>
                    <a:pt x="514350" y="350520"/>
                    <a:pt x="496570" y="353060"/>
                  </a:cubicBezTo>
                  <a:cubicBezTo>
                    <a:pt x="471170" y="355600"/>
                    <a:pt x="436880" y="364490"/>
                    <a:pt x="405130" y="365760"/>
                  </a:cubicBezTo>
                  <a:cubicBezTo>
                    <a:pt x="369570" y="365760"/>
                    <a:pt x="320040" y="363220"/>
                    <a:pt x="294640" y="354330"/>
                  </a:cubicBezTo>
                  <a:cubicBezTo>
                    <a:pt x="278130" y="350520"/>
                    <a:pt x="275590" y="339090"/>
                    <a:pt x="260350" y="335280"/>
                  </a:cubicBezTo>
                  <a:cubicBezTo>
                    <a:pt x="231140" y="328930"/>
                    <a:pt x="166370" y="354330"/>
                    <a:pt x="128270" y="344170"/>
                  </a:cubicBezTo>
                  <a:cubicBezTo>
                    <a:pt x="92710" y="335280"/>
                    <a:pt x="59690" y="309880"/>
                    <a:pt x="38100" y="283210"/>
                  </a:cubicBezTo>
                  <a:cubicBezTo>
                    <a:pt x="17780" y="257810"/>
                    <a:pt x="0" y="190500"/>
                    <a:pt x="0" y="190500"/>
                  </a:cubicBezTo>
                </a:path>
              </a:pathLst>
            </a:custGeom>
            <a:solidFill>
              <a:srgbClr val="FFFFFF"/>
            </a:solidFill>
            <a:ln cap="sq">
              <a:noFill/>
              <a:prstDash val="solid"/>
              <a:miter/>
            </a:ln>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GENERAL ASSEMBLY</a:t>
            </a:r>
          </a:p>
        </p:txBody>
      </p:sp>
      <p:sp>
        <p:nvSpPr>
          <p:cNvPr name="TextBox 4" id="4"/>
          <p:cNvSpPr txBox="true"/>
          <p:nvPr/>
        </p:nvSpPr>
        <p:spPr>
          <a:xfrm rot="0">
            <a:off x="850974" y="2440706"/>
            <a:ext cx="16836829" cy="1800878"/>
          </a:xfrm>
          <a:prstGeom prst="rect">
            <a:avLst/>
          </a:prstGeom>
        </p:spPr>
        <p:txBody>
          <a:bodyPr anchor="t" rtlCol="false" tIns="0" lIns="0" bIns="0" rIns="0">
            <a:spAutoFit/>
          </a:bodyPr>
          <a:lstStyle/>
          <a:p>
            <a:pPr algn="l">
              <a:lnSpc>
                <a:spcPts val="13194"/>
              </a:lnSpc>
            </a:pPr>
            <a:r>
              <a:rPr lang="en-US" sz="14499" spc="72">
                <a:solidFill>
                  <a:srgbClr val="2B2C30"/>
                </a:solidFill>
                <a:latin typeface="Playfair Display"/>
                <a:ea typeface="Playfair Display"/>
                <a:cs typeface="Playfair Display"/>
                <a:sym typeface="Playfair Display"/>
              </a:rPr>
              <a:t>UTRSOL Meeting 2</a:t>
            </a:r>
          </a:p>
        </p:txBody>
      </p:sp>
      <p:sp>
        <p:nvSpPr>
          <p:cNvPr name="TextBox 5" id="5"/>
          <p:cNvSpPr txBox="true"/>
          <p:nvPr/>
        </p:nvSpPr>
        <p:spPr>
          <a:xfrm rot="0">
            <a:off x="1006882" y="5694328"/>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JUNE 28, 2025</a:t>
            </a:r>
          </a:p>
        </p:txBody>
      </p:sp>
      <p:sp>
        <p:nvSpPr>
          <p:cNvPr name="Freeform 6" id="6"/>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7" id="7"/>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8" id="8"/>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9" id="9"/>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MEETING DATE</a:t>
            </a:r>
          </a:p>
        </p:txBody>
      </p:sp>
      <p:sp>
        <p:nvSpPr>
          <p:cNvPr name="AutoShape 3" id="3"/>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grpSp>
        <p:nvGrpSpPr>
          <p:cNvPr name="Group 4" id="4"/>
          <p:cNvGrpSpPr/>
          <p:nvPr/>
        </p:nvGrpSpPr>
        <p:grpSpPr>
          <a:xfrm rot="0">
            <a:off x="1028689" y="2312790"/>
            <a:ext cx="7926948" cy="2917855"/>
            <a:chOff x="0" y="0"/>
            <a:chExt cx="10569263" cy="3890474"/>
          </a:xfrm>
        </p:grpSpPr>
        <p:sp>
          <p:nvSpPr>
            <p:cNvPr name="TextBox 5" id="5"/>
            <p:cNvSpPr txBox="true"/>
            <p:nvPr/>
          </p:nvSpPr>
          <p:spPr>
            <a:xfrm rot="0">
              <a:off x="0" y="-85725"/>
              <a:ext cx="10502912" cy="2737454"/>
            </a:xfrm>
            <a:prstGeom prst="rect">
              <a:avLst/>
            </a:prstGeom>
          </p:spPr>
          <p:txBody>
            <a:bodyPr anchor="t" rtlCol="false" tIns="0" lIns="0" bIns="0" rIns="0">
              <a:spAutoFit/>
            </a:bodyPr>
            <a:lstStyle/>
            <a:p>
              <a:pPr algn="l">
                <a:lnSpc>
                  <a:spcPts val="4199"/>
                </a:lnSpc>
              </a:pPr>
              <a:r>
                <a:rPr lang="en-US" sz="2799">
                  <a:solidFill>
                    <a:srgbClr val="2B2C30"/>
                  </a:solidFill>
                  <a:latin typeface="Public Sans"/>
                  <a:ea typeface="Public Sans"/>
                  <a:cs typeface="Public Sans"/>
                  <a:sym typeface="Public Sans"/>
                </a:rPr>
                <a:t>Proposed Date June 28, 2025</a:t>
              </a:r>
            </a:p>
            <a:p>
              <a:pPr algn="l">
                <a:lnSpc>
                  <a:spcPts val="4199"/>
                </a:lnSpc>
              </a:pPr>
              <a:r>
                <a:rPr lang="en-US" sz="2799">
                  <a:solidFill>
                    <a:srgbClr val="2B2C30"/>
                  </a:solidFill>
                  <a:latin typeface="Public Sans"/>
                  <a:ea typeface="Public Sans"/>
                  <a:cs typeface="Public Sans"/>
                  <a:sym typeface="Public Sans"/>
                </a:rPr>
                <a:t>6 PM to 7:30 PM</a:t>
              </a:r>
            </a:p>
            <a:p>
              <a:pPr algn="l">
                <a:lnSpc>
                  <a:spcPts val="4199"/>
                </a:lnSpc>
              </a:pPr>
            </a:p>
            <a:p>
              <a:pPr algn="l">
                <a:lnSpc>
                  <a:spcPts val="4199"/>
                </a:lnSpc>
              </a:pPr>
            </a:p>
          </p:txBody>
        </p:sp>
        <p:sp>
          <p:nvSpPr>
            <p:cNvPr name="TextBox 6" id="6"/>
            <p:cNvSpPr txBox="true"/>
            <p:nvPr/>
          </p:nvSpPr>
          <p:spPr>
            <a:xfrm rot="0">
              <a:off x="0" y="3258154"/>
              <a:ext cx="10569263" cy="632319"/>
            </a:xfrm>
            <a:prstGeom prst="rect">
              <a:avLst/>
            </a:prstGeom>
          </p:spPr>
          <p:txBody>
            <a:bodyPr anchor="t" rtlCol="false" tIns="0" lIns="0" bIns="0" rIns="0">
              <a:spAutoFit/>
            </a:bodyPr>
            <a:lstStyle/>
            <a:p>
              <a:pPr algn="l">
                <a:lnSpc>
                  <a:spcPts val="3919"/>
                </a:lnSpc>
              </a:pPr>
            </a:p>
          </p:txBody>
        </p:sp>
      </p:grpSp>
      <p:grpSp>
        <p:nvGrpSpPr>
          <p:cNvPr name="Group 7" id="7"/>
          <p:cNvGrpSpPr/>
          <p:nvPr/>
        </p:nvGrpSpPr>
        <p:grpSpPr>
          <a:xfrm rot="0">
            <a:off x="9722567" y="1028700"/>
            <a:ext cx="7773804" cy="5063759"/>
            <a:chOff x="0" y="0"/>
            <a:chExt cx="2364475" cy="1540189"/>
          </a:xfrm>
        </p:grpSpPr>
        <p:sp>
          <p:nvSpPr>
            <p:cNvPr name="Freeform 8" id="8"/>
            <p:cNvSpPr/>
            <p:nvPr/>
          </p:nvSpPr>
          <p:spPr>
            <a:xfrm flipH="false" flipV="false" rot="0">
              <a:off x="0" y="0"/>
              <a:ext cx="2364475" cy="1540190"/>
            </a:xfrm>
            <a:custGeom>
              <a:avLst/>
              <a:gdLst/>
              <a:ahLst/>
              <a:cxnLst/>
              <a:rect r="r" b="b" t="t" l="l"/>
              <a:pathLst>
                <a:path h="1540190" w="2364475">
                  <a:moveTo>
                    <a:pt x="0" y="0"/>
                  </a:moveTo>
                  <a:lnTo>
                    <a:pt x="2364475" y="0"/>
                  </a:lnTo>
                  <a:lnTo>
                    <a:pt x="2364475" y="1540190"/>
                  </a:lnTo>
                  <a:lnTo>
                    <a:pt x="0" y="1540190"/>
                  </a:lnTo>
                  <a:close/>
                </a:path>
              </a:pathLst>
            </a:custGeom>
            <a:solidFill>
              <a:srgbClr val="000000">
                <a:alpha val="0"/>
              </a:srgbClr>
            </a:solidFill>
            <a:ln w="9525" cap="sq">
              <a:solidFill>
                <a:srgbClr val="2B2C30"/>
              </a:solidFill>
              <a:prstDash val="solid"/>
              <a:miter/>
            </a:ln>
          </p:spPr>
        </p:sp>
        <p:sp>
          <p:nvSpPr>
            <p:cNvPr name="TextBox 9" id="9"/>
            <p:cNvSpPr txBox="true"/>
            <p:nvPr/>
          </p:nvSpPr>
          <p:spPr>
            <a:xfrm>
              <a:off x="0" y="-28575"/>
              <a:ext cx="2364475" cy="1568764"/>
            </a:xfrm>
            <a:prstGeom prst="rect">
              <a:avLst/>
            </a:prstGeom>
          </p:spPr>
          <p:txBody>
            <a:bodyPr anchor="ctr" rtlCol="false" tIns="68580" lIns="68580" bIns="68580" rIns="68580"/>
            <a:lstStyle/>
            <a:p>
              <a:pPr algn="ctr">
                <a:lnSpc>
                  <a:spcPts val="1889"/>
                </a:lnSpc>
              </a:pPr>
            </a:p>
          </p:txBody>
        </p:sp>
      </p:grpSp>
      <p:sp>
        <p:nvSpPr>
          <p:cNvPr name="Freeform 10" id="10"/>
          <p:cNvSpPr/>
          <p:nvPr/>
        </p:nvSpPr>
        <p:spPr>
          <a:xfrm flipH="false" flipV="false" rot="0">
            <a:off x="10214280" y="1594074"/>
            <a:ext cx="7023192" cy="3866023"/>
          </a:xfrm>
          <a:custGeom>
            <a:avLst/>
            <a:gdLst/>
            <a:ahLst/>
            <a:cxnLst/>
            <a:rect r="r" b="b" t="t" l="l"/>
            <a:pathLst>
              <a:path h="3866023" w="7023192">
                <a:moveTo>
                  <a:pt x="0" y="0"/>
                </a:moveTo>
                <a:lnTo>
                  <a:pt x="7023191" y="0"/>
                </a:lnTo>
                <a:lnTo>
                  <a:pt x="7023191" y="3866023"/>
                </a:lnTo>
                <a:lnTo>
                  <a:pt x="0" y="3866023"/>
                </a:lnTo>
                <a:lnTo>
                  <a:pt x="0" y="0"/>
                </a:lnTo>
                <a:close/>
              </a:path>
            </a:pathLst>
          </a:custGeom>
          <a:blipFill>
            <a:blip r:embed="rId2"/>
            <a:stretch>
              <a:fillRect l="0" t="-638" r="0" b="-638"/>
            </a:stretch>
          </a:blipFill>
        </p:spPr>
      </p:sp>
      <p:sp>
        <p:nvSpPr>
          <p:cNvPr name="Freeform 11" id="11"/>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3"/>
            <a:stretch>
              <a:fillRect l="0" t="0" r="0" b="0"/>
            </a:stretch>
          </a:blipFill>
        </p:spPr>
      </p:sp>
      <p:sp>
        <p:nvSpPr>
          <p:cNvPr name="Freeform 12" id="12"/>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4"/>
            <a:stretch>
              <a:fillRect l="-63481" t="-23003" r="-134015" b="-19640"/>
            </a:stretch>
          </a:blipFill>
        </p:spPr>
      </p:sp>
      <p:sp>
        <p:nvSpPr>
          <p:cNvPr name="TextBox 13" id="13"/>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14" id="14"/>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850974" y="2440706"/>
            <a:ext cx="16836829" cy="1800878"/>
          </a:xfrm>
          <a:prstGeom prst="rect">
            <a:avLst/>
          </a:prstGeom>
        </p:spPr>
        <p:txBody>
          <a:bodyPr anchor="t" rtlCol="false" tIns="0" lIns="0" bIns="0" rIns="0">
            <a:spAutoFit/>
          </a:bodyPr>
          <a:lstStyle/>
          <a:p>
            <a:pPr algn="l">
              <a:lnSpc>
                <a:spcPts val="13194"/>
              </a:lnSpc>
            </a:pPr>
            <a:r>
              <a:rPr lang="en-US" sz="14499" spc="72">
                <a:solidFill>
                  <a:srgbClr val="2B2C30"/>
                </a:solidFill>
                <a:latin typeface="Playfair Display"/>
                <a:ea typeface="Playfair Display"/>
                <a:cs typeface="Playfair Display"/>
                <a:sym typeface="Playfair Display"/>
              </a:rPr>
              <a:t>Calendar of Events</a:t>
            </a:r>
          </a:p>
        </p:txBody>
      </p:sp>
      <p:sp>
        <p:nvSpPr>
          <p:cNvPr name="Freeform 4" id="4"/>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5" id="5"/>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6" id="6"/>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7" id="7"/>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4" id="4"/>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Freeform 5" id="5"/>
          <p:cNvSpPr/>
          <p:nvPr/>
        </p:nvSpPr>
        <p:spPr>
          <a:xfrm flipH="false" flipV="false" rot="0">
            <a:off x="1823065" y="2268373"/>
            <a:ext cx="12101779" cy="6740513"/>
          </a:xfrm>
          <a:custGeom>
            <a:avLst/>
            <a:gdLst/>
            <a:ahLst/>
            <a:cxnLst/>
            <a:rect r="r" b="b" t="t" l="l"/>
            <a:pathLst>
              <a:path h="6740513" w="12101779">
                <a:moveTo>
                  <a:pt x="0" y="0"/>
                </a:moveTo>
                <a:lnTo>
                  <a:pt x="12101779" y="0"/>
                </a:lnTo>
                <a:lnTo>
                  <a:pt x="12101779" y="6740513"/>
                </a:lnTo>
                <a:lnTo>
                  <a:pt x="0" y="6740513"/>
                </a:lnTo>
                <a:lnTo>
                  <a:pt x="0" y="0"/>
                </a:lnTo>
                <a:close/>
              </a:path>
            </a:pathLst>
          </a:custGeom>
          <a:blipFill>
            <a:blip r:embed="rId4"/>
            <a:stretch>
              <a:fillRect l="0" t="0" r="0" b="0"/>
            </a:stretch>
          </a:blipFill>
        </p:spPr>
      </p:sp>
      <p:sp>
        <p:nvSpPr>
          <p:cNvPr name="TextBox 6" id="6"/>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JUNE 2025</a:t>
            </a:r>
          </a:p>
        </p:txBody>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HOUSING AND EMPLOYMENT</a:t>
            </a:r>
          </a:p>
        </p:txBody>
      </p:sp>
      <p:sp>
        <p:nvSpPr>
          <p:cNvPr name="TextBox 4" id="4"/>
          <p:cNvSpPr txBox="true"/>
          <p:nvPr/>
        </p:nvSpPr>
        <p:spPr>
          <a:xfrm rot="0">
            <a:off x="850974" y="2440706"/>
            <a:ext cx="16836829" cy="1800878"/>
          </a:xfrm>
          <a:prstGeom prst="rect">
            <a:avLst/>
          </a:prstGeom>
        </p:spPr>
        <p:txBody>
          <a:bodyPr anchor="t" rtlCol="false" tIns="0" lIns="0" bIns="0" rIns="0">
            <a:spAutoFit/>
          </a:bodyPr>
          <a:lstStyle/>
          <a:p>
            <a:pPr algn="l">
              <a:lnSpc>
                <a:spcPts val="13194"/>
              </a:lnSpc>
            </a:pPr>
            <a:r>
              <a:rPr lang="en-US" sz="14499" spc="72">
                <a:solidFill>
                  <a:srgbClr val="2B2C30"/>
                </a:solidFill>
                <a:latin typeface="Playfair Display"/>
                <a:ea typeface="Playfair Display"/>
                <a:cs typeface="Playfair Display"/>
                <a:sym typeface="Playfair Display"/>
              </a:rPr>
              <a:t>Resources</a:t>
            </a: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16407" y="3606487"/>
            <a:ext cx="13208550" cy="970827"/>
          </a:xfrm>
          <a:prstGeom prst="rect">
            <a:avLst/>
          </a:prstGeom>
        </p:spPr>
        <p:txBody>
          <a:bodyPr anchor="t" rtlCol="false" tIns="0" lIns="0" bIns="0" rIns="0">
            <a:spAutoFit/>
          </a:bodyPr>
          <a:lstStyle/>
          <a:p>
            <a:pPr algn="l">
              <a:lnSpc>
                <a:spcPts val="7865"/>
              </a:lnSpc>
            </a:pPr>
            <a:r>
              <a:rPr lang="en-US" sz="6050" spc="30">
                <a:solidFill>
                  <a:srgbClr val="2B2C30"/>
                </a:solidFill>
                <a:latin typeface="Playfair Display"/>
                <a:ea typeface="Playfair Display"/>
                <a:cs typeface="Playfair Display"/>
                <a:sym typeface="Playfair Display"/>
              </a:rPr>
              <a:t>Join us in the movement.</a:t>
            </a:r>
          </a:p>
        </p:txBody>
      </p:sp>
      <p:sp>
        <p:nvSpPr>
          <p:cNvPr name="Freeform 3" id="3"/>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4" id="4"/>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5" id="5"/>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6" id="6"/>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THANK YOU!</a:t>
            </a:r>
          </a:p>
        </p:txBody>
      </p:sp>
      <p:sp>
        <p:nvSpPr>
          <p:cNvPr name="TextBox 4" id="4"/>
          <p:cNvSpPr txBox="true"/>
          <p:nvPr/>
        </p:nvSpPr>
        <p:spPr>
          <a:xfrm rot="0">
            <a:off x="850974" y="2739716"/>
            <a:ext cx="16408332" cy="1676783"/>
          </a:xfrm>
          <a:prstGeom prst="rect">
            <a:avLst/>
          </a:prstGeom>
        </p:spPr>
        <p:txBody>
          <a:bodyPr anchor="t" rtlCol="false" tIns="0" lIns="0" bIns="0" rIns="0">
            <a:spAutoFit/>
          </a:bodyPr>
          <a:lstStyle/>
          <a:p>
            <a:pPr algn="l">
              <a:lnSpc>
                <a:spcPts val="12248"/>
              </a:lnSpc>
            </a:pPr>
            <a:r>
              <a:rPr lang="en-US" sz="13459" spc="67">
                <a:solidFill>
                  <a:srgbClr val="2B2C30"/>
                </a:solidFill>
                <a:latin typeface="Playfair Display"/>
                <a:ea typeface="Playfair Display"/>
                <a:cs typeface="Playfair Display"/>
                <a:sym typeface="Playfair Display"/>
              </a:rPr>
              <a:t>The Urgency of Now</a:t>
            </a: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6093400" y="3239797"/>
            <a:ext cx="5293436" cy="2085614"/>
          </a:xfrm>
          <a:custGeom>
            <a:avLst/>
            <a:gdLst/>
            <a:ahLst/>
            <a:cxnLst/>
            <a:rect r="r" b="b" t="t" l="l"/>
            <a:pathLst>
              <a:path h="2085614" w="5293436">
                <a:moveTo>
                  <a:pt x="0" y="0"/>
                </a:moveTo>
                <a:lnTo>
                  <a:pt x="5293436" y="0"/>
                </a:lnTo>
                <a:lnTo>
                  <a:pt x="5293436" y="2085614"/>
                </a:lnTo>
                <a:lnTo>
                  <a:pt x="0" y="2085614"/>
                </a:lnTo>
                <a:lnTo>
                  <a:pt x="0" y="0"/>
                </a:lnTo>
                <a:close/>
              </a:path>
            </a:pathLst>
          </a:custGeom>
          <a:blipFill>
            <a:blip r:embed="rId4"/>
            <a:stretch>
              <a:fillRect l="0" t="0" r="0" b="0"/>
            </a:stretch>
          </a:blipFill>
        </p:spPr>
      </p:sp>
      <p:sp>
        <p:nvSpPr>
          <p:cNvPr name="Freeform 4" id="4"/>
          <p:cNvSpPr/>
          <p:nvPr/>
        </p:nvSpPr>
        <p:spPr>
          <a:xfrm flipH="false" flipV="false" rot="0">
            <a:off x="4302384" y="685800"/>
            <a:ext cx="1928995" cy="1662794"/>
          </a:xfrm>
          <a:custGeom>
            <a:avLst/>
            <a:gdLst/>
            <a:ahLst/>
            <a:cxnLst/>
            <a:rect r="r" b="b" t="t" l="l"/>
            <a:pathLst>
              <a:path h="1662794" w="1928995">
                <a:moveTo>
                  <a:pt x="0" y="0"/>
                </a:moveTo>
                <a:lnTo>
                  <a:pt x="1928996" y="0"/>
                </a:lnTo>
                <a:lnTo>
                  <a:pt x="1928996" y="1662794"/>
                </a:lnTo>
                <a:lnTo>
                  <a:pt x="0" y="1662794"/>
                </a:lnTo>
                <a:lnTo>
                  <a:pt x="0" y="0"/>
                </a:lnTo>
                <a:close/>
              </a:path>
            </a:pathLst>
          </a:custGeom>
          <a:blipFill>
            <a:blip r:embed="rId5"/>
            <a:stretch>
              <a:fillRect l="0" t="0" r="0" b="0"/>
            </a:stretch>
          </a:blipFill>
        </p:spPr>
      </p:sp>
      <p:sp>
        <p:nvSpPr>
          <p:cNvPr name="Freeform 5" id="5"/>
          <p:cNvSpPr/>
          <p:nvPr/>
        </p:nvSpPr>
        <p:spPr>
          <a:xfrm flipH="false" flipV="false" rot="0">
            <a:off x="15363377" y="0"/>
            <a:ext cx="2826168" cy="2848960"/>
          </a:xfrm>
          <a:custGeom>
            <a:avLst/>
            <a:gdLst/>
            <a:ahLst/>
            <a:cxnLst/>
            <a:rect r="r" b="b" t="t" l="l"/>
            <a:pathLst>
              <a:path h="2848960" w="2826168">
                <a:moveTo>
                  <a:pt x="0" y="0"/>
                </a:moveTo>
                <a:lnTo>
                  <a:pt x="2826168" y="0"/>
                </a:lnTo>
                <a:lnTo>
                  <a:pt x="2826168" y="2848960"/>
                </a:lnTo>
                <a:lnTo>
                  <a:pt x="0" y="2848960"/>
                </a:lnTo>
                <a:lnTo>
                  <a:pt x="0" y="0"/>
                </a:lnTo>
                <a:close/>
              </a:path>
            </a:pathLst>
          </a:custGeom>
          <a:blipFill>
            <a:blip r:embed="rId6"/>
            <a:stretch>
              <a:fillRect l="0" t="0" r="0" b="0"/>
            </a:stretch>
          </a:blipFill>
        </p:spPr>
      </p:sp>
      <p:sp>
        <p:nvSpPr>
          <p:cNvPr name="Freeform 6" id="6"/>
          <p:cNvSpPr/>
          <p:nvPr/>
        </p:nvSpPr>
        <p:spPr>
          <a:xfrm flipH="false" flipV="false" rot="0">
            <a:off x="5518840" y="1470469"/>
            <a:ext cx="8903441" cy="4665403"/>
          </a:xfrm>
          <a:custGeom>
            <a:avLst/>
            <a:gdLst/>
            <a:ahLst/>
            <a:cxnLst/>
            <a:rect r="r" b="b" t="t" l="l"/>
            <a:pathLst>
              <a:path h="4665403" w="8903441">
                <a:moveTo>
                  <a:pt x="0" y="0"/>
                </a:moveTo>
                <a:lnTo>
                  <a:pt x="8903441" y="0"/>
                </a:lnTo>
                <a:lnTo>
                  <a:pt x="8903441" y="4665403"/>
                </a:lnTo>
                <a:lnTo>
                  <a:pt x="0" y="4665403"/>
                </a:lnTo>
                <a:lnTo>
                  <a:pt x="0" y="0"/>
                </a:lnTo>
                <a:close/>
              </a:path>
            </a:pathLst>
          </a:custGeom>
          <a:blipFill>
            <a:blip r:embed="rId7"/>
            <a:stretch>
              <a:fillRect l="0" t="0" r="0" b="0"/>
            </a:stretch>
          </a:blipFill>
        </p:spPr>
      </p:sp>
      <p:sp>
        <p:nvSpPr>
          <p:cNvPr name="Freeform 7" id="7"/>
          <p:cNvSpPr/>
          <p:nvPr/>
        </p:nvSpPr>
        <p:spPr>
          <a:xfrm flipH="false" flipV="false" rot="0">
            <a:off x="382938" y="541132"/>
            <a:ext cx="1732889" cy="1687834"/>
          </a:xfrm>
          <a:custGeom>
            <a:avLst/>
            <a:gdLst/>
            <a:ahLst/>
            <a:cxnLst/>
            <a:rect r="r" b="b" t="t" l="l"/>
            <a:pathLst>
              <a:path h="1687834" w="1732889">
                <a:moveTo>
                  <a:pt x="0" y="0"/>
                </a:moveTo>
                <a:lnTo>
                  <a:pt x="1732889" y="0"/>
                </a:lnTo>
                <a:lnTo>
                  <a:pt x="1732889" y="1687834"/>
                </a:lnTo>
                <a:lnTo>
                  <a:pt x="0" y="1687834"/>
                </a:lnTo>
                <a:lnTo>
                  <a:pt x="0" y="0"/>
                </a:lnTo>
                <a:close/>
              </a:path>
            </a:pathLst>
          </a:custGeom>
          <a:blipFill>
            <a:blip r:embed="rId8"/>
            <a:stretch>
              <a:fillRect l="0" t="0" r="0" b="0"/>
            </a:stretch>
          </a:blipFill>
        </p:spPr>
      </p:sp>
      <p:sp>
        <p:nvSpPr>
          <p:cNvPr name="Freeform 8" id="8"/>
          <p:cNvSpPr/>
          <p:nvPr/>
        </p:nvSpPr>
        <p:spPr>
          <a:xfrm flipH="false" flipV="false" rot="0">
            <a:off x="11254951" y="630748"/>
            <a:ext cx="3396355" cy="1772897"/>
          </a:xfrm>
          <a:custGeom>
            <a:avLst/>
            <a:gdLst/>
            <a:ahLst/>
            <a:cxnLst/>
            <a:rect r="r" b="b" t="t" l="l"/>
            <a:pathLst>
              <a:path h="1772897" w="3396355">
                <a:moveTo>
                  <a:pt x="0" y="0"/>
                </a:moveTo>
                <a:lnTo>
                  <a:pt x="3396355" y="0"/>
                </a:lnTo>
                <a:lnTo>
                  <a:pt x="3396355" y="1772898"/>
                </a:lnTo>
                <a:lnTo>
                  <a:pt x="0" y="1772898"/>
                </a:lnTo>
                <a:lnTo>
                  <a:pt x="0" y="0"/>
                </a:lnTo>
                <a:close/>
              </a:path>
            </a:pathLst>
          </a:custGeom>
          <a:blipFill>
            <a:blip r:embed="rId9"/>
            <a:stretch>
              <a:fillRect l="0" t="0" r="0" b="0"/>
            </a:stretch>
          </a:blipFill>
        </p:spPr>
      </p:sp>
      <p:sp>
        <p:nvSpPr>
          <p:cNvPr name="TextBox 9" id="9"/>
          <p:cNvSpPr txBox="true"/>
          <p:nvPr/>
        </p:nvSpPr>
        <p:spPr>
          <a:xfrm rot="0">
            <a:off x="7442873" y="3942704"/>
            <a:ext cx="2922969" cy="991246"/>
          </a:xfrm>
          <a:prstGeom prst="rect">
            <a:avLst/>
          </a:prstGeom>
        </p:spPr>
        <p:txBody>
          <a:bodyPr anchor="t" rtlCol="false" tIns="0" lIns="0" bIns="0" rIns="0">
            <a:spAutoFit/>
          </a:bodyPr>
          <a:lstStyle/>
          <a:p>
            <a:pPr algn="ctr">
              <a:lnSpc>
                <a:spcPts val="7840"/>
              </a:lnSpc>
              <a:spcBef>
                <a:spcPct val="0"/>
              </a:spcBef>
            </a:pPr>
            <a:r>
              <a:rPr lang="en-US" b="true" sz="5600">
                <a:solidFill>
                  <a:srgbClr val="FFFFFF"/>
                </a:solidFill>
                <a:latin typeface="Arimo Bold"/>
                <a:ea typeface="Arimo Bold"/>
                <a:cs typeface="Arimo Bold"/>
                <a:sym typeface="Arimo Bold"/>
              </a:rPr>
              <a:t>UTRSOL</a:t>
            </a:r>
          </a:p>
        </p:txBody>
      </p:sp>
      <p:sp>
        <p:nvSpPr>
          <p:cNvPr name="TextBox 10" id="10"/>
          <p:cNvSpPr txBox="true"/>
          <p:nvPr/>
        </p:nvSpPr>
        <p:spPr>
          <a:xfrm rot="0">
            <a:off x="4652960" y="6661797"/>
            <a:ext cx="8483746" cy="2256887"/>
          </a:xfrm>
          <a:prstGeom prst="rect">
            <a:avLst/>
          </a:prstGeom>
        </p:spPr>
        <p:txBody>
          <a:bodyPr anchor="t" rtlCol="false" tIns="0" lIns="0" bIns="0" rIns="0">
            <a:spAutoFit/>
          </a:bodyPr>
          <a:lstStyle/>
          <a:p>
            <a:pPr algn="ctr">
              <a:lnSpc>
                <a:spcPts val="8959"/>
              </a:lnSpc>
              <a:spcBef>
                <a:spcPct val="0"/>
              </a:spcBef>
            </a:pPr>
            <a:r>
              <a:rPr lang="en-US" b="true" sz="6399">
                <a:solidFill>
                  <a:srgbClr val="FFFFFF"/>
                </a:solidFill>
                <a:latin typeface="Arimo Bold"/>
                <a:ea typeface="Arimo Bold"/>
                <a:cs typeface="Arimo Bold"/>
                <a:sym typeface="Arimo Bold"/>
              </a:rPr>
              <a:t>Utah for Rational Sex Offense Laws</a:t>
            </a:r>
          </a:p>
        </p:txBody>
      </p:sp>
      <p:sp>
        <p:nvSpPr>
          <p:cNvPr name="TextBox 11" id="11"/>
          <p:cNvSpPr txBox="true"/>
          <p:nvPr/>
        </p:nvSpPr>
        <p:spPr>
          <a:xfrm rot="0">
            <a:off x="5444035" y="5538455"/>
            <a:ext cx="6844446" cy="731458"/>
          </a:xfrm>
          <a:prstGeom prst="rect">
            <a:avLst/>
          </a:prstGeom>
        </p:spPr>
        <p:txBody>
          <a:bodyPr anchor="t" rtlCol="false" tIns="0" lIns="0" bIns="0" rIns="0">
            <a:spAutoFit/>
          </a:bodyPr>
          <a:lstStyle/>
          <a:p>
            <a:pPr algn="ctr">
              <a:lnSpc>
                <a:spcPts val="5880"/>
              </a:lnSpc>
              <a:spcBef>
                <a:spcPct val="0"/>
              </a:spcBef>
            </a:pPr>
            <a:r>
              <a:rPr lang="en-US" b="true" sz="4200">
                <a:solidFill>
                  <a:srgbClr val="FFFFFF"/>
                </a:solidFill>
                <a:latin typeface="Arimo Bold"/>
                <a:ea typeface="Arimo Bold"/>
                <a:cs typeface="Arimo Bold"/>
                <a:sym typeface="Arimo Bold"/>
              </a:rPr>
              <a:t>Board of Directors Meeting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BY-LAWS AND ARTICLES OF INCORPORATION</a:t>
            </a:r>
          </a:p>
        </p:txBody>
      </p:sp>
      <p:sp>
        <p:nvSpPr>
          <p:cNvPr name="TextBox 4" id="4"/>
          <p:cNvSpPr txBox="true"/>
          <p:nvPr/>
        </p:nvSpPr>
        <p:spPr>
          <a:xfrm rot="0">
            <a:off x="850974" y="2332465"/>
            <a:ext cx="16408332" cy="2084034"/>
          </a:xfrm>
          <a:prstGeom prst="rect">
            <a:avLst/>
          </a:prstGeom>
        </p:spPr>
        <p:txBody>
          <a:bodyPr anchor="t" rtlCol="false" tIns="0" lIns="0" bIns="0" rIns="0">
            <a:spAutoFit/>
          </a:bodyPr>
          <a:lstStyle/>
          <a:p>
            <a:pPr algn="l">
              <a:lnSpc>
                <a:spcPts val="15250"/>
              </a:lnSpc>
            </a:pPr>
            <a:r>
              <a:rPr lang="en-US" sz="16758" spc="83">
                <a:solidFill>
                  <a:srgbClr val="2B2C30"/>
                </a:solidFill>
                <a:latin typeface="Playfair Display"/>
                <a:ea typeface="Playfair Display"/>
                <a:cs typeface="Playfair Display"/>
                <a:sym typeface="Playfair Display"/>
              </a:rPr>
              <a:t>Governing Docs</a:t>
            </a: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BY-LAWS AND ARTICLES OF INCORPORATION</a:t>
            </a:r>
          </a:p>
        </p:txBody>
      </p:sp>
      <p:sp>
        <p:nvSpPr>
          <p:cNvPr name="AutoShape 3" id="3"/>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sp>
        <p:nvSpPr>
          <p:cNvPr name="TextBox 4" id="4"/>
          <p:cNvSpPr txBox="true"/>
          <p:nvPr/>
        </p:nvSpPr>
        <p:spPr>
          <a:xfrm rot="0">
            <a:off x="7620000" y="4149648"/>
            <a:ext cx="3086100" cy="699283"/>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Articles submitted to Utah Department of Commerce</a:t>
            </a:r>
          </a:p>
        </p:txBody>
      </p:sp>
      <p:sp>
        <p:nvSpPr>
          <p:cNvPr name="TextBox 5" id="5"/>
          <p:cNvSpPr txBox="true"/>
          <p:nvPr/>
        </p:nvSpPr>
        <p:spPr>
          <a:xfrm rot="0">
            <a:off x="7620000" y="3216198"/>
            <a:ext cx="2785647" cy="428606"/>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June 2</a:t>
            </a:r>
          </a:p>
        </p:txBody>
      </p:sp>
      <p:sp>
        <p:nvSpPr>
          <p:cNvPr name="TextBox 6" id="6"/>
          <p:cNvSpPr txBox="true"/>
          <p:nvPr/>
        </p:nvSpPr>
        <p:spPr>
          <a:xfrm rot="0">
            <a:off x="1006871" y="4149648"/>
            <a:ext cx="3086100" cy="337258"/>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 By-Laws completed </a:t>
            </a:r>
          </a:p>
        </p:txBody>
      </p:sp>
      <p:sp>
        <p:nvSpPr>
          <p:cNvPr name="TextBox 7" id="7"/>
          <p:cNvSpPr txBox="true"/>
          <p:nvPr/>
        </p:nvSpPr>
        <p:spPr>
          <a:xfrm rot="0">
            <a:off x="1066800" y="3216198"/>
            <a:ext cx="2785647" cy="428606"/>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April 30</a:t>
            </a:r>
          </a:p>
        </p:txBody>
      </p:sp>
      <p:sp>
        <p:nvSpPr>
          <p:cNvPr name="TextBox 8" id="8"/>
          <p:cNvSpPr txBox="true"/>
          <p:nvPr/>
        </p:nvSpPr>
        <p:spPr>
          <a:xfrm rot="0">
            <a:off x="4343400" y="4149648"/>
            <a:ext cx="3086100" cy="699283"/>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Articles of Incorporation completed</a:t>
            </a:r>
          </a:p>
        </p:txBody>
      </p:sp>
      <p:sp>
        <p:nvSpPr>
          <p:cNvPr name="TextBox 9" id="9"/>
          <p:cNvSpPr txBox="true"/>
          <p:nvPr/>
        </p:nvSpPr>
        <p:spPr>
          <a:xfrm rot="0">
            <a:off x="4343400" y="3216198"/>
            <a:ext cx="2785647" cy="428606"/>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May 18</a:t>
            </a:r>
          </a:p>
        </p:txBody>
      </p:sp>
      <p:sp>
        <p:nvSpPr>
          <p:cNvPr name="TextBox 10" id="10"/>
          <p:cNvSpPr txBox="true"/>
          <p:nvPr/>
        </p:nvSpPr>
        <p:spPr>
          <a:xfrm rot="0">
            <a:off x="10896600" y="4149648"/>
            <a:ext cx="3086100" cy="337258"/>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Articles approved/denied</a:t>
            </a:r>
          </a:p>
        </p:txBody>
      </p:sp>
      <p:sp>
        <p:nvSpPr>
          <p:cNvPr name="TextBox 11" id="11"/>
          <p:cNvSpPr txBox="true"/>
          <p:nvPr/>
        </p:nvSpPr>
        <p:spPr>
          <a:xfrm rot="0">
            <a:off x="10896600" y="3216198"/>
            <a:ext cx="2785647" cy="428606"/>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June 9 </a:t>
            </a:r>
          </a:p>
        </p:txBody>
      </p:sp>
      <p:sp>
        <p:nvSpPr>
          <p:cNvPr name="TextBox 12" id="12"/>
          <p:cNvSpPr txBox="true"/>
          <p:nvPr/>
        </p:nvSpPr>
        <p:spPr>
          <a:xfrm rot="0">
            <a:off x="14173200" y="4149648"/>
            <a:ext cx="3086100" cy="3233458"/>
          </a:xfrm>
          <a:prstGeom prst="rect">
            <a:avLst/>
          </a:prstGeom>
        </p:spPr>
        <p:txBody>
          <a:bodyPr anchor="t" rtlCol="false" tIns="0" lIns="0" bIns="0" rIns="0">
            <a:spAutoFit/>
          </a:bodyPr>
          <a:lstStyle/>
          <a:p>
            <a:pPr algn="l" marL="388628" indent="-194314" lvl="1">
              <a:lnSpc>
                <a:spcPts val="2880"/>
              </a:lnSpc>
              <a:buFont typeface="Arial"/>
              <a:buChar char="•"/>
            </a:pPr>
            <a:r>
              <a:rPr lang="en-US" sz="1800">
                <a:solidFill>
                  <a:srgbClr val="2B2C30"/>
                </a:solidFill>
                <a:latin typeface="Public Sans"/>
                <a:ea typeface="Public Sans"/>
                <a:cs typeface="Public Sans"/>
                <a:sym typeface="Public Sans"/>
              </a:rPr>
              <a:t>Find a bank, open a business account</a:t>
            </a:r>
          </a:p>
          <a:p>
            <a:pPr algn="l" marL="777256" indent="-259085" lvl="2">
              <a:lnSpc>
                <a:spcPts val="2880"/>
              </a:lnSpc>
              <a:buFont typeface="Arial"/>
              <a:buChar char="⚬"/>
            </a:pPr>
            <a:r>
              <a:rPr lang="en-US" sz="1800">
                <a:solidFill>
                  <a:srgbClr val="2B2C30"/>
                </a:solidFill>
                <a:latin typeface="Public Sans"/>
                <a:ea typeface="Public Sans"/>
                <a:cs typeface="Public Sans"/>
                <a:sym typeface="Public Sans"/>
              </a:rPr>
              <a:t>America First Credit Union</a:t>
            </a:r>
          </a:p>
          <a:p>
            <a:pPr algn="l" marL="777256" indent="-259085" lvl="2">
              <a:lnSpc>
                <a:spcPts val="2880"/>
              </a:lnSpc>
              <a:buFont typeface="Arial"/>
              <a:buChar char="⚬"/>
            </a:pPr>
            <a:r>
              <a:rPr lang="en-US" sz="1800">
                <a:solidFill>
                  <a:srgbClr val="2B2C30"/>
                </a:solidFill>
                <a:latin typeface="Public Sans"/>
                <a:ea typeface="Public Sans"/>
                <a:cs typeface="Public Sans"/>
                <a:sym typeface="Public Sans"/>
              </a:rPr>
              <a:t>Mountain America Credit Union</a:t>
            </a:r>
          </a:p>
          <a:p>
            <a:pPr algn="l" marL="388628" indent="-194314" lvl="1">
              <a:lnSpc>
                <a:spcPts val="2880"/>
              </a:lnSpc>
              <a:buFont typeface="Arial"/>
              <a:buChar char="•"/>
            </a:pPr>
            <a:r>
              <a:rPr lang="en-US" sz="1800">
                <a:solidFill>
                  <a:srgbClr val="2B2C30"/>
                </a:solidFill>
                <a:latin typeface="Public Sans"/>
                <a:ea typeface="Public Sans"/>
                <a:cs typeface="Public Sans"/>
                <a:sym typeface="Public Sans"/>
              </a:rPr>
              <a:t>Submit for 501(c)(3)</a:t>
            </a:r>
          </a:p>
          <a:p>
            <a:pPr algn="l" marL="388628" indent="-194314" lvl="1">
              <a:lnSpc>
                <a:spcPts val="2880"/>
              </a:lnSpc>
              <a:buFont typeface="Arial"/>
              <a:buChar char="•"/>
            </a:pPr>
            <a:r>
              <a:rPr lang="en-US" sz="1800">
                <a:solidFill>
                  <a:srgbClr val="2B2C30"/>
                </a:solidFill>
                <a:latin typeface="Public Sans"/>
                <a:ea typeface="Public Sans"/>
                <a:cs typeface="Public Sans"/>
                <a:sym typeface="Public Sans"/>
              </a:rPr>
              <a:t>IRS Form 990-EZ</a:t>
            </a:r>
          </a:p>
          <a:p>
            <a:pPr algn="l">
              <a:lnSpc>
                <a:spcPts val="2880"/>
              </a:lnSpc>
            </a:pPr>
          </a:p>
        </p:txBody>
      </p:sp>
      <p:sp>
        <p:nvSpPr>
          <p:cNvPr name="TextBox 13" id="13"/>
          <p:cNvSpPr txBox="true"/>
          <p:nvPr/>
        </p:nvSpPr>
        <p:spPr>
          <a:xfrm rot="0">
            <a:off x="14173200" y="3216198"/>
            <a:ext cx="2785647" cy="428606"/>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June 16</a:t>
            </a:r>
          </a:p>
        </p:txBody>
      </p:sp>
      <p:grpSp>
        <p:nvGrpSpPr>
          <p:cNvPr name="Group 14" id="14"/>
          <p:cNvGrpSpPr/>
          <p:nvPr/>
        </p:nvGrpSpPr>
        <p:grpSpPr>
          <a:xfrm rot="0">
            <a:off x="4343400" y="2756663"/>
            <a:ext cx="138677" cy="13867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6" id="16"/>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17" id="17"/>
          <p:cNvGrpSpPr/>
          <p:nvPr/>
        </p:nvGrpSpPr>
        <p:grpSpPr>
          <a:xfrm rot="0">
            <a:off x="1028700" y="2756663"/>
            <a:ext cx="138677" cy="13867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9" id="19"/>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0" id="20"/>
          <p:cNvGrpSpPr/>
          <p:nvPr/>
        </p:nvGrpSpPr>
        <p:grpSpPr>
          <a:xfrm rot="0">
            <a:off x="7620000" y="2756663"/>
            <a:ext cx="138677" cy="138677"/>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2" id="22"/>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3" id="23"/>
          <p:cNvGrpSpPr/>
          <p:nvPr/>
        </p:nvGrpSpPr>
        <p:grpSpPr>
          <a:xfrm rot="0">
            <a:off x="10896600" y="2756663"/>
            <a:ext cx="138677" cy="138677"/>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5" id="25"/>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6" id="26"/>
          <p:cNvGrpSpPr/>
          <p:nvPr/>
        </p:nvGrpSpPr>
        <p:grpSpPr>
          <a:xfrm rot="0">
            <a:off x="14173200" y="2756663"/>
            <a:ext cx="138677" cy="1386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8" id="28"/>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sp>
        <p:nvSpPr>
          <p:cNvPr name="AutoShape 29" id="29"/>
          <p:cNvSpPr/>
          <p:nvPr/>
        </p:nvSpPr>
        <p:spPr>
          <a:xfrm>
            <a:off x="1127760" y="2821239"/>
            <a:ext cx="17396401" cy="0"/>
          </a:xfrm>
          <a:prstGeom prst="line">
            <a:avLst/>
          </a:prstGeom>
          <a:ln cap="flat" w="9525">
            <a:solidFill>
              <a:srgbClr val="2B2C30"/>
            </a:solidFill>
            <a:prstDash val="solid"/>
            <a:headEnd type="none" len="sm" w="sm"/>
            <a:tailEnd type="none" len="sm" w="sm"/>
          </a:ln>
        </p:spPr>
      </p:sp>
      <p:sp>
        <p:nvSpPr>
          <p:cNvPr name="Freeform 30" id="30"/>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31" id="31"/>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32" id="32"/>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33" id="33"/>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STRATEGIC PLAN 2025</a:t>
            </a:r>
          </a:p>
        </p:txBody>
      </p:sp>
      <p:sp>
        <p:nvSpPr>
          <p:cNvPr name="TextBox 4" id="4"/>
          <p:cNvSpPr txBox="true"/>
          <p:nvPr/>
        </p:nvSpPr>
        <p:spPr>
          <a:xfrm rot="0">
            <a:off x="850974" y="2332465"/>
            <a:ext cx="16408332" cy="2084034"/>
          </a:xfrm>
          <a:prstGeom prst="rect">
            <a:avLst/>
          </a:prstGeom>
        </p:spPr>
        <p:txBody>
          <a:bodyPr anchor="t" rtlCol="false" tIns="0" lIns="0" bIns="0" rIns="0">
            <a:spAutoFit/>
          </a:bodyPr>
          <a:lstStyle/>
          <a:p>
            <a:pPr algn="l">
              <a:lnSpc>
                <a:spcPts val="15250"/>
              </a:lnSpc>
            </a:pPr>
            <a:r>
              <a:rPr lang="en-US" sz="16758" spc="83">
                <a:solidFill>
                  <a:srgbClr val="2B2C30"/>
                </a:solidFill>
                <a:latin typeface="Playfair Display"/>
                <a:ea typeface="Playfair Display"/>
                <a:cs typeface="Playfair Display"/>
                <a:sym typeface="Playfair Display"/>
              </a:rPr>
              <a:t>Road Map</a:t>
            </a: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ROAD MAP: STRATEGIC PLAN 2025</a:t>
            </a:r>
          </a:p>
        </p:txBody>
      </p:sp>
      <p:sp>
        <p:nvSpPr>
          <p:cNvPr name="AutoShape 3" id="3"/>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sp>
        <p:nvSpPr>
          <p:cNvPr name="TextBox 4" id="4"/>
          <p:cNvSpPr txBox="true"/>
          <p:nvPr/>
        </p:nvSpPr>
        <p:spPr>
          <a:xfrm rot="0">
            <a:off x="7620000" y="4625861"/>
            <a:ext cx="3086100" cy="3595483"/>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 Partner with Utah Department of Corrections (UDC)</a:t>
            </a:r>
          </a:p>
          <a:p>
            <a:pPr algn="l">
              <a:lnSpc>
                <a:spcPts val="2880"/>
              </a:lnSpc>
            </a:pPr>
            <a:r>
              <a:rPr lang="en-US" sz="1800">
                <a:solidFill>
                  <a:srgbClr val="2B2C30"/>
                </a:solidFill>
                <a:latin typeface="Public Sans"/>
                <a:ea typeface="Public Sans"/>
                <a:cs typeface="Public Sans"/>
                <a:sym typeface="Public Sans"/>
              </a:rPr>
              <a:t>b. </a:t>
            </a:r>
            <a:r>
              <a:rPr lang="en-US" sz="1800">
                <a:solidFill>
                  <a:srgbClr val="2B2C30"/>
                </a:solidFill>
                <a:latin typeface="Public Sans"/>
                <a:ea typeface="Public Sans"/>
                <a:cs typeface="Public Sans"/>
                <a:sym typeface="Public Sans"/>
              </a:rPr>
              <a:t>Collaborate with Expungement Advocacies</a:t>
            </a:r>
          </a:p>
          <a:p>
            <a:pPr algn="l">
              <a:lnSpc>
                <a:spcPts val="2880"/>
              </a:lnSpc>
            </a:pPr>
            <a:r>
              <a:rPr lang="en-US" sz="1800">
                <a:solidFill>
                  <a:srgbClr val="2B2C30"/>
                </a:solidFill>
                <a:latin typeface="Public Sans"/>
                <a:ea typeface="Public Sans"/>
                <a:cs typeface="Public Sans"/>
                <a:sym typeface="Public Sans"/>
              </a:rPr>
              <a:t>c. </a:t>
            </a:r>
            <a:r>
              <a:rPr lang="en-US" sz="1800">
                <a:solidFill>
                  <a:srgbClr val="2B2C30"/>
                </a:solidFill>
                <a:latin typeface="Public Sans"/>
                <a:ea typeface="Public Sans"/>
                <a:cs typeface="Public Sans"/>
                <a:sym typeface="Public Sans"/>
              </a:rPr>
              <a:t>Establish dialogue with Victim Advocacies</a:t>
            </a:r>
          </a:p>
          <a:p>
            <a:pPr algn="l">
              <a:lnSpc>
                <a:spcPts val="2880"/>
              </a:lnSpc>
            </a:pPr>
            <a:r>
              <a:rPr lang="en-US" sz="1800">
                <a:solidFill>
                  <a:srgbClr val="2B2C30"/>
                </a:solidFill>
                <a:latin typeface="Public Sans"/>
                <a:ea typeface="Public Sans"/>
                <a:cs typeface="Public Sans"/>
                <a:sym typeface="Public Sans"/>
              </a:rPr>
              <a:t>d. </a:t>
            </a:r>
            <a:r>
              <a:rPr lang="en-US" sz="1800">
                <a:solidFill>
                  <a:srgbClr val="2B2C30"/>
                </a:solidFill>
                <a:latin typeface="Public Sans"/>
                <a:ea typeface="Public Sans"/>
                <a:cs typeface="Public Sans"/>
                <a:sym typeface="Public Sans"/>
              </a:rPr>
              <a:t>Coordinate with Adult Probation and Parole (AP&amp;P)</a:t>
            </a:r>
          </a:p>
          <a:p>
            <a:pPr algn="l">
              <a:lnSpc>
                <a:spcPts val="2880"/>
              </a:lnSpc>
            </a:pPr>
          </a:p>
        </p:txBody>
      </p:sp>
      <p:sp>
        <p:nvSpPr>
          <p:cNvPr name="TextBox 5" id="5"/>
          <p:cNvSpPr txBox="true"/>
          <p:nvPr/>
        </p:nvSpPr>
        <p:spPr>
          <a:xfrm rot="0">
            <a:off x="7620000" y="3216198"/>
            <a:ext cx="2785647" cy="866738"/>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Organizational Collaboration</a:t>
            </a:r>
          </a:p>
        </p:txBody>
      </p:sp>
      <p:sp>
        <p:nvSpPr>
          <p:cNvPr name="TextBox 6" id="6"/>
          <p:cNvSpPr txBox="true"/>
          <p:nvPr/>
        </p:nvSpPr>
        <p:spPr>
          <a:xfrm rot="0">
            <a:off x="7620000" y="4111511"/>
            <a:ext cx="2785647" cy="428583"/>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Objective 3</a:t>
            </a:r>
          </a:p>
        </p:txBody>
      </p:sp>
      <p:sp>
        <p:nvSpPr>
          <p:cNvPr name="TextBox 7" id="7"/>
          <p:cNvSpPr txBox="true"/>
          <p:nvPr/>
        </p:nvSpPr>
        <p:spPr>
          <a:xfrm rot="0">
            <a:off x="1006871" y="4625861"/>
            <a:ext cx="3086100" cy="3595483"/>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 Provide input and support to SOMAC</a:t>
            </a:r>
          </a:p>
          <a:p>
            <a:pPr algn="l">
              <a:lnSpc>
                <a:spcPts val="2880"/>
              </a:lnSpc>
            </a:pPr>
            <a:r>
              <a:rPr lang="en-US" sz="1800">
                <a:solidFill>
                  <a:srgbClr val="2B2C30"/>
                </a:solidFill>
                <a:latin typeface="Public Sans"/>
                <a:ea typeface="Public Sans"/>
                <a:cs typeface="Public Sans"/>
                <a:sym typeface="Public Sans"/>
              </a:rPr>
              <a:t>b. </a:t>
            </a:r>
            <a:r>
              <a:rPr lang="en-US" sz="1800">
                <a:solidFill>
                  <a:srgbClr val="2B2C30"/>
                </a:solidFill>
                <a:latin typeface="Public Sans"/>
                <a:ea typeface="Public Sans"/>
                <a:cs typeface="Public Sans"/>
                <a:sym typeface="Public Sans"/>
              </a:rPr>
              <a:t>Collaborate with legislatures on proposed bills</a:t>
            </a:r>
          </a:p>
          <a:p>
            <a:pPr algn="l">
              <a:lnSpc>
                <a:spcPts val="2880"/>
              </a:lnSpc>
            </a:pPr>
            <a:r>
              <a:rPr lang="en-US" sz="1800">
                <a:solidFill>
                  <a:srgbClr val="2B2C30"/>
                </a:solidFill>
                <a:latin typeface="Public Sans"/>
                <a:ea typeface="Public Sans"/>
                <a:cs typeface="Public Sans"/>
                <a:sym typeface="Public Sans"/>
              </a:rPr>
              <a:t>c. </a:t>
            </a:r>
            <a:r>
              <a:rPr lang="en-US" sz="1800">
                <a:solidFill>
                  <a:srgbClr val="2B2C30"/>
                </a:solidFill>
                <a:latin typeface="Public Sans"/>
                <a:ea typeface="Public Sans"/>
                <a:cs typeface="Public Sans"/>
                <a:sym typeface="Public Sans"/>
              </a:rPr>
              <a:t>Pursue risk-based registry assessments, three</a:t>
            </a:r>
          </a:p>
          <a:p>
            <a:pPr algn="l">
              <a:lnSpc>
                <a:spcPts val="2880"/>
              </a:lnSpc>
            </a:pPr>
            <a:r>
              <a:rPr lang="en-US" sz="1800">
                <a:solidFill>
                  <a:srgbClr val="2B2C30"/>
                </a:solidFill>
                <a:latin typeface="Public Sans"/>
                <a:ea typeface="Public Sans"/>
                <a:cs typeface="Public Sans"/>
                <a:sym typeface="Public Sans"/>
              </a:rPr>
              <a:t>d. </a:t>
            </a:r>
            <a:r>
              <a:rPr lang="en-US" sz="1800">
                <a:solidFill>
                  <a:srgbClr val="2B2C30"/>
                </a:solidFill>
                <a:latin typeface="Public Sans"/>
                <a:ea typeface="Public Sans"/>
                <a:cs typeface="Public Sans"/>
                <a:sym typeface="Public Sans"/>
              </a:rPr>
              <a:t>tiered system, and reduced public view of registry</a:t>
            </a:r>
          </a:p>
        </p:txBody>
      </p:sp>
      <p:sp>
        <p:nvSpPr>
          <p:cNvPr name="TextBox 8" id="8"/>
          <p:cNvSpPr txBox="true"/>
          <p:nvPr/>
        </p:nvSpPr>
        <p:spPr>
          <a:xfrm rot="0">
            <a:off x="1066800" y="3216198"/>
            <a:ext cx="2785647" cy="428606"/>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Legislative Arm </a:t>
            </a:r>
          </a:p>
        </p:txBody>
      </p:sp>
      <p:sp>
        <p:nvSpPr>
          <p:cNvPr name="TextBox 9" id="9"/>
          <p:cNvSpPr txBox="true"/>
          <p:nvPr/>
        </p:nvSpPr>
        <p:spPr>
          <a:xfrm rot="0">
            <a:off x="1066800" y="4111511"/>
            <a:ext cx="2785647" cy="428583"/>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Objective 1</a:t>
            </a:r>
          </a:p>
        </p:txBody>
      </p:sp>
      <p:sp>
        <p:nvSpPr>
          <p:cNvPr name="TextBox 10" id="10"/>
          <p:cNvSpPr txBox="true"/>
          <p:nvPr/>
        </p:nvSpPr>
        <p:spPr>
          <a:xfrm rot="0">
            <a:off x="4343400" y="4625861"/>
            <a:ext cx="3086100" cy="2509408"/>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 Provide Monthly Newsletters</a:t>
            </a:r>
          </a:p>
          <a:p>
            <a:pPr algn="l">
              <a:lnSpc>
                <a:spcPts val="2880"/>
              </a:lnSpc>
            </a:pPr>
            <a:r>
              <a:rPr lang="en-US" sz="1800">
                <a:solidFill>
                  <a:srgbClr val="2B2C30"/>
                </a:solidFill>
                <a:latin typeface="Public Sans"/>
                <a:ea typeface="Public Sans"/>
                <a:cs typeface="Public Sans"/>
                <a:sym typeface="Public Sans"/>
              </a:rPr>
              <a:t>b. </a:t>
            </a:r>
            <a:r>
              <a:rPr lang="en-US" sz="1800">
                <a:solidFill>
                  <a:srgbClr val="2B2C30"/>
                </a:solidFill>
                <a:latin typeface="Public Sans"/>
                <a:ea typeface="Public Sans"/>
                <a:cs typeface="Public Sans"/>
                <a:sym typeface="Public Sans"/>
              </a:rPr>
              <a:t>Provide support and advocacy</a:t>
            </a:r>
          </a:p>
          <a:p>
            <a:pPr algn="l">
              <a:lnSpc>
                <a:spcPts val="2880"/>
              </a:lnSpc>
            </a:pPr>
            <a:r>
              <a:rPr lang="en-US" sz="1800">
                <a:solidFill>
                  <a:srgbClr val="2B2C30"/>
                </a:solidFill>
                <a:latin typeface="Public Sans"/>
                <a:ea typeface="Public Sans"/>
                <a:cs typeface="Public Sans"/>
                <a:sym typeface="Public Sans"/>
              </a:rPr>
              <a:t>c. </a:t>
            </a:r>
            <a:r>
              <a:rPr lang="en-US" sz="1800">
                <a:solidFill>
                  <a:srgbClr val="2B2C30"/>
                </a:solidFill>
                <a:latin typeface="Public Sans"/>
                <a:ea typeface="Public Sans"/>
                <a:cs typeface="Public Sans"/>
                <a:sym typeface="Public Sans"/>
              </a:rPr>
              <a:t>Engage members to increase volunteers</a:t>
            </a:r>
          </a:p>
          <a:p>
            <a:pPr algn="l">
              <a:lnSpc>
                <a:spcPts val="2880"/>
              </a:lnSpc>
            </a:pPr>
          </a:p>
        </p:txBody>
      </p:sp>
      <p:sp>
        <p:nvSpPr>
          <p:cNvPr name="TextBox 11" id="11"/>
          <p:cNvSpPr txBox="true"/>
          <p:nvPr/>
        </p:nvSpPr>
        <p:spPr>
          <a:xfrm rot="0">
            <a:off x="4343400" y="3216198"/>
            <a:ext cx="2785647" cy="428606"/>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Membership Arm</a:t>
            </a:r>
          </a:p>
        </p:txBody>
      </p:sp>
      <p:sp>
        <p:nvSpPr>
          <p:cNvPr name="TextBox 12" id="12"/>
          <p:cNvSpPr txBox="true"/>
          <p:nvPr/>
        </p:nvSpPr>
        <p:spPr>
          <a:xfrm rot="0">
            <a:off x="4343400" y="4111511"/>
            <a:ext cx="2785647" cy="847640"/>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Objective 2</a:t>
            </a:r>
          </a:p>
          <a:p>
            <a:pPr algn="l">
              <a:lnSpc>
                <a:spcPts val="3359"/>
              </a:lnSpc>
            </a:pPr>
          </a:p>
        </p:txBody>
      </p:sp>
      <p:sp>
        <p:nvSpPr>
          <p:cNvPr name="TextBox 13" id="13"/>
          <p:cNvSpPr txBox="true"/>
          <p:nvPr/>
        </p:nvSpPr>
        <p:spPr>
          <a:xfrm rot="0">
            <a:off x="10896600" y="4625861"/>
            <a:ext cx="3086100" cy="1423333"/>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 (Fearless Groups) Support Group for collateral victims (family, friends)</a:t>
            </a:r>
          </a:p>
          <a:p>
            <a:pPr algn="l">
              <a:lnSpc>
                <a:spcPts val="2880"/>
              </a:lnSpc>
            </a:pPr>
          </a:p>
        </p:txBody>
      </p:sp>
      <p:sp>
        <p:nvSpPr>
          <p:cNvPr name="TextBox 14" id="14"/>
          <p:cNvSpPr txBox="true"/>
          <p:nvPr/>
        </p:nvSpPr>
        <p:spPr>
          <a:xfrm rot="0">
            <a:off x="10896600" y="3216198"/>
            <a:ext cx="2785647" cy="866738"/>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AfterMath Alliance</a:t>
            </a:r>
          </a:p>
        </p:txBody>
      </p:sp>
      <p:sp>
        <p:nvSpPr>
          <p:cNvPr name="TextBox 15" id="15"/>
          <p:cNvSpPr txBox="true"/>
          <p:nvPr/>
        </p:nvSpPr>
        <p:spPr>
          <a:xfrm rot="0">
            <a:off x="10896600" y="4111511"/>
            <a:ext cx="2785647" cy="428583"/>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Objective 4</a:t>
            </a:r>
          </a:p>
        </p:txBody>
      </p:sp>
      <p:sp>
        <p:nvSpPr>
          <p:cNvPr name="TextBox 16" id="16"/>
          <p:cNvSpPr txBox="true"/>
          <p:nvPr/>
        </p:nvSpPr>
        <p:spPr>
          <a:xfrm rot="0">
            <a:off x="14173200" y="3216198"/>
            <a:ext cx="2785647" cy="866738"/>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My Survivor Voice Podcast</a:t>
            </a:r>
          </a:p>
        </p:txBody>
      </p:sp>
      <p:sp>
        <p:nvSpPr>
          <p:cNvPr name="TextBox 17" id="17"/>
          <p:cNvSpPr txBox="true"/>
          <p:nvPr/>
        </p:nvSpPr>
        <p:spPr>
          <a:xfrm rot="0">
            <a:off x="14173200" y="4111511"/>
            <a:ext cx="2785647" cy="428583"/>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Objective 5</a:t>
            </a:r>
          </a:p>
        </p:txBody>
      </p:sp>
      <p:grpSp>
        <p:nvGrpSpPr>
          <p:cNvPr name="Group 18" id="18"/>
          <p:cNvGrpSpPr/>
          <p:nvPr/>
        </p:nvGrpSpPr>
        <p:grpSpPr>
          <a:xfrm rot="0">
            <a:off x="4343400" y="2756663"/>
            <a:ext cx="138677" cy="13867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0" id="20"/>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1" id="21"/>
          <p:cNvGrpSpPr/>
          <p:nvPr/>
        </p:nvGrpSpPr>
        <p:grpSpPr>
          <a:xfrm rot="0">
            <a:off x="1028700" y="2756663"/>
            <a:ext cx="138677" cy="13867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3" id="23"/>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4" id="24"/>
          <p:cNvGrpSpPr/>
          <p:nvPr/>
        </p:nvGrpSpPr>
        <p:grpSpPr>
          <a:xfrm rot="0">
            <a:off x="7620000" y="2756663"/>
            <a:ext cx="138677" cy="13867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6" id="26"/>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7" id="27"/>
          <p:cNvGrpSpPr/>
          <p:nvPr/>
        </p:nvGrpSpPr>
        <p:grpSpPr>
          <a:xfrm rot="0">
            <a:off x="10896600" y="2756663"/>
            <a:ext cx="138677" cy="138677"/>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9" id="29"/>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30" id="30"/>
          <p:cNvGrpSpPr/>
          <p:nvPr/>
        </p:nvGrpSpPr>
        <p:grpSpPr>
          <a:xfrm rot="0">
            <a:off x="14173200" y="2756663"/>
            <a:ext cx="138677" cy="138677"/>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32" id="32"/>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sp>
        <p:nvSpPr>
          <p:cNvPr name="AutoShape 33" id="33"/>
          <p:cNvSpPr/>
          <p:nvPr/>
        </p:nvSpPr>
        <p:spPr>
          <a:xfrm>
            <a:off x="1127760" y="2821239"/>
            <a:ext cx="17396401" cy="0"/>
          </a:xfrm>
          <a:prstGeom prst="line">
            <a:avLst/>
          </a:prstGeom>
          <a:ln cap="flat" w="9525">
            <a:solidFill>
              <a:srgbClr val="2B2C30"/>
            </a:solidFill>
            <a:prstDash val="solid"/>
            <a:headEnd type="none" len="sm" w="sm"/>
            <a:tailEnd type="none" len="sm" w="sm"/>
          </a:ln>
        </p:spPr>
      </p:sp>
      <p:sp>
        <p:nvSpPr>
          <p:cNvPr name="Freeform 34" id="34"/>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35" id="35"/>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36" id="36"/>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37" id="37"/>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
        <p:nvSpPr>
          <p:cNvPr name="TextBox 38" id="38"/>
          <p:cNvSpPr txBox="true"/>
          <p:nvPr/>
        </p:nvSpPr>
        <p:spPr>
          <a:xfrm rot="0">
            <a:off x="14230350" y="4625861"/>
            <a:ext cx="3086100" cy="2147383"/>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 Create a podcast for victims, collateral victims, and those on the registry to provide the public with their stories.</a:t>
            </a:r>
          </a:p>
          <a:p>
            <a:pPr algn="l">
              <a:lnSpc>
                <a:spcPts val="288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228"/>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ROAD MAP: STRATEGIC PLAN 2025</a:t>
            </a:r>
          </a:p>
        </p:txBody>
      </p:sp>
      <p:sp>
        <p:nvSpPr>
          <p:cNvPr name="AutoShape 3" id="3"/>
          <p:cNvSpPr/>
          <p:nvPr/>
        </p:nvSpPr>
        <p:spPr>
          <a:xfrm flipV="true">
            <a:off x="-7086597" y="1760761"/>
            <a:ext cx="16230594" cy="38509"/>
          </a:xfrm>
          <a:prstGeom prst="line">
            <a:avLst/>
          </a:prstGeom>
          <a:ln cap="flat" w="9525">
            <a:solidFill>
              <a:srgbClr val="2B2C30"/>
            </a:solidFill>
            <a:prstDash val="solid"/>
            <a:headEnd type="none" len="sm" w="sm"/>
            <a:tailEnd type="none" len="sm" w="sm"/>
          </a:ln>
        </p:spPr>
      </p:sp>
      <p:sp>
        <p:nvSpPr>
          <p:cNvPr name="TextBox 4" id="4"/>
          <p:cNvSpPr txBox="true"/>
          <p:nvPr/>
        </p:nvSpPr>
        <p:spPr>
          <a:xfrm rot="0">
            <a:off x="1006871" y="4625861"/>
            <a:ext cx="3086100" cy="3233458"/>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 Educate members on State and Federal Laws</a:t>
            </a:r>
          </a:p>
          <a:p>
            <a:pPr algn="l">
              <a:lnSpc>
                <a:spcPts val="2880"/>
              </a:lnSpc>
            </a:pPr>
            <a:r>
              <a:rPr lang="en-US" sz="1800">
                <a:solidFill>
                  <a:srgbClr val="2B2C30"/>
                </a:solidFill>
                <a:latin typeface="Public Sans"/>
                <a:ea typeface="Public Sans"/>
                <a:cs typeface="Public Sans"/>
                <a:sym typeface="Public Sans"/>
              </a:rPr>
              <a:t>b. </a:t>
            </a:r>
            <a:r>
              <a:rPr lang="en-US" sz="1800">
                <a:solidFill>
                  <a:srgbClr val="2B2C30"/>
                </a:solidFill>
                <a:latin typeface="Public Sans"/>
                <a:ea typeface="Public Sans"/>
                <a:cs typeface="Public Sans"/>
                <a:sym typeface="Public Sans"/>
              </a:rPr>
              <a:t>Keep current on Peer Reviewed Articles</a:t>
            </a:r>
          </a:p>
          <a:p>
            <a:pPr algn="l">
              <a:lnSpc>
                <a:spcPts val="2880"/>
              </a:lnSpc>
            </a:pPr>
            <a:r>
              <a:rPr lang="en-US" sz="1800">
                <a:solidFill>
                  <a:srgbClr val="2B2C30"/>
                </a:solidFill>
                <a:latin typeface="Public Sans"/>
                <a:ea typeface="Public Sans"/>
                <a:cs typeface="Public Sans"/>
                <a:sym typeface="Public Sans"/>
              </a:rPr>
              <a:t>c. Und</a:t>
            </a:r>
            <a:r>
              <a:rPr lang="en-US" sz="1800">
                <a:solidFill>
                  <a:srgbClr val="2B2C30"/>
                </a:solidFill>
                <a:latin typeface="Public Sans"/>
                <a:ea typeface="Public Sans"/>
                <a:cs typeface="Public Sans"/>
                <a:sym typeface="Public Sans"/>
              </a:rPr>
              <a:t>erstand Recidivism Assessments (Static-99R,</a:t>
            </a:r>
          </a:p>
          <a:p>
            <a:pPr algn="l">
              <a:lnSpc>
                <a:spcPts val="2880"/>
              </a:lnSpc>
            </a:pPr>
            <a:r>
              <a:rPr lang="en-US" sz="1800">
                <a:solidFill>
                  <a:srgbClr val="2B2C30"/>
                </a:solidFill>
                <a:latin typeface="Public Sans"/>
                <a:ea typeface="Public Sans"/>
                <a:cs typeface="Public Sans"/>
                <a:sym typeface="Public Sans"/>
              </a:rPr>
              <a:t>d. </a:t>
            </a:r>
            <a:r>
              <a:rPr lang="en-US" sz="1800">
                <a:solidFill>
                  <a:srgbClr val="2B2C30"/>
                </a:solidFill>
                <a:latin typeface="Public Sans"/>
                <a:ea typeface="Public Sans"/>
                <a:cs typeface="Public Sans"/>
                <a:sym typeface="Public Sans"/>
              </a:rPr>
              <a:t>Stable-2007, VASOR, SOSERA, SOTIPS)</a:t>
            </a:r>
          </a:p>
          <a:p>
            <a:pPr algn="l">
              <a:lnSpc>
                <a:spcPts val="2880"/>
              </a:lnSpc>
            </a:pPr>
          </a:p>
        </p:txBody>
      </p:sp>
      <p:sp>
        <p:nvSpPr>
          <p:cNvPr name="TextBox 5" id="5"/>
          <p:cNvSpPr txBox="true"/>
          <p:nvPr/>
        </p:nvSpPr>
        <p:spPr>
          <a:xfrm rot="0">
            <a:off x="1066800" y="3216198"/>
            <a:ext cx="2785647" cy="866738"/>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Research Alignment</a:t>
            </a:r>
          </a:p>
        </p:txBody>
      </p:sp>
      <p:sp>
        <p:nvSpPr>
          <p:cNvPr name="TextBox 6" id="6"/>
          <p:cNvSpPr txBox="true"/>
          <p:nvPr/>
        </p:nvSpPr>
        <p:spPr>
          <a:xfrm rot="0">
            <a:off x="1066800" y="4111511"/>
            <a:ext cx="2785647" cy="428583"/>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Objective 6</a:t>
            </a:r>
          </a:p>
        </p:txBody>
      </p:sp>
      <p:sp>
        <p:nvSpPr>
          <p:cNvPr name="TextBox 7" id="7"/>
          <p:cNvSpPr txBox="true"/>
          <p:nvPr/>
        </p:nvSpPr>
        <p:spPr>
          <a:xfrm rot="0">
            <a:off x="4343400" y="4625861"/>
            <a:ext cx="3086100" cy="2509408"/>
          </a:xfrm>
          <a:prstGeom prst="rect">
            <a:avLst/>
          </a:prstGeom>
        </p:spPr>
        <p:txBody>
          <a:bodyPr anchor="t" rtlCol="false" tIns="0" lIns="0" bIns="0" rIns="0">
            <a:spAutoFit/>
          </a:bodyPr>
          <a:lstStyle/>
          <a:p>
            <a:pPr algn="l">
              <a:lnSpc>
                <a:spcPts val="2880"/>
              </a:lnSpc>
            </a:pPr>
            <a:r>
              <a:rPr lang="en-US" sz="1800">
                <a:solidFill>
                  <a:srgbClr val="2B2C30"/>
                </a:solidFill>
                <a:latin typeface="Public Sans"/>
                <a:ea typeface="Public Sans"/>
                <a:cs typeface="Public Sans"/>
                <a:sym typeface="Public Sans"/>
              </a:rPr>
              <a:t>a. Provide litigation against Utah sex offense Laws</a:t>
            </a:r>
          </a:p>
          <a:p>
            <a:pPr algn="l">
              <a:lnSpc>
                <a:spcPts val="2880"/>
              </a:lnSpc>
            </a:pPr>
            <a:r>
              <a:rPr lang="en-US" sz="1800">
                <a:solidFill>
                  <a:srgbClr val="2B2C30"/>
                </a:solidFill>
                <a:latin typeface="Public Sans"/>
                <a:ea typeface="Public Sans"/>
                <a:cs typeface="Public Sans"/>
                <a:sym typeface="Public Sans"/>
              </a:rPr>
              <a:t>b. Establish a working group of attorneys to execute litigation plan</a:t>
            </a:r>
          </a:p>
          <a:p>
            <a:pPr algn="l">
              <a:lnSpc>
                <a:spcPts val="2880"/>
              </a:lnSpc>
            </a:pPr>
            <a:r>
              <a:rPr lang="en-US" sz="1800">
                <a:solidFill>
                  <a:srgbClr val="2B2C30"/>
                </a:solidFill>
                <a:latin typeface="Public Sans"/>
                <a:ea typeface="Public Sans"/>
                <a:cs typeface="Public Sans"/>
                <a:sym typeface="Public Sans"/>
              </a:rPr>
              <a:t>c. Formulate UTRSOL Legal Working Group (ULWG)</a:t>
            </a:r>
          </a:p>
        </p:txBody>
      </p:sp>
      <p:sp>
        <p:nvSpPr>
          <p:cNvPr name="TextBox 8" id="8"/>
          <p:cNvSpPr txBox="true"/>
          <p:nvPr/>
        </p:nvSpPr>
        <p:spPr>
          <a:xfrm rot="0">
            <a:off x="4343400" y="3216198"/>
            <a:ext cx="2785647" cy="866738"/>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Legal Advisory Arm</a:t>
            </a:r>
          </a:p>
        </p:txBody>
      </p:sp>
      <p:sp>
        <p:nvSpPr>
          <p:cNvPr name="TextBox 9" id="9"/>
          <p:cNvSpPr txBox="true"/>
          <p:nvPr/>
        </p:nvSpPr>
        <p:spPr>
          <a:xfrm rot="0">
            <a:off x="4343400" y="4111511"/>
            <a:ext cx="2785647" cy="847640"/>
          </a:xfrm>
          <a:prstGeom prst="rect">
            <a:avLst/>
          </a:prstGeom>
        </p:spPr>
        <p:txBody>
          <a:bodyPr anchor="t" rtlCol="false" tIns="0" lIns="0" bIns="0" rIns="0">
            <a:spAutoFit/>
          </a:bodyPr>
          <a:lstStyle/>
          <a:p>
            <a:pPr algn="l">
              <a:lnSpc>
                <a:spcPts val="3359"/>
              </a:lnSpc>
            </a:pPr>
            <a:r>
              <a:rPr lang="en-US" sz="2799" b="true">
                <a:solidFill>
                  <a:srgbClr val="2B2C30"/>
                </a:solidFill>
                <a:latin typeface="Public Sans Bold"/>
                <a:ea typeface="Public Sans Bold"/>
                <a:cs typeface="Public Sans Bold"/>
                <a:sym typeface="Public Sans Bold"/>
              </a:rPr>
              <a:t>Objective 7</a:t>
            </a:r>
          </a:p>
          <a:p>
            <a:pPr algn="l">
              <a:lnSpc>
                <a:spcPts val="3359"/>
              </a:lnSpc>
            </a:pPr>
          </a:p>
        </p:txBody>
      </p:sp>
      <p:sp>
        <p:nvSpPr>
          <p:cNvPr name="TextBox 10" id="10"/>
          <p:cNvSpPr txBox="true"/>
          <p:nvPr/>
        </p:nvSpPr>
        <p:spPr>
          <a:xfrm rot="0">
            <a:off x="10896600" y="4625861"/>
            <a:ext cx="3086100" cy="4319533"/>
          </a:xfrm>
          <a:prstGeom prst="rect">
            <a:avLst/>
          </a:prstGeom>
        </p:spPr>
        <p:txBody>
          <a:bodyPr anchor="t" rtlCol="false" tIns="0" lIns="0" bIns="0" rIns="0">
            <a:spAutoFit/>
          </a:bodyPr>
          <a:lstStyle/>
          <a:p>
            <a:pPr algn="l" marL="388628" indent="-194314" lvl="1">
              <a:lnSpc>
                <a:spcPts val="2880"/>
              </a:lnSpc>
              <a:buAutoNum type="arabicPeriod" startAt="1"/>
            </a:pPr>
            <a:r>
              <a:rPr lang="en-US" sz="1800">
                <a:solidFill>
                  <a:srgbClr val="2B2C30"/>
                </a:solidFill>
                <a:latin typeface="Public Sans"/>
                <a:ea typeface="Public Sans"/>
                <a:cs typeface="Public Sans"/>
                <a:sym typeface="Public Sans"/>
              </a:rPr>
              <a:t>Legislative Arm</a:t>
            </a:r>
          </a:p>
          <a:p>
            <a:pPr algn="l" marL="388628" indent="-194314" lvl="1">
              <a:lnSpc>
                <a:spcPts val="2880"/>
              </a:lnSpc>
              <a:buAutoNum type="arabicPeriod" startAt="1"/>
            </a:pPr>
            <a:r>
              <a:rPr lang="en-US" sz="1800">
                <a:solidFill>
                  <a:srgbClr val="2B2C30"/>
                </a:solidFill>
                <a:latin typeface="Public Sans"/>
                <a:ea typeface="Public Sans"/>
                <a:cs typeface="Public Sans"/>
                <a:sym typeface="Public Sans"/>
              </a:rPr>
              <a:t>Membership Arm</a:t>
            </a:r>
          </a:p>
          <a:p>
            <a:pPr algn="l" marL="388628" indent="-194314" lvl="1">
              <a:lnSpc>
                <a:spcPts val="2880"/>
              </a:lnSpc>
              <a:buAutoNum type="arabicPeriod" startAt="1"/>
            </a:pPr>
            <a:r>
              <a:rPr lang="en-US" sz="1800">
                <a:solidFill>
                  <a:srgbClr val="2B2C30"/>
                </a:solidFill>
                <a:latin typeface="Public Sans"/>
                <a:ea typeface="Public Sans"/>
                <a:cs typeface="Public Sans"/>
                <a:sym typeface="Public Sans"/>
              </a:rPr>
              <a:t>Organizational Collaboration</a:t>
            </a:r>
          </a:p>
          <a:p>
            <a:pPr algn="l" marL="388628" indent="-194314" lvl="1">
              <a:lnSpc>
                <a:spcPts val="2880"/>
              </a:lnSpc>
              <a:buAutoNum type="arabicPeriod" startAt="1"/>
            </a:pPr>
            <a:r>
              <a:rPr lang="en-US" sz="1800">
                <a:solidFill>
                  <a:srgbClr val="2B2C30"/>
                </a:solidFill>
                <a:latin typeface="Public Sans"/>
                <a:ea typeface="Public Sans"/>
                <a:cs typeface="Public Sans"/>
                <a:sym typeface="Public Sans"/>
              </a:rPr>
              <a:t>AfterMath Alliance (Fearless Groups)</a:t>
            </a:r>
          </a:p>
          <a:p>
            <a:pPr algn="l" marL="388628" indent="-194314" lvl="1">
              <a:lnSpc>
                <a:spcPts val="2880"/>
              </a:lnSpc>
              <a:buAutoNum type="arabicPeriod" startAt="1"/>
            </a:pPr>
            <a:r>
              <a:rPr lang="en-US" sz="1800">
                <a:solidFill>
                  <a:srgbClr val="2B2C30"/>
                </a:solidFill>
                <a:latin typeface="Public Sans"/>
                <a:ea typeface="Public Sans"/>
                <a:cs typeface="Public Sans"/>
                <a:sym typeface="Public Sans"/>
              </a:rPr>
              <a:t>My Survivor Voice Podcast</a:t>
            </a:r>
          </a:p>
          <a:p>
            <a:pPr algn="l" marL="388628" indent="-194314" lvl="1">
              <a:lnSpc>
                <a:spcPts val="2880"/>
              </a:lnSpc>
              <a:buAutoNum type="arabicPeriod" startAt="1"/>
            </a:pPr>
            <a:r>
              <a:rPr lang="en-US" sz="1800">
                <a:solidFill>
                  <a:srgbClr val="2B2C30"/>
                </a:solidFill>
                <a:latin typeface="Public Sans"/>
                <a:ea typeface="Public Sans"/>
                <a:cs typeface="Public Sans"/>
                <a:sym typeface="Public Sans"/>
              </a:rPr>
              <a:t>Research Alignment</a:t>
            </a:r>
          </a:p>
          <a:p>
            <a:pPr algn="l" marL="388628" indent="-194314" lvl="1">
              <a:lnSpc>
                <a:spcPts val="2880"/>
              </a:lnSpc>
              <a:buAutoNum type="arabicPeriod" startAt="1"/>
            </a:pPr>
            <a:r>
              <a:rPr lang="en-US" sz="1800">
                <a:solidFill>
                  <a:srgbClr val="2B2C30"/>
                </a:solidFill>
                <a:latin typeface="Public Sans"/>
                <a:ea typeface="Public Sans"/>
                <a:cs typeface="Public Sans"/>
                <a:sym typeface="Public Sans"/>
              </a:rPr>
              <a:t>Legal Advisory Arm (Civil Rights) </a:t>
            </a:r>
          </a:p>
          <a:p>
            <a:pPr algn="l">
              <a:lnSpc>
                <a:spcPts val="2880"/>
              </a:lnSpc>
            </a:pPr>
          </a:p>
        </p:txBody>
      </p:sp>
      <p:sp>
        <p:nvSpPr>
          <p:cNvPr name="TextBox 11" id="11"/>
          <p:cNvSpPr txBox="true"/>
          <p:nvPr/>
        </p:nvSpPr>
        <p:spPr>
          <a:xfrm rot="0">
            <a:off x="10896600" y="3216198"/>
            <a:ext cx="2785647" cy="866738"/>
          </a:xfrm>
          <a:prstGeom prst="rect">
            <a:avLst/>
          </a:prstGeom>
        </p:spPr>
        <p:txBody>
          <a:bodyPr anchor="t" rtlCol="false" tIns="0" lIns="0" bIns="0" rIns="0">
            <a:spAutoFit/>
          </a:bodyPr>
          <a:lstStyle/>
          <a:p>
            <a:pPr algn="l">
              <a:lnSpc>
                <a:spcPts val="3480"/>
              </a:lnSpc>
            </a:pPr>
            <a:r>
              <a:rPr lang="en-US" sz="2900" i="true">
                <a:solidFill>
                  <a:srgbClr val="2B2C30"/>
                </a:solidFill>
                <a:latin typeface="Playfair Display Italics"/>
                <a:ea typeface="Playfair Display Italics"/>
                <a:cs typeface="Playfair Display Italics"/>
                <a:sym typeface="Playfair Display Italics"/>
              </a:rPr>
              <a:t>Strategic Plan 2025</a:t>
            </a:r>
          </a:p>
        </p:txBody>
      </p:sp>
      <p:grpSp>
        <p:nvGrpSpPr>
          <p:cNvPr name="Group 12" id="12"/>
          <p:cNvGrpSpPr/>
          <p:nvPr/>
        </p:nvGrpSpPr>
        <p:grpSpPr>
          <a:xfrm rot="0">
            <a:off x="4343400" y="2756663"/>
            <a:ext cx="138677" cy="13867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4" id="14"/>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15" id="15"/>
          <p:cNvGrpSpPr/>
          <p:nvPr/>
        </p:nvGrpSpPr>
        <p:grpSpPr>
          <a:xfrm rot="0">
            <a:off x="1028700" y="2756663"/>
            <a:ext cx="138677" cy="13867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17" id="17"/>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18" id="18"/>
          <p:cNvGrpSpPr/>
          <p:nvPr/>
        </p:nvGrpSpPr>
        <p:grpSpPr>
          <a:xfrm rot="0">
            <a:off x="7620000" y="2756663"/>
            <a:ext cx="138677" cy="138677"/>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0" id="20"/>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1" id="21"/>
          <p:cNvGrpSpPr/>
          <p:nvPr/>
        </p:nvGrpSpPr>
        <p:grpSpPr>
          <a:xfrm rot="0">
            <a:off x="10896600" y="2756663"/>
            <a:ext cx="138677" cy="13867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3" id="23"/>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grpSp>
        <p:nvGrpSpPr>
          <p:cNvPr name="Group 24" id="24"/>
          <p:cNvGrpSpPr/>
          <p:nvPr/>
        </p:nvGrpSpPr>
        <p:grpSpPr>
          <a:xfrm rot="0">
            <a:off x="14173200" y="2756663"/>
            <a:ext cx="138677" cy="138677"/>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sp>
        <p:sp>
          <p:nvSpPr>
            <p:cNvPr name="TextBox 26" id="26"/>
            <p:cNvSpPr txBox="true"/>
            <p:nvPr/>
          </p:nvSpPr>
          <p:spPr>
            <a:xfrm>
              <a:off x="76200" y="85725"/>
              <a:ext cx="660400" cy="650875"/>
            </a:xfrm>
            <a:prstGeom prst="rect">
              <a:avLst/>
            </a:prstGeom>
          </p:spPr>
          <p:txBody>
            <a:bodyPr anchor="ctr" rtlCol="false" tIns="50800" lIns="50800" bIns="50800" rIns="50800"/>
            <a:lstStyle/>
            <a:p>
              <a:pPr algn="ctr">
                <a:lnSpc>
                  <a:spcPts val="2120"/>
                </a:lnSpc>
              </a:pPr>
            </a:p>
          </p:txBody>
        </p:sp>
      </p:grpSp>
      <p:sp>
        <p:nvSpPr>
          <p:cNvPr name="AutoShape 27" id="27"/>
          <p:cNvSpPr/>
          <p:nvPr/>
        </p:nvSpPr>
        <p:spPr>
          <a:xfrm>
            <a:off x="1127760" y="2821239"/>
            <a:ext cx="17396401" cy="0"/>
          </a:xfrm>
          <a:prstGeom prst="line">
            <a:avLst/>
          </a:prstGeom>
          <a:ln cap="flat" w="9525">
            <a:solidFill>
              <a:srgbClr val="2B2C30"/>
            </a:solidFill>
            <a:prstDash val="solid"/>
            <a:headEnd type="none" len="sm" w="sm"/>
            <a:tailEnd type="none" len="sm" w="sm"/>
          </a:ln>
        </p:spPr>
      </p:sp>
      <p:sp>
        <p:nvSpPr>
          <p:cNvPr name="Freeform 28" id="28"/>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29" id="29"/>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30" id="30"/>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31" id="31"/>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48573"/>
          </a:xfrm>
          <a:prstGeom prst="rect">
            <a:avLst/>
          </a:prstGeom>
        </p:spPr>
        <p:txBody>
          <a:bodyPr anchor="t" rtlCol="false" tIns="0" lIns="0" bIns="0" rIns="0">
            <a:spAutoFit/>
          </a:bodyPr>
          <a:lstStyle/>
          <a:p>
            <a:pPr algn="l" marL="801964" indent="-400982" lvl="1">
              <a:lnSpc>
                <a:spcPts val="5200"/>
              </a:lnSpc>
              <a:buFont typeface="Arial"/>
              <a:buChar char="•"/>
            </a:pPr>
            <a:r>
              <a:rPr lang="en-US" b="true" sz="3714" spc="843">
                <a:solidFill>
                  <a:srgbClr val="2B2C30"/>
                </a:solidFill>
                <a:latin typeface="Public Sans Bold"/>
                <a:ea typeface="Public Sans Bold"/>
                <a:cs typeface="Public Sans Bold"/>
                <a:sym typeface="Public Sans Bold"/>
              </a:rPr>
              <a:t>ORGANIZATIONAL COLLABORATION (29)</a:t>
            </a:r>
          </a:p>
        </p:txBody>
      </p:sp>
      <p:sp>
        <p:nvSpPr>
          <p:cNvPr name="AutoShape 3" id="3"/>
          <p:cNvSpPr/>
          <p:nvPr/>
        </p:nvSpPr>
        <p:spPr>
          <a:xfrm flipV="true">
            <a:off x="1028695" y="1760761"/>
            <a:ext cx="16230594" cy="38509"/>
          </a:xfrm>
          <a:prstGeom prst="line">
            <a:avLst/>
          </a:prstGeom>
          <a:ln cap="flat" w="9525">
            <a:solidFill>
              <a:srgbClr val="2B2C30"/>
            </a:solidFill>
            <a:prstDash val="solid"/>
            <a:headEnd type="none" len="sm" w="sm"/>
            <a:tailEnd type="none" len="sm" w="sm"/>
          </a:ln>
        </p:spPr>
      </p:sp>
      <p:grpSp>
        <p:nvGrpSpPr>
          <p:cNvPr name="Group 4" id="4"/>
          <p:cNvGrpSpPr/>
          <p:nvPr/>
        </p:nvGrpSpPr>
        <p:grpSpPr>
          <a:xfrm rot="0">
            <a:off x="6381861" y="2080210"/>
            <a:ext cx="4188529" cy="5084718"/>
            <a:chOff x="0" y="0"/>
            <a:chExt cx="5584706" cy="6779623"/>
          </a:xfrm>
        </p:grpSpPr>
        <p:sp>
          <p:nvSpPr>
            <p:cNvPr name="TextBox 5" id="5"/>
            <p:cNvSpPr txBox="true"/>
            <p:nvPr/>
          </p:nvSpPr>
          <p:spPr>
            <a:xfrm rot="0">
              <a:off x="0" y="-66675"/>
              <a:ext cx="5584706" cy="588134"/>
            </a:xfrm>
            <a:prstGeom prst="rect">
              <a:avLst/>
            </a:prstGeom>
          </p:spPr>
          <p:txBody>
            <a:bodyPr anchor="t" rtlCol="false" tIns="0" lIns="0" bIns="0" rIns="0">
              <a:spAutoFit/>
            </a:bodyPr>
            <a:lstStyle/>
            <a:p>
              <a:pPr algn="l">
                <a:lnSpc>
                  <a:spcPts val="3639"/>
                </a:lnSpc>
              </a:pPr>
              <a:r>
                <a:rPr lang="en-US" sz="2599" b="true">
                  <a:solidFill>
                    <a:srgbClr val="2B2C30"/>
                  </a:solidFill>
                  <a:latin typeface="Public Sans Bold"/>
                  <a:ea typeface="Public Sans Bold"/>
                  <a:cs typeface="Public Sans Bold"/>
                  <a:sym typeface="Public Sans Bold"/>
                </a:rPr>
                <a:t>National Organizations</a:t>
              </a:r>
            </a:p>
          </p:txBody>
        </p:sp>
        <p:sp>
          <p:nvSpPr>
            <p:cNvPr name="TextBox 6" id="6"/>
            <p:cNvSpPr txBox="true"/>
            <p:nvPr/>
          </p:nvSpPr>
          <p:spPr>
            <a:xfrm rot="0">
              <a:off x="0" y="689734"/>
              <a:ext cx="5584706" cy="6089889"/>
            </a:xfrm>
            <a:prstGeom prst="rect">
              <a:avLst/>
            </a:prstGeom>
          </p:spPr>
          <p:txBody>
            <a:bodyPr anchor="t" rtlCol="false" tIns="0" lIns="0" bIns="0" rIns="0">
              <a:spAutoFit/>
            </a:bodyPr>
            <a:lstStyle/>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*Alliance for Constitutional Sex Offense Laws (ASCOL)</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*United Voices for Sex Offense Reform (UV4SOR)</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*National Coalition Against Conviction Registries (NCACR)</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*Women Against Registry (WAR)</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*Restorative Action Alliance</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*Amplified Voices Podcast</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National Association for Rational Sexual Offense Laws (NARSOL)</a:t>
              </a:r>
            </a:p>
          </p:txBody>
        </p:sp>
      </p:grpSp>
      <p:grpSp>
        <p:nvGrpSpPr>
          <p:cNvPr name="Group 7" id="7"/>
          <p:cNvGrpSpPr/>
          <p:nvPr/>
        </p:nvGrpSpPr>
        <p:grpSpPr>
          <a:xfrm rot="0">
            <a:off x="12099503" y="1965957"/>
            <a:ext cx="4534906" cy="5084718"/>
            <a:chOff x="0" y="0"/>
            <a:chExt cx="6046541" cy="6779623"/>
          </a:xfrm>
        </p:grpSpPr>
        <p:sp>
          <p:nvSpPr>
            <p:cNvPr name="TextBox 8" id="8"/>
            <p:cNvSpPr txBox="true"/>
            <p:nvPr/>
          </p:nvSpPr>
          <p:spPr>
            <a:xfrm rot="0">
              <a:off x="0" y="-66675"/>
              <a:ext cx="6046541" cy="588134"/>
            </a:xfrm>
            <a:prstGeom prst="rect">
              <a:avLst/>
            </a:prstGeom>
          </p:spPr>
          <p:txBody>
            <a:bodyPr anchor="t" rtlCol="false" tIns="0" lIns="0" bIns="0" rIns="0">
              <a:spAutoFit/>
            </a:bodyPr>
            <a:lstStyle/>
            <a:p>
              <a:pPr algn="l">
                <a:lnSpc>
                  <a:spcPts val="3639"/>
                </a:lnSpc>
              </a:pPr>
              <a:r>
                <a:rPr lang="en-US" sz="2599" b="true">
                  <a:solidFill>
                    <a:srgbClr val="2B2C30"/>
                  </a:solidFill>
                  <a:latin typeface="Public Sans Bold"/>
                  <a:ea typeface="Public Sans Bold"/>
                  <a:cs typeface="Public Sans Bold"/>
                  <a:sym typeface="Public Sans Bold"/>
                </a:rPr>
                <a:t>Government Departments</a:t>
              </a:r>
            </a:p>
          </p:txBody>
        </p:sp>
        <p:sp>
          <p:nvSpPr>
            <p:cNvPr name="TextBox 9" id="9"/>
            <p:cNvSpPr txBox="true"/>
            <p:nvPr/>
          </p:nvSpPr>
          <p:spPr>
            <a:xfrm rot="0">
              <a:off x="0" y="689734"/>
              <a:ext cx="6046541" cy="6089889"/>
            </a:xfrm>
            <a:prstGeom prst="rect">
              <a:avLst/>
            </a:prstGeom>
          </p:spPr>
          <p:txBody>
            <a:bodyPr anchor="t" rtlCol="false" tIns="0" lIns="0" bIns="0" rIns="0">
              <a:spAutoFit/>
            </a:bodyPr>
            <a:lstStyle/>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+Utah Department of Corrections (UDC)</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a:t>
              </a:r>
              <a:r>
                <a:rPr lang="en-US" sz="1999">
                  <a:solidFill>
                    <a:srgbClr val="2B2C30"/>
                  </a:solidFill>
                  <a:latin typeface="Public Sans"/>
                  <a:ea typeface="Public Sans"/>
                  <a:cs typeface="Public Sans"/>
                  <a:sym typeface="Public Sans"/>
                </a:rPr>
                <a:t>Adult Probation and Parole (AP&amp;P)</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a:t>
              </a:r>
              <a:r>
                <a:rPr lang="en-US" sz="1999">
                  <a:solidFill>
                    <a:srgbClr val="2B2C30"/>
                  </a:solidFill>
                  <a:latin typeface="Public Sans"/>
                  <a:ea typeface="Public Sans"/>
                  <a:cs typeface="Public Sans"/>
                  <a:sym typeface="Public Sans"/>
                </a:rPr>
                <a:t>Davis County Sheriff's Department</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a:t>
              </a:r>
              <a:r>
                <a:rPr lang="en-US" sz="1999">
                  <a:solidFill>
                    <a:srgbClr val="2B2C30"/>
                  </a:solidFill>
                  <a:latin typeface="Public Sans"/>
                  <a:ea typeface="Public Sans"/>
                  <a:cs typeface="Public Sans"/>
                  <a:sym typeface="Public Sans"/>
                </a:rPr>
                <a:t>Davis County Board of Commissioners</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a:t>
              </a:r>
              <a:r>
                <a:rPr lang="en-US" sz="1999">
                  <a:solidFill>
                    <a:srgbClr val="2B2C30"/>
                  </a:solidFill>
                  <a:latin typeface="Public Sans"/>
                  <a:ea typeface="Public Sans"/>
                  <a:cs typeface="Public Sans"/>
                  <a:sym typeface="Public Sans"/>
                </a:rPr>
                <a:t>Sex Offense Management Advisor</a:t>
              </a:r>
              <a:r>
                <a:rPr lang="en-US" sz="1999">
                  <a:solidFill>
                    <a:srgbClr val="2B2C30"/>
                  </a:solidFill>
                  <a:latin typeface="Public Sans"/>
                  <a:ea typeface="Public Sans"/>
                  <a:cs typeface="Public Sans"/>
                  <a:sym typeface="Public Sans"/>
                </a:rPr>
                <a:t>y Committee (SOMAC)</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a:t>
              </a:r>
              <a:r>
                <a:rPr lang="en-US" sz="1999">
                  <a:solidFill>
                    <a:srgbClr val="2B2C30"/>
                  </a:solidFill>
                  <a:latin typeface="Public Sans"/>
                  <a:ea typeface="Public Sans"/>
                  <a:cs typeface="Public Sans"/>
                  <a:sym typeface="Public Sans"/>
                </a:rPr>
                <a:t>Utah Commission on Criminal and Juvenile Justice (CCJJ)</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Legislatures and staff</a:t>
              </a:r>
            </a:p>
          </p:txBody>
        </p:sp>
      </p:grpSp>
      <p:sp>
        <p:nvSpPr>
          <p:cNvPr name="TextBox 10" id="10"/>
          <p:cNvSpPr txBox="true"/>
          <p:nvPr/>
        </p:nvSpPr>
        <p:spPr>
          <a:xfrm rot="0">
            <a:off x="810477" y="2013535"/>
            <a:ext cx="5146395" cy="457770"/>
          </a:xfrm>
          <a:prstGeom prst="rect">
            <a:avLst/>
          </a:prstGeom>
        </p:spPr>
        <p:txBody>
          <a:bodyPr anchor="t" rtlCol="false" tIns="0" lIns="0" bIns="0" rIns="0">
            <a:spAutoFit/>
          </a:bodyPr>
          <a:lstStyle/>
          <a:p>
            <a:pPr algn="l">
              <a:lnSpc>
                <a:spcPts val="3639"/>
              </a:lnSpc>
            </a:pPr>
            <a:r>
              <a:rPr lang="en-US" sz="2599" b="true">
                <a:solidFill>
                  <a:srgbClr val="2B2C30"/>
                </a:solidFill>
                <a:latin typeface="Public Sans Bold"/>
                <a:ea typeface="Public Sans Bold"/>
                <a:cs typeface="Public Sans Bold"/>
                <a:sym typeface="Public Sans Bold"/>
              </a:rPr>
              <a:t>Utah Organizations</a:t>
            </a:r>
          </a:p>
        </p:txBody>
      </p:sp>
      <p:sp>
        <p:nvSpPr>
          <p:cNvPr name="TextBox 11" id="11"/>
          <p:cNvSpPr txBox="true"/>
          <p:nvPr/>
        </p:nvSpPr>
        <p:spPr>
          <a:xfrm rot="0">
            <a:off x="1006871" y="2585605"/>
            <a:ext cx="4170675" cy="7397091"/>
          </a:xfrm>
          <a:prstGeom prst="rect">
            <a:avLst/>
          </a:prstGeom>
        </p:spPr>
        <p:txBody>
          <a:bodyPr anchor="t" rtlCol="false" tIns="0" lIns="0" bIns="0" rIns="0">
            <a:spAutoFit/>
          </a:bodyPr>
          <a:lstStyle/>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*Justice By Objectives</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*Clean Slate Utah </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*Utah Prisoner Advocate Network (UPAN)</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a:t>
            </a:r>
            <a:r>
              <a:rPr lang="en-US" sz="1999">
                <a:solidFill>
                  <a:srgbClr val="2B2C30"/>
                </a:solidFill>
                <a:latin typeface="Public Sans"/>
                <a:ea typeface="Public Sans"/>
                <a:cs typeface="Public Sans"/>
                <a:sym typeface="Public Sans"/>
              </a:rPr>
              <a:t>No More Victims nonprofit</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a:t>
            </a:r>
            <a:r>
              <a:rPr lang="en-US" sz="1999">
                <a:solidFill>
                  <a:srgbClr val="2B2C30"/>
                </a:solidFill>
                <a:latin typeface="Public Sans"/>
                <a:ea typeface="Public Sans"/>
                <a:cs typeface="Public Sans"/>
                <a:sym typeface="Public Sans"/>
              </a:rPr>
              <a:t>Suncrest Counseling</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Alpha Counseling </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Utah Association of Criminal Defense Lawyers (UACDL)</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Utah Women &amp; Leadership Project (UWLP)</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Utah Coalition Against Sexual Assault (UCASA)</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RASA Legal</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Utah Psychological Association</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New Directions</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 Salt Lake Legal Defender Association</a:t>
            </a:r>
          </a:p>
          <a:p>
            <a:pPr algn="l" marL="431799" indent="-215899" lvl="1">
              <a:lnSpc>
                <a:spcPts val="2799"/>
              </a:lnSpc>
              <a:buAutoNum type="arabicPeriod" startAt="1"/>
            </a:pPr>
            <a:r>
              <a:rPr lang="en-US" sz="1999">
                <a:solidFill>
                  <a:srgbClr val="2B2C30"/>
                </a:solidFill>
                <a:latin typeface="Public Sans"/>
                <a:ea typeface="Public Sans"/>
                <a:cs typeface="Public Sans"/>
                <a:sym typeface="Public Sans"/>
              </a:rPr>
              <a:t>+Utah Support Advocates for Recovery Awareness (USARA)</a:t>
            </a:r>
          </a:p>
        </p:txBody>
      </p:sp>
      <p:sp>
        <p:nvSpPr>
          <p:cNvPr name="Freeform 12" id="12"/>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13" id="13"/>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14" id="14"/>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15" id="15"/>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TextBox 3" id="3"/>
          <p:cNvSpPr txBox="true"/>
          <p:nvPr/>
        </p:nvSpPr>
        <p:spPr>
          <a:xfrm rot="0">
            <a:off x="1006882" y="4728792"/>
            <a:ext cx="16230600" cy="651211"/>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AFTERMATH ALLIANCE FOUNDATION</a:t>
            </a:r>
          </a:p>
        </p:txBody>
      </p:sp>
      <p:sp>
        <p:nvSpPr>
          <p:cNvPr name="TextBox 4" id="4"/>
          <p:cNvSpPr txBox="true"/>
          <p:nvPr/>
        </p:nvSpPr>
        <p:spPr>
          <a:xfrm rot="0">
            <a:off x="850974" y="2332465"/>
            <a:ext cx="16408332" cy="2084034"/>
          </a:xfrm>
          <a:prstGeom prst="rect">
            <a:avLst/>
          </a:prstGeom>
        </p:spPr>
        <p:txBody>
          <a:bodyPr anchor="t" rtlCol="false" tIns="0" lIns="0" bIns="0" rIns="0">
            <a:spAutoFit/>
          </a:bodyPr>
          <a:lstStyle/>
          <a:p>
            <a:pPr algn="l">
              <a:lnSpc>
                <a:spcPts val="15250"/>
              </a:lnSpc>
            </a:pPr>
            <a:r>
              <a:rPr lang="en-US" sz="16758" spc="83">
                <a:solidFill>
                  <a:srgbClr val="2B2C30"/>
                </a:solidFill>
                <a:latin typeface="Playfair Display"/>
                <a:ea typeface="Playfair Display"/>
                <a:cs typeface="Playfair Display"/>
                <a:sym typeface="Playfair Display"/>
              </a:rPr>
              <a:t>501(c)(3)</a:t>
            </a:r>
          </a:p>
        </p:txBody>
      </p:sp>
      <p:sp>
        <p:nvSpPr>
          <p:cNvPr name="Freeform 5" id="5"/>
          <p:cNvSpPr/>
          <p:nvPr/>
        </p:nvSpPr>
        <p:spPr>
          <a:xfrm flipH="false" flipV="false" rot="0">
            <a:off x="14912866" y="8546638"/>
            <a:ext cx="2346434" cy="924495"/>
          </a:xfrm>
          <a:custGeom>
            <a:avLst/>
            <a:gdLst/>
            <a:ahLst/>
            <a:cxnLst/>
            <a:rect r="r" b="b" t="t" l="l"/>
            <a:pathLst>
              <a:path h="924495" w="2346434">
                <a:moveTo>
                  <a:pt x="0" y="0"/>
                </a:moveTo>
                <a:lnTo>
                  <a:pt x="2346434" y="0"/>
                </a:lnTo>
                <a:lnTo>
                  <a:pt x="2346434" y="924495"/>
                </a:lnTo>
                <a:lnTo>
                  <a:pt x="0" y="924495"/>
                </a:lnTo>
                <a:lnTo>
                  <a:pt x="0" y="0"/>
                </a:lnTo>
                <a:close/>
              </a:path>
            </a:pathLst>
          </a:custGeom>
          <a:blipFill>
            <a:blip r:embed="rId2"/>
            <a:stretch>
              <a:fillRect l="0" t="0" r="0" b="0"/>
            </a:stretch>
          </a:blipFill>
        </p:spPr>
      </p:sp>
      <p:sp>
        <p:nvSpPr>
          <p:cNvPr name="Freeform 6" id="6"/>
          <p:cNvSpPr/>
          <p:nvPr/>
        </p:nvSpPr>
        <p:spPr>
          <a:xfrm flipH="false" flipV="false" rot="0">
            <a:off x="15445194" y="8096664"/>
            <a:ext cx="1281778" cy="1400786"/>
          </a:xfrm>
          <a:custGeom>
            <a:avLst/>
            <a:gdLst/>
            <a:ahLst/>
            <a:cxnLst/>
            <a:rect r="r" b="b" t="t" l="l"/>
            <a:pathLst>
              <a:path h="1400786" w="1281778">
                <a:moveTo>
                  <a:pt x="0" y="0"/>
                </a:moveTo>
                <a:lnTo>
                  <a:pt x="1281778" y="0"/>
                </a:lnTo>
                <a:lnTo>
                  <a:pt x="1281778" y="1400786"/>
                </a:lnTo>
                <a:lnTo>
                  <a:pt x="0" y="1400786"/>
                </a:lnTo>
                <a:lnTo>
                  <a:pt x="0" y="0"/>
                </a:lnTo>
                <a:close/>
              </a:path>
            </a:pathLst>
          </a:custGeom>
          <a:blipFill>
            <a:blip r:embed="rId3"/>
            <a:stretch>
              <a:fillRect l="-63481" t="-23003" r="-134015" b="-19640"/>
            </a:stretch>
          </a:blipFill>
        </p:spPr>
      </p:sp>
      <p:sp>
        <p:nvSpPr>
          <p:cNvPr name="TextBox 7" id="7"/>
          <p:cNvSpPr txBox="true"/>
          <p:nvPr/>
        </p:nvSpPr>
        <p:spPr>
          <a:xfrm rot="0">
            <a:off x="15486295" y="8778620"/>
            <a:ext cx="1257252" cy="449995"/>
          </a:xfrm>
          <a:prstGeom prst="rect">
            <a:avLst/>
          </a:prstGeom>
        </p:spPr>
        <p:txBody>
          <a:bodyPr anchor="t" rtlCol="false" tIns="0" lIns="0" bIns="0" rIns="0">
            <a:spAutoFit/>
          </a:bodyPr>
          <a:lstStyle/>
          <a:p>
            <a:pPr algn="ctr">
              <a:lnSpc>
                <a:spcPts val="3261"/>
              </a:lnSpc>
              <a:spcBef>
                <a:spcPct val="0"/>
              </a:spcBef>
            </a:pPr>
            <a:r>
              <a:rPr lang="en-US" sz="2329">
                <a:solidFill>
                  <a:srgbClr val="F08519"/>
                </a:solidFill>
                <a:latin typeface="Times New Roman"/>
                <a:ea typeface="Times New Roman"/>
                <a:cs typeface="Times New Roman"/>
                <a:sym typeface="Times New Roman"/>
              </a:rPr>
              <a:t>UTRSOL</a:t>
            </a:r>
          </a:p>
        </p:txBody>
      </p:sp>
      <p:sp>
        <p:nvSpPr>
          <p:cNvPr name="TextBox 8" id="8"/>
          <p:cNvSpPr txBox="true"/>
          <p:nvPr/>
        </p:nvSpPr>
        <p:spPr>
          <a:xfrm rot="0">
            <a:off x="15049642" y="9180990"/>
            <a:ext cx="2072882" cy="208061"/>
          </a:xfrm>
          <a:prstGeom prst="rect">
            <a:avLst/>
          </a:prstGeom>
        </p:spPr>
        <p:txBody>
          <a:bodyPr anchor="t" rtlCol="false" tIns="0" lIns="0" bIns="0" rIns="0">
            <a:spAutoFit/>
          </a:bodyPr>
          <a:lstStyle/>
          <a:p>
            <a:pPr algn="ctr">
              <a:lnSpc>
                <a:spcPts val="1505"/>
              </a:lnSpc>
              <a:spcBef>
                <a:spcPct val="0"/>
              </a:spcBef>
            </a:pPr>
            <a:r>
              <a:rPr lang="en-US" sz="1075">
                <a:solidFill>
                  <a:srgbClr val="F08519"/>
                </a:solidFill>
                <a:latin typeface="Times New Roman"/>
                <a:ea typeface="Times New Roman"/>
                <a:cs typeface="Times New Roman"/>
                <a:sym typeface="Times New Roman"/>
              </a:rPr>
              <a:t>Utah for Rational Sex Offense Laws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DAGo_uhVP0E</dc:identifier>
  <dcterms:modified xsi:type="dcterms:W3CDTF">2011-08-01T06:04:30Z</dcterms:modified>
  <cp:revision>1</cp:revision>
  <dc:title>Edited Board Meeting 1</dc:title>
</cp:coreProperties>
</file>