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1"/>
  </p:sldMasterIdLst>
  <p:notesMasterIdLst>
    <p:notesMasterId r:id="rId22"/>
  </p:notesMasterIdLst>
  <p:handoutMasterIdLst>
    <p:handoutMasterId r:id="rId23"/>
  </p:handoutMasterIdLst>
  <p:sldIdLst>
    <p:sldId id="501" r:id="rId2"/>
    <p:sldId id="499" r:id="rId3"/>
    <p:sldId id="356" r:id="rId4"/>
    <p:sldId id="375" r:id="rId5"/>
    <p:sldId id="411" r:id="rId6"/>
    <p:sldId id="409" r:id="rId7"/>
    <p:sldId id="410" r:id="rId8"/>
    <p:sldId id="407" r:id="rId9"/>
    <p:sldId id="416" r:id="rId10"/>
    <p:sldId id="408" r:id="rId11"/>
    <p:sldId id="464" r:id="rId12"/>
    <p:sldId id="420" r:id="rId13"/>
    <p:sldId id="433" r:id="rId14"/>
    <p:sldId id="440" r:id="rId15"/>
    <p:sldId id="447" r:id="rId16"/>
    <p:sldId id="473" r:id="rId17"/>
    <p:sldId id="449" r:id="rId18"/>
    <p:sldId id="482" r:id="rId19"/>
    <p:sldId id="490" r:id="rId20"/>
    <p:sldId id="500" r:id="rId21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1" autoAdjust="0"/>
    <p:restoredTop sz="72487" autoAdjust="0"/>
  </p:normalViewPr>
  <p:slideViewPr>
    <p:cSldViewPr>
      <p:cViewPr>
        <p:scale>
          <a:sx n="100" d="100"/>
          <a:sy n="100" d="100"/>
        </p:scale>
        <p:origin x="-2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C7960-4047-46D3-AFC8-E4B7D093B43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91BFDC-10DF-46BA-A504-7E6D7F52D3A3}">
      <dgm:prSet phldrT="[Text]" custT="1"/>
      <dgm:spPr>
        <a:solidFill>
          <a:srgbClr val="66FFFF"/>
        </a:solidFill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Professional Quality of Life</a:t>
          </a:r>
        </a:p>
      </dgm:t>
    </dgm:pt>
    <dgm:pt modelId="{6D151E91-3628-4E79-B6C5-C68E1229513C}" type="parTrans" cxnId="{E5292A4F-8851-4EC5-9FA8-FB5A318673F2}">
      <dgm:prSet/>
      <dgm:spPr/>
      <dgm:t>
        <a:bodyPr/>
        <a:lstStyle/>
        <a:p>
          <a:endParaRPr lang="en-US" sz="2400"/>
        </a:p>
      </dgm:t>
    </dgm:pt>
    <dgm:pt modelId="{39D9673B-1D3C-488D-8559-6B1FA1461B74}" type="sibTrans" cxnId="{E5292A4F-8851-4EC5-9FA8-FB5A318673F2}">
      <dgm:prSet/>
      <dgm:spPr/>
      <dgm:t>
        <a:bodyPr/>
        <a:lstStyle/>
        <a:p>
          <a:endParaRPr lang="en-US" sz="2400"/>
        </a:p>
      </dgm:t>
    </dgm:pt>
    <dgm:pt modelId="{46565B41-B75A-4C9B-B816-94BA48B2177A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r>
            <a:rPr lang="en-US" sz="2400" dirty="0"/>
            <a:t>Compassion Satisfaction</a:t>
          </a:r>
        </a:p>
      </dgm:t>
    </dgm:pt>
    <dgm:pt modelId="{8FFA8A3C-BD48-48F1-81CD-6AC2A5A53D0B}" type="parTrans" cxnId="{43AF183B-C19B-409A-B9B7-04BF6C6C1AC4}">
      <dgm:prSet/>
      <dgm:spPr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endParaRPr lang="en-US" sz="2400"/>
        </a:p>
      </dgm:t>
    </dgm:pt>
    <dgm:pt modelId="{95FC827F-374C-41CF-904C-62BA69F49B5F}" type="sibTrans" cxnId="{43AF183B-C19B-409A-B9B7-04BF6C6C1AC4}">
      <dgm:prSet/>
      <dgm:spPr/>
      <dgm:t>
        <a:bodyPr/>
        <a:lstStyle/>
        <a:p>
          <a:endParaRPr lang="en-US" sz="2400"/>
        </a:p>
      </dgm:t>
    </dgm:pt>
    <dgm:pt modelId="{54AA1C5D-B6C2-4B25-A250-21D6D2A99690}">
      <dgm:prSet phldrT="[Text]" custT="1"/>
      <dgm:spPr>
        <a:solidFill>
          <a:srgbClr val="FFFF00"/>
        </a:solidFill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Compassion Fatigue</a:t>
          </a:r>
        </a:p>
      </dgm:t>
    </dgm:pt>
    <dgm:pt modelId="{6978F54D-49E0-416F-9860-6B16FFFB3831}" type="parTrans" cxnId="{E069FC93-1E85-49D6-BE37-CF3B1D9E701D}">
      <dgm:prSet/>
      <dgm:spPr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endParaRPr lang="en-US" sz="2400"/>
        </a:p>
      </dgm:t>
    </dgm:pt>
    <dgm:pt modelId="{A0E47D1D-4014-41D8-9D62-0059CFA31281}" type="sibTrans" cxnId="{E069FC93-1E85-49D6-BE37-CF3B1D9E701D}">
      <dgm:prSet/>
      <dgm:spPr/>
      <dgm:t>
        <a:bodyPr/>
        <a:lstStyle/>
        <a:p>
          <a:endParaRPr lang="en-US" sz="2400"/>
        </a:p>
      </dgm:t>
    </dgm:pt>
    <dgm:pt modelId="{68B8707A-18EF-455E-96AC-105027D13C8F}">
      <dgm:prSet phldrT="[Text]" custT="1"/>
      <dgm:spPr>
        <a:solidFill>
          <a:schemeClr val="bg1">
            <a:lumMod val="50000"/>
          </a:schemeClr>
        </a:solidFill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r>
            <a:rPr lang="en-US" sz="2400" dirty="0"/>
            <a:t>Burnout</a:t>
          </a:r>
        </a:p>
      </dgm:t>
    </dgm:pt>
    <dgm:pt modelId="{A2E0BD7E-3D93-427E-A278-868B8DE8B1BC}" type="parTrans" cxnId="{2FAA25DA-59D4-4202-A487-D82C2078742E}">
      <dgm:prSet/>
      <dgm:spPr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endParaRPr lang="en-US" sz="2400"/>
        </a:p>
      </dgm:t>
    </dgm:pt>
    <dgm:pt modelId="{16312767-48D2-4635-8270-0DFA84CC9007}" type="sibTrans" cxnId="{2FAA25DA-59D4-4202-A487-D82C2078742E}">
      <dgm:prSet/>
      <dgm:spPr/>
      <dgm:t>
        <a:bodyPr/>
        <a:lstStyle/>
        <a:p>
          <a:endParaRPr lang="en-US" sz="2400"/>
        </a:p>
      </dgm:t>
    </dgm:pt>
    <dgm:pt modelId="{746C97A4-A5AC-45F0-B707-A85B25D78564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r>
            <a:rPr lang="en-US" sz="2400" dirty="0"/>
            <a:t>Secondary Trauma</a:t>
          </a:r>
        </a:p>
      </dgm:t>
    </dgm:pt>
    <dgm:pt modelId="{D9D48B72-F00A-4C21-BABA-5F0AA536969F}" type="parTrans" cxnId="{A18E941C-9DAF-4C08-A4D2-A508B25CFE18}">
      <dgm:prSet/>
      <dgm:spPr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gm:spPr>
      <dgm:t>
        <a:bodyPr/>
        <a:lstStyle/>
        <a:p>
          <a:endParaRPr lang="en-US" sz="2400"/>
        </a:p>
      </dgm:t>
    </dgm:pt>
    <dgm:pt modelId="{E7C23FDF-94D5-445D-BF06-85A648826DB2}" type="sibTrans" cxnId="{A18E941C-9DAF-4C08-A4D2-A508B25CFE18}">
      <dgm:prSet/>
      <dgm:spPr/>
      <dgm:t>
        <a:bodyPr/>
        <a:lstStyle/>
        <a:p>
          <a:endParaRPr lang="en-US" sz="2400"/>
        </a:p>
      </dgm:t>
    </dgm:pt>
    <dgm:pt modelId="{020C8D83-1D2B-4452-A5D8-2C460F5E0758}" type="pres">
      <dgm:prSet presAssocID="{1E7C7960-4047-46D3-AFC8-E4B7D093B43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26216-0AFE-4B76-B690-83D610B541ED}" type="pres">
      <dgm:prSet presAssocID="{1E7C7960-4047-46D3-AFC8-E4B7D093B43B}" presName="hierFlow" presStyleCnt="0"/>
      <dgm:spPr/>
    </dgm:pt>
    <dgm:pt modelId="{690A3FC6-9C2C-435C-A069-5AB3346B0835}" type="pres">
      <dgm:prSet presAssocID="{1E7C7960-4047-46D3-AFC8-E4B7D093B43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08CC3B5-EAD2-4FB1-8460-F3A2EBF23AE1}" type="pres">
      <dgm:prSet presAssocID="{C691BFDC-10DF-46BA-A504-7E6D7F52D3A3}" presName="Name14" presStyleCnt="0"/>
      <dgm:spPr/>
    </dgm:pt>
    <dgm:pt modelId="{EC3544C4-7599-4200-8EF4-1286B48097F7}" type="pres">
      <dgm:prSet presAssocID="{C691BFDC-10DF-46BA-A504-7E6D7F52D3A3}" presName="level1Shape" presStyleLbl="node0" presStyleIdx="0" presStyleCnt="1" custScaleX="294189" custLinFactNeighborX="369" custLinFactNeighborY="-4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2C60EF-E3CC-4BA2-B174-6323E4D7EE09}" type="pres">
      <dgm:prSet presAssocID="{C691BFDC-10DF-46BA-A504-7E6D7F52D3A3}" presName="hierChild2" presStyleCnt="0"/>
      <dgm:spPr/>
    </dgm:pt>
    <dgm:pt modelId="{FBC4CF9D-A33A-4CA6-BF4C-3A8E33711ADF}" type="pres">
      <dgm:prSet presAssocID="{8FFA8A3C-BD48-48F1-81CD-6AC2A5A53D0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C316FC76-B98F-4329-84B5-24B35F59235E}" type="pres">
      <dgm:prSet presAssocID="{46565B41-B75A-4C9B-B816-94BA48B2177A}" presName="Name21" presStyleCnt="0"/>
      <dgm:spPr/>
    </dgm:pt>
    <dgm:pt modelId="{31769D1D-7247-4D23-9E06-D2EAB54AAEB4}" type="pres">
      <dgm:prSet presAssocID="{46565B41-B75A-4C9B-B816-94BA48B2177A}" presName="level2Shape" presStyleLbl="node2" presStyleIdx="0" presStyleCnt="2" custScaleX="121314" custLinFactNeighborX="-54462" custLinFactNeighborY="9855"/>
      <dgm:spPr/>
      <dgm:t>
        <a:bodyPr/>
        <a:lstStyle/>
        <a:p>
          <a:endParaRPr lang="en-US"/>
        </a:p>
      </dgm:t>
    </dgm:pt>
    <dgm:pt modelId="{7D1165C4-64F5-4F3A-9289-F304932DDB9C}" type="pres">
      <dgm:prSet presAssocID="{46565B41-B75A-4C9B-B816-94BA48B2177A}" presName="hierChild3" presStyleCnt="0"/>
      <dgm:spPr/>
    </dgm:pt>
    <dgm:pt modelId="{E572BFC5-0EE1-429D-9E63-EA4FA9FF326F}" type="pres">
      <dgm:prSet presAssocID="{6978F54D-49E0-416F-9860-6B16FFFB383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CFD772F-2E86-4985-8901-E7BE6EA255CD}" type="pres">
      <dgm:prSet presAssocID="{54AA1C5D-B6C2-4B25-A250-21D6D2A99690}" presName="Name21" presStyleCnt="0"/>
      <dgm:spPr/>
    </dgm:pt>
    <dgm:pt modelId="{9EAE0CF6-04C1-42DD-A245-2EF461E88D1D}" type="pres">
      <dgm:prSet presAssocID="{54AA1C5D-B6C2-4B25-A250-21D6D2A99690}" presName="level2Shape" presStyleLbl="node2" presStyleIdx="1" presStyleCnt="2" custScaleX="116908" custLinFactNeighborX="46807" custLinFactNeighborY="11348"/>
      <dgm:spPr/>
      <dgm:t>
        <a:bodyPr/>
        <a:lstStyle/>
        <a:p>
          <a:endParaRPr lang="en-US"/>
        </a:p>
      </dgm:t>
    </dgm:pt>
    <dgm:pt modelId="{4AF03DE5-2A1B-40D1-A64E-63E42C7340EA}" type="pres">
      <dgm:prSet presAssocID="{54AA1C5D-B6C2-4B25-A250-21D6D2A99690}" presName="hierChild3" presStyleCnt="0"/>
      <dgm:spPr/>
    </dgm:pt>
    <dgm:pt modelId="{B26F7F9E-A29B-4170-9BC7-00FC2F0AA017}" type="pres">
      <dgm:prSet presAssocID="{A2E0BD7E-3D93-427E-A278-868B8DE8B1BC}" presName="Name19" presStyleLbl="parChTrans1D3" presStyleIdx="0" presStyleCnt="2"/>
      <dgm:spPr/>
      <dgm:t>
        <a:bodyPr/>
        <a:lstStyle/>
        <a:p>
          <a:endParaRPr lang="en-US"/>
        </a:p>
      </dgm:t>
    </dgm:pt>
    <dgm:pt modelId="{BEA483BB-DA76-4E46-81DF-ACA085FCF939}" type="pres">
      <dgm:prSet presAssocID="{68B8707A-18EF-455E-96AC-105027D13C8F}" presName="Name21" presStyleCnt="0"/>
      <dgm:spPr/>
    </dgm:pt>
    <dgm:pt modelId="{C4FAF03C-E1F6-4292-A9FC-66F1787B2BCB}" type="pres">
      <dgm:prSet presAssocID="{68B8707A-18EF-455E-96AC-105027D13C8F}" presName="level2Shape" presStyleLbl="node3" presStyleIdx="0" presStyleCnt="2" custLinFactNeighborX="46807" custLinFactNeighborY="84"/>
      <dgm:spPr/>
      <dgm:t>
        <a:bodyPr/>
        <a:lstStyle/>
        <a:p>
          <a:endParaRPr lang="en-US"/>
        </a:p>
      </dgm:t>
    </dgm:pt>
    <dgm:pt modelId="{C6817DEE-DE38-4084-AE4A-275A61F12691}" type="pres">
      <dgm:prSet presAssocID="{68B8707A-18EF-455E-96AC-105027D13C8F}" presName="hierChild3" presStyleCnt="0"/>
      <dgm:spPr/>
    </dgm:pt>
    <dgm:pt modelId="{46791D12-394B-4401-8F71-11EB09278EA0}" type="pres">
      <dgm:prSet presAssocID="{D9D48B72-F00A-4C21-BABA-5F0AA536969F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2017BDC-2D83-4D00-8B09-A56EB074E165}" type="pres">
      <dgm:prSet presAssocID="{746C97A4-A5AC-45F0-B707-A85B25D78564}" presName="Name21" presStyleCnt="0"/>
      <dgm:spPr/>
    </dgm:pt>
    <dgm:pt modelId="{DEA1772A-34B8-458E-A927-6FD9494D4D3E}" type="pres">
      <dgm:prSet presAssocID="{746C97A4-A5AC-45F0-B707-A85B25D78564}" presName="level2Shape" presStyleLbl="node3" presStyleIdx="1" presStyleCnt="2" custLinFactNeighborX="46807" custLinFactNeighborY="84"/>
      <dgm:spPr/>
      <dgm:t>
        <a:bodyPr/>
        <a:lstStyle/>
        <a:p>
          <a:endParaRPr lang="en-US"/>
        </a:p>
      </dgm:t>
    </dgm:pt>
    <dgm:pt modelId="{3E4D4AD3-7AD1-4795-A0AF-ECD0F695F2A7}" type="pres">
      <dgm:prSet presAssocID="{746C97A4-A5AC-45F0-B707-A85B25D78564}" presName="hierChild3" presStyleCnt="0"/>
      <dgm:spPr/>
    </dgm:pt>
    <dgm:pt modelId="{017E45CB-568E-4BC1-BFBB-7EC4992833D8}" type="pres">
      <dgm:prSet presAssocID="{1E7C7960-4047-46D3-AFC8-E4B7D093B43B}" presName="bgShapesFlow" presStyleCnt="0"/>
      <dgm:spPr/>
    </dgm:pt>
  </dgm:ptLst>
  <dgm:cxnLst>
    <dgm:cxn modelId="{8697C2D4-B17A-4984-A0AC-8B228FBEB182}" type="presOf" srcId="{46565B41-B75A-4C9B-B816-94BA48B2177A}" destId="{31769D1D-7247-4D23-9E06-D2EAB54AAEB4}" srcOrd="0" destOrd="0" presId="urn:microsoft.com/office/officeart/2005/8/layout/hierarchy6"/>
    <dgm:cxn modelId="{E2B17B09-1F0D-44B5-9006-98514DA7CC8F}" type="presOf" srcId="{54AA1C5D-B6C2-4B25-A250-21D6D2A99690}" destId="{9EAE0CF6-04C1-42DD-A245-2EF461E88D1D}" srcOrd="0" destOrd="0" presId="urn:microsoft.com/office/officeart/2005/8/layout/hierarchy6"/>
    <dgm:cxn modelId="{E9BA4F87-8221-4F3F-8E95-E40DAE6D358B}" type="presOf" srcId="{D9D48B72-F00A-4C21-BABA-5F0AA536969F}" destId="{46791D12-394B-4401-8F71-11EB09278EA0}" srcOrd="0" destOrd="0" presId="urn:microsoft.com/office/officeart/2005/8/layout/hierarchy6"/>
    <dgm:cxn modelId="{EBBC130E-8848-4B4A-A2B4-E46ED709C5A6}" type="presOf" srcId="{746C97A4-A5AC-45F0-B707-A85B25D78564}" destId="{DEA1772A-34B8-458E-A927-6FD9494D4D3E}" srcOrd="0" destOrd="0" presId="urn:microsoft.com/office/officeart/2005/8/layout/hierarchy6"/>
    <dgm:cxn modelId="{43AF183B-C19B-409A-B9B7-04BF6C6C1AC4}" srcId="{C691BFDC-10DF-46BA-A504-7E6D7F52D3A3}" destId="{46565B41-B75A-4C9B-B816-94BA48B2177A}" srcOrd="0" destOrd="0" parTransId="{8FFA8A3C-BD48-48F1-81CD-6AC2A5A53D0B}" sibTransId="{95FC827F-374C-41CF-904C-62BA69F49B5F}"/>
    <dgm:cxn modelId="{DEF778A1-3794-4488-BBF6-5450FB2E895E}" type="presOf" srcId="{C691BFDC-10DF-46BA-A504-7E6D7F52D3A3}" destId="{EC3544C4-7599-4200-8EF4-1286B48097F7}" srcOrd="0" destOrd="0" presId="urn:microsoft.com/office/officeart/2005/8/layout/hierarchy6"/>
    <dgm:cxn modelId="{0DE4288A-7C6B-4203-AFFE-32A870401B96}" type="presOf" srcId="{A2E0BD7E-3D93-427E-A278-868B8DE8B1BC}" destId="{B26F7F9E-A29B-4170-9BC7-00FC2F0AA017}" srcOrd="0" destOrd="0" presId="urn:microsoft.com/office/officeart/2005/8/layout/hierarchy6"/>
    <dgm:cxn modelId="{2FAA25DA-59D4-4202-A487-D82C2078742E}" srcId="{54AA1C5D-B6C2-4B25-A250-21D6D2A99690}" destId="{68B8707A-18EF-455E-96AC-105027D13C8F}" srcOrd="0" destOrd="0" parTransId="{A2E0BD7E-3D93-427E-A278-868B8DE8B1BC}" sibTransId="{16312767-48D2-4635-8270-0DFA84CC9007}"/>
    <dgm:cxn modelId="{263530BC-600F-4680-AC21-905FBD010207}" type="presOf" srcId="{8FFA8A3C-BD48-48F1-81CD-6AC2A5A53D0B}" destId="{FBC4CF9D-A33A-4CA6-BF4C-3A8E33711ADF}" srcOrd="0" destOrd="0" presId="urn:microsoft.com/office/officeart/2005/8/layout/hierarchy6"/>
    <dgm:cxn modelId="{39F3D2DB-CF14-4E7C-8D2A-0EFC28A9CD13}" type="presOf" srcId="{1E7C7960-4047-46D3-AFC8-E4B7D093B43B}" destId="{020C8D83-1D2B-4452-A5D8-2C460F5E0758}" srcOrd="0" destOrd="0" presId="urn:microsoft.com/office/officeart/2005/8/layout/hierarchy6"/>
    <dgm:cxn modelId="{E5292A4F-8851-4EC5-9FA8-FB5A318673F2}" srcId="{1E7C7960-4047-46D3-AFC8-E4B7D093B43B}" destId="{C691BFDC-10DF-46BA-A504-7E6D7F52D3A3}" srcOrd="0" destOrd="0" parTransId="{6D151E91-3628-4E79-B6C5-C68E1229513C}" sibTransId="{39D9673B-1D3C-488D-8559-6B1FA1461B74}"/>
    <dgm:cxn modelId="{E069FC93-1E85-49D6-BE37-CF3B1D9E701D}" srcId="{C691BFDC-10DF-46BA-A504-7E6D7F52D3A3}" destId="{54AA1C5D-B6C2-4B25-A250-21D6D2A99690}" srcOrd="1" destOrd="0" parTransId="{6978F54D-49E0-416F-9860-6B16FFFB3831}" sibTransId="{A0E47D1D-4014-41D8-9D62-0059CFA31281}"/>
    <dgm:cxn modelId="{5DCEFDB1-757B-4012-AE6D-030179C6CA24}" type="presOf" srcId="{6978F54D-49E0-416F-9860-6B16FFFB3831}" destId="{E572BFC5-0EE1-429D-9E63-EA4FA9FF326F}" srcOrd="0" destOrd="0" presId="urn:microsoft.com/office/officeart/2005/8/layout/hierarchy6"/>
    <dgm:cxn modelId="{A18E941C-9DAF-4C08-A4D2-A508B25CFE18}" srcId="{54AA1C5D-B6C2-4B25-A250-21D6D2A99690}" destId="{746C97A4-A5AC-45F0-B707-A85B25D78564}" srcOrd="1" destOrd="0" parTransId="{D9D48B72-F00A-4C21-BABA-5F0AA536969F}" sibTransId="{E7C23FDF-94D5-445D-BF06-85A648826DB2}"/>
    <dgm:cxn modelId="{757A69D3-05D7-4146-807D-675E0919A76F}" type="presOf" srcId="{68B8707A-18EF-455E-96AC-105027D13C8F}" destId="{C4FAF03C-E1F6-4292-A9FC-66F1787B2BCB}" srcOrd="0" destOrd="0" presId="urn:microsoft.com/office/officeart/2005/8/layout/hierarchy6"/>
    <dgm:cxn modelId="{995521C9-749F-4F7C-A5C3-9C5DB599D3D3}" type="presParOf" srcId="{020C8D83-1D2B-4452-A5D8-2C460F5E0758}" destId="{7FB26216-0AFE-4B76-B690-83D610B541ED}" srcOrd="0" destOrd="0" presId="urn:microsoft.com/office/officeart/2005/8/layout/hierarchy6"/>
    <dgm:cxn modelId="{D1F0BEAB-E894-4483-9324-304612BD9298}" type="presParOf" srcId="{7FB26216-0AFE-4B76-B690-83D610B541ED}" destId="{690A3FC6-9C2C-435C-A069-5AB3346B0835}" srcOrd="0" destOrd="0" presId="urn:microsoft.com/office/officeart/2005/8/layout/hierarchy6"/>
    <dgm:cxn modelId="{47F8F37B-C5C9-4AC6-A9F8-3CCFD72DBABA}" type="presParOf" srcId="{690A3FC6-9C2C-435C-A069-5AB3346B0835}" destId="{A08CC3B5-EAD2-4FB1-8460-F3A2EBF23AE1}" srcOrd="0" destOrd="0" presId="urn:microsoft.com/office/officeart/2005/8/layout/hierarchy6"/>
    <dgm:cxn modelId="{45ADFCDF-2B2F-4596-9215-8D843C490679}" type="presParOf" srcId="{A08CC3B5-EAD2-4FB1-8460-F3A2EBF23AE1}" destId="{EC3544C4-7599-4200-8EF4-1286B48097F7}" srcOrd="0" destOrd="0" presId="urn:microsoft.com/office/officeart/2005/8/layout/hierarchy6"/>
    <dgm:cxn modelId="{3BE74A3D-3012-4123-B9A8-C9A454EC9627}" type="presParOf" srcId="{A08CC3B5-EAD2-4FB1-8460-F3A2EBF23AE1}" destId="{0A2C60EF-E3CC-4BA2-B174-6323E4D7EE09}" srcOrd="1" destOrd="0" presId="urn:microsoft.com/office/officeart/2005/8/layout/hierarchy6"/>
    <dgm:cxn modelId="{4068E1B2-0616-495E-BE8C-7477A7B2CB9E}" type="presParOf" srcId="{0A2C60EF-E3CC-4BA2-B174-6323E4D7EE09}" destId="{FBC4CF9D-A33A-4CA6-BF4C-3A8E33711ADF}" srcOrd="0" destOrd="0" presId="urn:microsoft.com/office/officeart/2005/8/layout/hierarchy6"/>
    <dgm:cxn modelId="{94968A82-5055-4D28-BD36-FB95C17BD6A9}" type="presParOf" srcId="{0A2C60EF-E3CC-4BA2-B174-6323E4D7EE09}" destId="{C316FC76-B98F-4329-84B5-24B35F59235E}" srcOrd="1" destOrd="0" presId="urn:microsoft.com/office/officeart/2005/8/layout/hierarchy6"/>
    <dgm:cxn modelId="{1C36B765-F042-4B74-9C22-39F19364B3C2}" type="presParOf" srcId="{C316FC76-B98F-4329-84B5-24B35F59235E}" destId="{31769D1D-7247-4D23-9E06-D2EAB54AAEB4}" srcOrd="0" destOrd="0" presId="urn:microsoft.com/office/officeart/2005/8/layout/hierarchy6"/>
    <dgm:cxn modelId="{6B594C7C-A1E3-49DB-A741-14F309D3B2FD}" type="presParOf" srcId="{C316FC76-B98F-4329-84B5-24B35F59235E}" destId="{7D1165C4-64F5-4F3A-9289-F304932DDB9C}" srcOrd="1" destOrd="0" presId="urn:microsoft.com/office/officeart/2005/8/layout/hierarchy6"/>
    <dgm:cxn modelId="{143344CE-D7C4-47BE-AA71-E641A1285B57}" type="presParOf" srcId="{0A2C60EF-E3CC-4BA2-B174-6323E4D7EE09}" destId="{E572BFC5-0EE1-429D-9E63-EA4FA9FF326F}" srcOrd="2" destOrd="0" presId="urn:microsoft.com/office/officeart/2005/8/layout/hierarchy6"/>
    <dgm:cxn modelId="{BCE0D7B7-DB42-402F-8FB3-F8C0308FF16A}" type="presParOf" srcId="{0A2C60EF-E3CC-4BA2-B174-6323E4D7EE09}" destId="{7CFD772F-2E86-4985-8901-E7BE6EA255CD}" srcOrd="3" destOrd="0" presId="urn:microsoft.com/office/officeart/2005/8/layout/hierarchy6"/>
    <dgm:cxn modelId="{097B59A2-914A-4D94-A59C-BCF5AA3FF39B}" type="presParOf" srcId="{7CFD772F-2E86-4985-8901-E7BE6EA255CD}" destId="{9EAE0CF6-04C1-42DD-A245-2EF461E88D1D}" srcOrd="0" destOrd="0" presId="urn:microsoft.com/office/officeart/2005/8/layout/hierarchy6"/>
    <dgm:cxn modelId="{C7F73448-5ED8-4FC7-9748-25876645535E}" type="presParOf" srcId="{7CFD772F-2E86-4985-8901-E7BE6EA255CD}" destId="{4AF03DE5-2A1B-40D1-A64E-63E42C7340EA}" srcOrd="1" destOrd="0" presId="urn:microsoft.com/office/officeart/2005/8/layout/hierarchy6"/>
    <dgm:cxn modelId="{BDBFEFF7-C1F7-4BCF-9CCA-789ACBDE0FE4}" type="presParOf" srcId="{4AF03DE5-2A1B-40D1-A64E-63E42C7340EA}" destId="{B26F7F9E-A29B-4170-9BC7-00FC2F0AA017}" srcOrd="0" destOrd="0" presId="urn:microsoft.com/office/officeart/2005/8/layout/hierarchy6"/>
    <dgm:cxn modelId="{42BF68B8-C676-4EEE-8572-F63B6F881FE8}" type="presParOf" srcId="{4AF03DE5-2A1B-40D1-A64E-63E42C7340EA}" destId="{BEA483BB-DA76-4E46-81DF-ACA085FCF939}" srcOrd="1" destOrd="0" presId="urn:microsoft.com/office/officeart/2005/8/layout/hierarchy6"/>
    <dgm:cxn modelId="{2580B947-D7C3-41E6-91EA-68A716F8DE88}" type="presParOf" srcId="{BEA483BB-DA76-4E46-81DF-ACA085FCF939}" destId="{C4FAF03C-E1F6-4292-A9FC-66F1787B2BCB}" srcOrd="0" destOrd="0" presId="urn:microsoft.com/office/officeart/2005/8/layout/hierarchy6"/>
    <dgm:cxn modelId="{247CC27F-1755-4A15-B69D-CFB6B730C240}" type="presParOf" srcId="{BEA483BB-DA76-4E46-81DF-ACA085FCF939}" destId="{C6817DEE-DE38-4084-AE4A-275A61F12691}" srcOrd="1" destOrd="0" presId="urn:microsoft.com/office/officeart/2005/8/layout/hierarchy6"/>
    <dgm:cxn modelId="{60F0E7EE-8DD0-4968-A35D-674A69AC1394}" type="presParOf" srcId="{4AF03DE5-2A1B-40D1-A64E-63E42C7340EA}" destId="{46791D12-394B-4401-8F71-11EB09278EA0}" srcOrd="2" destOrd="0" presId="urn:microsoft.com/office/officeart/2005/8/layout/hierarchy6"/>
    <dgm:cxn modelId="{B84DFEC6-5E24-46C4-AC47-80ED95811FEB}" type="presParOf" srcId="{4AF03DE5-2A1B-40D1-A64E-63E42C7340EA}" destId="{82017BDC-2D83-4D00-8B09-A56EB074E165}" srcOrd="3" destOrd="0" presId="urn:microsoft.com/office/officeart/2005/8/layout/hierarchy6"/>
    <dgm:cxn modelId="{5B1F7551-B2AE-43D9-ADC0-B02648AE6980}" type="presParOf" srcId="{82017BDC-2D83-4D00-8B09-A56EB074E165}" destId="{DEA1772A-34B8-458E-A927-6FD9494D4D3E}" srcOrd="0" destOrd="0" presId="urn:microsoft.com/office/officeart/2005/8/layout/hierarchy6"/>
    <dgm:cxn modelId="{11CAC244-D29A-44AF-BA5D-99320FC72CCA}" type="presParOf" srcId="{82017BDC-2D83-4D00-8B09-A56EB074E165}" destId="{3E4D4AD3-7AD1-4795-A0AF-ECD0F695F2A7}" srcOrd="1" destOrd="0" presId="urn:microsoft.com/office/officeart/2005/8/layout/hierarchy6"/>
    <dgm:cxn modelId="{AA3C16C9-AFD1-4844-A386-9ED002272C1F}" type="presParOf" srcId="{020C8D83-1D2B-4452-A5D8-2C460F5E0758}" destId="{017E45CB-568E-4BC1-BFBB-7EC4992833D8}" srcOrd="1" destOrd="0" presId="urn:microsoft.com/office/officeart/2005/8/layout/hierarchy6"/>
  </dgm:cxnLst>
  <dgm:bg>
    <a:effectLst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3544C4-7599-4200-8EF4-1286B48097F7}">
      <dsp:nvSpPr>
        <dsp:cNvPr id="0" name=""/>
        <dsp:cNvSpPr/>
      </dsp:nvSpPr>
      <dsp:spPr>
        <a:xfrm>
          <a:off x="1382091" y="0"/>
          <a:ext cx="5042011" cy="1142578"/>
        </a:xfrm>
        <a:prstGeom prst="roundRect">
          <a:avLst>
            <a:gd name="adj" fmla="val 10000"/>
          </a:avLst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Professional Quality of Life</a:t>
          </a:r>
        </a:p>
      </dsp:txBody>
      <dsp:txXfrm>
        <a:off x="1382091" y="0"/>
        <a:ext cx="5042011" cy="1142578"/>
      </dsp:txXfrm>
    </dsp:sp>
    <dsp:sp modelId="{FBC4CF9D-A33A-4CA6-BF4C-3A8E33711ADF}">
      <dsp:nvSpPr>
        <dsp:cNvPr id="0" name=""/>
        <dsp:cNvSpPr/>
      </dsp:nvSpPr>
      <dsp:spPr>
        <a:xfrm>
          <a:off x="1704461" y="1142578"/>
          <a:ext cx="2198635" cy="570432"/>
        </a:xfrm>
        <a:custGeom>
          <a:avLst/>
          <a:gdLst/>
          <a:ahLst/>
          <a:cxnLst/>
          <a:rect l="0" t="0" r="0" b="0"/>
          <a:pathLst>
            <a:path>
              <a:moveTo>
                <a:pt x="2198635" y="0"/>
              </a:moveTo>
              <a:lnTo>
                <a:pt x="2198635" y="285216"/>
              </a:lnTo>
              <a:lnTo>
                <a:pt x="0" y="285216"/>
              </a:lnTo>
              <a:lnTo>
                <a:pt x="0" y="5704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69D1D-7247-4D23-9E06-D2EAB54AAEB4}">
      <dsp:nvSpPr>
        <dsp:cNvPr id="0" name=""/>
        <dsp:cNvSpPr/>
      </dsp:nvSpPr>
      <dsp:spPr>
        <a:xfrm>
          <a:off x="664880" y="1713011"/>
          <a:ext cx="2079162" cy="114257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Compassion Satisfaction</a:t>
          </a:r>
        </a:p>
      </dsp:txBody>
      <dsp:txXfrm>
        <a:off x="664880" y="1713011"/>
        <a:ext cx="2079162" cy="1142578"/>
      </dsp:txXfrm>
    </dsp:sp>
    <dsp:sp modelId="{E572BFC5-0EE1-429D-9E63-EA4FA9FF326F}">
      <dsp:nvSpPr>
        <dsp:cNvPr id="0" name=""/>
        <dsp:cNvSpPr/>
      </dsp:nvSpPr>
      <dsp:spPr>
        <a:xfrm>
          <a:off x="3903097" y="1142578"/>
          <a:ext cx="2092547" cy="58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745"/>
              </a:lnTo>
              <a:lnTo>
                <a:pt x="2092547" y="293745"/>
              </a:lnTo>
              <a:lnTo>
                <a:pt x="2092547" y="587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E0CF6-04C1-42DD-A245-2EF461E88D1D}">
      <dsp:nvSpPr>
        <dsp:cNvPr id="0" name=""/>
        <dsp:cNvSpPr/>
      </dsp:nvSpPr>
      <dsp:spPr>
        <a:xfrm>
          <a:off x="4993820" y="1730070"/>
          <a:ext cx="2003649" cy="114257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Compassion Fatigue</a:t>
          </a:r>
        </a:p>
      </dsp:txBody>
      <dsp:txXfrm>
        <a:off x="4993820" y="1730070"/>
        <a:ext cx="2003649" cy="1142578"/>
      </dsp:txXfrm>
    </dsp:sp>
    <dsp:sp modelId="{B26F7F9E-A29B-4170-9BC7-00FC2F0AA017}">
      <dsp:nvSpPr>
        <dsp:cNvPr id="0" name=""/>
        <dsp:cNvSpPr/>
      </dsp:nvSpPr>
      <dsp:spPr>
        <a:xfrm>
          <a:off x="4881630" y="2872649"/>
          <a:ext cx="1114014" cy="328171"/>
        </a:xfrm>
        <a:custGeom>
          <a:avLst/>
          <a:gdLst/>
          <a:ahLst/>
          <a:cxnLst/>
          <a:rect l="0" t="0" r="0" b="0"/>
          <a:pathLst>
            <a:path>
              <a:moveTo>
                <a:pt x="1114014" y="0"/>
              </a:moveTo>
              <a:lnTo>
                <a:pt x="1114014" y="164085"/>
              </a:lnTo>
              <a:lnTo>
                <a:pt x="0" y="164085"/>
              </a:lnTo>
              <a:lnTo>
                <a:pt x="0" y="328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AF03C-E1F6-4292-A9FC-66F1787B2BCB}">
      <dsp:nvSpPr>
        <dsp:cNvPr id="0" name=""/>
        <dsp:cNvSpPr/>
      </dsp:nvSpPr>
      <dsp:spPr>
        <a:xfrm>
          <a:off x="4024696" y="3200821"/>
          <a:ext cx="1713868" cy="1142578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Burnout</a:t>
          </a:r>
        </a:p>
      </dsp:txBody>
      <dsp:txXfrm>
        <a:off x="4024696" y="3200821"/>
        <a:ext cx="1713868" cy="1142578"/>
      </dsp:txXfrm>
    </dsp:sp>
    <dsp:sp modelId="{46791D12-394B-4401-8F71-11EB09278EA0}">
      <dsp:nvSpPr>
        <dsp:cNvPr id="0" name=""/>
        <dsp:cNvSpPr/>
      </dsp:nvSpPr>
      <dsp:spPr>
        <a:xfrm>
          <a:off x="5995645" y="2872649"/>
          <a:ext cx="1114014" cy="328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85"/>
              </a:lnTo>
              <a:lnTo>
                <a:pt x="1114014" y="164085"/>
              </a:lnTo>
              <a:lnTo>
                <a:pt x="1114014" y="328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1772A-34B8-458E-A927-6FD9494D4D3E}">
      <dsp:nvSpPr>
        <dsp:cNvPr id="0" name=""/>
        <dsp:cNvSpPr/>
      </dsp:nvSpPr>
      <dsp:spPr>
        <a:xfrm>
          <a:off x="6252725" y="3200821"/>
          <a:ext cx="1713868" cy="11425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chemeClr val="bg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Secondary Trauma</a:t>
          </a:r>
        </a:p>
      </dsp:txBody>
      <dsp:txXfrm>
        <a:off x="6252725" y="3200821"/>
        <a:ext cx="1713868" cy="1142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87179" tIns="43589" rIns="87179" bIns="43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87179" tIns="43589" rIns="87179" bIns="43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15DD3129-6B3A-4FFB-B3BE-CDA83D260032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87179" tIns="43589" rIns="87179" bIns="43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87179" tIns="43589" rIns="87179" bIns="43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80289B3F-9E98-41D6-A41E-75C25BE2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2157" tIns="46079" rIns="92157" bIns="460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2157" tIns="46079" rIns="92157" bIns="460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D205D0-7411-437E-837C-D39F9E7C97D7}" type="datetimeFigureOut">
              <a:rPr lang="en-US"/>
              <a:pPr>
                <a:defRPr/>
              </a:pPr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7" tIns="46079" rIns="92157" bIns="460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98950"/>
            <a:ext cx="5661025" cy="4073525"/>
          </a:xfrm>
          <a:prstGeom prst="rect">
            <a:avLst/>
          </a:prstGeom>
        </p:spPr>
        <p:txBody>
          <a:bodyPr vert="horz" lIns="92157" tIns="46079" rIns="92157" bIns="460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2157" tIns="46079" rIns="92157" bIns="460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2157" tIns="46079" rIns="92157" bIns="460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458501-0579-4896-B02A-B97897315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0FD881-CFEF-4930-BA36-836785C769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DA838E-5017-4EA8-9752-900964D78D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Same photo on both CS and CF page, both feelings can exist in the same situation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8769A1-9DDA-4A6E-A88D-2295CB0DBE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B94487-5610-4B0A-94F7-618492B485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Same photo on both CS and CF page, both feelings can exist in the same situation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B22697-7F1D-4878-B6B8-825C4AC0DD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5F7E8E-EDE2-4A5D-90FE-EB228362A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5B47B8-2152-45AA-947C-3FCAD5F7C6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82D47-E09F-4F5E-87C7-C6559FD798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26997E-C858-4B69-9495-1007A91C8D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035268-EF4F-402C-B042-2B7A92BECD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98D2E1-B6F4-4917-8EB8-C5A79777A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963823-635E-4430-94AC-E21670B9A7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EA627A-3462-483C-891E-E5B18C3381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339573-A74C-4207-BA9F-426187794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24613"/>
            <a:ext cx="3713163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For more information see www.proqol.org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255E5D-BFD5-443F-A614-5B1094307ACA}" type="datetime8">
              <a:rPr lang="en-US"/>
              <a:pPr>
                <a:defRPr/>
              </a:pPr>
              <a:t>11/16/2010 9:03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5F47D6-8401-4067-9E4E-9F452A134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2CA6-195F-4EEA-85AA-59CA5CDDFC94}" type="datetime8">
              <a:rPr lang="en-US"/>
              <a:pPr>
                <a:defRPr/>
              </a:pPr>
              <a:t>11/16/2010 9:03 PM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C7A77-020E-4C12-972A-1116B874BFA6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9FEC-19A1-4146-8887-FAD12E09E082}" type="datetime8">
              <a:rPr lang="en-US"/>
              <a:pPr>
                <a:defRPr/>
              </a:pPr>
              <a:t>11/16/2010 9:03 PM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ECCB-97D9-49B6-BF20-A16414236396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m_book.png"/>
          <p:cNvPicPr>
            <a:picLocks noChangeAspect="1"/>
          </p:cNvPicPr>
          <p:nvPr userDrawn="1"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565150" y="1970088"/>
            <a:ext cx="1706563" cy="1281112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>
              <a:defRPr b="1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6A8E50-7BB4-4DCE-95E5-90BECB966656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272690-37FF-4B95-9917-BCAB5AFAC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6642100"/>
            <a:ext cx="3505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© Beth Hudnall Stamm, 2009.  </a:t>
            </a:r>
            <a:r>
              <a:rPr lang="en-US" sz="800" dirty="0" err="1">
                <a:latin typeface="+mn-lt"/>
              </a:rPr>
              <a:t>www.ProQOL.org</a:t>
            </a:r>
            <a:endParaRPr lang="en-US" sz="8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22CC92-D54E-43CC-80D5-80D1CBABF7B2}" type="datetime8">
              <a:rPr lang="en-US"/>
              <a:pPr>
                <a:defRPr/>
              </a:pPr>
              <a:t>11/16/2010 9:03 PM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8A7D8C-DA1A-4E86-9452-C822E9DAE35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6642100"/>
            <a:ext cx="3505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© Beth Hudnall Stamm, 2009.  </a:t>
            </a:r>
            <a:r>
              <a:rPr lang="en-US" sz="800" dirty="0" err="1">
                <a:latin typeface="+mn-lt"/>
              </a:rPr>
              <a:t>www.ProQOL.org</a:t>
            </a:r>
            <a:endParaRPr lang="en-US" sz="8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3D91B5-03EB-44B5-A1A0-F0CC6687B83A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DF5C9E-7D93-41D7-89F8-69DCF50153BF}" type="slidenum">
              <a:rPr lang="en-US"/>
              <a:pPr>
                <a:defRPr/>
              </a:pPr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6642100"/>
            <a:ext cx="3505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© Beth Hudnall Stamm, 2009.  </a:t>
            </a:r>
            <a:r>
              <a:rPr lang="en-US" sz="800" dirty="0" err="1">
                <a:latin typeface="+mn-lt"/>
              </a:rPr>
              <a:t>www.ProQOL.org</a:t>
            </a:r>
            <a:endParaRPr lang="en-US" sz="8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E9EC7A-763A-44D5-804F-6CBCAC4E2A5E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40B9EC-7919-40D1-8D51-58ED39AE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C1EEC6-C281-4BDA-85A8-FA4A0B71F0F2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DE385F-09FB-4A73-9E4C-C396DCD75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584A16-FF72-4334-8F92-82BF1C1452D4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C1AB4A-DF1D-437B-828F-C687330546B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415E49-9A05-41DC-B885-64881F9AE373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97389C-4645-4FD7-A21F-B580C21E3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F99B-EFAC-46CE-ADE0-9470E5121D6F}" type="datetime8">
              <a:rPr lang="en-US"/>
              <a:pPr>
                <a:defRPr/>
              </a:pPr>
              <a:t>11/16/2010 9:03 PM</a:t>
            </a:fld>
            <a:endParaRPr lang="en-US" sz="1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FFEC-E26D-485A-81CE-61A250FB94CE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E19F1C-CC09-4D83-9B8D-2B65003E064E}" type="datetime8">
              <a:rPr lang="en-US"/>
              <a:pPr>
                <a:defRPr/>
              </a:pPr>
              <a:t>11/16/2010 9:03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4D0763-7022-42FF-A7F8-6EDE19C82861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6D4CE4C-DE9E-4505-9ACD-EA6F7EB89F41}" type="datetime8">
              <a:rPr lang="en-US"/>
              <a:pPr>
                <a:defRPr/>
              </a:pPr>
              <a:t>11/16/2010 9:03 PM</a:t>
            </a:fld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A45F3DC-8813-4D55-BF60-4F30104A7DA8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42100"/>
            <a:ext cx="3505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</a:rPr>
              <a:t>© Beth Hudnall Stamm, 2009.  </a:t>
            </a:r>
            <a:r>
              <a:rPr lang="en-US" sz="800" dirty="0" err="1">
                <a:latin typeface="+mn-lt"/>
              </a:rPr>
              <a:t>www.ProQOL.org</a:t>
            </a:r>
            <a:endParaRPr lang="en-US" sz="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25" r:id="rId8"/>
    <p:sldLayoutId id="2147483735" r:id="rId9"/>
    <p:sldLayoutId id="2147483726" r:id="rId10"/>
    <p:sldLayoutId id="2147483727" r:id="rId11"/>
    <p:sldLayoutId id="214748373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[Remove this slide, it is information for you as the presenter]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Compassion Satisfaction &amp; Compassion Fatigue Slide Stock Slides for Public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 try to keep as much of the ProQOL as possible free to use. You will find permission and terms of use in multiple places. © B. Hudnall Stamm, 2009. </a:t>
            </a:r>
            <a:r>
              <a:rPr lang="en-US" i="1" dirty="0" smtClean="0"/>
              <a:t>Professional Quality of Life: Compassion Satisfaction and Fatigue Version 5 (ProQOL).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test and accompanying materials may be freely copied as long as (a) author is credited, (b) no changes are made, and (c) it is not sold.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slides do have a copyright showing on the bottom left. This means that the ProQOL slides are copyrighted to me but this slide grants you permission to freely use them.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case of these templates, there are special considerations listed here.</a:t>
            </a:r>
          </a:p>
          <a:p>
            <a:r>
              <a:rPr lang="en-US" b="1" dirty="0" smtClean="0"/>
              <a:t>You 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the format.</a:t>
            </a:r>
          </a:p>
          <a:p>
            <a:r>
              <a:rPr lang="en-US" dirty="0" smtClean="0"/>
              <a:t>Add your name and organizational information.</a:t>
            </a:r>
          </a:p>
          <a:p>
            <a:r>
              <a:rPr lang="en-US" dirty="0" smtClean="0"/>
              <a:t>Add, rearrange, or remove slides to fit your presentation. </a:t>
            </a:r>
          </a:p>
          <a:p>
            <a:r>
              <a:rPr lang="en-US" dirty="0" smtClean="0"/>
              <a:t>Print them for handouts.</a:t>
            </a:r>
          </a:p>
          <a:p>
            <a:r>
              <a:rPr lang="en-US" dirty="0" smtClean="0"/>
              <a:t>Copy them for sharing with others who are working with Compassion Satisfaction and Compassion Fatigue and related things.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You cannot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Sell the slides. We recognize that courses are for profit or the presenter takes a honorarium. This is not in violation of the use agreement on the slides. What is in violation is specifically selling the slides themselves.</a:t>
            </a:r>
          </a:p>
          <a:p>
            <a:r>
              <a:rPr lang="en-US" dirty="0" smtClean="0"/>
              <a:t>Use them without proper credit. The copy right information is on the slides.</a:t>
            </a:r>
          </a:p>
          <a:p>
            <a:r>
              <a:rPr lang="en-US" dirty="0" smtClean="0"/>
              <a:t>Use them without including the ProQOL.org website.</a:t>
            </a:r>
          </a:p>
          <a:p>
            <a:r>
              <a:rPr lang="en-US" dirty="0" smtClean="0"/>
              <a:t>Use them in any way that is illegal or otherwise prohibited by an ethics or other oversight board that is associated with your activities.</a:t>
            </a:r>
          </a:p>
          <a:p>
            <a:r>
              <a:rPr lang="en-US" dirty="0" smtClean="0"/>
              <a:t>Include them in any print or electronic media publication that involves a copyright. Examples would be including them in a text book, a news article, a taped book, or a website. If you would like to use them in this way, we are usually happy to provide permission to reprint.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What does it mean that the ProQOL cannot be </a:t>
            </a:r>
            <a:r>
              <a:rPr lang="en-US" b="1" dirty="0" smtClean="0"/>
              <a:t>sold?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</a:t>
            </a:r>
            <a:r>
              <a:rPr lang="en-US" dirty="0" smtClean="0"/>
              <a:t>some cases your presentation will be a commercial where participants pay a fee to take the course. You may use the materials freely as long as the materials are not sold separately from the overall course that is being </a:t>
            </a:r>
            <a:r>
              <a:rPr lang="en-US" dirty="0" smtClean="0"/>
              <a:t>sold. Another guidance as to whether the ProQOL is being sold is whether or not the ProQOL is used in advertising for the program in such a way that it appears the course is the vehicle of access to the ProQOL.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/>
              <a:t>If the ProQOL materials are part of your training, paid or otherwise, I do not deem that you are charging for the ProQOL itself.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Please review the information at www.proqol.org, especially the </a:t>
            </a:r>
            <a:r>
              <a:rPr lang="en-US" dirty="0" err="1" smtClean="0"/>
              <a:t>FAQs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Relationships</a:t>
            </a:r>
          </a:p>
        </p:txBody>
      </p:sp>
      <p:grpSp>
        <p:nvGrpSpPr>
          <p:cNvPr id="20483" name="Group 92"/>
          <p:cNvGrpSpPr>
            <a:grpSpLocks noChangeAspect="1"/>
          </p:cNvGrpSpPr>
          <p:nvPr/>
        </p:nvGrpSpPr>
        <p:grpSpPr bwMode="auto">
          <a:xfrm>
            <a:off x="152400" y="1531938"/>
            <a:ext cx="8794750" cy="5280025"/>
            <a:chOff x="133350" y="122238"/>
            <a:chExt cx="8943975" cy="636929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33350" y="152878"/>
              <a:ext cx="1218900" cy="5879054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sysClr val="window" lastClr="FFFFFF"/>
                  </a:solidFill>
                  <a:latin typeface="Calibri"/>
                </a:rPr>
                <a:t>Professional</a:t>
              </a:r>
              <a:r>
                <a:rPr lang="en-US" sz="1700" kern="0" dirty="0">
                  <a:solidFill>
                    <a:sysClr val="window" lastClr="FFFFFF"/>
                  </a:solidFill>
                  <a:latin typeface="Calibri"/>
                </a:rPr>
                <a:t> Quality</a:t>
              </a:r>
              <a:br>
                <a:rPr lang="en-US" sz="1700" kern="0" dirty="0">
                  <a:solidFill>
                    <a:sysClr val="window" lastClr="FFFFFF"/>
                  </a:solidFill>
                  <a:latin typeface="Calibri"/>
                </a:rPr>
              </a:br>
              <a:r>
                <a:rPr lang="en-US" sz="1700" kern="0" dirty="0">
                  <a:solidFill>
                    <a:sysClr val="window" lastClr="FFFFFF"/>
                  </a:solidFill>
                  <a:latin typeface="Calibri"/>
                </a:rPr>
                <a:t> of Life</a:t>
              </a: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3777132" y="2274699"/>
              <a:ext cx="1637038" cy="1637325"/>
            </a:xfrm>
            <a:prstGeom prst="ellipse">
              <a:avLst/>
            </a:prstGeom>
            <a:solidFill>
              <a:srgbClr val="FFFF66"/>
            </a:solidFill>
            <a:ln w="25400" cap="flat" cmpd="sng" algn="ctr">
              <a:solidFill>
                <a:srgbClr val="FFFF66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Compassion Fatigue</a:t>
              </a: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3809421" y="229478"/>
              <a:ext cx="1637038" cy="1635411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Compassion Satisfaction (</a:t>
              </a:r>
              <a:r>
                <a:rPr lang="en-US" sz="1400" kern="0" dirty="0" err="1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ProQOL</a:t>
              </a:r>
              <a:r>
                <a:rPr lang="en-US" sz="14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 CS)</a:t>
              </a:r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197264" y="122238"/>
              <a:ext cx="1745205" cy="1275391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Work Environment</a:t>
              </a: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1197264" y="2408749"/>
              <a:ext cx="1745205" cy="1273475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Client  Environment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1197264" y="4723985"/>
              <a:ext cx="1745205" cy="1273476"/>
            </a:xfrm>
            <a:prstGeom prst="ellipse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Personal Environment </a:t>
              </a: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 bwMode="auto">
            <a:xfrm>
              <a:off x="6019583" y="4921231"/>
              <a:ext cx="1396488" cy="100729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kern="0" dirty="0">
                  <a:solidFill>
                    <a:sysClr val="window" lastClr="FFFFFF"/>
                  </a:solidFill>
                  <a:latin typeface="Calibri"/>
                </a:rPr>
                <a:t>Traumatized by work</a:t>
              </a:r>
            </a:p>
          </p:txBody>
        </p:sp>
        <p:grpSp>
          <p:nvGrpSpPr>
            <p:cNvPr id="20491" name="Group 50"/>
            <p:cNvGrpSpPr>
              <a:grpSpLocks/>
            </p:cNvGrpSpPr>
            <p:nvPr/>
          </p:nvGrpSpPr>
          <p:grpSpPr bwMode="auto">
            <a:xfrm>
              <a:off x="7715250" y="4357933"/>
              <a:ext cx="1362075" cy="2133599"/>
              <a:chOff x="7715250" y="4357933"/>
              <a:chExt cx="1362075" cy="2133599"/>
            </a:xfrm>
          </p:grpSpPr>
          <p:sp>
            <p:nvSpPr>
              <p:cNvPr id="121" name="Oval 120"/>
              <p:cNvSpPr/>
              <p:nvPr/>
            </p:nvSpPr>
            <p:spPr bwMode="auto">
              <a:xfrm>
                <a:off x="7714742" y="4358220"/>
                <a:ext cx="1362583" cy="913455"/>
              </a:xfrm>
              <a:prstGeom prst="ellipse">
                <a:avLst/>
              </a:prstGeom>
              <a:solidFill>
                <a:srgbClr val="FF0000">
                  <a:alpha val="72000"/>
                </a:srgbClr>
              </a:solidFill>
              <a:ln w="25400" cap="flat" cmpd="sng" algn="ctr">
                <a:solidFill>
                  <a:srgbClr val="FF505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ysClr val="window" lastClr="FFFFFF"/>
                    </a:solidFill>
                    <a:latin typeface="Calibri"/>
                  </a:rPr>
                  <a:t>Secondary Exposure (ProQOL STS)</a:t>
                </a: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>
                <a:off x="7714742" y="5578076"/>
                <a:ext cx="1362583" cy="913456"/>
              </a:xfrm>
              <a:prstGeom prst="ellipse">
                <a:avLst/>
              </a:prstGeom>
              <a:solidFill>
                <a:srgbClr val="FF0000">
                  <a:alpha val="72000"/>
                </a:srgbClr>
              </a:solidFill>
              <a:ln w="25400" cap="flat" cmpd="sng" algn="ctr">
                <a:solidFill>
                  <a:srgbClr val="FF505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ysClr val="window" lastClr="FFFFFF"/>
                    </a:solidFill>
                    <a:latin typeface="Calibri"/>
                  </a:rPr>
                  <a:t>Primary Exposure </a:t>
                </a:r>
              </a:p>
            </p:txBody>
          </p:sp>
        </p:grpSp>
        <p:grpSp>
          <p:nvGrpSpPr>
            <p:cNvPr id="20492" name="Group 85"/>
            <p:cNvGrpSpPr>
              <a:grpSpLocks/>
            </p:cNvGrpSpPr>
            <p:nvPr/>
          </p:nvGrpSpPr>
          <p:grpSpPr bwMode="auto">
            <a:xfrm>
              <a:off x="5681664" y="2063750"/>
              <a:ext cx="1334441" cy="2098040"/>
              <a:chOff x="5334002" y="1981200"/>
              <a:chExt cx="1180341" cy="2005273"/>
            </a:xfrm>
          </p:grpSpPr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5334446" y="2806963"/>
                <a:ext cx="1179530" cy="1178731"/>
              </a:xfrm>
              <a:prstGeom prst="ellipse">
                <a:avLst/>
              </a:prstGeom>
              <a:solidFill>
                <a:sysClr val="window" lastClr="FFFFFF">
                  <a:lumMod val="65000"/>
                  <a:alpha val="63000"/>
                </a:sysClr>
              </a:solidFill>
              <a:ln w="254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kern="0" dirty="0">
                    <a:solidFill>
                      <a:sysClr val="windowText" lastClr="000000">
                        <a:lumMod val="95000"/>
                        <a:lumOff val="5000"/>
                      </a:sysClr>
                    </a:solidFill>
                    <a:latin typeface="Calibri"/>
                  </a:rPr>
                  <a:t>Frustration </a:t>
                </a:r>
                <a:r>
                  <a:rPr lang="en-US" sz="1300" kern="0" dirty="0">
                    <a:solidFill>
                      <a:sysClr val="windowText" lastClr="000000">
                        <a:lumMod val="95000"/>
                        <a:lumOff val="5000"/>
                      </a:sysClr>
                    </a:solidFill>
                    <a:latin typeface="Calibri"/>
                  </a:rPr>
                  <a:t>Anger</a:t>
                </a: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5334446" y="1981486"/>
                <a:ext cx="1179530" cy="1178731"/>
              </a:xfrm>
              <a:prstGeom prst="ellipse">
                <a:avLst/>
              </a:prstGeom>
              <a:solidFill>
                <a:sysClr val="window" lastClr="FFFFFF">
                  <a:lumMod val="65000"/>
                  <a:alpha val="63000"/>
                </a:sysClr>
              </a:solidFill>
              <a:ln w="254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300" kern="0" dirty="0">
                    <a:solidFill>
                      <a:sysClr val="windowText" lastClr="000000">
                        <a:lumMod val="95000"/>
                        <a:lumOff val="5000"/>
                      </a:sysClr>
                    </a:solidFill>
                    <a:latin typeface="Calibri"/>
                  </a:rPr>
                  <a:t>Exhaustion</a:t>
                </a:r>
              </a:p>
            </p:txBody>
          </p:sp>
        </p:grpSp>
        <p:sp>
          <p:nvSpPr>
            <p:cNvPr id="103" name="Oval 102"/>
            <p:cNvSpPr/>
            <p:nvPr/>
          </p:nvSpPr>
          <p:spPr bwMode="auto">
            <a:xfrm>
              <a:off x="7128701" y="2514074"/>
              <a:ext cx="1863059" cy="1156661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Depressed by Work Environment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(</a:t>
              </a:r>
              <a:r>
                <a:rPr lang="en-US" sz="1200" kern="0" dirty="0" err="1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ProQOL</a:t>
              </a:r>
              <a:r>
                <a:rPr lang="en-US" sz="1200" kern="0" dirty="0">
                  <a:solidFill>
                    <a:sysClr val="windowText" lastClr="000000">
                      <a:lumMod val="95000"/>
                      <a:lumOff val="5000"/>
                    </a:sysClr>
                  </a:solidFill>
                  <a:latin typeface="Calibri"/>
                </a:rPr>
                <a:t> Burnout)</a:t>
              </a:r>
            </a:p>
          </p:txBody>
        </p:sp>
        <p:cxnSp>
          <p:nvCxnSpPr>
            <p:cNvPr id="104" name="Straight Arrow Connector 103"/>
            <p:cNvCxnSpPr>
              <a:stCxn id="97" idx="6"/>
              <a:endCxn id="96" idx="2"/>
            </p:cNvCxnSpPr>
            <p:nvPr/>
          </p:nvCxnSpPr>
          <p:spPr bwMode="auto">
            <a:xfrm>
              <a:off x="2943225" y="759413"/>
              <a:ext cx="866775" cy="287575"/>
            </a:xfrm>
            <a:prstGeom prst="straightConnector1">
              <a:avLst/>
            </a:prstGeom>
            <a:noFill/>
            <a:ln w="28575" cap="flat" cmpd="sng" algn="ctr">
              <a:solidFill>
                <a:srgbClr val="92D050"/>
              </a:solidFill>
              <a:prstDash val="solid"/>
              <a:tailEnd type="arrow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05" name="Straight Arrow Connector 104"/>
            <p:cNvCxnSpPr>
              <a:stCxn id="98" idx="6"/>
              <a:endCxn id="96" idx="2"/>
            </p:cNvCxnSpPr>
            <p:nvPr/>
          </p:nvCxnSpPr>
          <p:spPr bwMode="auto">
            <a:xfrm flipV="1">
              <a:off x="2943225" y="1046988"/>
              <a:ext cx="866775" cy="1998425"/>
            </a:xfrm>
            <a:prstGeom prst="straightConnector1">
              <a:avLst/>
            </a:prstGeom>
            <a:noFill/>
            <a:ln w="28575" cap="flat" cmpd="sng" algn="ctr">
              <a:solidFill>
                <a:srgbClr val="92D050"/>
              </a:solidFill>
              <a:prstDash val="solid"/>
              <a:tailEnd type="arrow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106" name="Straight Arrow Connector 105"/>
            <p:cNvCxnSpPr>
              <a:stCxn id="99" idx="6"/>
              <a:endCxn id="96" idx="2"/>
            </p:cNvCxnSpPr>
            <p:nvPr/>
          </p:nvCxnSpPr>
          <p:spPr bwMode="auto">
            <a:xfrm flipV="1">
              <a:off x="2943225" y="1046988"/>
              <a:ext cx="866775" cy="4314243"/>
            </a:xfrm>
            <a:prstGeom prst="straightConnector1">
              <a:avLst/>
            </a:prstGeom>
            <a:noFill/>
            <a:ln w="28575" cap="flat" cmpd="sng" algn="ctr">
              <a:solidFill>
                <a:srgbClr val="92D050"/>
              </a:solidFill>
              <a:prstDash val="solid"/>
              <a:tailEnd type="arrow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</p:cxnSp>
        <p:cxnSp>
          <p:nvCxnSpPr>
            <p:cNvPr id="20497" name="Straight Arrow Connector 106"/>
            <p:cNvCxnSpPr>
              <a:cxnSpLocks noChangeShapeType="1"/>
              <a:stCxn id="97" idx="6"/>
              <a:endCxn id="95" idx="2"/>
            </p:cNvCxnSpPr>
            <p:nvPr/>
          </p:nvCxnSpPr>
          <p:spPr bwMode="auto">
            <a:xfrm>
              <a:off x="2943225" y="758825"/>
              <a:ext cx="833438" cy="2333625"/>
            </a:xfrm>
            <a:prstGeom prst="straightConnector1">
              <a:avLst/>
            </a:prstGeom>
            <a:noFill/>
            <a:ln w="28575" algn="ctr">
              <a:solidFill>
                <a:srgbClr val="A6A6A6"/>
              </a:solidFill>
              <a:round/>
              <a:headEnd/>
              <a:tailEnd type="arrow" w="med" len="med"/>
            </a:ln>
          </p:spPr>
        </p:cxnSp>
        <p:cxnSp>
          <p:nvCxnSpPr>
            <p:cNvPr id="20498" name="Straight Arrow Connector 107"/>
            <p:cNvCxnSpPr>
              <a:cxnSpLocks noChangeShapeType="1"/>
              <a:stCxn id="98" idx="6"/>
              <a:endCxn id="95" idx="2"/>
            </p:cNvCxnSpPr>
            <p:nvPr/>
          </p:nvCxnSpPr>
          <p:spPr bwMode="auto">
            <a:xfrm>
              <a:off x="2943225" y="3044825"/>
              <a:ext cx="833438" cy="47625"/>
            </a:xfrm>
            <a:prstGeom prst="straightConnector1">
              <a:avLst/>
            </a:prstGeom>
            <a:noFill/>
            <a:ln w="28575" algn="ctr">
              <a:solidFill>
                <a:srgbClr val="A6A6A6"/>
              </a:solidFill>
              <a:round/>
              <a:headEnd/>
              <a:tailEnd type="arrow" w="med" len="med"/>
            </a:ln>
          </p:spPr>
        </p:cxnSp>
        <p:cxnSp>
          <p:nvCxnSpPr>
            <p:cNvPr id="20499" name="Straight Arrow Connector 108"/>
            <p:cNvCxnSpPr>
              <a:cxnSpLocks noChangeShapeType="1"/>
              <a:stCxn id="99" idx="6"/>
              <a:endCxn id="95" idx="2"/>
            </p:cNvCxnSpPr>
            <p:nvPr/>
          </p:nvCxnSpPr>
          <p:spPr bwMode="auto">
            <a:xfrm flipV="1">
              <a:off x="2943225" y="3092450"/>
              <a:ext cx="833438" cy="2268538"/>
            </a:xfrm>
            <a:prstGeom prst="straightConnector1">
              <a:avLst/>
            </a:prstGeom>
            <a:noFill/>
            <a:ln w="28575" algn="ctr">
              <a:solidFill>
                <a:srgbClr val="A6A6A6"/>
              </a:solidFill>
              <a:round/>
              <a:headEnd/>
              <a:tailEnd type="arrow" w="med" len="med"/>
            </a:ln>
          </p:spPr>
        </p:cxnSp>
        <p:cxnSp>
          <p:nvCxnSpPr>
            <p:cNvPr id="20500" name="Straight Arrow Connector 109"/>
            <p:cNvCxnSpPr>
              <a:cxnSpLocks noChangeShapeType="1"/>
              <a:stCxn id="95" idx="6"/>
            </p:cNvCxnSpPr>
            <p:nvPr/>
          </p:nvCxnSpPr>
          <p:spPr bwMode="auto">
            <a:xfrm flipV="1">
              <a:off x="5414963" y="2679700"/>
              <a:ext cx="285750" cy="412750"/>
            </a:xfrm>
            <a:prstGeom prst="straightConnector1">
              <a:avLst/>
            </a:prstGeom>
            <a:noFill/>
            <a:ln w="28575" algn="ctr">
              <a:solidFill>
                <a:srgbClr val="7F7F7F"/>
              </a:solidFill>
              <a:round/>
              <a:headEnd/>
              <a:tailEnd type="arrow" w="med" len="med"/>
            </a:ln>
          </p:spPr>
        </p:cxnSp>
        <p:cxnSp>
          <p:nvCxnSpPr>
            <p:cNvPr id="20501" name="Straight Arrow Connector 110"/>
            <p:cNvCxnSpPr>
              <a:cxnSpLocks noChangeShapeType="1"/>
              <a:stCxn id="95" idx="6"/>
            </p:cNvCxnSpPr>
            <p:nvPr/>
          </p:nvCxnSpPr>
          <p:spPr bwMode="auto">
            <a:xfrm>
              <a:off x="5414963" y="3092450"/>
              <a:ext cx="285750" cy="412750"/>
            </a:xfrm>
            <a:prstGeom prst="straightConnector1">
              <a:avLst/>
            </a:prstGeom>
            <a:noFill/>
            <a:ln w="28575" algn="ctr">
              <a:solidFill>
                <a:srgbClr val="7F7F7F"/>
              </a:solidFill>
              <a:round/>
              <a:headEnd/>
              <a:tailEnd type="arrow" w="med" len="med"/>
            </a:ln>
          </p:spPr>
        </p:cxnSp>
        <p:cxnSp>
          <p:nvCxnSpPr>
            <p:cNvPr id="20502" name="Straight Arrow Connector 111"/>
            <p:cNvCxnSpPr>
              <a:cxnSpLocks noChangeShapeType="1"/>
              <a:stCxn id="99" idx="6"/>
              <a:endCxn id="100" idx="2"/>
            </p:cNvCxnSpPr>
            <p:nvPr/>
          </p:nvCxnSpPr>
          <p:spPr bwMode="auto">
            <a:xfrm>
              <a:off x="2943225" y="5360984"/>
              <a:ext cx="3076575" cy="63748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prstDash val="lgDashDot"/>
              <a:round/>
              <a:headEnd/>
              <a:tailEnd type="arrow" w="med" len="med"/>
            </a:ln>
          </p:spPr>
        </p:cxnSp>
        <p:cxnSp>
          <p:nvCxnSpPr>
            <p:cNvPr id="20503" name="Straight Arrow Connector 112"/>
            <p:cNvCxnSpPr>
              <a:cxnSpLocks noChangeShapeType="1"/>
              <a:stCxn id="100" idx="6"/>
              <a:endCxn id="121" idx="2"/>
            </p:cNvCxnSpPr>
            <p:nvPr/>
          </p:nvCxnSpPr>
          <p:spPr bwMode="auto">
            <a:xfrm flipV="1">
              <a:off x="7416801" y="4815133"/>
              <a:ext cx="298449" cy="609599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prstDash val="sysDash"/>
              <a:round/>
              <a:headEnd/>
              <a:tailEnd type="arrow" w="med" len="med"/>
            </a:ln>
          </p:spPr>
        </p:cxnSp>
        <p:cxnSp>
          <p:nvCxnSpPr>
            <p:cNvPr id="20504" name="Straight Arrow Connector 113"/>
            <p:cNvCxnSpPr>
              <a:cxnSpLocks noChangeShapeType="1"/>
              <a:stCxn id="100" idx="6"/>
              <a:endCxn id="122" idx="2"/>
            </p:cNvCxnSpPr>
            <p:nvPr/>
          </p:nvCxnSpPr>
          <p:spPr bwMode="auto">
            <a:xfrm>
              <a:off x="7416801" y="5424732"/>
              <a:ext cx="298449" cy="609602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prstDash val="sysDash"/>
              <a:round/>
              <a:headEnd/>
              <a:tailEnd type="arrow" w="med" len="med"/>
            </a:ln>
          </p:spPr>
        </p:cxnSp>
        <p:cxnSp>
          <p:nvCxnSpPr>
            <p:cNvPr id="20505" name="Straight Arrow Connector 114"/>
            <p:cNvCxnSpPr>
              <a:cxnSpLocks noChangeShapeType="1"/>
              <a:stCxn id="95" idx="4"/>
            </p:cNvCxnSpPr>
            <p:nvPr/>
          </p:nvCxnSpPr>
          <p:spPr bwMode="auto">
            <a:xfrm rot="16200000" flipH="1">
              <a:off x="4732338" y="3775075"/>
              <a:ext cx="1498600" cy="1771650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0506" name="Straight Arrow Connector 115"/>
            <p:cNvCxnSpPr>
              <a:cxnSpLocks noChangeShapeType="1"/>
              <a:endCxn id="103" idx="1"/>
            </p:cNvCxnSpPr>
            <p:nvPr/>
          </p:nvCxnSpPr>
          <p:spPr bwMode="auto">
            <a:xfrm>
              <a:off x="6973888" y="2660650"/>
              <a:ext cx="428279" cy="23198"/>
            </a:xfrm>
            <a:prstGeom prst="straightConnector1">
              <a:avLst/>
            </a:prstGeom>
            <a:noFill/>
            <a:ln w="28575" algn="ctr">
              <a:solidFill>
                <a:srgbClr val="7F7F7F"/>
              </a:solidFill>
              <a:prstDash val="sysDash"/>
              <a:round/>
              <a:headEnd/>
              <a:tailEnd type="arrow" w="med" len="med"/>
            </a:ln>
          </p:spPr>
        </p:cxnSp>
        <p:cxnSp>
          <p:nvCxnSpPr>
            <p:cNvPr id="20507" name="Straight Arrow Connector 116"/>
            <p:cNvCxnSpPr>
              <a:cxnSpLocks noChangeShapeType="1"/>
              <a:endCxn id="103" idx="3"/>
            </p:cNvCxnSpPr>
            <p:nvPr/>
          </p:nvCxnSpPr>
          <p:spPr bwMode="auto">
            <a:xfrm flipV="1">
              <a:off x="6973888" y="3501052"/>
              <a:ext cx="428279" cy="23198"/>
            </a:xfrm>
            <a:prstGeom prst="straightConnector1">
              <a:avLst/>
            </a:prstGeom>
            <a:noFill/>
            <a:ln w="28575" algn="ctr">
              <a:solidFill>
                <a:srgbClr val="7F7F7F"/>
              </a:solidFill>
              <a:prstDash val="sysDash"/>
              <a:round/>
              <a:headEnd/>
              <a:tailEnd type="arrow" w="med" len="med"/>
            </a:ln>
          </p:spPr>
        </p:cxnSp>
        <p:cxnSp>
          <p:nvCxnSpPr>
            <p:cNvPr id="20508" name="Straight Arrow Connector 117"/>
            <p:cNvCxnSpPr>
              <a:cxnSpLocks noChangeShapeType="1"/>
              <a:stCxn id="100" idx="0"/>
              <a:endCxn id="103" idx="4"/>
            </p:cNvCxnSpPr>
            <p:nvPr/>
          </p:nvCxnSpPr>
          <p:spPr bwMode="auto">
            <a:xfrm rot="5400000" flipH="1" flipV="1">
              <a:off x="6763659" y="3624940"/>
              <a:ext cx="1251515" cy="1342230"/>
            </a:xfrm>
            <a:prstGeom prst="straightConnector1">
              <a:avLst/>
            </a:prstGeom>
            <a:noFill/>
            <a:ln w="19050" algn="ctr">
              <a:solidFill>
                <a:srgbClr val="C00000"/>
              </a:solidFill>
              <a:prstDash val="sysDash"/>
              <a:round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Measuring CS &amp; CF: The </a:t>
            </a:r>
            <a:r>
              <a:rPr lang="en-US" i="1" dirty="0" smtClean="0"/>
              <a:t>Professional Quality of Life Scale (ProQOL)</a:t>
            </a:r>
            <a:endParaRPr lang="en-US" dirty="0"/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ProQOL is free</a:t>
            </a:r>
          </a:p>
          <a:p>
            <a:r>
              <a:rPr lang="en-US" smtClean="0"/>
              <a:t>A 30 item self report measure of the positive and negative aspects of caring</a:t>
            </a:r>
          </a:p>
          <a:p>
            <a:r>
              <a:rPr lang="en-US" smtClean="0"/>
              <a:t>The ProQOL measures Compassion Satisfaction and Compassion Fatigue </a:t>
            </a:r>
          </a:p>
          <a:p>
            <a:r>
              <a:rPr lang="en-US" smtClean="0"/>
              <a:t>Compassion Fatigue has two subscales</a:t>
            </a:r>
          </a:p>
          <a:p>
            <a:pPr lvl="1"/>
            <a:r>
              <a:rPr lang="en-US" smtClean="0"/>
              <a:t>Burnout</a:t>
            </a:r>
          </a:p>
          <a:p>
            <a:pPr lvl="1"/>
            <a:r>
              <a:rPr lang="en-US" smtClean="0"/>
              <a:t>Secondary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Well Established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ProQOL is the most widely used measure of the positive and negative aspects of helping in the world</a:t>
            </a:r>
          </a:p>
          <a:p>
            <a:r>
              <a:rPr lang="en-US" smtClean="0"/>
              <a:t>The ProQOL has proven to be a valid measure of compassion satisfaction and fatigue</a:t>
            </a:r>
          </a:p>
          <a:p>
            <a:r>
              <a:rPr lang="en-US" smtClean="0"/>
              <a:t>It has been used for over 15 years</a:t>
            </a:r>
          </a:p>
          <a:p>
            <a:r>
              <a:rPr lang="en-US" smtClean="0"/>
              <a:t>The measure was developed with data from over 3000 people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Easy to Use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ProQOL is easy to use</a:t>
            </a:r>
          </a:p>
          <a:p>
            <a:r>
              <a:rPr lang="en-US" smtClean="0"/>
              <a:t>It can be given individually or in groups</a:t>
            </a:r>
          </a:p>
          <a:p>
            <a:r>
              <a:rPr lang="en-US" smtClean="0"/>
              <a:t>It can be given online or at an individual 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Easy to Score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Full scoring </a:t>
            </a:r>
          </a:p>
          <a:p>
            <a:pPr lvl="1"/>
            <a:r>
              <a:rPr lang="en-US" smtClean="0"/>
              <a:t>More detailed and specific information but takes longer</a:t>
            </a:r>
          </a:p>
          <a:p>
            <a:pPr lvl="1"/>
            <a:r>
              <a:rPr lang="en-US" smtClean="0"/>
              <a:t>Better for research or administration </a:t>
            </a:r>
          </a:p>
          <a:p>
            <a:r>
              <a:rPr lang="en-US" smtClean="0"/>
              <a:t>The simplified scoring</a:t>
            </a:r>
          </a:p>
          <a:p>
            <a:pPr lvl="1"/>
            <a:r>
              <a:rPr lang="en-US" smtClean="0"/>
              <a:t>Less specific but can be completed quickly and can be intuitively understood</a:t>
            </a:r>
          </a:p>
          <a:p>
            <a:pPr lvl="1"/>
            <a:r>
              <a:rPr lang="en-US" smtClean="0"/>
              <a:t>Good for training situations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a Medical Test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Helps understand the positive and negative aspects of helping</a:t>
            </a:r>
          </a:p>
          <a:p>
            <a:r>
              <a:rPr lang="en-US" smtClean="0"/>
              <a:t>Not a “psychological test” </a:t>
            </a:r>
          </a:p>
          <a:p>
            <a:r>
              <a:rPr lang="en-US" smtClean="0"/>
              <a:t>Not a “medical test” </a:t>
            </a:r>
          </a:p>
          <a:p>
            <a:r>
              <a:rPr lang="en-US" smtClean="0"/>
              <a:t>Can be viewed as a screening for stress-related health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People Bring Themselves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Suicide Prevention workers include people with all types of education, training and income</a:t>
            </a:r>
          </a:p>
          <a:p>
            <a:r>
              <a:rPr lang="en-US" smtClean="0"/>
              <a:t>Some workers bring with them histories of difficult lives that may include trauma</a:t>
            </a:r>
          </a:p>
          <a:p>
            <a:r>
              <a:rPr lang="en-US" smtClean="0"/>
              <a:t>Some people have difficult family, economic, or other personal situations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People Bring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People bring a past and a present to anything they do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schemas and beliefs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stigma beliefs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social support systems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Positive support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Negative support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history of trauma and illness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families and close others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economic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Interpreting Scores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Scores on individual scales tell us about a person’s responses on each of the constructs</a:t>
            </a:r>
          </a:p>
          <a:p>
            <a:r>
              <a:rPr lang="en-US" smtClean="0"/>
              <a:t>Viewing the combination of scores helps us “paint a picture” of what the person is telling us</a:t>
            </a:r>
          </a:p>
          <a:p>
            <a:r>
              <a:rPr lang="en-US" smtClean="0"/>
              <a:t>Can be used to track an individual’s CS and 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Resiliency 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Individual, personally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ProQOL can help you plan where to put your energy to increase our resilience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Organizational planning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 help organizations find ways to maximize the positive aspects and reduce the negative aspects of helping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Supportive Supervision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ProQOL can be used as information for 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315200" cy="1447800"/>
          </a:xfrm>
        </p:spPr>
        <p:txBody>
          <a:bodyPr/>
          <a:lstStyle/>
          <a:p>
            <a:r>
              <a:rPr lang="en-US" sz="3600" smtClean="0"/>
              <a:t>Compassion Satisfaction and Compassion Fatigue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4173538"/>
            <a:ext cx="6400800" cy="1508125"/>
          </a:xfrm>
        </p:spPr>
        <p:txBody>
          <a:bodyPr rtlCol="0" anchor="ctr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Insert Your Name Here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Insert Your Organization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Insert Other Information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www.proqol.org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More Information: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Compassion Satisfaction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Positive aspects of working as a helper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Compassion Fatigue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Negative aspects of working as a helper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Burnout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Inefficacy and feeling overwhelmed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Work-related traumatic stress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Primary traumatic stress direct target of event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Secondary traumatic exposure to event due to a relationship with the primary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Professional Quality of Life</a:t>
            </a:r>
          </a:p>
        </p:txBody>
      </p:sp>
      <p:sp>
        <p:nvSpPr>
          <p:cNvPr id="14339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Compassion Satisfaction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The positive aspects</a:t>
            </a:r>
            <a:br>
              <a:rPr lang="en-US" smtClean="0"/>
            </a:br>
            <a:r>
              <a:rPr lang="en-US" smtClean="0"/>
              <a:t>of helping</a:t>
            </a:r>
          </a:p>
          <a:p>
            <a:r>
              <a:rPr lang="en-US" smtClean="0"/>
              <a:t>“The good stuff”</a:t>
            </a:r>
          </a:p>
        </p:txBody>
      </p:sp>
      <p:sp>
        <p:nvSpPr>
          <p:cNvPr id="14341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smtClean="0"/>
              <a:t>Compassion Fatigue</a:t>
            </a:r>
          </a:p>
        </p:txBody>
      </p:sp>
      <p:sp>
        <p:nvSpPr>
          <p:cNvPr id="14342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The negative aspects of helping</a:t>
            </a:r>
          </a:p>
          <a:p>
            <a:r>
              <a:rPr lang="en-US" smtClean="0"/>
              <a:t>“The bad stuff’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CS-CF Model</a:t>
            </a:r>
          </a:p>
        </p:txBody>
      </p:sp>
      <p:graphicFrame>
        <p:nvGraphicFramePr>
          <p:cNvPr id="5" name="Diagram 4"/>
          <p:cNvGraphicFramePr>
            <a:graphicFrameLocks noChangeAspect="1"/>
          </p:cNvGraphicFramePr>
          <p:nvPr/>
        </p:nvGraphicFramePr>
        <p:xfrm>
          <a:off x="304800" y="1981200"/>
          <a:ext cx="8540151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Compassion Satisfaction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positive aspects of helping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Pleasure and satisfaction derived from working in helping, care giving systems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e related to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Providing care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 the system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with colleagues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Beliefs about self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Altruism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Compassion Fatigue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negative aspects of helping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negative aspects of working in helping systems may be related to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Providing care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 the system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with colleagues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Beliefs about self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Burnout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Work-related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Burnout and STS: Co Travelers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Burnout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Work-related hopelessness and feelings of inefficacy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Work-related secondary exposure to extremely or traumatically stressful events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Both share negative affect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Burnout is about being worn out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STS is about being afraid</a:t>
            </a:r>
            <a:endParaRPr lang="en-US" dirty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0" y="639603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Calibri" pitchFamily="34" charset="0"/>
              </a:rPr>
              <a:t>© Beth Hudnall Stamm, 2009. </a:t>
            </a:r>
            <a:r>
              <a:rPr lang="en-US" sz="800" i="1">
                <a:latin typeface="Calibri" pitchFamily="34" charset="0"/>
              </a:rPr>
              <a:t>Professional Quality of Life Scale (ProQOL). </a:t>
            </a:r>
            <a:r>
              <a:rPr lang="en-US" sz="800">
                <a:latin typeface="Calibri" pitchFamily="34" charset="0"/>
              </a:rPr>
              <a:t>www.proqol.org. This test may be freely copied as long as (a) author is credited, (b) no changes are made without author authorization, and (c) it is not sold.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 Are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Multiple spheres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environment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“People helped” environment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Personal environment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Positive (CS) &amp; negative (CF)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Altruism CS can override CF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Compassion Fatigue two parts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Worn out (BO) common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Frightened, traumatized (STS) rarer but powerful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924</Words>
  <Application>Microsoft Office PowerPoint</Application>
  <PresentationFormat>On-screen Show (4:3)</PresentationFormat>
  <Paragraphs>170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[Remove this slide, it is information for you as the presenter]  Compassion Satisfaction &amp; Compassion Fatigue Slide Stock Slides for Public Use</vt:lpstr>
      <vt:lpstr>Compassion Satisfaction and Compassion Fatigue</vt:lpstr>
      <vt:lpstr>Vocabulary</vt:lpstr>
      <vt:lpstr>Professional Quality of Life</vt:lpstr>
      <vt:lpstr>CS-CF Model</vt:lpstr>
      <vt:lpstr>Compassion Satisfaction</vt:lpstr>
      <vt:lpstr>Compassion Fatigue</vt:lpstr>
      <vt:lpstr>Burnout and STS: Co Travelers</vt:lpstr>
      <vt:lpstr>Relationships Are Complex</vt:lpstr>
      <vt:lpstr>Complex Relationships</vt:lpstr>
      <vt:lpstr>Measuring CS &amp; CF: The Professional Quality of Life Scale (ProQOL)</vt:lpstr>
      <vt:lpstr>Well Established</vt:lpstr>
      <vt:lpstr>Easy to Use</vt:lpstr>
      <vt:lpstr>Easy to Score</vt:lpstr>
      <vt:lpstr>Not a Medical Test</vt:lpstr>
      <vt:lpstr>People Bring Themselves</vt:lpstr>
      <vt:lpstr>People Bring Themselves</vt:lpstr>
      <vt:lpstr>Interpreting Scores</vt:lpstr>
      <vt:lpstr>Resiliency Planning</vt:lpstr>
      <vt:lpstr>www.proqol.org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2009-07-26T18:00:09Z</dcterms:created>
  <dcterms:modified xsi:type="dcterms:W3CDTF">2010-11-17T04:09:46Z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TC103524801033</vt:lpwstr>
  </property>
</Properties>
</file>