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333" r:id="rId3"/>
    <p:sldId id="336" r:id="rId4"/>
    <p:sldId id="351" r:id="rId5"/>
    <p:sldId id="334" r:id="rId6"/>
    <p:sldId id="335" r:id="rId7"/>
    <p:sldId id="350" r:id="rId8"/>
    <p:sldId id="361" r:id="rId9"/>
    <p:sldId id="349" r:id="rId10"/>
    <p:sldId id="340" r:id="rId11"/>
    <p:sldId id="341" r:id="rId12"/>
    <p:sldId id="343" r:id="rId13"/>
    <p:sldId id="344" r:id="rId14"/>
    <p:sldId id="346" r:id="rId15"/>
    <p:sldId id="347" r:id="rId16"/>
    <p:sldId id="352" r:id="rId17"/>
    <p:sldId id="353" r:id="rId18"/>
    <p:sldId id="356" r:id="rId19"/>
    <p:sldId id="338" r:id="rId20"/>
    <p:sldId id="362" r:id="rId21"/>
    <p:sldId id="259" r:id="rId22"/>
    <p:sldId id="2147469475" r:id="rId23"/>
    <p:sldId id="273" r:id="rId24"/>
    <p:sldId id="2147469476" r:id="rId25"/>
    <p:sldId id="2147469477" r:id="rId26"/>
    <p:sldId id="2147469478" r:id="rId27"/>
    <p:sldId id="2147469479" r:id="rId28"/>
    <p:sldId id="270" r:id="rId29"/>
    <p:sldId id="2147469420" r:id="rId30"/>
    <p:sldId id="2147469480" r:id="rId31"/>
    <p:sldId id="2147469466" r:id="rId32"/>
    <p:sldId id="2147469481" r:id="rId33"/>
    <p:sldId id="2147469467" r:id="rId34"/>
    <p:sldId id="2147469471" r:id="rId35"/>
    <p:sldId id="2147469472" r:id="rId36"/>
    <p:sldId id="2147469444" r:id="rId37"/>
    <p:sldId id="2147469482" r:id="rId38"/>
    <p:sldId id="261" r:id="rId39"/>
    <p:sldId id="357" r:id="rId40"/>
    <p:sldId id="360" r:id="rId41"/>
    <p:sldId id="331" r:id="rId4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orient="horz" pos="2341" userDrawn="1">
          <p15:clr>
            <a:srgbClr val="A4A3A4"/>
          </p15:clr>
        </p15:guide>
        <p15:guide id="8" pos="347" userDrawn="1">
          <p15:clr>
            <a:srgbClr val="A4A3A4"/>
          </p15:clr>
        </p15:guide>
        <p15:guide id="9" pos="5019" userDrawn="1">
          <p15:clr>
            <a:srgbClr val="A4A3A4"/>
          </p15:clr>
        </p15:guide>
        <p15:guide id="10" pos="2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0B0"/>
    <a:srgbClr val="6E4494"/>
    <a:srgbClr val="5F2364"/>
    <a:srgbClr val="E9488B"/>
    <a:srgbClr val="525C9C"/>
    <a:srgbClr val="F4F1F6"/>
    <a:srgbClr val="88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DECA2-2F22-4BD1-932B-1BDE2C5E8513}" v="59" dt="2025-10-01T13:53:17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721" autoAdjust="0"/>
  </p:normalViewPr>
  <p:slideViewPr>
    <p:cSldViewPr snapToGrid="0" showGuides="1">
      <p:cViewPr varScale="1">
        <p:scale>
          <a:sx n="55" d="100"/>
          <a:sy n="55" d="100"/>
        </p:scale>
        <p:origin x="198" y="66"/>
      </p:cViewPr>
      <p:guideLst>
        <p:guide orient="horz" pos="3634"/>
        <p:guide pos="3840"/>
        <p:guide orient="horz" pos="5"/>
        <p:guide orient="horz" pos="4320"/>
        <p:guide/>
        <p:guide pos="7680"/>
        <p:guide orient="horz" pos="2341"/>
        <p:guide pos="347"/>
        <p:guide pos="5019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5770-04E3-C647-BC09-FC1B39A50B66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50B2D-09B8-C840-8A15-517DBABBF2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776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80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18A5-5336-DF01-B763-311F0C556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ADF3AF-F2B2-97A3-4A29-25AA787A7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69F485C-75BC-C78E-F0DD-09F65ACF9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130BF2-B01C-7868-9A9C-7EC490CBE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13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FA5C4-3949-45A0-91BA-4D6C7149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A1F09D9-5C65-E772-D029-F3A2DFDF7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D9F5D5-94E9-D827-0AC9-51D973DF1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7CC933-4F9B-BC5A-692C-C99FB2490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3190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AB8B-142F-CAB7-AAB4-D0D4F2A5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B9D855D-3D44-D612-4207-C2A1E2164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00B84E-430B-7176-F263-2689DBA44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85E5E1-4268-7956-E07D-9F45F092F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951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61E19-A3C0-6AEC-6BC7-98C1AFE82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6BDB21-05ED-FE18-0944-DA3662B0A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84B2B7-211D-E8F7-E883-2C81145BA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EBFDE4-1AC4-9634-B958-66AEBEE93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08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7FD6-E821-51ED-C4AE-2C1ECD1EB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D65008-E170-5B66-030B-B589414C4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7A6BA7-5801-9D7F-4728-BA57236BC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923794-AAE2-6D9A-970E-B20DA27A9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26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7B82-21F6-8ECF-DDDB-D9C149FF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F9EA5B-AEF8-7CD8-D200-A9E957AF9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0CDC3A-AE26-C1E8-6DDA-200CA8D97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C5924D-D395-61A1-94ED-441BF5424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766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F0EA-1191-FEDB-8A43-E119E162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66E20E-C747-0026-9762-7578CC349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47079D-5661-E71C-2CA2-98D99973F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9F70C0-26BE-9171-5CB6-4474DB52C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58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D6FE-025E-836F-357A-29A4D90CE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2A39B6D-B89A-77B0-3994-E3F5BEA41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899D106-EF3A-97F6-1D73-A8819D27E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9F0B30-CFAE-5E69-C996-71140BF44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7548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6CF55-2AB0-2B0B-3C4E-23C32273F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B3B9D9F-1D51-B367-14A5-CAC9F9CF3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0EC8E78-D06D-F212-853C-17CF58EAF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8AC4AB-AD3F-681E-8479-2A5C27CE8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3036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900D-E55B-5BDD-5F21-A1154B2E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D811E6-5A56-6531-F963-AC701150C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4CA6563-D2BB-510A-DF54-C44B4A69F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Sala 3 </a:t>
            </a:r>
            <a:r>
              <a:rPr lang="es-US" dirty="0" err="1"/>
              <a:t>forum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1AA7BF-01C6-F3F8-94AB-6645CC117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299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FEDA-DF03-64FD-99BE-3D593AC52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29087D-D1A6-6648-13F8-AD966BEE2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59CC40-D7C9-FA13-FABE-B6876081A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sz="1600" dirty="0"/>
              <a:t>DIAPOSITIVAS SALA 2 Y 3 PARA TALLERES AM Y PM.  </a:t>
            </a:r>
          </a:p>
          <a:p>
            <a:r>
              <a:rPr lang="es-US" sz="1600" dirty="0"/>
              <a:t>Diapositiva de respaldo que queda fija cuando no esta pasando nada en la agenda</a:t>
            </a:r>
            <a:endParaRPr lang="es-CO" sz="16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3167F7-8EBF-93CD-2645-E77DFA475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311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16807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329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D0A6-A49D-1AE4-B358-F17ED0642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5D5CA7-E1F8-B84D-5A2F-3C2F2E36B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B3C8BE-58EC-9BB0-1A66-20BC070C6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BB439A-F92C-D085-2588-10D5974A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097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E108-703A-F805-281D-4ABC3B4A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FF67F4-DBC2-4FFC-1F1D-81F5CBFB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DBD744-1139-E8ED-1791-6349A8C1E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E0C893-377F-BFA6-7297-35A364B30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834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08DB-77D1-EC24-A77C-FD735D80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B4477CC-055D-9F1D-C01D-0A2B70B4C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A7D75B-7E68-5A1E-63F6-CF86976F7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557F1D-8BA3-04CF-D841-FC8BEBA75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3545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82803-4045-5AB2-72D4-0E56D29A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09FF50-63CE-A402-DDC5-AA406D306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FBFEE1-8147-1D2D-8142-541F71DE9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05420C-AA6E-25E0-F186-FD4EB61B8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5461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E524-854A-A22F-88FC-AB746C8A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513A06-F5A8-68C4-4C6C-B84E0F8BE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23AC1B-017C-35CB-C195-D33DBA4FF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DE0E7B-8163-D6E0-759A-A371CD0CD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5255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9FAB-1791-4A2A-6433-D7727DCF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B3FBB3-031E-9126-EE7F-24FC6C15B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CF6BF7E-76D9-4B84-5F0F-748D8B19E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CC207C-8D00-88A0-52EE-944752516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2298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DBBD-414A-22E4-BC0E-DEF366449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481472-5AB5-0AD9-2738-4C2605A62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EB9E5C3-51EB-AD7C-8E8F-F01864FD9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A466ED-29D8-3102-DAED-819B7D3EF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777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82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7590-2D4A-6C3B-DE8A-0DECFF3E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5AC2A5B-A132-76D5-1C91-A4A1C97BE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74C647-525E-DF4F-CE76-3925DA72E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Sala 3 fórum taller AM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3E4F3A-4A6A-715B-E07B-904F7A83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534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7CE4-EAB8-ABA3-FC3A-DA958BD4F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BF9E34-0E11-5E74-9C82-F368D54B8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86632D-00BC-EC3B-1858-731086E07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E8669D-8495-40DF-70E0-F8CB3B2C1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6080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17C81-52DE-3EC3-F67C-DEB28652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AE365F-26B6-4B9E-9C4D-FD31D43CA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FB8B731-3979-B11E-123C-2AD758BBF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CBA47D-88E0-CA01-DA6B-75B56939C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690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A73F-59A6-7081-EB3D-9753A91D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0A8B077-6820-B059-B605-6221EFFD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CE9DA3-D054-9E0E-13FE-8EACF5C28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F6B76C-6AFD-7F8D-AB0E-F40336A1C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818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96787-BAC2-2389-228A-4DC20550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8EB26F-A5EF-7AF7-D2AB-A69AAEA51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FD7611-E202-C007-C026-57AD501CE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CB7BA7-0346-DBA1-E1AD-B55A5DE43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803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9E92-7CC3-D667-A0C1-55AE8FC53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E6EC6F8-4F67-C634-1FD8-9A4657227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F0A036-7A69-ABD8-1218-6ECF6ED4D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70D24C-49BE-1492-BFAD-BB8759288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279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8A2A7-3823-98DF-0FDA-F6BB10DF6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F0C75F-DE64-12EC-DE4C-4C43D83D2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1BF0F9-D948-85BA-1FE4-858C918F6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915B06-E839-7126-EADB-972A6564B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14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16D4-4203-BFA1-4742-37E36249F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258B8AE-AEB7-A723-F68F-C04BA819A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A5B2DB-CB03-F23E-D7F1-CA6C81437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A9082A-E1F1-5076-53B1-B6F214E05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51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75E5A-D883-AF18-B421-4D488B2D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68FB1-F730-E0AF-A390-7FE1647A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A75EC7-BB44-64C1-98E4-FD14AB60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57F7C-E7F4-B660-661E-1D866F4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00E944-1EB5-B505-E95E-85769507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 userDrawn="1"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94CDF-4DF2-6C2B-346B-6393FDFEC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966" y="161925"/>
            <a:ext cx="1417867" cy="12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1E8E2-2FAD-0AF9-D012-258B879D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0D0FB7-3A6F-C4C5-06B4-3785D63C8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099D0-20BB-C78E-2D0F-46BBAA21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2D4C0A-D270-CC18-48EF-41EB2DD2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34EF5-CFE9-A6E1-4BC0-1F159FE1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0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5D6F16-9708-BDC7-D528-056F70C59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1E2746-44F6-7260-8192-1FB9E5ABE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A69160-BC69-9569-03FC-8C31A49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90355-F280-7C50-AB36-79BCB0C3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D376CF-A7C8-8781-3668-1E0320F9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444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91603" y="1448"/>
            <a:ext cx="2867025" cy="1479755"/>
          </a:xfrm>
          <a:prstGeom prst="rect">
            <a:avLst/>
          </a:prstGeom>
          <a:blipFill dpi="0" rotWithShape="1">
            <a:blip r:embed="rId2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9238089" y="1447"/>
            <a:ext cx="1094899" cy="458153"/>
          </a:xfrm>
          <a:custGeom>
            <a:avLst/>
            <a:gdLst/>
            <a:ahLst/>
            <a:cxnLst/>
            <a:rect l="l" t="t" r="r" b="b"/>
            <a:pathLst>
              <a:path w="1459865" h="610870">
                <a:moveTo>
                  <a:pt x="1459243" y="0"/>
                </a:moveTo>
                <a:lnTo>
                  <a:pt x="0" y="0"/>
                </a:lnTo>
                <a:lnTo>
                  <a:pt x="9719" y="47520"/>
                </a:lnTo>
                <a:lnTo>
                  <a:pt x="25970" y="103697"/>
                </a:lnTo>
                <a:lnTo>
                  <a:pt x="46437" y="157948"/>
                </a:lnTo>
                <a:lnTo>
                  <a:pt x="70930" y="210081"/>
                </a:lnTo>
                <a:lnTo>
                  <a:pt x="99258" y="259907"/>
                </a:lnTo>
                <a:lnTo>
                  <a:pt x="131229" y="307233"/>
                </a:lnTo>
                <a:lnTo>
                  <a:pt x="166652" y="351870"/>
                </a:lnTo>
                <a:lnTo>
                  <a:pt x="205338" y="393627"/>
                </a:lnTo>
                <a:lnTo>
                  <a:pt x="247095" y="432312"/>
                </a:lnTo>
                <a:lnTo>
                  <a:pt x="291732" y="467735"/>
                </a:lnTo>
                <a:lnTo>
                  <a:pt x="339059" y="499705"/>
                </a:lnTo>
                <a:lnTo>
                  <a:pt x="388884" y="528032"/>
                </a:lnTo>
                <a:lnTo>
                  <a:pt x="441017" y="552524"/>
                </a:lnTo>
                <a:lnTo>
                  <a:pt x="495267" y="572991"/>
                </a:lnTo>
                <a:lnTo>
                  <a:pt x="551444" y="589242"/>
                </a:lnTo>
                <a:lnTo>
                  <a:pt x="609355" y="601086"/>
                </a:lnTo>
                <a:lnTo>
                  <a:pt x="668811" y="608333"/>
                </a:lnTo>
                <a:lnTo>
                  <a:pt x="729621" y="610790"/>
                </a:lnTo>
                <a:lnTo>
                  <a:pt x="790432" y="608333"/>
                </a:lnTo>
                <a:lnTo>
                  <a:pt x="849890" y="601086"/>
                </a:lnTo>
                <a:lnTo>
                  <a:pt x="907803" y="589242"/>
                </a:lnTo>
                <a:lnTo>
                  <a:pt x="963980" y="572991"/>
                </a:lnTo>
                <a:lnTo>
                  <a:pt x="1018230" y="552524"/>
                </a:lnTo>
                <a:lnTo>
                  <a:pt x="1070364" y="528032"/>
                </a:lnTo>
                <a:lnTo>
                  <a:pt x="1120189" y="499705"/>
                </a:lnTo>
                <a:lnTo>
                  <a:pt x="1167515" y="467735"/>
                </a:lnTo>
                <a:lnTo>
                  <a:pt x="1212152" y="432312"/>
                </a:lnTo>
                <a:lnTo>
                  <a:pt x="1253909" y="393627"/>
                </a:lnTo>
                <a:lnTo>
                  <a:pt x="1292594" y="351870"/>
                </a:lnTo>
                <a:lnTo>
                  <a:pt x="1328017" y="307233"/>
                </a:lnTo>
                <a:lnTo>
                  <a:pt x="1359988" y="259907"/>
                </a:lnTo>
                <a:lnTo>
                  <a:pt x="1388314" y="210081"/>
                </a:lnTo>
                <a:lnTo>
                  <a:pt x="1412806" y="157948"/>
                </a:lnTo>
                <a:lnTo>
                  <a:pt x="1433273" y="103697"/>
                </a:lnTo>
                <a:lnTo>
                  <a:pt x="1449524" y="47520"/>
                </a:lnTo>
                <a:lnTo>
                  <a:pt x="1459243" y="0"/>
                </a:lnTo>
                <a:close/>
              </a:path>
            </a:pathLst>
          </a:custGeom>
          <a:solidFill>
            <a:srgbClr val="9328C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1" y="1448"/>
            <a:ext cx="2797850" cy="3787003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0" y="1573"/>
            <a:ext cx="988695" cy="1983105"/>
          </a:xfrm>
          <a:custGeom>
            <a:avLst/>
            <a:gdLst/>
            <a:ahLst/>
            <a:cxnLst/>
            <a:rect l="l" t="t" r="r" b="b"/>
            <a:pathLst>
              <a:path w="1318260" h="2644140">
                <a:moveTo>
                  <a:pt x="0" y="2643830"/>
                </a:moveTo>
                <a:lnTo>
                  <a:pt x="104293" y="2639615"/>
                </a:lnTo>
                <a:lnTo>
                  <a:pt x="210311" y="2626694"/>
                </a:lnTo>
                <a:lnTo>
                  <a:pt x="313575" y="2605574"/>
                </a:lnTo>
                <a:lnTo>
                  <a:pt x="413744" y="2576596"/>
                </a:lnTo>
                <a:lnTo>
                  <a:pt x="510478" y="2540101"/>
                </a:lnTo>
                <a:lnTo>
                  <a:pt x="603437" y="2496428"/>
                </a:lnTo>
                <a:lnTo>
                  <a:pt x="692281" y="2445918"/>
                </a:lnTo>
                <a:lnTo>
                  <a:pt x="776669" y="2388911"/>
                </a:lnTo>
                <a:lnTo>
                  <a:pt x="856261" y="2325747"/>
                </a:lnTo>
                <a:lnTo>
                  <a:pt x="930717" y="2256767"/>
                </a:lnTo>
                <a:lnTo>
                  <a:pt x="999697" y="2182310"/>
                </a:lnTo>
                <a:lnTo>
                  <a:pt x="1062860" y="2102718"/>
                </a:lnTo>
                <a:lnTo>
                  <a:pt x="1119867" y="2018329"/>
                </a:lnTo>
                <a:lnTo>
                  <a:pt x="1170376" y="1929486"/>
                </a:lnTo>
                <a:lnTo>
                  <a:pt x="1214049" y="1836527"/>
                </a:lnTo>
                <a:lnTo>
                  <a:pt x="1250543" y="1739793"/>
                </a:lnTo>
                <a:lnTo>
                  <a:pt x="1279520" y="1639625"/>
                </a:lnTo>
                <a:lnTo>
                  <a:pt x="1300640" y="1536362"/>
                </a:lnTo>
                <a:lnTo>
                  <a:pt x="1313561" y="1430346"/>
                </a:lnTo>
                <a:lnTo>
                  <a:pt x="1317943" y="1321915"/>
                </a:lnTo>
                <a:lnTo>
                  <a:pt x="1313561" y="1213483"/>
                </a:lnTo>
                <a:lnTo>
                  <a:pt x="1300640" y="1107464"/>
                </a:lnTo>
                <a:lnTo>
                  <a:pt x="1279520" y="1004201"/>
                </a:lnTo>
                <a:lnTo>
                  <a:pt x="1250543" y="904032"/>
                </a:lnTo>
                <a:lnTo>
                  <a:pt x="1214049" y="807297"/>
                </a:lnTo>
                <a:lnTo>
                  <a:pt x="1170376" y="714338"/>
                </a:lnTo>
                <a:lnTo>
                  <a:pt x="1119867" y="625495"/>
                </a:lnTo>
                <a:lnTo>
                  <a:pt x="1062860" y="541107"/>
                </a:lnTo>
                <a:lnTo>
                  <a:pt x="999697" y="461515"/>
                </a:lnTo>
                <a:lnTo>
                  <a:pt x="930717" y="387058"/>
                </a:lnTo>
                <a:lnTo>
                  <a:pt x="856261" y="318079"/>
                </a:lnTo>
                <a:lnTo>
                  <a:pt x="776669" y="254915"/>
                </a:lnTo>
                <a:lnTo>
                  <a:pt x="692281" y="197909"/>
                </a:lnTo>
                <a:lnTo>
                  <a:pt x="603437" y="147399"/>
                </a:lnTo>
                <a:lnTo>
                  <a:pt x="510478" y="103727"/>
                </a:lnTo>
                <a:lnTo>
                  <a:pt x="413744" y="67232"/>
                </a:lnTo>
                <a:lnTo>
                  <a:pt x="313575" y="38255"/>
                </a:lnTo>
                <a:lnTo>
                  <a:pt x="210311" y="17136"/>
                </a:lnTo>
                <a:lnTo>
                  <a:pt x="104293" y="4215"/>
                </a:lnTo>
                <a:lnTo>
                  <a:pt x="0" y="0"/>
                </a:lnTo>
                <a:lnTo>
                  <a:pt x="0" y="2643830"/>
                </a:lnTo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k object 20"/>
          <p:cNvSpPr/>
          <p:nvPr/>
        </p:nvSpPr>
        <p:spPr>
          <a:xfrm>
            <a:off x="10032376" y="4545977"/>
            <a:ext cx="2156528" cy="2312023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11095584" y="5609953"/>
            <a:ext cx="1093470" cy="1248251"/>
          </a:xfrm>
          <a:custGeom>
            <a:avLst/>
            <a:gdLst/>
            <a:ahLst/>
            <a:cxnLst/>
            <a:rect l="l" t="t" r="r" b="b"/>
            <a:pathLst>
              <a:path w="1457959" h="1664334">
                <a:moveTo>
                  <a:pt x="1066990" y="0"/>
                </a:moveTo>
                <a:lnTo>
                  <a:pt x="979481" y="3537"/>
                </a:lnTo>
                <a:lnTo>
                  <a:pt x="893919" y="13965"/>
                </a:lnTo>
                <a:lnTo>
                  <a:pt x="810581" y="31009"/>
                </a:lnTo>
                <a:lnTo>
                  <a:pt x="729739" y="54396"/>
                </a:lnTo>
                <a:lnTo>
                  <a:pt x="651670" y="83849"/>
                </a:lnTo>
                <a:lnTo>
                  <a:pt x="576648" y="119096"/>
                </a:lnTo>
                <a:lnTo>
                  <a:pt x="504946" y="159860"/>
                </a:lnTo>
                <a:lnTo>
                  <a:pt x="436840" y="205868"/>
                </a:lnTo>
                <a:lnTo>
                  <a:pt x="372605" y="256844"/>
                </a:lnTo>
                <a:lnTo>
                  <a:pt x="312515" y="312515"/>
                </a:lnTo>
                <a:lnTo>
                  <a:pt x="256844" y="372605"/>
                </a:lnTo>
                <a:lnTo>
                  <a:pt x="205868" y="436840"/>
                </a:lnTo>
                <a:lnTo>
                  <a:pt x="159860" y="504946"/>
                </a:lnTo>
                <a:lnTo>
                  <a:pt x="119096" y="576648"/>
                </a:lnTo>
                <a:lnTo>
                  <a:pt x="83849" y="651670"/>
                </a:lnTo>
                <a:lnTo>
                  <a:pt x="54396" y="729739"/>
                </a:lnTo>
                <a:lnTo>
                  <a:pt x="31009" y="810581"/>
                </a:lnTo>
                <a:lnTo>
                  <a:pt x="13965" y="893919"/>
                </a:lnTo>
                <a:lnTo>
                  <a:pt x="3537" y="979481"/>
                </a:lnTo>
                <a:lnTo>
                  <a:pt x="0" y="1066990"/>
                </a:lnTo>
                <a:lnTo>
                  <a:pt x="3537" y="1154499"/>
                </a:lnTo>
                <a:lnTo>
                  <a:pt x="13965" y="1240061"/>
                </a:lnTo>
                <a:lnTo>
                  <a:pt x="31009" y="1323399"/>
                </a:lnTo>
                <a:lnTo>
                  <a:pt x="54396" y="1404241"/>
                </a:lnTo>
                <a:lnTo>
                  <a:pt x="83849" y="1482310"/>
                </a:lnTo>
                <a:lnTo>
                  <a:pt x="119096" y="1557332"/>
                </a:lnTo>
                <a:lnTo>
                  <a:pt x="159860" y="1629034"/>
                </a:lnTo>
                <a:lnTo>
                  <a:pt x="183523" y="1664063"/>
                </a:lnTo>
                <a:lnTo>
                  <a:pt x="1457761" y="1664063"/>
                </a:lnTo>
                <a:lnTo>
                  <a:pt x="1457761" y="74586"/>
                </a:lnTo>
                <a:lnTo>
                  <a:pt x="1404245" y="54396"/>
                </a:lnTo>
                <a:lnTo>
                  <a:pt x="1323403" y="31009"/>
                </a:lnTo>
                <a:lnTo>
                  <a:pt x="1240064" y="13965"/>
                </a:lnTo>
                <a:lnTo>
                  <a:pt x="1154501" y="3537"/>
                </a:lnTo>
                <a:lnTo>
                  <a:pt x="1066990" y="0"/>
                </a:lnTo>
                <a:close/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A2DA453-0967-DD64-06C4-7A1A4EA5DAAF}"/>
              </a:ext>
            </a:extLst>
          </p:cNvPr>
          <p:cNvGrpSpPr/>
          <p:nvPr userDrawn="1"/>
        </p:nvGrpSpPr>
        <p:grpSpPr>
          <a:xfrm>
            <a:off x="1344863" y="1177048"/>
            <a:ext cx="1162577" cy="1262201"/>
            <a:chOff x="1793151" y="1569397"/>
            <a:chExt cx="1550102" cy="1682935"/>
          </a:xfrm>
        </p:grpSpPr>
        <p:sp>
          <p:nvSpPr>
            <p:cNvPr id="22" name="bk object 22"/>
            <p:cNvSpPr/>
            <p:nvPr/>
          </p:nvSpPr>
          <p:spPr>
            <a:xfrm>
              <a:off x="1793151" y="248754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bk object 23"/>
            <p:cNvSpPr/>
            <p:nvPr/>
          </p:nvSpPr>
          <p:spPr>
            <a:xfrm>
              <a:off x="204186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bk object 24"/>
            <p:cNvSpPr/>
            <p:nvPr/>
          </p:nvSpPr>
          <p:spPr>
            <a:xfrm>
              <a:off x="2290581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bk object 25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bk object 26"/>
            <p:cNvSpPr/>
            <p:nvPr/>
          </p:nvSpPr>
          <p:spPr>
            <a:xfrm>
              <a:off x="1793154" y="272342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bk object 27"/>
            <p:cNvSpPr/>
            <p:nvPr/>
          </p:nvSpPr>
          <p:spPr>
            <a:xfrm>
              <a:off x="204186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bk object 28"/>
            <p:cNvSpPr/>
            <p:nvPr/>
          </p:nvSpPr>
          <p:spPr>
            <a:xfrm>
              <a:off x="2290584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bk object 29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bk object 30"/>
            <p:cNvSpPr/>
            <p:nvPr/>
          </p:nvSpPr>
          <p:spPr>
            <a:xfrm>
              <a:off x="1793151" y="295929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bk object 31"/>
            <p:cNvSpPr/>
            <p:nvPr/>
          </p:nvSpPr>
          <p:spPr>
            <a:xfrm>
              <a:off x="204186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bk object 32"/>
            <p:cNvSpPr/>
            <p:nvPr/>
          </p:nvSpPr>
          <p:spPr>
            <a:xfrm>
              <a:off x="2290581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bk object 33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bk object 34"/>
            <p:cNvSpPr/>
            <p:nvPr/>
          </p:nvSpPr>
          <p:spPr>
            <a:xfrm>
              <a:off x="1793154" y="31951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bk object 35"/>
            <p:cNvSpPr/>
            <p:nvPr/>
          </p:nvSpPr>
          <p:spPr>
            <a:xfrm>
              <a:off x="204186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bk object 36"/>
            <p:cNvSpPr/>
            <p:nvPr/>
          </p:nvSpPr>
          <p:spPr>
            <a:xfrm>
              <a:off x="2290584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bk object 37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bk object 38"/>
            <p:cNvSpPr/>
            <p:nvPr/>
          </p:nvSpPr>
          <p:spPr>
            <a:xfrm>
              <a:off x="1793151" y="156939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bk object 39"/>
            <p:cNvSpPr/>
            <p:nvPr/>
          </p:nvSpPr>
          <p:spPr>
            <a:xfrm>
              <a:off x="204186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bk object 40"/>
            <p:cNvSpPr/>
            <p:nvPr/>
          </p:nvSpPr>
          <p:spPr>
            <a:xfrm>
              <a:off x="2290581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bk object 41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bk object 42"/>
            <p:cNvSpPr/>
            <p:nvPr/>
          </p:nvSpPr>
          <p:spPr>
            <a:xfrm>
              <a:off x="1793154" y="18052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bk object 43"/>
            <p:cNvSpPr/>
            <p:nvPr/>
          </p:nvSpPr>
          <p:spPr>
            <a:xfrm>
              <a:off x="204186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bk object 44"/>
            <p:cNvSpPr/>
            <p:nvPr/>
          </p:nvSpPr>
          <p:spPr>
            <a:xfrm>
              <a:off x="2290584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bk object 45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bk object 46"/>
            <p:cNvSpPr/>
            <p:nvPr/>
          </p:nvSpPr>
          <p:spPr>
            <a:xfrm>
              <a:off x="1793154" y="20411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bk object 47"/>
            <p:cNvSpPr/>
            <p:nvPr/>
          </p:nvSpPr>
          <p:spPr>
            <a:xfrm>
              <a:off x="204186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bk object 48"/>
            <p:cNvSpPr/>
            <p:nvPr/>
          </p:nvSpPr>
          <p:spPr>
            <a:xfrm>
              <a:off x="2290584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bk object 49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bk object 50"/>
            <p:cNvSpPr/>
            <p:nvPr/>
          </p:nvSpPr>
          <p:spPr>
            <a:xfrm>
              <a:off x="1793151" y="227702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bk object 51"/>
            <p:cNvSpPr/>
            <p:nvPr/>
          </p:nvSpPr>
          <p:spPr>
            <a:xfrm>
              <a:off x="204186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bk object 52"/>
            <p:cNvSpPr/>
            <p:nvPr/>
          </p:nvSpPr>
          <p:spPr>
            <a:xfrm>
              <a:off x="2290581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bk object 53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bk object 54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bk object 55"/>
            <p:cNvSpPr/>
            <p:nvPr/>
          </p:nvSpPr>
          <p:spPr>
            <a:xfrm>
              <a:off x="2788019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bk object 56"/>
            <p:cNvSpPr/>
            <p:nvPr/>
          </p:nvSpPr>
          <p:spPr>
            <a:xfrm>
              <a:off x="3036742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bk object 57"/>
            <p:cNvSpPr/>
            <p:nvPr/>
          </p:nvSpPr>
          <p:spPr>
            <a:xfrm>
              <a:off x="3285465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bk object 58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bk object 59"/>
            <p:cNvSpPr/>
            <p:nvPr/>
          </p:nvSpPr>
          <p:spPr>
            <a:xfrm>
              <a:off x="2788022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bk object 60"/>
            <p:cNvSpPr/>
            <p:nvPr/>
          </p:nvSpPr>
          <p:spPr>
            <a:xfrm>
              <a:off x="3036745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bk object 61"/>
            <p:cNvSpPr/>
            <p:nvPr/>
          </p:nvSpPr>
          <p:spPr>
            <a:xfrm>
              <a:off x="3285468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bk object 62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bk object 63"/>
            <p:cNvSpPr/>
            <p:nvPr/>
          </p:nvSpPr>
          <p:spPr>
            <a:xfrm>
              <a:off x="2788019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bk object 64"/>
            <p:cNvSpPr/>
            <p:nvPr/>
          </p:nvSpPr>
          <p:spPr>
            <a:xfrm>
              <a:off x="3036742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bk object 65"/>
            <p:cNvSpPr/>
            <p:nvPr/>
          </p:nvSpPr>
          <p:spPr>
            <a:xfrm>
              <a:off x="3285465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bk object 66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bk object 67"/>
            <p:cNvSpPr/>
            <p:nvPr/>
          </p:nvSpPr>
          <p:spPr>
            <a:xfrm>
              <a:off x="2788022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bk object 68"/>
            <p:cNvSpPr/>
            <p:nvPr/>
          </p:nvSpPr>
          <p:spPr>
            <a:xfrm>
              <a:off x="3036745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bk object 69"/>
            <p:cNvSpPr/>
            <p:nvPr/>
          </p:nvSpPr>
          <p:spPr>
            <a:xfrm>
              <a:off x="3285468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bk object 70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bk object 71"/>
            <p:cNvSpPr/>
            <p:nvPr/>
          </p:nvSpPr>
          <p:spPr>
            <a:xfrm>
              <a:off x="2788019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bk object 72"/>
            <p:cNvSpPr/>
            <p:nvPr/>
          </p:nvSpPr>
          <p:spPr>
            <a:xfrm>
              <a:off x="3036742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bk object 73"/>
            <p:cNvSpPr/>
            <p:nvPr/>
          </p:nvSpPr>
          <p:spPr>
            <a:xfrm>
              <a:off x="3285465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bk object 74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bk object 75"/>
            <p:cNvSpPr/>
            <p:nvPr/>
          </p:nvSpPr>
          <p:spPr>
            <a:xfrm>
              <a:off x="2788022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bk object 76"/>
            <p:cNvSpPr/>
            <p:nvPr/>
          </p:nvSpPr>
          <p:spPr>
            <a:xfrm>
              <a:off x="3036745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bk object 77"/>
            <p:cNvSpPr/>
            <p:nvPr/>
          </p:nvSpPr>
          <p:spPr>
            <a:xfrm>
              <a:off x="3285468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bk object 78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bk object 79"/>
            <p:cNvSpPr/>
            <p:nvPr/>
          </p:nvSpPr>
          <p:spPr>
            <a:xfrm>
              <a:off x="2788022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bk object 80"/>
            <p:cNvSpPr/>
            <p:nvPr/>
          </p:nvSpPr>
          <p:spPr>
            <a:xfrm>
              <a:off x="3036745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bk object 81"/>
            <p:cNvSpPr/>
            <p:nvPr/>
          </p:nvSpPr>
          <p:spPr>
            <a:xfrm>
              <a:off x="3285468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bk object 82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bk object 83"/>
            <p:cNvSpPr/>
            <p:nvPr/>
          </p:nvSpPr>
          <p:spPr>
            <a:xfrm>
              <a:off x="2788019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bk object 84"/>
            <p:cNvSpPr/>
            <p:nvPr/>
          </p:nvSpPr>
          <p:spPr>
            <a:xfrm>
              <a:off x="3036742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bk object 85"/>
            <p:cNvSpPr/>
            <p:nvPr/>
          </p:nvSpPr>
          <p:spPr>
            <a:xfrm>
              <a:off x="3285465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377507F-F666-5FB4-3185-FBC6CC337ECA}"/>
              </a:ext>
            </a:extLst>
          </p:cNvPr>
          <p:cNvGrpSpPr/>
          <p:nvPr userDrawn="1"/>
        </p:nvGrpSpPr>
        <p:grpSpPr>
          <a:xfrm>
            <a:off x="10170898" y="4836226"/>
            <a:ext cx="1162576" cy="1262195"/>
            <a:chOff x="13561197" y="6448302"/>
            <a:chExt cx="1550101" cy="1682926"/>
          </a:xfrm>
        </p:grpSpPr>
        <p:sp>
          <p:nvSpPr>
            <p:cNvPr id="86" name="bk object 86"/>
            <p:cNvSpPr/>
            <p:nvPr/>
          </p:nvSpPr>
          <p:spPr>
            <a:xfrm>
              <a:off x="13561197" y="736644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bk object 87"/>
            <p:cNvSpPr/>
            <p:nvPr/>
          </p:nvSpPr>
          <p:spPr>
            <a:xfrm>
              <a:off x="13809908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8" name="bk object 88"/>
            <p:cNvSpPr/>
            <p:nvPr/>
          </p:nvSpPr>
          <p:spPr>
            <a:xfrm>
              <a:off x="1405863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9" name="bk object 89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bk object 90"/>
            <p:cNvSpPr/>
            <p:nvPr/>
          </p:nvSpPr>
          <p:spPr>
            <a:xfrm>
              <a:off x="13561200" y="760232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3" y="0"/>
                  </a:moveTo>
                  <a:lnTo>
                    <a:pt x="9852" y="6215"/>
                  </a:lnTo>
                  <a:lnTo>
                    <a:pt x="2452" y="17614"/>
                  </a:lnTo>
                  <a:lnTo>
                    <a:pt x="0" y="33651"/>
                  </a:lnTo>
                  <a:lnTo>
                    <a:pt x="5646" y="45546"/>
                  </a:lnTo>
                  <a:lnTo>
                    <a:pt x="16523" y="53731"/>
                  </a:lnTo>
                  <a:lnTo>
                    <a:pt x="31631" y="56689"/>
                  </a:lnTo>
                  <a:lnTo>
                    <a:pt x="44708" y="51818"/>
                  </a:lnTo>
                  <a:lnTo>
                    <a:pt x="53857" y="41639"/>
                  </a:lnTo>
                  <a:lnTo>
                    <a:pt x="57302" y="27928"/>
                  </a:lnTo>
                  <a:lnTo>
                    <a:pt x="55876" y="19100"/>
                  </a:lnTo>
                  <a:lnTo>
                    <a:pt x="49249" y="8795"/>
                  </a:lnTo>
                  <a:lnTo>
                    <a:pt x="37475" y="2002"/>
                  </a:lnTo>
                  <a:lnTo>
                    <a:pt x="2083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bk object 91"/>
            <p:cNvSpPr/>
            <p:nvPr/>
          </p:nvSpPr>
          <p:spPr>
            <a:xfrm>
              <a:off x="13809912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bk object 92"/>
            <p:cNvSpPr/>
            <p:nvPr/>
          </p:nvSpPr>
          <p:spPr>
            <a:xfrm>
              <a:off x="1405863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bk object 93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bk object 94"/>
            <p:cNvSpPr/>
            <p:nvPr/>
          </p:nvSpPr>
          <p:spPr>
            <a:xfrm>
              <a:off x="13561200" y="783819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5" name="bk object 95"/>
            <p:cNvSpPr/>
            <p:nvPr/>
          </p:nvSpPr>
          <p:spPr>
            <a:xfrm>
              <a:off x="13809912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bk object 96"/>
            <p:cNvSpPr/>
            <p:nvPr/>
          </p:nvSpPr>
          <p:spPr>
            <a:xfrm>
              <a:off x="1405863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bk object 97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bk object 98"/>
            <p:cNvSpPr/>
            <p:nvPr/>
          </p:nvSpPr>
          <p:spPr>
            <a:xfrm>
              <a:off x="13561197" y="80740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bk object 99"/>
            <p:cNvSpPr/>
            <p:nvPr/>
          </p:nvSpPr>
          <p:spPr>
            <a:xfrm>
              <a:off x="13809908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bk object 100"/>
            <p:cNvSpPr/>
            <p:nvPr/>
          </p:nvSpPr>
          <p:spPr>
            <a:xfrm>
              <a:off x="1405863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bk object 101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bk object 102"/>
            <p:cNvSpPr/>
            <p:nvPr/>
          </p:nvSpPr>
          <p:spPr>
            <a:xfrm>
              <a:off x="13561200" y="644830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3" name="bk object 103"/>
            <p:cNvSpPr/>
            <p:nvPr/>
          </p:nvSpPr>
          <p:spPr>
            <a:xfrm>
              <a:off x="13809912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bk object 104"/>
            <p:cNvSpPr/>
            <p:nvPr/>
          </p:nvSpPr>
          <p:spPr>
            <a:xfrm>
              <a:off x="1405863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5" name="bk object 105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bk object 106"/>
            <p:cNvSpPr/>
            <p:nvPr/>
          </p:nvSpPr>
          <p:spPr>
            <a:xfrm>
              <a:off x="13561197" y="66841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7" name="bk object 107"/>
            <p:cNvSpPr/>
            <p:nvPr/>
          </p:nvSpPr>
          <p:spPr>
            <a:xfrm>
              <a:off x="13809908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8" name="bk object 108"/>
            <p:cNvSpPr/>
            <p:nvPr/>
          </p:nvSpPr>
          <p:spPr>
            <a:xfrm>
              <a:off x="1405863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9" name="bk object 109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bk object 110"/>
            <p:cNvSpPr/>
            <p:nvPr/>
          </p:nvSpPr>
          <p:spPr>
            <a:xfrm>
              <a:off x="13561200" y="692005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bk object 111"/>
            <p:cNvSpPr/>
            <p:nvPr/>
          </p:nvSpPr>
          <p:spPr>
            <a:xfrm>
              <a:off x="13809912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2" name="bk object 112"/>
            <p:cNvSpPr/>
            <p:nvPr/>
          </p:nvSpPr>
          <p:spPr>
            <a:xfrm>
              <a:off x="1405863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3" name="bk object 113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4" name="bk object 114"/>
            <p:cNvSpPr/>
            <p:nvPr/>
          </p:nvSpPr>
          <p:spPr>
            <a:xfrm>
              <a:off x="13561197" y="715592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5" name="bk object 115"/>
            <p:cNvSpPr/>
            <p:nvPr/>
          </p:nvSpPr>
          <p:spPr>
            <a:xfrm>
              <a:off x="13809908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bk object 116"/>
            <p:cNvSpPr/>
            <p:nvPr/>
          </p:nvSpPr>
          <p:spPr>
            <a:xfrm>
              <a:off x="1405863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7" name="bk object 117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bk object 118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bk object 119"/>
            <p:cNvSpPr/>
            <p:nvPr/>
          </p:nvSpPr>
          <p:spPr>
            <a:xfrm>
              <a:off x="14556065" y="73664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bk object 120"/>
            <p:cNvSpPr/>
            <p:nvPr/>
          </p:nvSpPr>
          <p:spPr>
            <a:xfrm>
              <a:off x="14804787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bk object 121"/>
            <p:cNvSpPr/>
            <p:nvPr/>
          </p:nvSpPr>
          <p:spPr>
            <a:xfrm>
              <a:off x="1505351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2" name="bk object 122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bk object 123"/>
            <p:cNvSpPr/>
            <p:nvPr/>
          </p:nvSpPr>
          <p:spPr>
            <a:xfrm>
              <a:off x="14556068" y="76023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0" y="6220"/>
                  </a:lnTo>
                  <a:lnTo>
                    <a:pt x="2450" y="17619"/>
                  </a:lnTo>
                  <a:lnTo>
                    <a:pt x="0" y="33654"/>
                  </a:lnTo>
                  <a:lnTo>
                    <a:pt x="5652" y="45544"/>
                  </a:lnTo>
                  <a:lnTo>
                    <a:pt x="16534" y="53727"/>
                  </a:lnTo>
                  <a:lnTo>
                    <a:pt x="31642" y="56684"/>
                  </a:lnTo>
                  <a:lnTo>
                    <a:pt x="44716" y="51816"/>
                  </a:lnTo>
                  <a:lnTo>
                    <a:pt x="53867" y="41636"/>
                  </a:lnTo>
                  <a:lnTo>
                    <a:pt x="57313" y="27923"/>
                  </a:lnTo>
                  <a:lnTo>
                    <a:pt x="55883" y="19084"/>
                  </a:lnTo>
                  <a:lnTo>
                    <a:pt x="49253" y="8785"/>
                  </a:lnTo>
                  <a:lnTo>
                    <a:pt x="37476" y="1997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bk object 124"/>
            <p:cNvSpPr/>
            <p:nvPr/>
          </p:nvSpPr>
          <p:spPr>
            <a:xfrm>
              <a:off x="14804790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bk object 125"/>
            <p:cNvSpPr/>
            <p:nvPr/>
          </p:nvSpPr>
          <p:spPr>
            <a:xfrm>
              <a:off x="1505351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bk object 126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7" name="bk object 127"/>
            <p:cNvSpPr/>
            <p:nvPr/>
          </p:nvSpPr>
          <p:spPr>
            <a:xfrm>
              <a:off x="14556068" y="7838201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8" name="bk object 128"/>
            <p:cNvSpPr/>
            <p:nvPr/>
          </p:nvSpPr>
          <p:spPr>
            <a:xfrm>
              <a:off x="14804790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bk object 129"/>
            <p:cNvSpPr/>
            <p:nvPr/>
          </p:nvSpPr>
          <p:spPr>
            <a:xfrm>
              <a:off x="1505351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bk object 130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bk object 131"/>
            <p:cNvSpPr/>
            <p:nvPr/>
          </p:nvSpPr>
          <p:spPr>
            <a:xfrm>
              <a:off x="14556065" y="80740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2" name="bk object 132"/>
            <p:cNvSpPr/>
            <p:nvPr/>
          </p:nvSpPr>
          <p:spPr>
            <a:xfrm>
              <a:off x="14804787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3" name="bk object 133"/>
            <p:cNvSpPr/>
            <p:nvPr/>
          </p:nvSpPr>
          <p:spPr>
            <a:xfrm>
              <a:off x="1505351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4" name="bk object 134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bk object 135"/>
            <p:cNvSpPr/>
            <p:nvPr/>
          </p:nvSpPr>
          <p:spPr>
            <a:xfrm>
              <a:off x="14556068" y="644830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19"/>
                  </a:lnTo>
                  <a:lnTo>
                    <a:pt x="2451" y="17618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4" y="53725"/>
                  </a:lnTo>
                  <a:lnTo>
                    <a:pt x="31642" y="56685"/>
                  </a:lnTo>
                  <a:lnTo>
                    <a:pt x="44716" y="51813"/>
                  </a:lnTo>
                  <a:lnTo>
                    <a:pt x="53867" y="41631"/>
                  </a:lnTo>
                  <a:lnTo>
                    <a:pt x="57313" y="27923"/>
                  </a:lnTo>
                  <a:lnTo>
                    <a:pt x="55883" y="19086"/>
                  </a:lnTo>
                  <a:lnTo>
                    <a:pt x="49254" y="8786"/>
                  </a:lnTo>
                  <a:lnTo>
                    <a:pt x="37478" y="1998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6" name="bk object 136"/>
            <p:cNvSpPr/>
            <p:nvPr/>
          </p:nvSpPr>
          <p:spPr>
            <a:xfrm>
              <a:off x="14804790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bk object 137"/>
            <p:cNvSpPr/>
            <p:nvPr/>
          </p:nvSpPr>
          <p:spPr>
            <a:xfrm>
              <a:off x="1505351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8" name="bk object 138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9" name="bk object 139"/>
            <p:cNvSpPr/>
            <p:nvPr/>
          </p:nvSpPr>
          <p:spPr>
            <a:xfrm>
              <a:off x="14556065" y="66841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0" name="bk object 140"/>
            <p:cNvSpPr/>
            <p:nvPr/>
          </p:nvSpPr>
          <p:spPr>
            <a:xfrm>
              <a:off x="14804787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bk object 141"/>
            <p:cNvSpPr/>
            <p:nvPr/>
          </p:nvSpPr>
          <p:spPr>
            <a:xfrm>
              <a:off x="1505351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bk object 142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bk object 143"/>
            <p:cNvSpPr/>
            <p:nvPr/>
          </p:nvSpPr>
          <p:spPr>
            <a:xfrm>
              <a:off x="14556068" y="692005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bk object 144"/>
            <p:cNvSpPr/>
            <p:nvPr/>
          </p:nvSpPr>
          <p:spPr>
            <a:xfrm>
              <a:off x="14804790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5" name="bk object 145"/>
            <p:cNvSpPr/>
            <p:nvPr/>
          </p:nvSpPr>
          <p:spPr>
            <a:xfrm>
              <a:off x="1505351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6" name="bk object 146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7" name="bk object 147"/>
            <p:cNvSpPr/>
            <p:nvPr/>
          </p:nvSpPr>
          <p:spPr>
            <a:xfrm>
              <a:off x="14556065" y="715593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bk object 148"/>
            <p:cNvSpPr/>
            <p:nvPr/>
          </p:nvSpPr>
          <p:spPr>
            <a:xfrm>
              <a:off x="14804787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9" name="bk object 149"/>
            <p:cNvSpPr/>
            <p:nvPr/>
          </p:nvSpPr>
          <p:spPr>
            <a:xfrm>
              <a:off x="1505351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0" name="bk object 150"/>
          <p:cNvSpPr/>
          <p:nvPr/>
        </p:nvSpPr>
        <p:spPr>
          <a:xfrm>
            <a:off x="1782623" y="1448"/>
            <a:ext cx="4591050" cy="1885951"/>
          </a:xfrm>
          <a:prstGeom prst="rect">
            <a:avLst/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1" name="bk object 151"/>
          <p:cNvSpPr/>
          <p:nvPr/>
        </p:nvSpPr>
        <p:spPr>
          <a:xfrm>
            <a:off x="2155360" y="1447"/>
            <a:ext cx="2286476" cy="1395413"/>
          </a:xfrm>
          <a:custGeom>
            <a:avLst/>
            <a:gdLst/>
            <a:ahLst/>
            <a:cxnLst/>
            <a:rect l="l" t="t" r="r" b="b"/>
            <a:pathLst>
              <a:path w="3048635" h="1860550">
                <a:moveTo>
                  <a:pt x="3048013" y="0"/>
                </a:moveTo>
                <a:lnTo>
                  <a:pt x="672389" y="0"/>
                </a:lnTo>
                <a:lnTo>
                  <a:pt x="244982" y="427406"/>
                </a:lnTo>
                <a:lnTo>
                  <a:pt x="198436" y="477909"/>
                </a:lnTo>
                <a:lnTo>
                  <a:pt x="156789" y="531219"/>
                </a:lnTo>
                <a:lnTo>
                  <a:pt x="120041" y="587024"/>
                </a:lnTo>
                <a:lnTo>
                  <a:pt x="88193" y="645011"/>
                </a:lnTo>
                <a:lnTo>
                  <a:pt x="61245" y="704869"/>
                </a:lnTo>
                <a:lnTo>
                  <a:pt x="39197" y="766286"/>
                </a:lnTo>
                <a:lnTo>
                  <a:pt x="22048" y="828951"/>
                </a:lnTo>
                <a:lnTo>
                  <a:pt x="9799" y="892551"/>
                </a:lnTo>
                <a:lnTo>
                  <a:pt x="2449" y="956774"/>
                </a:lnTo>
                <a:lnTo>
                  <a:pt x="0" y="1021310"/>
                </a:lnTo>
                <a:lnTo>
                  <a:pt x="2449" y="1085846"/>
                </a:lnTo>
                <a:lnTo>
                  <a:pt x="9799" y="1150070"/>
                </a:lnTo>
                <a:lnTo>
                  <a:pt x="22048" y="1213670"/>
                </a:lnTo>
                <a:lnTo>
                  <a:pt x="39197" y="1276335"/>
                </a:lnTo>
                <a:lnTo>
                  <a:pt x="61245" y="1337753"/>
                </a:lnTo>
                <a:lnTo>
                  <a:pt x="88193" y="1397612"/>
                </a:lnTo>
                <a:lnTo>
                  <a:pt x="120041" y="1455601"/>
                </a:lnTo>
                <a:lnTo>
                  <a:pt x="156789" y="1511407"/>
                </a:lnTo>
                <a:lnTo>
                  <a:pt x="198436" y="1564718"/>
                </a:lnTo>
                <a:lnTo>
                  <a:pt x="244982" y="1615224"/>
                </a:lnTo>
                <a:lnTo>
                  <a:pt x="295486" y="1661771"/>
                </a:lnTo>
                <a:lnTo>
                  <a:pt x="348797" y="1703418"/>
                </a:lnTo>
                <a:lnTo>
                  <a:pt x="404601" y="1740165"/>
                </a:lnTo>
                <a:lnTo>
                  <a:pt x="462589" y="1772013"/>
                </a:lnTo>
                <a:lnTo>
                  <a:pt x="522448" y="1798961"/>
                </a:lnTo>
                <a:lnTo>
                  <a:pt x="583866" y="1821010"/>
                </a:lnTo>
                <a:lnTo>
                  <a:pt x="646531" y="1838158"/>
                </a:lnTo>
                <a:lnTo>
                  <a:pt x="710131" y="1850408"/>
                </a:lnTo>
                <a:lnTo>
                  <a:pt x="774356" y="1857757"/>
                </a:lnTo>
                <a:lnTo>
                  <a:pt x="838892" y="1860207"/>
                </a:lnTo>
                <a:lnTo>
                  <a:pt x="903428" y="1857757"/>
                </a:lnTo>
                <a:lnTo>
                  <a:pt x="967652" y="1850408"/>
                </a:lnTo>
                <a:lnTo>
                  <a:pt x="1031253" y="1838158"/>
                </a:lnTo>
                <a:lnTo>
                  <a:pt x="1093918" y="1821010"/>
                </a:lnTo>
                <a:lnTo>
                  <a:pt x="1155336" y="1798961"/>
                </a:lnTo>
                <a:lnTo>
                  <a:pt x="1215194" y="1772013"/>
                </a:lnTo>
                <a:lnTo>
                  <a:pt x="1273182" y="1740165"/>
                </a:lnTo>
                <a:lnTo>
                  <a:pt x="1328987" y="1703418"/>
                </a:lnTo>
                <a:lnTo>
                  <a:pt x="1382297" y="1661771"/>
                </a:lnTo>
                <a:lnTo>
                  <a:pt x="1432801" y="1615224"/>
                </a:lnTo>
                <a:lnTo>
                  <a:pt x="304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2" name="bk object 152"/>
          <p:cNvSpPr/>
          <p:nvPr/>
        </p:nvSpPr>
        <p:spPr>
          <a:xfrm>
            <a:off x="10321711" y="872912"/>
            <a:ext cx="1867193" cy="3219450"/>
          </a:xfrm>
          <a:prstGeom prst="rect">
            <a:avLst/>
          </a:prstGeom>
          <a:blipFill dpi="0" rotWithShape="1">
            <a:blip r:embed="rId6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3" name="bk object 153"/>
          <p:cNvSpPr/>
          <p:nvPr/>
        </p:nvSpPr>
        <p:spPr>
          <a:xfrm>
            <a:off x="10590547" y="1522191"/>
            <a:ext cx="1598771" cy="2222183"/>
          </a:xfrm>
          <a:custGeom>
            <a:avLst/>
            <a:gdLst/>
            <a:ahLst/>
            <a:cxnLst/>
            <a:rect l="l" t="t" r="r" b="b"/>
            <a:pathLst>
              <a:path w="2131694" h="2962910">
                <a:moveTo>
                  <a:pt x="2131142" y="0"/>
                </a:moveTo>
                <a:lnTo>
                  <a:pt x="171535" y="1959617"/>
                </a:lnTo>
                <a:lnTo>
                  <a:pt x="138943" y="1994978"/>
                </a:lnTo>
                <a:lnTo>
                  <a:pt x="109782" y="2032303"/>
                </a:lnTo>
                <a:lnTo>
                  <a:pt x="84052" y="2071375"/>
                </a:lnTo>
                <a:lnTo>
                  <a:pt x="61752" y="2111976"/>
                </a:lnTo>
                <a:lnTo>
                  <a:pt x="42883" y="2153887"/>
                </a:lnTo>
                <a:lnTo>
                  <a:pt x="27445" y="2196889"/>
                </a:lnTo>
                <a:lnTo>
                  <a:pt x="15438" y="2240764"/>
                </a:lnTo>
                <a:lnTo>
                  <a:pt x="6861" y="2285295"/>
                </a:lnTo>
                <a:lnTo>
                  <a:pt x="1715" y="2330263"/>
                </a:lnTo>
                <a:lnTo>
                  <a:pt x="0" y="2375449"/>
                </a:lnTo>
                <a:lnTo>
                  <a:pt x="1715" y="2420635"/>
                </a:lnTo>
                <a:lnTo>
                  <a:pt x="6861" y="2465602"/>
                </a:lnTo>
                <a:lnTo>
                  <a:pt x="15438" y="2510133"/>
                </a:lnTo>
                <a:lnTo>
                  <a:pt x="27445" y="2554010"/>
                </a:lnTo>
                <a:lnTo>
                  <a:pt x="42883" y="2597013"/>
                </a:lnTo>
                <a:lnTo>
                  <a:pt x="61752" y="2638925"/>
                </a:lnTo>
                <a:lnTo>
                  <a:pt x="84052" y="2679526"/>
                </a:lnTo>
                <a:lnTo>
                  <a:pt x="109782" y="2718600"/>
                </a:lnTo>
                <a:lnTo>
                  <a:pt x="138943" y="2755927"/>
                </a:lnTo>
                <a:lnTo>
                  <a:pt x="171535" y="2791289"/>
                </a:lnTo>
                <a:lnTo>
                  <a:pt x="206896" y="2823881"/>
                </a:lnTo>
                <a:lnTo>
                  <a:pt x="244222" y="2853042"/>
                </a:lnTo>
                <a:lnTo>
                  <a:pt x="283294" y="2878773"/>
                </a:lnTo>
                <a:lnTo>
                  <a:pt x="323895" y="2901072"/>
                </a:lnTo>
                <a:lnTo>
                  <a:pt x="365806" y="2919941"/>
                </a:lnTo>
                <a:lnTo>
                  <a:pt x="408809" y="2935379"/>
                </a:lnTo>
                <a:lnTo>
                  <a:pt x="452686" y="2947387"/>
                </a:lnTo>
                <a:lnTo>
                  <a:pt x="497217" y="2955964"/>
                </a:lnTo>
                <a:lnTo>
                  <a:pt x="542185" y="2961110"/>
                </a:lnTo>
                <a:lnTo>
                  <a:pt x="587371" y="2962825"/>
                </a:lnTo>
                <a:lnTo>
                  <a:pt x="632558" y="2961110"/>
                </a:lnTo>
                <a:lnTo>
                  <a:pt x="677526" y="2955964"/>
                </a:lnTo>
                <a:lnTo>
                  <a:pt x="722057" y="2947387"/>
                </a:lnTo>
                <a:lnTo>
                  <a:pt x="765933" y="2935379"/>
                </a:lnTo>
                <a:lnTo>
                  <a:pt x="808936" y="2919941"/>
                </a:lnTo>
                <a:lnTo>
                  <a:pt x="850847" y="2901072"/>
                </a:lnTo>
                <a:lnTo>
                  <a:pt x="891448" y="2878773"/>
                </a:lnTo>
                <a:lnTo>
                  <a:pt x="930521" y="2853042"/>
                </a:lnTo>
                <a:lnTo>
                  <a:pt x="967847" y="2823881"/>
                </a:lnTo>
                <a:lnTo>
                  <a:pt x="1003207" y="2791289"/>
                </a:lnTo>
                <a:lnTo>
                  <a:pt x="2131142" y="1663355"/>
                </a:lnTo>
                <a:lnTo>
                  <a:pt x="2131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4" name="bk object 154"/>
          <p:cNvSpPr/>
          <p:nvPr/>
        </p:nvSpPr>
        <p:spPr>
          <a:xfrm>
            <a:off x="0" y="4232386"/>
            <a:ext cx="2289285" cy="2625614"/>
          </a:xfrm>
          <a:prstGeom prst="rect">
            <a:avLst/>
          </a:prstGeom>
          <a:blipFill dpi="0" rotWithShape="1">
            <a:blip r:embed="rId7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5" name="bk object 155"/>
          <p:cNvSpPr/>
          <p:nvPr/>
        </p:nvSpPr>
        <p:spPr>
          <a:xfrm>
            <a:off x="1" y="4595387"/>
            <a:ext cx="1812131" cy="2262664"/>
          </a:xfrm>
          <a:custGeom>
            <a:avLst/>
            <a:gdLst/>
            <a:ahLst/>
            <a:cxnLst/>
            <a:rect l="l" t="t" r="r" b="b"/>
            <a:pathLst>
              <a:path w="2416175" h="3016884">
                <a:moveTo>
                  <a:pt x="1598944" y="0"/>
                </a:moveTo>
                <a:lnTo>
                  <a:pt x="1536119" y="2384"/>
                </a:lnTo>
                <a:lnTo>
                  <a:pt x="1473597" y="9539"/>
                </a:lnTo>
                <a:lnTo>
                  <a:pt x="1411683" y="21463"/>
                </a:lnTo>
                <a:lnTo>
                  <a:pt x="1350680" y="38157"/>
                </a:lnTo>
                <a:lnTo>
                  <a:pt x="1290890" y="59621"/>
                </a:lnTo>
                <a:lnTo>
                  <a:pt x="1232619" y="85855"/>
                </a:lnTo>
                <a:lnTo>
                  <a:pt x="1176169" y="116858"/>
                </a:lnTo>
                <a:lnTo>
                  <a:pt x="1121844" y="152631"/>
                </a:lnTo>
                <a:lnTo>
                  <a:pt x="1069947" y="193174"/>
                </a:lnTo>
                <a:lnTo>
                  <a:pt x="1020782" y="238486"/>
                </a:lnTo>
                <a:lnTo>
                  <a:pt x="0" y="1259273"/>
                </a:lnTo>
                <a:lnTo>
                  <a:pt x="0" y="3016817"/>
                </a:lnTo>
                <a:lnTo>
                  <a:pt x="555109" y="3016817"/>
                </a:lnTo>
                <a:lnTo>
                  <a:pt x="2177105" y="1394821"/>
                </a:lnTo>
                <a:lnTo>
                  <a:pt x="2222419" y="1345655"/>
                </a:lnTo>
                <a:lnTo>
                  <a:pt x="2262963" y="1293757"/>
                </a:lnTo>
                <a:lnTo>
                  <a:pt x="2298738" y="1239431"/>
                </a:lnTo>
                <a:lnTo>
                  <a:pt x="2329742" y="1182980"/>
                </a:lnTo>
                <a:lnTo>
                  <a:pt x="2355977" y="1124708"/>
                </a:lnTo>
                <a:lnTo>
                  <a:pt x="2377442" y="1064918"/>
                </a:lnTo>
                <a:lnTo>
                  <a:pt x="2394137" y="1003915"/>
                </a:lnTo>
                <a:lnTo>
                  <a:pt x="2406061" y="942000"/>
                </a:lnTo>
                <a:lnTo>
                  <a:pt x="2413216" y="879479"/>
                </a:lnTo>
                <a:lnTo>
                  <a:pt x="2415601" y="816654"/>
                </a:lnTo>
                <a:lnTo>
                  <a:pt x="2413216" y="753829"/>
                </a:lnTo>
                <a:lnTo>
                  <a:pt x="2406061" y="691308"/>
                </a:lnTo>
                <a:lnTo>
                  <a:pt x="2394137" y="629393"/>
                </a:lnTo>
                <a:lnTo>
                  <a:pt x="2377442" y="568390"/>
                </a:lnTo>
                <a:lnTo>
                  <a:pt x="2355977" y="508600"/>
                </a:lnTo>
                <a:lnTo>
                  <a:pt x="2329742" y="450328"/>
                </a:lnTo>
                <a:lnTo>
                  <a:pt x="2298738" y="393877"/>
                </a:lnTo>
                <a:lnTo>
                  <a:pt x="2262963" y="339551"/>
                </a:lnTo>
                <a:lnTo>
                  <a:pt x="2222419" y="287653"/>
                </a:lnTo>
                <a:lnTo>
                  <a:pt x="2177105" y="238486"/>
                </a:lnTo>
                <a:lnTo>
                  <a:pt x="2127940" y="193174"/>
                </a:lnTo>
                <a:lnTo>
                  <a:pt x="2076043" y="152631"/>
                </a:lnTo>
                <a:lnTo>
                  <a:pt x="2021718" y="116858"/>
                </a:lnTo>
                <a:lnTo>
                  <a:pt x="1965268" y="85855"/>
                </a:lnTo>
                <a:lnTo>
                  <a:pt x="1906997" y="59621"/>
                </a:lnTo>
                <a:lnTo>
                  <a:pt x="1847207" y="38157"/>
                </a:lnTo>
                <a:lnTo>
                  <a:pt x="1786204" y="21463"/>
                </a:lnTo>
                <a:lnTo>
                  <a:pt x="1724290" y="9539"/>
                </a:lnTo>
                <a:lnTo>
                  <a:pt x="1661768" y="2384"/>
                </a:lnTo>
                <a:lnTo>
                  <a:pt x="1598944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6" name="bk object 156"/>
          <p:cNvSpPr/>
          <p:nvPr/>
        </p:nvSpPr>
        <p:spPr>
          <a:xfrm>
            <a:off x="1339062" y="2882112"/>
            <a:ext cx="2590800" cy="2590800"/>
          </a:xfrm>
          <a:prstGeom prst="rect">
            <a:avLst/>
          </a:prstGeom>
          <a:blipFill dpi="0" rotWithShape="1">
            <a:blip r:embed="rId8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7" name="bk object 157"/>
          <p:cNvSpPr/>
          <p:nvPr/>
        </p:nvSpPr>
        <p:spPr>
          <a:xfrm>
            <a:off x="2006082" y="3549980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336039" h="1336039">
                <a:moveTo>
                  <a:pt x="667994" y="0"/>
                </a:moveTo>
                <a:lnTo>
                  <a:pt x="613208" y="2214"/>
                </a:lnTo>
                <a:lnTo>
                  <a:pt x="559642" y="8742"/>
                </a:lnTo>
                <a:lnTo>
                  <a:pt x="507468" y="19413"/>
                </a:lnTo>
                <a:lnTo>
                  <a:pt x="456856" y="34054"/>
                </a:lnTo>
                <a:lnTo>
                  <a:pt x="407981" y="52494"/>
                </a:lnTo>
                <a:lnTo>
                  <a:pt x="361013" y="74560"/>
                </a:lnTo>
                <a:lnTo>
                  <a:pt x="316123" y="100081"/>
                </a:lnTo>
                <a:lnTo>
                  <a:pt x="273486" y="128885"/>
                </a:lnTo>
                <a:lnTo>
                  <a:pt x="233271" y="160799"/>
                </a:lnTo>
                <a:lnTo>
                  <a:pt x="195651" y="195653"/>
                </a:lnTo>
                <a:lnTo>
                  <a:pt x="160798" y="233273"/>
                </a:lnTo>
                <a:lnTo>
                  <a:pt x="128884" y="273488"/>
                </a:lnTo>
                <a:lnTo>
                  <a:pt x="100081" y="316127"/>
                </a:lnTo>
                <a:lnTo>
                  <a:pt x="74560" y="361017"/>
                </a:lnTo>
                <a:lnTo>
                  <a:pt x="52494" y="407986"/>
                </a:lnTo>
                <a:lnTo>
                  <a:pt x="34054" y="456863"/>
                </a:lnTo>
                <a:lnTo>
                  <a:pt x="19413" y="507475"/>
                </a:lnTo>
                <a:lnTo>
                  <a:pt x="8742" y="559651"/>
                </a:lnTo>
                <a:lnTo>
                  <a:pt x="2214" y="613219"/>
                </a:lnTo>
                <a:lnTo>
                  <a:pt x="0" y="668007"/>
                </a:lnTo>
                <a:lnTo>
                  <a:pt x="2214" y="722794"/>
                </a:lnTo>
                <a:lnTo>
                  <a:pt x="8742" y="776362"/>
                </a:lnTo>
                <a:lnTo>
                  <a:pt x="19413" y="828538"/>
                </a:lnTo>
                <a:lnTo>
                  <a:pt x="34054" y="879151"/>
                </a:lnTo>
                <a:lnTo>
                  <a:pt x="52494" y="928027"/>
                </a:lnTo>
                <a:lnTo>
                  <a:pt x="74560" y="974997"/>
                </a:lnTo>
                <a:lnTo>
                  <a:pt x="100081" y="1019887"/>
                </a:lnTo>
                <a:lnTo>
                  <a:pt x="128884" y="1062525"/>
                </a:lnTo>
                <a:lnTo>
                  <a:pt x="160798" y="1102741"/>
                </a:lnTo>
                <a:lnTo>
                  <a:pt x="195651" y="1140361"/>
                </a:lnTo>
                <a:lnTo>
                  <a:pt x="233271" y="1175214"/>
                </a:lnTo>
                <a:lnTo>
                  <a:pt x="273486" y="1207129"/>
                </a:lnTo>
                <a:lnTo>
                  <a:pt x="316123" y="1235932"/>
                </a:lnTo>
                <a:lnTo>
                  <a:pt x="361013" y="1261453"/>
                </a:lnTo>
                <a:lnTo>
                  <a:pt x="407981" y="1283519"/>
                </a:lnTo>
                <a:lnTo>
                  <a:pt x="456856" y="1301959"/>
                </a:lnTo>
                <a:lnTo>
                  <a:pt x="507468" y="1316600"/>
                </a:lnTo>
                <a:lnTo>
                  <a:pt x="559642" y="1327271"/>
                </a:lnTo>
                <a:lnTo>
                  <a:pt x="613208" y="1333800"/>
                </a:lnTo>
                <a:lnTo>
                  <a:pt x="667994" y="1336014"/>
                </a:lnTo>
                <a:lnTo>
                  <a:pt x="722784" y="1333800"/>
                </a:lnTo>
                <a:lnTo>
                  <a:pt x="776353" y="1327271"/>
                </a:lnTo>
                <a:lnTo>
                  <a:pt x="828530" y="1316600"/>
                </a:lnTo>
                <a:lnTo>
                  <a:pt x="879144" y="1301959"/>
                </a:lnTo>
                <a:lnTo>
                  <a:pt x="928022" y="1283519"/>
                </a:lnTo>
                <a:lnTo>
                  <a:pt x="974992" y="1261453"/>
                </a:lnTo>
                <a:lnTo>
                  <a:pt x="1019883" y="1235932"/>
                </a:lnTo>
                <a:lnTo>
                  <a:pt x="1062523" y="1207129"/>
                </a:lnTo>
                <a:lnTo>
                  <a:pt x="1102739" y="1175214"/>
                </a:lnTo>
                <a:lnTo>
                  <a:pt x="1140359" y="1140361"/>
                </a:lnTo>
                <a:lnTo>
                  <a:pt x="1175213" y="1102741"/>
                </a:lnTo>
                <a:lnTo>
                  <a:pt x="1207128" y="1062525"/>
                </a:lnTo>
                <a:lnTo>
                  <a:pt x="1235932" y="1019887"/>
                </a:lnTo>
                <a:lnTo>
                  <a:pt x="1261453" y="974997"/>
                </a:lnTo>
                <a:lnTo>
                  <a:pt x="1283519" y="928027"/>
                </a:lnTo>
                <a:lnTo>
                  <a:pt x="1301959" y="879151"/>
                </a:lnTo>
                <a:lnTo>
                  <a:pt x="1316600" y="828538"/>
                </a:lnTo>
                <a:lnTo>
                  <a:pt x="1327271" y="776362"/>
                </a:lnTo>
                <a:lnTo>
                  <a:pt x="1333800" y="722794"/>
                </a:lnTo>
                <a:lnTo>
                  <a:pt x="1336014" y="668007"/>
                </a:lnTo>
                <a:lnTo>
                  <a:pt x="1333800" y="613219"/>
                </a:lnTo>
                <a:lnTo>
                  <a:pt x="1327271" y="559651"/>
                </a:lnTo>
                <a:lnTo>
                  <a:pt x="1316600" y="507475"/>
                </a:lnTo>
                <a:lnTo>
                  <a:pt x="1301959" y="456863"/>
                </a:lnTo>
                <a:lnTo>
                  <a:pt x="1283519" y="407986"/>
                </a:lnTo>
                <a:lnTo>
                  <a:pt x="1261453" y="361017"/>
                </a:lnTo>
                <a:lnTo>
                  <a:pt x="1235932" y="316127"/>
                </a:lnTo>
                <a:lnTo>
                  <a:pt x="1207128" y="273488"/>
                </a:lnTo>
                <a:lnTo>
                  <a:pt x="1175213" y="233273"/>
                </a:lnTo>
                <a:lnTo>
                  <a:pt x="1140359" y="195653"/>
                </a:lnTo>
                <a:lnTo>
                  <a:pt x="1102739" y="160799"/>
                </a:lnTo>
                <a:lnTo>
                  <a:pt x="1062523" y="128885"/>
                </a:lnTo>
                <a:lnTo>
                  <a:pt x="1019883" y="100081"/>
                </a:lnTo>
                <a:lnTo>
                  <a:pt x="974992" y="74560"/>
                </a:lnTo>
                <a:lnTo>
                  <a:pt x="928022" y="52494"/>
                </a:lnTo>
                <a:lnTo>
                  <a:pt x="879144" y="34054"/>
                </a:lnTo>
                <a:lnTo>
                  <a:pt x="828530" y="19413"/>
                </a:lnTo>
                <a:lnTo>
                  <a:pt x="776353" y="8742"/>
                </a:lnTo>
                <a:lnTo>
                  <a:pt x="722784" y="2214"/>
                </a:lnTo>
                <a:lnTo>
                  <a:pt x="667994" y="0"/>
                </a:lnTo>
                <a:close/>
              </a:path>
            </a:pathLst>
          </a:custGeom>
          <a:solidFill>
            <a:srgbClr val="FF398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1202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5EC3-6114-08B0-4102-B02F373A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89AF8-15ED-C25E-2810-6FEABDB3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A430C3-ACF0-59F5-F33C-17EF67A7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FE3839-A0FF-B5D1-79A4-8EEFB3EF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0A9CA4-F01A-37FE-86DF-CFD08AD8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419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1A4C7-A290-1FCB-A873-7D8CBE99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151FC8-8E36-F631-0253-CCAD7C54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93ABD6-1215-1D76-09C2-A9E85228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FF0F69-BBDC-465B-5243-14D6AE27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F74BE-E0EA-0ECC-E530-AD52861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4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86EAA-87B7-D1ED-C34C-477207DF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94B7-735C-31DF-7F2B-ED816DB9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38712-E1E4-B14D-DB25-C8E7050A6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435F05-A7AB-2430-A737-7ADE50C6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963A95-7F8A-ADED-7C8A-6866B1F8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7CC0FB-A1B7-B0E4-A894-31F8A2D6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8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EC0C2-31E8-DB18-8D8A-96482D79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4151E-B612-6202-5206-266578A9C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A18EFF-8542-E08F-FE52-6931BBC17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0596B1-90FB-637F-C767-0BAF8767E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6332A3-117C-5E75-F1D3-E74F125A2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4D23B3-7E25-B94D-4733-9F78B219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A670B9-02C6-28C3-1E1F-826944A1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213E56-4320-09BA-8EB9-51E6808C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785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AEE2D-27D3-8B53-1C82-72A9AEAF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C4E731-14AE-FEC6-E0C4-3FC9B8BC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8EC40F-B0C5-6A10-66D1-763DF0C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2E6955-8A11-90FC-5953-D8D86C0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51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FC6077-F34A-A955-413A-E75043F0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34F281-303E-55A2-9794-FBD36D71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F802BF-E25D-84D1-C9ED-23D56612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7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33502-37AF-9B70-8E87-983F0B20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49E162-27CF-C15A-74E4-93F982191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3A81-A5FC-B5A8-C19B-70D724507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EE0F8-7C3B-B5EB-9659-226B4E3C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B40675-2B9D-5946-9090-D6822EFB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B5ABF0-25FB-26EC-57AE-1B6596F1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397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E9DF3-CC88-3A04-BE2C-78BCD20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B6AAF2-D28A-A0F6-0D4E-7EEC2F79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E4A17-AAE3-BEDC-B14E-1B74B19B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3B8B92-0B38-A125-198A-87EF79C7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3EFA0-1FBC-4144-1D40-0385C401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31C0F5-FADA-DA79-FA12-AD0A067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711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EAA77D-A407-52F7-1758-9DB010B2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E5E816-A0FB-C77B-B018-EB247173B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79C5D-356C-015E-6764-085CBE57F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F46A24-B63D-F608-F051-CC087EB8B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4815B6-675D-0455-1EC4-833D1EEE3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31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@henrikkniberg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jpe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7.png"/><Relationship Id="rId9" Type="http://schemas.openxmlformats.org/officeDocument/2006/relationships/image" Target="../media/image81.jpg"/><Relationship Id="rId1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660B878-3898-659D-454A-3B567DA77F32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8482C-3A9C-FF72-2710-84008A2E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8B37F-36A6-AF5F-DDBC-0E6B742C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6D68B-888B-1387-697C-DF07A19C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1666" y="445106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B8F7A77-512F-CB39-8797-59ABCE31BB86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0FF3434-DC44-AA0B-C596-4B8143E0C628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51053AD-BD05-BA24-9E3F-C861E684ED8B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14CC0E2-AD75-F485-D299-C071DA7D540D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6EF494-EA9F-1F1D-C7A8-4DC9A4815571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BD27CA-0083-DB54-2423-AFB3E166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" y="5251456"/>
            <a:ext cx="4959558" cy="13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4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787EE-04AC-FFDA-1BA9-AB2F56EB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3D6C54E-E7D9-4AC5-7A52-127C1AB18E3A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7162D1E-C85D-51C6-24DD-73B24660C7FB}"/>
              </a:ext>
            </a:extLst>
          </p:cNvPr>
          <p:cNvSpPr txBox="1"/>
          <p:nvPr/>
        </p:nvSpPr>
        <p:spPr>
          <a:xfrm>
            <a:off x="127819" y="497305"/>
            <a:ext cx="3244645" cy="75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El Marco </a:t>
            </a:r>
            <a:r>
              <a:rPr lang="es-CO" sz="2400" b="1" kern="100" noProof="0" dirty="0" err="1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ReAct</a:t>
            </a: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CO" sz="1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Razonar → Actuar → Observar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F1C9DCE0-5827-4149-8380-DF1925EC8455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DAAEFFE3-A3A2-8EFC-6A88-902DED89FA9F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4C4E01E-1716-B67E-DADA-97FF8816A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000E862E-E8A5-859A-BAEB-24375609CA9B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24B9E05-A585-7373-4F5E-38F7717700CA}"/>
              </a:ext>
            </a:extLst>
          </p:cNvPr>
          <p:cNvGrpSpPr>
            <a:grpSpLocks noChangeAspect="1"/>
          </p:cNvGrpSpPr>
          <p:nvPr/>
        </p:nvGrpSpPr>
        <p:grpSpPr>
          <a:xfrm>
            <a:off x="3662997" y="1515115"/>
            <a:ext cx="8158027" cy="4390330"/>
            <a:chOff x="3800134" y="1286515"/>
            <a:chExt cx="13042821" cy="7019134"/>
          </a:xfrm>
        </p:grpSpPr>
        <p:sp>
          <p:nvSpPr>
            <p:cNvPr id="3" name="Text 1">
              <a:extLst>
                <a:ext uri="{FF2B5EF4-FFF2-40B4-BE49-F238E27FC236}">
                  <a16:creationId xmlns:a16="http://schemas.microsoft.com/office/drawing/2014/main" id="{B10007F0-C028-C4D5-FB90-A3F00B2CC97A}"/>
                </a:ext>
              </a:extLst>
            </p:cNvPr>
            <p:cNvSpPr/>
            <p:nvPr/>
          </p:nvSpPr>
          <p:spPr>
            <a:xfrm>
              <a:off x="5210048" y="2732287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r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Pensamiento</a:t>
              </a:r>
              <a:endParaRPr lang="es-CO" sz="1400" noProof="0" dirty="0"/>
            </a:p>
          </p:txBody>
        </p:sp>
        <p:sp>
          <p:nvSpPr>
            <p:cNvPr id="5" name="Text 2">
              <a:extLst>
                <a:ext uri="{FF2B5EF4-FFF2-40B4-BE49-F238E27FC236}">
                  <a16:creationId xmlns:a16="http://schemas.microsoft.com/office/drawing/2014/main" id="{C20AFA59-4001-BCE4-C155-2FBD1B3D56B5}"/>
                </a:ext>
              </a:extLst>
            </p:cNvPr>
            <p:cNvSpPr/>
            <p:nvPr/>
          </p:nvSpPr>
          <p:spPr>
            <a:xfrm>
              <a:off x="3848926" y="3161508"/>
              <a:ext cx="3842029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El agente razona sobre la situación y genera un plan de acción interno</a:t>
              </a:r>
              <a:endParaRPr lang="es-CO" sz="1400" noProof="0" dirty="0"/>
            </a:p>
          </p:txBody>
        </p:sp>
        <p:pic>
          <p:nvPicPr>
            <p:cNvPr id="6" name="Image 0" descr="preencoded.png">
              <a:extLst>
                <a:ext uri="{FF2B5EF4-FFF2-40B4-BE49-F238E27FC236}">
                  <a16:creationId xmlns:a16="http://schemas.microsoft.com/office/drawing/2014/main" id="{FA655DEA-CD15-7F41-760F-C8996B3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7" name="Image 1" descr="preencoded.png">
              <a:extLst>
                <a:ext uri="{FF2B5EF4-FFF2-40B4-BE49-F238E27FC236}">
                  <a16:creationId xmlns:a16="http://schemas.microsoft.com/office/drawing/2014/main" id="{9A0AA15F-D94E-7432-E9AE-1110DFF4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8949" y="3108707"/>
              <a:ext cx="296942" cy="371118"/>
            </a:xfrm>
            <a:prstGeom prst="rect">
              <a:avLst/>
            </a:prstGeom>
          </p:spPr>
        </p:pic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4D1A546A-7114-3BE0-853C-9A326044FCD4}"/>
                </a:ext>
              </a:extLst>
            </p:cNvPr>
            <p:cNvSpPr/>
            <p:nvPr/>
          </p:nvSpPr>
          <p:spPr>
            <a:xfrm>
              <a:off x="12706767" y="1419079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Acción</a:t>
              </a:r>
              <a:endParaRPr lang="es-CO" sz="1400" noProof="0" dirty="0"/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1D644425-3792-0D09-5E55-017226659AB1}"/>
                </a:ext>
              </a:extLst>
            </p:cNvPr>
            <p:cNvSpPr/>
            <p:nvPr/>
          </p:nvSpPr>
          <p:spPr>
            <a:xfrm>
              <a:off x="12706767" y="1848299"/>
              <a:ext cx="3941327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Selecciona una herramienta y ejecuta la acción basada en su razonamiento</a:t>
              </a:r>
              <a:endParaRPr lang="es-CO" sz="1400" noProof="0" dirty="0"/>
            </a:p>
          </p:txBody>
        </p:sp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595ABB37-1097-00AA-F083-36C4869C3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11" name="Image 3" descr="preencoded.png">
              <a:extLst>
                <a:ext uri="{FF2B5EF4-FFF2-40B4-BE49-F238E27FC236}">
                  <a16:creationId xmlns:a16="http://schemas.microsoft.com/office/drawing/2014/main" id="{C2BCE0C9-C364-FD29-7B21-D19DFB7E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7845" y="2157636"/>
              <a:ext cx="296942" cy="371118"/>
            </a:xfrm>
            <a:prstGeom prst="rect">
              <a:avLst/>
            </a:prstGeom>
          </p:spPr>
        </p:pic>
        <p:sp>
          <p:nvSpPr>
            <p:cNvPr id="12" name="Text 5">
              <a:extLst>
                <a:ext uri="{FF2B5EF4-FFF2-40B4-BE49-F238E27FC236}">
                  <a16:creationId xmlns:a16="http://schemas.microsoft.com/office/drawing/2014/main" id="{CA45812C-F386-24BB-9572-DA84267472EC}"/>
                </a:ext>
              </a:extLst>
            </p:cNvPr>
            <p:cNvSpPr/>
            <p:nvPr/>
          </p:nvSpPr>
          <p:spPr>
            <a:xfrm>
              <a:off x="12706767" y="4508316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Observación</a:t>
              </a:r>
              <a:endParaRPr lang="es-CO" sz="1400" noProof="0" dirty="0"/>
            </a:p>
          </p:txBody>
        </p:sp>
        <p:sp>
          <p:nvSpPr>
            <p:cNvPr id="13" name="Text 6">
              <a:extLst>
                <a:ext uri="{FF2B5EF4-FFF2-40B4-BE49-F238E27FC236}">
                  <a16:creationId xmlns:a16="http://schemas.microsoft.com/office/drawing/2014/main" id="{E030B682-2330-9AA7-EC3C-1EAE43B6D0FF}"/>
                </a:ext>
              </a:extLst>
            </p:cNvPr>
            <p:cNvSpPr/>
            <p:nvPr/>
          </p:nvSpPr>
          <p:spPr>
            <a:xfrm>
              <a:off x="12706767" y="4937537"/>
              <a:ext cx="3941327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Recibe y procesa el resultado del mundo exterior</a:t>
              </a:r>
              <a:endParaRPr lang="es-CO" sz="1400" noProof="0" dirty="0"/>
            </a:p>
          </p:txBody>
        </p:sp>
        <p:pic>
          <p:nvPicPr>
            <p:cNvPr id="14" name="Image 4" descr="preencoded.png">
              <a:extLst>
                <a:ext uri="{FF2B5EF4-FFF2-40B4-BE49-F238E27FC236}">
                  <a16:creationId xmlns:a16="http://schemas.microsoft.com/office/drawing/2014/main" id="{EB84B74D-79E2-CD80-BAC9-E7CF331F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15" name="Image 5" descr="preencoded.png">
              <a:extLst>
                <a:ext uri="{FF2B5EF4-FFF2-40B4-BE49-F238E27FC236}">
                  <a16:creationId xmlns:a16="http://schemas.microsoft.com/office/drawing/2014/main" id="{D3B8C528-F2B7-0F12-7F3C-02827DEE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2072" y="4883810"/>
              <a:ext cx="296942" cy="371118"/>
            </a:xfrm>
            <a:prstGeom prst="rect">
              <a:avLst/>
            </a:prstGeom>
          </p:spPr>
        </p:pic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8B7E406F-F8C2-3B26-6672-9A208FA423AE}"/>
                </a:ext>
              </a:extLst>
            </p:cNvPr>
            <p:cNvSpPr/>
            <p:nvPr/>
          </p:nvSpPr>
          <p:spPr>
            <a:xfrm>
              <a:off x="3800134" y="7670571"/>
              <a:ext cx="13042821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Este bucle iterativo permite a los agentes ser mucho más fiables que los modelos que solo utilizan cadena de pensamiento. Si una herramienta falla, el agente puede observar el error y pensar en un plan alternativo.</a:t>
              </a:r>
              <a:endParaRPr lang="es-CO" sz="14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697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6C9A-A335-E0AB-299C-503347C7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04B8405-CB66-A6A7-2176-6D0B85E71DCB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04FE90EB-EEA6-17B1-4B45-0C356CD3777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C3D17975-C690-336F-B69A-2C14B0B2A6FA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692A5013-E47C-E18B-01C6-3893369E3BC6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F514C15-97A7-27C0-634B-E7B4CC7EEBAD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2FBE28D8-A675-FB5D-6B0A-2F4ABAEC556F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568F1C1-99A6-40C1-C138-7597E8988A35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34C8A9B4-C9C6-48CC-884F-6184EE85BE0F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CDAC6EEF-37C7-3B88-8B49-79EEED68F228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A8B0F1EA-C19D-A826-CA44-A5E62B3FD31C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05CE15BC-0114-0AFA-CC60-B35439994ECC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DD411716-CDE6-8F2D-E383-17E397A21CFE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EB219CCD-6B62-A3A9-C8F4-8B2452DD54A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DFA78A40-FF3B-17A1-0FC9-42C35F56039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D83E62FA-8F94-F327-2209-6895ABA65464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79A95105-4929-7126-5081-EB0CC03646AF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2530A417-3676-7254-7760-A7CCDF0BEDA0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4137AD92-7007-381D-0FC1-35C3E37B3B4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204F3849-076D-EBE1-EF2E-1D6C27E51047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2C80546A-025B-B5F0-A5C2-9256C1D1E353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95B6FC90-871D-2F80-5B8D-6DC72DC000D1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0872C291-A34D-3E88-2420-A6C68037CC49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EDF4E64-0990-F638-F3AB-2A049AD0436E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00E68F5C-4F01-F240-5BFB-01DCF9377377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3F323DCB-DCF2-6376-BF7E-9511343D9349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F99C784D-43AA-7E43-8437-A3D44EF0DFCA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296CECFA-26F2-F3BD-6407-7D5C46BC411C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81543C5-E467-8540-4AB5-31521B14D09A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F1C11D7D-FFEF-BF53-3487-33D4169E6CC1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AE0D83DE-3CB3-FCD2-5F15-2ACD1621579D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E49C71D-4BCF-2B7B-A70C-C2EBDC69FEDC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0044EC8A-A606-829F-8F32-360DEC44C467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096035F1-4660-4B7C-9E79-8FCBA2B075E7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F2E9F30E-C0C9-C8CE-1DBF-CE8257AEC409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671AD732-F886-8AA4-5224-C4B75CB21648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2D6F22CF-A09F-CAD5-50F3-AB20C8D3EFE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970C1219-08CD-1944-F460-BC048F0D7E3E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9451F0AA-1E09-A8B3-E60B-AF750193064C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8D3838D-DBA4-4A95-CFA0-E7611C391145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C6496E0E-7ECF-1A8A-7995-85205BFF412A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E0A2EF5C-A749-EC52-3451-E59795D41C7F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2B58F8CB-21E3-9080-80D1-3FA8D6AC0329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02902F2-EA25-DF68-2735-8A7C95E6AF26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189A38D4-B3B8-7D7C-5E36-6EA2E045A92A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DC58D762-0A95-270B-9E7D-B71538594FF6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507080F4-4DBC-3934-6651-8077E03BFA2F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C672A86C-61D6-2A45-B5D6-B93A17C30476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CDB7B06B-06ED-8D6C-3ABF-657ABC904BDA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0433C418-09AA-E774-31BF-EE3AA95DD9BA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54673C05-9C86-D618-14E4-F233E1A4FB3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A4172087-E778-80D8-DE23-76536B3BD63E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023FC7D9-7DF9-C2DD-3D4C-5A75D369F3A1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FB7BF038-856E-AB32-5ADD-FD055851E2C6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DFC7E6EA-D084-EBFA-F41E-1A5A781EAB41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03EFE48A-5C71-3EBB-7EE0-C998B843CC64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72A015E6-54CB-1159-B1FB-2EC01EBA8D8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1421E3FF-3E29-F01E-2655-AECE4F1CDC77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8EB0C0E9-B99F-379E-BC53-7C64BACB366E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8ACB0BD2-2DB8-D5C1-C4B3-4BCD9593109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9A02AF01-6244-BE1E-6DAF-EF1D43C29063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BA0330D9-E7D4-6956-E1A5-6BEF6BCFF69B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9BDABA2B-2117-CC83-2E6B-F06719849310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112B3D5B-AB21-565C-AA7C-140C7CB80466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8FC87060-F817-BD4F-6F18-422861CDF3DE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7A5E2013-0EC8-3A05-CC83-36C0A39FEC6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3DFFF5F3-C580-4211-FF40-777BCB0C12C1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5F23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24A3AA1C-8407-DF5E-D48A-AA3C34795552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5F2364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149948E-D6DF-B191-DAA5-4AB5F6989D31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>
              <a:solidFill>
                <a:srgbClr val="5F2364"/>
              </a:solidFill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6E6F730A-D2A4-7CDF-44B0-81D2B2841E74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2: Plan Maestro Universal</a:t>
            </a:r>
          </a:p>
        </p:txBody>
      </p: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E188265C-CDE7-1B03-34C8-E8ADDF79A1F2}"/>
              </a:ext>
            </a:extLst>
          </p:cNvPr>
          <p:cNvGrpSpPr/>
          <p:nvPr/>
        </p:nvGrpSpPr>
        <p:grpSpPr>
          <a:xfrm>
            <a:off x="4282632" y="1508805"/>
            <a:ext cx="7661703" cy="5100339"/>
            <a:chOff x="591383" y="1803797"/>
            <a:chExt cx="13447634" cy="6022657"/>
          </a:xfrm>
        </p:grpSpPr>
        <p:sp>
          <p:nvSpPr>
            <p:cNvPr id="10" name="Shape 2">
              <a:extLst>
                <a:ext uri="{FF2B5EF4-FFF2-40B4-BE49-F238E27FC236}">
                  <a16:creationId xmlns:a16="http://schemas.microsoft.com/office/drawing/2014/main" id="{52450BD9-648F-0CF9-A9AE-032AA755388E}"/>
                </a:ext>
              </a:extLst>
            </p:cNvPr>
            <p:cNvSpPr/>
            <p:nvPr/>
          </p:nvSpPr>
          <p:spPr>
            <a:xfrm>
              <a:off x="591383" y="1803797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7B34C7AC-DD92-3663-E063-AE7FCC2BE813}"/>
                </a:ext>
              </a:extLst>
            </p:cNvPr>
            <p:cNvSpPr/>
            <p:nvPr/>
          </p:nvSpPr>
          <p:spPr>
            <a:xfrm>
              <a:off x="646867" y="1831538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1</a:t>
              </a:r>
              <a:endParaRPr lang="es-CO" sz="1400" noProof="0" dirty="0"/>
            </a:p>
          </p:txBody>
        </p:sp>
        <p:sp>
          <p:nvSpPr>
            <p:cNvPr id="12" name="Text 4">
              <a:extLst>
                <a:ext uri="{FF2B5EF4-FFF2-40B4-BE49-F238E27FC236}">
                  <a16:creationId xmlns:a16="http://schemas.microsoft.com/office/drawing/2014/main" id="{155B52BF-F5FD-00EF-2A38-0EBB5A7B31DE}"/>
                </a:ext>
              </a:extLst>
            </p:cNvPr>
            <p:cNvSpPr/>
            <p:nvPr/>
          </p:nvSpPr>
          <p:spPr>
            <a:xfrm>
              <a:off x="1071801" y="1854518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Definir el Propósito</a:t>
              </a:r>
              <a:endParaRPr lang="es-CO" sz="1400" noProof="0" dirty="0"/>
            </a:p>
          </p:txBody>
        </p:sp>
        <p:sp>
          <p:nvSpPr>
            <p:cNvPr id="14" name="Text 5">
              <a:extLst>
                <a:ext uri="{FF2B5EF4-FFF2-40B4-BE49-F238E27FC236}">
                  <a16:creationId xmlns:a16="http://schemas.microsoft.com/office/drawing/2014/main" id="{7BF22509-A6D4-BAF1-F7F0-736BF781C765}"/>
                </a:ext>
              </a:extLst>
            </p:cNvPr>
            <p:cNvSpPr/>
            <p:nvPr/>
          </p:nvSpPr>
          <p:spPr>
            <a:xfrm>
              <a:off x="1071801" y="2174200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¿Qué problema resolverá? ¿Quiénes son los usuarios? ¿Qué nivel de autonomía se requiere?</a:t>
              </a:r>
              <a:endParaRPr lang="es-CO" sz="1400" noProof="0" dirty="0"/>
            </a:p>
          </p:txBody>
        </p:sp>
        <p:sp>
          <p:nvSpPr>
            <p:cNvPr id="15" name="Shape 6">
              <a:extLst>
                <a:ext uri="{FF2B5EF4-FFF2-40B4-BE49-F238E27FC236}">
                  <a16:creationId xmlns:a16="http://schemas.microsoft.com/office/drawing/2014/main" id="{D47A1FED-1F58-746A-078F-C1607A0ADBB3}"/>
                </a:ext>
              </a:extLst>
            </p:cNvPr>
            <p:cNvSpPr/>
            <p:nvPr/>
          </p:nvSpPr>
          <p:spPr>
            <a:xfrm>
              <a:off x="591383" y="2706410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A6D318CB-A493-D5C0-9FEA-54EF5B48FD0D}"/>
                </a:ext>
              </a:extLst>
            </p:cNvPr>
            <p:cNvSpPr/>
            <p:nvPr/>
          </p:nvSpPr>
          <p:spPr>
            <a:xfrm>
              <a:off x="646867" y="2734151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2</a:t>
              </a:r>
              <a:endParaRPr lang="es-CO" sz="1400" noProof="0" dirty="0"/>
            </a:p>
          </p:txBody>
        </p:sp>
        <p:sp>
          <p:nvSpPr>
            <p:cNvPr id="18" name="Text 8">
              <a:extLst>
                <a:ext uri="{FF2B5EF4-FFF2-40B4-BE49-F238E27FC236}">
                  <a16:creationId xmlns:a16="http://schemas.microsoft.com/office/drawing/2014/main" id="{430E11F4-3BCC-4394-3CD3-D0EE300BB6F5}"/>
                </a:ext>
              </a:extLst>
            </p:cNvPr>
            <p:cNvSpPr/>
            <p:nvPr/>
          </p:nvSpPr>
          <p:spPr>
            <a:xfrm>
              <a:off x="1071801" y="2757130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Elegir Herramientas</a:t>
              </a:r>
              <a:endParaRPr lang="es-CO" sz="1400" noProof="0" dirty="0"/>
            </a:p>
          </p:txBody>
        </p:sp>
        <p:sp>
          <p:nvSpPr>
            <p:cNvPr id="19" name="Text 9">
              <a:extLst>
                <a:ext uri="{FF2B5EF4-FFF2-40B4-BE49-F238E27FC236}">
                  <a16:creationId xmlns:a16="http://schemas.microsoft.com/office/drawing/2014/main" id="{1D251D16-6A0F-812E-25FD-713F32392C91}"/>
                </a:ext>
              </a:extLst>
            </p:cNvPr>
            <p:cNvSpPr/>
            <p:nvPr/>
          </p:nvSpPr>
          <p:spPr>
            <a:xfrm>
              <a:off x="1071801" y="3076813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Decisión estratégica entre velocidad (no-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code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) y potencia (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de código)</a:t>
              </a:r>
              <a:endParaRPr lang="es-CO" sz="1400" noProof="0" dirty="0"/>
            </a:p>
          </p:txBody>
        </p:sp>
        <p:sp>
          <p:nvSpPr>
            <p:cNvPr id="21" name="Shape 10">
              <a:extLst>
                <a:ext uri="{FF2B5EF4-FFF2-40B4-BE49-F238E27FC236}">
                  <a16:creationId xmlns:a16="http://schemas.microsoft.com/office/drawing/2014/main" id="{A83ADB98-CB0A-C956-F964-23A55E675908}"/>
                </a:ext>
              </a:extLst>
            </p:cNvPr>
            <p:cNvSpPr/>
            <p:nvPr/>
          </p:nvSpPr>
          <p:spPr>
            <a:xfrm>
              <a:off x="591383" y="3609023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2" name="Text 11">
              <a:extLst>
                <a:ext uri="{FF2B5EF4-FFF2-40B4-BE49-F238E27FC236}">
                  <a16:creationId xmlns:a16="http://schemas.microsoft.com/office/drawing/2014/main" id="{6F5065AC-ABE8-DA16-D4D2-A5F04150C99B}"/>
                </a:ext>
              </a:extLst>
            </p:cNvPr>
            <p:cNvSpPr/>
            <p:nvPr/>
          </p:nvSpPr>
          <p:spPr>
            <a:xfrm>
              <a:off x="646867" y="3636764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3</a:t>
              </a:r>
              <a:endParaRPr lang="es-CO" sz="1400" noProof="0" dirty="0"/>
            </a:p>
          </p:txBody>
        </p:sp>
        <p:sp>
          <p:nvSpPr>
            <p:cNvPr id="97" name="Text 12">
              <a:extLst>
                <a:ext uri="{FF2B5EF4-FFF2-40B4-BE49-F238E27FC236}">
                  <a16:creationId xmlns:a16="http://schemas.microsoft.com/office/drawing/2014/main" id="{58AE9BD0-A2AA-EC45-147E-A64CA298A7D9}"/>
                </a:ext>
              </a:extLst>
            </p:cNvPr>
            <p:cNvSpPr/>
            <p:nvPr/>
          </p:nvSpPr>
          <p:spPr>
            <a:xfrm>
              <a:off x="1071801" y="3659743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Reunir Datos</a:t>
              </a:r>
              <a:endParaRPr lang="es-CO" sz="1400" noProof="0" dirty="0"/>
            </a:p>
          </p:txBody>
        </p:sp>
        <p:sp>
          <p:nvSpPr>
            <p:cNvPr id="98" name="Text 13">
              <a:extLst>
                <a:ext uri="{FF2B5EF4-FFF2-40B4-BE49-F238E27FC236}">
                  <a16:creationId xmlns:a16="http://schemas.microsoft.com/office/drawing/2014/main" id="{540AC446-DC5A-DE7D-2CEE-0C103FB1B51F}"/>
                </a:ext>
              </a:extLst>
            </p:cNvPr>
            <p:cNvSpPr/>
            <p:nvPr/>
          </p:nvSpPr>
          <p:spPr>
            <a:xfrm>
              <a:off x="1071801" y="3979426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Identificar fuentes de datos, APIs y bases de conocimiento necesarias</a:t>
              </a:r>
              <a:endParaRPr lang="es-CO" sz="1400" noProof="0" dirty="0"/>
            </a:p>
          </p:txBody>
        </p:sp>
        <p:sp>
          <p:nvSpPr>
            <p:cNvPr id="99" name="Shape 14">
              <a:extLst>
                <a:ext uri="{FF2B5EF4-FFF2-40B4-BE49-F238E27FC236}">
                  <a16:creationId xmlns:a16="http://schemas.microsoft.com/office/drawing/2014/main" id="{88293D20-4146-D26D-2C4E-832F5C640606}"/>
                </a:ext>
              </a:extLst>
            </p:cNvPr>
            <p:cNvSpPr/>
            <p:nvPr/>
          </p:nvSpPr>
          <p:spPr>
            <a:xfrm>
              <a:off x="591383" y="4511635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0" name="Text 15">
              <a:extLst>
                <a:ext uri="{FF2B5EF4-FFF2-40B4-BE49-F238E27FC236}">
                  <a16:creationId xmlns:a16="http://schemas.microsoft.com/office/drawing/2014/main" id="{56FA62AE-B756-57B1-AC6F-687658A485A6}"/>
                </a:ext>
              </a:extLst>
            </p:cNvPr>
            <p:cNvSpPr/>
            <p:nvPr/>
          </p:nvSpPr>
          <p:spPr>
            <a:xfrm>
              <a:off x="646867" y="4539377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4</a:t>
              </a:r>
              <a:endParaRPr lang="es-CO" sz="1400" noProof="0" dirty="0"/>
            </a:p>
          </p:txBody>
        </p:sp>
        <p:sp>
          <p:nvSpPr>
            <p:cNvPr id="101" name="Text 16">
              <a:extLst>
                <a:ext uri="{FF2B5EF4-FFF2-40B4-BE49-F238E27FC236}">
                  <a16:creationId xmlns:a16="http://schemas.microsoft.com/office/drawing/2014/main" id="{6EB24DC7-C1A5-FE49-0DE7-06B13E062C81}"/>
                </a:ext>
              </a:extLst>
            </p:cNvPr>
            <p:cNvSpPr/>
            <p:nvPr/>
          </p:nvSpPr>
          <p:spPr>
            <a:xfrm>
              <a:off x="1071801" y="4562356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Diseñar el Flujo</a:t>
              </a:r>
              <a:endParaRPr lang="es-CO" sz="1400" noProof="0" dirty="0"/>
            </a:p>
          </p:txBody>
        </p:sp>
        <p:sp>
          <p:nvSpPr>
            <p:cNvPr id="102" name="Text 17">
              <a:extLst>
                <a:ext uri="{FF2B5EF4-FFF2-40B4-BE49-F238E27FC236}">
                  <a16:creationId xmlns:a16="http://schemas.microsoft.com/office/drawing/2014/main" id="{71C8FA7F-EB8B-4663-6208-5212D87F6466}"/>
                </a:ext>
              </a:extLst>
            </p:cNvPr>
            <p:cNvSpPr/>
            <p:nvPr/>
          </p:nvSpPr>
          <p:spPr>
            <a:xfrm>
              <a:off x="1071801" y="4882039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Mapear la lógica paso a paso y definir la "personalidad" del agente</a:t>
              </a:r>
              <a:endParaRPr lang="es-CO" sz="1400" noProof="0" dirty="0"/>
            </a:p>
          </p:txBody>
        </p:sp>
        <p:sp>
          <p:nvSpPr>
            <p:cNvPr id="103" name="Shape 18">
              <a:extLst>
                <a:ext uri="{FF2B5EF4-FFF2-40B4-BE49-F238E27FC236}">
                  <a16:creationId xmlns:a16="http://schemas.microsoft.com/office/drawing/2014/main" id="{DF6E8CEA-28CC-44CC-7070-2A7F460B1B17}"/>
                </a:ext>
              </a:extLst>
            </p:cNvPr>
            <p:cNvSpPr/>
            <p:nvPr/>
          </p:nvSpPr>
          <p:spPr>
            <a:xfrm>
              <a:off x="591383" y="5414248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4" name="Text 19">
              <a:extLst>
                <a:ext uri="{FF2B5EF4-FFF2-40B4-BE49-F238E27FC236}">
                  <a16:creationId xmlns:a16="http://schemas.microsoft.com/office/drawing/2014/main" id="{0FFB8A70-6F39-02A2-CB41-F11E69FD28A0}"/>
                </a:ext>
              </a:extLst>
            </p:cNvPr>
            <p:cNvSpPr/>
            <p:nvPr/>
          </p:nvSpPr>
          <p:spPr>
            <a:xfrm>
              <a:off x="646867" y="5441990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5</a:t>
              </a:r>
              <a:endParaRPr lang="es-CO" sz="1400" noProof="0" dirty="0"/>
            </a:p>
          </p:txBody>
        </p:sp>
        <p:sp>
          <p:nvSpPr>
            <p:cNvPr id="105" name="Text 20">
              <a:extLst>
                <a:ext uri="{FF2B5EF4-FFF2-40B4-BE49-F238E27FC236}">
                  <a16:creationId xmlns:a16="http://schemas.microsoft.com/office/drawing/2014/main" id="{9C0D7B7A-A68B-70A4-A39C-904C8BD29FA9}"/>
                </a:ext>
              </a:extLst>
            </p:cNvPr>
            <p:cNvSpPr/>
            <p:nvPr/>
          </p:nvSpPr>
          <p:spPr>
            <a:xfrm>
              <a:off x="1071801" y="5464969"/>
              <a:ext cx="1869758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Desarrollar la Lógica</a:t>
              </a:r>
              <a:endParaRPr lang="es-CO" sz="1400" noProof="0" dirty="0"/>
            </a:p>
          </p:txBody>
        </p:sp>
        <p:sp>
          <p:nvSpPr>
            <p:cNvPr id="106" name="Text 21">
              <a:extLst>
                <a:ext uri="{FF2B5EF4-FFF2-40B4-BE49-F238E27FC236}">
                  <a16:creationId xmlns:a16="http://schemas.microsoft.com/office/drawing/2014/main" id="{E894B339-9AB5-8CA9-B25A-5479F2571C80}"/>
                </a:ext>
              </a:extLst>
            </p:cNvPr>
            <p:cNvSpPr/>
            <p:nvPr/>
          </p:nvSpPr>
          <p:spPr>
            <a:xfrm>
              <a:off x="1071801" y="5784652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Implementar usando la herramienta elegida, configurar nodos o escribir código</a:t>
              </a:r>
              <a:endParaRPr lang="es-CO" sz="1400" noProof="0" dirty="0"/>
            </a:p>
          </p:txBody>
        </p:sp>
        <p:sp>
          <p:nvSpPr>
            <p:cNvPr id="107" name="Shape 22">
              <a:extLst>
                <a:ext uri="{FF2B5EF4-FFF2-40B4-BE49-F238E27FC236}">
                  <a16:creationId xmlns:a16="http://schemas.microsoft.com/office/drawing/2014/main" id="{EAD17246-2B9B-6C49-0BF1-021FE03ED2CD}"/>
                </a:ext>
              </a:extLst>
            </p:cNvPr>
            <p:cNvSpPr/>
            <p:nvPr/>
          </p:nvSpPr>
          <p:spPr>
            <a:xfrm>
              <a:off x="591383" y="6316861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8" name="Text 23">
              <a:extLst>
                <a:ext uri="{FF2B5EF4-FFF2-40B4-BE49-F238E27FC236}">
                  <a16:creationId xmlns:a16="http://schemas.microsoft.com/office/drawing/2014/main" id="{E60654B4-23B7-BE07-E646-D88EA174B2DC}"/>
                </a:ext>
              </a:extLst>
            </p:cNvPr>
            <p:cNvSpPr/>
            <p:nvPr/>
          </p:nvSpPr>
          <p:spPr>
            <a:xfrm>
              <a:off x="646867" y="6344603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6</a:t>
              </a:r>
              <a:endParaRPr lang="es-CO" sz="1400" noProof="0" dirty="0"/>
            </a:p>
          </p:txBody>
        </p:sp>
        <p:sp>
          <p:nvSpPr>
            <p:cNvPr id="109" name="Text 24">
              <a:extLst>
                <a:ext uri="{FF2B5EF4-FFF2-40B4-BE49-F238E27FC236}">
                  <a16:creationId xmlns:a16="http://schemas.microsoft.com/office/drawing/2014/main" id="{7E22FB50-0256-8260-941E-CC38AE8A48F5}"/>
                </a:ext>
              </a:extLst>
            </p:cNvPr>
            <p:cNvSpPr/>
            <p:nvPr/>
          </p:nvSpPr>
          <p:spPr>
            <a:xfrm>
              <a:off x="1071801" y="6367582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Probar e Iterar</a:t>
              </a:r>
              <a:endParaRPr lang="es-CO" sz="1400" noProof="0" dirty="0"/>
            </a:p>
          </p:txBody>
        </p:sp>
        <p:sp>
          <p:nvSpPr>
            <p:cNvPr id="110" name="Text 25">
              <a:extLst>
                <a:ext uri="{FF2B5EF4-FFF2-40B4-BE49-F238E27FC236}">
                  <a16:creationId xmlns:a16="http://schemas.microsoft.com/office/drawing/2014/main" id="{A99E49C7-40A7-DC89-11B0-6E955C53AF5A}"/>
                </a:ext>
              </a:extLst>
            </p:cNvPr>
            <p:cNvSpPr/>
            <p:nvPr/>
          </p:nvSpPr>
          <p:spPr>
            <a:xfrm>
              <a:off x="1071801" y="6687264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Pruebas exhaustivas, casos límite y refinamiento continuo</a:t>
              </a:r>
              <a:endParaRPr lang="es-CO" sz="1400" noProof="0" dirty="0"/>
            </a:p>
          </p:txBody>
        </p:sp>
        <p:sp>
          <p:nvSpPr>
            <p:cNvPr id="111" name="Shape 26">
              <a:extLst>
                <a:ext uri="{FF2B5EF4-FFF2-40B4-BE49-F238E27FC236}">
                  <a16:creationId xmlns:a16="http://schemas.microsoft.com/office/drawing/2014/main" id="{DAF291BE-C200-B0D5-4E0F-E0461649DC6B}"/>
                </a:ext>
              </a:extLst>
            </p:cNvPr>
            <p:cNvSpPr/>
            <p:nvPr/>
          </p:nvSpPr>
          <p:spPr>
            <a:xfrm>
              <a:off x="591383" y="7219474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2" name="Text 27">
              <a:extLst>
                <a:ext uri="{FF2B5EF4-FFF2-40B4-BE49-F238E27FC236}">
                  <a16:creationId xmlns:a16="http://schemas.microsoft.com/office/drawing/2014/main" id="{5E3B2944-3AD2-8183-F36F-37B5CCA22448}"/>
                </a:ext>
              </a:extLst>
            </p:cNvPr>
            <p:cNvSpPr/>
            <p:nvPr/>
          </p:nvSpPr>
          <p:spPr>
            <a:xfrm>
              <a:off x="646867" y="7247215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7</a:t>
              </a:r>
              <a:endParaRPr lang="es-CO" sz="1400" noProof="0" dirty="0"/>
            </a:p>
          </p:txBody>
        </p:sp>
        <p:sp>
          <p:nvSpPr>
            <p:cNvPr id="113" name="Text 28">
              <a:extLst>
                <a:ext uri="{FF2B5EF4-FFF2-40B4-BE49-F238E27FC236}">
                  <a16:creationId xmlns:a16="http://schemas.microsoft.com/office/drawing/2014/main" id="{A21F6BB2-A4B9-74F3-FDA0-BA9CCEE4F519}"/>
                </a:ext>
              </a:extLst>
            </p:cNvPr>
            <p:cNvSpPr/>
            <p:nvPr/>
          </p:nvSpPr>
          <p:spPr>
            <a:xfrm>
              <a:off x="1071801" y="7270194"/>
              <a:ext cx="2099191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Monitorear y Optimizar</a:t>
              </a:r>
              <a:endParaRPr lang="es-CO" sz="1400" noProof="0" dirty="0"/>
            </a:p>
          </p:txBody>
        </p:sp>
        <p:sp>
          <p:nvSpPr>
            <p:cNvPr id="114" name="Text 29">
              <a:extLst>
                <a:ext uri="{FF2B5EF4-FFF2-40B4-BE49-F238E27FC236}">
                  <a16:creationId xmlns:a16="http://schemas.microsoft.com/office/drawing/2014/main" id="{580A5DBE-CBED-73B2-5BFA-0267C6BF814D}"/>
                </a:ext>
              </a:extLst>
            </p:cNvPr>
            <p:cNvSpPr/>
            <p:nvPr/>
          </p:nvSpPr>
          <p:spPr>
            <a:xfrm>
              <a:off x="1071801" y="7589877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Seguimiento del rendimiento, costos y productividad</a:t>
              </a:r>
              <a:endParaRPr lang="es-CO" sz="1400" noProof="0" dirty="0"/>
            </a:p>
          </p:txBody>
        </p:sp>
      </p:grpSp>
      <p:sp>
        <p:nvSpPr>
          <p:cNvPr id="116" name="Text 1">
            <a:extLst>
              <a:ext uri="{FF2B5EF4-FFF2-40B4-BE49-F238E27FC236}">
                <a16:creationId xmlns:a16="http://schemas.microsoft.com/office/drawing/2014/main" id="{1947F273-8474-CF14-9959-CBB3CE357476}"/>
              </a:ext>
            </a:extLst>
          </p:cNvPr>
          <p:cNvSpPr/>
          <p:nvPr/>
        </p:nvSpPr>
        <p:spPr>
          <a:xfrm>
            <a:off x="389334" y="1450813"/>
            <a:ext cx="2971938" cy="400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El proceso de construcción de un agente puede seguir un marco de trabajo universal de 7 pasos que se aplica a cualquier proyecto, desde un simple prototipo sin código hasta un sistema 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multi-agente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empresarial.</a:t>
            </a:r>
            <a:endParaRPr lang="es-CO" sz="1400" noProof="0" dirty="0"/>
          </a:p>
        </p:txBody>
      </p:sp>
    </p:spTree>
    <p:extLst>
      <p:ext uri="{BB962C8B-B14F-4D97-AF65-F5344CB8AC3E}">
        <p14:creationId xmlns:p14="http://schemas.microsoft.com/office/powerpoint/2010/main" val="242149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88444-52DE-8DB9-B4A7-E5A15C4F3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CA16AA-0B1B-8B35-779E-9356BF01099D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96A9ADEF-BEAD-A0F1-1690-4733DFB572E6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5A836BD-4E2B-7A1A-C00A-E63D9C30D1BF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4205863B-356E-76CE-4DDB-621EB81B6893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6F98FFD3-2B5A-7456-DCC7-E56CBE2A9A66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98DEBD44-64E6-45D6-3A9A-EEB2C74E56C6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2680FADA-0115-1E89-E7DC-41A63126BC26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ED56A678-9249-59BB-12C3-C4CA3154FF1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2EA88B03-18CE-535B-A63D-A52DD92317A6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1A6DD5B2-12F8-7FCC-098F-649EE216010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E0EDF780-3B15-D302-1F65-1B587ABAAC62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D562940-3853-BFF9-D055-9374521D2691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9B44DDB-EB83-B288-81D8-CED5DB9CD25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F0866F8E-BB23-F65E-6CCB-7B948ED533CE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35F4C78-89B0-309B-4655-6E6DD9A57599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CC8E0F8-0BCC-2713-DFE9-ABF42C9A58A4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9705A96E-60F4-6FB5-64B9-9A36D278D54A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9AE9C2D-72DE-0418-71C0-7D46463250F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B4CB92DF-AE46-175B-C571-3EE2D9F327B7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C21E824D-DC55-DFDD-2FB9-2CC2F0527F6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5B2196CE-2B32-B975-AE00-ADAB389928EB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EB50F8A-FD65-0F5C-736E-E09F1F48416B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FBD5281-EDEE-E1DB-431E-65DE1F22B614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388D10F0-738E-4FEF-D070-855728748DBF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FE337A3-F97C-0859-CD4E-9BA7096026A0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04B2C908-BFAB-65AC-55C8-153243315F66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F4F16A6B-BCAF-5F4C-FEFF-86B2169FF0C0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D55E939A-D64F-1445-A9B0-136462615116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5B6855A0-01D0-1888-D87B-60E4E493CE0E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6D4417A-3D2E-5BF2-9D82-9D6EFB8DD824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E865B5B8-1F04-4844-BE5A-89FB4F9730A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9A36C671-376A-272C-C31E-D6BF02335C0A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6E7FA178-BDE5-0EFB-7021-E1C859B2A25F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C050BA57-BF7F-DF12-539D-2F6FD06A437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13CB404A-B71F-9473-9978-BF5DBDAD2035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3B1326A9-6674-05BE-961C-9454B4CA7E32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FA731157-B52E-C85B-020B-7C9730E22000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D6F77312-91FB-ABA1-A521-410A138C1409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A8CA17EB-304C-D48C-0811-3A38D236547D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8946DFDF-AF1E-4C54-8B27-BA05D52E7BFE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8446C35F-2C1A-5F3E-293C-88C2E02A7AC5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8B407C46-FB49-E421-C38C-9CBC6EBD073C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448BA883-B3DB-3E5F-CF63-68B9698B7D4F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A650F9B3-DC1B-5F6F-A53A-7C43147B2DE9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AA3D61FE-81B1-CCE0-E8BE-3C55763C836B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290B0B31-93ED-8093-6484-A6325139A9A4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0DC2D2AA-DF17-F347-EDE7-46E5024E92CB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42FCFB86-AEDE-BFF2-3D76-A2F3EBCE3B83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87B34718-12CA-6BAB-EE0E-4A18641EDD5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9A0D1125-F852-566C-4B0D-A943361F1B6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045A3DF5-247B-7590-FF89-CF22932DC424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A529F595-3EF1-3801-0789-865E12424528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AE6F0216-06BE-01F6-C226-D6EBCBBCD785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5F64D1A3-FF16-F13C-74E7-A3CD2C1ED90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86F53AE3-BECA-6E2E-A7E5-D81EF0432DA2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875E3839-F59F-9AAC-2FDC-5ADD993EA6D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599AACA6-35B5-E278-86D7-5B0191FB3DF1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23977D1D-9756-A5E8-7A0F-E64DB892D0BA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264043EC-6560-101C-36CF-751D1CDDDAC8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E0BC856F-579D-F5F8-2160-8B7AF4EC07FB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B921B814-1F4D-ABAF-D187-0DBDA89964E2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5C577C62-1B50-E35F-E16D-44AEE9501C5D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7A44CA14-A3C7-A76C-BE28-347AADCE453E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CE6AA0AD-EA75-EC4E-8D49-51F950C750D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4E178C39-1677-0574-532C-965DADEFAB9B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9969DE4A-ED61-3FD3-6015-2489AEE831F9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03814647-B356-65A2-7696-C0E975502455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4FB0336-AFD5-027C-E49A-56A25C068EBC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B31EF01B-8ED4-9A9A-09C9-778B86DB908C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3: Enfoque Visual Sin Código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BC15FFE-8D0D-BBA9-A405-A93399736520}"/>
              </a:ext>
            </a:extLst>
          </p:cNvPr>
          <p:cNvSpPr>
            <a:spLocks noChangeAspect="1"/>
          </p:cNvSpPr>
          <p:nvPr/>
        </p:nvSpPr>
        <p:spPr>
          <a:xfrm>
            <a:off x="759066" y="1531881"/>
            <a:ext cx="10435858" cy="508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Una creciente ola de plataformas no-</a:t>
            </a:r>
            <a:r>
              <a:rPr lang="es-CO" sz="1400" noProof="0" dirty="0" err="1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code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está democratizando el acceso a la IA </a:t>
            </a:r>
            <a:r>
              <a:rPr lang="es-CO" sz="1400" noProof="0" dirty="0" err="1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agéntica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, permitiendo a profesionales no técnicos crear potentes agentes a través de interfaces visuales intuitivas.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62FF7799-A327-C03B-DC30-52C55A338B55}"/>
              </a:ext>
            </a:extLst>
          </p:cNvPr>
          <p:cNvSpPr>
            <a:spLocks noChangeAspect="1"/>
          </p:cNvSpPr>
          <p:nvPr/>
        </p:nvSpPr>
        <p:spPr>
          <a:xfrm>
            <a:off x="759066" y="2678296"/>
            <a:ext cx="1985029" cy="24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Ventajas No-</a:t>
            </a:r>
            <a:r>
              <a:rPr lang="es-CO" sz="1400" b="1" noProof="0" dirty="0" err="1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Code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C13FFD69-14D4-CDD0-25F0-8E999D3A2425}"/>
              </a:ext>
            </a:extLst>
          </p:cNvPr>
          <p:cNvSpPr>
            <a:spLocks noChangeAspect="1"/>
          </p:cNvSpPr>
          <p:nvPr/>
        </p:nvSpPr>
        <p:spPr>
          <a:xfrm>
            <a:off x="759066" y="308517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Velocidad: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Prototipos en horas, no semanas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DF7599D6-0A61-DCC7-CEB3-460B391DEDC7}"/>
              </a:ext>
            </a:extLst>
          </p:cNvPr>
          <p:cNvSpPr>
            <a:spLocks noChangeAspect="1"/>
          </p:cNvSpPr>
          <p:nvPr/>
        </p:nvSpPr>
        <p:spPr>
          <a:xfrm>
            <a:off x="759066" y="339478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Accesibilidad: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Empodera a expertos de negocio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76F18065-F696-FAE0-5A2B-689C31AFE47F}"/>
              </a:ext>
            </a:extLst>
          </p:cNvPr>
          <p:cNvSpPr>
            <a:spLocks noChangeAspect="1"/>
          </p:cNvSpPr>
          <p:nvPr/>
        </p:nvSpPr>
        <p:spPr>
          <a:xfrm>
            <a:off x="759066" y="3704391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Facilidad: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Interfaces de arrastrar y soltar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718EDFC4-2937-209A-284E-6ADBBE0F2E23}"/>
              </a:ext>
            </a:extLst>
          </p:cNvPr>
          <p:cNvSpPr>
            <a:spLocks noChangeAspect="1"/>
          </p:cNvSpPr>
          <p:nvPr/>
        </p:nvSpPr>
        <p:spPr>
          <a:xfrm>
            <a:off x="6176764" y="2678296"/>
            <a:ext cx="1985029" cy="24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Limitaciones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DBCCD8DE-10F0-CBF8-5F91-B722CF695FC1}"/>
              </a:ext>
            </a:extLst>
          </p:cNvPr>
          <p:cNvSpPr>
            <a:spLocks noChangeAspect="1"/>
          </p:cNvSpPr>
          <p:nvPr/>
        </p:nvSpPr>
        <p:spPr>
          <a:xfrm>
            <a:off x="6176764" y="308517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Flexibilidad: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Restringida a funciones de la plataforma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37F83911-ED4D-850E-A10C-B96DDF436E7B}"/>
              </a:ext>
            </a:extLst>
          </p:cNvPr>
          <p:cNvSpPr>
            <a:spLocks noChangeAspect="1"/>
          </p:cNvSpPr>
          <p:nvPr/>
        </p:nvSpPr>
        <p:spPr>
          <a:xfrm>
            <a:off x="6176764" y="339478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Escalabilidad: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Dependiente de planes de precios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9" name="Text 9">
            <a:extLst>
              <a:ext uri="{FF2B5EF4-FFF2-40B4-BE49-F238E27FC236}">
                <a16:creationId xmlns:a16="http://schemas.microsoft.com/office/drawing/2014/main" id="{3391A505-7FD3-98E0-6194-40BA9D62431C}"/>
              </a:ext>
            </a:extLst>
          </p:cNvPr>
          <p:cNvSpPr>
            <a:spLocks noChangeAspect="1"/>
          </p:cNvSpPr>
          <p:nvPr/>
        </p:nvSpPr>
        <p:spPr>
          <a:xfrm>
            <a:off x="6176764" y="3704391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Personalización: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Limitada comparada con código</a:t>
            </a:r>
            <a:endParaRPr lang="es-CO" sz="1400" noProof="0" dirty="0">
              <a:latin typeface="Josefin Sans" pitchFamily="2" charset="0"/>
            </a:endParaRP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FE327B9F-3AEA-5D17-FF67-A717765F77F9}"/>
              </a:ext>
            </a:extLst>
          </p:cNvPr>
          <p:cNvGrpSpPr/>
          <p:nvPr/>
        </p:nvGrpSpPr>
        <p:grpSpPr>
          <a:xfrm>
            <a:off x="759066" y="4424118"/>
            <a:ext cx="10435858" cy="1839370"/>
            <a:chOff x="759066" y="4192623"/>
            <a:chExt cx="10435858" cy="1839370"/>
          </a:xfrm>
        </p:grpSpPr>
        <p:sp>
          <p:nvSpPr>
            <p:cNvPr id="30" name="Shape 10">
              <a:extLst>
                <a:ext uri="{FF2B5EF4-FFF2-40B4-BE49-F238E27FC236}">
                  <a16:creationId xmlns:a16="http://schemas.microsoft.com/office/drawing/2014/main" id="{E613F496-2A90-7E57-4529-3DB46C172B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066" y="4192623"/>
              <a:ext cx="10435858" cy="1839370"/>
            </a:xfrm>
            <a:prstGeom prst="roundRect">
              <a:avLst>
                <a:gd name="adj" fmla="val 3626"/>
              </a:avLst>
            </a:prstGeom>
            <a:noFill/>
            <a:ln w="7620">
              <a:solidFill>
                <a:srgbClr val="000000">
                  <a:alpha val="8000"/>
                </a:srgbClr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9F60847C-7D8B-79F0-5D27-2A6BE3A72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4198720"/>
              <a:ext cx="10423664" cy="45679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93" name="Text 12">
              <a:extLst>
                <a:ext uri="{FF2B5EF4-FFF2-40B4-BE49-F238E27FC236}">
                  <a16:creationId xmlns:a16="http://schemas.microsoft.com/office/drawing/2014/main" id="{B4CD4821-7DD4-9EA8-AA95-8BD36D8E9E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4300081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Plataforma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4" name="Text 13">
              <a:extLst>
                <a:ext uri="{FF2B5EF4-FFF2-40B4-BE49-F238E27FC236}">
                  <a16:creationId xmlns:a16="http://schemas.microsoft.com/office/drawing/2014/main" id="{A32C3990-832D-CB43-4CD8-5D87B2002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4300081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n8n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5" name="Text 14">
              <a:extLst>
                <a:ext uri="{FF2B5EF4-FFF2-40B4-BE49-F238E27FC236}">
                  <a16:creationId xmlns:a16="http://schemas.microsoft.com/office/drawing/2014/main" id="{EDCC93B0-B294-1250-AEA2-B4BC15C88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4300081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Flowise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6" name="Shape 15">
              <a:extLst>
                <a:ext uri="{FF2B5EF4-FFF2-40B4-BE49-F238E27FC236}">
                  <a16:creationId xmlns:a16="http://schemas.microsoft.com/office/drawing/2014/main" id="{93C6B877-18BF-F57F-CA68-D31554037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4655514"/>
              <a:ext cx="10423664" cy="45679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7" name="Text 16">
              <a:extLst>
                <a:ext uri="{FF2B5EF4-FFF2-40B4-BE49-F238E27FC236}">
                  <a16:creationId xmlns:a16="http://schemas.microsoft.com/office/drawing/2014/main" id="{BE68CC24-8DE5-6903-B360-AD7829DDE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4756876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Enfoque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18" name="Text 17">
              <a:extLst>
                <a:ext uri="{FF2B5EF4-FFF2-40B4-BE49-F238E27FC236}">
                  <a16:creationId xmlns:a16="http://schemas.microsoft.com/office/drawing/2014/main" id="{3A5A1F12-C7F7-7499-CB1A-656E3FFDB7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4756876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Automatización de flujos de trabajo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19" name="Text 18">
              <a:extLst>
                <a:ext uri="{FF2B5EF4-FFF2-40B4-BE49-F238E27FC236}">
                  <a16:creationId xmlns:a16="http://schemas.microsoft.com/office/drawing/2014/main" id="{ECE40552-28C1-0F7A-F541-C36BD4184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4756876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Flujos de IA visuales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0" name="Shape 19">
              <a:extLst>
                <a:ext uri="{FF2B5EF4-FFF2-40B4-BE49-F238E27FC236}">
                  <a16:creationId xmlns:a16="http://schemas.microsoft.com/office/drawing/2014/main" id="{75415EC0-40EB-31A5-CFF3-35909AF60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5112308"/>
              <a:ext cx="10423664" cy="45679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21" name="Text 20">
              <a:extLst>
                <a:ext uri="{FF2B5EF4-FFF2-40B4-BE49-F238E27FC236}">
                  <a16:creationId xmlns:a16="http://schemas.microsoft.com/office/drawing/2014/main" id="{5B4A8539-99DC-CE3D-204A-F6481FFD3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5213670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Curva de Aprendizaje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2" name="Text 21">
              <a:extLst>
                <a:ext uri="{FF2B5EF4-FFF2-40B4-BE49-F238E27FC236}">
                  <a16:creationId xmlns:a16="http://schemas.microsoft.com/office/drawing/2014/main" id="{7D2C14FC-CD91-18A1-3C3F-F95711CCE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5213670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Media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3" name="Text 22">
              <a:extLst>
                <a:ext uri="{FF2B5EF4-FFF2-40B4-BE49-F238E27FC236}">
                  <a16:creationId xmlns:a16="http://schemas.microsoft.com/office/drawing/2014/main" id="{A7222038-7767-2A18-97DA-5067F57C0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5213670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Baja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4" name="Shape 23">
              <a:extLst>
                <a:ext uri="{FF2B5EF4-FFF2-40B4-BE49-F238E27FC236}">
                  <a16:creationId xmlns:a16="http://schemas.microsoft.com/office/drawing/2014/main" id="{E2A39F8B-454E-98DA-37B4-92CC43788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5569102"/>
              <a:ext cx="10423664" cy="45679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25" name="Text 24">
              <a:extLst>
                <a:ext uri="{FF2B5EF4-FFF2-40B4-BE49-F238E27FC236}">
                  <a16:creationId xmlns:a16="http://schemas.microsoft.com/office/drawing/2014/main" id="{B1C23433-FB93-42D8-48E1-D85A31919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5670463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Flexibilidad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6" name="Text 25">
              <a:extLst>
                <a:ext uri="{FF2B5EF4-FFF2-40B4-BE49-F238E27FC236}">
                  <a16:creationId xmlns:a16="http://schemas.microsoft.com/office/drawing/2014/main" id="{28C48CC3-CC28-7A2E-F6F0-67C0DDF10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5670463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Muy Alta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7" name="Text 26">
              <a:extLst>
                <a:ext uri="{FF2B5EF4-FFF2-40B4-BE49-F238E27FC236}">
                  <a16:creationId xmlns:a16="http://schemas.microsoft.com/office/drawing/2014/main" id="{5E2A1C02-58CF-3FE9-B8BC-2235EA4DD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5670463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Alta</a:t>
              </a:r>
              <a:endParaRPr lang="es-CO" sz="1400" noProof="0" dirty="0">
                <a:latin typeface="Josefi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71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EE53-F5BD-4219-F177-188FBF56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47D0B36-A02C-F2E3-7416-38A34366E46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FB0EB8-C47C-2728-179A-B3A32D2C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5" name="object 597">
            <a:extLst>
              <a:ext uri="{FF2B5EF4-FFF2-40B4-BE49-F238E27FC236}">
                <a16:creationId xmlns:a16="http://schemas.microsoft.com/office/drawing/2014/main" id="{F4DB5DAF-7BD5-E74E-0228-BCFD44D2A505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B6B5110-8921-439D-A5D7-B80247115810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4: </a:t>
            </a: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Frameworks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de Código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3B5CAFBF-D9CE-D2CB-4221-2BF01F9F34E4}"/>
              </a:ext>
            </a:extLst>
          </p:cNvPr>
          <p:cNvGrpSpPr>
            <a:grpSpLocks noChangeAspect="1"/>
          </p:cNvGrpSpPr>
          <p:nvPr/>
        </p:nvGrpSpPr>
        <p:grpSpPr>
          <a:xfrm>
            <a:off x="928425" y="989074"/>
            <a:ext cx="10515928" cy="5481175"/>
            <a:chOff x="777954" y="883383"/>
            <a:chExt cx="13066871" cy="6810792"/>
          </a:xfrm>
        </p:grpSpPr>
        <p:sp>
          <p:nvSpPr>
            <p:cNvPr id="8" name="Text 1">
              <a:extLst>
                <a:ext uri="{FF2B5EF4-FFF2-40B4-BE49-F238E27FC236}">
                  <a16:creationId xmlns:a16="http://schemas.microsoft.com/office/drawing/2014/main" id="{91DA5028-4D0F-3D8C-C6DB-5E9E7DD0A4F9}"/>
                </a:ext>
              </a:extLst>
            </p:cNvPr>
            <p:cNvSpPr/>
            <p:nvPr/>
          </p:nvSpPr>
          <p:spPr>
            <a:xfrm>
              <a:off x="850625" y="883383"/>
              <a:ext cx="7762724" cy="6224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Los proyectos más complejos, personalizados y escalables requieren el poder y flexibilidad que solo la programación puede ofrecer. Los 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de Python son las herramientas elegidas por desarrolladores para control total.</a:t>
              </a:r>
              <a:endParaRPr lang="es-CO" sz="1400" noProof="0" dirty="0"/>
            </a:p>
          </p:txBody>
        </p:sp>
        <p:sp>
          <p:nvSpPr>
            <p:cNvPr id="11" name="Shape 2">
              <a:extLst>
                <a:ext uri="{FF2B5EF4-FFF2-40B4-BE49-F238E27FC236}">
                  <a16:creationId xmlns:a16="http://schemas.microsoft.com/office/drawing/2014/main" id="{5AC1C68A-C6C7-3EE8-79BA-013BABD568EB}"/>
                </a:ext>
              </a:extLst>
            </p:cNvPr>
            <p:cNvSpPr/>
            <p:nvPr/>
          </p:nvSpPr>
          <p:spPr>
            <a:xfrm>
              <a:off x="777954" y="2373392"/>
              <a:ext cx="4228505" cy="2654342"/>
            </a:xfrm>
            <a:prstGeom prst="roundRect">
              <a:avLst>
                <a:gd name="adj" fmla="val 28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12" name="Shape 3">
              <a:extLst>
                <a:ext uri="{FF2B5EF4-FFF2-40B4-BE49-F238E27FC236}">
                  <a16:creationId xmlns:a16="http://schemas.microsoft.com/office/drawing/2014/main" id="{0F1B751E-EC2E-189C-7555-21A587991690}"/>
                </a:ext>
              </a:extLst>
            </p:cNvPr>
            <p:cNvSpPr/>
            <p:nvPr/>
          </p:nvSpPr>
          <p:spPr>
            <a:xfrm>
              <a:off x="980003" y="2575441"/>
              <a:ext cx="583525" cy="583525"/>
            </a:xfrm>
            <a:prstGeom prst="roundRect">
              <a:avLst>
                <a:gd name="adj" fmla="val 15668713"/>
              </a:avLst>
            </a:prstGeom>
            <a:solidFill>
              <a:srgbClr val="FF3C87"/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pic>
          <p:nvPicPr>
            <p:cNvPr id="13" name="Image 0" descr="preencoded.png">
              <a:extLst>
                <a:ext uri="{FF2B5EF4-FFF2-40B4-BE49-F238E27FC236}">
                  <a16:creationId xmlns:a16="http://schemas.microsoft.com/office/drawing/2014/main" id="{0CB04B36-A501-D1FD-2D7D-7079DF2E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500" y="2703076"/>
              <a:ext cx="262533" cy="328136"/>
            </a:xfrm>
            <a:prstGeom prst="rect">
              <a:avLst/>
            </a:prstGeom>
          </p:spPr>
        </p:pic>
        <p:sp>
          <p:nvSpPr>
            <p:cNvPr id="14" name="Text 4">
              <a:extLst>
                <a:ext uri="{FF2B5EF4-FFF2-40B4-BE49-F238E27FC236}">
                  <a16:creationId xmlns:a16="http://schemas.microsoft.com/office/drawing/2014/main" id="{0BCE6F92-D04F-DE2C-9611-3754624ED7E6}"/>
                </a:ext>
              </a:extLst>
            </p:cNvPr>
            <p:cNvSpPr/>
            <p:nvPr/>
          </p:nvSpPr>
          <p:spPr>
            <a:xfrm>
              <a:off x="1756655" y="2648653"/>
              <a:ext cx="2711291" cy="30384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350"/>
                </a:lnSpc>
                <a:buNone/>
              </a:pP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LangChain</a:t>
              </a: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/</a:t>
              </a: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LangGraph</a:t>
              </a:r>
              <a:endParaRPr lang="es-CO" sz="1400" noProof="0" dirty="0"/>
            </a:p>
          </p:txBody>
        </p:sp>
        <p:sp>
          <p:nvSpPr>
            <p:cNvPr id="15" name="Text 5">
              <a:extLst>
                <a:ext uri="{FF2B5EF4-FFF2-40B4-BE49-F238E27FC236}">
                  <a16:creationId xmlns:a16="http://schemas.microsoft.com/office/drawing/2014/main" id="{0263F03D-6DD8-A23F-A6E2-E5FFC44DCF8D}"/>
                </a:ext>
              </a:extLst>
            </p:cNvPr>
            <p:cNvSpPr/>
            <p:nvPr/>
          </p:nvSpPr>
          <p:spPr>
            <a:xfrm>
              <a:off x="980004" y="3342439"/>
              <a:ext cx="3824407" cy="12449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 más maduro con bloques de construcción completos. 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LangGraph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permite flujos complejos representados como grafos.</a:t>
              </a:r>
              <a:endParaRPr lang="es-CO" sz="1400" noProof="0" dirty="0"/>
            </a:p>
          </p:txBody>
        </p:sp>
        <p:sp>
          <p:nvSpPr>
            <p:cNvPr id="33" name="Shape 10">
              <a:extLst>
                <a:ext uri="{FF2B5EF4-FFF2-40B4-BE49-F238E27FC236}">
                  <a16:creationId xmlns:a16="http://schemas.microsoft.com/office/drawing/2014/main" id="{BBA399AE-500B-4494-F0B4-5DE9743AEE4A}"/>
                </a:ext>
              </a:extLst>
            </p:cNvPr>
            <p:cNvSpPr/>
            <p:nvPr/>
          </p:nvSpPr>
          <p:spPr>
            <a:xfrm>
              <a:off x="6117431" y="2373392"/>
              <a:ext cx="4228505" cy="2654342"/>
            </a:xfrm>
            <a:prstGeom prst="roundRect">
              <a:avLst>
                <a:gd name="adj" fmla="val 28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34" name="Shape 11">
              <a:extLst>
                <a:ext uri="{FF2B5EF4-FFF2-40B4-BE49-F238E27FC236}">
                  <a16:creationId xmlns:a16="http://schemas.microsoft.com/office/drawing/2014/main" id="{E655ECFE-FC28-DA5E-3A43-3AEAB04FD743}"/>
                </a:ext>
              </a:extLst>
            </p:cNvPr>
            <p:cNvSpPr/>
            <p:nvPr/>
          </p:nvSpPr>
          <p:spPr>
            <a:xfrm>
              <a:off x="6319481" y="2575441"/>
              <a:ext cx="583525" cy="583525"/>
            </a:xfrm>
            <a:prstGeom prst="roundRect">
              <a:avLst>
                <a:gd name="adj" fmla="val 15668713"/>
              </a:avLst>
            </a:prstGeom>
            <a:solidFill>
              <a:srgbClr val="FF3C87"/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pic>
          <p:nvPicPr>
            <p:cNvPr id="35" name="Image 2" descr="preencoded.png">
              <a:extLst>
                <a:ext uri="{FF2B5EF4-FFF2-40B4-BE49-F238E27FC236}">
                  <a16:creationId xmlns:a16="http://schemas.microsoft.com/office/drawing/2014/main" id="{AFAE1B88-C716-D007-2F35-0FD8C439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9977" y="2703076"/>
              <a:ext cx="262533" cy="328136"/>
            </a:xfrm>
            <a:prstGeom prst="rect">
              <a:avLst/>
            </a:prstGeom>
          </p:spPr>
        </p:pic>
        <p:sp>
          <p:nvSpPr>
            <p:cNvPr id="36" name="Text 12">
              <a:extLst>
                <a:ext uri="{FF2B5EF4-FFF2-40B4-BE49-F238E27FC236}">
                  <a16:creationId xmlns:a16="http://schemas.microsoft.com/office/drawing/2014/main" id="{CCD6DDF9-F8A2-9607-9944-149AF6DEBBA0}"/>
                </a:ext>
              </a:extLst>
            </p:cNvPr>
            <p:cNvSpPr/>
            <p:nvPr/>
          </p:nvSpPr>
          <p:spPr>
            <a:xfrm>
              <a:off x="7096131" y="2663032"/>
              <a:ext cx="2431375" cy="30384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350"/>
                </a:lnSpc>
                <a:buNone/>
              </a:pP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CrewAI</a:t>
              </a:r>
              <a:endParaRPr lang="es-CO" sz="1400" noProof="0" dirty="0"/>
            </a:p>
          </p:txBody>
        </p:sp>
        <p:sp>
          <p:nvSpPr>
            <p:cNvPr id="37" name="Text 13">
              <a:extLst>
                <a:ext uri="{FF2B5EF4-FFF2-40B4-BE49-F238E27FC236}">
                  <a16:creationId xmlns:a16="http://schemas.microsoft.com/office/drawing/2014/main" id="{6F459D64-ACA1-6CF9-F558-A4CCCFCB30FA}"/>
                </a:ext>
              </a:extLst>
            </p:cNvPr>
            <p:cNvSpPr/>
            <p:nvPr/>
          </p:nvSpPr>
          <p:spPr>
            <a:xfrm>
              <a:off x="6319481" y="3342439"/>
              <a:ext cx="3824407" cy="9336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 centra en orquestación basada en roles. Forma "equipos" donde cada agente tiene un puesto definido y objetivos claros.</a:t>
              </a:r>
              <a:endParaRPr lang="es-CO" sz="1400" noProof="0" dirty="0"/>
            </a:p>
          </p:txBody>
        </p:sp>
        <p:sp>
          <p:nvSpPr>
            <p:cNvPr id="38" name="Shape 14">
              <a:extLst>
                <a:ext uri="{FF2B5EF4-FFF2-40B4-BE49-F238E27FC236}">
                  <a16:creationId xmlns:a16="http://schemas.microsoft.com/office/drawing/2014/main" id="{3F0E64FF-CB4B-4404-A75D-1F7C8CEE4467}"/>
                </a:ext>
              </a:extLst>
            </p:cNvPr>
            <p:cNvSpPr/>
            <p:nvPr/>
          </p:nvSpPr>
          <p:spPr>
            <a:xfrm>
              <a:off x="777954" y="5439608"/>
              <a:ext cx="9631442" cy="2254567"/>
            </a:xfrm>
            <a:prstGeom prst="roundRect">
              <a:avLst>
                <a:gd name="adj" fmla="val 3624"/>
              </a:avLst>
            </a:prstGeom>
            <a:noFill/>
            <a:ln w="7620">
              <a:solidFill>
                <a:srgbClr val="000000">
                  <a:alpha val="8000"/>
                </a:srgbClr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39" name="Shape 15">
              <a:extLst>
                <a:ext uri="{FF2B5EF4-FFF2-40B4-BE49-F238E27FC236}">
                  <a16:creationId xmlns:a16="http://schemas.microsoft.com/office/drawing/2014/main" id="{725C2B9B-83F7-261E-5C3A-8BE50F6F2E11}"/>
                </a:ext>
              </a:extLst>
            </p:cNvPr>
            <p:cNvSpPr/>
            <p:nvPr/>
          </p:nvSpPr>
          <p:spPr>
            <a:xfrm>
              <a:off x="785573" y="5447228"/>
              <a:ext cx="9623823" cy="559831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40" name="Text 16">
              <a:extLst>
                <a:ext uri="{FF2B5EF4-FFF2-40B4-BE49-F238E27FC236}">
                  <a16:creationId xmlns:a16="http://schemas.microsoft.com/office/drawing/2014/main" id="{CCCB2507-40D5-0AFA-373E-9CEDAB48AAD1}"/>
                </a:ext>
              </a:extLst>
            </p:cNvPr>
            <p:cNvSpPr/>
            <p:nvPr/>
          </p:nvSpPr>
          <p:spPr>
            <a:xfrm>
              <a:off x="980003" y="5571530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Característica</a:t>
              </a:r>
              <a:endParaRPr lang="es-CO" sz="1400" noProof="0" dirty="0"/>
            </a:p>
          </p:txBody>
        </p:sp>
        <p:sp>
          <p:nvSpPr>
            <p:cNvPr id="41" name="Text 17">
              <a:extLst>
                <a:ext uri="{FF2B5EF4-FFF2-40B4-BE49-F238E27FC236}">
                  <a16:creationId xmlns:a16="http://schemas.microsoft.com/office/drawing/2014/main" id="{669DC6C0-1012-6708-5F6C-CA9CE03098FD}"/>
                </a:ext>
              </a:extLst>
            </p:cNvPr>
            <p:cNvSpPr/>
            <p:nvPr/>
          </p:nvSpPr>
          <p:spPr>
            <a:xfrm>
              <a:off x="4248626" y="5571530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LangGraph</a:t>
              </a:r>
              <a:endParaRPr lang="es-CO" sz="1400" noProof="0" dirty="0"/>
            </a:p>
          </p:txBody>
        </p:sp>
        <p:sp>
          <p:nvSpPr>
            <p:cNvPr id="43" name="Text 19">
              <a:extLst>
                <a:ext uri="{FF2B5EF4-FFF2-40B4-BE49-F238E27FC236}">
                  <a16:creationId xmlns:a16="http://schemas.microsoft.com/office/drawing/2014/main" id="{71840838-85C4-0931-B67B-C57487B20171}"/>
                </a:ext>
              </a:extLst>
            </p:cNvPr>
            <p:cNvSpPr/>
            <p:nvPr/>
          </p:nvSpPr>
          <p:spPr>
            <a:xfrm>
              <a:off x="7760558" y="5571530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CrewAI</a:t>
              </a:r>
              <a:endParaRPr lang="es-CO" sz="1400" noProof="0" dirty="0"/>
            </a:p>
          </p:txBody>
        </p:sp>
        <p:sp>
          <p:nvSpPr>
            <p:cNvPr id="44" name="Shape 20">
              <a:extLst>
                <a:ext uri="{FF2B5EF4-FFF2-40B4-BE49-F238E27FC236}">
                  <a16:creationId xmlns:a16="http://schemas.microsoft.com/office/drawing/2014/main" id="{570E294A-221D-4366-4FCE-1897AC5E5A72}"/>
                </a:ext>
              </a:extLst>
            </p:cNvPr>
            <p:cNvSpPr/>
            <p:nvPr/>
          </p:nvSpPr>
          <p:spPr>
            <a:xfrm>
              <a:off x="785573" y="6007060"/>
              <a:ext cx="9623823" cy="559831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45" name="Text 21">
              <a:extLst>
                <a:ext uri="{FF2B5EF4-FFF2-40B4-BE49-F238E27FC236}">
                  <a16:creationId xmlns:a16="http://schemas.microsoft.com/office/drawing/2014/main" id="{FB34C6E1-ED15-08FF-557A-73013525B393}"/>
                </a:ext>
              </a:extLst>
            </p:cNvPr>
            <p:cNvSpPr/>
            <p:nvPr/>
          </p:nvSpPr>
          <p:spPr>
            <a:xfrm>
              <a:off x="980003" y="6131362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Patrón</a:t>
              </a:r>
              <a:endParaRPr lang="es-CO" sz="1400" noProof="0" dirty="0"/>
            </a:p>
          </p:txBody>
        </p:sp>
        <p:sp>
          <p:nvSpPr>
            <p:cNvPr id="46" name="Text 22">
              <a:extLst>
                <a:ext uri="{FF2B5EF4-FFF2-40B4-BE49-F238E27FC236}">
                  <a16:creationId xmlns:a16="http://schemas.microsoft.com/office/drawing/2014/main" id="{B7DFC46E-573E-7131-2D82-543CD733244F}"/>
                </a:ext>
              </a:extLst>
            </p:cNvPr>
            <p:cNvSpPr/>
            <p:nvPr/>
          </p:nvSpPr>
          <p:spPr>
            <a:xfrm>
              <a:off x="4248626" y="6131362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Grafos</a:t>
              </a:r>
              <a:endParaRPr lang="es-CO" sz="1400" noProof="0" dirty="0"/>
            </a:p>
          </p:txBody>
        </p:sp>
        <p:sp>
          <p:nvSpPr>
            <p:cNvPr id="48" name="Text 24">
              <a:extLst>
                <a:ext uri="{FF2B5EF4-FFF2-40B4-BE49-F238E27FC236}">
                  <a16:creationId xmlns:a16="http://schemas.microsoft.com/office/drawing/2014/main" id="{C8BFFFA2-A813-FD4A-68A1-A0E5322F2FD7}"/>
                </a:ext>
              </a:extLst>
            </p:cNvPr>
            <p:cNvSpPr/>
            <p:nvPr/>
          </p:nvSpPr>
          <p:spPr>
            <a:xfrm>
              <a:off x="7760558" y="6131362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Roles</a:t>
              </a:r>
              <a:endParaRPr lang="es-CO" sz="1400" noProof="0" dirty="0"/>
            </a:p>
          </p:txBody>
        </p:sp>
        <p:sp>
          <p:nvSpPr>
            <p:cNvPr id="49" name="Shape 25">
              <a:extLst>
                <a:ext uri="{FF2B5EF4-FFF2-40B4-BE49-F238E27FC236}">
                  <a16:creationId xmlns:a16="http://schemas.microsoft.com/office/drawing/2014/main" id="{61DF0FC5-7248-2FE4-FE26-4A582CE2E44E}"/>
                </a:ext>
              </a:extLst>
            </p:cNvPr>
            <p:cNvSpPr/>
            <p:nvPr/>
          </p:nvSpPr>
          <p:spPr>
            <a:xfrm>
              <a:off x="785574" y="6566892"/>
              <a:ext cx="13059251" cy="559832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50" name="Text 26">
              <a:extLst>
                <a:ext uri="{FF2B5EF4-FFF2-40B4-BE49-F238E27FC236}">
                  <a16:creationId xmlns:a16="http://schemas.microsoft.com/office/drawing/2014/main" id="{D6E4B3DB-D2F0-5912-9E69-E718E1491E8D}"/>
                </a:ext>
              </a:extLst>
            </p:cNvPr>
            <p:cNvSpPr/>
            <p:nvPr/>
          </p:nvSpPr>
          <p:spPr>
            <a:xfrm>
              <a:off x="980003" y="6691193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Comunicación</a:t>
              </a:r>
              <a:endParaRPr lang="es-CO" sz="1400" noProof="0" dirty="0"/>
            </a:p>
          </p:txBody>
        </p:sp>
        <p:sp>
          <p:nvSpPr>
            <p:cNvPr id="51" name="Text 27">
              <a:extLst>
                <a:ext uri="{FF2B5EF4-FFF2-40B4-BE49-F238E27FC236}">
                  <a16:creationId xmlns:a16="http://schemas.microsoft.com/office/drawing/2014/main" id="{806D4851-0CAC-6682-9059-95761A8E3F75}"/>
                </a:ext>
              </a:extLst>
            </p:cNvPr>
            <p:cNvSpPr/>
            <p:nvPr/>
          </p:nvSpPr>
          <p:spPr>
            <a:xfrm>
              <a:off x="4248626" y="6691193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Indirecta (estado)</a:t>
              </a:r>
              <a:endParaRPr lang="es-CO" sz="1400" noProof="0" dirty="0"/>
            </a:p>
          </p:txBody>
        </p:sp>
        <p:sp>
          <p:nvSpPr>
            <p:cNvPr id="53" name="Text 29">
              <a:extLst>
                <a:ext uri="{FF2B5EF4-FFF2-40B4-BE49-F238E27FC236}">
                  <a16:creationId xmlns:a16="http://schemas.microsoft.com/office/drawing/2014/main" id="{34A7ACF3-8DF0-D78A-8D52-6A7507F11F65}"/>
                </a:ext>
              </a:extLst>
            </p:cNvPr>
            <p:cNvSpPr/>
            <p:nvPr/>
          </p:nvSpPr>
          <p:spPr>
            <a:xfrm>
              <a:off x="7760558" y="6691193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Orquestada (tareas)</a:t>
              </a:r>
              <a:endParaRPr lang="es-CO" sz="1400" noProof="0" dirty="0"/>
            </a:p>
          </p:txBody>
        </p:sp>
        <p:sp>
          <p:nvSpPr>
            <p:cNvPr id="54" name="Shape 30">
              <a:extLst>
                <a:ext uri="{FF2B5EF4-FFF2-40B4-BE49-F238E27FC236}">
                  <a16:creationId xmlns:a16="http://schemas.microsoft.com/office/drawing/2014/main" id="{357A651C-E592-03D3-6D72-31A0EB6ED150}"/>
                </a:ext>
              </a:extLst>
            </p:cNvPr>
            <p:cNvSpPr/>
            <p:nvPr/>
          </p:nvSpPr>
          <p:spPr>
            <a:xfrm>
              <a:off x="785573" y="7126724"/>
              <a:ext cx="9623823" cy="559831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55" name="Text 31">
              <a:extLst>
                <a:ext uri="{FF2B5EF4-FFF2-40B4-BE49-F238E27FC236}">
                  <a16:creationId xmlns:a16="http://schemas.microsoft.com/office/drawing/2014/main" id="{340F6F11-ECFC-8F7C-634D-A5673969DB5A}"/>
                </a:ext>
              </a:extLst>
            </p:cNvPr>
            <p:cNvSpPr/>
            <p:nvPr/>
          </p:nvSpPr>
          <p:spPr>
            <a:xfrm>
              <a:off x="980003" y="7251025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Ideal Para</a:t>
              </a:r>
              <a:endParaRPr lang="es-CO" sz="1400" noProof="0" dirty="0"/>
            </a:p>
          </p:txBody>
        </p:sp>
        <p:sp>
          <p:nvSpPr>
            <p:cNvPr id="56" name="Text 32">
              <a:extLst>
                <a:ext uri="{FF2B5EF4-FFF2-40B4-BE49-F238E27FC236}">
                  <a16:creationId xmlns:a16="http://schemas.microsoft.com/office/drawing/2014/main" id="{1C7E2B0D-B856-7FDE-758B-927AEF6592AD}"/>
                </a:ext>
              </a:extLst>
            </p:cNvPr>
            <p:cNvSpPr/>
            <p:nvPr/>
          </p:nvSpPr>
          <p:spPr>
            <a:xfrm>
              <a:off x="4248626" y="7251025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Flujos complejos</a:t>
              </a:r>
              <a:endParaRPr lang="es-CO" sz="1400" noProof="0" dirty="0"/>
            </a:p>
          </p:txBody>
        </p:sp>
        <p:sp>
          <p:nvSpPr>
            <p:cNvPr id="58" name="Text 34">
              <a:extLst>
                <a:ext uri="{FF2B5EF4-FFF2-40B4-BE49-F238E27FC236}">
                  <a16:creationId xmlns:a16="http://schemas.microsoft.com/office/drawing/2014/main" id="{B3E6EDB6-12EF-1D86-9086-4C52A5D3A654}"/>
                </a:ext>
              </a:extLst>
            </p:cNvPr>
            <p:cNvSpPr/>
            <p:nvPr/>
          </p:nvSpPr>
          <p:spPr>
            <a:xfrm>
              <a:off x="7760558" y="7251025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Procesos secuenciales</a:t>
              </a:r>
              <a:endParaRPr lang="es-CO" sz="14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40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77005-386A-E4A4-EFB8-CCDDCF0A4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760FE8D-B10C-B713-3899-DE506E6B92C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A52E003-CF19-4F4E-5FDF-C5C8FF174F73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3F2E303-0A26-7D87-398A-51E0F4E92C15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ACD0067-5F50-5CF3-E731-7C684B2C3601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8C9AC44D-1352-9625-E909-412375BBCEDA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3B770A6E-B864-4F10-6A6F-5CBEEDB7F848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2ACACB47-5F1F-EBFC-5218-FB1AF0AFCBB6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6E41440C-407C-271B-C44E-B12D6A2ED45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86CA598F-26A7-1390-D0F9-630CAA9B31B0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2488355C-3CCE-363A-1DC8-DF3306C422A2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DD48E6BA-7350-1904-2BDC-7A7E0E2B391E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3E7DBCC4-0DE6-9585-716A-2560DA7E484D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BA0758C-4D4F-AEC5-E6C0-DD50F7C99F1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854D6F06-5070-1C43-3AAE-DFD957BB6C9D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F7552FB-3F30-FA7E-964E-9F91B9D9145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4FD0FEA-4B61-7AD5-4CF9-1A7138068FBC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B61B458F-39BC-50EC-31D5-E5C03DA5A653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799FFF71-2D55-04C7-C09F-81895E5C0DDF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BC5539A9-B886-0684-124D-736F6656BBD9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8481834A-F416-69A6-6F0B-F7B4538E8211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07D6726B-F125-FED5-E4E3-61F3C2C8A2C5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63FB49B8-51B0-BA3C-3A77-52A897BB1A3C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FDE6487-3386-0532-B8F3-FDF7FAEB7A91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47AC2C48-11FA-05DA-1E23-BD97C8B35D3D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E63917CB-3CD3-244B-BB75-27959103C94E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532D7BDC-0A51-EBAA-8C05-D097DC9AFEE4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1C6FE048-2F74-CA71-8FC3-8BD219C6CE63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43C6B31-C998-9246-B03D-1A1B04794583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CF9020B5-4FDA-E1DA-D010-2319EC30CFC8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BD8915C8-8DEF-7E30-FA86-A431B60228A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A9EB9BA1-5F54-2C20-CB1B-66BC68429D7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44AB49C8-3C34-15A5-6CDF-EA884FCD34BC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B72B8765-8B51-42EB-B352-CE653359E4F4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FC571BC0-412A-E409-4A80-617621ADAEE7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89AA8168-041F-B04D-D091-79E42F21BDEC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56C33D8D-E1CA-8400-CE23-7E9A285928B5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415915BC-146F-4479-83EA-F34152C0014E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283AEE47-85EB-240B-99DE-19FEE710742B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5CAC8986-763B-ABC2-5516-795BF98BC98A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0D8CF8A3-676C-9D2A-9200-43324D99F5A4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3F2FB1DD-4564-41B1-68BA-380CE394487D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5B82C3A6-183E-7406-4039-C90A6437695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E0D98254-9E92-63C5-259F-8FEC81E4E6BC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A0305C92-5C50-1EE3-4718-99A18F42069F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99F023E7-0D6D-19B4-9560-87F833093A1B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B7EC24ED-F578-9BDE-E94E-84D555D7682B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F4AFBEBD-B716-6E97-8290-988D06932977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A6AB4C60-0F28-C454-3891-490B2DDB31BF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D866DF6D-767C-226F-4248-01B8C73CF967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662D5289-7CC9-ED32-DF33-4C4DE350ED47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73485933-281D-AC58-1FD4-7A7F40CB4DFD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79EC195B-DC07-E937-9494-9688D335783D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B47D9C0C-B06D-32A8-6E0E-45085B346AE2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FD0DF24E-DF07-4BCD-9592-0131AFEEEB13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043EDF85-7862-072A-4469-7A4D8686A30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E85A17DD-AEFA-9E9E-7C6F-1EAFE95FD5DA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E1926A65-4CD5-3F0E-AB3B-82CAFB4D3ACE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C227F2F5-59A8-876E-313D-0D9D546BDF70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DDF9EADC-732E-ED1D-8C80-071461DB0D22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13A1B5C2-8069-6EEB-D2BF-8C2C37F247A8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847F8B9E-A451-FC9C-69ED-AF9F9DA27AB1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0535F63E-EC01-D050-8BD8-68A62D1A6412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A7D156B6-005F-169E-86BC-F65704C24D45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7FD73E16-356E-1A25-98CF-B1D03F1CB1CE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A1112BB3-B36C-E26B-A6A1-DC0A4E30F25E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4BC9CD32-A1DC-4419-10B7-953E1EAF8EC3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748181E1-C41B-F355-B953-210130EBD489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CFB6F87-172D-0D55-131E-877E05D2E690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79C2D349-ECE8-2872-AB42-6A7821DF0EA6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5: Eligiendo tu Kit de Herramientas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FD76E880-C5DB-5A10-8D70-319A5D41973C}"/>
              </a:ext>
            </a:extLst>
          </p:cNvPr>
          <p:cNvSpPr/>
          <p:nvPr/>
        </p:nvSpPr>
        <p:spPr>
          <a:xfrm>
            <a:off x="995847" y="1982102"/>
            <a:ext cx="9685291" cy="45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La elección entre no-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code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y código no es cuestión de "mejor" o "peor", sino de encontrar la herramienta adecuada para el trabajo, equipo y plazo específicos.</a:t>
            </a:r>
            <a:endParaRPr lang="es-CO" sz="1400" noProof="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4B3F7F09-7D6F-A559-D99F-6191577860EC}"/>
              </a:ext>
            </a:extLst>
          </p:cNvPr>
          <p:cNvSpPr/>
          <p:nvPr/>
        </p:nvSpPr>
        <p:spPr>
          <a:xfrm>
            <a:off x="995847" y="3376080"/>
            <a:ext cx="1959436" cy="224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Usar No-</a:t>
            </a:r>
            <a:r>
              <a:rPr lang="es-CO" sz="1400" b="1" noProof="0" dirty="0" err="1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Code</a:t>
            </a: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Cuando:</a:t>
            </a:r>
            <a:endParaRPr lang="es-CO" sz="1400" noProof="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66545DED-A87D-BF64-0BCB-4DE6586F8E4E}"/>
              </a:ext>
            </a:extLst>
          </p:cNvPr>
          <p:cNvSpPr/>
          <p:nvPr/>
        </p:nvSpPr>
        <p:spPr>
          <a:xfrm>
            <a:off x="995847" y="3744196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Necesitas prototipar rápidamente</a:t>
            </a:r>
            <a:endParaRPr lang="es-CO" sz="1400" noProof="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F549D9E-3325-701F-5B4E-9A2A433AC9A5}"/>
              </a:ext>
            </a:extLst>
          </p:cNvPr>
          <p:cNvSpPr/>
          <p:nvPr/>
        </p:nvSpPr>
        <p:spPr>
          <a:xfrm>
            <a:off x="995847" y="4024229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El equipo no tiene conocimientos de programación</a:t>
            </a:r>
            <a:endParaRPr lang="es-CO" sz="1400" noProof="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F9975EBE-CA9A-8901-5E68-A836FFB3E25B}"/>
              </a:ext>
            </a:extLst>
          </p:cNvPr>
          <p:cNvSpPr/>
          <p:nvPr/>
        </p:nvSpPr>
        <p:spPr>
          <a:xfrm>
            <a:off x="995847" y="4304262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Flujos de trabajo lineales o lógica simple</a:t>
            </a:r>
            <a:endParaRPr lang="es-CO" sz="1400" noProof="0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E73599F8-89D9-C156-514D-696220215194}"/>
              </a:ext>
            </a:extLst>
          </p:cNvPr>
          <p:cNvSpPr/>
          <p:nvPr/>
        </p:nvSpPr>
        <p:spPr>
          <a:xfrm>
            <a:off x="995847" y="4584294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Validar ideas de negocio</a:t>
            </a:r>
            <a:endParaRPr lang="es-CO" sz="1400" noProof="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FD01D356-F351-21CC-339B-81ADD816B64D}"/>
              </a:ext>
            </a:extLst>
          </p:cNvPr>
          <p:cNvSpPr/>
          <p:nvPr/>
        </p:nvSpPr>
        <p:spPr>
          <a:xfrm>
            <a:off x="6019333" y="3376080"/>
            <a:ext cx="1816775" cy="224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Usar Código Cuando:</a:t>
            </a:r>
            <a:endParaRPr lang="es-CO" sz="1400" noProof="0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87DE7922-5517-4F25-E959-470C5ED670C2}"/>
              </a:ext>
            </a:extLst>
          </p:cNvPr>
          <p:cNvSpPr/>
          <p:nvPr/>
        </p:nvSpPr>
        <p:spPr>
          <a:xfrm>
            <a:off x="6019333" y="3744196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Requieres máxima personalización</a:t>
            </a:r>
            <a:endParaRPr lang="es-CO" sz="1400" noProof="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F2E3C9B9-1774-2531-DE5D-8BEE8A1788B9}"/>
              </a:ext>
            </a:extLst>
          </p:cNvPr>
          <p:cNvSpPr/>
          <p:nvPr/>
        </p:nvSpPr>
        <p:spPr>
          <a:xfrm>
            <a:off x="6019333" y="4024229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Control total sobre rendimiento y seguridad</a:t>
            </a:r>
            <a:endParaRPr lang="es-CO" sz="1400" noProof="0" dirty="0"/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2AB75877-B55E-AB6A-DE79-19A424DAC5B1}"/>
              </a:ext>
            </a:extLst>
          </p:cNvPr>
          <p:cNvSpPr/>
          <p:nvPr/>
        </p:nvSpPr>
        <p:spPr>
          <a:xfrm>
            <a:off x="6019333" y="4304262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Integraciones complejas con sistemas internos</a:t>
            </a:r>
            <a:endParaRPr lang="es-CO" sz="1400" noProof="0" dirty="0"/>
          </a:p>
        </p:txBody>
      </p:sp>
      <p:sp>
        <p:nvSpPr>
          <p:cNvPr id="97" name="Text 11">
            <a:extLst>
              <a:ext uri="{FF2B5EF4-FFF2-40B4-BE49-F238E27FC236}">
                <a16:creationId xmlns:a16="http://schemas.microsoft.com/office/drawing/2014/main" id="{8138629F-5B0D-F051-B405-59BA1EEA31FB}"/>
              </a:ext>
            </a:extLst>
          </p:cNvPr>
          <p:cNvSpPr/>
          <p:nvPr/>
        </p:nvSpPr>
        <p:spPr>
          <a:xfrm>
            <a:off x="6019333" y="4584294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Escalabilidad a nivel empresarial</a:t>
            </a:r>
            <a:endParaRPr lang="es-CO" sz="1400" noProof="0" dirty="0"/>
          </a:p>
        </p:txBody>
      </p:sp>
    </p:spTree>
    <p:extLst>
      <p:ext uri="{BB962C8B-B14F-4D97-AF65-F5344CB8AC3E}">
        <p14:creationId xmlns:p14="http://schemas.microsoft.com/office/powerpoint/2010/main" val="412419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7744E-B57C-ED04-70A0-9B75F053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E891EA4-8F12-3FC8-5BC9-CEC1D7103FE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6589BD-1EC1-0327-671C-7C548011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5" name="object 597">
            <a:extLst>
              <a:ext uri="{FF2B5EF4-FFF2-40B4-BE49-F238E27FC236}">
                <a16:creationId xmlns:a16="http://schemas.microsoft.com/office/drawing/2014/main" id="{407B9CD1-E79B-3588-263B-474A639ADDEC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3899ADC-CB93-3C23-30DA-02554899C570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Conclusión y Próximos Pasos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891DB26-8190-23D8-26FE-E12B59766A23}"/>
              </a:ext>
            </a:extLst>
          </p:cNvPr>
          <p:cNvGrpSpPr>
            <a:grpSpLocks noChangeAspect="1"/>
          </p:cNvGrpSpPr>
          <p:nvPr/>
        </p:nvGrpSpPr>
        <p:grpSpPr>
          <a:xfrm>
            <a:off x="986909" y="1080451"/>
            <a:ext cx="10446402" cy="4204757"/>
            <a:chOff x="793790" y="1297206"/>
            <a:chExt cx="13042702" cy="5249789"/>
          </a:xfrm>
        </p:grpSpPr>
        <p:sp>
          <p:nvSpPr>
            <p:cNvPr id="3" name="Text 1">
              <a:extLst>
                <a:ext uri="{FF2B5EF4-FFF2-40B4-BE49-F238E27FC236}">
                  <a16:creationId xmlns:a16="http://schemas.microsoft.com/office/drawing/2014/main" id="{415989C0-13AA-78C7-7118-4A7638FFB888}"/>
                </a:ext>
              </a:extLst>
            </p:cNvPr>
            <p:cNvSpPr/>
            <p:nvPr/>
          </p:nvSpPr>
          <p:spPr>
            <a:xfrm>
              <a:off x="816649" y="1297206"/>
              <a:ext cx="7618110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Hemos recorrido el camino desde los conceptos fundamentales de la IA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agéntica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hasta las herramientas prácticas para su construcción. Los tres pilares fundamentales son: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A3FE03EC-17E8-1717-388C-ABB7DCF82A19}"/>
                </a:ext>
              </a:extLst>
            </p:cNvPr>
            <p:cNvSpPr/>
            <p:nvPr/>
          </p:nvSpPr>
          <p:spPr>
            <a:xfrm>
              <a:off x="793790" y="3073956"/>
              <a:ext cx="4215289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0F8B0187-73FD-C8E6-78DA-BCF49FA9C3C1}"/>
                </a:ext>
              </a:extLst>
            </p:cNvPr>
            <p:cNvSpPr/>
            <p:nvPr/>
          </p:nvSpPr>
          <p:spPr>
            <a:xfrm>
              <a:off x="999768" y="3164320"/>
              <a:ext cx="2480904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Qué es un Agente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4F93F4E3-01DA-C19A-1494-66E473C3EFE3}"/>
                </a:ext>
              </a:extLst>
            </p:cNvPr>
            <p:cNvSpPr/>
            <p:nvPr/>
          </p:nvSpPr>
          <p:spPr>
            <a:xfrm>
              <a:off x="999768" y="3593539"/>
              <a:ext cx="3803333" cy="9526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Sistema proactivo con planificación, memoria y herramientas, impulsado por un LLM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0" name="Shape 5">
              <a:extLst>
                <a:ext uri="{FF2B5EF4-FFF2-40B4-BE49-F238E27FC236}">
                  <a16:creationId xmlns:a16="http://schemas.microsoft.com/office/drawing/2014/main" id="{EF25F607-F68A-6509-4966-9D099E4EF86B}"/>
                </a:ext>
              </a:extLst>
            </p:cNvPr>
            <p:cNvSpPr/>
            <p:nvPr/>
          </p:nvSpPr>
          <p:spPr>
            <a:xfrm>
              <a:off x="5207437" y="3073956"/>
              <a:ext cx="4215408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1" name="Text 6">
              <a:extLst>
                <a:ext uri="{FF2B5EF4-FFF2-40B4-BE49-F238E27FC236}">
                  <a16:creationId xmlns:a16="http://schemas.microsoft.com/office/drawing/2014/main" id="{6009764F-17CF-5E12-BE20-47B6106A7760}"/>
                </a:ext>
              </a:extLst>
            </p:cNvPr>
            <p:cNvSpPr/>
            <p:nvPr/>
          </p:nvSpPr>
          <p:spPr>
            <a:xfrm>
              <a:off x="5413415" y="3164320"/>
              <a:ext cx="2480904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Cómo se Construye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2" name="Text 7">
              <a:extLst>
                <a:ext uri="{FF2B5EF4-FFF2-40B4-BE49-F238E27FC236}">
                  <a16:creationId xmlns:a16="http://schemas.microsoft.com/office/drawing/2014/main" id="{09F9EB9B-8F06-3080-39DA-607092E55F9C}"/>
                </a:ext>
              </a:extLst>
            </p:cNvPr>
            <p:cNvSpPr/>
            <p:nvPr/>
          </p:nvSpPr>
          <p:spPr>
            <a:xfrm>
              <a:off x="5413414" y="3564841"/>
              <a:ext cx="3803452" cy="11955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Proceso universal de 7 pasos, que inicia con la definición del propósito hasta el monitoreo y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optimizacion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3" name="Shape 8">
              <a:extLst>
                <a:ext uri="{FF2B5EF4-FFF2-40B4-BE49-F238E27FC236}">
                  <a16:creationId xmlns:a16="http://schemas.microsoft.com/office/drawing/2014/main" id="{5828A5B1-D09B-2937-A82C-3816CCE35F7B}"/>
                </a:ext>
              </a:extLst>
            </p:cNvPr>
            <p:cNvSpPr/>
            <p:nvPr/>
          </p:nvSpPr>
          <p:spPr>
            <a:xfrm>
              <a:off x="9621203" y="3073956"/>
              <a:ext cx="4215289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4" name="Text 9">
              <a:extLst>
                <a:ext uri="{FF2B5EF4-FFF2-40B4-BE49-F238E27FC236}">
                  <a16:creationId xmlns:a16="http://schemas.microsoft.com/office/drawing/2014/main" id="{354E3006-EFAD-2B87-BD7C-9ADD3EFFDB56}"/>
                </a:ext>
              </a:extLst>
            </p:cNvPr>
            <p:cNvSpPr/>
            <p:nvPr/>
          </p:nvSpPr>
          <p:spPr>
            <a:xfrm>
              <a:off x="9827181" y="3164320"/>
              <a:ext cx="2679263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Con qué Herramientas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5" name="Text 10">
              <a:extLst>
                <a:ext uri="{FF2B5EF4-FFF2-40B4-BE49-F238E27FC236}">
                  <a16:creationId xmlns:a16="http://schemas.microsoft.com/office/drawing/2014/main" id="{502C0113-DD81-8C1A-57B2-310403115B50}"/>
                </a:ext>
              </a:extLst>
            </p:cNvPr>
            <p:cNvSpPr/>
            <p:nvPr/>
          </p:nvSpPr>
          <p:spPr>
            <a:xfrm>
              <a:off x="9827181" y="3593539"/>
              <a:ext cx="3803333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Desde plataformas visuales como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Flowise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hasta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potentes como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CrewAI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6" name="Text 11">
              <a:extLst>
                <a:ext uri="{FF2B5EF4-FFF2-40B4-BE49-F238E27FC236}">
                  <a16:creationId xmlns:a16="http://schemas.microsoft.com/office/drawing/2014/main" id="{E341E709-A8EB-04FA-AD6A-20147E62298B}"/>
                </a:ext>
              </a:extLst>
            </p:cNvPr>
            <p:cNvSpPr/>
            <p:nvPr/>
          </p:nvSpPr>
          <p:spPr>
            <a:xfrm>
              <a:off x="990545" y="5911916"/>
              <a:ext cx="12745164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s-CO" sz="2000" i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El futuro pertenece a quienes no solo consumen IA, sino que aprenden a construir con ella. </a:t>
              </a:r>
              <a:endParaRPr lang="es-CO" sz="2000" i="1" noProof="0" dirty="0">
                <a:latin typeface="Josefi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35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EA67-E2D1-C345-A1AF-496BA595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76685F4-7D78-B775-09D9-50798D4787B7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89A146-C913-DCB2-23AE-B0207D05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1F50F31-79FD-3B87-391A-1006D3DEC83D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Ejercicio </a:t>
            </a:r>
            <a:r>
              <a:rPr lang="es-CO" sz="2400" b="1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CrewIA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2B347746-4E7B-820D-95F8-2BB24091FBCA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ABABB1-D05E-41D5-7528-12AD8DBD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468" y="1145421"/>
            <a:ext cx="4447064" cy="53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4A832-EDA5-0A07-32DB-A1AB2D07C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2ADF47A-70E3-D89C-DFF3-3AB1C817C20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DF38E7-F677-3524-C1CE-F45F83D8D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ECF7DFE3-166A-101E-961F-E9229B127630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Evaluación taller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8F2BF2BD-335F-2C21-4791-4BDDA6A988C8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4B907C-EDFD-707C-2131-A75A6F244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63" y="1133844"/>
            <a:ext cx="4273635" cy="55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FE27-E7E8-8C33-CB55-C2DAD1D24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53CB4A3-B56D-0C69-B587-233AA09EFF5F}"/>
              </a:ext>
            </a:extLst>
          </p:cNvPr>
          <p:cNvSpPr/>
          <p:nvPr/>
        </p:nvSpPr>
        <p:spPr>
          <a:xfrm>
            <a:off x="6188253" y="2234526"/>
            <a:ext cx="3359888" cy="3269895"/>
          </a:xfrm>
          <a:prstGeom prst="rect">
            <a:avLst/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7F34B7-CFFD-EFA1-F997-5011BC599A2D}"/>
              </a:ext>
            </a:extLst>
          </p:cNvPr>
          <p:cNvSpPr/>
          <p:nvPr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970451-0E72-0A08-8F49-0B93EC05C629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1DCBEED8-CD46-F0F8-5586-187F756D4B47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8E710DD9-585E-C459-D5DB-EADFBE10464E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C16A5247-2E55-2FEF-F17D-B93B15DBD665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7E75C29-07BF-E710-A949-AF0C8747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46E6147D-7BAA-8ED0-615F-528E4C8C01EC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67849-A685-3302-8D09-442276E47820}"/>
              </a:ext>
            </a:extLst>
          </p:cNvPr>
          <p:cNvSpPr txBox="1"/>
          <p:nvPr/>
        </p:nvSpPr>
        <p:spPr>
          <a:xfrm>
            <a:off x="430871" y="504145"/>
            <a:ext cx="2592566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y evaluación</a:t>
            </a:r>
            <a:endParaRPr lang="es-CO" sz="2400" b="1" kern="1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9C49BD-C95B-15AC-CBDB-6F677FB33245}"/>
              </a:ext>
            </a:extLst>
          </p:cNvPr>
          <p:cNvSpPr txBox="1"/>
          <p:nvPr/>
        </p:nvSpPr>
        <p:spPr>
          <a:xfrm>
            <a:off x="4549698" y="1447883"/>
            <a:ext cx="619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rgbClr val="6E449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invitamos a compartir su percepción sobre el espacio y a registrar su asistencia escaneando el siguiente código: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8B4401-C9F2-81EF-6973-B33204F5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11" y="2399387"/>
            <a:ext cx="2940171" cy="29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5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F67608-7AA1-0F14-93F1-AF3A5D01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C096EC9B-5249-F191-EFC0-095B64BB1030}"/>
              </a:ext>
            </a:extLst>
          </p:cNvPr>
          <p:cNvSpPr txBox="1"/>
          <p:nvPr/>
        </p:nvSpPr>
        <p:spPr>
          <a:xfrm>
            <a:off x="1165919" y="1970467"/>
            <a:ext cx="5853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Ingeniería de Prompts. </a:t>
            </a:r>
          </a:p>
          <a:p>
            <a:r>
              <a:rPr lang="es-ES" sz="24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Dominando la IA en la Auditoría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E932-8BC0-CA76-0EFD-E31767405378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FC0E539-C64F-D104-A375-F8989F8E1C62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3533BE41-F328-8642-4711-4B34B71212A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19AEED42-1DF1-D77B-6FB4-C06E8C19F0F0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08966AE6-4C81-8641-1C4F-4BF85C4FE02E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D83D93C2-A56E-92CB-FAF5-6FE232EA16B8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860EBE5-61F2-5985-C5B3-86B708FB312E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68C7D18B-C90C-EF3A-F3E2-9C4CB8BBCB9B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6A0A0A4F-935E-26D6-966D-3CD980AE638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3CF67BDD-7F61-50AF-E9D1-B1D0B2743094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6AD9281B-43AA-24CD-D5B3-D338498243CF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01FA5DDB-D162-85FA-2D6A-CE6A9288871B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2DCC144C-6567-46F7-D74A-A7B296C59F93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439FF78D-67D8-7538-0737-8BF5829155F2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1513CC6-312A-A1EB-A02A-EA7AFB0347B4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3F06E356-4F7F-FC9C-8F27-4ADFF450336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E4CBCAED-2C4E-1CBA-980F-57AC28C097F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4775B876-24E0-5042-02A8-8332F0705007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B0F2FAC2-E620-3C75-C91A-9BA41E7ADCFB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C9D46CF6-60A9-988F-18C9-9BF51DD7E05B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6340D1CB-D129-0B03-2D52-3213185DACF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09F314E9-E7C8-8F57-FB5B-3893039AB8F2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FC8F7DF-254C-EBF8-6E8F-DB0E8079E9B1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07880D53-152C-2C4F-9EEF-9C84BC2E3B1C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B0547D3B-ED33-7686-1852-E7F1E1A6BD04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47E3542D-0E9A-0219-237A-B7C056414E76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491AEF82-C608-8434-9760-EB69699F2D70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FCD6B210-C901-C128-16C9-8206DFA78DD1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D8041D40-A259-66A4-B5A1-E790309227B4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427F1888-C4CC-A33F-19EC-0C19BF10F649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D0AE18C5-E8F2-7A24-DFC8-DE55F6D0EE5B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59C0C508-ED56-EFFF-3D39-F61D64541EB0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197D359C-60B6-A09C-23AF-F3B56E8FD893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36DBABAF-8A1C-EDAC-13C1-74535CE885DA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78F4244C-7A98-8B8D-9FB2-44E77308E6AE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DC52334F-D2E8-050E-801F-6359C4A78520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492EA683-691D-89A9-180F-C4AE020D5266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8F38FFFC-3B25-992B-849B-7DE97633B6D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BB83E86D-F1E9-B89B-8DE5-7DAFBA46CCB6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F823B4A3-7C21-54B0-9968-E09FA482C669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D82A11BE-98D1-9360-8154-2260A8314096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E8A5063D-0A1A-AA5F-B18D-691AC2C73511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F33F1546-E2A7-7FA6-1E20-E1CC533766DF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91DAACD-782F-D6AE-F5D5-114E725D7E6B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D746D876-73E1-B78E-7828-ADD73B68812F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FB9369E8-0BF7-40CC-8EE8-322551D0F210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090BCCF6-4880-1DD2-FA85-9A788F84B3D2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03FA8A34-7E3C-EEEB-210E-595E71C6E2DF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1598D258-F441-42B0-94FD-E5049207950D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8BFB5395-E985-636A-66D3-C0355EA413C7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33771519-61FD-986E-D7D9-946E8FB5AB55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0A479312-090D-3780-77F0-3BCC54C9D9DB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02A7CA0-CB0D-520F-0732-68C87262B265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A52DE864-12C2-7DB3-1E79-596A708EB378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5A27491-2BD5-43FB-D7F0-AEA3506A71D8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FEE2C50F-8D94-BA4A-B004-98A4C026215D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8A5FE37E-4375-8019-375F-1A6BC1E00B54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A81C3F3C-1A41-3F09-CE3D-0E580E4F2AA0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5FDF3A47-1237-05F5-35D6-87565B965028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56DF2342-6911-4B15-3BE4-37CDD88975A0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AF88B6C1-6463-D3C6-F0D5-7D4A3258B281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EC09AE9B-E674-8025-4920-5F9EBDDDF91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B8FB3BD6-9574-C90A-A391-186D42AA65D8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015070BE-A797-7140-E1B2-BF274EF18930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D2879A5D-0032-6A13-B96F-DB2C7CA264D6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DF835E38-5CD2-5231-E987-ADC575FA791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6BD7CF45-197F-E849-6D00-4CCF3DDF9B65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A8B944F5-B777-924B-BA36-9CA8CF7E1B4F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99A537C-2EB0-BB05-DDB7-7CA11D90DBB2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039DB36-0621-7CE6-A8C3-B944987A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0" y="5749570"/>
            <a:ext cx="2923093" cy="7877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39AE9B-1520-B5E3-F7CA-698613FB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89" y="3529250"/>
            <a:ext cx="156135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094FC8F3-0D0C-373E-C598-1436B2FDB50F}"/>
              </a:ext>
            </a:extLst>
          </p:cNvPr>
          <p:cNvSpPr txBox="1"/>
          <p:nvPr/>
        </p:nvSpPr>
        <p:spPr>
          <a:xfrm>
            <a:off x="1226860" y="4181599"/>
            <a:ext cx="3493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GREEN SERVICES AND SOLUTIONS</a:t>
            </a:r>
          </a:p>
        </p:txBody>
      </p:sp>
      <p:pic>
        <p:nvPicPr>
          <p:cNvPr id="8" name="Imagen 7" descr="Un hombre sonriendo&#10;&#10;El contenido generado por IA puede ser incorrecto.">
            <a:extLst>
              <a:ext uri="{FF2B5EF4-FFF2-40B4-BE49-F238E27FC236}">
                <a16:creationId xmlns:a16="http://schemas.microsoft.com/office/drawing/2014/main" id="{404D0711-FCE3-3CD2-A0FD-09811F90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005" y="2151964"/>
            <a:ext cx="1755406" cy="1893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Un hombre con camisa blanca sonriendo&#10;&#10;El contenido generado por IA puede ser incorrecto.">
            <a:extLst>
              <a:ext uri="{FF2B5EF4-FFF2-40B4-BE49-F238E27FC236}">
                <a16:creationId xmlns:a16="http://schemas.microsoft.com/office/drawing/2014/main" id="{9BD748E2-DB56-133C-FF66-8FBF889B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71"/>
          <a:stretch>
            <a:fillRect/>
          </a:stretch>
        </p:blipFill>
        <p:spPr>
          <a:xfrm>
            <a:off x="6703863" y="2151964"/>
            <a:ext cx="1834516" cy="1922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CE94F07-C4D3-E8B3-405A-23DE3A744752}"/>
              </a:ext>
            </a:extLst>
          </p:cNvPr>
          <p:cNvSpPr txBox="1"/>
          <p:nvPr/>
        </p:nvSpPr>
        <p:spPr>
          <a:xfrm>
            <a:off x="6629435" y="4215657"/>
            <a:ext cx="2172046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b="1" dirty="0">
                <a:solidFill>
                  <a:srgbClr val="2770B0"/>
                </a:solidFill>
                <a:latin typeface="Century Gothic" panose="020B0502020202020204" pitchFamily="34" charset="0"/>
              </a:rPr>
              <a:t>Ricardo Sosa</a:t>
            </a:r>
            <a:endParaRPr lang="es-CO" b="1" kern="100" dirty="0">
              <a:solidFill>
                <a:srgbClr val="2770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7479F1C-627B-B29B-265A-B77EDD275B3A}"/>
              </a:ext>
            </a:extLst>
          </p:cNvPr>
          <p:cNvSpPr txBox="1"/>
          <p:nvPr/>
        </p:nvSpPr>
        <p:spPr>
          <a:xfrm>
            <a:off x="8961780" y="4170089"/>
            <a:ext cx="2172046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b="1" kern="100" dirty="0">
                <a:solidFill>
                  <a:srgbClr val="2770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es-CO" b="1" kern="100" dirty="0">
                <a:solidFill>
                  <a:srgbClr val="2770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uan Camilo Sosa</a:t>
            </a:r>
          </a:p>
        </p:txBody>
      </p:sp>
    </p:spTree>
    <p:extLst>
      <p:ext uri="{BB962C8B-B14F-4D97-AF65-F5344CB8AC3E}">
        <p14:creationId xmlns:p14="http://schemas.microsoft.com/office/powerpoint/2010/main" val="324973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709CE-7A1C-4837-9315-3C442BAF9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27C233-5E96-1EB4-58F2-1924F630BB0F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VII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2DC9A26F-83F1-8D8E-368B-B300C548757F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C01C69-6785-964A-4D97-0217AA17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929E30-0EAC-F5E9-36DA-A02B5576D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C63E1D-741F-80CE-3868-9CECB6FE5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802" y="586330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FE13908-4424-424F-0CA6-014043B29187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FA1611FD-7992-CC72-FD24-F3E07CC191F3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95F7ACD-07F4-F0F8-1CB8-09A8E968C324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6075A8EA-36CB-665A-3A56-070BFFEB1592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91F717A3-93E3-CC73-C259-79FDD950131F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482C6A4-E6E7-9236-B16D-F1997252A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45" y="3113306"/>
            <a:ext cx="5222980" cy="13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6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660B878-3898-659D-454A-3B567DA77F32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8482C-3A9C-FF72-2710-84008A2E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8B37F-36A6-AF5F-DDBC-0E6B742C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6D68B-888B-1387-697C-DF07A19C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802" y="586330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B8F7A77-512F-CB39-8797-59ABCE31BB86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0FF3434-DC44-AA0B-C596-4B8143E0C628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51053AD-BD05-BA24-9E3F-C861E684ED8B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14CC0E2-AD75-F485-D299-C071DA7D540D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6EF494-EA9F-1F1D-C7A8-4DC9A4815571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BD27CA-0083-DB54-2423-AFB3E166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" y="5251456"/>
            <a:ext cx="4959558" cy="1336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14535C-4872-A8C5-4849-1ADF445DF9C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5639" y="2663547"/>
            <a:ext cx="6512633" cy="1787558"/>
          </a:xfrm>
          <a:prstGeom prst="rect">
            <a:avLst/>
          </a:prstGeom>
        </p:spPr>
      </p:pic>
      <p:pic>
        <p:nvPicPr>
          <p:cNvPr id="20" name="Gráfico 51">
            <a:extLst>
              <a:ext uri="{FF2B5EF4-FFF2-40B4-BE49-F238E27FC236}">
                <a16:creationId xmlns:a16="http://schemas.microsoft.com/office/drawing/2014/main" id="{3A7948E8-2205-485E-CC1B-29A3D0D4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4352" b="21322"/>
          <a:stretch>
            <a:fillRect/>
          </a:stretch>
        </p:blipFill>
        <p:spPr>
          <a:xfrm>
            <a:off x="2406917" y="1689797"/>
            <a:ext cx="1689820" cy="5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0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D733A5E-F966-DBD6-72DA-2EA91E50FCF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FA315E8-7A8C-CA80-C19E-D4187070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2" descr="Which Industries Are Adopting AI the Most and Least?">
            <a:extLst>
              <a:ext uri="{FF2B5EF4-FFF2-40B4-BE49-F238E27FC236}">
                <a16:creationId xmlns:a16="http://schemas.microsoft.com/office/drawing/2014/main" id="{E4C1CA1C-B213-69B8-6A85-46D5DFC5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8" y="863498"/>
            <a:ext cx="7984807" cy="56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74F9F14-91E6-E3F8-4574-3381815DD32D}"/>
              </a:ext>
            </a:extLst>
          </p:cNvPr>
          <p:cNvSpPr txBox="1">
            <a:spLocks/>
          </p:cNvSpPr>
          <p:nvPr/>
        </p:nvSpPr>
        <p:spPr>
          <a:xfrm>
            <a:off x="9794672" y="4121832"/>
            <a:ext cx="2251161" cy="782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GenAI</a:t>
            </a:r>
            <a:endParaRPr lang="es-ES_tradnl" sz="3600" dirty="0">
              <a:solidFill>
                <a:srgbClr val="525C9C"/>
              </a:solidFill>
              <a:latin typeface="DIN Condensed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8B737D4-605C-8415-BADB-D62F45E23AEF}"/>
              </a:ext>
            </a:extLst>
          </p:cNvPr>
          <p:cNvSpPr txBox="1">
            <a:spLocks/>
          </p:cNvSpPr>
          <p:nvPr/>
        </p:nvSpPr>
        <p:spPr>
          <a:xfrm>
            <a:off x="9794318" y="2905759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RAG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D42360F-352C-CF41-CBC7-A1FE59D94CA4}"/>
              </a:ext>
            </a:extLst>
          </p:cNvPr>
          <p:cNvSpPr txBox="1">
            <a:spLocks/>
          </p:cNvSpPr>
          <p:nvPr/>
        </p:nvSpPr>
        <p:spPr>
          <a:xfrm>
            <a:off x="9605084" y="4709225"/>
            <a:ext cx="2440749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Red Neuronal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FDFC54E-E61B-9427-B5CC-B578CDA36B72}"/>
              </a:ext>
            </a:extLst>
          </p:cNvPr>
          <p:cNvSpPr txBox="1">
            <a:spLocks/>
          </p:cNvSpPr>
          <p:nvPr/>
        </p:nvSpPr>
        <p:spPr>
          <a:xfrm>
            <a:off x="9795027" y="5372660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Prompt</a:t>
            </a:r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 Eng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E5312E-04CC-CB29-9504-E475DF93C9CD}"/>
              </a:ext>
            </a:extLst>
          </p:cNvPr>
          <p:cNvSpPr txBox="1">
            <a:spLocks/>
          </p:cNvSpPr>
          <p:nvPr/>
        </p:nvSpPr>
        <p:spPr>
          <a:xfrm>
            <a:off x="9794318" y="3496838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LLM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0D2302E-959A-B3CD-C24D-FB7A3ED2C6DF}"/>
              </a:ext>
            </a:extLst>
          </p:cNvPr>
          <p:cNvSpPr txBox="1">
            <a:spLocks/>
          </p:cNvSpPr>
          <p:nvPr/>
        </p:nvSpPr>
        <p:spPr>
          <a:xfrm>
            <a:off x="9795026" y="6036093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Context</a:t>
            </a:r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 Eng</a:t>
            </a:r>
          </a:p>
        </p:txBody>
      </p:sp>
    </p:spTree>
    <p:extLst>
      <p:ext uri="{BB962C8B-B14F-4D97-AF65-F5344CB8AC3E}">
        <p14:creationId xmlns:p14="http://schemas.microsoft.com/office/powerpoint/2010/main" val="33409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498FB-A3FB-1946-34F7-769DA7CC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62997C-205C-B2B0-E6A3-9854DB8C6A6B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7F4199-2B92-7A32-E899-6C6F8519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BB2036E-E0B4-D4D1-9953-9F479329189A}"/>
              </a:ext>
            </a:extLst>
          </p:cNvPr>
          <p:cNvSpPr/>
          <p:nvPr/>
        </p:nvSpPr>
        <p:spPr>
          <a:xfrm>
            <a:off x="840259" y="290384"/>
            <a:ext cx="6128952" cy="3138616"/>
          </a:xfrm>
          <a:custGeom>
            <a:avLst/>
            <a:gdLst/>
            <a:ahLst/>
            <a:cxnLst/>
            <a:rect l="l" t="t" r="r" b="b"/>
            <a:pathLst>
              <a:path w="13788649" h="9758029">
                <a:moveTo>
                  <a:pt x="0" y="0"/>
                </a:moveTo>
                <a:lnTo>
                  <a:pt x="13788649" y="0"/>
                </a:lnTo>
                <a:lnTo>
                  <a:pt x="13788649" y="9758030"/>
                </a:lnTo>
                <a:lnTo>
                  <a:pt x="0" y="9758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5" r="-18334" b="-62020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3910A77-492C-FC28-0982-15F2083FF881}"/>
              </a:ext>
            </a:extLst>
          </p:cNvPr>
          <p:cNvSpPr/>
          <p:nvPr/>
        </p:nvSpPr>
        <p:spPr>
          <a:xfrm>
            <a:off x="2990336" y="2588741"/>
            <a:ext cx="8497330" cy="1451919"/>
          </a:xfrm>
          <a:custGeom>
            <a:avLst/>
            <a:gdLst/>
            <a:ahLst/>
            <a:cxnLst/>
            <a:rect l="l" t="t" r="r" b="b"/>
            <a:pathLst>
              <a:path w="13764951" h="10014002">
                <a:moveTo>
                  <a:pt x="0" y="0"/>
                </a:moveTo>
                <a:lnTo>
                  <a:pt x="13764952" y="0"/>
                </a:lnTo>
                <a:lnTo>
                  <a:pt x="13764952" y="10014002"/>
                </a:lnTo>
                <a:lnTo>
                  <a:pt x="0" y="10014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47654"/>
            </a:stretch>
          </a:blipFill>
        </p:spPr>
        <p:txBody>
          <a:bodyPr/>
          <a:lstStyle/>
          <a:p>
            <a:endParaRPr lang="es-ES_trad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9CE0B-BEDE-3401-6A2B-60AA95049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2209800" y="4340310"/>
            <a:ext cx="7772400" cy="29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5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55CD-E560-3964-7E45-23BBC80B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994FF57-D91B-D4A2-33AD-B1D0A061899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45B37AB9-02EC-9D21-0690-1D1E2042DC31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84280FA-A471-7E16-1309-549F24C45ACD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1780692B-804E-CC85-D87D-22333786E960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2E56E787-F111-0468-D141-F295F5B63A3F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F351A33-8ECD-53EE-0440-2593EC76F4A3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B9B0FCC8-8653-A3AF-88E7-43F3F016214D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DC7BDDC8-F9F6-BA67-0106-CEFB3AF37F31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F3C7427A-A9BB-7649-75B9-2FFADAA01B49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0AF9055-5580-213E-D2F2-E6FD5A7CBF1E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99C76532-30CF-F6EC-7032-F3922555C92D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8347A1E6-4A42-7718-EA80-BA4841A1301A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98FA9957-214A-FD7D-303C-700CE26E976E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74E1FA67-6373-4543-8792-23420B67D8C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AAA673D0-26E0-1415-6F64-BA490071DC26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2EFF7F5-C602-753C-801D-4B229257403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F9D5CC3E-C0EB-A95C-B436-B2FB4E2D5005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FACD589-76E4-D5D9-4964-EC8E669860ED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3482B46D-045F-566A-F87D-54081BF91D56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E330B55B-53FE-E806-B7AD-F45F8CA6AE85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BC36B3DB-9CBF-4ED7-5115-300CE6D0E14E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FFD9DA47-0F8F-AE24-F7A9-14F10741021D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BC9E6BD-DA50-4836-89CF-07DBC5E1F4BA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45AC051E-9831-D47D-8448-FF8608677C4E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68EDDAD7-54E8-626F-E6D0-7C7F7076F45A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99FF339F-091E-9448-04B7-8D53EE8408DD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7F16C95B-D1CB-BB34-5E79-1A7C5381098B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6B896CC-9AE6-7986-EDC0-7AC9AD03165D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1E780C1E-7D8A-930F-5ACF-11CD83B3BAA5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7F76F03-0E81-3E2D-28F7-619A0EA56597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BE85C7F0-ACD6-A49F-5675-037C857031FD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E84ACAE0-9B54-217D-3DA4-E301EF452AE5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036AD0D-A2CF-BA62-116D-479FB1005D4D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5F4F0BF6-2A0B-B8FE-6591-DE12EC5D685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237092A3-1234-E1C9-AC21-1D847A2A10E3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CDC1975D-3B1F-883D-D761-1EAF337B4418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CEC29787-04C7-5CC9-C67F-0EADD12D872C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C977A005-A8B2-4B64-DA22-BE98226583B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D939F0C4-85CA-537B-B6A9-144961AA5F6B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118A67F0-AF57-2D9F-347C-EE2B254A32B6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03663CE9-4BD4-6337-CE35-6933B17A2A9E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E116312B-741C-116A-BD6D-2F64DF34996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3831DD07-D931-EDED-8B51-BD0C0115580E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C5CAAB31-40E1-7EF8-79BF-190960150871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346A5CC5-0DF0-5604-C0DC-640A40E8C96D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E9E2FB84-EDFF-647D-9E9B-9B53C2978A4E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4789DD6D-59B6-A58E-F004-E21269BD930A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D8330349-699C-0571-B7EA-BAB026131C2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D5F7ACEA-D1F1-F4F6-303B-2C95A59BF82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DFD2A1D9-E47C-EA51-4FE6-CA24542D9C56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92ED5CB5-DEE6-7C4D-6F02-B48124ECA4CF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5BFAB73C-BA9F-D71B-1E62-314E1D978F6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88FFA714-1E3E-1166-A6FA-114D1BDE934D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FEDE077A-8D48-EDFF-4763-DDDBF5BDFD03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44887A5-1E69-D927-6E5F-1748FF624931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A108E884-E052-84C0-3DAA-A871633A20EF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2B5A7DEE-A90B-C47A-3D6A-42B1E7B9B69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A5F56392-3BFF-0AF6-448C-663B8BCDB2D5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45436C21-620E-E3DB-AF89-C3A1B7AA272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773D3F8B-B554-86CD-B785-70B2247B9A3D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08C60BF7-6503-82AD-CB49-A134078AFA4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7D8ADCF0-CF9F-1E4D-1E70-8E5F4C7EDBD9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C6712138-1667-5B4A-9039-81639EC3319A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AB5B8C6E-928F-69D8-D12C-325101E645B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993963E3-DB91-2E76-FC66-5BE241C8945B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53074B0-0381-B37B-39FE-552E74F7AC36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D626A9F-D14D-F957-2CF2-780406E19E89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ES_tradnl" sz="1350" dirty="0"/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38C7CA64-4C3D-EF93-0541-8B988609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"/>
          <a:stretch/>
        </p:blipFill>
        <p:spPr>
          <a:xfrm>
            <a:off x="1427966" y="1463974"/>
            <a:ext cx="8835025" cy="4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3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C0AC4-E290-3694-E5FE-3AC0EB3C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72FC163-97AC-311C-B8C5-D269D3200FB8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B5587E4-1E25-85DC-2724-37DA7AB2F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BF541F03-784D-716D-09E7-BE59FE278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175"/>
          <a:stretch/>
        </p:blipFill>
        <p:spPr>
          <a:xfrm>
            <a:off x="1601765" y="2087599"/>
            <a:ext cx="9539613" cy="268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5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5ED0-F97F-12AE-FA28-FCD2A4820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339889A-AB6F-DEE5-A75C-865A7314BCFB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0A18C1B-32C0-B053-A361-94478F3B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561A82AF-47E0-441F-65B8-D35EB605F2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144"/>
          <a:stretch/>
        </p:blipFill>
        <p:spPr>
          <a:xfrm>
            <a:off x="345759" y="332613"/>
            <a:ext cx="8291665" cy="2378231"/>
          </a:xfrm>
          <a:prstGeom prst="rect">
            <a:avLst/>
          </a:prstGeom>
        </p:spPr>
      </p:pic>
      <p:pic>
        <p:nvPicPr>
          <p:cNvPr id="11" name="Imagen 1">
            <a:extLst>
              <a:ext uri="{FF2B5EF4-FFF2-40B4-BE49-F238E27FC236}">
                <a16:creationId xmlns:a16="http://schemas.microsoft.com/office/drawing/2014/main" id="{1C8B8A70-D73E-3B3A-2AC5-8BEEC3D12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9" y="3063478"/>
            <a:ext cx="7278311" cy="3029308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0B4C381B-EB42-AA97-7E21-C72773C4864C}"/>
              </a:ext>
            </a:extLst>
          </p:cNvPr>
          <p:cNvSpPr txBox="1"/>
          <p:nvPr/>
        </p:nvSpPr>
        <p:spPr>
          <a:xfrm>
            <a:off x="150688" y="6467546"/>
            <a:ext cx="5263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dirty="0"/>
              <a:t>Fuente: </a:t>
            </a:r>
            <a:r>
              <a:rPr lang="es-ES_tradnl" sz="1400" b="0" i="0" dirty="0">
                <a:effectLst/>
                <a:latin typeface="Roboto" panose="02000000000000000000" pitchFamily="2" charset="0"/>
                <a:hlinkClick r:id="rId6"/>
              </a:rPr>
              <a:t>Henrik Kniberg</a:t>
            </a:r>
            <a:r>
              <a:rPr lang="es-ES_tradnl" sz="1400" b="0" i="0" dirty="0">
                <a:effectLst/>
                <a:latin typeface="Roboto" panose="02000000000000000000" pitchFamily="2" charset="0"/>
              </a:rPr>
              <a:t> </a:t>
            </a:r>
            <a:r>
              <a:rPr lang="es-ES_tradnl" sz="1400" dirty="0"/>
              <a:t>generative-AI-in-a-</a:t>
            </a:r>
            <a:r>
              <a:rPr lang="es-ES_tradnl" sz="1400" dirty="0" err="1"/>
              <a:t>nutshell</a:t>
            </a:r>
            <a:endParaRPr lang="es-ES_tradnl" sz="1400" dirty="0"/>
          </a:p>
        </p:txBody>
      </p:sp>
      <p:grpSp>
        <p:nvGrpSpPr>
          <p:cNvPr id="14" name="Grupo 3">
            <a:extLst>
              <a:ext uri="{FF2B5EF4-FFF2-40B4-BE49-F238E27FC236}">
                <a16:creationId xmlns:a16="http://schemas.microsoft.com/office/drawing/2014/main" id="{640AF201-7B9D-1A55-F52A-44E079AC8862}"/>
              </a:ext>
            </a:extLst>
          </p:cNvPr>
          <p:cNvGrpSpPr/>
          <p:nvPr/>
        </p:nvGrpSpPr>
        <p:grpSpPr>
          <a:xfrm>
            <a:off x="7413922" y="2030461"/>
            <a:ext cx="4645261" cy="4233392"/>
            <a:chOff x="2422486" y="254106"/>
            <a:chExt cx="6785014" cy="6183424"/>
          </a:xfrm>
        </p:grpSpPr>
        <p:pic>
          <p:nvPicPr>
            <p:cNvPr id="15" name="Imagen 4">
              <a:extLst>
                <a:ext uri="{FF2B5EF4-FFF2-40B4-BE49-F238E27FC236}">
                  <a16:creationId xmlns:a16="http://schemas.microsoft.com/office/drawing/2014/main" id="{52667DD8-0C6F-2166-E54F-4261A8E4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4500" y="425450"/>
              <a:ext cx="6223000" cy="6007100"/>
            </a:xfrm>
            <a:prstGeom prst="rect">
              <a:avLst/>
            </a:prstGeom>
          </p:spPr>
        </p:pic>
        <p:sp>
          <p:nvSpPr>
            <p:cNvPr id="16" name="Rectángulo 5">
              <a:extLst>
                <a:ext uri="{FF2B5EF4-FFF2-40B4-BE49-F238E27FC236}">
                  <a16:creationId xmlns:a16="http://schemas.microsoft.com/office/drawing/2014/main" id="{BA003CD7-28A5-464B-9AAD-7A2A6E56E721}"/>
                </a:ext>
              </a:extLst>
            </p:cNvPr>
            <p:cNvSpPr/>
            <p:nvPr/>
          </p:nvSpPr>
          <p:spPr>
            <a:xfrm rot="21129887">
              <a:off x="2422486" y="254106"/>
              <a:ext cx="3412252" cy="493321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" name="Rectángulo 7">
              <a:extLst>
                <a:ext uri="{FF2B5EF4-FFF2-40B4-BE49-F238E27FC236}">
                  <a16:creationId xmlns:a16="http://schemas.microsoft.com/office/drawing/2014/main" id="{8CBB6E96-5979-4854-496E-0535A99984B1}"/>
                </a:ext>
              </a:extLst>
            </p:cNvPr>
            <p:cNvSpPr/>
            <p:nvPr/>
          </p:nvSpPr>
          <p:spPr>
            <a:xfrm rot="21404365">
              <a:off x="3869249" y="5804736"/>
              <a:ext cx="1456477" cy="63279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357734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1654-F370-58AF-BB79-36B82021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AA69172-BF9F-1AE8-CCCE-6BEA68915A9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F0D7B3-7210-BDB6-1E3B-3AC9798A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1" descr="A person looking at a graph&#10;&#10;AI-generated content may be incorrect.">
            <a:extLst>
              <a:ext uri="{FF2B5EF4-FFF2-40B4-BE49-F238E27FC236}">
                <a16:creationId xmlns:a16="http://schemas.microsoft.com/office/drawing/2014/main" id="{6A146EB8-7E1A-26A8-A0CB-8BABAB7F53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" t="18689" r="28566" b="18323"/>
          <a:stretch>
            <a:fillRect/>
          </a:stretch>
        </p:blipFill>
        <p:spPr>
          <a:xfrm>
            <a:off x="1161048" y="568163"/>
            <a:ext cx="9251031" cy="58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32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3FE2-FDA4-8710-6BDE-B82F0849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735F06-733E-9EB6-7816-70206984E76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8EF66CE-25C9-E4D5-91E3-DA1D15B6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1B3CAD-F402-0064-F10B-6D82F9B404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1" t="24226" r="28727" b="24552"/>
          <a:stretch>
            <a:fillRect/>
          </a:stretch>
        </p:blipFill>
        <p:spPr>
          <a:xfrm>
            <a:off x="1131358" y="1519308"/>
            <a:ext cx="9187869" cy="48106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526F1DE-8C1A-E1D2-357B-F08C60BF5410}"/>
              </a:ext>
            </a:extLst>
          </p:cNvPr>
          <p:cNvSpPr/>
          <p:nvPr/>
        </p:nvSpPr>
        <p:spPr>
          <a:xfrm>
            <a:off x="1131362" y="1074426"/>
            <a:ext cx="9187869" cy="5440254"/>
          </a:xfrm>
          <a:custGeom>
            <a:avLst/>
            <a:gdLst/>
            <a:ahLst/>
            <a:cxnLst/>
            <a:rect l="l" t="t" r="r" b="b"/>
            <a:pathLst>
              <a:path w="13140553" h="8754893">
                <a:moveTo>
                  <a:pt x="0" y="0"/>
                </a:moveTo>
                <a:lnTo>
                  <a:pt x="13140552" y="0"/>
                </a:lnTo>
                <a:lnTo>
                  <a:pt x="13140552" y="8754894"/>
                </a:lnTo>
                <a:lnTo>
                  <a:pt x="0" y="875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330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7631" y="2308219"/>
            <a:ext cx="857419" cy="857419"/>
          </a:xfrm>
          <a:custGeom>
            <a:avLst/>
            <a:gdLst/>
            <a:ahLst/>
            <a:cxnLst/>
            <a:rect l="l" t="t" r="r" b="b"/>
            <a:pathLst>
              <a:path w="1286128" h="1286128">
                <a:moveTo>
                  <a:pt x="0" y="0"/>
                </a:moveTo>
                <a:lnTo>
                  <a:pt x="1286129" y="0"/>
                </a:lnTo>
                <a:lnTo>
                  <a:pt x="1286129" y="1286128"/>
                </a:lnTo>
                <a:lnTo>
                  <a:pt x="0" y="1286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3" name="Freeform 3"/>
          <p:cNvSpPr/>
          <p:nvPr/>
        </p:nvSpPr>
        <p:spPr>
          <a:xfrm>
            <a:off x="2535102" y="5138037"/>
            <a:ext cx="1131612" cy="1088243"/>
          </a:xfrm>
          <a:custGeom>
            <a:avLst/>
            <a:gdLst/>
            <a:ahLst/>
            <a:cxnLst/>
            <a:rect l="l" t="t" r="r" b="b"/>
            <a:pathLst>
              <a:path w="1818674" h="1818674">
                <a:moveTo>
                  <a:pt x="0" y="0"/>
                </a:moveTo>
                <a:lnTo>
                  <a:pt x="1818674" y="0"/>
                </a:lnTo>
                <a:lnTo>
                  <a:pt x="1818674" y="1818674"/>
                </a:lnTo>
                <a:lnTo>
                  <a:pt x="0" y="18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4" name="Freeform 4"/>
          <p:cNvSpPr/>
          <p:nvPr/>
        </p:nvSpPr>
        <p:spPr>
          <a:xfrm>
            <a:off x="7100026" y="5138037"/>
            <a:ext cx="1206101" cy="1049123"/>
          </a:xfrm>
          <a:custGeom>
            <a:avLst/>
            <a:gdLst/>
            <a:ahLst/>
            <a:cxnLst/>
            <a:rect l="l" t="t" r="r" b="b"/>
            <a:pathLst>
              <a:path w="2173537" h="1818674">
                <a:moveTo>
                  <a:pt x="0" y="0"/>
                </a:moveTo>
                <a:lnTo>
                  <a:pt x="2173537" y="0"/>
                </a:lnTo>
                <a:lnTo>
                  <a:pt x="2173537" y="1818674"/>
                </a:lnTo>
                <a:lnTo>
                  <a:pt x="0" y="181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5" name="Freeform 5"/>
          <p:cNvSpPr/>
          <p:nvPr/>
        </p:nvSpPr>
        <p:spPr>
          <a:xfrm>
            <a:off x="5376224" y="2336001"/>
            <a:ext cx="829637" cy="829637"/>
          </a:xfrm>
          <a:custGeom>
            <a:avLst/>
            <a:gdLst/>
            <a:ahLst/>
            <a:cxnLst/>
            <a:rect l="l" t="t" r="r" b="b"/>
            <a:pathLst>
              <a:path w="1244456" h="1244456">
                <a:moveTo>
                  <a:pt x="0" y="0"/>
                </a:moveTo>
                <a:lnTo>
                  <a:pt x="1244456" y="0"/>
                </a:lnTo>
                <a:lnTo>
                  <a:pt x="1244456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6" name="Freeform 6"/>
          <p:cNvSpPr/>
          <p:nvPr/>
        </p:nvSpPr>
        <p:spPr>
          <a:xfrm>
            <a:off x="3664667" y="5157598"/>
            <a:ext cx="2383514" cy="1049123"/>
          </a:xfrm>
          <a:custGeom>
            <a:avLst/>
            <a:gdLst/>
            <a:ahLst/>
            <a:cxnLst/>
            <a:rect l="l" t="t" r="r" b="b"/>
            <a:pathLst>
              <a:path w="3575271" h="1573685">
                <a:moveTo>
                  <a:pt x="0" y="0"/>
                </a:moveTo>
                <a:lnTo>
                  <a:pt x="3575271" y="0"/>
                </a:lnTo>
                <a:lnTo>
                  <a:pt x="3575271" y="1573684"/>
                </a:lnTo>
                <a:lnTo>
                  <a:pt x="0" y="1573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966" b="-33747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7" name="Freeform 7"/>
          <p:cNvSpPr/>
          <p:nvPr/>
        </p:nvSpPr>
        <p:spPr>
          <a:xfrm>
            <a:off x="8147265" y="2336001"/>
            <a:ext cx="1481495" cy="829637"/>
          </a:xfrm>
          <a:custGeom>
            <a:avLst/>
            <a:gdLst/>
            <a:ahLst/>
            <a:cxnLst/>
            <a:rect l="l" t="t" r="r" b="b"/>
            <a:pathLst>
              <a:path w="2222243" h="1244456">
                <a:moveTo>
                  <a:pt x="0" y="0"/>
                </a:moveTo>
                <a:lnTo>
                  <a:pt x="2222243" y="0"/>
                </a:lnTo>
                <a:lnTo>
                  <a:pt x="2222243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8" name="Freeform 8"/>
          <p:cNvSpPr/>
          <p:nvPr/>
        </p:nvSpPr>
        <p:spPr>
          <a:xfrm>
            <a:off x="6048181" y="5157598"/>
            <a:ext cx="1051845" cy="1049123"/>
          </a:xfrm>
          <a:custGeom>
            <a:avLst/>
            <a:gdLst/>
            <a:ahLst/>
            <a:cxnLst/>
            <a:rect l="l" t="t" r="r" b="b"/>
            <a:pathLst>
              <a:path w="1809149" h="1856969">
                <a:moveTo>
                  <a:pt x="0" y="0"/>
                </a:moveTo>
                <a:lnTo>
                  <a:pt x="1809149" y="0"/>
                </a:lnTo>
                <a:lnTo>
                  <a:pt x="1809149" y="1856970"/>
                </a:lnTo>
                <a:lnTo>
                  <a:pt x="0" y="185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317" r="-26928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9" name="Freeform 9"/>
          <p:cNvSpPr/>
          <p:nvPr/>
        </p:nvSpPr>
        <p:spPr>
          <a:xfrm>
            <a:off x="8238285" y="5128256"/>
            <a:ext cx="1206100" cy="1068684"/>
          </a:xfrm>
          <a:custGeom>
            <a:avLst/>
            <a:gdLst/>
            <a:ahLst/>
            <a:cxnLst/>
            <a:rect l="l" t="t" r="r" b="b"/>
            <a:pathLst>
              <a:path w="2069839" h="1864295">
                <a:moveTo>
                  <a:pt x="0" y="0"/>
                </a:moveTo>
                <a:lnTo>
                  <a:pt x="2069839" y="0"/>
                </a:lnTo>
                <a:lnTo>
                  <a:pt x="2069839" y="1864296"/>
                </a:lnTo>
                <a:lnTo>
                  <a:pt x="0" y="1864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868" t="-11157" r="-19858" b="-8368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0" name="Freeform 10"/>
          <p:cNvSpPr/>
          <p:nvPr/>
        </p:nvSpPr>
        <p:spPr>
          <a:xfrm>
            <a:off x="3844300" y="2336001"/>
            <a:ext cx="1182675" cy="829637"/>
          </a:xfrm>
          <a:custGeom>
            <a:avLst/>
            <a:gdLst/>
            <a:ahLst/>
            <a:cxnLst/>
            <a:rect l="l" t="t" r="r" b="b"/>
            <a:pathLst>
              <a:path w="1774012" h="1244456">
                <a:moveTo>
                  <a:pt x="0" y="0"/>
                </a:moveTo>
                <a:lnTo>
                  <a:pt x="1774011" y="0"/>
                </a:lnTo>
                <a:lnTo>
                  <a:pt x="1774011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2" name="Freeform 12"/>
          <p:cNvSpPr/>
          <p:nvPr/>
        </p:nvSpPr>
        <p:spPr>
          <a:xfrm>
            <a:off x="6555111" y="2336001"/>
            <a:ext cx="1242903" cy="829637"/>
          </a:xfrm>
          <a:custGeom>
            <a:avLst/>
            <a:gdLst/>
            <a:ahLst/>
            <a:cxnLst/>
            <a:rect l="l" t="t" r="r" b="b"/>
            <a:pathLst>
              <a:path w="1864354" h="1244456">
                <a:moveTo>
                  <a:pt x="0" y="0"/>
                </a:moveTo>
                <a:lnTo>
                  <a:pt x="1864354" y="0"/>
                </a:lnTo>
                <a:lnTo>
                  <a:pt x="1864354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3" name="Freeform 13"/>
          <p:cNvSpPr/>
          <p:nvPr/>
        </p:nvSpPr>
        <p:spPr>
          <a:xfrm>
            <a:off x="9786554" y="2336001"/>
            <a:ext cx="1643449" cy="792636"/>
          </a:xfrm>
          <a:custGeom>
            <a:avLst/>
            <a:gdLst/>
            <a:ahLst/>
            <a:cxnLst/>
            <a:rect l="l" t="t" r="r" b="b"/>
            <a:pathLst>
              <a:path w="2952315" h="2214236">
                <a:moveTo>
                  <a:pt x="0" y="0"/>
                </a:moveTo>
                <a:lnTo>
                  <a:pt x="2952315" y="0"/>
                </a:lnTo>
                <a:lnTo>
                  <a:pt x="2952315" y="2214236"/>
                </a:lnTo>
                <a:lnTo>
                  <a:pt x="0" y="2214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602" t="-34826" r="-10159" b="-51407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4" name="TextBox 14"/>
          <p:cNvSpPr txBox="1"/>
          <p:nvPr/>
        </p:nvSpPr>
        <p:spPr>
          <a:xfrm>
            <a:off x="4542747" y="1164794"/>
            <a:ext cx="5086013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5400" b="1" kern="10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sz="4000" dirty="0">
                <a:sym typeface="Leelawadee Bold"/>
              </a:rPr>
              <a:t>Modelos LLM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0635" y="4085545"/>
            <a:ext cx="7147831" cy="67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5400" b="1" kern="10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sz="3600" dirty="0">
                <a:sym typeface="Leelawadee Bold"/>
              </a:rPr>
              <a:t>Aplicaciones / Interfaces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5271" y="3266304"/>
            <a:ext cx="576087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GPT 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32262" y="3281398"/>
            <a:ext cx="1068157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Sonnet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4.5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7016" y="3281398"/>
            <a:ext cx="777242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Llama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66864" y="3281398"/>
            <a:ext cx="1048359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Gemini 2.5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22563" y="3357598"/>
            <a:ext cx="1308001" cy="36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Deepseek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3.1</a:t>
            </a:r>
          </a:p>
          <a:p>
            <a:pPr algn="ctr">
              <a:lnSpc>
                <a:spcPts val="1444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Terminus</a:t>
            </a:r>
            <a:endParaRPr lang="es-ES_tradnl" sz="1605" b="1" dirty="0">
              <a:solidFill>
                <a:srgbClr val="49308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62737" y="3281398"/>
            <a:ext cx="650550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Grok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01772" y="3281398"/>
            <a:ext cx="1192782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Qwen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 Max</a:t>
            </a:r>
          </a:p>
        </p:txBody>
      </p:sp>
      <p:pic>
        <p:nvPicPr>
          <p:cNvPr id="1028" name="Picture 4" descr="Chat Gpt App Logo Stock Illustrations – 162 Chat Gpt App Logo Stock  Illustrations, Vectors &amp; Clipart - Dreamstime">
            <a:extLst>
              <a:ext uri="{FF2B5EF4-FFF2-40B4-BE49-F238E27FC236}">
                <a16:creationId xmlns:a16="http://schemas.microsoft.com/office/drawing/2014/main" id="{06D21A30-81AF-C7F5-91FA-FAB55E06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41" y="5139342"/>
            <a:ext cx="1068156" cy="10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6E7E2B-C389-1B2F-F2C5-FF94EF5B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1" y="2513550"/>
            <a:ext cx="1584831" cy="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8">
            <a:extLst>
              <a:ext uri="{FF2B5EF4-FFF2-40B4-BE49-F238E27FC236}">
                <a16:creationId xmlns:a16="http://schemas.microsoft.com/office/drawing/2014/main" id="{A4DA64A8-3E24-B3FB-B70E-A4EB490A0BAF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9" name="Imagen 9">
            <a:extLst>
              <a:ext uri="{FF2B5EF4-FFF2-40B4-BE49-F238E27FC236}">
                <a16:creationId xmlns:a16="http://schemas.microsoft.com/office/drawing/2014/main" id="{3EF899C2-675A-B556-E86D-803E6A3811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1026" name="Picture 2" descr="ia de google archivos - Usa la InteligencIA">
            <a:extLst>
              <a:ext uri="{FF2B5EF4-FFF2-40B4-BE49-F238E27FC236}">
                <a16:creationId xmlns:a16="http://schemas.microsoft.com/office/drawing/2014/main" id="{60999B02-F616-403F-E199-434ED3B0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85" y="5124568"/>
            <a:ext cx="1607565" cy="10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EC1DF0A-1B55-8363-6261-1D2A1C6A2134}"/>
              </a:ext>
            </a:extLst>
          </p:cNvPr>
          <p:cNvSpPr/>
          <p:nvPr/>
        </p:nvSpPr>
        <p:spPr>
          <a:xfrm>
            <a:off x="1" y="1579571"/>
            <a:ext cx="12192000" cy="4150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" name="Picture 4" descr="Meeting buffers, naming files, and RAG systems 💡">
            <a:extLst>
              <a:ext uri="{FF2B5EF4-FFF2-40B4-BE49-F238E27FC236}">
                <a16:creationId xmlns:a16="http://schemas.microsoft.com/office/drawing/2014/main" id="{84835C3F-8861-2AB0-9BAF-C6FE74FD6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08" y="1579571"/>
            <a:ext cx="6962784" cy="41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00CD1-FC81-0316-A6C3-6F99834D1601}"/>
              </a:ext>
            </a:extLst>
          </p:cNvPr>
          <p:cNvSpPr txBox="1"/>
          <p:nvPr/>
        </p:nvSpPr>
        <p:spPr>
          <a:xfrm>
            <a:off x="468241" y="425785"/>
            <a:ext cx="6756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Retrieval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(RAG)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995E8BC-3F86-69B4-1432-1CA017B0F950}"/>
              </a:ext>
            </a:extLst>
          </p:cNvPr>
          <p:cNvSpPr/>
          <p:nvPr/>
        </p:nvSpPr>
        <p:spPr>
          <a:xfrm>
            <a:off x="3667587" y="3216353"/>
            <a:ext cx="4437888" cy="24386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id="{CBCC7664-2EBC-C30A-B08A-0CC8BA5DD9E4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E4A7FE7E-ED32-8E67-C6FB-7F949536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6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28924-BE74-BC62-90F1-5295CBF4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D52B50-3D3F-771C-601C-1DA5DA09B299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262D796-A660-D5DD-A377-023F5AB5FD22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DFB4A02D-5AB4-303E-D2D8-2738BCB34AC0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785AC22-176B-C4B7-B2C1-D3E04239E259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F773474-D8E7-C3C6-7AB1-97B252B2D8D8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CBE9E204-6C23-68D4-7FFA-8ED9C1241C13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89EFDA8B-2920-678D-F6AD-3D81EA8995AD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8713B3FD-EAFB-C93C-6DB1-D4E674EDB623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7F5FD408-F089-F163-A6C4-B179B737225D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A41B2B46-718A-9D31-948B-622D235584F6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D6A718C9-0E63-2D59-AB0A-5393991CA69B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1A41748-D6B2-B5FF-7D5D-8337CF978B31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1088152-2C2D-E5EC-8024-A7F66FE8C08F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53C3BEF1-645E-89FE-7AA4-A1F9781D2412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6C7CE7A0-58F0-0D3D-1585-9D2BA61ACE5E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DF830984-FA8F-801E-E3BD-953A284CE257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F2FA5831-B1B1-3889-906E-5FA02A10DE35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5F24ED6E-5D53-2883-2793-078C5BE416C9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73988606-30A1-7FE6-CC0E-AF050F8A646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E3B6041B-8A68-9A5D-6264-F862ED5E775F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0DC54FDB-D2AA-6F55-7FBD-664FA42FA101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8D7103C0-6A45-0206-669C-72B1FB93C28C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D09B49E-14C9-983E-37FD-4BA0B4D98621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C94D8362-FE6B-82D7-31FC-9F99C249F50E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612FC20E-7CD8-1492-92D4-53A597746E52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60E818E-EB90-DDC6-6C90-23E66B305EE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559EF6E0-66AF-983D-E86C-CB9AD7D7C001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CFA3A523-BC89-F782-B917-C5809DB4E1DA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3F7CAD14-9E45-AAD9-E12B-ABA56BDB106A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6065CCB5-88D7-ABC7-7B2E-8CA9EBE5F9C6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6DA211CD-5333-722C-C366-79AF6CDDE64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971023F-0703-2BFB-BD84-57B9F62DEB03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B192D5AB-FA23-28B9-A196-36B9AB8BC42A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F57911C-542C-009E-3735-3AA1A906AC72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634A2FB6-444A-526C-ABBC-F40C866ED901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4A85EDD3-7FF8-9964-B6E7-A65D65CDED6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C193FE01-3304-F2E5-E6F7-355A6E93FDF8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93229534-E9EB-B438-BFE5-E1198878A87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D6B8CDE4-86BE-2129-F009-865D435F59E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FBBEF307-2755-DE6B-BC3A-D6ABFD0D4EC3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7DD58089-EFEE-3266-7FA2-1CD8EAB3739E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26457408-D76B-5E9C-932A-BFD87F2A132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47163EED-0108-D383-009E-48193D397057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D5D6B5F-D1A3-DF80-4D4F-626558568DB1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E1030957-6D8A-FB4A-C9F9-1CBF8DD35EE0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9A7AEB96-B1B0-EEC6-DBDF-8B889EF4C451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13CBEFE3-01EA-D204-46EB-87A4F2443D9B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5AAB8C1E-4C7F-734C-BAB8-A402C42BCB32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06498D86-5BF3-4FCD-CC5D-57D2B37A1147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9F96575D-1CEB-72CA-38DD-924D8290A49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E94F9CC9-5FDA-C9A1-3868-D8E9C65C4AE8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5EF07D1E-B914-7546-D257-06B581EAEF7D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0F02DA5-5223-B7F9-C379-C30D5BDB5535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BB60DF08-AC77-90B3-B66E-BBA3E91843D9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B23E86A1-5644-6D42-7867-383F6D87524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900A517F-F647-7CC0-0808-87E5149BD50A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EAC787CA-8014-BFF3-C908-7924F96F7E51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D96E7076-F6A7-C4AC-AFC2-4B91F805D82A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A1324F5B-D26D-1022-E321-691A2C9288DF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8C5632DB-1556-3D41-5951-13A476F9FF33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2E24BB8D-E114-012B-7B5A-6A5F02014ED5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3815AD64-A84C-A543-4481-6B2203EE230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2C5C2BC1-8A95-9079-91C4-C77DD18E4D11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AE512690-8676-1200-7854-C6DEE74D50BE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9EFE0665-2376-E77A-96F9-CA361F5B4040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18E6FAC5-29A5-E910-C728-AEBB649117A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A398674-64C2-95EA-A8BD-E862EE8496C6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52A333B5-F598-FADA-C324-3AAA25B10475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D2A9F2E-AD41-145B-5F49-A2CF4F968DFD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317B4A-E78F-A0F2-E3F8-DDA23254B142}"/>
              </a:ext>
            </a:extLst>
          </p:cNvPr>
          <p:cNvSpPr txBox="1"/>
          <p:nvPr/>
        </p:nvSpPr>
        <p:spPr>
          <a:xfrm>
            <a:off x="1165919" y="1198459"/>
            <a:ext cx="8063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Auditoría 4.0: Navegando la Transformación de la auditoría interna hacia el futuro con Agentes, IA Agéntica y Generativa.</a:t>
            </a:r>
            <a:endParaRPr lang="es-CO" sz="2000" b="1" dirty="0">
              <a:solidFill>
                <a:srgbClr val="5F23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4EAC06-C8C8-87E9-E148-C7E41B79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" y="6097370"/>
            <a:ext cx="2923093" cy="3761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A214FB-A9FF-009C-737A-5DB17B10F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14" r="9418"/>
          <a:stretch>
            <a:fillRect/>
          </a:stretch>
        </p:blipFill>
        <p:spPr>
          <a:xfrm>
            <a:off x="5382380" y="2117598"/>
            <a:ext cx="1861121" cy="2539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D4DD729-8656-6809-B728-97F5D21573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29" r="11386"/>
          <a:stretch>
            <a:fillRect/>
          </a:stretch>
        </p:blipFill>
        <p:spPr>
          <a:xfrm>
            <a:off x="8541776" y="2117598"/>
            <a:ext cx="1652587" cy="2441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8C77B81-2003-B064-0573-14EFADFEDB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885" t="10497" r="18487"/>
          <a:stretch>
            <a:fillRect/>
          </a:stretch>
        </p:blipFill>
        <p:spPr>
          <a:xfrm>
            <a:off x="2265647" y="2192426"/>
            <a:ext cx="1774175" cy="2473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9955689-4418-9965-C780-427F82B683D6}"/>
              </a:ext>
            </a:extLst>
          </p:cNvPr>
          <p:cNvSpPr txBox="1"/>
          <p:nvPr/>
        </p:nvSpPr>
        <p:spPr>
          <a:xfrm>
            <a:off x="2265647" y="4784880"/>
            <a:ext cx="2803193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b="1" dirty="0">
                <a:solidFill>
                  <a:srgbClr val="2770B0"/>
                </a:solidFill>
                <a:latin typeface="Century Gothic" panose="020B0502020202020204" pitchFamily="34" charset="0"/>
              </a:rPr>
              <a:t>Juan Daniel Ramírez</a:t>
            </a:r>
            <a:endParaRPr lang="es-CO" b="1" kern="100" dirty="0">
              <a:solidFill>
                <a:srgbClr val="2770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533AECC-BDB6-28D8-1A43-998F8D6C650C}"/>
              </a:ext>
            </a:extLst>
          </p:cNvPr>
          <p:cNvSpPr txBox="1"/>
          <p:nvPr/>
        </p:nvSpPr>
        <p:spPr>
          <a:xfrm>
            <a:off x="5338097" y="4868024"/>
            <a:ext cx="257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2770B0"/>
                </a:solidFill>
                <a:latin typeface="Century Gothic" panose="020B0502020202020204" pitchFamily="34" charset="0"/>
              </a:rPr>
              <a:t>Luis Arturo Penagos </a:t>
            </a:r>
            <a:endParaRPr lang="es-CO" dirty="0">
              <a:solidFill>
                <a:srgbClr val="2770B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021166D-BAB5-43D2-9F36-F5A07B0FD2AF}"/>
              </a:ext>
            </a:extLst>
          </p:cNvPr>
          <p:cNvSpPr txBox="1"/>
          <p:nvPr/>
        </p:nvSpPr>
        <p:spPr>
          <a:xfrm>
            <a:off x="8494348" y="4770458"/>
            <a:ext cx="2244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2770B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dirty="0"/>
              <a:t>Alejandro Pérez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94CD6A-33E7-1BDC-29C8-3605DF0E580E}"/>
              </a:ext>
            </a:extLst>
          </p:cNvPr>
          <p:cNvSpPr txBox="1"/>
          <p:nvPr/>
        </p:nvSpPr>
        <p:spPr>
          <a:xfrm>
            <a:off x="2265647" y="5153825"/>
            <a:ext cx="1872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latin typeface="Century Gothic" panose="020B0502020202020204" pitchFamily="34" charset="0"/>
              </a:rPr>
              <a:t>Coordinador Analista de Datos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BC8525-FF62-B63D-8C79-F686E14FA935}"/>
              </a:ext>
            </a:extLst>
          </p:cNvPr>
          <p:cNvSpPr txBox="1"/>
          <p:nvPr/>
        </p:nvSpPr>
        <p:spPr>
          <a:xfrm>
            <a:off x="5382380" y="5153125"/>
            <a:ext cx="2071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s-MX" dirty="0"/>
              <a:t>CEO y fundador de Xperience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F7BDE47-4F68-7E06-E6F2-BCF83DB3B2FD}"/>
              </a:ext>
            </a:extLst>
          </p:cNvPr>
          <p:cNvSpPr txBox="1"/>
          <p:nvPr/>
        </p:nvSpPr>
        <p:spPr>
          <a:xfrm>
            <a:off x="8541776" y="5139790"/>
            <a:ext cx="2579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Century Gothic" panose="020B0502020202020204" pitchFamily="34" charset="0"/>
              </a:rPr>
              <a:t>Desarrollo Interno de soluciones y proyectos de I+D+I.</a:t>
            </a:r>
          </a:p>
        </p:txBody>
      </p:sp>
    </p:spTree>
    <p:extLst>
      <p:ext uri="{BB962C8B-B14F-4D97-AF65-F5344CB8AC3E}">
        <p14:creationId xmlns:p14="http://schemas.microsoft.com/office/powerpoint/2010/main" val="1402389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05EF-D3C1-E23E-1B99-484A06C7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7D3DC31-7E12-29E9-29BF-8F2E9F6A6DD7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EE213F-638B-8912-4E50-7B6CA4FB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25E5B81-B892-8B2E-3CBE-1D4E99C29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13" t="18550" r="7805" b="18547"/>
          <a:stretch>
            <a:fillRect/>
          </a:stretch>
        </p:blipFill>
        <p:spPr>
          <a:xfrm>
            <a:off x="1352321" y="246533"/>
            <a:ext cx="8534528" cy="3837967"/>
          </a:xfrm>
          <a:prstGeom prst="rect">
            <a:avLst/>
          </a:prstGeom>
        </p:spPr>
      </p:pic>
      <p:pic>
        <p:nvPicPr>
          <p:cNvPr id="3" name="Picture 2" descr="A person in a blue shirt&#10;&#10;AI-generated content may be incorrect.">
            <a:extLst>
              <a:ext uri="{FF2B5EF4-FFF2-40B4-BE49-F238E27FC236}">
                <a16:creationId xmlns:a16="http://schemas.microsoft.com/office/drawing/2014/main" id="{95DA38F7-68CE-D947-F0DD-078775B353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41" t="23765" r="28243" b="21092"/>
          <a:stretch>
            <a:fillRect/>
          </a:stretch>
        </p:blipFill>
        <p:spPr>
          <a:xfrm>
            <a:off x="2388279" y="4170139"/>
            <a:ext cx="4177839" cy="244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9FFB-B55C-45C0-ED52-811570E5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8">
            <a:extLst>
              <a:ext uri="{FF2B5EF4-FFF2-40B4-BE49-F238E27FC236}">
                <a16:creationId xmlns:a16="http://schemas.microsoft.com/office/drawing/2014/main" id="{DF69D824-35C5-0665-F768-35F10625C1E1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198A72EA-EC58-FDE0-895D-DDEDF36C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73B15E-4475-A1FE-583F-521ED3AF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9" y="893254"/>
            <a:ext cx="9592931" cy="53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13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DC7C6-B23F-7C96-D898-547ED03B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1FB30F-D754-D506-D759-1341C663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1118822" y="1089133"/>
            <a:ext cx="9232044" cy="5192063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E7A99B54-673E-7D9E-F567-003D821E30E3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E272E40B-B24D-0EDA-AA1C-32C8BF81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35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E69F-95CB-AADF-E270-669A32655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8">
            <a:extLst>
              <a:ext uri="{FF2B5EF4-FFF2-40B4-BE49-F238E27FC236}">
                <a16:creationId xmlns:a16="http://schemas.microsoft.com/office/drawing/2014/main" id="{F3C7C4D6-EB8B-761D-28D3-70FD29D4B714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F6AA9216-7F59-1E94-2057-77D259DF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773E5-B612-4DF4-1A3D-E87BB15F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1272227" y="1584811"/>
            <a:ext cx="10049600" cy="31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98DE2-F63B-F36C-257E-54C6F5F19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45" y="1288670"/>
            <a:ext cx="9617092" cy="5181987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A8F55B97-AD62-FBD7-1355-6D30C81DDE3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20DE4DA3-1A4D-DC7F-A71E-0001748E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E92DA0-AE9D-2D17-42F1-125A4D1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09" y="1392579"/>
            <a:ext cx="9216369" cy="4966065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7157E6EE-C0C8-4FB1-E064-CFEC095B3CC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1811C7DC-77BC-E863-1427-7CF06D7A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ture of AI cartoon">
            <a:extLst>
              <a:ext uri="{FF2B5EF4-FFF2-40B4-BE49-F238E27FC236}">
                <a16:creationId xmlns:a16="http://schemas.microsoft.com/office/drawing/2014/main" id="{BCA27304-AC36-AEF3-A295-3A9413F3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43" y="1501659"/>
            <a:ext cx="9457190" cy="49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8">
            <a:extLst>
              <a:ext uri="{FF2B5EF4-FFF2-40B4-BE49-F238E27FC236}">
                <a16:creationId xmlns:a16="http://schemas.microsoft.com/office/drawing/2014/main" id="{F1CE272D-C0C2-F0BC-A774-415FE0C0E90E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6C4D36BC-98FC-E32F-38B7-60CF7C5B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7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46627-8AB9-770C-4418-4298F637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D0EEA2-CD57-27B2-F83C-9B711330F7BE}"/>
              </a:ext>
            </a:extLst>
          </p:cNvPr>
          <p:cNvSpPr/>
          <p:nvPr/>
        </p:nvSpPr>
        <p:spPr>
          <a:xfrm>
            <a:off x="293245" y="1"/>
            <a:ext cx="11898755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s-ES_tradnl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8B3BDFA2-4620-AABC-2664-3890ACCAA15A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37D7FEB0-E337-FA42-4C81-0DA3E5FD3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DA0BF-4476-71E0-EBFF-0C5D49B57729}"/>
              </a:ext>
            </a:extLst>
          </p:cNvPr>
          <p:cNvSpPr/>
          <p:nvPr/>
        </p:nvSpPr>
        <p:spPr>
          <a:xfrm>
            <a:off x="293245" y="0"/>
            <a:ext cx="11898755" cy="6858000"/>
          </a:xfrm>
          <a:prstGeom prst="rect">
            <a:avLst/>
          </a:prstGeom>
          <a:solidFill>
            <a:srgbClr val="525C9C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301B6D0-EBCB-B8E9-5DF5-5E7EE5A3CE76}"/>
              </a:ext>
            </a:extLst>
          </p:cNvPr>
          <p:cNvSpPr txBox="1"/>
          <p:nvPr/>
        </p:nvSpPr>
        <p:spPr>
          <a:xfrm>
            <a:off x="918737" y="583348"/>
            <a:ext cx="1035452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10181" spc="763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AGENTES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4C4016F-0E74-493D-AEFC-81537EEBA2BD}"/>
              </a:ext>
            </a:extLst>
          </p:cNvPr>
          <p:cNvSpPr txBox="1"/>
          <p:nvPr/>
        </p:nvSpPr>
        <p:spPr>
          <a:xfrm>
            <a:off x="4316843" y="5313235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ORQUESTAR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482ADDA-AAB6-A289-5EB3-C6DDC60DACDB}"/>
              </a:ext>
            </a:extLst>
          </p:cNvPr>
          <p:cNvSpPr txBox="1"/>
          <p:nvPr/>
        </p:nvSpPr>
        <p:spPr>
          <a:xfrm>
            <a:off x="782809" y="4068391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SUPERVISAR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E76575AA-BBBB-6C86-E192-0D927849F6CD}"/>
              </a:ext>
            </a:extLst>
          </p:cNvPr>
          <p:cNvSpPr txBox="1"/>
          <p:nvPr/>
        </p:nvSpPr>
        <p:spPr>
          <a:xfrm>
            <a:off x="-2428106" y="5426953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VERIFICAR</a:t>
            </a:r>
          </a:p>
        </p:txBody>
      </p:sp>
    </p:spTree>
    <p:extLst>
      <p:ext uri="{BB962C8B-B14F-4D97-AF65-F5344CB8AC3E}">
        <p14:creationId xmlns:p14="http://schemas.microsoft.com/office/powerpoint/2010/main" val="15476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-92" y="314249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65E4FA9-B84B-2D90-119F-7C0120B5D746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870A7C-8232-EFE9-51DE-70F37EE9E6DD}"/>
              </a:ext>
            </a:extLst>
          </p:cNvPr>
          <p:cNvSpPr txBox="1"/>
          <p:nvPr/>
        </p:nvSpPr>
        <p:spPr>
          <a:xfrm>
            <a:off x="430871" y="769566"/>
            <a:ext cx="2592566" cy="1152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_tradnl" sz="66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 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9BDEED62-2D95-72B9-62AA-37B1BB16EB16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123E81C3-C413-2F6A-0182-2D76F36B7E41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4CA86883-EDD1-22BB-71BF-6A5984F72F45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A12AB53-1FD4-C62F-62AC-4CADD70A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9873F54A-D9D8-BBFE-16E3-041E131798DC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30">
            <a:extLst>
              <a:ext uri="{FF2B5EF4-FFF2-40B4-BE49-F238E27FC236}">
                <a16:creationId xmlns:a16="http://schemas.microsoft.com/office/drawing/2014/main" id="{A25E6392-D69B-F80C-97B2-ACCF4C9585AF}"/>
              </a:ext>
            </a:extLst>
          </p:cNvPr>
          <p:cNvSpPr txBox="1"/>
          <p:nvPr/>
        </p:nvSpPr>
        <p:spPr>
          <a:xfrm>
            <a:off x="3832132" y="3075014"/>
            <a:ext cx="9810939" cy="96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_tradnl" sz="5400" b="1" kern="100" dirty="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es-ES_tradnl" sz="5400" b="1" kern="100" dirty="0" err="1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web.flexgpt.co</a:t>
            </a:r>
            <a:r>
              <a:rPr lang="es-ES_tradnl" sz="5400" b="1" kern="100" dirty="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0025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80A33-5714-25BF-B46C-80C706D35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E17380-37B7-F692-5A74-81437C3AB287}"/>
              </a:ext>
            </a:extLst>
          </p:cNvPr>
          <p:cNvSpPr/>
          <p:nvPr/>
        </p:nvSpPr>
        <p:spPr>
          <a:xfrm>
            <a:off x="6188253" y="2234526"/>
            <a:ext cx="3359888" cy="3269895"/>
          </a:xfrm>
          <a:prstGeom prst="rect">
            <a:avLst/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9754B8D-DCC7-24C4-D15C-F21134F1E85D}"/>
              </a:ext>
            </a:extLst>
          </p:cNvPr>
          <p:cNvSpPr/>
          <p:nvPr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943702-5E24-44CF-324D-9DB41D41BE64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5E74F115-B181-388B-2DA7-EE03E1BCE0C6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1053B9E0-45B9-EBC8-2962-76D374AB8098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D14FB302-F8D0-24D2-6405-56EFA62A842C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1E6B0293-BA10-2001-15D2-5C1DABF5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92C15EDF-360D-6F17-8E34-3A6D2A3ED25D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29023A-FC5C-D8D5-0A05-599DCE5575C4}"/>
              </a:ext>
            </a:extLst>
          </p:cNvPr>
          <p:cNvSpPr txBox="1"/>
          <p:nvPr/>
        </p:nvSpPr>
        <p:spPr>
          <a:xfrm>
            <a:off x="430871" y="504145"/>
            <a:ext cx="2592566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y evaluación</a:t>
            </a:r>
            <a:endParaRPr lang="es-CO" sz="2400" b="1" kern="1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25E93C-B959-FF3F-B20B-34C5B03AB6AF}"/>
              </a:ext>
            </a:extLst>
          </p:cNvPr>
          <p:cNvSpPr txBox="1"/>
          <p:nvPr/>
        </p:nvSpPr>
        <p:spPr>
          <a:xfrm>
            <a:off x="4549698" y="1447883"/>
            <a:ext cx="619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rgbClr val="6E449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invitamos a compartir su percepción sobre el espacio y a registrar su asistencia escaneando el siguiente código: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BDB6FF8-FEF1-ED6E-6A8F-FAAF84D6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94" y="2451038"/>
            <a:ext cx="2892206" cy="289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9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2D8DF-DECE-3A0C-F758-A775FE9A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5065716-5F85-98C6-CC0E-F099F4F170D1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0946A1-6BEF-3216-0DC5-42D7962C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A47F1C0-397E-C2B8-6EAC-41BCB02B271D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Ejercicio Auditoria EUC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2BFC5DA7-FD23-70DD-0383-9F8133CC2BCE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C80D2B-D5E1-4E50-31D2-8088DF4E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251" y="0"/>
            <a:ext cx="3855749" cy="68610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C032B1-7EDD-4CB1-6902-D5FA1BBC2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74" y="1210846"/>
            <a:ext cx="4673020" cy="56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D53D151-27C7-C6F5-EACE-82C7C05A250F}"/>
              </a:ext>
            </a:extLst>
          </p:cNvPr>
          <p:cNvGrpSpPr/>
          <p:nvPr/>
        </p:nvGrpSpPr>
        <p:grpSpPr>
          <a:xfrm>
            <a:off x="-1592200" y="201717"/>
            <a:ext cx="13443345" cy="6237049"/>
            <a:chOff x="-1592200" y="201717"/>
            <a:chExt cx="13443345" cy="6237049"/>
          </a:xfrm>
        </p:grpSpPr>
        <p:sp>
          <p:nvSpPr>
            <p:cNvPr id="21" name="Rectángulo redondeado 23">
              <a:extLst>
                <a:ext uri="{FF2B5EF4-FFF2-40B4-BE49-F238E27FC236}">
                  <a16:creationId xmlns:a16="http://schemas.microsoft.com/office/drawing/2014/main" id="{9BA7C3B9-1117-CB5C-1808-CE6CDDA79839}"/>
                </a:ext>
              </a:extLst>
            </p:cNvPr>
            <p:cNvSpPr/>
            <p:nvPr/>
          </p:nvSpPr>
          <p:spPr>
            <a:xfrm rot="19183495">
              <a:off x="-1592200" y="4309689"/>
              <a:ext cx="4341237" cy="721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38100" dir="2700000" sx="101000" sy="101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Rectángulo redondeado 7">
              <a:extLst>
                <a:ext uri="{FF2B5EF4-FFF2-40B4-BE49-F238E27FC236}">
                  <a16:creationId xmlns:a16="http://schemas.microsoft.com/office/drawing/2014/main" id="{1C87F5A8-26C4-6C23-61B5-7D32DB0A33B9}"/>
                </a:ext>
              </a:extLst>
            </p:cNvPr>
            <p:cNvSpPr/>
            <p:nvPr/>
          </p:nvSpPr>
          <p:spPr>
            <a:xfrm rot="19253823">
              <a:off x="-1178811" y="5885175"/>
              <a:ext cx="2872784" cy="5535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38100" dir="2700000" sx="101000" sy="101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E5A77305-7DC6-0402-0CE0-3A621E182CB5}"/>
                </a:ext>
              </a:extLst>
            </p:cNvPr>
            <p:cNvGrpSpPr/>
            <p:nvPr/>
          </p:nvGrpSpPr>
          <p:grpSpPr>
            <a:xfrm>
              <a:off x="0" y="201717"/>
              <a:ext cx="11851145" cy="5445798"/>
              <a:chOff x="-45720" y="201717"/>
              <a:chExt cx="11851145" cy="5445798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AAB15B01-B683-46DC-5576-D1635E6FF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7034" y="1393180"/>
                <a:ext cx="1564616" cy="600961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445F6530-0BBE-7E40-C079-EE5B73437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0619" y="657179"/>
                <a:ext cx="1912890" cy="1472001"/>
              </a:xfrm>
              <a:prstGeom prst="rect">
                <a:avLst/>
              </a:prstGeom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09028993-2610-E25D-AA9A-94D1C3D54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9461" y="2480119"/>
                <a:ext cx="937879" cy="601204"/>
              </a:xfrm>
              <a:prstGeom prst="rect">
                <a:avLst/>
              </a:prstGeom>
            </p:spPr>
          </p:pic>
          <p:pic>
            <p:nvPicPr>
              <p:cNvPr id="5" name="Imagen 4" descr="Icono&#10;&#10;El contenido generado por IA puede ser incorrecto.">
                <a:extLst>
                  <a:ext uri="{FF2B5EF4-FFF2-40B4-BE49-F238E27FC236}">
                    <a16:creationId xmlns:a16="http://schemas.microsoft.com/office/drawing/2014/main" id="{139453C7-8370-BF43-6AE5-AF9126236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873" y="3642440"/>
                <a:ext cx="1808430" cy="748375"/>
              </a:xfrm>
              <a:prstGeom prst="rect">
                <a:avLst/>
              </a:prstGeom>
            </p:spPr>
          </p:pic>
          <p:pic>
            <p:nvPicPr>
              <p:cNvPr id="6" name="Imagen 5" descr="Logotipo, nombre de la empresa&#10;&#10;El contenido generado por IA puede ser incorrecto.">
                <a:extLst>
                  <a:ext uri="{FF2B5EF4-FFF2-40B4-BE49-F238E27FC236}">
                    <a16:creationId xmlns:a16="http://schemas.microsoft.com/office/drawing/2014/main" id="{AA2A472A-310B-DE37-D559-938030C9B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2849" y="3344870"/>
                <a:ext cx="1564616" cy="1219359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CED7F0E3-E409-7C7C-5E15-6D25FC0DD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4587" y="3754931"/>
                <a:ext cx="2149607" cy="276583"/>
              </a:xfrm>
              <a:prstGeom prst="rect">
                <a:avLst/>
              </a:prstGeom>
            </p:spPr>
          </p:pic>
          <p:pic>
            <p:nvPicPr>
              <p:cNvPr id="8" name="Imagen 7" descr="Imagen que contiene Texto&#10;&#10;El contenido generado por IA puede ser incorrecto.">
                <a:extLst>
                  <a:ext uri="{FF2B5EF4-FFF2-40B4-BE49-F238E27FC236}">
                    <a16:creationId xmlns:a16="http://schemas.microsoft.com/office/drawing/2014/main" id="{8493E02E-4C36-1B75-A2D6-5FB9DA3C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0552" y="3585422"/>
                <a:ext cx="1329423" cy="934577"/>
              </a:xfrm>
              <a:prstGeom prst="rect">
                <a:avLst/>
              </a:prstGeom>
            </p:spPr>
          </p:pic>
          <p:pic>
            <p:nvPicPr>
              <p:cNvPr id="9" name="Picture 4" descr="Relevancia del oficial de cumplimiento de tratamiento de datos | AmCham ...">
                <a:extLst>
                  <a:ext uri="{FF2B5EF4-FFF2-40B4-BE49-F238E27FC236}">
                    <a16:creationId xmlns:a16="http://schemas.microsoft.com/office/drawing/2014/main" id="{8461B5AD-1BF7-1EA1-8CE6-E517B30230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4490" y="3264161"/>
                <a:ext cx="2487151" cy="117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Aliatic S.A.S | LinkedIn">
                <a:extLst>
                  <a:ext uri="{FF2B5EF4-FFF2-40B4-BE49-F238E27FC236}">
                    <a16:creationId xmlns:a16="http://schemas.microsoft.com/office/drawing/2014/main" id="{4FF24095-9FD0-95E6-9C24-CCE3ADE824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2829" y="4841232"/>
                <a:ext cx="806283" cy="806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5466024-BECE-131E-8DCB-E8C766BA1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75799" y="4815012"/>
                <a:ext cx="955633" cy="830733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6B5E3118-85ED-88AA-FC30-941FE1BA1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7694" y="4969279"/>
                <a:ext cx="1266140" cy="556504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098AD9F9-2196-EC34-D3ED-6D389371E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60510" y="4952792"/>
                <a:ext cx="1658018" cy="583165"/>
              </a:xfrm>
              <a:prstGeom prst="rect">
                <a:avLst/>
              </a:prstGeom>
            </p:spPr>
          </p:pic>
          <p:pic>
            <p:nvPicPr>
              <p:cNvPr id="20" name="Imagen 19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E2E4E8D2-BC96-C24C-D4CD-4F7BE6E24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9978" y="201717"/>
                <a:ext cx="1155447" cy="963568"/>
              </a:xfrm>
              <a:prstGeom prst="rect">
                <a:avLst/>
              </a:prstGeom>
            </p:spPr>
          </p:pic>
          <p:pic>
            <p:nvPicPr>
              <p:cNvPr id="1026" name="Picture 2" descr="KPMG logo">
                <a:extLst>
                  <a:ext uri="{FF2B5EF4-FFF2-40B4-BE49-F238E27FC236}">
                    <a16:creationId xmlns:a16="http://schemas.microsoft.com/office/drawing/2014/main" id="{D9D1658A-9C78-3060-E934-1E30449A1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2800" y="2433847"/>
                <a:ext cx="1618689" cy="647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redondeado 26">
                <a:extLst>
                  <a:ext uri="{FF2B5EF4-FFF2-40B4-BE49-F238E27FC236}">
                    <a16:creationId xmlns:a16="http://schemas.microsoft.com/office/drawing/2014/main" id="{1F667C44-8AA3-15B4-5349-C6EA55259E60}"/>
                  </a:ext>
                </a:extLst>
              </p:cNvPr>
              <p:cNvSpPr/>
              <p:nvPr/>
            </p:nvSpPr>
            <p:spPr>
              <a:xfrm>
                <a:off x="-45720" y="258212"/>
                <a:ext cx="5331432" cy="705660"/>
              </a:xfrm>
              <a:prstGeom prst="roundRect">
                <a:avLst>
                  <a:gd name="adj" fmla="val 8693"/>
                </a:avLst>
              </a:prstGeom>
              <a:solidFill>
                <a:srgbClr val="6E449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C4AC4A9C-13C6-774D-A9CD-D227C00B70BF}"/>
                  </a:ext>
                </a:extLst>
              </p:cNvPr>
              <p:cNvSpPr txBox="1"/>
              <p:nvPr/>
            </p:nvSpPr>
            <p:spPr>
              <a:xfrm>
                <a:off x="1225758" y="347465"/>
                <a:ext cx="31926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S" sz="2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Patrocinadores</a:t>
                </a:r>
                <a:endParaRPr lang="es-CO" sz="2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DE08B86-3435-1CCA-21C0-5B19AF772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8" y="2270938"/>
            <a:ext cx="2777343" cy="23161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1B67-3EC8-B203-8D5A-8233E1B49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10A890-C61A-AAAD-D110-BA8DCF7FBEBD}"/>
              </a:ext>
            </a:extLst>
          </p:cNvPr>
          <p:cNvSpPr txBox="1"/>
          <p:nvPr/>
        </p:nvSpPr>
        <p:spPr>
          <a:xfrm>
            <a:off x="988241" y="1684568"/>
            <a:ext cx="6589523" cy="249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3600" b="1" kern="100" noProof="0" dirty="0">
                <a:solidFill>
                  <a:srgbClr val="5F2364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De Cero a Agente: Taller Práctico para Construir Agentes con IA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s-CO" sz="2400" b="1" kern="100" noProof="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DD4E2F3-6839-A2E8-E257-02BA883E9436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C4507BF7-AB83-BA4E-8106-9C9BD1C74E9F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5AFA66F8-4D83-C76A-A15E-979CA86FB54E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EBFECB11-52ED-8727-57F9-A8893EA404B2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EC9D907-CFBC-FE98-4AA9-6D47E86EA541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593D6A5B-43B6-972C-BF82-E99927F9DB52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87ED58A6-3841-F774-D8D8-0D63F8D2EC7C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3B16FB98-D45F-EBAC-BA7A-CD706B8C035D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BD0D06FF-E81D-A821-7195-BE57B667284E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ADBB8997-9649-D318-467D-0984BD0DFBB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492A2A0-CA08-19BE-1F3C-96436602F738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B9BEB80E-0434-8DF7-A215-0A82BF4235CC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038F707A-9580-7A95-C934-08B2EE317FE6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9521BC22-D53E-D726-9588-99065175D15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138B736-DBDE-8847-9AF8-9146A9BB36F3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2458D5B-28C0-EA41-D651-35A0FE9B18CC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73654614-83DF-0119-307F-28C39128EA0D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0AC3C792-8DA4-3E6D-F756-1D667A5A5E18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C6BF43ED-745E-B98D-53AE-4D2C4C54D6AB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1E96BDAF-655C-FA2F-6AFD-8E10ADBC7B43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2C0BFCC0-E161-1D50-A978-FF06F8510787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CFDA29B0-78BE-21C0-A3CC-667747967CA2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4B2C71B-2209-D64E-5A2E-8AE1514984F9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9A6C535-B4AB-86D8-5100-82FEB83BE1E5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4DCD0F95-9347-8916-871B-C652A672D65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9F611204-0DCC-8CCD-E3D9-25239D11B774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E04C2CEC-F92C-736D-5220-5F3E6AF30D35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8D81A28C-C127-2897-5ED0-D60E784D3F05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427B0195-2ED8-0FA9-67F5-43463C122EEF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7F5B2C92-A544-71F7-B30A-7D2BE794E3A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3E419AD9-C6D5-55A4-3C6C-74F10A90B6BC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16FFA4EF-6692-7D83-DA4D-BFE0109BC037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DCDA0EBC-2B94-936B-79DF-596B048C3A75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2C9EFC10-CBF3-7826-35BC-398CECA40DF1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A5EF4169-B75C-F8E0-5367-38D3A8E0B5C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A8895E23-BE3C-E6BD-37CC-23F6060CAFC3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6FEE118E-AC67-8725-DB96-C9BB55EB9C3A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63A75A7D-3925-CE57-1115-85140ADD00BE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3D4AB10-9D54-1987-9260-000A9435C67D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54DC969E-0191-0E25-60DE-C27FA076DBA9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66209DA0-9633-D144-D2E9-89B0958D4E8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945A9A89-80FA-E911-758D-F63B13A812AB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F76F62F8-DE5D-9613-C2E4-6B16B1766620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45AF0BC8-BCD8-8CF0-5B47-473D665B1E9B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8FFC7453-D987-D781-5614-2E7167A81CB1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4FA3A247-205F-3379-1604-B9D4506C8B28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FEB1313F-6396-0855-E590-B172DB026808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7FC37558-626E-3E59-2721-C8AD49E3E33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96E9F3A3-FFA4-64E8-A594-371F89BD9635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19EB6E91-7DE6-2744-DF0C-981A31BB5B3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896CE0C4-6791-19AE-7169-79D592F80AB2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26E46F4-15BB-676F-AB1F-F36B286273A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76B4A634-C0EF-B5D4-02A4-D6E8C84CCAFC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B89FEEB-D299-E442-0110-E9AC12B0173F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70F7A47E-5DF0-5E35-C8F5-906751F914E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C438729B-5506-33BC-A7B9-E4186960F114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24752CD3-1191-EF11-2617-FEE4CBB5F87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477F8CA0-C59C-9EBA-80C5-F56035AF377E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3E3F8D33-0827-CE98-1D0B-085A3297400D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A4278582-EDFD-3015-2996-4CA459EC6351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6DAD9792-8A62-2982-E9E8-C1C6DB629CF9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DB2A9F0C-149D-0FBE-0479-3C02C5184741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2A94E63D-497C-25AC-0E17-758F2066783C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D6600DF2-2022-4553-51F1-FB5CCD1E19C3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BCD07DD5-93B8-D9D0-5078-4101ADC00479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A6C182A-C0E4-A948-20DC-6179FB0B5783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BC61744C-C7D6-16AE-6807-116805B84317}"/>
              </a:ext>
            </a:extLst>
          </p:cNvPr>
          <p:cNvSpPr/>
          <p:nvPr/>
        </p:nvSpPr>
        <p:spPr>
          <a:xfrm>
            <a:off x="1115728" y="133603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80FF6BE-ECC3-3276-6334-F53518ABC092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FD2FC3CC-B4A3-5C4A-C9CB-0DA673AB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3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4474" y="1446061"/>
            <a:ext cx="3640458" cy="54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5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21117-AE6C-9300-0998-D32EADF5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078DC3C-9A53-FA72-3FFE-5E1D208DD128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25FC91-2919-04CB-E7AD-2C6F44A6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DB2576F-F0E0-C8C6-E371-2F0974713A01}"/>
              </a:ext>
            </a:extLst>
          </p:cNvPr>
          <p:cNvSpPr/>
          <p:nvPr/>
        </p:nvSpPr>
        <p:spPr>
          <a:xfrm>
            <a:off x="1245995" y="128720"/>
            <a:ext cx="5977810" cy="920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  <a:t>¿Qué es la IA Agentica? </a:t>
            </a:r>
            <a:b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</a:br>
            <a: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  <a:t>Más Allá de los Chatbots</a:t>
            </a:r>
            <a:endParaRPr lang="es-CO" sz="2400" noProof="0" dirty="0">
              <a:solidFill>
                <a:srgbClr val="5F2364"/>
              </a:solidFill>
              <a:latin typeface="Josefin Sans Bold" pitchFamily="2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121E395-3C51-DE4B-6D32-CC5FD2A25B70}"/>
              </a:ext>
            </a:extLst>
          </p:cNvPr>
          <p:cNvSpPr/>
          <p:nvPr/>
        </p:nvSpPr>
        <p:spPr>
          <a:xfrm>
            <a:off x="1245995" y="1719737"/>
            <a:ext cx="1962619" cy="230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Chatbot Tradicional</a:t>
            </a:r>
            <a:endParaRPr lang="es-CO" sz="14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A6B2262-C9A0-734D-29A1-4A8B61051B9E}"/>
              </a:ext>
            </a:extLst>
          </p:cNvPr>
          <p:cNvSpPr/>
          <p:nvPr/>
        </p:nvSpPr>
        <p:spPr>
          <a:xfrm>
            <a:off x="1245995" y="2097118"/>
            <a:ext cx="2797418" cy="94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Fundamentalmente reactivo, responde a entradas siguiendo reglas predefinidas. Su acción se limita a la conversación.</a:t>
            </a:r>
            <a:endParaRPr lang="es-CO" sz="1400" noProof="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88DDF10-D532-E06F-6E8A-0F90F070C125}"/>
              </a:ext>
            </a:extLst>
          </p:cNvPr>
          <p:cNvGrpSpPr/>
          <p:nvPr/>
        </p:nvGrpSpPr>
        <p:grpSpPr>
          <a:xfrm>
            <a:off x="1245995" y="3732712"/>
            <a:ext cx="2797418" cy="809987"/>
            <a:chOff x="1245995" y="3939190"/>
            <a:chExt cx="2797418" cy="809987"/>
          </a:xfrm>
        </p:grpSpPr>
        <p:sp>
          <p:nvSpPr>
            <p:cNvPr id="6" name="Text 3">
              <a:extLst>
                <a:ext uri="{FF2B5EF4-FFF2-40B4-BE49-F238E27FC236}">
                  <a16:creationId xmlns:a16="http://schemas.microsoft.com/office/drawing/2014/main" id="{80BD933C-C1F5-B3F5-8EC5-ABA6A4E8444E}"/>
                </a:ext>
              </a:extLst>
            </p:cNvPr>
            <p:cNvSpPr/>
            <p:nvPr/>
          </p:nvSpPr>
          <p:spPr>
            <a:xfrm>
              <a:off x="1245995" y="3939190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Reactivo</a:t>
              </a:r>
              <a:endParaRPr lang="es-CO" sz="1400" noProof="0" dirty="0"/>
            </a:p>
          </p:txBody>
        </p:sp>
        <p:sp>
          <p:nvSpPr>
            <p:cNvPr id="7" name="Text 4">
              <a:extLst>
                <a:ext uri="{FF2B5EF4-FFF2-40B4-BE49-F238E27FC236}">
                  <a16:creationId xmlns:a16="http://schemas.microsoft.com/office/drawing/2014/main" id="{9D41EC9B-FAA7-F3D1-E2BB-89A879878AC2}"/>
                </a:ext>
              </a:extLst>
            </p:cNvPr>
            <p:cNvSpPr/>
            <p:nvPr/>
          </p:nvSpPr>
          <p:spPr>
            <a:xfrm>
              <a:off x="1245995" y="4226356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reglas</a:t>
              </a:r>
              <a:endParaRPr lang="es-CO" sz="1400" noProof="0" dirty="0"/>
            </a:p>
          </p:txBody>
        </p:sp>
        <p:sp>
          <p:nvSpPr>
            <p:cNvPr id="8" name="Text 5">
              <a:extLst>
                <a:ext uri="{FF2B5EF4-FFF2-40B4-BE49-F238E27FC236}">
                  <a16:creationId xmlns:a16="http://schemas.microsoft.com/office/drawing/2014/main" id="{872FE873-3643-F75A-6306-574F2B7C0D68}"/>
                </a:ext>
              </a:extLst>
            </p:cNvPr>
            <p:cNvSpPr/>
            <p:nvPr/>
          </p:nvSpPr>
          <p:spPr>
            <a:xfrm>
              <a:off x="1245995" y="4513523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Solo conversación</a:t>
              </a:r>
              <a:endParaRPr lang="es-CO" sz="1400" noProof="0" dirty="0"/>
            </a:p>
          </p:txBody>
        </p:sp>
      </p:grpSp>
      <p:sp>
        <p:nvSpPr>
          <p:cNvPr id="11" name="Text 6">
            <a:extLst>
              <a:ext uri="{FF2B5EF4-FFF2-40B4-BE49-F238E27FC236}">
                <a16:creationId xmlns:a16="http://schemas.microsoft.com/office/drawing/2014/main" id="{44BB87A4-B8BE-1ED1-13BA-6F09818C9EDB}"/>
              </a:ext>
            </a:extLst>
          </p:cNvPr>
          <p:cNvSpPr/>
          <p:nvPr/>
        </p:nvSpPr>
        <p:spPr>
          <a:xfrm>
            <a:off x="4432414" y="1719737"/>
            <a:ext cx="1962619" cy="230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Agente de IA</a:t>
            </a:r>
            <a:endParaRPr lang="es-CO" sz="1400" noProof="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05FDD6C-FCAC-BF96-0D7F-238CBEF17F53}"/>
              </a:ext>
            </a:extLst>
          </p:cNvPr>
          <p:cNvSpPr/>
          <p:nvPr/>
        </p:nvSpPr>
        <p:spPr>
          <a:xfrm>
            <a:off x="4426387" y="2097118"/>
            <a:ext cx="2797418" cy="706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Proactivo y orientado a objetivos. No se limita a responder, sino que actúa para alcanzar una meta específica.</a:t>
            </a:r>
            <a:endParaRPr lang="es-CO" sz="1400" noProof="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8A2A839F-902D-7C68-939D-80A5E0963EBD}"/>
              </a:ext>
            </a:extLst>
          </p:cNvPr>
          <p:cNvSpPr/>
          <p:nvPr/>
        </p:nvSpPr>
        <p:spPr>
          <a:xfrm>
            <a:off x="4432414" y="3703536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Proactivo</a:t>
            </a:r>
            <a:endParaRPr lang="es-CO" sz="1400" noProof="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1522706C-113D-1D8C-3927-382B347E7494}"/>
              </a:ext>
            </a:extLst>
          </p:cNvPr>
          <p:cNvSpPr/>
          <p:nvPr/>
        </p:nvSpPr>
        <p:spPr>
          <a:xfrm>
            <a:off x="4432414" y="3990703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Orientado a objetivos</a:t>
            </a:r>
            <a:endParaRPr lang="es-CO" sz="1400" noProof="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72142EDE-C736-C598-F09F-7B0EE32B1D46}"/>
              </a:ext>
            </a:extLst>
          </p:cNvPr>
          <p:cNvSpPr/>
          <p:nvPr/>
        </p:nvSpPr>
        <p:spPr>
          <a:xfrm>
            <a:off x="4432414" y="4277869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Ejecuta acciones</a:t>
            </a:r>
            <a:endParaRPr lang="es-CO" sz="1400" noProof="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B077FCD4-5D54-030F-DC52-9B8132AC16A6}"/>
              </a:ext>
            </a:extLst>
          </p:cNvPr>
          <p:cNvSpPr/>
          <p:nvPr/>
        </p:nvSpPr>
        <p:spPr>
          <a:xfrm>
            <a:off x="1245995" y="4966362"/>
            <a:ext cx="5977810" cy="94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La diferencia clave radica en tres capacidades inherentes a los agentes: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autonomía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,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planificación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y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memoria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. Un agente puede operar de forma independiente para realizar tareas complejas de múltiples pasos sin necesidad de intervención humana constante.</a:t>
            </a:r>
            <a:endParaRPr lang="es-CO" sz="1400" noProof="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6D994250-A513-3075-C320-94F32AAFB2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8833" y="-12489"/>
            <a:ext cx="4573167" cy="68597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B746D4-A150-EA43-29EA-3CA9E179C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66" y="267595"/>
            <a:ext cx="1290345" cy="10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8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EFAD-FB9D-D084-68AB-6BD7F496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3CD9BCB-F837-F026-C1CB-5C2CD8F3C02B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D500030-B2BA-5D0E-F4C5-DBAB11330604}"/>
              </a:ext>
            </a:extLst>
          </p:cNvPr>
          <p:cNvSpPr txBox="1"/>
          <p:nvPr/>
        </p:nvSpPr>
        <p:spPr>
          <a:xfrm>
            <a:off x="127819" y="497305"/>
            <a:ext cx="3244645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Ejemplo</a:t>
            </a:r>
            <a:r>
              <a:rPr lang="es-CO" sz="2400" b="1" kern="100" noProof="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Práctico: Agente IA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EF5D3A0F-EACA-4B4E-5DF7-DD6C60024E97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C77868AA-92AC-523F-913F-12B023373072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B89EBE94-7181-E09A-8FF3-157B5BDA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39FE0967-CFAD-7967-5DCA-E88B759DB2FD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53" name="Text 21">
            <a:extLst>
              <a:ext uri="{FF2B5EF4-FFF2-40B4-BE49-F238E27FC236}">
                <a16:creationId xmlns:a16="http://schemas.microsoft.com/office/drawing/2014/main" id="{FA52614E-1662-0014-213A-8E80FF4FECC8}"/>
              </a:ext>
            </a:extLst>
          </p:cNvPr>
          <p:cNvSpPr/>
          <p:nvPr/>
        </p:nvSpPr>
        <p:spPr>
          <a:xfrm>
            <a:off x="3675483" y="5564335"/>
            <a:ext cx="7813368" cy="95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Esta capacidad de orquestar una secuencia de acciones a través de diferentes sistemas es lo que define a un agente y lo diferencia de un simple interlocutor conversacional.</a:t>
            </a:r>
            <a:endParaRPr lang="es-CO" sz="1400" noProof="0" dirty="0"/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9300904E-8EB0-B842-52B0-4C0780A2255F}"/>
              </a:ext>
            </a:extLst>
          </p:cNvPr>
          <p:cNvGrpSpPr/>
          <p:nvPr/>
        </p:nvGrpSpPr>
        <p:grpSpPr>
          <a:xfrm>
            <a:off x="3710919" y="395080"/>
            <a:ext cx="3195339" cy="957047"/>
            <a:chOff x="3755871" y="1790"/>
            <a:chExt cx="3195339" cy="957047"/>
          </a:xfrm>
        </p:grpSpPr>
        <p:sp>
          <p:nvSpPr>
            <p:cNvPr id="27" name="Text 1">
              <a:extLst>
                <a:ext uri="{FF2B5EF4-FFF2-40B4-BE49-F238E27FC236}">
                  <a16:creationId xmlns:a16="http://schemas.microsoft.com/office/drawing/2014/main" id="{CCA6BD46-D1B5-12D2-BB53-4FAFFF891A66}"/>
                </a:ext>
              </a:extLst>
            </p:cNvPr>
            <p:cNvSpPr/>
            <p:nvPr/>
          </p:nvSpPr>
          <p:spPr>
            <a:xfrm>
              <a:off x="3755871" y="1790"/>
              <a:ext cx="152153" cy="20431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 Light" pitchFamily="34" charset="0"/>
                  <a:ea typeface="Josefin Sans Light" pitchFamily="34" charset="-122"/>
                  <a:cs typeface="Josefin Sans Light" pitchFamily="34" charset="-120"/>
                </a:rPr>
                <a:t>01</a:t>
              </a:r>
              <a:endParaRPr lang="es-CO" sz="1400" noProof="0" dirty="0"/>
            </a:p>
          </p:txBody>
        </p:sp>
        <p:sp>
          <p:nvSpPr>
            <p:cNvPr id="29" name="Text 3">
              <a:extLst>
                <a:ext uri="{FF2B5EF4-FFF2-40B4-BE49-F238E27FC236}">
                  <a16:creationId xmlns:a16="http://schemas.microsoft.com/office/drawing/2014/main" id="{7C99A473-E693-B136-37B8-05B4D564BC23}"/>
                </a:ext>
              </a:extLst>
            </p:cNvPr>
            <p:cNvSpPr/>
            <p:nvPr/>
          </p:nvSpPr>
          <p:spPr>
            <a:xfrm>
              <a:off x="3755871" y="380113"/>
              <a:ext cx="2469518" cy="25551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Acceder a la base de datos</a:t>
              </a:r>
              <a:endParaRPr lang="es-CO" sz="1400" noProof="0" dirty="0"/>
            </a:p>
          </p:txBody>
        </p:sp>
        <p:sp>
          <p:nvSpPr>
            <p:cNvPr id="30" name="Text 4">
              <a:extLst>
                <a:ext uri="{FF2B5EF4-FFF2-40B4-BE49-F238E27FC236}">
                  <a16:creationId xmlns:a16="http://schemas.microsoft.com/office/drawing/2014/main" id="{F2FF7F15-1133-585F-CA54-FDA29BC568C6}"/>
                </a:ext>
              </a:extLst>
            </p:cNvPr>
            <p:cNvSpPr/>
            <p:nvPr/>
          </p:nvSpPr>
          <p:spPr>
            <a:xfrm>
              <a:off x="3755871" y="733718"/>
              <a:ext cx="2953284" cy="2251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Verificar la compra del producto en el</a:t>
              </a:r>
              <a:b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</a:b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sistema</a:t>
              </a:r>
              <a:endParaRPr lang="es-CO" sz="1400" noProof="0" dirty="0"/>
            </a:p>
          </p:txBody>
        </p: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86C9F6D4-3DE3-C7BB-BA99-4171D8AE2881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1" y="263511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F9922AF5-BFD5-960A-623A-E0AF07033D03}"/>
              </a:ext>
            </a:extLst>
          </p:cNvPr>
          <p:cNvGrpSpPr/>
          <p:nvPr/>
        </p:nvGrpSpPr>
        <p:grpSpPr>
          <a:xfrm>
            <a:off x="3710919" y="1914236"/>
            <a:ext cx="3238398" cy="1255126"/>
            <a:chOff x="3750952" y="1301092"/>
            <a:chExt cx="3238398" cy="1255126"/>
          </a:xfrm>
        </p:grpSpPr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8DE8B668-6601-7B34-BA38-91FDBA496EAB}"/>
                </a:ext>
              </a:extLst>
            </p:cNvPr>
            <p:cNvSpPr/>
            <p:nvPr/>
          </p:nvSpPr>
          <p:spPr>
            <a:xfrm>
              <a:off x="3750952" y="1301092"/>
              <a:ext cx="152153" cy="20431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 Light" pitchFamily="34" charset="0"/>
                  <a:ea typeface="Josefin Sans Light" pitchFamily="34" charset="-122"/>
                  <a:cs typeface="Josefin Sans Light" pitchFamily="34" charset="-120"/>
                </a:rPr>
                <a:t>02</a:t>
              </a:r>
              <a:endParaRPr lang="es-CO" sz="1400" noProof="0" dirty="0"/>
            </a:p>
          </p:txBody>
        </p:sp>
        <p:sp>
          <p:nvSpPr>
            <p:cNvPr id="34" name="Text 7">
              <a:extLst>
                <a:ext uri="{FF2B5EF4-FFF2-40B4-BE49-F238E27FC236}">
                  <a16:creationId xmlns:a16="http://schemas.microsoft.com/office/drawing/2014/main" id="{E3D70EF0-6C8B-47E3-58CC-AE1D049E10ED}"/>
                </a:ext>
              </a:extLst>
            </p:cNvPr>
            <p:cNvSpPr/>
            <p:nvPr/>
          </p:nvSpPr>
          <p:spPr>
            <a:xfrm>
              <a:off x="3755871" y="1679415"/>
              <a:ext cx="3105437" cy="25551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Consultar política de devoluciones</a:t>
              </a:r>
              <a:endParaRPr lang="es-CO" sz="1400" noProof="0" dirty="0"/>
            </a:p>
          </p:txBody>
        </p:sp>
        <p:sp>
          <p:nvSpPr>
            <p:cNvPr id="35" name="Text 8">
              <a:extLst>
                <a:ext uri="{FF2B5EF4-FFF2-40B4-BE49-F238E27FC236}">
                  <a16:creationId xmlns:a16="http://schemas.microsoft.com/office/drawing/2014/main" id="{9D454898-BBF2-36DB-FA5E-A298E2C2A5AF}"/>
                </a:ext>
              </a:extLst>
            </p:cNvPr>
            <p:cNvSpPr/>
            <p:nvPr/>
          </p:nvSpPr>
          <p:spPr>
            <a:xfrm>
              <a:off x="3755871" y="2033020"/>
              <a:ext cx="3233479" cy="5231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Confirmar la elegibilidad según las reglas establecidas</a:t>
              </a:r>
              <a:endParaRPr lang="es-CO" sz="1400" noProof="0" dirty="0"/>
            </a:p>
          </p:txBody>
        </p: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153C650B-13CB-2420-6248-92BEC05AA8AA}"/>
                </a:ext>
              </a:extLst>
            </p:cNvPr>
            <p:cNvCxnSpPr>
              <a:cxnSpLocks/>
            </p:cNvCxnSpPr>
            <p:nvPr/>
          </p:nvCxnSpPr>
          <p:spPr>
            <a:xfrm>
              <a:off x="3750952" y="1566287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052C347D-AA9A-BA8F-5654-3260C1FFE282}"/>
              </a:ext>
            </a:extLst>
          </p:cNvPr>
          <p:cNvGrpSpPr/>
          <p:nvPr/>
        </p:nvGrpSpPr>
        <p:grpSpPr>
          <a:xfrm>
            <a:off x="7840467" y="1922659"/>
            <a:ext cx="3233388" cy="1255124"/>
            <a:chOff x="3710919" y="2861992"/>
            <a:chExt cx="3233388" cy="1255124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394CF7FB-9889-0483-E06B-F996F27764FE}"/>
                </a:ext>
              </a:extLst>
            </p:cNvPr>
            <p:cNvGrpSpPr/>
            <p:nvPr/>
          </p:nvGrpSpPr>
          <p:grpSpPr>
            <a:xfrm>
              <a:off x="3710919" y="2861992"/>
              <a:ext cx="3233388" cy="1255124"/>
              <a:chOff x="10401705" y="948646"/>
              <a:chExt cx="3233388" cy="1255124"/>
            </a:xfrm>
          </p:grpSpPr>
          <p:sp>
            <p:nvSpPr>
              <p:cNvPr id="36" name="Text 9">
                <a:extLst>
                  <a:ext uri="{FF2B5EF4-FFF2-40B4-BE49-F238E27FC236}">
                    <a16:creationId xmlns:a16="http://schemas.microsoft.com/office/drawing/2014/main" id="{74002B79-41B1-28F0-A7CC-3B408001730A}"/>
                  </a:ext>
                </a:extLst>
              </p:cNvPr>
              <p:cNvSpPr/>
              <p:nvPr/>
            </p:nvSpPr>
            <p:spPr>
              <a:xfrm>
                <a:off x="10401705" y="94864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03</a:t>
                </a:r>
                <a:endParaRPr lang="es-CO" sz="1400" noProof="0" dirty="0"/>
              </a:p>
            </p:txBody>
          </p:sp>
          <p:sp>
            <p:nvSpPr>
              <p:cNvPr id="40" name="Text 11">
                <a:extLst>
                  <a:ext uri="{FF2B5EF4-FFF2-40B4-BE49-F238E27FC236}">
                    <a16:creationId xmlns:a16="http://schemas.microsoft.com/office/drawing/2014/main" id="{622BD331-92E5-8DFD-CA70-DC709360FDB7}"/>
                  </a:ext>
                </a:extLst>
              </p:cNvPr>
              <p:cNvSpPr/>
              <p:nvPr/>
            </p:nvSpPr>
            <p:spPr>
              <a:xfrm>
                <a:off x="10401705" y="1326968"/>
                <a:ext cx="1986665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Procesar el reembolso</a:t>
                </a:r>
                <a:endParaRPr lang="es-CO" sz="1400" noProof="0" dirty="0"/>
              </a:p>
            </p:txBody>
          </p:sp>
          <p:sp>
            <p:nvSpPr>
              <p:cNvPr id="44" name="Text 12">
                <a:extLst>
                  <a:ext uri="{FF2B5EF4-FFF2-40B4-BE49-F238E27FC236}">
                    <a16:creationId xmlns:a16="http://schemas.microsoft.com/office/drawing/2014/main" id="{6F20C7E9-C5F9-6168-B7FC-7D4B07BE4336}"/>
                  </a:ext>
                </a:extLst>
              </p:cNvPr>
              <p:cNvSpPr/>
              <p:nvPr/>
            </p:nvSpPr>
            <p:spPr>
              <a:xfrm>
                <a:off x="10401705" y="1680572"/>
                <a:ext cx="3233388" cy="52319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Ejecutar el pago a través de la API correspondiente</a:t>
                </a:r>
                <a:endParaRPr lang="es-CO" sz="1400" noProof="0" dirty="0"/>
              </a:p>
            </p:txBody>
          </p:sp>
        </p:grp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EEBB72D0-0D17-5CAB-721C-5E335311FCBA}"/>
                </a:ext>
              </a:extLst>
            </p:cNvPr>
            <p:cNvCxnSpPr>
              <a:cxnSpLocks/>
            </p:cNvCxnSpPr>
            <p:nvPr/>
          </p:nvCxnSpPr>
          <p:spPr>
            <a:xfrm>
              <a:off x="3710919" y="3122327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2E912F09-0BF9-B08D-569B-EEB242197DCB}"/>
              </a:ext>
            </a:extLst>
          </p:cNvPr>
          <p:cNvGrpSpPr/>
          <p:nvPr/>
        </p:nvGrpSpPr>
        <p:grpSpPr>
          <a:xfrm>
            <a:off x="3675483" y="3731471"/>
            <a:ext cx="3454492" cy="993527"/>
            <a:chOff x="3755871" y="4422890"/>
            <a:chExt cx="3454492" cy="993527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AE7B90F7-41E4-10CC-9F99-BFCB91BD5198}"/>
                </a:ext>
              </a:extLst>
            </p:cNvPr>
            <p:cNvGrpSpPr/>
            <p:nvPr/>
          </p:nvGrpSpPr>
          <p:grpSpPr>
            <a:xfrm>
              <a:off x="3755871" y="4422890"/>
              <a:ext cx="3454492" cy="993527"/>
              <a:chOff x="3675483" y="2489796"/>
              <a:chExt cx="3454492" cy="993527"/>
            </a:xfrm>
          </p:grpSpPr>
          <p:sp>
            <p:nvSpPr>
              <p:cNvPr id="45" name="Text 13">
                <a:extLst>
                  <a:ext uri="{FF2B5EF4-FFF2-40B4-BE49-F238E27FC236}">
                    <a16:creationId xmlns:a16="http://schemas.microsoft.com/office/drawing/2014/main" id="{5053BA95-9286-2AF5-DD3E-5A67C5507F79}"/>
                  </a:ext>
                </a:extLst>
              </p:cNvPr>
              <p:cNvSpPr/>
              <p:nvPr/>
            </p:nvSpPr>
            <p:spPr>
              <a:xfrm>
                <a:off x="3675483" y="248979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04</a:t>
                </a:r>
                <a:endParaRPr lang="es-CO" sz="1400" noProof="0" dirty="0"/>
              </a:p>
            </p:txBody>
          </p:sp>
          <p:sp>
            <p:nvSpPr>
              <p:cNvPr id="47" name="Text 15">
                <a:extLst>
                  <a:ext uri="{FF2B5EF4-FFF2-40B4-BE49-F238E27FC236}">
                    <a16:creationId xmlns:a16="http://schemas.microsoft.com/office/drawing/2014/main" id="{9783428C-3FC4-E086-DCA5-08407665FB8E}"/>
                  </a:ext>
                </a:extLst>
              </p:cNvPr>
              <p:cNvSpPr/>
              <p:nvPr/>
            </p:nvSpPr>
            <p:spPr>
              <a:xfrm>
                <a:off x="3675483" y="2868119"/>
                <a:ext cx="2387323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Generar etiqueta de envío</a:t>
                </a:r>
                <a:endParaRPr lang="es-CO" sz="1400" noProof="0" dirty="0"/>
              </a:p>
            </p:txBody>
          </p:sp>
          <p:sp>
            <p:nvSpPr>
              <p:cNvPr id="48" name="Text 16">
                <a:extLst>
                  <a:ext uri="{FF2B5EF4-FFF2-40B4-BE49-F238E27FC236}">
                    <a16:creationId xmlns:a16="http://schemas.microsoft.com/office/drawing/2014/main" id="{AF7D86CC-5997-DC5A-E131-FAAFA49ADA02}"/>
                  </a:ext>
                </a:extLst>
              </p:cNvPr>
              <p:cNvSpPr/>
              <p:nvPr/>
            </p:nvSpPr>
            <p:spPr>
              <a:xfrm>
                <a:off x="3675483" y="3242526"/>
                <a:ext cx="3454492" cy="24079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Crear automáticamente la documentación</a:t>
                </a:r>
                <a:b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</a:b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de devolución</a:t>
                </a:r>
                <a:endParaRPr lang="es-CO" sz="1400" noProof="0" dirty="0"/>
              </a:p>
            </p:txBody>
          </p:sp>
        </p:grp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FECDA16D-E392-D8CE-86BD-242E46D80C45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1" y="4690224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09E369DA-0A10-B46B-A7FC-CF09B6ADDED5}"/>
              </a:ext>
            </a:extLst>
          </p:cNvPr>
          <p:cNvGrpSpPr/>
          <p:nvPr/>
        </p:nvGrpSpPr>
        <p:grpSpPr>
          <a:xfrm>
            <a:off x="7840467" y="3731471"/>
            <a:ext cx="4926250" cy="993529"/>
            <a:chOff x="3740482" y="5722192"/>
            <a:chExt cx="4926250" cy="993529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09F6BA8B-D61A-09D2-C84C-E307F9AE2083}"/>
                </a:ext>
              </a:extLst>
            </p:cNvPr>
            <p:cNvGrpSpPr/>
            <p:nvPr/>
          </p:nvGrpSpPr>
          <p:grpSpPr>
            <a:xfrm>
              <a:off x="3740482" y="5722192"/>
              <a:ext cx="4926250" cy="993529"/>
              <a:chOff x="8738405" y="2489796"/>
              <a:chExt cx="4926250" cy="993529"/>
            </a:xfrm>
          </p:grpSpPr>
          <p:sp>
            <p:nvSpPr>
              <p:cNvPr id="49" name="Text 17">
                <a:extLst>
                  <a:ext uri="{FF2B5EF4-FFF2-40B4-BE49-F238E27FC236}">
                    <a16:creationId xmlns:a16="http://schemas.microsoft.com/office/drawing/2014/main" id="{47E9D7E9-69BF-FF08-657D-AC726C1AC193}"/>
                  </a:ext>
                </a:extLst>
              </p:cNvPr>
              <p:cNvSpPr/>
              <p:nvPr/>
            </p:nvSpPr>
            <p:spPr>
              <a:xfrm>
                <a:off x="8738405" y="248979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05</a:t>
                </a:r>
                <a:endParaRPr lang="es-CO" sz="1400" noProof="0" dirty="0"/>
              </a:p>
            </p:txBody>
          </p:sp>
          <p:sp>
            <p:nvSpPr>
              <p:cNvPr id="51" name="Text 19">
                <a:extLst>
                  <a:ext uri="{FF2B5EF4-FFF2-40B4-BE49-F238E27FC236}">
                    <a16:creationId xmlns:a16="http://schemas.microsoft.com/office/drawing/2014/main" id="{5009CA67-0211-C15A-406B-0ACCBCA016B1}"/>
                  </a:ext>
                </a:extLst>
              </p:cNvPr>
              <p:cNvSpPr/>
              <p:nvPr/>
            </p:nvSpPr>
            <p:spPr>
              <a:xfrm>
                <a:off x="8738405" y="2868119"/>
                <a:ext cx="1903008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Enviar confirmación</a:t>
                </a:r>
                <a:endParaRPr lang="es-CO" sz="1400" noProof="0" dirty="0"/>
              </a:p>
            </p:txBody>
          </p:sp>
          <p:sp>
            <p:nvSpPr>
              <p:cNvPr id="52" name="Text 20">
                <a:extLst>
                  <a:ext uri="{FF2B5EF4-FFF2-40B4-BE49-F238E27FC236}">
                    <a16:creationId xmlns:a16="http://schemas.microsoft.com/office/drawing/2014/main" id="{BC4A0491-43B9-CFBB-DCE2-88E75110A39C}"/>
                  </a:ext>
                </a:extLst>
              </p:cNvPr>
              <p:cNvSpPr/>
              <p:nvPr/>
            </p:nvSpPr>
            <p:spPr>
              <a:xfrm>
                <a:off x="8738405" y="3221725"/>
                <a:ext cx="4926250" cy="26160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Notificar al cliente por correo electrónico</a:t>
                </a:r>
                <a:endParaRPr lang="es-CO" sz="1400" noProof="0" dirty="0"/>
              </a:p>
            </p:txBody>
          </p:sp>
        </p:grp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83A83100-1B59-82FA-B219-875969F07A15}"/>
                </a:ext>
              </a:extLst>
            </p:cNvPr>
            <p:cNvCxnSpPr>
              <a:cxnSpLocks/>
            </p:cNvCxnSpPr>
            <p:nvPr/>
          </p:nvCxnSpPr>
          <p:spPr>
            <a:xfrm>
              <a:off x="3740482" y="5983168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76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B36BD-CC16-4F6D-D5A5-0E038247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7ED19FE-CA79-B051-2278-624D5867EA1E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AB3370-5E33-3CFF-741B-C981F1B3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3C98B2D-9525-D15E-5183-635AD57C3EE7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Hoja de Ruta del Taller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6A8C79C6-C9DE-9093-256B-1F596C5ECCA6}"/>
              </a:ext>
            </a:extLst>
          </p:cNvPr>
          <p:cNvSpPr/>
          <p:nvPr/>
        </p:nvSpPr>
        <p:spPr>
          <a:xfrm>
            <a:off x="6739890" y="1263491"/>
            <a:ext cx="22860" cy="5484019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BFCCD82E-1960-67EB-53DB-10092FC27EF2}"/>
              </a:ext>
            </a:extLst>
          </p:cNvPr>
          <p:cNvSpPr/>
          <p:nvPr/>
        </p:nvSpPr>
        <p:spPr>
          <a:xfrm>
            <a:off x="6016526" y="1458635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4DEFD3B9-75BA-E9FA-0673-86E03391A8C1}"/>
              </a:ext>
            </a:extLst>
          </p:cNvPr>
          <p:cNvSpPr/>
          <p:nvPr/>
        </p:nvSpPr>
        <p:spPr>
          <a:xfrm>
            <a:off x="6544687" y="1263491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F50007AF-5417-CC67-5682-E9D747B93871}"/>
              </a:ext>
            </a:extLst>
          </p:cNvPr>
          <p:cNvSpPr/>
          <p:nvPr/>
        </p:nvSpPr>
        <p:spPr>
          <a:xfrm>
            <a:off x="6623337" y="1356892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1</a:t>
            </a:r>
            <a:endParaRPr lang="es-CO" sz="2150" noProof="0" dirty="0"/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15EA8235-73A3-D42F-C1FD-379DB6B19113}"/>
              </a:ext>
            </a:extLst>
          </p:cNvPr>
          <p:cNvSpPr/>
          <p:nvPr/>
        </p:nvSpPr>
        <p:spPr>
          <a:xfrm>
            <a:off x="2131814" y="1326594"/>
            <a:ext cx="3701177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1: Anatomía de un Agente</a:t>
            </a:r>
            <a:endParaRPr lang="es-CO" sz="1800" noProof="0" dirty="0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EF79123D-8920-8308-31D8-2FFF3B88401A}"/>
              </a:ext>
            </a:extLst>
          </p:cNvPr>
          <p:cNvSpPr/>
          <p:nvPr/>
        </p:nvSpPr>
        <p:spPr>
          <a:xfrm>
            <a:off x="2131814" y="1784628"/>
            <a:ext cx="3701177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Componentes esenciales: motor de razonamiento, planificación, memoria y herramientas</a:t>
            </a:r>
            <a:endParaRPr lang="es-CO" sz="1400" noProof="0" dirty="0"/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3E02F232-FFC0-B5E1-9B29-89D4BDD6B46E}"/>
              </a:ext>
            </a:extLst>
          </p:cNvPr>
          <p:cNvSpPr/>
          <p:nvPr/>
        </p:nvSpPr>
        <p:spPr>
          <a:xfrm>
            <a:off x="6935093" y="2560558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20AE0E2E-BEC9-F520-B332-EFBBCC03627C}"/>
              </a:ext>
            </a:extLst>
          </p:cNvPr>
          <p:cNvSpPr/>
          <p:nvPr/>
        </p:nvSpPr>
        <p:spPr>
          <a:xfrm>
            <a:off x="6544687" y="2365415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E676CD80-DC29-2ED8-FF94-47954BCFBD24}"/>
              </a:ext>
            </a:extLst>
          </p:cNvPr>
          <p:cNvSpPr/>
          <p:nvPr/>
        </p:nvSpPr>
        <p:spPr>
          <a:xfrm>
            <a:off x="6623337" y="2458816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2</a:t>
            </a:r>
            <a:endParaRPr lang="es-CO" sz="2150" noProof="0" dirty="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854BAA4E-C9B3-C954-AA63-E715FEB96CF9}"/>
              </a:ext>
            </a:extLst>
          </p:cNvPr>
          <p:cNvSpPr/>
          <p:nvPr/>
        </p:nvSpPr>
        <p:spPr>
          <a:xfrm>
            <a:off x="7669649" y="2428518"/>
            <a:ext cx="370736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2: Plan Maestro Universal</a:t>
            </a:r>
            <a:endParaRPr lang="es-CO" sz="1800" noProof="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736B0D7D-AA84-A74F-A667-8AAFC37CAC7B}"/>
              </a:ext>
            </a:extLst>
          </p:cNvPr>
          <p:cNvSpPr/>
          <p:nvPr/>
        </p:nvSpPr>
        <p:spPr>
          <a:xfrm>
            <a:off x="7669650" y="2825591"/>
            <a:ext cx="3707368" cy="286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Método de 7 pasos para cualquier proyecto de agente</a:t>
            </a:r>
            <a:endParaRPr lang="es-CO" sz="1400" noProof="0" dirty="0"/>
          </a:p>
        </p:txBody>
      </p:sp>
      <p:sp>
        <p:nvSpPr>
          <p:cNvPr id="30" name="Shape 12">
            <a:extLst>
              <a:ext uri="{FF2B5EF4-FFF2-40B4-BE49-F238E27FC236}">
                <a16:creationId xmlns:a16="http://schemas.microsoft.com/office/drawing/2014/main" id="{781C9A3D-6F19-2C48-A4D6-6CF99B38402C}"/>
              </a:ext>
            </a:extLst>
          </p:cNvPr>
          <p:cNvSpPr/>
          <p:nvPr/>
        </p:nvSpPr>
        <p:spPr>
          <a:xfrm>
            <a:off x="6016526" y="3510439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2CDF097D-D54E-E5C2-2E6B-C61CCD3CB1CD}"/>
              </a:ext>
            </a:extLst>
          </p:cNvPr>
          <p:cNvSpPr/>
          <p:nvPr/>
        </p:nvSpPr>
        <p:spPr>
          <a:xfrm>
            <a:off x="6544687" y="3315295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32" name="Text 14">
            <a:extLst>
              <a:ext uri="{FF2B5EF4-FFF2-40B4-BE49-F238E27FC236}">
                <a16:creationId xmlns:a16="http://schemas.microsoft.com/office/drawing/2014/main" id="{5B798ED9-EBCF-1246-E240-77898A4236CC}"/>
              </a:ext>
            </a:extLst>
          </p:cNvPr>
          <p:cNvSpPr/>
          <p:nvPr/>
        </p:nvSpPr>
        <p:spPr>
          <a:xfrm>
            <a:off x="6623337" y="3408696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3</a:t>
            </a:r>
            <a:endParaRPr lang="es-CO" sz="2150" noProof="0" dirty="0"/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3F0825D1-D801-0536-3897-7AFEF8AE33E6}"/>
              </a:ext>
            </a:extLst>
          </p:cNvPr>
          <p:cNvSpPr/>
          <p:nvPr/>
        </p:nvSpPr>
        <p:spPr>
          <a:xfrm>
            <a:off x="3030379" y="3378398"/>
            <a:ext cx="280261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3: Enfoque Visual</a:t>
            </a:r>
            <a:endParaRPr lang="es-CO" sz="1800" noProof="0" dirty="0"/>
          </a:p>
        </p:txBody>
      </p:sp>
      <p:sp>
        <p:nvSpPr>
          <p:cNvPr id="34" name="Text 16">
            <a:extLst>
              <a:ext uri="{FF2B5EF4-FFF2-40B4-BE49-F238E27FC236}">
                <a16:creationId xmlns:a16="http://schemas.microsoft.com/office/drawing/2014/main" id="{12665FC6-8833-EBEB-1B53-D137F9BBAFBC}"/>
              </a:ext>
            </a:extLst>
          </p:cNvPr>
          <p:cNvSpPr/>
          <p:nvPr/>
        </p:nvSpPr>
        <p:spPr>
          <a:xfrm>
            <a:off x="2131813" y="3836431"/>
            <a:ext cx="3701177" cy="8420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Construyendo agentes sin código con plataformas visuales</a:t>
            </a:r>
            <a:endParaRPr lang="es-CO" sz="1400" noProof="0" dirty="0"/>
          </a:p>
        </p:txBody>
      </p:sp>
      <p:sp>
        <p:nvSpPr>
          <p:cNvPr id="35" name="Shape 17">
            <a:extLst>
              <a:ext uri="{FF2B5EF4-FFF2-40B4-BE49-F238E27FC236}">
                <a16:creationId xmlns:a16="http://schemas.microsoft.com/office/drawing/2014/main" id="{15E324C4-A43C-4B6C-3E18-247429E204B2}"/>
              </a:ext>
            </a:extLst>
          </p:cNvPr>
          <p:cNvSpPr/>
          <p:nvPr/>
        </p:nvSpPr>
        <p:spPr>
          <a:xfrm>
            <a:off x="6935093" y="4460319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36" name="Shape 18">
            <a:extLst>
              <a:ext uri="{FF2B5EF4-FFF2-40B4-BE49-F238E27FC236}">
                <a16:creationId xmlns:a16="http://schemas.microsoft.com/office/drawing/2014/main" id="{93AC1E3E-DE6E-99D2-EFCE-566B8E5202F0}"/>
              </a:ext>
            </a:extLst>
          </p:cNvPr>
          <p:cNvSpPr/>
          <p:nvPr/>
        </p:nvSpPr>
        <p:spPr>
          <a:xfrm>
            <a:off x="6544687" y="4265176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37" name="Text 19">
            <a:extLst>
              <a:ext uri="{FF2B5EF4-FFF2-40B4-BE49-F238E27FC236}">
                <a16:creationId xmlns:a16="http://schemas.microsoft.com/office/drawing/2014/main" id="{8BB5249A-602B-F8AA-0E47-B3AEB3F60CF1}"/>
              </a:ext>
            </a:extLst>
          </p:cNvPr>
          <p:cNvSpPr/>
          <p:nvPr/>
        </p:nvSpPr>
        <p:spPr>
          <a:xfrm>
            <a:off x="6623337" y="4358577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4</a:t>
            </a:r>
            <a:endParaRPr lang="es-CO" sz="2150" noProof="0" dirty="0"/>
          </a:p>
        </p:txBody>
      </p:sp>
      <p:sp>
        <p:nvSpPr>
          <p:cNvPr id="38" name="Text 20">
            <a:extLst>
              <a:ext uri="{FF2B5EF4-FFF2-40B4-BE49-F238E27FC236}">
                <a16:creationId xmlns:a16="http://schemas.microsoft.com/office/drawing/2014/main" id="{085850AD-BD5C-0F7B-D9DA-BA3FEB34C861}"/>
              </a:ext>
            </a:extLst>
          </p:cNvPr>
          <p:cNvSpPr/>
          <p:nvPr/>
        </p:nvSpPr>
        <p:spPr>
          <a:xfrm>
            <a:off x="7669649" y="4328279"/>
            <a:ext cx="377416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4: Enfoque de </a:t>
            </a:r>
            <a:r>
              <a:rPr lang="es-CO" sz="1800" b="1" noProof="0" dirty="0" err="1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Frameworks</a:t>
            </a:r>
            <a:endParaRPr lang="es-CO" sz="1800" noProof="0" dirty="0"/>
          </a:p>
        </p:txBody>
      </p:sp>
      <p:sp>
        <p:nvSpPr>
          <p:cNvPr id="39" name="Text 21">
            <a:extLst>
              <a:ext uri="{FF2B5EF4-FFF2-40B4-BE49-F238E27FC236}">
                <a16:creationId xmlns:a16="http://schemas.microsoft.com/office/drawing/2014/main" id="{CB8A41EC-00DC-B9B8-C3C6-FA3A5F00A873}"/>
              </a:ext>
            </a:extLst>
          </p:cNvPr>
          <p:cNvSpPr/>
          <p:nvPr/>
        </p:nvSpPr>
        <p:spPr>
          <a:xfrm>
            <a:off x="7669649" y="4725353"/>
            <a:ext cx="3948311" cy="286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Construyendo equipos de agentes colaborativos con código</a:t>
            </a:r>
            <a:endParaRPr lang="es-CO" sz="1400" noProof="0" dirty="0"/>
          </a:p>
        </p:txBody>
      </p:sp>
      <p:sp>
        <p:nvSpPr>
          <p:cNvPr id="40" name="Shape 22">
            <a:extLst>
              <a:ext uri="{FF2B5EF4-FFF2-40B4-BE49-F238E27FC236}">
                <a16:creationId xmlns:a16="http://schemas.microsoft.com/office/drawing/2014/main" id="{0B4FC7BA-1C5E-4D74-9787-DB1223E0B1BB}"/>
              </a:ext>
            </a:extLst>
          </p:cNvPr>
          <p:cNvSpPr/>
          <p:nvPr/>
        </p:nvSpPr>
        <p:spPr>
          <a:xfrm>
            <a:off x="6016526" y="5410200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41" name="Shape 23">
            <a:extLst>
              <a:ext uri="{FF2B5EF4-FFF2-40B4-BE49-F238E27FC236}">
                <a16:creationId xmlns:a16="http://schemas.microsoft.com/office/drawing/2014/main" id="{7B94BC94-0931-C362-856B-FC9C0C3CF99E}"/>
              </a:ext>
            </a:extLst>
          </p:cNvPr>
          <p:cNvSpPr/>
          <p:nvPr/>
        </p:nvSpPr>
        <p:spPr>
          <a:xfrm>
            <a:off x="6544687" y="5215057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42" name="Text 24">
            <a:extLst>
              <a:ext uri="{FF2B5EF4-FFF2-40B4-BE49-F238E27FC236}">
                <a16:creationId xmlns:a16="http://schemas.microsoft.com/office/drawing/2014/main" id="{E8723DE3-91AC-3408-E6D1-100F686745AD}"/>
              </a:ext>
            </a:extLst>
          </p:cNvPr>
          <p:cNvSpPr/>
          <p:nvPr/>
        </p:nvSpPr>
        <p:spPr>
          <a:xfrm>
            <a:off x="6623337" y="530845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5</a:t>
            </a:r>
            <a:endParaRPr lang="es-CO" sz="2150" noProof="0" dirty="0"/>
          </a:p>
        </p:txBody>
      </p:sp>
      <p:sp>
        <p:nvSpPr>
          <p:cNvPr id="43" name="Text 25">
            <a:extLst>
              <a:ext uri="{FF2B5EF4-FFF2-40B4-BE49-F238E27FC236}">
                <a16:creationId xmlns:a16="http://schemas.microsoft.com/office/drawing/2014/main" id="{684B40DE-29F1-37B5-2BB0-60439C219FE6}"/>
              </a:ext>
            </a:extLst>
          </p:cNvPr>
          <p:cNvSpPr/>
          <p:nvPr/>
        </p:nvSpPr>
        <p:spPr>
          <a:xfrm>
            <a:off x="2465903" y="5278160"/>
            <a:ext cx="33670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5: Kit de Herramientas</a:t>
            </a:r>
            <a:endParaRPr lang="es-CO" sz="1800" noProof="0" dirty="0"/>
          </a:p>
        </p:txBody>
      </p:sp>
      <p:sp>
        <p:nvSpPr>
          <p:cNvPr id="44" name="Text 26">
            <a:extLst>
              <a:ext uri="{FF2B5EF4-FFF2-40B4-BE49-F238E27FC236}">
                <a16:creationId xmlns:a16="http://schemas.microsoft.com/office/drawing/2014/main" id="{F138B185-BCA9-D160-1076-297EE879602C}"/>
              </a:ext>
            </a:extLst>
          </p:cNvPr>
          <p:cNvSpPr/>
          <p:nvPr/>
        </p:nvSpPr>
        <p:spPr>
          <a:xfrm>
            <a:off x="2131813" y="5736193"/>
            <a:ext cx="3701178" cy="32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Guía estratégica y horizontes futuros de la IA 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agéntica</a:t>
            </a:r>
            <a:endParaRPr lang="es-CO" sz="1400" noProof="0" dirty="0"/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6F93C2DE-9B43-769E-7757-D660198F5D30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5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2AC62-A2D0-F5BA-A114-989FD4E47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4ACE132-1FBB-6A01-F768-7DF42C2BFE3E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DCA14AC3-2361-B50F-A2FE-BEF04A58722D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6EE196A0-3747-13CE-858B-645DE755410F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3B9C1E66-39DD-3067-931D-8429FAE4AAB6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5762936-EDF5-7B18-E931-781CBE91E482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64BDF84B-9460-E247-F74B-51AA13B65E76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CA788E5-4EF0-7B1B-5EB3-FAFE6D2C7B01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9677C3CA-6801-B5C6-2A28-85B239F89664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AB152AF-3A33-E831-DAB6-EB2E0053EC3B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7B887989-DD30-FCEA-37A8-DDE7B765FCC7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087BCEB-BCE0-0C92-3E48-C1F5A7084C93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32563B28-0E57-1945-F961-88BA1878F765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699AC5BA-5DF8-6EF7-D8C3-7AB8E46C4414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914BBA32-7590-F865-0027-E0B4EA3F9DD6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7901D8FF-53DE-403A-71B7-804B16B215D3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54421214-CAA4-8C2B-D930-08E12EAE15B9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105C072F-5942-5B2D-E4D1-A53650CAFE94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5F442EEC-26AF-427D-BE3B-4CE33AC3CE83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90808EC1-2612-1377-71C8-7FB7E699A499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44191436-9313-A681-6DD3-37F5A4E7F18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6B8B074A-9041-615E-21E2-E23C35E9DED6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4B283F3-DA11-200A-3BBB-AB6823CD8B7F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7C8D3682-9DAE-C6BB-C36C-1819B87BDD3C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DDB8D44-A9DA-DD8A-8870-AB3A0766088D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804FD7C2-FD03-4F0E-1E97-4E5A33B039C7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CC5A1E17-597E-986B-814C-22214C74F32A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641699B9-5E91-BA96-960F-BF9CCAA83487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929CBE49-1CB7-FC5C-260D-D29176EC4286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E1AAFF25-1254-E4D4-FD40-65AF59A6B26E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A6249524-79CB-FA1D-B638-B1C91F6126CD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083D36DA-CF4A-443E-F0AA-387E696EED70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B8B8E8B7-0FBD-6D16-F7A5-BB4D1A551BCF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8F4D8911-C0A4-288D-750E-E447A70110FB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0254E8AF-6AC5-7FA2-C75E-295D02C1EBAF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5E849538-B05E-D8A6-74B7-AC15CC1B9BE6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DBB1454E-AD27-B87A-9783-794C546C015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F7FAFB9A-E371-538E-F2AE-6CEE6584FE1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A55EA5A1-122A-5955-3CB7-7C8555819ACB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42156E3E-1636-BDDD-009E-B4F766D84B02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38085393-0E8B-086A-C0DD-0D1AEDCC765B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54065D34-B75D-6B30-A97F-38F6EA2F8AE2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2C7C3AAF-E9BB-6A03-4B15-B8A7792EABC4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E6745B52-B82D-B26A-E6EE-ADE1872DE2E8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DC7F0B62-FC84-1CAD-CD7F-D058452018E7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335DFE5F-91FC-049F-57AC-B32890957DCA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C33C3100-632D-77D6-1A61-B99E2C2C4955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1179D192-4073-F6DB-954C-266738F99E68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2C21D221-BC00-D7BF-78E2-4A739B6C0E2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C30F560C-AF65-2501-78BE-84B14DC790AF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345B5B15-C258-C6FD-8E81-E0D00F1FAF21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DC548F7D-97F9-9938-FBAD-075F8F084CE7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26CE5C04-5FD0-85C5-068F-063F47B51AD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257746E0-84A5-A38B-830B-6109DA7F3803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EFA36F0C-040D-DC1D-3DDC-EA7BD38A17E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5BDC7453-D359-2DCC-298A-22CA8190EAA2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048C7C57-876D-33F9-507C-2E787A58615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7A489910-BAEE-C68C-7797-3F31634E1AD4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49A5737A-A428-8B3B-0856-D2BFF7933B50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7059DEE3-EC46-7EE7-9376-24C8D2EFAD80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ED78A439-CE4F-32F8-15F1-4026BF5A48D9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103D7CF9-478B-6F30-2C44-601C15AD6EA1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928FDE18-7724-0505-0F51-9A513E78F4E5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5A9F06E5-B4B5-C03E-46BC-F6CB6143CFC3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37BAF0AA-2DA9-9F81-A07A-B7AF733055C9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6EFD6834-F435-E1D3-B0BE-27F229CB3145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042C4BA7-1002-16A6-6798-C4F57A0DF4FE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2EF46DE7-A33E-3E13-BC0F-BF87A1267655}"/>
              </a:ext>
            </a:extLst>
          </p:cNvPr>
          <p:cNvSpPr/>
          <p:nvPr/>
        </p:nvSpPr>
        <p:spPr>
          <a:xfrm>
            <a:off x="1115728" y="711008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8DF175A-B8F0-A1CD-783C-109B96D0270C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263F7A3F-1A9F-7BAB-A208-9D3360C2A7BB}"/>
              </a:ext>
            </a:extLst>
          </p:cNvPr>
          <p:cNvSpPr/>
          <p:nvPr/>
        </p:nvSpPr>
        <p:spPr>
          <a:xfrm>
            <a:off x="1113109" y="92797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50"/>
              </a:lnSpc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1: La Anatomía de un Agente IA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C53FC-5663-6ED0-C338-E0BC1AAE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243" y="1346448"/>
            <a:ext cx="10833915" cy="53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8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1193</Words>
  <Application>Microsoft Office PowerPoint</Application>
  <PresentationFormat>Panorámica</PresentationFormat>
  <Paragraphs>220</Paragraphs>
  <Slides>41</Slides>
  <Notes>32</Notes>
  <HiddenSlides>2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Canva Sans Bold</vt:lpstr>
      <vt:lpstr>Century Gothic</vt:lpstr>
      <vt:lpstr>DIN Condensed</vt:lpstr>
      <vt:lpstr>Josefin Sans</vt:lpstr>
      <vt:lpstr>Josefin Sans Bold</vt:lpstr>
      <vt:lpstr>Josefin Sans Light</vt:lpstr>
      <vt:lpstr>League Spartan</vt:lpstr>
      <vt:lpstr>Leelawadee Bold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Muñoz Gomez</dc:creator>
  <cp:lastModifiedBy>AteneA Centro de Pensamiento</cp:lastModifiedBy>
  <cp:revision>14</cp:revision>
  <dcterms:created xsi:type="dcterms:W3CDTF">2024-09-02T19:03:52Z</dcterms:created>
  <dcterms:modified xsi:type="dcterms:W3CDTF">2025-11-24T17:10:45Z</dcterms:modified>
</cp:coreProperties>
</file>