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43"/>
  </p:notesMasterIdLst>
  <p:sldIdLst>
    <p:sldId id="435" r:id="rId2"/>
    <p:sldId id="436" r:id="rId3"/>
    <p:sldId id="258" r:id="rId4"/>
    <p:sldId id="260" r:id="rId5"/>
    <p:sldId id="261" r:id="rId6"/>
    <p:sldId id="262" r:id="rId7"/>
    <p:sldId id="265"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281" r:id="rId21"/>
    <p:sldId id="282" r:id="rId22"/>
    <p:sldId id="283" r:id="rId23"/>
    <p:sldId id="438" r:id="rId24"/>
    <p:sldId id="439" r:id="rId25"/>
    <p:sldId id="440" r:id="rId26"/>
    <p:sldId id="287" r:id="rId27"/>
    <p:sldId id="288" r:id="rId28"/>
    <p:sldId id="289" r:id="rId29"/>
    <p:sldId id="290" r:id="rId30"/>
    <p:sldId id="291" r:id="rId31"/>
    <p:sldId id="294" r:id="rId32"/>
    <p:sldId id="295" r:id="rId33"/>
    <p:sldId id="296" r:id="rId34"/>
    <p:sldId id="297" r:id="rId35"/>
    <p:sldId id="299" r:id="rId36"/>
    <p:sldId id="300" r:id="rId37"/>
    <p:sldId id="301" r:id="rId38"/>
    <p:sldId id="302" r:id="rId39"/>
    <p:sldId id="303" r:id="rId40"/>
    <p:sldId id="304" r:id="rId41"/>
    <p:sldId id="305" r:id="rId42"/>
    <p:sldId id="306" r:id="rId43"/>
    <p:sldId id="307" r:id="rId44"/>
    <p:sldId id="441" r:id="rId45"/>
    <p:sldId id="309" r:id="rId46"/>
    <p:sldId id="442" r:id="rId47"/>
    <p:sldId id="311" r:id="rId48"/>
    <p:sldId id="312" r:id="rId49"/>
    <p:sldId id="313" r:id="rId50"/>
    <p:sldId id="314" r:id="rId51"/>
    <p:sldId id="315" r:id="rId52"/>
    <p:sldId id="316" r:id="rId53"/>
    <p:sldId id="317" r:id="rId54"/>
    <p:sldId id="318" r:id="rId55"/>
    <p:sldId id="443" r:id="rId56"/>
    <p:sldId id="320" r:id="rId57"/>
    <p:sldId id="322" r:id="rId58"/>
    <p:sldId id="323" r:id="rId59"/>
    <p:sldId id="444" r:id="rId60"/>
    <p:sldId id="445" r:id="rId61"/>
    <p:sldId id="446" r:id="rId62"/>
    <p:sldId id="447" r:id="rId63"/>
    <p:sldId id="328" r:id="rId64"/>
    <p:sldId id="331" r:id="rId65"/>
    <p:sldId id="437" r:id="rId66"/>
    <p:sldId id="334" r:id="rId67"/>
    <p:sldId id="448" r:id="rId68"/>
    <p:sldId id="337" r:id="rId69"/>
    <p:sldId id="338" r:id="rId70"/>
    <p:sldId id="449" r:id="rId71"/>
    <p:sldId id="450" r:id="rId72"/>
    <p:sldId id="451" r:id="rId73"/>
    <p:sldId id="343" r:id="rId74"/>
    <p:sldId id="344" r:id="rId75"/>
    <p:sldId id="345" r:id="rId76"/>
    <p:sldId id="346" r:id="rId77"/>
    <p:sldId id="348" r:id="rId78"/>
    <p:sldId id="349" r:id="rId79"/>
    <p:sldId id="351" r:id="rId80"/>
    <p:sldId id="353" r:id="rId81"/>
    <p:sldId id="354" r:id="rId82"/>
    <p:sldId id="355" r:id="rId83"/>
    <p:sldId id="356" r:id="rId84"/>
    <p:sldId id="357" r:id="rId85"/>
    <p:sldId id="359" r:id="rId86"/>
    <p:sldId id="361" r:id="rId87"/>
    <p:sldId id="362" r:id="rId88"/>
    <p:sldId id="363" r:id="rId89"/>
    <p:sldId id="366" r:id="rId90"/>
    <p:sldId id="367" r:id="rId91"/>
    <p:sldId id="368" r:id="rId92"/>
    <p:sldId id="369" r:id="rId93"/>
    <p:sldId id="370" r:id="rId94"/>
    <p:sldId id="372" r:id="rId95"/>
    <p:sldId id="375" r:id="rId96"/>
    <p:sldId id="453"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393" r:id="rId114"/>
    <p:sldId id="394" r:id="rId115"/>
    <p:sldId id="395" r:id="rId116"/>
    <p:sldId id="396" r:id="rId117"/>
    <p:sldId id="397" r:id="rId118"/>
    <p:sldId id="398" r:id="rId119"/>
    <p:sldId id="399" r:id="rId120"/>
    <p:sldId id="403" r:id="rId121"/>
    <p:sldId id="404" r:id="rId122"/>
    <p:sldId id="405" r:id="rId123"/>
    <p:sldId id="406" r:id="rId124"/>
    <p:sldId id="407" r:id="rId125"/>
    <p:sldId id="408" r:id="rId126"/>
    <p:sldId id="409" r:id="rId127"/>
    <p:sldId id="410" r:id="rId128"/>
    <p:sldId id="411" r:id="rId129"/>
    <p:sldId id="413" r:id="rId130"/>
    <p:sldId id="415" r:id="rId131"/>
    <p:sldId id="416" r:id="rId132"/>
    <p:sldId id="418" r:id="rId133"/>
    <p:sldId id="419" r:id="rId134"/>
    <p:sldId id="421" r:id="rId135"/>
    <p:sldId id="422" r:id="rId136"/>
    <p:sldId id="424" r:id="rId137"/>
    <p:sldId id="425" r:id="rId138"/>
    <p:sldId id="431" r:id="rId139"/>
    <p:sldId id="432" r:id="rId140"/>
    <p:sldId id="433" r:id="rId141"/>
    <p:sldId id="455" r:id="rId142"/>
  </p:sldIdLst>
  <p:sldSz cx="9144000" cy="5143500" type="screen16x9"/>
  <p:notesSz cx="6858000" cy="9144000"/>
  <p:embeddedFontLst>
    <p:embeddedFont>
      <p:font typeface="Calibri" panose="020F0502020204030204" pitchFamily="34" charset="0"/>
      <p:regular r:id="rId144"/>
      <p:bold r:id="rId145"/>
      <p:italic r:id="rId146"/>
      <p:boldItalic r:id="rId147"/>
    </p:embeddedFont>
    <p:embeddedFont>
      <p:font typeface="Lato" panose="020F0502020204030203" pitchFamily="34" charset="77"/>
      <p:regular r:id="rId148"/>
      <p:bold r:id="rId149"/>
      <p:italic r:id="rId150"/>
      <p:boldItalic r:id="rId1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E0D0C"/>
    <a:srgbClr val="FFB49F"/>
    <a:srgbClr val="41172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52" d="100"/>
          <a:sy n="152"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6.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7.fntdata"/><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8.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1.fntdata"/><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2c70f155c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32c70f155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c9860f56a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gc9860f56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gcbdbf4d6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4" name="Google Shape;2054;gcbdbf4d6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cbdbf4d6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cbdbf4d6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gcbdbf4d6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4" name="Google Shape;2084;gcbdbf4d6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cbdbf4d6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cbdbf4d6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cbdbf4d6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cbdbf4d6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cbdbf4d6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cbdbf4d6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cbdbf4d6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cbdbf4d6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2"/>
        <p:cNvGrpSpPr/>
        <p:nvPr/>
      </p:nvGrpSpPr>
      <p:grpSpPr>
        <a:xfrm>
          <a:off x="0" y="0"/>
          <a:ext cx="0" cy="0"/>
          <a:chOff x="0" y="0"/>
          <a:chExt cx="0" cy="0"/>
        </a:xfrm>
      </p:grpSpPr>
      <p:sp>
        <p:nvSpPr>
          <p:cNvPr id="2163" name="Google Shape;2163;gcbdbf4d6e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4" name="Google Shape;2164;gcbdbf4d6e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cbdbf4d6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cbdbf4d6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cbdbf4d6e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cbdbf4d6e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c9860f56a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gc9860f56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9"/>
        <p:cNvGrpSpPr/>
        <p:nvPr/>
      </p:nvGrpSpPr>
      <p:grpSpPr>
        <a:xfrm>
          <a:off x="0" y="0"/>
          <a:ext cx="0" cy="0"/>
          <a:chOff x="0" y="0"/>
          <a:chExt cx="0" cy="0"/>
        </a:xfrm>
      </p:grpSpPr>
      <p:sp>
        <p:nvSpPr>
          <p:cNvPr id="2200" name="Google Shape;2200;gcbdbf4d6e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1" name="Google Shape;2201;gcbdbf4d6e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cbdbf4d6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cbdbf4d6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1"/>
        <p:cNvGrpSpPr/>
        <p:nvPr/>
      </p:nvGrpSpPr>
      <p:grpSpPr>
        <a:xfrm>
          <a:off x="0" y="0"/>
          <a:ext cx="0" cy="0"/>
          <a:chOff x="0" y="0"/>
          <a:chExt cx="0" cy="0"/>
        </a:xfrm>
      </p:grpSpPr>
      <p:sp>
        <p:nvSpPr>
          <p:cNvPr id="2212" name="Google Shape;2212;gcbdbf4d6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3" name="Google Shape;2213;gcbdbf4d6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cbdbf4d6e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cbdbf4d6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3"/>
        <p:cNvGrpSpPr/>
        <p:nvPr/>
      </p:nvGrpSpPr>
      <p:grpSpPr>
        <a:xfrm>
          <a:off x="0" y="0"/>
          <a:ext cx="0" cy="0"/>
          <a:chOff x="0" y="0"/>
          <a:chExt cx="0" cy="0"/>
        </a:xfrm>
      </p:grpSpPr>
      <p:sp>
        <p:nvSpPr>
          <p:cNvPr id="2224" name="Google Shape;2224;gcbdbf4d6e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5" name="Google Shape;2225;gcbdbf4d6e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9"/>
        <p:cNvGrpSpPr/>
        <p:nvPr/>
      </p:nvGrpSpPr>
      <p:grpSpPr>
        <a:xfrm>
          <a:off x="0" y="0"/>
          <a:ext cx="0" cy="0"/>
          <a:chOff x="0" y="0"/>
          <a:chExt cx="0" cy="0"/>
        </a:xfrm>
      </p:grpSpPr>
      <p:sp>
        <p:nvSpPr>
          <p:cNvPr id="2230" name="Google Shape;2230;gcbdbf4d6e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1" name="Google Shape;2231;gcbdbf4d6e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cbdbf4d6e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cbdbf4d6e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cbdbf4d6e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cbdbf4d6e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cbdbf4d6e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cbdbf4d6e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cbdbf4d6e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cbdbf4d6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9860f56a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gc9860f56a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7"/>
        <p:cNvGrpSpPr/>
        <p:nvPr/>
      </p:nvGrpSpPr>
      <p:grpSpPr>
        <a:xfrm>
          <a:off x="0" y="0"/>
          <a:ext cx="0" cy="0"/>
          <a:chOff x="0" y="0"/>
          <a:chExt cx="0" cy="0"/>
        </a:xfrm>
      </p:grpSpPr>
      <p:sp>
        <p:nvSpPr>
          <p:cNvPr id="2278" name="Google Shape;2278;gcbdbf4d6e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9" name="Google Shape;2279;gcbdbf4d6e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cbdbf4d6e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cbdbf4d6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cbdbf4d6e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cbdbf4d6e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cbdbf4d6e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cbdbf4d6e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cbdbf4d6e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cbdbf4d6e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cbdbf4d6e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cbdbf4d6e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cbdbf4d6e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cbdbf4d6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p:cNvGrpSpPr/>
        <p:nvPr/>
      </p:nvGrpSpPr>
      <p:grpSpPr>
        <a:xfrm>
          <a:off x="0" y="0"/>
          <a:ext cx="0" cy="0"/>
          <a:chOff x="0" y="0"/>
          <a:chExt cx="0" cy="0"/>
        </a:xfrm>
      </p:grpSpPr>
      <p:sp>
        <p:nvSpPr>
          <p:cNvPr id="2338" name="Google Shape;2338;gcbdbf4d6e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9" name="Google Shape;2339;gcbdbf4d6e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cbdbf4d6e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cbdbf4d6e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cbdbf4d6e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cbdbf4d6e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c9860f56a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c9860f56a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6"/>
        <p:cNvGrpSpPr/>
        <p:nvPr/>
      </p:nvGrpSpPr>
      <p:grpSpPr>
        <a:xfrm>
          <a:off x="0" y="0"/>
          <a:ext cx="0" cy="0"/>
          <a:chOff x="0" y="0"/>
          <a:chExt cx="0" cy="0"/>
        </a:xfrm>
      </p:grpSpPr>
      <p:sp>
        <p:nvSpPr>
          <p:cNvPr id="2387" name="Google Shape;2387;gcbdbf4d6e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8" name="Google Shape;2388;gcbdbf4d6e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cbdbf4d6e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cbdbf4d6e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Google Shape;2430;gcbdbf4d6e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1" name="Google Shape;2431;gcbdbf4d6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gcbdbf4d6e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6" name="Google Shape;2446;gcbdbf4d6e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cbdbf4d6e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gcbdbf4d6e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gcbdbf4d6e_0_5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gcbdbf4d6e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gcbdbf4d6e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4" name="Google Shape;2574;gcbdbf4d6e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c9860f56a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c9860f56a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c9860f56a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c9860f56a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c9860f56a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c9860f56a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c9860f56a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gc9860f56a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c9860f56a_0_4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gc9860f56a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c9860f56a_0_5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gc9860f56a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2c70f15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g32c70f15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9860f56a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gc9860f56a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9860f56a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gc9860f56a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34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9860f56a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gc9860f56a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312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9860f56a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gc9860f56a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172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c9860f56a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c9860f56a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c9860f56a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c9860f56a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c9860f56a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c9860f56a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c9860f56a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c9860f56a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c9860f56a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c9860f56a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c9860f56a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c9860f56a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9860f56a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c9860f56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c9860f56a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c9860f56a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c9860f56a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c9860f56a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c9860f56a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c9860f56a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c9860f56a_0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c9860f56a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c9860f56a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c9860f56a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c9860f56a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c9860f56a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c9860f56a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c9860f56a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e0e42797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e0e4279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e0e42797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ge0e42797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e0e427973_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ge0e427973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9860f56a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c9860f56a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e0e427973_1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ge0e427973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0e427973_1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ge0e427973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e0e427973_1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ge0e427973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488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947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e0e42797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e0e42797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e0e427973_1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e0e427973_1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0e427973_1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0e427973_1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e0e427973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e0e427973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e0e427973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e0e427973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9860f56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c9860f56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e0e427973_1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e0e427973_1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e0e427973_1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e0e427973_1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e0e427973_1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e0e427973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1687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e0e427973_1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ge0e427973_1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e0e427973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e0e427973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e0e427973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e0e427973_1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908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507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953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9860f56a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c9860f56a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96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e0e427973_1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e0e427973_1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e0e427973_1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ge0e427973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3913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e0e427973_1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e0e427973_1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e0e427973_1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e0e427973_1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e0e427973_1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e0e427973_1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1115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e0e427973_1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e0e427973_1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87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e0e427973_1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e0e427973_1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39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c9860f56a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gc9860f56a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e0e427973_1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e0e427973_1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e0e427973_1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e0e427973_1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e0e427973_1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e0e427973_1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0e42797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0e42797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e0e427973_1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e0e427973_1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e0e427973_1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e0e427973_1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e0e427973_1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e0e427973_1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e0e427973_1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e0e427973_1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e0e427973_1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e0e427973_1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e0e427973_1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e0e427973_1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9860f56a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c9860f56a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e0e427973_1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e0e427973_1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e0e427973_1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e0e427973_1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e0e427973_1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e0e427973_1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ge0e427973_1_9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5" name="Google Shape;1735;ge0e427973_1_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e0e427973_1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e0e427973_1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e0e427973_1_1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e0e427973_1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e0e427973_1_1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e0e427973_1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ge0e427973_1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4" name="Google Shape;1844;ge0e427973_1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e0e427973_1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9" name="Google Shape;1849;ge0e427973_1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e0e427973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e0e427973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c9860f56a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gc9860f56a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e0e427973_1_1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e0e427973_1_1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e0e427973_1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e0e427973_1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ge0e427973_1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2" name="Google Shape;2002;ge0e427973_1_1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gcbdbf4d6e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3" name="Google Shape;2013;gcbdbf4d6e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cbdbf4d6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gcbdbf4d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cbdbf4d6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gcbdbf4d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cbdbf4d6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cbdbf4d6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cbdbf4d6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cbdbf4d6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General">
  <p:cSld name="Title Slide - General">
    <p:bg>
      <p:bgPr>
        <a:solidFill>
          <a:schemeClr val="lt2"/>
        </a:solidFill>
        <a:effectLst/>
      </p:bgPr>
    </p:bg>
    <p:spTree>
      <p:nvGrpSpPr>
        <p:cNvPr id="1" name="Shape 15"/>
        <p:cNvGrpSpPr/>
        <p:nvPr/>
      </p:nvGrpSpPr>
      <p:grpSpPr>
        <a:xfrm>
          <a:off x="0" y="0"/>
          <a:ext cx="0" cy="0"/>
          <a:chOff x="0" y="0"/>
          <a:chExt cx="0" cy="0"/>
        </a:xfrm>
      </p:grpSpPr>
      <p:pic>
        <p:nvPicPr>
          <p:cNvPr id="16" name="Google Shape;16;p3" descr="toast-full-logo-white.png"/>
          <p:cNvPicPr preferRelativeResize="0"/>
          <p:nvPr/>
        </p:nvPicPr>
        <p:blipFill rotWithShape="1">
          <a:blip r:embed="rId2">
            <a:alphaModFix/>
          </a:blip>
          <a:srcRect/>
          <a:stretch/>
        </p:blipFill>
        <p:spPr>
          <a:xfrm>
            <a:off x="1942244" y="3220634"/>
            <a:ext cx="2165333" cy="557706"/>
          </a:xfrm>
          <a:prstGeom prst="rect">
            <a:avLst/>
          </a:prstGeom>
          <a:noFill/>
          <a:ln>
            <a:noFill/>
          </a:ln>
        </p:spPr>
      </p:pic>
      <p:sp>
        <p:nvSpPr>
          <p:cNvPr id="17" name="Google Shape;17;p3"/>
          <p:cNvSpPr txBox="1">
            <a:spLocks noGrp="1"/>
          </p:cNvSpPr>
          <p:nvPr>
            <p:ph type="body" idx="1"/>
          </p:nvPr>
        </p:nvSpPr>
        <p:spPr>
          <a:xfrm>
            <a:off x="969820" y="1234944"/>
            <a:ext cx="7204363" cy="808037"/>
          </a:xfrm>
          <a:prstGeom prst="rect">
            <a:avLst/>
          </a:prstGeom>
          <a:noFill/>
          <a:ln>
            <a:noFill/>
          </a:ln>
        </p:spPr>
        <p:txBody>
          <a:bodyPr spcFirstLastPara="1" wrap="square" lIns="91425" tIns="91425" rIns="91425" bIns="91425" anchor="t" anchorCtr="0">
            <a:noAutofit/>
          </a:bodyPr>
          <a:lstStyle>
            <a:lvl1pPr marL="457200" lvl="0" indent="-228600" algn="ctr" rtl="0">
              <a:spcBef>
                <a:spcPts val="640"/>
              </a:spcBef>
              <a:spcAft>
                <a:spcPts val="0"/>
              </a:spcAft>
              <a:buClr>
                <a:srgbClr val="FFFFFF"/>
              </a:buClr>
              <a:buSzPts val="1400"/>
              <a:buFont typeface="Lato"/>
              <a:buNone/>
              <a:defRPr sz="4800">
                <a:solidFill>
                  <a:srgbClr val="FFFFFF"/>
                </a:solidFill>
              </a:defRPr>
            </a:lvl1pPr>
            <a:lvl2pPr marL="914400" lvl="1" indent="-317500" rtl="0">
              <a:spcBef>
                <a:spcPts val="560"/>
              </a:spcBef>
              <a:spcAft>
                <a:spcPts val="0"/>
              </a:spcAft>
              <a:buSzPts val="1400"/>
              <a:buChar char="•"/>
              <a:defRPr sz="2800">
                <a:solidFill>
                  <a:srgbClr val="2F2B27"/>
                </a:solidFill>
                <a:latin typeface="Lato"/>
                <a:ea typeface="Lato"/>
                <a:cs typeface="Lato"/>
                <a:sym typeface="Lato"/>
              </a:defRPr>
            </a:lvl2pPr>
            <a:lvl3pPr marL="1371600" lvl="2" indent="-317500" rtl="0">
              <a:spcBef>
                <a:spcPts val="480"/>
              </a:spcBef>
              <a:spcAft>
                <a:spcPts val="0"/>
              </a:spcAft>
              <a:buSzPts val="1400"/>
              <a:buChar char="•"/>
              <a:defRPr sz="2400">
                <a:solidFill>
                  <a:srgbClr val="2F2B27"/>
                </a:solidFill>
                <a:latin typeface="Lato"/>
                <a:ea typeface="Lato"/>
                <a:cs typeface="Lato"/>
                <a:sym typeface="Lato"/>
              </a:defRPr>
            </a:lvl3pPr>
            <a:lvl4pPr marL="1828800" lvl="3" indent="-317500" rtl="0">
              <a:spcBef>
                <a:spcPts val="400"/>
              </a:spcBef>
              <a:spcAft>
                <a:spcPts val="0"/>
              </a:spcAft>
              <a:buSzPts val="1400"/>
              <a:buChar char="•"/>
              <a:defRPr sz="2000">
                <a:solidFill>
                  <a:srgbClr val="2F2B27"/>
                </a:solidFill>
                <a:latin typeface="Lato"/>
                <a:ea typeface="Lato"/>
                <a:cs typeface="Lato"/>
                <a:sym typeface="Lato"/>
              </a:defRPr>
            </a:lvl4pPr>
            <a:lvl5pPr marL="2286000" lvl="4" indent="-317500" rtl="0">
              <a:spcBef>
                <a:spcPts val="400"/>
              </a:spcBef>
              <a:spcAft>
                <a:spcPts val="0"/>
              </a:spcAft>
              <a:buSzPts val="1400"/>
              <a:buChar char="•"/>
              <a:defRPr sz="2000">
                <a:solidFill>
                  <a:srgbClr val="2F2B27"/>
                </a:solidFill>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969819" y="2105540"/>
            <a:ext cx="7204364" cy="611187"/>
          </a:xfrm>
          <a:prstGeom prst="rect">
            <a:avLst/>
          </a:prstGeom>
          <a:noFill/>
          <a:ln>
            <a:noFill/>
          </a:ln>
        </p:spPr>
        <p:txBody>
          <a:bodyPr spcFirstLastPara="1" wrap="square" lIns="91425" tIns="91425" rIns="91425" bIns="91425" anchor="t" anchorCtr="0">
            <a:noAutofit/>
          </a:bodyPr>
          <a:lstStyle>
            <a:lvl1pPr marL="457200" lvl="0" indent="-228600" algn="ctr" rtl="0">
              <a:spcBef>
                <a:spcPts val="640"/>
              </a:spcBef>
              <a:spcAft>
                <a:spcPts val="0"/>
              </a:spcAft>
              <a:buClr>
                <a:srgbClr val="FFFFFF"/>
              </a:buClr>
              <a:buSzPts val="1400"/>
              <a:buFont typeface="Lato"/>
              <a:buNone/>
              <a:defRPr>
                <a:solidFill>
                  <a:srgbClr val="FFFFFF"/>
                </a:solidFill>
                <a:latin typeface="Lato"/>
                <a:ea typeface="Lato"/>
                <a:cs typeface="Lato"/>
                <a:sym typeface="Lato"/>
              </a:defRPr>
            </a:lvl1pPr>
            <a:lvl2pPr marL="914400" lvl="1" indent="-317500" rtl="0">
              <a:spcBef>
                <a:spcPts val="560"/>
              </a:spcBef>
              <a:spcAft>
                <a:spcPts val="0"/>
              </a:spcAft>
              <a:buSzPts val="1400"/>
              <a:buChar char="•"/>
              <a:defRPr sz="2800">
                <a:solidFill>
                  <a:srgbClr val="2F2B27"/>
                </a:solidFill>
                <a:latin typeface="Lato"/>
                <a:ea typeface="Lato"/>
                <a:cs typeface="Lato"/>
                <a:sym typeface="Lato"/>
              </a:defRPr>
            </a:lvl2pPr>
            <a:lvl3pPr marL="1371600" lvl="2" indent="-317500" rtl="0">
              <a:spcBef>
                <a:spcPts val="480"/>
              </a:spcBef>
              <a:spcAft>
                <a:spcPts val="0"/>
              </a:spcAft>
              <a:buSzPts val="1400"/>
              <a:buChar char="•"/>
              <a:defRPr sz="2400">
                <a:solidFill>
                  <a:srgbClr val="2F2B27"/>
                </a:solidFill>
                <a:latin typeface="Lato"/>
                <a:ea typeface="Lato"/>
                <a:cs typeface="Lato"/>
                <a:sym typeface="Lato"/>
              </a:defRPr>
            </a:lvl3pPr>
            <a:lvl4pPr marL="1828800" lvl="3" indent="-317500" rtl="0">
              <a:spcBef>
                <a:spcPts val="400"/>
              </a:spcBef>
              <a:spcAft>
                <a:spcPts val="0"/>
              </a:spcAft>
              <a:buSzPts val="1400"/>
              <a:buChar char="•"/>
              <a:defRPr sz="2000">
                <a:solidFill>
                  <a:srgbClr val="2F2B27"/>
                </a:solidFill>
                <a:latin typeface="Lato"/>
                <a:ea typeface="Lato"/>
                <a:cs typeface="Lato"/>
                <a:sym typeface="Lato"/>
              </a:defRPr>
            </a:lvl4pPr>
            <a:lvl5pPr marL="2286000" lvl="4" indent="-317500" rtl="0">
              <a:spcBef>
                <a:spcPts val="400"/>
              </a:spcBef>
              <a:spcAft>
                <a:spcPts val="0"/>
              </a:spcAft>
              <a:buSzPts val="1400"/>
              <a:buChar char="•"/>
              <a:defRPr sz="2000">
                <a:solidFill>
                  <a:srgbClr val="2F2B27"/>
                </a:solidFill>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cxnSp>
        <p:nvCxnSpPr>
          <p:cNvPr id="19" name="Google Shape;19;p3"/>
          <p:cNvCxnSpPr/>
          <p:nvPr/>
        </p:nvCxnSpPr>
        <p:spPr>
          <a:xfrm>
            <a:off x="4733639" y="3038883"/>
            <a:ext cx="0" cy="921208"/>
          </a:xfrm>
          <a:prstGeom prst="straightConnector1">
            <a:avLst/>
          </a:prstGeom>
          <a:noFill/>
          <a:ln w="25400" cap="flat" cmpd="sng">
            <a:solidFill>
              <a:srgbClr val="FFFFFF"/>
            </a:solidFill>
            <a:prstDash val="solid"/>
            <a:round/>
            <a:headEnd type="none" w="sm" len="sm"/>
            <a:tailEnd type="none" w="sm" len="sm"/>
          </a:ln>
        </p:spPr>
      </p:cxnSp>
      <p:sp>
        <p:nvSpPr>
          <p:cNvPr id="20" name="Google Shape;20;p3"/>
          <p:cNvSpPr txBox="1">
            <a:spLocks noGrp="1"/>
          </p:cNvSpPr>
          <p:nvPr>
            <p:ph type="body" idx="3"/>
          </p:nvPr>
        </p:nvSpPr>
        <p:spPr>
          <a:xfrm>
            <a:off x="4964113" y="3038884"/>
            <a:ext cx="3210070" cy="92193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Clr>
                <a:srgbClr val="FFFFFF"/>
              </a:buClr>
              <a:buSzPts val="1400"/>
              <a:buFont typeface="Lato"/>
              <a:buNone/>
              <a:defRPr sz="2600">
                <a:solidFill>
                  <a:srgbClr val="FFFFFF"/>
                </a:solidFill>
                <a:latin typeface="Lato"/>
                <a:ea typeface="Lato"/>
                <a:cs typeface="Lato"/>
                <a:sym typeface="Lato"/>
              </a:defRPr>
            </a:lvl1pPr>
            <a:lvl2pPr marL="914400" lvl="1" indent="-317500" rtl="0">
              <a:spcBef>
                <a:spcPts val="560"/>
              </a:spcBef>
              <a:spcAft>
                <a:spcPts val="0"/>
              </a:spcAft>
              <a:buSzPts val="1400"/>
              <a:buChar char="•"/>
              <a:defRPr sz="2800">
                <a:solidFill>
                  <a:srgbClr val="2F2B27"/>
                </a:solidFill>
                <a:latin typeface="Lato"/>
                <a:ea typeface="Lato"/>
                <a:cs typeface="Lato"/>
                <a:sym typeface="Lato"/>
              </a:defRPr>
            </a:lvl2pPr>
            <a:lvl3pPr marL="1371600" lvl="2" indent="-317500" rtl="0">
              <a:spcBef>
                <a:spcPts val="480"/>
              </a:spcBef>
              <a:spcAft>
                <a:spcPts val="0"/>
              </a:spcAft>
              <a:buSzPts val="1400"/>
              <a:buChar char="•"/>
              <a:defRPr sz="2400">
                <a:solidFill>
                  <a:srgbClr val="2F2B27"/>
                </a:solidFill>
                <a:latin typeface="Lato"/>
                <a:ea typeface="Lato"/>
                <a:cs typeface="Lato"/>
                <a:sym typeface="Lato"/>
              </a:defRPr>
            </a:lvl3pPr>
            <a:lvl4pPr marL="1828800" lvl="3" indent="-317500" rtl="0">
              <a:spcBef>
                <a:spcPts val="400"/>
              </a:spcBef>
              <a:spcAft>
                <a:spcPts val="0"/>
              </a:spcAft>
              <a:buSzPts val="1400"/>
              <a:buChar char="•"/>
              <a:defRPr sz="2000">
                <a:solidFill>
                  <a:srgbClr val="2F2B27"/>
                </a:solidFill>
                <a:latin typeface="Lato"/>
                <a:ea typeface="Lato"/>
                <a:cs typeface="Lato"/>
                <a:sym typeface="Lato"/>
              </a:defRPr>
            </a:lvl4pPr>
            <a:lvl5pPr marL="2286000" lvl="4" indent="-317500" rtl="0">
              <a:spcBef>
                <a:spcPts val="400"/>
              </a:spcBef>
              <a:spcAft>
                <a:spcPts val="0"/>
              </a:spcAft>
              <a:buSzPts val="1400"/>
              <a:buChar char="•"/>
              <a:defRPr sz="2000">
                <a:solidFill>
                  <a:srgbClr val="2F2B27"/>
                </a:solidFill>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pic>
        <p:nvPicPr>
          <p:cNvPr id="21" name="Google Shape;21;p3" descr="toast-full-logo-white.png"/>
          <p:cNvPicPr preferRelativeResize="0"/>
          <p:nvPr/>
        </p:nvPicPr>
        <p:blipFill rotWithShape="1">
          <a:blip r:embed="rId2">
            <a:alphaModFix/>
          </a:blip>
          <a:srcRect/>
          <a:stretch/>
        </p:blipFill>
        <p:spPr>
          <a:xfrm>
            <a:off x="1942244" y="3220634"/>
            <a:ext cx="2165333" cy="557706"/>
          </a:xfrm>
          <a:prstGeom prst="rect">
            <a:avLst/>
          </a:prstGeom>
          <a:noFill/>
          <a:ln>
            <a:noFill/>
          </a:ln>
        </p:spPr>
      </p:pic>
      <p:cxnSp>
        <p:nvCxnSpPr>
          <p:cNvPr id="22" name="Google Shape;22;p3"/>
          <p:cNvCxnSpPr/>
          <p:nvPr/>
        </p:nvCxnSpPr>
        <p:spPr>
          <a:xfrm>
            <a:off x="4733639" y="3038883"/>
            <a:ext cx="0" cy="921208"/>
          </a:xfrm>
          <a:prstGeom prst="straightConnector1">
            <a:avLst/>
          </a:prstGeom>
          <a:noFill/>
          <a:ln w="25400" cap="flat" cmpd="sng">
            <a:solidFill>
              <a:srgbClr val="FFFFF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 Charcoal">
  <p:cSld name="Quote - Charcoal">
    <p:bg>
      <p:bgPr>
        <a:solidFill>
          <a:schemeClr val="accent4"/>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685800" y="2020491"/>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Lato"/>
              <a:buNone/>
              <a:defRPr sz="4400" b="1" i="0" u="none" strike="noStrike" cap="none">
                <a:solidFill>
                  <a:schemeClr val="lt1"/>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 Red">
  <p:cSld name="Title Only - Re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80" name="Google Shape;80;p17" descr="toast-circle.eps"/>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81" name="Google Shape;81;p17"/>
          <p:cNvSpPr/>
          <p:nvPr/>
        </p:nvSpPr>
        <p:spPr>
          <a:xfrm>
            <a:off x="-11545" y="0"/>
            <a:ext cx="91622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2" name="Google Shape;82;p17" descr="toast-circle.eps"/>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83" name="Google Shape;83;p17"/>
          <p:cNvSpPr/>
          <p:nvPr/>
        </p:nvSpPr>
        <p:spPr>
          <a:xfrm>
            <a:off x="-11545" y="0"/>
            <a:ext cx="91622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Blue">
  <p:cSld name="Title Only - Blue">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86" name="Google Shape;86;p18"/>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87" name="Google Shape;87;p18"/>
          <p:cNvSpPr/>
          <p:nvPr/>
        </p:nvSpPr>
        <p:spPr>
          <a:xfrm>
            <a:off x="-11545" y="0"/>
            <a:ext cx="916228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8" name="Google Shape;88;p18"/>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89" name="Google Shape;89;p18"/>
          <p:cNvSpPr/>
          <p:nvPr/>
        </p:nvSpPr>
        <p:spPr>
          <a:xfrm>
            <a:off x="-11545" y="0"/>
            <a:ext cx="916228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 Teal">
  <p:cSld name="Title Only - Teal">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92" name="Google Shape;92;p19"/>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93" name="Google Shape;93;p19"/>
          <p:cNvSpPr/>
          <p:nvPr/>
        </p:nvSpPr>
        <p:spPr>
          <a:xfrm>
            <a:off x="-11545" y="0"/>
            <a:ext cx="9162288" cy="457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19"/>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95" name="Google Shape;95;p19"/>
          <p:cNvSpPr/>
          <p:nvPr/>
        </p:nvSpPr>
        <p:spPr>
          <a:xfrm>
            <a:off x="-11545" y="0"/>
            <a:ext cx="9162288" cy="457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 Charcoal">
  <p:cSld name="Title Only - Charcoal">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accent4"/>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98" name="Google Shape;98;p20"/>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99" name="Google Shape;99;p20"/>
          <p:cNvSpPr/>
          <p:nvPr/>
        </p:nvSpPr>
        <p:spPr>
          <a:xfrm>
            <a:off x="-11545" y="0"/>
            <a:ext cx="9162288"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0" name="Google Shape;100;p20"/>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101" name="Google Shape;101;p20"/>
          <p:cNvSpPr/>
          <p:nvPr/>
        </p:nvSpPr>
        <p:spPr>
          <a:xfrm>
            <a:off x="-11545" y="0"/>
            <a:ext cx="9162288"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 Simple">
  <p:cSld name="1_Title Slide - Simple">
    <p:bg>
      <p:bgPr>
        <a:solidFill>
          <a:schemeClr val="lt2"/>
        </a:solidFill>
        <a:effectLst/>
      </p:bgPr>
    </p:bg>
    <p:spTree>
      <p:nvGrpSpPr>
        <p:cNvPr id="1" name="Shape 102"/>
        <p:cNvGrpSpPr/>
        <p:nvPr/>
      </p:nvGrpSpPr>
      <p:grpSpPr>
        <a:xfrm>
          <a:off x="0" y="0"/>
          <a:ext cx="0" cy="0"/>
          <a:chOff x="0" y="0"/>
          <a:chExt cx="0" cy="0"/>
        </a:xfrm>
      </p:grpSpPr>
      <p:pic>
        <p:nvPicPr>
          <p:cNvPr id="103" name="Google Shape;103;p21" descr="toast-full-logo-white.png"/>
          <p:cNvPicPr preferRelativeResize="0"/>
          <p:nvPr/>
        </p:nvPicPr>
        <p:blipFill rotWithShape="1">
          <a:blip r:embed="rId2">
            <a:alphaModFix/>
          </a:blip>
          <a:srcRect/>
          <a:stretch/>
        </p:blipFill>
        <p:spPr>
          <a:xfrm>
            <a:off x="2510577" y="1775263"/>
            <a:ext cx="4122846" cy="1061885"/>
          </a:xfrm>
          <a:prstGeom prst="rect">
            <a:avLst/>
          </a:prstGeom>
          <a:noFill/>
          <a:ln>
            <a:noFill/>
          </a:ln>
        </p:spPr>
      </p:pic>
      <p:sp>
        <p:nvSpPr>
          <p:cNvPr id="104" name="Google Shape;104;p21"/>
          <p:cNvSpPr txBox="1">
            <a:spLocks noGrp="1"/>
          </p:cNvSpPr>
          <p:nvPr>
            <p:ph type="body" idx="1"/>
          </p:nvPr>
        </p:nvSpPr>
        <p:spPr>
          <a:xfrm>
            <a:off x="969819" y="3059113"/>
            <a:ext cx="7204363" cy="808037"/>
          </a:xfrm>
          <a:prstGeom prst="rect">
            <a:avLst/>
          </a:prstGeom>
          <a:noFill/>
          <a:ln>
            <a:noFill/>
          </a:ln>
        </p:spPr>
        <p:txBody>
          <a:bodyPr spcFirstLastPara="1" wrap="square" lIns="91425" tIns="91425" rIns="91425" bIns="91425" anchor="t" anchorCtr="0">
            <a:noAutofit/>
          </a:bodyPr>
          <a:lstStyle>
            <a:lvl1pPr marL="457200" lvl="0" indent="-228600" algn="ctr" rtl="0">
              <a:spcBef>
                <a:spcPts val="640"/>
              </a:spcBef>
              <a:spcAft>
                <a:spcPts val="0"/>
              </a:spcAft>
              <a:buClr>
                <a:srgbClr val="FFFFFF"/>
              </a:buClr>
              <a:buSzPts val="1400"/>
              <a:buFont typeface="Lato"/>
              <a:buNone/>
              <a:defRPr sz="4000" b="1">
                <a:solidFill>
                  <a:srgbClr val="FFFFFF"/>
                </a:solidFill>
                <a:latin typeface="Lato"/>
                <a:ea typeface="Lato"/>
                <a:cs typeface="Lato"/>
                <a:sym typeface="Lato"/>
              </a:defRPr>
            </a:lvl1pPr>
            <a:lvl2pPr marL="914400" lvl="1" indent="-317500" rtl="0">
              <a:spcBef>
                <a:spcPts val="560"/>
              </a:spcBef>
              <a:spcAft>
                <a:spcPts val="0"/>
              </a:spcAft>
              <a:buSzPts val="1400"/>
              <a:buChar char="•"/>
              <a:defRPr sz="2800">
                <a:solidFill>
                  <a:srgbClr val="2F2B27"/>
                </a:solidFill>
                <a:latin typeface="Lato"/>
                <a:ea typeface="Lato"/>
                <a:cs typeface="Lato"/>
                <a:sym typeface="Lato"/>
              </a:defRPr>
            </a:lvl2pPr>
            <a:lvl3pPr marL="1371600" lvl="2" indent="-317500" rtl="0">
              <a:spcBef>
                <a:spcPts val="480"/>
              </a:spcBef>
              <a:spcAft>
                <a:spcPts val="0"/>
              </a:spcAft>
              <a:buSzPts val="1400"/>
              <a:buChar char="•"/>
              <a:defRPr sz="2400">
                <a:solidFill>
                  <a:srgbClr val="2F2B27"/>
                </a:solidFill>
                <a:latin typeface="Lato"/>
                <a:ea typeface="Lato"/>
                <a:cs typeface="Lato"/>
                <a:sym typeface="Lato"/>
              </a:defRPr>
            </a:lvl3pPr>
            <a:lvl4pPr marL="1828800" lvl="3" indent="-317500" rtl="0">
              <a:spcBef>
                <a:spcPts val="400"/>
              </a:spcBef>
              <a:spcAft>
                <a:spcPts val="0"/>
              </a:spcAft>
              <a:buSzPts val="1400"/>
              <a:buChar char="•"/>
              <a:defRPr sz="2000">
                <a:solidFill>
                  <a:srgbClr val="2F2B27"/>
                </a:solidFill>
                <a:latin typeface="Lato"/>
                <a:ea typeface="Lato"/>
                <a:cs typeface="Lato"/>
                <a:sym typeface="Lato"/>
              </a:defRPr>
            </a:lvl4pPr>
            <a:lvl5pPr marL="2286000" lvl="4" indent="-317500" rtl="0">
              <a:spcBef>
                <a:spcPts val="400"/>
              </a:spcBef>
              <a:spcAft>
                <a:spcPts val="0"/>
              </a:spcAft>
              <a:buSzPts val="1400"/>
              <a:buChar char="•"/>
              <a:defRPr sz="2000">
                <a:solidFill>
                  <a:srgbClr val="2F2B27"/>
                </a:solidFill>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 General">
  <p:cSld name="1_Title Slide - General">
    <p:bg>
      <p:bgPr>
        <a:solidFill>
          <a:schemeClr val="lt2"/>
        </a:solidFill>
        <a:effectLst/>
      </p:bgPr>
    </p:bg>
    <p:spTree>
      <p:nvGrpSpPr>
        <p:cNvPr id="1" name="Shape 105"/>
        <p:cNvGrpSpPr/>
        <p:nvPr/>
      </p:nvGrpSpPr>
      <p:grpSpPr>
        <a:xfrm>
          <a:off x="0" y="0"/>
          <a:ext cx="0" cy="0"/>
          <a:chOff x="0" y="0"/>
          <a:chExt cx="0" cy="0"/>
        </a:xfrm>
      </p:grpSpPr>
      <p:pic>
        <p:nvPicPr>
          <p:cNvPr id="106" name="Google Shape;106;p22" descr="toast-full-logo-white.png"/>
          <p:cNvPicPr preferRelativeResize="0"/>
          <p:nvPr/>
        </p:nvPicPr>
        <p:blipFill rotWithShape="1">
          <a:blip r:embed="rId2">
            <a:alphaModFix/>
          </a:blip>
          <a:srcRect/>
          <a:stretch/>
        </p:blipFill>
        <p:spPr>
          <a:xfrm>
            <a:off x="1942244" y="3220634"/>
            <a:ext cx="2165333" cy="557706"/>
          </a:xfrm>
          <a:prstGeom prst="rect">
            <a:avLst/>
          </a:prstGeom>
          <a:noFill/>
          <a:ln>
            <a:noFill/>
          </a:ln>
        </p:spPr>
      </p:pic>
      <p:sp>
        <p:nvSpPr>
          <p:cNvPr id="107" name="Google Shape;107;p22"/>
          <p:cNvSpPr txBox="1">
            <a:spLocks noGrp="1"/>
          </p:cNvSpPr>
          <p:nvPr>
            <p:ph type="body" idx="1"/>
          </p:nvPr>
        </p:nvSpPr>
        <p:spPr>
          <a:xfrm>
            <a:off x="969820" y="1234944"/>
            <a:ext cx="7204363" cy="808037"/>
          </a:xfrm>
          <a:prstGeom prst="rect">
            <a:avLst/>
          </a:prstGeom>
          <a:noFill/>
          <a:ln>
            <a:noFill/>
          </a:ln>
        </p:spPr>
        <p:txBody>
          <a:bodyPr spcFirstLastPara="1" wrap="square" lIns="91425" tIns="91425" rIns="91425" bIns="91425" anchor="t" anchorCtr="0">
            <a:noAutofit/>
          </a:bodyPr>
          <a:lstStyle>
            <a:lvl1pPr marL="457200" lvl="0" indent="-228600" algn="ctr" rtl="0">
              <a:spcBef>
                <a:spcPts val="640"/>
              </a:spcBef>
              <a:spcAft>
                <a:spcPts val="0"/>
              </a:spcAft>
              <a:buClr>
                <a:srgbClr val="FFFFFF"/>
              </a:buClr>
              <a:buSzPts val="1400"/>
              <a:buFont typeface="Lato"/>
              <a:buNone/>
              <a:defRPr sz="4800">
                <a:solidFill>
                  <a:srgbClr val="FFFFFF"/>
                </a:solidFill>
              </a:defRPr>
            </a:lvl1pPr>
            <a:lvl2pPr marL="914400" lvl="1" indent="-317500" rtl="0">
              <a:spcBef>
                <a:spcPts val="560"/>
              </a:spcBef>
              <a:spcAft>
                <a:spcPts val="0"/>
              </a:spcAft>
              <a:buSzPts val="1400"/>
              <a:buChar char="•"/>
              <a:defRPr sz="2800">
                <a:solidFill>
                  <a:srgbClr val="2F2B27"/>
                </a:solidFill>
                <a:latin typeface="Lato"/>
                <a:ea typeface="Lato"/>
                <a:cs typeface="Lato"/>
                <a:sym typeface="Lato"/>
              </a:defRPr>
            </a:lvl2pPr>
            <a:lvl3pPr marL="1371600" lvl="2" indent="-317500" rtl="0">
              <a:spcBef>
                <a:spcPts val="480"/>
              </a:spcBef>
              <a:spcAft>
                <a:spcPts val="0"/>
              </a:spcAft>
              <a:buSzPts val="1400"/>
              <a:buChar char="•"/>
              <a:defRPr sz="2400">
                <a:solidFill>
                  <a:srgbClr val="2F2B27"/>
                </a:solidFill>
                <a:latin typeface="Lato"/>
                <a:ea typeface="Lato"/>
                <a:cs typeface="Lato"/>
                <a:sym typeface="Lato"/>
              </a:defRPr>
            </a:lvl3pPr>
            <a:lvl4pPr marL="1828800" lvl="3" indent="-317500" rtl="0">
              <a:spcBef>
                <a:spcPts val="400"/>
              </a:spcBef>
              <a:spcAft>
                <a:spcPts val="0"/>
              </a:spcAft>
              <a:buSzPts val="1400"/>
              <a:buChar char="•"/>
              <a:defRPr sz="2000">
                <a:solidFill>
                  <a:srgbClr val="2F2B27"/>
                </a:solidFill>
                <a:latin typeface="Lato"/>
                <a:ea typeface="Lato"/>
                <a:cs typeface="Lato"/>
                <a:sym typeface="Lato"/>
              </a:defRPr>
            </a:lvl4pPr>
            <a:lvl5pPr marL="2286000" lvl="4" indent="-317500" rtl="0">
              <a:spcBef>
                <a:spcPts val="400"/>
              </a:spcBef>
              <a:spcAft>
                <a:spcPts val="0"/>
              </a:spcAft>
              <a:buSzPts val="1400"/>
              <a:buChar char="•"/>
              <a:defRPr sz="2000">
                <a:solidFill>
                  <a:srgbClr val="2F2B27"/>
                </a:solidFill>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2"/>
          </p:nvPr>
        </p:nvSpPr>
        <p:spPr>
          <a:xfrm>
            <a:off x="969819" y="2105540"/>
            <a:ext cx="7204364" cy="611187"/>
          </a:xfrm>
          <a:prstGeom prst="rect">
            <a:avLst/>
          </a:prstGeom>
          <a:noFill/>
          <a:ln>
            <a:noFill/>
          </a:ln>
        </p:spPr>
        <p:txBody>
          <a:bodyPr spcFirstLastPara="1" wrap="square" lIns="91425" tIns="91425" rIns="91425" bIns="91425" anchor="t" anchorCtr="0">
            <a:noAutofit/>
          </a:bodyPr>
          <a:lstStyle>
            <a:lvl1pPr marL="457200" lvl="0" indent="-228600" algn="ctr" rtl="0">
              <a:spcBef>
                <a:spcPts val="640"/>
              </a:spcBef>
              <a:spcAft>
                <a:spcPts val="0"/>
              </a:spcAft>
              <a:buClr>
                <a:srgbClr val="FFFFFF"/>
              </a:buClr>
              <a:buSzPts val="1400"/>
              <a:buFont typeface="Lato"/>
              <a:buNone/>
              <a:defRPr>
                <a:solidFill>
                  <a:srgbClr val="FFFFFF"/>
                </a:solidFill>
                <a:latin typeface="Lato"/>
                <a:ea typeface="Lato"/>
                <a:cs typeface="Lato"/>
                <a:sym typeface="Lato"/>
              </a:defRPr>
            </a:lvl1pPr>
            <a:lvl2pPr marL="914400" lvl="1" indent="-317500" rtl="0">
              <a:spcBef>
                <a:spcPts val="560"/>
              </a:spcBef>
              <a:spcAft>
                <a:spcPts val="0"/>
              </a:spcAft>
              <a:buSzPts val="1400"/>
              <a:buChar char="•"/>
              <a:defRPr sz="2800">
                <a:solidFill>
                  <a:srgbClr val="2F2B27"/>
                </a:solidFill>
                <a:latin typeface="Lato"/>
                <a:ea typeface="Lato"/>
                <a:cs typeface="Lato"/>
                <a:sym typeface="Lato"/>
              </a:defRPr>
            </a:lvl2pPr>
            <a:lvl3pPr marL="1371600" lvl="2" indent="-317500" rtl="0">
              <a:spcBef>
                <a:spcPts val="480"/>
              </a:spcBef>
              <a:spcAft>
                <a:spcPts val="0"/>
              </a:spcAft>
              <a:buSzPts val="1400"/>
              <a:buChar char="•"/>
              <a:defRPr sz="2400">
                <a:solidFill>
                  <a:srgbClr val="2F2B27"/>
                </a:solidFill>
                <a:latin typeface="Lato"/>
                <a:ea typeface="Lato"/>
                <a:cs typeface="Lato"/>
                <a:sym typeface="Lato"/>
              </a:defRPr>
            </a:lvl3pPr>
            <a:lvl4pPr marL="1828800" lvl="3" indent="-317500" rtl="0">
              <a:spcBef>
                <a:spcPts val="400"/>
              </a:spcBef>
              <a:spcAft>
                <a:spcPts val="0"/>
              </a:spcAft>
              <a:buSzPts val="1400"/>
              <a:buChar char="•"/>
              <a:defRPr sz="2000">
                <a:solidFill>
                  <a:srgbClr val="2F2B27"/>
                </a:solidFill>
                <a:latin typeface="Lato"/>
                <a:ea typeface="Lato"/>
                <a:cs typeface="Lato"/>
                <a:sym typeface="Lato"/>
              </a:defRPr>
            </a:lvl4pPr>
            <a:lvl5pPr marL="2286000" lvl="4" indent="-317500" rtl="0">
              <a:spcBef>
                <a:spcPts val="400"/>
              </a:spcBef>
              <a:spcAft>
                <a:spcPts val="0"/>
              </a:spcAft>
              <a:buSzPts val="1400"/>
              <a:buChar char="•"/>
              <a:defRPr sz="2000">
                <a:solidFill>
                  <a:srgbClr val="2F2B27"/>
                </a:solidFill>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cxnSp>
        <p:nvCxnSpPr>
          <p:cNvPr id="109" name="Google Shape;109;p22"/>
          <p:cNvCxnSpPr/>
          <p:nvPr/>
        </p:nvCxnSpPr>
        <p:spPr>
          <a:xfrm>
            <a:off x="4733639" y="3038883"/>
            <a:ext cx="0" cy="921208"/>
          </a:xfrm>
          <a:prstGeom prst="straightConnector1">
            <a:avLst/>
          </a:prstGeom>
          <a:noFill/>
          <a:ln w="25400" cap="flat" cmpd="sng">
            <a:solidFill>
              <a:srgbClr val="FFFFFF"/>
            </a:solidFill>
            <a:prstDash val="solid"/>
            <a:round/>
            <a:headEnd type="none" w="sm" len="sm"/>
            <a:tailEnd type="none" w="sm" len="sm"/>
          </a:ln>
        </p:spPr>
      </p:cxnSp>
      <p:sp>
        <p:nvSpPr>
          <p:cNvPr id="110" name="Google Shape;110;p22"/>
          <p:cNvSpPr txBox="1">
            <a:spLocks noGrp="1"/>
          </p:cNvSpPr>
          <p:nvPr>
            <p:ph type="body" idx="3"/>
          </p:nvPr>
        </p:nvSpPr>
        <p:spPr>
          <a:xfrm>
            <a:off x="4964113" y="3038884"/>
            <a:ext cx="3210070" cy="92193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Clr>
                <a:srgbClr val="FFFFFF"/>
              </a:buClr>
              <a:buSzPts val="1400"/>
              <a:buFont typeface="Lato"/>
              <a:buNone/>
              <a:defRPr sz="2600">
                <a:solidFill>
                  <a:srgbClr val="FFFFFF"/>
                </a:solidFill>
                <a:latin typeface="Lato"/>
                <a:ea typeface="Lato"/>
                <a:cs typeface="Lato"/>
                <a:sym typeface="Lato"/>
              </a:defRPr>
            </a:lvl1pPr>
            <a:lvl2pPr marL="914400" lvl="1" indent="-317500" rtl="0">
              <a:spcBef>
                <a:spcPts val="560"/>
              </a:spcBef>
              <a:spcAft>
                <a:spcPts val="0"/>
              </a:spcAft>
              <a:buSzPts val="1400"/>
              <a:buChar char="•"/>
              <a:defRPr sz="2800">
                <a:solidFill>
                  <a:srgbClr val="2F2B27"/>
                </a:solidFill>
                <a:latin typeface="Lato"/>
                <a:ea typeface="Lato"/>
                <a:cs typeface="Lato"/>
                <a:sym typeface="Lato"/>
              </a:defRPr>
            </a:lvl2pPr>
            <a:lvl3pPr marL="1371600" lvl="2" indent="-317500" rtl="0">
              <a:spcBef>
                <a:spcPts val="480"/>
              </a:spcBef>
              <a:spcAft>
                <a:spcPts val="0"/>
              </a:spcAft>
              <a:buSzPts val="1400"/>
              <a:buChar char="•"/>
              <a:defRPr sz="2400">
                <a:solidFill>
                  <a:srgbClr val="2F2B27"/>
                </a:solidFill>
                <a:latin typeface="Lato"/>
                <a:ea typeface="Lato"/>
                <a:cs typeface="Lato"/>
                <a:sym typeface="Lato"/>
              </a:defRPr>
            </a:lvl3pPr>
            <a:lvl4pPr marL="1828800" lvl="3" indent="-317500" rtl="0">
              <a:spcBef>
                <a:spcPts val="400"/>
              </a:spcBef>
              <a:spcAft>
                <a:spcPts val="0"/>
              </a:spcAft>
              <a:buSzPts val="1400"/>
              <a:buChar char="•"/>
              <a:defRPr sz="2000">
                <a:solidFill>
                  <a:srgbClr val="2F2B27"/>
                </a:solidFill>
                <a:latin typeface="Lato"/>
                <a:ea typeface="Lato"/>
                <a:cs typeface="Lato"/>
                <a:sym typeface="Lato"/>
              </a:defRPr>
            </a:lvl4pPr>
            <a:lvl5pPr marL="2286000" lvl="4" indent="-317500" rtl="0">
              <a:spcBef>
                <a:spcPts val="400"/>
              </a:spcBef>
              <a:spcAft>
                <a:spcPts val="0"/>
              </a:spcAft>
              <a:buSzPts val="1400"/>
              <a:buChar char="•"/>
              <a:defRPr sz="2000">
                <a:solidFill>
                  <a:srgbClr val="2F2B27"/>
                </a:solidFill>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561109" y="2044930"/>
            <a:ext cx="3549073"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1400"/>
              <a:buFont typeface="Lato"/>
              <a:buNone/>
              <a:defRPr sz="4400">
                <a:solidFill>
                  <a:schemeClr val="accent4"/>
                </a:solidFill>
                <a:latin typeface="Lato"/>
                <a:ea typeface="Lato"/>
                <a:cs typeface="Lato"/>
                <a:sym typeface="Lato"/>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3" name="Google Shape;113;p23"/>
          <p:cNvSpPr txBox="1">
            <a:spLocks noGrp="1"/>
          </p:cNvSpPr>
          <p:nvPr>
            <p:ph type="body" idx="1"/>
          </p:nvPr>
        </p:nvSpPr>
        <p:spPr>
          <a:xfrm>
            <a:off x="5322456" y="1050925"/>
            <a:ext cx="2840470" cy="3232150"/>
          </a:xfrm>
          <a:prstGeom prst="rect">
            <a:avLst/>
          </a:prstGeom>
          <a:noFill/>
          <a:ln>
            <a:noFill/>
          </a:ln>
        </p:spPr>
        <p:txBody>
          <a:bodyPr spcFirstLastPara="1" wrap="square" lIns="91425" tIns="91425" rIns="91425" bIns="91425" anchor="t" anchorCtr="0">
            <a:noAutofit/>
          </a:bodyPr>
          <a:lstStyle>
            <a:lvl1pPr marL="457200" lvl="0" indent="-228600" rtl="0">
              <a:lnSpc>
                <a:spcPct val="120000"/>
              </a:lnSpc>
              <a:spcBef>
                <a:spcPts val="640"/>
              </a:spcBef>
              <a:spcAft>
                <a:spcPts val="0"/>
              </a:spcAft>
              <a:buSzPts val="1400"/>
              <a:buFont typeface="Lato"/>
              <a:buNone/>
              <a:defRPr>
                <a:latin typeface="Lato"/>
                <a:ea typeface="Lato"/>
                <a:cs typeface="Lato"/>
                <a:sym typeface="Lato"/>
              </a:defRPr>
            </a:lvl1pPr>
            <a:lvl2pPr marL="914400" lvl="1" indent="-317500" rtl="0">
              <a:spcBef>
                <a:spcPts val="560"/>
              </a:spcBef>
              <a:spcAft>
                <a:spcPts val="0"/>
              </a:spcAft>
              <a:buSzPts val="1400"/>
              <a:buChar char="•"/>
              <a:defRPr>
                <a:latin typeface="Lato"/>
                <a:ea typeface="Lato"/>
                <a:cs typeface="Lato"/>
                <a:sym typeface="Lato"/>
              </a:defRPr>
            </a:lvl2pPr>
            <a:lvl3pPr marL="1371600" lvl="2" indent="-317500" rtl="0">
              <a:spcBef>
                <a:spcPts val="480"/>
              </a:spcBef>
              <a:spcAft>
                <a:spcPts val="0"/>
              </a:spcAft>
              <a:buSzPts val="1400"/>
              <a:buChar char="•"/>
              <a:defRPr>
                <a:latin typeface="Lato"/>
                <a:ea typeface="Lato"/>
                <a:cs typeface="Lato"/>
                <a:sym typeface="Lato"/>
              </a:defRPr>
            </a:lvl3pPr>
            <a:lvl4pPr marL="1828800" lvl="3" indent="-317500" rtl="0">
              <a:spcBef>
                <a:spcPts val="400"/>
              </a:spcBef>
              <a:spcAft>
                <a:spcPts val="0"/>
              </a:spcAft>
              <a:buSzPts val="1400"/>
              <a:buChar char="•"/>
              <a:defRPr>
                <a:latin typeface="Lato"/>
                <a:ea typeface="Lato"/>
                <a:cs typeface="Lato"/>
                <a:sym typeface="Lato"/>
              </a:defRPr>
            </a:lvl4pPr>
            <a:lvl5pPr marL="2286000" lvl="4" indent="-317500" rtl="0">
              <a:spcBef>
                <a:spcPts val="400"/>
              </a:spcBef>
              <a:spcAft>
                <a:spcPts val="0"/>
              </a:spcAft>
              <a:buSzPts val="1400"/>
              <a:buChar char="•"/>
              <a:defRPr>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Title - Red">
  <p:cSld name="1_Section Title - Red">
    <p:spTree>
      <p:nvGrpSpPr>
        <p:cNvPr id="1" name="Shape 114"/>
        <p:cNvGrpSpPr/>
        <p:nvPr/>
      </p:nvGrpSpPr>
      <p:grpSpPr>
        <a:xfrm>
          <a:off x="0" y="0"/>
          <a:ext cx="0" cy="0"/>
          <a:chOff x="0" y="0"/>
          <a:chExt cx="0" cy="0"/>
        </a:xfrm>
      </p:grpSpPr>
      <p:pic>
        <p:nvPicPr>
          <p:cNvPr id="115" name="Google Shape;115;p24" descr="toast-circle.eps"/>
          <p:cNvPicPr preferRelativeResize="0"/>
          <p:nvPr/>
        </p:nvPicPr>
        <p:blipFill rotWithShape="1">
          <a:blip r:embed="rId2">
            <a:alphaModFix/>
          </a:blip>
          <a:srcRect/>
          <a:stretch/>
        </p:blipFill>
        <p:spPr>
          <a:xfrm>
            <a:off x="914806" y="2073229"/>
            <a:ext cx="997042" cy="997042"/>
          </a:xfrm>
          <a:prstGeom prst="rect">
            <a:avLst/>
          </a:prstGeom>
          <a:noFill/>
          <a:ln>
            <a:noFill/>
          </a:ln>
        </p:spPr>
      </p:pic>
      <p:sp>
        <p:nvSpPr>
          <p:cNvPr id="116" name="Google Shape;116;p24"/>
          <p:cNvSpPr txBox="1">
            <a:spLocks noGrp="1"/>
          </p:cNvSpPr>
          <p:nvPr>
            <p:ph type="title"/>
          </p:nvPr>
        </p:nvSpPr>
        <p:spPr>
          <a:xfrm>
            <a:off x="2048643" y="2143125"/>
            <a:ext cx="5940812"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sz="5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Only - Red">
  <p:cSld name="1_Title Only - Red">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119" name="Google Shape;119;p25" descr="toast-circle.eps"/>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120" name="Google Shape;120;p25"/>
          <p:cNvSpPr/>
          <p:nvPr/>
        </p:nvSpPr>
        <p:spPr>
          <a:xfrm>
            <a:off x="-11545" y="0"/>
            <a:ext cx="91622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561109" y="2044930"/>
            <a:ext cx="3549073"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1400"/>
              <a:buFont typeface="Lato"/>
              <a:buNone/>
              <a:defRPr sz="4400">
                <a:solidFill>
                  <a:schemeClr val="accent4"/>
                </a:solidFill>
                <a:latin typeface="Lato"/>
                <a:ea typeface="Lato"/>
                <a:cs typeface="Lato"/>
                <a:sym typeface="Lato"/>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5" name="Google Shape;25;p4"/>
          <p:cNvSpPr txBox="1">
            <a:spLocks noGrp="1"/>
          </p:cNvSpPr>
          <p:nvPr>
            <p:ph type="body" idx="1"/>
          </p:nvPr>
        </p:nvSpPr>
        <p:spPr>
          <a:xfrm>
            <a:off x="5322456" y="1050925"/>
            <a:ext cx="2840470" cy="3232150"/>
          </a:xfrm>
          <a:prstGeom prst="rect">
            <a:avLst/>
          </a:prstGeom>
          <a:noFill/>
          <a:ln>
            <a:noFill/>
          </a:ln>
        </p:spPr>
        <p:txBody>
          <a:bodyPr spcFirstLastPara="1" wrap="square" lIns="91425" tIns="91425" rIns="91425" bIns="91425" anchor="t" anchorCtr="0">
            <a:noAutofit/>
          </a:bodyPr>
          <a:lstStyle>
            <a:lvl1pPr marL="457200" lvl="0" indent="-228600" rtl="0">
              <a:lnSpc>
                <a:spcPct val="120000"/>
              </a:lnSpc>
              <a:spcBef>
                <a:spcPts val="640"/>
              </a:spcBef>
              <a:spcAft>
                <a:spcPts val="0"/>
              </a:spcAft>
              <a:buSzPts val="1400"/>
              <a:buFont typeface="Lato"/>
              <a:buNone/>
              <a:defRPr>
                <a:latin typeface="Lato"/>
                <a:ea typeface="Lato"/>
                <a:cs typeface="Lato"/>
                <a:sym typeface="Lato"/>
              </a:defRPr>
            </a:lvl1pPr>
            <a:lvl2pPr marL="914400" lvl="1" indent="-317500" rtl="0">
              <a:spcBef>
                <a:spcPts val="560"/>
              </a:spcBef>
              <a:spcAft>
                <a:spcPts val="0"/>
              </a:spcAft>
              <a:buSzPts val="1400"/>
              <a:buChar char="•"/>
              <a:defRPr>
                <a:latin typeface="Lato"/>
                <a:ea typeface="Lato"/>
                <a:cs typeface="Lato"/>
                <a:sym typeface="Lato"/>
              </a:defRPr>
            </a:lvl2pPr>
            <a:lvl3pPr marL="1371600" lvl="2" indent="-317500" rtl="0">
              <a:spcBef>
                <a:spcPts val="480"/>
              </a:spcBef>
              <a:spcAft>
                <a:spcPts val="0"/>
              </a:spcAft>
              <a:buSzPts val="1400"/>
              <a:buChar char="•"/>
              <a:defRPr>
                <a:latin typeface="Lato"/>
                <a:ea typeface="Lato"/>
                <a:cs typeface="Lato"/>
                <a:sym typeface="Lato"/>
              </a:defRPr>
            </a:lvl3pPr>
            <a:lvl4pPr marL="1828800" lvl="3" indent="-317500" rtl="0">
              <a:spcBef>
                <a:spcPts val="400"/>
              </a:spcBef>
              <a:spcAft>
                <a:spcPts val="0"/>
              </a:spcAft>
              <a:buSzPts val="1400"/>
              <a:buChar char="•"/>
              <a:defRPr>
                <a:latin typeface="Lato"/>
                <a:ea typeface="Lato"/>
                <a:cs typeface="Lato"/>
                <a:sym typeface="Lato"/>
              </a:defRPr>
            </a:lvl4pPr>
            <a:lvl5pPr marL="2286000" lvl="4" indent="-317500" rtl="0">
              <a:spcBef>
                <a:spcPts val="400"/>
              </a:spcBef>
              <a:spcAft>
                <a:spcPts val="0"/>
              </a:spcAft>
              <a:buSzPts val="1400"/>
              <a:buChar char="•"/>
              <a:defRPr>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Quote - Red">
  <p:cSld name="1_Quote - Red">
    <p:bg>
      <p:bgPr>
        <a:solidFill>
          <a:schemeClr val="lt2"/>
        </a:solid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ctrTitle"/>
          </p:nvPr>
        </p:nvSpPr>
        <p:spPr>
          <a:xfrm>
            <a:off x="685800" y="2020491"/>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Lato"/>
              <a:buNone/>
              <a:defRPr sz="4400" b="1" i="0" u="none" strike="noStrike" cap="none">
                <a:solidFill>
                  <a:schemeClr val="lt1"/>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Title - Blue">
  <p:cSld name="1_Section Title - Blue">
    <p:spTree>
      <p:nvGrpSpPr>
        <p:cNvPr id="1" name="Shape 123"/>
        <p:cNvGrpSpPr/>
        <p:nvPr/>
      </p:nvGrpSpPr>
      <p:grpSpPr>
        <a:xfrm>
          <a:off x="0" y="0"/>
          <a:ext cx="0" cy="0"/>
          <a:chOff x="0" y="0"/>
          <a:chExt cx="0" cy="0"/>
        </a:xfrm>
      </p:grpSpPr>
      <p:pic>
        <p:nvPicPr>
          <p:cNvPr id="124" name="Google Shape;124;p27"/>
          <p:cNvPicPr preferRelativeResize="0"/>
          <p:nvPr/>
        </p:nvPicPr>
        <p:blipFill rotWithShape="1">
          <a:blip r:embed="rId2">
            <a:alphaModFix/>
          </a:blip>
          <a:srcRect/>
          <a:stretch/>
        </p:blipFill>
        <p:spPr>
          <a:xfrm>
            <a:off x="914803" y="2073229"/>
            <a:ext cx="997042" cy="997042"/>
          </a:xfrm>
          <a:prstGeom prst="rect">
            <a:avLst/>
          </a:prstGeom>
          <a:noFill/>
          <a:ln>
            <a:noFill/>
          </a:ln>
        </p:spPr>
      </p:pic>
      <p:sp>
        <p:nvSpPr>
          <p:cNvPr id="125" name="Google Shape;125;p27"/>
          <p:cNvSpPr txBox="1">
            <a:spLocks noGrp="1"/>
          </p:cNvSpPr>
          <p:nvPr>
            <p:ph type="title"/>
          </p:nvPr>
        </p:nvSpPr>
        <p:spPr>
          <a:xfrm>
            <a:off x="2048640" y="2143125"/>
            <a:ext cx="5940812"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sz="5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 Blue">
  <p:cSld name="1_Title Only - Blue">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128" name="Google Shape;128;p28"/>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129" name="Google Shape;129;p28"/>
          <p:cNvSpPr/>
          <p:nvPr/>
        </p:nvSpPr>
        <p:spPr>
          <a:xfrm>
            <a:off x="-11545" y="0"/>
            <a:ext cx="916228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Quote - Blue">
  <p:cSld name="1_Quote - Blue">
    <p:bg>
      <p:bgPr>
        <a:solidFill>
          <a:schemeClr val="accent2"/>
        </a:solidFill>
        <a:effectLst/>
      </p:bgPr>
    </p:bg>
    <p:spTree>
      <p:nvGrpSpPr>
        <p:cNvPr id="1" name="Shape 130"/>
        <p:cNvGrpSpPr/>
        <p:nvPr/>
      </p:nvGrpSpPr>
      <p:grpSpPr>
        <a:xfrm>
          <a:off x="0" y="0"/>
          <a:ext cx="0" cy="0"/>
          <a:chOff x="0" y="0"/>
          <a:chExt cx="0" cy="0"/>
        </a:xfrm>
      </p:grpSpPr>
      <p:sp>
        <p:nvSpPr>
          <p:cNvPr id="131" name="Google Shape;131;p29"/>
          <p:cNvSpPr txBox="1">
            <a:spLocks noGrp="1"/>
          </p:cNvSpPr>
          <p:nvPr>
            <p:ph type="ctrTitle"/>
          </p:nvPr>
        </p:nvSpPr>
        <p:spPr>
          <a:xfrm>
            <a:off x="685800" y="2020491"/>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Lato"/>
              <a:buNone/>
              <a:defRPr sz="4400" b="1" i="0" u="none" strike="noStrike" cap="none">
                <a:solidFill>
                  <a:schemeClr val="lt1"/>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Section Title - Teal">
  <p:cSld name="1_Section Title - Teal">
    <p:spTree>
      <p:nvGrpSpPr>
        <p:cNvPr id="1" name="Shape 132"/>
        <p:cNvGrpSpPr/>
        <p:nvPr/>
      </p:nvGrpSpPr>
      <p:grpSpPr>
        <a:xfrm>
          <a:off x="0" y="0"/>
          <a:ext cx="0" cy="0"/>
          <a:chOff x="0" y="0"/>
          <a:chExt cx="0" cy="0"/>
        </a:xfrm>
      </p:grpSpPr>
      <p:pic>
        <p:nvPicPr>
          <p:cNvPr id="133" name="Google Shape;133;p30"/>
          <p:cNvPicPr preferRelativeResize="0"/>
          <p:nvPr/>
        </p:nvPicPr>
        <p:blipFill rotWithShape="1">
          <a:blip r:embed="rId2">
            <a:alphaModFix/>
          </a:blip>
          <a:srcRect/>
          <a:stretch/>
        </p:blipFill>
        <p:spPr>
          <a:xfrm>
            <a:off x="914806" y="2073229"/>
            <a:ext cx="997042" cy="997042"/>
          </a:xfrm>
          <a:prstGeom prst="rect">
            <a:avLst/>
          </a:prstGeom>
          <a:noFill/>
          <a:ln>
            <a:noFill/>
          </a:ln>
        </p:spPr>
      </p:pic>
      <p:sp>
        <p:nvSpPr>
          <p:cNvPr id="134" name="Google Shape;134;p30"/>
          <p:cNvSpPr txBox="1">
            <a:spLocks noGrp="1"/>
          </p:cNvSpPr>
          <p:nvPr>
            <p:ph type="title"/>
          </p:nvPr>
        </p:nvSpPr>
        <p:spPr>
          <a:xfrm>
            <a:off x="2048643" y="2143125"/>
            <a:ext cx="5940812"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sz="5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 Teal">
  <p:cSld name="1_Title Only - Teal">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137" name="Google Shape;137;p31"/>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138" name="Google Shape;138;p31"/>
          <p:cNvSpPr/>
          <p:nvPr/>
        </p:nvSpPr>
        <p:spPr>
          <a:xfrm>
            <a:off x="-11545" y="0"/>
            <a:ext cx="9162288" cy="457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Quote - Teal">
  <p:cSld name="1_Quote - Teal">
    <p:bg>
      <p:bgPr>
        <a:solidFill>
          <a:schemeClr val="accent3"/>
        </a:solidFill>
        <a:effectLst/>
      </p:bgPr>
    </p:bg>
    <p:spTree>
      <p:nvGrpSpPr>
        <p:cNvPr id="1" name="Shape 139"/>
        <p:cNvGrpSpPr/>
        <p:nvPr/>
      </p:nvGrpSpPr>
      <p:grpSpPr>
        <a:xfrm>
          <a:off x="0" y="0"/>
          <a:ext cx="0" cy="0"/>
          <a:chOff x="0" y="0"/>
          <a:chExt cx="0" cy="0"/>
        </a:xfrm>
      </p:grpSpPr>
      <p:sp>
        <p:nvSpPr>
          <p:cNvPr id="140" name="Google Shape;140;p32"/>
          <p:cNvSpPr txBox="1">
            <a:spLocks noGrp="1"/>
          </p:cNvSpPr>
          <p:nvPr>
            <p:ph type="ctrTitle"/>
          </p:nvPr>
        </p:nvSpPr>
        <p:spPr>
          <a:xfrm>
            <a:off x="685800" y="2020491"/>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Lato"/>
              <a:buNone/>
              <a:defRPr sz="4400" b="1" i="0" u="none" strike="noStrike" cap="none">
                <a:solidFill>
                  <a:schemeClr val="lt1"/>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Section Title - Charcoal">
  <p:cSld name="1_Section Title - Charcoal">
    <p:spTree>
      <p:nvGrpSpPr>
        <p:cNvPr id="1" name="Shape 141"/>
        <p:cNvGrpSpPr/>
        <p:nvPr/>
      </p:nvGrpSpPr>
      <p:grpSpPr>
        <a:xfrm>
          <a:off x="0" y="0"/>
          <a:ext cx="0" cy="0"/>
          <a:chOff x="0" y="0"/>
          <a:chExt cx="0" cy="0"/>
        </a:xfrm>
      </p:grpSpPr>
      <p:pic>
        <p:nvPicPr>
          <p:cNvPr id="142" name="Google Shape;142;p33"/>
          <p:cNvPicPr preferRelativeResize="0"/>
          <p:nvPr/>
        </p:nvPicPr>
        <p:blipFill rotWithShape="1">
          <a:blip r:embed="rId2">
            <a:alphaModFix/>
          </a:blip>
          <a:srcRect/>
          <a:stretch/>
        </p:blipFill>
        <p:spPr>
          <a:xfrm>
            <a:off x="914806" y="2073229"/>
            <a:ext cx="997042" cy="997042"/>
          </a:xfrm>
          <a:prstGeom prst="rect">
            <a:avLst/>
          </a:prstGeom>
          <a:noFill/>
          <a:ln>
            <a:noFill/>
          </a:ln>
        </p:spPr>
      </p:pic>
      <p:sp>
        <p:nvSpPr>
          <p:cNvPr id="143" name="Google Shape;143;p33"/>
          <p:cNvSpPr txBox="1">
            <a:spLocks noGrp="1"/>
          </p:cNvSpPr>
          <p:nvPr>
            <p:ph type="title"/>
          </p:nvPr>
        </p:nvSpPr>
        <p:spPr>
          <a:xfrm>
            <a:off x="2048643" y="2143125"/>
            <a:ext cx="5940812"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sz="5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Only - Charcoal">
  <p:cSld name="1_Title Only - Charcoal">
    <p:spTree>
      <p:nvGrpSpPr>
        <p:cNvPr id="1" name="Shape 144"/>
        <p:cNvGrpSpPr/>
        <p:nvPr/>
      </p:nvGrpSpPr>
      <p:grpSpPr>
        <a:xfrm>
          <a:off x="0" y="0"/>
          <a:ext cx="0" cy="0"/>
          <a:chOff x="0" y="0"/>
          <a:chExt cx="0" cy="0"/>
        </a:xfrm>
      </p:grpSpPr>
      <p:sp>
        <p:nvSpPr>
          <p:cNvPr id="145" name="Google Shape;145;p34"/>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accent4"/>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146" name="Google Shape;146;p34"/>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147" name="Google Shape;147;p34"/>
          <p:cNvSpPr/>
          <p:nvPr/>
        </p:nvSpPr>
        <p:spPr>
          <a:xfrm>
            <a:off x="-11545" y="0"/>
            <a:ext cx="9162288"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Quote - Charcoal">
  <p:cSld name="1_Quote - Charcoal">
    <p:bg>
      <p:bgPr>
        <a:solidFill>
          <a:schemeClr val="accent4"/>
        </a:solidFill>
        <a:effectLst/>
      </p:bgPr>
    </p:bg>
    <p:spTree>
      <p:nvGrpSpPr>
        <p:cNvPr id="1" name="Shape 148"/>
        <p:cNvGrpSpPr/>
        <p:nvPr/>
      </p:nvGrpSpPr>
      <p:grpSpPr>
        <a:xfrm>
          <a:off x="0" y="0"/>
          <a:ext cx="0" cy="0"/>
          <a:chOff x="0" y="0"/>
          <a:chExt cx="0" cy="0"/>
        </a:xfrm>
      </p:grpSpPr>
      <p:sp>
        <p:nvSpPr>
          <p:cNvPr id="149" name="Google Shape;149;p35"/>
          <p:cNvSpPr txBox="1">
            <a:spLocks noGrp="1"/>
          </p:cNvSpPr>
          <p:nvPr>
            <p:ph type="ctrTitle"/>
          </p:nvPr>
        </p:nvSpPr>
        <p:spPr>
          <a:xfrm>
            <a:off x="685800" y="2020491"/>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Lato"/>
              <a:buNone/>
              <a:defRPr sz="4400" b="1" i="0" u="none" strike="noStrike" cap="none">
                <a:solidFill>
                  <a:schemeClr val="lt1"/>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 Red" type="obj">
  <p:cSld name="OBJEC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2" name="Google Shape;32;p6"/>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atin typeface="Lato"/>
                <a:ea typeface="Lato"/>
                <a:cs typeface="Lato"/>
                <a:sym typeface="Lato"/>
              </a:defRPr>
            </a:lvl1pPr>
            <a:lvl2pPr marL="914400" lvl="1" indent="-317500" rtl="0">
              <a:spcBef>
                <a:spcPts val="560"/>
              </a:spcBef>
              <a:spcAft>
                <a:spcPts val="0"/>
              </a:spcAft>
              <a:buSzPts val="1400"/>
              <a:buChar char="•"/>
              <a:defRPr>
                <a:latin typeface="Lato"/>
                <a:ea typeface="Lato"/>
                <a:cs typeface="Lato"/>
                <a:sym typeface="Lato"/>
              </a:defRPr>
            </a:lvl2pPr>
            <a:lvl3pPr marL="1371600" lvl="2" indent="-317500" rtl="0">
              <a:spcBef>
                <a:spcPts val="480"/>
              </a:spcBef>
              <a:spcAft>
                <a:spcPts val="0"/>
              </a:spcAft>
              <a:buSzPts val="1400"/>
              <a:buChar char="•"/>
              <a:defRPr>
                <a:latin typeface="Lato"/>
                <a:ea typeface="Lato"/>
                <a:cs typeface="Lato"/>
                <a:sym typeface="Lato"/>
              </a:defRPr>
            </a:lvl3pPr>
            <a:lvl4pPr marL="1828800" lvl="3" indent="-317500" rtl="0">
              <a:spcBef>
                <a:spcPts val="400"/>
              </a:spcBef>
              <a:spcAft>
                <a:spcPts val="0"/>
              </a:spcAft>
              <a:buSzPts val="1400"/>
              <a:buChar char="•"/>
              <a:defRPr>
                <a:latin typeface="Lato"/>
                <a:ea typeface="Lato"/>
                <a:cs typeface="Lato"/>
                <a:sym typeface="Lato"/>
              </a:defRPr>
            </a:lvl4pPr>
            <a:lvl5pPr marL="2286000" lvl="4" indent="-317500" rtl="0">
              <a:spcBef>
                <a:spcPts val="400"/>
              </a:spcBef>
              <a:spcAft>
                <a:spcPts val="0"/>
              </a:spcAft>
              <a:buSzPts val="1400"/>
              <a:buChar char="•"/>
              <a:defRPr>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pic>
        <p:nvPicPr>
          <p:cNvPr id="33" name="Google Shape;33;p6" descr="toast-circle.eps"/>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34" name="Google Shape;34;p6"/>
          <p:cNvSpPr/>
          <p:nvPr/>
        </p:nvSpPr>
        <p:spPr>
          <a:xfrm>
            <a:off x="-11545" y="0"/>
            <a:ext cx="91622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 name="Google Shape;35;p6" descr="toast-circle.eps"/>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36" name="Google Shape;36;p6"/>
          <p:cNvSpPr/>
          <p:nvPr/>
        </p:nvSpPr>
        <p:spPr>
          <a:xfrm>
            <a:off x="-11545" y="0"/>
            <a:ext cx="91622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 Red">
  <p:cSld name="Quote - Red">
    <p:bg>
      <p:bgPr>
        <a:solidFill>
          <a:schemeClr val="lt2"/>
        </a:solidFill>
        <a:effectLst/>
      </p:bgPr>
    </p:bg>
    <p:spTree>
      <p:nvGrpSpPr>
        <p:cNvPr id="1" name="Shape 37"/>
        <p:cNvGrpSpPr/>
        <p:nvPr/>
      </p:nvGrpSpPr>
      <p:grpSpPr>
        <a:xfrm>
          <a:off x="0" y="0"/>
          <a:ext cx="0" cy="0"/>
          <a:chOff x="0" y="0"/>
          <a:chExt cx="0" cy="0"/>
        </a:xfrm>
      </p:grpSpPr>
      <p:sp>
        <p:nvSpPr>
          <p:cNvPr id="38" name="Google Shape;38;p7"/>
          <p:cNvSpPr txBox="1">
            <a:spLocks noGrp="1"/>
          </p:cNvSpPr>
          <p:nvPr>
            <p:ph type="ctrTitle"/>
          </p:nvPr>
        </p:nvSpPr>
        <p:spPr>
          <a:xfrm>
            <a:off x="685800" y="2020491"/>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Lato"/>
              <a:buNone/>
              <a:defRPr sz="4400" b="1" i="0" u="none" strike="noStrike" cap="none">
                <a:solidFill>
                  <a:schemeClr val="lt1"/>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 Blue">
  <p:cSld name="Content - Blue">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 name="Google Shape;45;p9"/>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atin typeface="Lato"/>
                <a:ea typeface="Lato"/>
                <a:cs typeface="Lato"/>
                <a:sym typeface="Lato"/>
              </a:defRPr>
            </a:lvl1pPr>
            <a:lvl2pPr marL="914400" lvl="1" indent="-317500" rtl="0">
              <a:spcBef>
                <a:spcPts val="560"/>
              </a:spcBef>
              <a:spcAft>
                <a:spcPts val="0"/>
              </a:spcAft>
              <a:buSzPts val="1400"/>
              <a:buChar char="•"/>
              <a:defRPr>
                <a:latin typeface="Lato"/>
                <a:ea typeface="Lato"/>
                <a:cs typeface="Lato"/>
                <a:sym typeface="Lato"/>
              </a:defRPr>
            </a:lvl2pPr>
            <a:lvl3pPr marL="1371600" lvl="2" indent="-317500" rtl="0">
              <a:spcBef>
                <a:spcPts val="480"/>
              </a:spcBef>
              <a:spcAft>
                <a:spcPts val="0"/>
              </a:spcAft>
              <a:buSzPts val="1400"/>
              <a:buChar char="•"/>
              <a:defRPr>
                <a:latin typeface="Lato"/>
                <a:ea typeface="Lato"/>
                <a:cs typeface="Lato"/>
                <a:sym typeface="Lato"/>
              </a:defRPr>
            </a:lvl3pPr>
            <a:lvl4pPr marL="1828800" lvl="3" indent="-317500" rtl="0">
              <a:spcBef>
                <a:spcPts val="400"/>
              </a:spcBef>
              <a:spcAft>
                <a:spcPts val="0"/>
              </a:spcAft>
              <a:buSzPts val="1400"/>
              <a:buChar char="•"/>
              <a:defRPr>
                <a:latin typeface="Lato"/>
                <a:ea typeface="Lato"/>
                <a:cs typeface="Lato"/>
                <a:sym typeface="Lato"/>
              </a:defRPr>
            </a:lvl4pPr>
            <a:lvl5pPr marL="2286000" lvl="4" indent="-317500" rtl="0">
              <a:spcBef>
                <a:spcPts val="400"/>
              </a:spcBef>
              <a:spcAft>
                <a:spcPts val="0"/>
              </a:spcAft>
              <a:buSzPts val="1400"/>
              <a:buChar char="•"/>
              <a:defRPr>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pic>
        <p:nvPicPr>
          <p:cNvPr id="46" name="Google Shape;46;p9"/>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47" name="Google Shape;47;p9"/>
          <p:cNvSpPr/>
          <p:nvPr/>
        </p:nvSpPr>
        <p:spPr>
          <a:xfrm>
            <a:off x="-11545" y="0"/>
            <a:ext cx="916228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8" name="Google Shape;48;p9"/>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49" name="Google Shape;49;p9"/>
          <p:cNvSpPr/>
          <p:nvPr/>
        </p:nvSpPr>
        <p:spPr>
          <a:xfrm>
            <a:off x="-11545" y="0"/>
            <a:ext cx="916228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 Blue">
  <p:cSld name="Quote - Blue">
    <p:bg>
      <p:bgPr>
        <a:solidFill>
          <a:schemeClr val="accent2"/>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685800" y="2020491"/>
            <a:ext cx="7772400" cy="1102519"/>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lt1"/>
              </a:buClr>
              <a:buSzPts val="1400"/>
              <a:buFont typeface="Lato"/>
              <a:buNone/>
              <a:defRPr sz="4400" b="1" i="0" u="none" strike="noStrike" cap="none">
                <a:solidFill>
                  <a:schemeClr val="lt1"/>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 Teal">
  <p:cSld name="Section Title - Teal">
    <p:spTree>
      <p:nvGrpSpPr>
        <p:cNvPr id="1" name="Shape 52"/>
        <p:cNvGrpSpPr/>
        <p:nvPr/>
      </p:nvGrpSpPr>
      <p:grpSpPr>
        <a:xfrm>
          <a:off x="0" y="0"/>
          <a:ext cx="0" cy="0"/>
          <a:chOff x="0" y="0"/>
          <a:chExt cx="0" cy="0"/>
        </a:xfrm>
      </p:grpSpPr>
      <p:pic>
        <p:nvPicPr>
          <p:cNvPr id="53" name="Google Shape;53;p11"/>
          <p:cNvPicPr preferRelativeResize="0"/>
          <p:nvPr/>
        </p:nvPicPr>
        <p:blipFill rotWithShape="1">
          <a:blip r:embed="rId2">
            <a:alphaModFix/>
          </a:blip>
          <a:srcRect/>
          <a:stretch/>
        </p:blipFill>
        <p:spPr>
          <a:xfrm>
            <a:off x="914806" y="2073229"/>
            <a:ext cx="997042" cy="997042"/>
          </a:xfrm>
          <a:prstGeom prst="rect">
            <a:avLst/>
          </a:prstGeom>
          <a:noFill/>
          <a:ln>
            <a:noFill/>
          </a:ln>
        </p:spPr>
      </p:pic>
      <p:sp>
        <p:nvSpPr>
          <p:cNvPr id="54" name="Google Shape;54;p11"/>
          <p:cNvSpPr txBox="1">
            <a:spLocks noGrp="1"/>
          </p:cNvSpPr>
          <p:nvPr>
            <p:ph type="title"/>
          </p:nvPr>
        </p:nvSpPr>
        <p:spPr>
          <a:xfrm>
            <a:off x="2048643" y="2143125"/>
            <a:ext cx="5940812"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sz="5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55" name="Google Shape;55;p11"/>
          <p:cNvPicPr preferRelativeResize="0"/>
          <p:nvPr/>
        </p:nvPicPr>
        <p:blipFill rotWithShape="1">
          <a:blip r:embed="rId2">
            <a:alphaModFix/>
          </a:blip>
          <a:srcRect/>
          <a:stretch/>
        </p:blipFill>
        <p:spPr>
          <a:xfrm>
            <a:off x="914806" y="2073229"/>
            <a:ext cx="997042" cy="9970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 Teal">
  <p:cSld name="Content - Teal">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a:solidFill>
                  <a:srgbClr val="2F2B27"/>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8" name="Google Shape;58;p12"/>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atin typeface="Lato"/>
                <a:ea typeface="Lato"/>
                <a:cs typeface="Lato"/>
                <a:sym typeface="Lato"/>
              </a:defRPr>
            </a:lvl1pPr>
            <a:lvl2pPr marL="914400" lvl="1" indent="-317500" rtl="0">
              <a:spcBef>
                <a:spcPts val="560"/>
              </a:spcBef>
              <a:spcAft>
                <a:spcPts val="0"/>
              </a:spcAft>
              <a:buSzPts val="1400"/>
              <a:buChar char="•"/>
              <a:defRPr>
                <a:latin typeface="Lato"/>
                <a:ea typeface="Lato"/>
                <a:cs typeface="Lato"/>
                <a:sym typeface="Lato"/>
              </a:defRPr>
            </a:lvl2pPr>
            <a:lvl3pPr marL="1371600" lvl="2" indent="-317500" rtl="0">
              <a:spcBef>
                <a:spcPts val="480"/>
              </a:spcBef>
              <a:spcAft>
                <a:spcPts val="0"/>
              </a:spcAft>
              <a:buSzPts val="1400"/>
              <a:buChar char="•"/>
              <a:defRPr>
                <a:latin typeface="Lato"/>
                <a:ea typeface="Lato"/>
                <a:cs typeface="Lato"/>
                <a:sym typeface="Lato"/>
              </a:defRPr>
            </a:lvl3pPr>
            <a:lvl4pPr marL="1828800" lvl="3" indent="-317500" rtl="0">
              <a:spcBef>
                <a:spcPts val="400"/>
              </a:spcBef>
              <a:spcAft>
                <a:spcPts val="0"/>
              </a:spcAft>
              <a:buSzPts val="1400"/>
              <a:buChar char="•"/>
              <a:defRPr>
                <a:latin typeface="Lato"/>
                <a:ea typeface="Lato"/>
                <a:cs typeface="Lato"/>
                <a:sym typeface="Lato"/>
              </a:defRPr>
            </a:lvl4pPr>
            <a:lvl5pPr marL="2286000" lvl="4" indent="-317500" rtl="0">
              <a:spcBef>
                <a:spcPts val="400"/>
              </a:spcBef>
              <a:spcAft>
                <a:spcPts val="0"/>
              </a:spcAft>
              <a:buSzPts val="1400"/>
              <a:buChar char="•"/>
              <a:defRPr>
                <a:latin typeface="Lato"/>
                <a:ea typeface="Lato"/>
                <a:cs typeface="Lato"/>
                <a:sym typeface="Lato"/>
              </a:defRPr>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pic>
        <p:nvPicPr>
          <p:cNvPr id="59" name="Google Shape;59;p12"/>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60" name="Google Shape;60;p12"/>
          <p:cNvSpPr/>
          <p:nvPr/>
        </p:nvSpPr>
        <p:spPr>
          <a:xfrm>
            <a:off x="-11545" y="0"/>
            <a:ext cx="9162288" cy="457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1" name="Google Shape;61;p12"/>
          <p:cNvPicPr preferRelativeResize="0"/>
          <p:nvPr/>
        </p:nvPicPr>
        <p:blipFill rotWithShape="1">
          <a:blip r:embed="rId2">
            <a:alphaModFix/>
          </a:blip>
          <a:srcRect/>
          <a:stretch/>
        </p:blipFill>
        <p:spPr>
          <a:xfrm>
            <a:off x="8569810" y="4594302"/>
            <a:ext cx="439173" cy="439173"/>
          </a:xfrm>
          <a:prstGeom prst="rect">
            <a:avLst/>
          </a:prstGeom>
          <a:noFill/>
          <a:ln>
            <a:noFill/>
          </a:ln>
        </p:spPr>
      </p:pic>
      <p:sp>
        <p:nvSpPr>
          <p:cNvPr id="62" name="Google Shape;62;p12"/>
          <p:cNvSpPr/>
          <p:nvPr/>
        </p:nvSpPr>
        <p:spPr>
          <a:xfrm>
            <a:off x="-11545" y="0"/>
            <a:ext cx="9162288" cy="457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 Charcoal">
  <p:cSld name="Section Title - Charcoal">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a:stretch/>
        </p:blipFill>
        <p:spPr>
          <a:xfrm>
            <a:off x="914806" y="2073229"/>
            <a:ext cx="997042" cy="997042"/>
          </a:xfrm>
          <a:prstGeom prst="rect">
            <a:avLst/>
          </a:prstGeom>
          <a:noFill/>
          <a:ln>
            <a:noFill/>
          </a:ln>
        </p:spPr>
      </p:pic>
      <p:sp>
        <p:nvSpPr>
          <p:cNvPr id="67" name="Google Shape;67;p14"/>
          <p:cNvSpPr txBox="1">
            <a:spLocks noGrp="1"/>
          </p:cNvSpPr>
          <p:nvPr>
            <p:ph type="title"/>
          </p:nvPr>
        </p:nvSpPr>
        <p:spPr>
          <a:xfrm>
            <a:off x="2048643" y="2143125"/>
            <a:ext cx="5940812" cy="85725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1400"/>
              <a:buNone/>
              <a:defRPr sz="5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pic>
        <p:nvPicPr>
          <p:cNvPr id="68" name="Google Shape;68;p14"/>
          <p:cNvPicPr preferRelativeResize="0"/>
          <p:nvPr/>
        </p:nvPicPr>
        <p:blipFill rotWithShape="1">
          <a:blip r:embed="rId2">
            <a:alphaModFix/>
          </a:blip>
          <a:srcRect/>
          <a:stretch/>
        </p:blipFill>
        <p:spPr>
          <a:xfrm>
            <a:off x="914806" y="2073229"/>
            <a:ext cx="997042" cy="9970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4"/>
              </a:buClr>
              <a:buSzPts val="1400"/>
              <a:buFont typeface="Lato"/>
              <a:buNone/>
              <a:defRPr sz="4400" b="0" i="0" u="none" strike="noStrike" cap="none">
                <a:solidFill>
                  <a:schemeClr val="accent4"/>
                </a:solidFill>
                <a:latin typeface="Lato"/>
                <a:ea typeface="Lato"/>
                <a:cs typeface="Lato"/>
                <a:sym typeface="Lato"/>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rgbClr val="2F2B27"/>
              </a:buClr>
              <a:buSzPts val="1400"/>
              <a:buFont typeface="Arial"/>
              <a:buChar char="•"/>
              <a:defRPr sz="3200" b="0" i="0" u="none" strike="noStrike" cap="none">
                <a:solidFill>
                  <a:srgbClr val="2F2B27"/>
                </a:solidFill>
                <a:latin typeface="Lato"/>
                <a:ea typeface="Lato"/>
                <a:cs typeface="Lato"/>
                <a:sym typeface="Lato"/>
              </a:defRPr>
            </a:lvl1pPr>
            <a:lvl2pPr marL="914400" marR="0" lvl="1" indent="-317500" algn="l" rtl="0">
              <a:spcBef>
                <a:spcPts val="560"/>
              </a:spcBef>
              <a:spcAft>
                <a:spcPts val="0"/>
              </a:spcAft>
              <a:buClr>
                <a:srgbClr val="2F2B27"/>
              </a:buClr>
              <a:buSzPts val="1400"/>
              <a:buFont typeface="Arial"/>
              <a:buChar char="•"/>
              <a:defRPr sz="2800" b="0" i="0" u="none" strike="noStrike" cap="none">
                <a:solidFill>
                  <a:srgbClr val="2F2B27"/>
                </a:solidFill>
                <a:latin typeface="Lato"/>
                <a:ea typeface="Lato"/>
                <a:cs typeface="Lato"/>
                <a:sym typeface="Lato"/>
              </a:defRPr>
            </a:lvl2pPr>
            <a:lvl3pPr marL="1371600" marR="0" lvl="2" indent="-317500" algn="l" rtl="0">
              <a:spcBef>
                <a:spcPts val="480"/>
              </a:spcBef>
              <a:spcAft>
                <a:spcPts val="0"/>
              </a:spcAft>
              <a:buClr>
                <a:srgbClr val="2F2B27"/>
              </a:buClr>
              <a:buSzPts val="1400"/>
              <a:buFont typeface="Arial"/>
              <a:buChar char="•"/>
              <a:defRPr sz="2400" b="0" i="0" u="none" strike="noStrike" cap="none">
                <a:solidFill>
                  <a:srgbClr val="2F2B27"/>
                </a:solidFill>
                <a:latin typeface="Lato"/>
                <a:ea typeface="Lato"/>
                <a:cs typeface="Lato"/>
                <a:sym typeface="Lato"/>
              </a:defRPr>
            </a:lvl3pPr>
            <a:lvl4pPr marL="1828800" marR="0" lvl="3" indent="-317500" algn="l" rtl="0">
              <a:spcBef>
                <a:spcPts val="400"/>
              </a:spcBef>
              <a:spcAft>
                <a:spcPts val="0"/>
              </a:spcAft>
              <a:buClr>
                <a:srgbClr val="2F2B27"/>
              </a:buClr>
              <a:buSzPts val="1400"/>
              <a:buFont typeface="Arial"/>
              <a:buChar char="•"/>
              <a:defRPr sz="2000" b="0" i="0" u="none" strike="noStrike" cap="none">
                <a:solidFill>
                  <a:srgbClr val="2F2B27"/>
                </a:solidFill>
                <a:latin typeface="Lato"/>
                <a:ea typeface="Lato"/>
                <a:cs typeface="Lato"/>
                <a:sym typeface="Lato"/>
              </a:defRPr>
            </a:lvl4pPr>
            <a:lvl5pPr marL="2286000" marR="0" lvl="4" indent="-317500" algn="l" rtl="0">
              <a:spcBef>
                <a:spcPts val="400"/>
              </a:spcBef>
              <a:spcAft>
                <a:spcPts val="0"/>
              </a:spcAft>
              <a:buClr>
                <a:srgbClr val="2F2B27"/>
              </a:buClr>
              <a:buSzPts val="1400"/>
              <a:buFont typeface="Arial"/>
              <a:buChar char="•"/>
              <a:defRPr sz="2000" b="0" i="0" u="none" strike="noStrike" cap="none">
                <a:solidFill>
                  <a:srgbClr val="2F2B27"/>
                </a:solidFill>
                <a:latin typeface="Lato"/>
                <a:ea typeface="Lato"/>
                <a:cs typeface="Lato"/>
                <a:sym typeface="Lato"/>
              </a:defRPr>
            </a:lvl5pPr>
            <a:lvl6pPr marL="2743200" marR="0" lvl="5"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60"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0.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26.png"/><Relationship Id="rId4" Type="http://schemas.openxmlformats.org/officeDocument/2006/relationships/image" Target="../media/image18.png"/></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jpg"/><Relationship Id="rId2" Type="http://schemas.openxmlformats.org/officeDocument/2006/relationships/notesSlide" Target="../notesSlides/notesSlide101.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0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0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0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notesSlide" Target="../notesSlides/notesSlide103.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8.jpg"/><Relationship Id="rId4" Type="http://schemas.openxmlformats.org/officeDocument/2006/relationships/image" Target="../media/image18.png"/><Relationship Id="rId9" Type="http://schemas.openxmlformats.org/officeDocument/2006/relationships/image" Target="../media/image30.png"/></Relationships>
</file>

<file path=ppt/slides/_rels/slide10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6.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18.png"/></Relationships>
</file>

<file path=ppt/slides/_rels/slide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7.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18.png"/></Relationships>
</file>

<file path=ppt/slides/_rels/slide1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8.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18.png"/></Relationships>
</file>

<file path=ppt/slides/_rels/slide1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9.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0.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1.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2.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3.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4.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5.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6.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7.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8.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9.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0.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18.png"/><Relationship Id="rId4" Type="http://schemas.openxmlformats.org/officeDocument/2006/relationships/image" Target="../media/image20.png"/></Relationships>
</file>

<file path=ppt/slides/_rels/slide1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1.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18.png"/><Relationship Id="rId4" Type="http://schemas.openxmlformats.org/officeDocument/2006/relationships/image" Target="../media/image20.png"/></Relationships>
</file>

<file path=ppt/slides/_rels/slide1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2.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18.png"/><Relationship Id="rId4" Type="http://schemas.openxmlformats.org/officeDocument/2006/relationships/image" Target="../media/image20.png"/></Relationships>
</file>

<file path=ppt/slides/_rels/slide1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3.xml"/><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18.png"/><Relationship Id="rId4" Type="http://schemas.openxmlformats.org/officeDocument/2006/relationships/image" Target="../media/image20.png"/></Relationships>
</file>

<file path=ppt/slides/_rels/slide13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8.jpg"/><Relationship Id="rId2" Type="http://schemas.openxmlformats.org/officeDocument/2006/relationships/notesSlide" Target="../notesSlides/notesSlide13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20.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6.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8.jp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8.jp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8.jpg"/></Relationships>
</file>

<file path=ppt/slides/_rels/slide2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jpg"/></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6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jpg"/><Relationship Id="rId2" Type="http://schemas.openxmlformats.org/officeDocument/2006/relationships/notesSlide" Target="../notesSlides/notesSlide7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8.jpg"/></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17.png"/><Relationship Id="rId4" Type="http://schemas.openxmlformats.org/officeDocument/2006/relationships/image" Target="../media/image20.png"/></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jpg"/></Relationships>
</file>

<file path=ppt/slides/_rels/slide8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jpg"/></Relationships>
</file>

<file path=ppt/slides/_rels/slide8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jpg"/></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8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8.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19.png"/></Relationships>
</file>

<file path=ppt/slides/_rels/slide9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jpg"/></Relationships>
</file>

<file path=ppt/slides/_rels/slide9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9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rgbClr r="0" g="0" b="0"/>
            </a:gs>
            <a:gs pos="100000">
              <a:schemeClr val="accent2">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A413-8D02-4BD4-918B-F50AB68B2F33}"/>
              </a:ext>
            </a:extLst>
          </p:cNvPr>
          <p:cNvSpPr>
            <a:spLocks noGrp="1"/>
          </p:cNvSpPr>
          <p:nvPr>
            <p:ph type="ctrTitle"/>
          </p:nvPr>
        </p:nvSpPr>
        <p:spPr>
          <a:xfrm>
            <a:off x="685800" y="2020491"/>
            <a:ext cx="7772400" cy="1608534"/>
          </a:xfrm>
        </p:spPr>
        <p:txBody>
          <a:bodyPr/>
          <a:lstStyle/>
          <a:p>
            <a:r>
              <a:rPr lang="en-US" sz="4800" dirty="0"/>
              <a:t>Network Training</a:t>
            </a:r>
            <a:br>
              <a:rPr lang="en-US" dirty="0"/>
            </a:br>
            <a:r>
              <a:rPr lang="en-US" sz="1200" dirty="0"/>
              <a:t>BY </a:t>
            </a:r>
            <a:br>
              <a:rPr lang="en-US" sz="1200" dirty="0"/>
            </a:br>
            <a:r>
              <a:rPr lang="en-US" sz="1400" b="0" dirty="0">
                <a:solidFill>
                  <a:srgbClr val="C00000"/>
                </a:solidFill>
              </a:rPr>
              <a:t>“ITChefrobin”</a:t>
            </a:r>
          </a:p>
        </p:txBody>
      </p:sp>
      <p:pic>
        <p:nvPicPr>
          <p:cNvPr id="4" name="Picture 3" descr="A picture containing clock&#10;&#10;Description automatically generated">
            <a:extLst>
              <a:ext uri="{FF2B5EF4-FFF2-40B4-BE49-F238E27FC236}">
                <a16:creationId xmlns:a16="http://schemas.microsoft.com/office/drawing/2014/main" id="{38149C1B-C37C-4CA3-B8EC-43B1B897B8B3}"/>
              </a:ext>
            </a:extLst>
          </p:cNvPr>
          <p:cNvPicPr>
            <a:picLocks noChangeAspect="1"/>
          </p:cNvPicPr>
          <p:nvPr/>
        </p:nvPicPr>
        <p:blipFill>
          <a:blip r:embed="rId2"/>
          <a:stretch>
            <a:fillRect/>
          </a:stretch>
        </p:blipFill>
        <p:spPr>
          <a:xfrm>
            <a:off x="1076325" y="501195"/>
            <a:ext cx="6724650" cy="1203780"/>
          </a:xfrm>
          <a:prstGeom prst="rect">
            <a:avLst/>
          </a:prstGeom>
        </p:spPr>
      </p:pic>
    </p:spTree>
    <p:extLst>
      <p:ext uri="{BB962C8B-B14F-4D97-AF65-F5344CB8AC3E}">
        <p14:creationId xmlns:p14="http://schemas.microsoft.com/office/powerpoint/2010/main" val="262892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Next step… devices!</a:t>
            </a:r>
            <a:endParaRPr sz="4400" b="0" i="0" u="none" strike="noStrike" cap="none" dirty="0">
              <a:solidFill>
                <a:schemeClr val="bg1"/>
              </a:solidFill>
              <a:sym typeface="Lato"/>
            </a:endParaRPr>
          </a:p>
        </p:txBody>
      </p:sp>
      <p:sp>
        <p:nvSpPr>
          <p:cNvPr id="317" name="Google Shape;317;p50"/>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18" name="Google Shape;318;p50"/>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319" name="Google Shape;319;p50"/>
          <p:cNvSpPr txBox="1"/>
          <p:nvPr/>
        </p:nvSpPr>
        <p:spPr>
          <a:xfrm>
            <a:off x="251200" y="3032252"/>
            <a:ext cx="921000" cy="32319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320" name="Google Shape;320;p50"/>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321" name="Google Shape;321;p50"/>
          <p:cNvSpPr txBox="1"/>
          <p:nvPr/>
        </p:nvSpPr>
        <p:spPr>
          <a:xfrm>
            <a:off x="1696475" y="3054425"/>
            <a:ext cx="822900" cy="3232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322" name="Google Shape;322;p50"/>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323" name="Google Shape;323;p50"/>
          <p:cNvCxnSpPr>
            <a:stCxn id="32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325" name="Google Shape;325;p50"/>
          <p:cNvCxnSpPr>
            <a:cxnSpLocks/>
          </p:cNvCxnSpPr>
          <p:nvPr/>
        </p:nvCxnSpPr>
        <p:spPr>
          <a:xfrm>
            <a:off x="2286000" y="2469100"/>
            <a:ext cx="555250" cy="0"/>
          </a:xfrm>
          <a:prstGeom prst="straightConnector1">
            <a:avLst/>
          </a:prstGeom>
          <a:noFill/>
          <a:ln w="38100" cap="flat" cmpd="sng">
            <a:solidFill>
              <a:schemeClr val="accent3"/>
            </a:solidFill>
            <a:prstDash val="solid"/>
            <a:round/>
            <a:headEnd type="none" w="med" len="med"/>
            <a:tailEnd type="none" w="med" len="med"/>
          </a:ln>
        </p:spPr>
      </p:cxnSp>
      <p:sp>
        <p:nvSpPr>
          <p:cNvPr id="326" name="Google Shape;326;p50"/>
          <p:cNvSpPr txBox="1"/>
          <p:nvPr/>
        </p:nvSpPr>
        <p:spPr>
          <a:xfrm>
            <a:off x="3095975" y="2743428"/>
            <a:ext cx="723550" cy="45042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327" name="Google Shape;327;p50"/>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328" name="Google Shape;328;p50"/>
          <p:cNvPicPr preferRelativeResize="0"/>
          <p:nvPr/>
        </p:nvPicPr>
        <p:blipFill>
          <a:blip r:embed="rId5">
            <a:alphaModFix/>
          </a:blip>
          <a:stretch>
            <a:fillRect/>
          </a:stretch>
        </p:blipFill>
        <p:spPr>
          <a:xfrm>
            <a:off x="2894400" y="2109071"/>
            <a:ext cx="1245024" cy="544129"/>
          </a:xfrm>
          <a:prstGeom prst="rect">
            <a:avLst/>
          </a:prstGeom>
          <a:noFill/>
          <a:ln>
            <a:noFill/>
          </a:ln>
        </p:spPr>
      </p:pic>
      <p:sp>
        <p:nvSpPr>
          <p:cNvPr id="329" name="Google Shape;329;p50"/>
          <p:cNvSpPr txBox="1"/>
          <p:nvPr/>
        </p:nvSpPr>
        <p:spPr>
          <a:xfrm>
            <a:off x="4545925" y="1939949"/>
            <a:ext cx="3683700" cy="19557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chemeClr val="bg1"/>
                </a:solidFill>
                <a:latin typeface="Lato"/>
                <a:ea typeface="Lato"/>
                <a:cs typeface="Lato"/>
                <a:sym typeface="Lato"/>
              </a:rPr>
              <a:t>Let’s start with hardwiring some terminals</a:t>
            </a:r>
            <a:endParaRPr sz="32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09E80C15-396A-4935-A2FC-99D5EB4888A0}"/>
              </a:ext>
            </a:extLst>
          </p:cNvPr>
          <p:cNvPicPr>
            <a:picLocks noChangeAspect="1"/>
          </p:cNvPicPr>
          <p:nvPr/>
        </p:nvPicPr>
        <p:blipFill>
          <a:blip r:embed="rId6"/>
          <a:stretch>
            <a:fillRect/>
          </a:stretch>
        </p:blipFill>
        <p:spPr>
          <a:xfrm>
            <a:off x="8435687" y="4572484"/>
            <a:ext cx="639041" cy="509103"/>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2" name="Google Shape;2032;p160"/>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Complex Space	</a:t>
            </a:r>
            <a:endParaRPr sz="4400" b="0" i="0" u="none" strike="noStrike" cap="none" dirty="0">
              <a:solidFill>
                <a:schemeClr val="bg1"/>
              </a:solidFill>
              <a:sym typeface="Lato"/>
            </a:endParaRPr>
          </a:p>
        </p:txBody>
      </p:sp>
      <p:sp>
        <p:nvSpPr>
          <p:cNvPr id="2033" name="Google Shape;2033;p160"/>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45700" rIns="91425" bIns="45700" anchor="t" anchorCtr="0">
            <a:noAutofit/>
          </a:bodyPr>
          <a:lstStyle/>
          <a:p>
            <a:pPr marL="342900" marR="0" lvl="0" indent="-139700" algn="ctr" rtl="0">
              <a:spcBef>
                <a:spcPts val="0"/>
              </a:spcBef>
              <a:spcAft>
                <a:spcPts val="0"/>
              </a:spcAft>
              <a:buClr>
                <a:srgbClr val="2F2B27"/>
              </a:buClr>
              <a:buSzPts val="3200"/>
              <a:buFont typeface="Arial"/>
              <a:buNone/>
            </a:pPr>
            <a:endParaRPr lang="en-US" sz="1800" dirty="0">
              <a:solidFill>
                <a:schemeClr val="bg1"/>
              </a:solidFill>
            </a:endParaRPr>
          </a:p>
          <a:p>
            <a:pPr marL="342900" marR="0" lvl="0" indent="-139700" algn="ctr" rtl="0">
              <a:spcBef>
                <a:spcPts val="0"/>
              </a:spcBef>
              <a:spcAft>
                <a:spcPts val="0"/>
              </a:spcAft>
              <a:buClr>
                <a:srgbClr val="2F2B27"/>
              </a:buClr>
              <a:buSzPts val="3200"/>
              <a:buFont typeface="Arial"/>
              <a:buNone/>
            </a:pPr>
            <a:r>
              <a:rPr lang="en-US" sz="1800" dirty="0">
                <a:solidFill>
                  <a:schemeClr val="bg1"/>
                </a:solidFill>
              </a:rPr>
              <a:t>So, we have a pretty good understanding of covering spaces with wireless routers and access points using different types of equipment, and the rules that come along with them (POE, switches, POE switches, APs, the “Same Language Rule”, etc.)</a:t>
            </a:r>
            <a:endParaRPr sz="1800" dirty="0">
              <a:solidFill>
                <a:schemeClr val="bg1"/>
              </a:solidFill>
            </a:endParaRPr>
          </a:p>
          <a:p>
            <a:pPr marL="342900" marR="0" lvl="0" indent="-139700" algn="ctr" rtl="0">
              <a:spcBef>
                <a:spcPts val="0"/>
              </a:spcBef>
              <a:spcAft>
                <a:spcPts val="0"/>
              </a:spcAft>
              <a:buClr>
                <a:srgbClr val="2F2B27"/>
              </a:buClr>
              <a:buSzPts val="3200"/>
              <a:buFont typeface="Arial"/>
              <a:buNone/>
            </a:pPr>
            <a:endParaRPr sz="1800" dirty="0">
              <a:solidFill>
                <a:schemeClr val="bg1"/>
              </a:solidFill>
            </a:endParaRPr>
          </a:p>
          <a:p>
            <a:pPr marL="342900" marR="0" lvl="0" indent="-139700" algn="ctr" rtl="0">
              <a:spcBef>
                <a:spcPts val="0"/>
              </a:spcBef>
              <a:spcAft>
                <a:spcPts val="0"/>
              </a:spcAft>
              <a:buClr>
                <a:srgbClr val="2F2B27"/>
              </a:buClr>
              <a:buSzPts val="3200"/>
              <a:buFont typeface="Arial"/>
              <a:buNone/>
            </a:pPr>
            <a:r>
              <a:rPr lang="en-US" sz="1800" dirty="0">
                <a:solidFill>
                  <a:schemeClr val="bg1"/>
                </a:solidFill>
              </a:rPr>
              <a:t>When it comes to wireless installs, we know our basic rule of thumb is 1 access point for every 1,000 square feet. But as we all know, not all restaurants are segmented into perfect 1,000 sq. ft bubble shapes to make it easy on our access points...</a:t>
            </a:r>
            <a:endParaRPr sz="1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BB6BBEAA-3216-473B-AAE2-68D45DBF85D3}"/>
              </a:ext>
            </a:extLst>
          </p:cNvPr>
          <p:cNvPicPr>
            <a:picLocks noChangeAspect="1"/>
          </p:cNvPicPr>
          <p:nvPr/>
        </p:nvPicPr>
        <p:blipFill>
          <a:blip r:embed="rId3"/>
          <a:stretch>
            <a:fillRect/>
          </a:stretch>
        </p:blipFill>
        <p:spPr>
          <a:xfrm>
            <a:off x="8316957" y="4436782"/>
            <a:ext cx="739685" cy="589282"/>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161"/>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Complex Space</a:t>
            </a:r>
            <a:r>
              <a:rPr lang="en-US" dirty="0"/>
              <a:t>	</a:t>
            </a:r>
            <a:endParaRPr sz="4400" b="0" i="0" u="none" strike="noStrike" cap="none" dirty="0">
              <a:solidFill>
                <a:srgbClr val="2F2B27"/>
              </a:solidFill>
              <a:latin typeface="Lato"/>
              <a:ea typeface="Lato"/>
              <a:cs typeface="Lato"/>
              <a:sym typeface="Lato"/>
            </a:endParaRPr>
          </a:p>
        </p:txBody>
      </p:sp>
      <p:sp>
        <p:nvSpPr>
          <p:cNvPr id="2039" name="Google Shape;2039;p161"/>
          <p:cNvSpPr txBox="1">
            <a:spLocks noGrp="1"/>
          </p:cNvSpPr>
          <p:nvPr>
            <p:ph type="body" idx="1"/>
          </p:nvPr>
        </p:nvSpPr>
        <p:spPr>
          <a:xfrm>
            <a:off x="457200" y="1200151"/>
            <a:ext cx="8229600" cy="373737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45700" rIns="91425" bIns="45700" anchor="t" anchorCtr="0">
            <a:noAutofit/>
          </a:bodyPr>
          <a:lstStyle/>
          <a:p>
            <a:pPr marL="342900" marR="0" lvl="0" indent="-139700" algn="ctr" rtl="0">
              <a:spcBef>
                <a:spcPts val="0"/>
              </a:spcBef>
              <a:spcAft>
                <a:spcPts val="0"/>
              </a:spcAft>
              <a:buClr>
                <a:srgbClr val="2F2B27"/>
              </a:buClr>
              <a:buSzPts val="3200"/>
              <a:buFont typeface="Arial"/>
              <a:buNone/>
            </a:pPr>
            <a:r>
              <a:rPr lang="en-US" sz="1800" dirty="0">
                <a:solidFill>
                  <a:schemeClr val="bg1"/>
                </a:solidFill>
              </a:rPr>
              <a:t>So, we have a pretty good understanding of covering spaces with wireless routers and access points using different types of equipment, and the rules that come along with them (POE, switches, POE switches, APs, the “Same Language Rule”, etc.)</a:t>
            </a:r>
            <a:endParaRPr sz="1800" dirty="0">
              <a:solidFill>
                <a:schemeClr val="bg1"/>
              </a:solidFill>
            </a:endParaRPr>
          </a:p>
          <a:p>
            <a:pPr marL="342900" marR="0" lvl="0" indent="-139700" algn="ctr" rtl="0">
              <a:spcBef>
                <a:spcPts val="0"/>
              </a:spcBef>
              <a:spcAft>
                <a:spcPts val="0"/>
              </a:spcAft>
              <a:buClr>
                <a:srgbClr val="2F2B27"/>
              </a:buClr>
              <a:buSzPts val="3200"/>
              <a:buFont typeface="Arial"/>
              <a:buNone/>
            </a:pPr>
            <a:endParaRPr sz="1800" dirty="0">
              <a:solidFill>
                <a:schemeClr val="bg1"/>
              </a:solidFill>
            </a:endParaRPr>
          </a:p>
          <a:p>
            <a:pPr marL="342900" marR="0" lvl="0" indent="-139700" algn="ctr" rtl="0">
              <a:spcBef>
                <a:spcPts val="0"/>
              </a:spcBef>
              <a:spcAft>
                <a:spcPts val="0"/>
              </a:spcAft>
              <a:buClr>
                <a:srgbClr val="2F2B27"/>
              </a:buClr>
              <a:buSzPts val="3200"/>
              <a:buFont typeface="Arial"/>
              <a:buNone/>
            </a:pPr>
            <a:r>
              <a:rPr lang="en-US" sz="1800" dirty="0">
                <a:solidFill>
                  <a:schemeClr val="bg1"/>
                </a:solidFill>
              </a:rPr>
              <a:t>When it comes to wireless installs, we know our basic rule of thumb is 1 access point for every 1,000 square feet. But as we all know, not all restaurants are segmented into perfect 1,000 sq. ft bubble shapes to make it easy on our access points…</a:t>
            </a:r>
            <a:endParaRPr sz="1800" dirty="0">
              <a:solidFill>
                <a:schemeClr val="bg1"/>
              </a:solidFill>
            </a:endParaRPr>
          </a:p>
          <a:p>
            <a:pPr marL="342900" marR="0" lvl="0" indent="-139700" algn="ctr" rtl="0">
              <a:spcBef>
                <a:spcPts val="0"/>
              </a:spcBef>
              <a:spcAft>
                <a:spcPts val="0"/>
              </a:spcAft>
              <a:buClr>
                <a:srgbClr val="2F2B27"/>
              </a:buClr>
              <a:buSzPts val="3200"/>
              <a:buFont typeface="Arial"/>
              <a:buNone/>
            </a:pPr>
            <a:endParaRPr sz="1800" dirty="0">
              <a:solidFill>
                <a:schemeClr val="bg1"/>
              </a:solidFill>
            </a:endParaRPr>
          </a:p>
          <a:p>
            <a:pPr marL="342900" marR="0" lvl="0" indent="-139700" algn="ctr" rtl="0">
              <a:spcBef>
                <a:spcPts val="0"/>
              </a:spcBef>
              <a:spcAft>
                <a:spcPts val="0"/>
              </a:spcAft>
              <a:buClr>
                <a:srgbClr val="2F2B27"/>
              </a:buClr>
              <a:buSzPts val="3200"/>
              <a:buFont typeface="Arial"/>
              <a:buNone/>
            </a:pPr>
            <a:r>
              <a:rPr lang="en-US" sz="1800" dirty="0">
                <a:solidFill>
                  <a:schemeClr val="bg1"/>
                </a:solidFill>
              </a:rPr>
              <a:t>Multiple floors, multiple rooms, extremely large spaces, building materials and intended use are just a few of the many factors considered when building a network</a:t>
            </a:r>
            <a:endParaRPr sz="1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BA2590CA-07A7-4DE3-8387-12F0711A1E6B}"/>
              </a:ext>
            </a:extLst>
          </p:cNvPr>
          <p:cNvPicPr>
            <a:picLocks noChangeAspect="1"/>
          </p:cNvPicPr>
          <p:nvPr/>
        </p:nvPicPr>
        <p:blipFill>
          <a:blip r:embed="rId3"/>
          <a:stretch>
            <a:fillRect/>
          </a:stretch>
        </p:blipFill>
        <p:spPr>
          <a:xfrm>
            <a:off x="8380602" y="4487485"/>
            <a:ext cx="712895" cy="56794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4" name="Google Shape;2044;p162"/>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Building Materials	</a:t>
            </a:r>
            <a:endParaRPr dirty="0">
              <a:solidFill>
                <a:schemeClr val="bg1"/>
              </a:solidFill>
            </a:endParaRPr>
          </a:p>
        </p:txBody>
      </p:sp>
      <p:sp>
        <p:nvSpPr>
          <p:cNvPr id="2045" name="Google Shape;2045;p162"/>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endParaRPr lang="en-US" dirty="0">
              <a:solidFill>
                <a:schemeClr val="bg1"/>
              </a:solidFill>
            </a:endParaRPr>
          </a:p>
          <a:p>
            <a:pPr marL="342900" lvl="0" indent="-139700" algn="ctr" rtl="0">
              <a:spcBef>
                <a:spcPts val="640"/>
              </a:spcBef>
              <a:spcAft>
                <a:spcPts val="0"/>
              </a:spcAft>
              <a:buNone/>
            </a:pPr>
            <a:r>
              <a:rPr lang="en-US" dirty="0">
                <a:solidFill>
                  <a:schemeClr val="bg1"/>
                </a:solidFill>
              </a:rPr>
              <a:t>Wireless signals are simple radio waves and behave like them. That means the materials they travel through matter.</a:t>
            </a:r>
            <a:endParaRPr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1E724E77-7A3A-4451-8A42-EF406C1F521E}"/>
              </a:ext>
            </a:extLst>
          </p:cNvPr>
          <p:cNvPicPr>
            <a:picLocks noChangeAspect="1"/>
          </p:cNvPicPr>
          <p:nvPr/>
        </p:nvPicPr>
        <p:blipFill>
          <a:blip r:embed="rId3"/>
          <a:stretch>
            <a:fillRect/>
          </a:stretch>
        </p:blipFill>
        <p:spPr>
          <a:xfrm>
            <a:off x="8503815" y="4594651"/>
            <a:ext cx="581462" cy="463231"/>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100000">
              <a:srgbClr val="0E0D0C">
                <a:lumMod val="80000"/>
                <a:lumOff val="20000"/>
              </a:srgbClr>
            </a:gs>
            <a:gs pos="0">
              <a:schemeClr val="accent4">
                <a:lumMod val="0"/>
                <a:lumOff val="100000"/>
              </a:schemeClr>
            </a:gs>
            <a:gs pos="0">
              <a:srgbClr val="0E0D0C"/>
            </a:gs>
            <a:gs pos="99000">
              <a:schemeClr val="accent2">
                <a:lumMod val="90000"/>
              </a:schemeClr>
            </a:gs>
          </a:gsLst>
          <a:lin ang="2700000" scaled="1"/>
        </a:gradFill>
        <a:effectLst/>
      </p:bgPr>
    </p:bg>
    <p:spTree>
      <p:nvGrpSpPr>
        <p:cNvPr id="1" name="Shape 2049"/>
        <p:cNvGrpSpPr/>
        <p:nvPr/>
      </p:nvGrpSpPr>
      <p:grpSpPr>
        <a:xfrm>
          <a:off x="0" y="0"/>
          <a:ext cx="0" cy="0"/>
          <a:chOff x="0" y="0"/>
          <a:chExt cx="0" cy="0"/>
        </a:xfrm>
      </p:grpSpPr>
      <p:sp>
        <p:nvSpPr>
          <p:cNvPr id="2050" name="Google Shape;2050;p163"/>
          <p:cNvSpPr txBox="1">
            <a:spLocks noGrp="1"/>
          </p:cNvSpPr>
          <p:nvPr>
            <p:ph type="title"/>
          </p:nvPr>
        </p:nvSpPr>
        <p:spPr>
          <a:xfrm>
            <a:off x="457200" y="205979"/>
            <a:ext cx="8229600" cy="857400"/>
          </a:xfrm>
          <a:prstGeom prst="rect">
            <a:avLst/>
          </a:prstGeom>
          <a:gradFill flip="none" rotWithShape="1">
            <a:gsLst>
              <a:gs pos="100000">
                <a:schemeClr val="accent6">
                  <a:lumMod val="20000"/>
                  <a:lumOff val="80000"/>
                </a:schemeClr>
              </a:gs>
              <a:gs pos="0">
                <a:schemeClr val="accent4">
                  <a:lumMod val="0"/>
                  <a:lumOff val="100000"/>
                </a:schemeClr>
              </a:gs>
              <a:gs pos="0">
                <a:srgbClr val="0E0D0C"/>
              </a:gs>
              <a:gs pos="89000">
                <a:schemeClr val="accent2">
                  <a:lumMod val="60000"/>
                  <a:lumOff val="40000"/>
                </a:schemeClr>
              </a:gs>
            </a:gsLst>
            <a:lin ang="2700000" scaled="1"/>
            <a:tileRect/>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Building Materials	</a:t>
            </a:r>
            <a:endParaRPr dirty="0">
              <a:solidFill>
                <a:schemeClr val="bg1"/>
              </a:solidFill>
            </a:endParaRPr>
          </a:p>
        </p:txBody>
      </p:sp>
      <p:sp>
        <p:nvSpPr>
          <p:cNvPr id="2051" name="Google Shape;2051;p163"/>
          <p:cNvSpPr txBox="1">
            <a:spLocks noGrp="1"/>
          </p:cNvSpPr>
          <p:nvPr>
            <p:ph type="body" idx="1"/>
          </p:nvPr>
        </p:nvSpPr>
        <p:spPr>
          <a:xfrm>
            <a:off x="457200" y="1200151"/>
            <a:ext cx="8229600" cy="3394500"/>
          </a:xfrm>
          <a:prstGeom prst="rect">
            <a:avLst/>
          </a:prstGeom>
          <a:gradFill>
            <a:gsLst>
              <a:gs pos="100000">
                <a:srgbClr val="0E0D0C"/>
              </a:gs>
              <a:gs pos="0">
                <a:schemeClr val="accent4">
                  <a:lumMod val="0"/>
                  <a:lumOff val="100000"/>
                </a:schemeClr>
              </a:gs>
              <a:gs pos="0">
                <a:srgbClr val="0E0D0C"/>
              </a:gs>
              <a:gs pos="99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000" dirty="0">
                <a:solidFill>
                  <a:schemeClr val="bg1"/>
                </a:solidFill>
              </a:rPr>
              <a:t>Wireless signals are simple radio waves and behave like them. That means the materials they travel through matter.</a:t>
            </a: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Simply put - Radio waves do not travel well through </a:t>
            </a:r>
            <a:r>
              <a:rPr lang="en-US" sz="2000" b="1" dirty="0">
                <a:solidFill>
                  <a:schemeClr val="bg1"/>
                </a:solidFill>
              </a:rPr>
              <a:t>metal</a:t>
            </a:r>
            <a:r>
              <a:rPr lang="en-US" sz="2000" dirty="0">
                <a:solidFill>
                  <a:schemeClr val="bg1"/>
                </a:solidFill>
              </a:rPr>
              <a:t>, </a:t>
            </a:r>
            <a:r>
              <a:rPr lang="en-US" sz="2000" b="1" dirty="0">
                <a:solidFill>
                  <a:schemeClr val="bg1"/>
                </a:solidFill>
              </a:rPr>
              <a:t>brick</a:t>
            </a:r>
            <a:r>
              <a:rPr lang="en-US" sz="2000" dirty="0">
                <a:solidFill>
                  <a:schemeClr val="bg1"/>
                </a:solidFill>
              </a:rPr>
              <a:t>, or </a:t>
            </a:r>
            <a:r>
              <a:rPr lang="en-US" sz="2000" b="1" dirty="0">
                <a:solidFill>
                  <a:schemeClr val="bg1"/>
                </a:solidFill>
              </a:rPr>
              <a:t>very thick concrete</a:t>
            </a:r>
            <a:r>
              <a:rPr lang="en-US" sz="2000" dirty="0">
                <a:solidFill>
                  <a:schemeClr val="bg1"/>
                </a:solidFill>
              </a:rPr>
              <a:t> walls or spaces. The worse the material, the weaker the signal</a:t>
            </a:r>
            <a:endParaRPr sz="2000" dirty="0">
              <a:solidFill>
                <a:schemeClr val="bg1"/>
              </a:solidFill>
            </a:endParaRPr>
          </a:p>
          <a:p>
            <a:pPr marL="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C94329CB-C51A-4B5F-AEE2-388C1A5AB16E}"/>
              </a:ext>
            </a:extLst>
          </p:cNvPr>
          <p:cNvPicPr>
            <a:picLocks noChangeAspect="1"/>
          </p:cNvPicPr>
          <p:nvPr/>
        </p:nvPicPr>
        <p:blipFill>
          <a:blip r:embed="rId3"/>
          <a:stretch>
            <a:fillRect/>
          </a:stretch>
        </p:blipFill>
        <p:spPr>
          <a:xfrm>
            <a:off x="8482844" y="4594651"/>
            <a:ext cx="640184" cy="510013"/>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055"/>
        <p:cNvGrpSpPr/>
        <p:nvPr/>
      </p:nvGrpSpPr>
      <p:grpSpPr>
        <a:xfrm>
          <a:off x="0" y="0"/>
          <a:ext cx="0" cy="0"/>
          <a:chOff x="0" y="0"/>
          <a:chExt cx="0" cy="0"/>
        </a:xfrm>
      </p:grpSpPr>
      <p:sp>
        <p:nvSpPr>
          <p:cNvPr id="2056" name="Google Shape;2056;p164"/>
          <p:cNvSpPr txBox="1">
            <a:spLocks noGrp="1"/>
          </p:cNvSpPr>
          <p:nvPr>
            <p:ph type="title"/>
          </p:nvPr>
        </p:nvSpPr>
        <p:spPr>
          <a:xfrm>
            <a:off x="457200" y="205979"/>
            <a:ext cx="8229600" cy="857400"/>
          </a:xfrm>
          <a:prstGeom prst="rect">
            <a:avLst/>
          </a:prstGeom>
          <a:gradFill>
            <a:gsLst>
              <a:gs pos="100000">
                <a:schemeClr val="accent6">
                  <a:lumMod val="20000"/>
                  <a:lumOff val="80000"/>
                </a:schemeClr>
              </a:gs>
              <a:gs pos="0">
                <a:schemeClr val="accent4">
                  <a:lumMod val="0"/>
                  <a:lumOff val="100000"/>
                </a:schemeClr>
              </a:gs>
              <a:gs pos="0">
                <a:srgbClr val="0E0D0C"/>
              </a:gs>
              <a:gs pos="89000">
                <a:schemeClr val="accent2">
                  <a:lumMod val="60000"/>
                  <a:lumOff val="4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Building Materials</a:t>
            </a:r>
            <a:r>
              <a:rPr lang="en-US" dirty="0"/>
              <a:t>	</a:t>
            </a:r>
            <a:endParaRPr dirty="0"/>
          </a:p>
        </p:txBody>
      </p:sp>
      <p:sp>
        <p:nvSpPr>
          <p:cNvPr id="2057" name="Google Shape;2057;p164"/>
          <p:cNvSpPr txBox="1">
            <a:spLocks noGrp="1"/>
          </p:cNvSpPr>
          <p:nvPr>
            <p:ph type="body" idx="1"/>
          </p:nvPr>
        </p:nvSpPr>
        <p:spPr>
          <a:xfrm>
            <a:off x="457200" y="1200151"/>
            <a:ext cx="8229600" cy="3394499"/>
          </a:xfrm>
          <a:prstGeom prst="rect">
            <a:avLst/>
          </a:prstGeom>
          <a:gradFill>
            <a:gsLst>
              <a:gs pos="100000">
                <a:schemeClr val="accent6">
                  <a:lumMod val="20000"/>
                  <a:lumOff val="80000"/>
                </a:schemeClr>
              </a:gs>
              <a:gs pos="0">
                <a:schemeClr val="accent4">
                  <a:lumMod val="0"/>
                  <a:lumOff val="100000"/>
                </a:schemeClr>
              </a:gs>
              <a:gs pos="0">
                <a:srgbClr val="0E0D0C"/>
              </a:gs>
              <a:gs pos="89000">
                <a:schemeClr val="accent2">
                  <a:lumMod val="60000"/>
                  <a:lumOff val="4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Wireless signals are simple radio waves and behave like them. That means the materials they travel through matter.</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Simply put - Radio waves do not travel well through </a:t>
            </a:r>
            <a:r>
              <a:rPr lang="en-US" sz="1800" b="1" dirty="0">
                <a:solidFill>
                  <a:schemeClr val="bg1"/>
                </a:solidFill>
              </a:rPr>
              <a:t>metal</a:t>
            </a:r>
            <a:r>
              <a:rPr lang="en-US" sz="1800" dirty="0">
                <a:solidFill>
                  <a:schemeClr val="bg1"/>
                </a:solidFill>
              </a:rPr>
              <a:t>, </a:t>
            </a:r>
            <a:r>
              <a:rPr lang="en-US" sz="1800" b="1" dirty="0">
                <a:solidFill>
                  <a:schemeClr val="bg1"/>
                </a:solidFill>
              </a:rPr>
              <a:t>brick</a:t>
            </a:r>
            <a:r>
              <a:rPr lang="en-US" sz="1800" dirty="0">
                <a:solidFill>
                  <a:schemeClr val="bg1"/>
                </a:solidFill>
              </a:rPr>
              <a:t>, or </a:t>
            </a:r>
            <a:r>
              <a:rPr lang="en-US" sz="1800" b="1" dirty="0">
                <a:solidFill>
                  <a:schemeClr val="bg1"/>
                </a:solidFill>
              </a:rPr>
              <a:t>very thick concrete</a:t>
            </a:r>
            <a:r>
              <a:rPr lang="en-US" sz="1800" dirty="0">
                <a:solidFill>
                  <a:schemeClr val="bg1"/>
                </a:solidFill>
              </a:rPr>
              <a:t> walls or spaces. The worse the material, the weaker the signal</a:t>
            </a:r>
            <a:endParaRPr sz="1800" dirty="0">
              <a:solidFill>
                <a:schemeClr val="bg1"/>
              </a:solidFill>
            </a:endParaRPr>
          </a:p>
          <a:p>
            <a:pPr marL="0" lvl="0" indent="0" algn="l" rtl="0">
              <a:spcBef>
                <a:spcPts val="640"/>
              </a:spcBef>
              <a:spcAft>
                <a:spcPts val="0"/>
              </a:spcAft>
              <a:buNone/>
            </a:pPr>
            <a:endParaRPr sz="1800" dirty="0"/>
          </a:p>
        </p:txBody>
      </p:sp>
      <p:pic>
        <p:nvPicPr>
          <p:cNvPr id="2058" name="Google Shape;2058;p164"/>
          <p:cNvPicPr preferRelativeResize="0"/>
          <p:nvPr/>
        </p:nvPicPr>
        <p:blipFill>
          <a:blip r:embed="rId3">
            <a:alphaModFix/>
          </a:blip>
          <a:stretch>
            <a:fillRect/>
          </a:stretch>
        </p:blipFill>
        <p:spPr>
          <a:xfrm>
            <a:off x="241388" y="3830811"/>
            <a:ext cx="515525" cy="335639"/>
          </a:xfrm>
          <a:prstGeom prst="rect">
            <a:avLst/>
          </a:prstGeom>
          <a:noFill/>
          <a:ln>
            <a:noFill/>
          </a:ln>
        </p:spPr>
      </p:pic>
      <p:pic>
        <p:nvPicPr>
          <p:cNvPr id="2059" name="Google Shape;2059;p164"/>
          <p:cNvPicPr preferRelativeResize="0"/>
          <p:nvPr/>
        </p:nvPicPr>
        <p:blipFill>
          <a:blip r:embed="rId4">
            <a:alphaModFix/>
          </a:blip>
          <a:stretch>
            <a:fillRect/>
          </a:stretch>
        </p:blipFill>
        <p:spPr>
          <a:xfrm>
            <a:off x="707924" y="3563724"/>
            <a:ext cx="335650" cy="335650"/>
          </a:xfrm>
          <a:prstGeom prst="rect">
            <a:avLst/>
          </a:prstGeom>
          <a:noFill/>
          <a:ln>
            <a:noFill/>
          </a:ln>
        </p:spPr>
      </p:pic>
      <p:cxnSp>
        <p:nvCxnSpPr>
          <p:cNvPr id="2060" name="Google Shape;2060;p164"/>
          <p:cNvCxnSpPr/>
          <p:nvPr/>
        </p:nvCxnSpPr>
        <p:spPr>
          <a:xfrm>
            <a:off x="1332450" y="3213150"/>
            <a:ext cx="9900" cy="1381500"/>
          </a:xfrm>
          <a:prstGeom prst="straightConnector1">
            <a:avLst/>
          </a:prstGeom>
          <a:noFill/>
          <a:ln w="76200" cap="flat" cmpd="sng">
            <a:solidFill>
              <a:srgbClr val="000000"/>
            </a:solidFill>
            <a:prstDash val="solid"/>
            <a:round/>
            <a:headEnd type="none" w="med" len="med"/>
            <a:tailEnd type="none" w="med" len="med"/>
          </a:ln>
        </p:spPr>
      </p:cxnSp>
      <p:sp>
        <p:nvSpPr>
          <p:cNvPr id="2061" name="Google Shape;2061;p164"/>
          <p:cNvSpPr txBox="1"/>
          <p:nvPr/>
        </p:nvSpPr>
        <p:spPr>
          <a:xfrm>
            <a:off x="540412" y="4665964"/>
            <a:ext cx="1691775" cy="391546"/>
          </a:xfrm>
          <a:prstGeom prst="rect">
            <a:avLst/>
          </a:prstGeom>
          <a:gradFill>
            <a:gsLst>
              <a:gs pos="100000">
                <a:schemeClr val="accent6">
                  <a:lumMod val="20000"/>
                  <a:lumOff val="80000"/>
                </a:schemeClr>
              </a:gs>
              <a:gs pos="0">
                <a:schemeClr val="accent4">
                  <a:lumMod val="0"/>
                  <a:lumOff val="100000"/>
                </a:schemeClr>
              </a:gs>
              <a:gs pos="0">
                <a:srgbClr val="0E0D0C"/>
              </a:gs>
              <a:gs pos="89000">
                <a:schemeClr val="accent2">
                  <a:lumMod val="60000"/>
                  <a:lumOff val="40000"/>
                </a:schemeClr>
              </a:gs>
            </a:gsLst>
            <a:lin ang="27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Glass, thin wood</a:t>
            </a:r>
            <a:endParaRPr u="sng" dirty="0">
              <a:solidFill>
                <a:schemeClr val="bg1"/>
              </a:solidFill>
            </a:endParaRPr>
          </a:p>
        </p:txBody>
      </p:sp>
      <p:cxnSp>
        <p:nvCxnSpPr>
          <p:cNvPr id="2062" name="Google Shape;2062;p164"/>
          <p:cNvCxnSpPr/>
          <p:nvPr/>
        </p:nvCxnSpPr>
        <p:spPr>
          <a:xfrm>
            <a:off x="774000"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063" name="Google Shape;2063;p164"/>
          <p:cNvPicPr preferRelativeResize="0"/>
          <p:nvPr/>
        </p:nvPicPr>
        <p:blipFill>
          <a:blip r:embed="rId5">
            <a:alphaModFix/>
          </a:blip>
          <a:stretch>
            <a:fillRect/>
          </a:stretch>
        </p:blipFill>
        <p:spPr>
          <a:xfrm>
            <a:off x="1459825" y="3266050"/>
            <a:ext cx="742925" cy="63332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09D96DAC-7490-4F90-8180-A2DE9B319BA2}"/>
              </a:ext>
            </a:extLst>
          </p:cNvPr>
          <p:cNvPicPr>
            <a:picLocks noChangeAspect="1"/>
          </p:cNvPicPr>
          <p:nvPr/>
        </p:nvPicPr>
        <p:blipFill>
          <a:blip r:embed="rId6"/>
          <a:stretch>
            <a:fillRect/>
          </a:stretch>
        </p:blipFill>
        <p:spPr>
          <a:xfrm>
            <a:off x="8289315" y="4414760"/>
            <a:ext cx="794969" cy="633325"/>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Google Shape;2068;p165"/>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Building Materials	</a:t>
            </a:r>
            <a:endParaRPr dirty="0">
              <a:solidFill>
                <a:schemeClr val="bg1"/>
              </a:solidFill>
            </a:endParaRPr>
          </a:p>
        </p:txBody>
      </p:sp>
      <p:sp>
        <p:nvSpPr>
          <p:cNvPr id="2069" name="Google Shape;2069;p165"/>
          <p:cNvSpPr txBox="1">
            <a:spLocks noGrp="1"/>
          </p:cNvSpPr>
          <p:nvPr>
            <p:ph type="body" idx="1"/>
          </p:nvPr>
        </p:nvSpPr>
        <p:spPr>
          <a:xfrm>
            <a:off x="457200" y="1200151"/>
            <a:ext cx="8229600" cy="3394499"/>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Wireless signals are simple radio waves and behave like them. That means the materials they travel through matter.</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Simply put - Radio waves do not travel well through </a:t>
            </a:r>
            <a:r>
              <a:rPr lang="en-US" sz="1800" b="1" dirty="0">
                <a:solidFill>
                  <a:schemeClr val="bg1"/>
                </a:solidFill>
              </a:rPr>
              <a:t>metal</a:t>
            </a:r>
            <a:r>
              <a:rPr lang="en-US" sz="1800" dirty="0">
                <a:solidFill>
                  <a:schemeClr val="bg1"/>
                </a:solidFill>
              </a:rPr>
              <a:t>, </a:t>
            </a:r>
            <a:r>
              <a:rPr lang="en-US" sz="1800" b="1" dirty="0">
                <a:solidFill>
                  <a:schemeClr val="bg1"/>
                </a:solidFill>
              </a:rPr>
              <a:t>brick</a:t>
            </a:r>
            <a:r>
              <a:rPr lang="en-US" sz="1800" dirty="0">
                <a:solidFill>
                  <a:schemeClr val="bg1"/>
                </a:solidFill>
              </a:rPr>
              <a:t>, or </a:t>
            </a:r>
            <a:r>
              <a:rPr lang="en-US" sz="1800" b="1" dirty="0">
                <a:solidFill>
                  <a:schemeClr val="bg1"/>
                </a:solidFill>
              </a:rPr>
              <a:t>very thick concrete</a:t>
            </a:r>
            <a:r>
              <a:rPr lang="en-US" sz="1800" dirty="0">
                <a:solidFill>
                  <a:schemeClr val="bg1"/>
                </a:solidFill>
              </a:rPr>
              <a:t> walls or spaces. The worse the material, the weaker the signal</a:t>
            </a:r>
            <a:endParaRPr sz="1800" dirty="0">
              <a:solidFill>
                <a:schemeClr val="bg1"/>
              </a:solidFill>
            </a:endParaRPr>
          </a:p>
          <a:p>
            <a:pPr marL="0" lvl="0" indent="0" algn="l" rtl="0">
              <a:spcBef>
                <a:spcPts val="640"/>
              </a:spcBef>
              <a:spcAft>
                <a:spcPts val="0"/>
              </a:spcAft>
              <a:buNone/>
            </a:pPr>
            <a:endParaRPr sz="1800" dirty="0"/>
          </a:p>
        </p:txBody>
      </p:sp>
      <p:pic>
        <p:nvPicPr>
          <p:cNvPr id="2070" name="Google Shape;2070;p165"/>
          <p:cNvPicPr preferRelativeResize="0"/>
          <p:nvPr/>
        </p:nvPicPr>
        <p:blipFill>
          <a:blip r:embed="rId3">
            <a:alphaModFix/>
          </a:blip>
          <a:stretch>
            <a:fillRect/>
          </a:stretch>
        </p:blipFill>
        <p:spPr>
          <a:xfrm>
            <a:off x="241388" y="3830811"/>
            <a:ext cx="515525" cy="335639"/>
          </a:xfrm>
          <a:prstGeom prst="rect">
            <a:avLst/>
          </a:prstGeom>
          <a:noFill/>
          <a:ln>
            <a:noFill/>
          </a:ln>
        </p:spPr>
      </p:pic>
      <p:pic>
        <p:nvPicPr>
          <p:cNvPr id="2071" name="Google Shape;2071;p165"/>
          <p:cNvPicPr preferRelativeResize="0"/>
          <p:nvPr/>
        </p:nvPicPr>
        <p:blipFill>
          <a:blip r:embed="rId4">
            <a:alphaModFix/>
          </a:blip>
          <a:stretch>
            <a:fillRect/>
          </a:stretch>
        </p:blipFill>
        <p:spPr>
          <a:xfrm>
            <a:off x="707924" y="3563724"/>
            <a:ext cx="335650" cy="335650"/>
          </a:xfrm>
          <a:prstGeom prst="rect">
            <a:avLst/>
          </a:prstGeom>
          <a:noFill/>
          <a:ln>
            <a:noFill/>
          </a:ln>
        </p:spPr>
      </p:pic>
      <p:cxnSp>
        <p:nvCxnSpPr>
          <p:cNvPr id="2072" name="Google Shape;2072;p165"/>
          <p:cNvCxnSpPr/>
          <p:nvPr/>
        </p:nvCxnSpPr>
        <p:spPr>
          <a:xfrm>
            <a:off x="1332450" y="3213150"/>
            <a:ext cx="9900" cy="1381500"/>
          </a:xfrm>
          <a:prstGeom prst="straightConnector1">
            <a:avLst/>
          </a:prstGeom>
          <a:noFill/>
          <a:ln w="76200" cap="flat" cmpd="sng">
            <a:solidFill>
              <a:srgbClr val="000000"/>
            </a:solidFill>
            <a:prstDash val="solid"/>
            <a:round/>
            <a:headEnd type="none" w="med" len="med"/>
            <a:tailEnd type="none" w="med" len="med"/>
          </a:ln>
        </p:spPr>
      </p:cxnSp>
      <p:sp>
        <p:nvSpPr>
          <p:cNvPr id="2073" name="Google Shape;2073;p165"/>
          <p:cNvSpPr txBox="1"/>
          <p:nvPr/>
        </p:nvSpPr>
        <p:spPr>
          <a:xfrm>
            <a:off x="637725" y="4478413"/>
            <a:ext cx="1389450" cy="54725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Glass, thin wood</a:t>
            </a:r>
            <a:endParaRPr dirty="0">
              <a:solidFill>
                <a:schemeClr val="bg1"/>
              </a:solidFill>
            </a:endParaRPr>
          </a:p>
        </p:txBody>
      </p:sp>
      <p:cxnSp>
        <p:nvCxnSpPr>
          <p:cNvPr id="2074" name="Google Shape;2074;p165"/>
          <p:cNvCxnSpPr/>
          <p:nvPr/>
        </p:nvCxnSpPr>
        <p:spPr>
          <a:xfrm>
            <a:off x="774000"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075" name="Google Shape;2075;p165"/>
          <p:cNvPicPr preferRelativeResize="0"/>
          <p:nvPr/>
        </p:nvPicPr>
        <p:blipFill>
          <a:blip r:embed="rId5">
            <a:alphaModFix/>
          </a:blip>
          <a:stretch>
            <a:fillRect/>
          </a:stretch>
        </p:blipFill>
        <p:spPr>
          <a:xfrm>
            <a:off x="1459825" y="3266050"/>
            <a:ext cx="742925" cy="633325"/>
          </a:xfrm>
          <a:prstGeom prst="rect">
            <a:avLst/>
          </a:prstGeom>
          <a:noFill/>
          <a:ln>
            <a:noFill/>
          </a:ln>
        </p:spPr>
      </p:pic>
      <p:pic>
        <p:nvPicPr>
          <p:cNvPr id="2076" name="Google Shape;2076;p165"/>
          <p:cNvPicPr preferRelativeResize="0"/>
          <p:nvPr/>
        </p:nvPicPr>
        <p:blipFill>
          <a:blip r:embed="rId3">
            <a:alphaModFix/>
          </a:blip>
          <a:stretch>
            <a:fillRect/>
          </a:stretch>
        </p:blipFill>
        <p:spPr>
          <a:xfrm>
            <a:off x="2412013" y="3830811"/>
            <a:ext cx="515525" cy="335639"/>
          </a:xfrm>
          <a:prstGeom prst="rect">
            <a:avLst/>
          </a:prstGeom>
          <a:noFill/>
          <a:ln>
            <a:noFill/>
          </a:ln>
        </p:spPr>
      </p:pic>
      <p:pic>
        <p:nvPicPr>
          <p:cNvPr id="2077" name="Google Shape;2077;p165"/>
          <p:cNvPicPr preferRelativeResize="0"/>
          <p:nvPr/>
        </p:nvPicPr>
        <p:blipFill>
          <a:blip r:embed="rId4">
            <a:alphaModFix/>
          </a:blip>
          <a:stretch>
            <a:fillRect/>
          </a:stretch>
        </p:blipFill>
        <p:spPr>
          <a:xfrm>
            <a:off x="2878549" y="3563724"/>
            <a:ext cx="335650" cy="335650"/>
          </a:xfrm>
          <a:prstGeom prst="rect">
            <a:avLst/>
          </a:prstGeom>
          <a:noFill/>
          <a:ln>
            <a:noFill/>
          </a:ln>
        </p:spPr>
      </p:pic>
      <p:cxnSp>
        <p:nvCxnSpPr>
          <p:cNvPr id="2078" name="Google Shape;2078;p165"/>
          <p:cNvCxnSpPr/>
          <p:nvPr/>
        </p:nvCxnSpPr>
        <p:spPr>
          <a:xfrm>
            <a:off x="3503075" y="3213150"/>
            <a:ext cx="9900" cy="1381500"/>
          </a:xfrm>
          <a:prstGeom prst="straightConnector1">
            <a:avLst/>
          </a:prstGeom>
          <a:noFill/>
          <a:ln w="114300" cap="flat" cmpd="sng">
            <a:solidFill>
              <a:srgbClr val="999999"/>
            </a:solidFill>
            <a:prstDash val="solid"/>
            <a:round/>
            <a:headEnd type="none" w="med" len="med"/>
            <a:tailEnd type="none" w="med" len="med"/>
          </a:ln>
        </p:spPr>
      </p:cxnSp>
      <p:sp>
        <p:nvSpPr>
          <p:cNvPr id="2079" name="Google Shape;2079;p165"/>
          <p:cNvSpPr txBox="1"/>
          <p:nvPr/>
        </p:nvSpPr>
        <p:spPr>
          <a:xfrm>
            <a:off x="2756025" y="4432788"/>
            <a:ext cx="1980474" cy="58672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Thicker wood, thin concrete</a:t>
            </a:r>
            <a:endParaRPr dirty="0">
              <a:solidFill>
                <a:schemeClr val="bg1"/>
              </a:solidFill>
            </a:endParaRPr>
          </a:p>
          <a:p>
            <a:pPr marL="0" lvl="0" indent="0" algn="l" rtl="0">
              <a:spcBef>
                <a:spcPts val="0"/>
              </a:spcBef>
              <a:spcAft>
                <a:spcPts val="0"/>
              </a:spcAft>
              <a:buNone/>
            </a:pPr>
            <a:endParaRPr dirty="0"/>
          </a:p>
        </p:txBody>
      </p:sp>
      <p:cxnSp>
        <p:nvCxnSpPr>
          <p:cNvPr id="2080" name="Google Shape;2080;p165"/>
          <p:cNvCxnSpPr/>
          <p:nvPr/>
        </p:nvCxnSpPr>
        <p:spPr>
          <a:xfrm>
            <a:off x="2944625"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081" name="Google Shape;2081;p165"/>
          <p:cNvPicPr preferRelativeResize="0"/>
          <p:nvPr/>
        </p:nvPicPr>
        <p:blipFill>
          <a:blip r:embed="rId6">
            <a:alphaModFix/>
          </a:blip>
          <a:stretch>
            <a:fillRect/>
          </a:stretch>
        </p:blipFill>
        <p:spPr>
          <a:xfrm>
            <a:off x="3610200" y="3352325"/>
            <a:ext cx="988080" cy="547049"/>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F843E0D2-F8FC-420D-A5E6-A23EA017C01B}"/>
              </a:ext>
            </a:extLst>
          </p:cNvPr>
          <p:cNvPicPr>
            <a:picLocks noChangeAspect="1"/>
          </p:cNvPicPr>
          <p:nvPr/>
        </p:nvPicPr>
        <p:blipFill>
          <a:blip r:embed="rId7"/>
          <a:stretch>
            <a:fillRect/>
          </a:stretch>
        </p:blipFill>
        <p:spPr>
          <a:xfrm>
            <a:off x="8435367" y="4594650"/>
            <a:ext cx="625826" cy="498575"/>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085"/>
        <p:cNvGrpSpPr/>
        <p:nvPr/>
      </p:nvGrpSpPr>
      <p:grpSpPr>
        <a:xfrm>
          <a:off x="0" y="0"/>
          <a:ext cx="0" cy="0"/>
          <a:chOff x="0" y="0"/>
          <a:chExt cx="0" cy="0"/>
        </a:xfrm>
      </p:grpSpPr>
      <p:sp>
        <p:nvSpPr>
          <p:cNvPr id="2086" name="Google Shape;2086;p166"/>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Building Materials	</a:t>
            </a:r>
            <a:endParaRPr dirty="0">
              <a:solidFill>
                <a:schemeClr val="bg1"/>
              </a:solidFill>
            </a:endParaRPr>
          </a:p>
        </p:txBody>
      </p:sp>
      <p:sp>
        <p:nvSpPr>
          <p:cNvPr id="2087" name="Google Shape;2087;p166"/>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Wireless signals are simple radio waves and behave like them. That means the materials they travel through matter.</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Simply put - Radio waves do not travel well through </a:t>
            </a:r>
            <a:r>
              <a:rPr lang="en-US" sz="1800" b="1" dirty="0">
                <a:solidFill>
                  <a:schemeClr val="bg1"/>
                </a:solidFill>
              </a:rPr>
              <a:t>metal</a:t>
            </a:r>
            <a:r>
              <a:rPr lang="en-US" sz="1800" dirty="0">
                <a:solidFill>
                  <a:schemeClr val="bg1"/>
                </a:solidFill>
              </a:rPr>
              <a:t>, </a:t>
            </a:r>
            <a:r>
              <a:rPr lang="en-US" sz="1800" b="1" dirty="0">
                <a:solidFill>
                  <a:schemeClr val="bg1"/>
                </a:solidFill>
              </a:rPr>
              <a:t>brick</a:t>
            </a:r>
            <a:r>
              <a:rPr lang="en-US" sz="1800" dirty="0">
                <a:solidFill>
                  <a:schemeClr val="bg1"/>
                </a:solidFill>
              </a:rPr>
              <a:t>, or </a:t>
            </a:r>
            <a:r>
              <a:rPr lang="en-US" sz="1800" b="1" dirty="0">
                <a:solidFill>
                  <a:schemeClr val="bg1"/>
                </a:solidFill>
              </a:rPr>
              <a:t>very thick concrete</a:t>
            </a:r>
            <a:r>
              <a:rPr lang="en-US" sz="1800" dirty="0">
                <a:solidFill>
                  <a:schemeClr val="bg1"/>
                </a:solidFill>
              </a:rPr>
              <a:t> walls or spaces. The worse the material, the weaker the signal</a:t>
            </a:r>
            <a:endParaRPr sz="1800" dirty="0">
              <a:solidFill>
                <a:schemeClr val="bg1"/>
              </a:solidFill>
            </a:endParaRPr>
          </a:p>
          <a:p>
            <a:pPr marL="0" lvl="0" indent="0" algn="l" rtl="0">
              <a:spcBef>
                <a:spcPts val="640"/>
              </a:spcBef>
              <a:spcAft>
                <a:spcPts val="0"/>
              </a:spcAft>
              <a:buNone/>
            </a:pPr>
            <a:endParaRPr sz="1800" dirty="0"/>
          </a:p>
        </p:txBody>
      </p:sp>
      <p:pic>
        <p:nvPicPr>
          <p:cNvPr id="2088" name="Google Shape;2088;p166"/>
          <p:cNvPicPr preferRelativeResize="0"/>
          <p:nvPr/>
        </p:nvPicPr>
        <p:blipFill>
          <a:blip r:embed="rId3">
            <a:alphaModFix/>
          </a:blip>
          <a:stretch>
            <a:fillRect/>
          </a:stretch>
        </p:blipFill>
        <p:spPr>
          <a:xfrm>
            <a:off x="241388" y="3830811"/>
            <a:ext cx="515525" cy="335639"/>
          </a:xfrm>
          <a:prstGeom prst="rect">
            <a:avLst/>
          </a:prstGeom>
          <a:noFill/>
          <a:ln>
            <a:noFill/>
          </a:ln>
        </p:spPr>
      </p:pic>
      <p:pic>
        <p:nvPicPr>
          <p:cNvPr id="2089" name="Google Shape;2089;p166"/>
          <p:cNvPicPr preferRelativeResize="0"/>
          <p:nvPr/>
        </p:nvPicPr>
        <p:blipFill>
          <a:blip r:embed="rId4">
            <a:alphaModFix/>
          </a:blip>
          <a:stretch>
            <a:fillRect/>
          </a:stretch>
        </p:blipFill>
        <p:spPr>
          <a:xfrm>
            <a:off x="707924" y="3563724"/>
            <a:ext cx="335650" cy="335650"/>
          </a:xfrm>
          <a:prstGeom prst="rect">
            <a:avLst/>
          </a:prstGeom>
          <a:noFill/>
          <a:ln>
            <a:noFill/>
          </a:ln>
        </p:spPr>
      </p:pic>
      <p:cxnSp>
        <p:nvCxnSpPr>
          <p:cNvPr id="2090" name="Google Shape;2090;p166"/>
          <p:cNvCxnSpPr/>
          <p:nvPr/>
        </p:nvCxnSpPr>
        <p:spPr>
          <a:xfrm>
            <a:off x="1332450" y="3213150"/>
            <a:ext cx="9900" cy="1381500"/>
          </a:xfrm>
          <a:prstGeom prst="straightConnector1">
            <a:avLst/>
          </a:prstGeom>
          <a:noFill/>
          <a:ln w="76200" cap="flat" cmpd="sng">
            <a:solidFill>
              <a:srgbClr val="000000"/>
            </a:solidFill>
            <a:prstDash val="solid"/>
            <a:round/>
            <a:headEnd type="none" w="med" len="med"/>
            <a:tailEnd type="none" w="med" len="med"/>
          </a:ln>
        </p:spPr>
      </p:cxnSp>
      <p:sp>
        <p:nvSpPr>
          <p:cNvPr id="2091" name="Google Shape;2091;p166"/>
          <p:cNvSpPr txBox="1"/>
          <p:nvPr/>
        </p:nvSpPr>
        <p:spPr>
          <a:xfrm>
            <a:off x="707924" y="4575713"/>
            <a:ext cx="1224599" cy="511997"/>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Glass, thin wood</a:t>
            </a:r>
            <a:endParaRPr dirty="0">
              <a:solidFill>
                <a:schemeClr val="bg1"/>
              </a:solidFill>
            </a:endParaRPr>
          </a:p>
        </p:txBody>
      </p:sp>
      <p:cxnSp>
        <p:nvCxnSpPr>
          <p:cNvPr id="2092" name="Google Shape;2092;p166"/>
          <p:cNvCxnSpPr/>
          <p:nvPr/>
        </p:nvCxnSpPr>
        <p:spPr>
          <a:xfrm>
            <a:off x="774000"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093" name="Google Shape;2093;p166"/>
          <p:cNvPicPr preferRelativeResize="0"/>
          <p:nvPr/>
        </p:nvPicPr>
        <p:blipFill>
          <a:blip r:embed="rId5">
            <a:alphaModFix/>
          </a:blip>
          <a:stretch>
            <a:fillRect/>
          </a:stretch>
        </p:blipFill>
        <p:spPr>
          <a:xfrm>
            <a:off x="1459825" y="3266050"/>
            <a:ext cx="742925" cy="633325"/>
          </a:xfrm>
          <a:prstGeom prst="rect">
            <a:avLst/>
          </a:prstGeom>
          <a:noFill/>
          <a:ln>
            <a:noFill/>
          </a:ln>
        </p:spPr>
      </p:pic>
      <p:pic>
        <p:nvPicPr>
          <p:cNvPr id="2094" name="Google Shape;2094;p166"/>
          <p:cNvPicPr preferRelativeResize="0"/>
          <p:nvPr/>
        </p:nvPicPr>
        <p:blipFill>
          <a:blip r:embed="rId3">
            <a:alphaModFix/>
          </a:blip>
          <a:stretch>
            <a:fillRect/>
          </a:stretch>
        </p:blipFill>
        <p:spPr>
          <a:xfrm>
            <a:off x="2412013" y="3830811"/>
            <a:ext cx="515525" cy="335639"/>
          </a:xfrm>
          <a:prstGeom prst="rect">
            <a:avLst/>
          </a:prstGeom>
          <a:noFill/>
          <a:ln>
            <a:noFill/>
          </a:ln>
        </p:spPr>
      </p:pic>
      <p:pic>
        <p:nvPicPr>
          <p:cNvPr id="2095" name="Google Shape;2095;p166"/>
          <p:cNvPicPr preferRelativeResize="0"/>
          <p:nvPr/>
        </p:nvPicPr>
        <p:blipFill>
          <a:blip r:embed="rId4">
            <a:alphaModFix/>
          </a:blip>
          <a:stretch>
            <a:fillRect/>
          </a:stretch>
        </p:blipFill>
        <p:spPr>
          <a:xfrm>
            <a:off x="2878549" y="3563724"/>
            <a:ext cx="335650" cy="335650"/>
          </a:xfrm>
          <a:prstGeom prst="rect">
            <a:avLst/>
          </a:prstGeom>
          <a:noFill/>
          <a:ln>
            <a:noFill/>
          </a:ln>
        </p:spPr>
      </p:pic>
      <p:cxnSp>
        <p:nvCxnSpPr>
          <p:cNvPr id="2096" name="Google Shape;2096;p166"/>
          <p:cNvCxnSpPr/>
          <p:nvPr/>
        </p:nvCxnSpPr>
        <p:spPr>
          <a:xfrm>
            <a:off x="3503075" y="3213150"/>
            <a:ext cx="9900" cy="1381500"/>
          </a:xfrm>
          <a:prstGeom prst="straightConnector1">
            <a:avLst/>
          </a:prstGeom>
          <a:noFill/>
          <a:ln w="114300" cap="flat" cmpd="sng">
            <a:solidFill>
              <a:srgbClr val="999999"/>
            </a:solidFill>
            <a:prstDash val="solid"/>
            <a:round/>
            <a:headEnd type="none" w="med" len="med"/>
            <a:tailEnd type="none" w="med" len="med"/>
          </a:ln>
        </p:spPr>
      </p:cxnSp>
      <p:sp>
        <p:nvSpPr>
          <p:cNvPr id="2097" name="Google Shape;2097;p166"/>
          <p:cNvSpPr txBox="1"/>
          <p:nvPr/>
        </p:nvSpPr>
        <p:spPr>
          <a:xfrm>
            <a:off x="2807773" y="4557244"/>
            <a:ext cx="1493400" cy="54173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bg1"/>
                </a:solidFill>
              </a:rPr>
              <a:t>Thicker wood, thin concrete</a:t>
            </a:r>
            <a:endParaRPr>
              <a:solidFill>
                <a:schemeClr val="bg1"/>
              </a:solidFill>
            </a:endParaRPr>
          </a:p>
          <a:p>
            <a:pPr marL="0" lvl="0" indent="0" algn="ctr" rtl="0">
              <a:spcBef>
                <a:spcPts val="0"/>
              </a:spcBef>
              <a:spcAft>
                <a:spcPts val="0"/>
              </a:spcAft>
              <a:buNone/>
            </a:pPr>
            <a:endParaRPr>
              <a:solidFill>
                <a:schemeClr val="bg1"/>
              </a:solidFill>
            </a:endParaRPr>
          </a:p>
        </p:txBody>
      </p:sp>
      <p:cxnSp>
        <p:nvCxnSpPr>
          <p:cNvPr id="2098" name="Google Shape;2098;p166"/>
          <p:cNvCxnSpPr/>
          <p:nvPr/>
        </p:nvCxnSpPr>
        <p:spPr>
          <a:xfrm>
            <a:off x="2944625"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099" name="Google Shape;2099;p166"/>
          <p:cNvPicPr preferRelativeResize="0"/>
          <p:nvPr/>
        </p:nvPicPr>
        <p:blipFill>
          <a:blip r:embed="rId6">
            <a:alphaModFix/>
          </a:blip>
          <a:stretch>
            <a:fillRect/>
          </a:stretch>
        </p:blipFill>
        <p:spPr>
          <a:xfrm>
            <a:off x="3610200" y="3352325"/>
            <a:ext cx="988080" cy="547049"/>
          </a:xfrm>
          <a:prstGeom prst="rect">
            <a:avLst/>
          </a:prstGeom>
          <a:noFill/>
          <a:ln>
            <a:noFill/>
          </a:ln>
        </p:spPr>
      </p:pic>
      <p:pic>
        <p:nvPicPr>
          <p:cNvPr id="2100" name="Google Shape;2100;p166"/>
          <p:cNvPicPr preferRelativeResize="0"/>
          <p:nvPr/>
        </p:nvPicPr>
        <p:blipFill>
          <a:blip r:embed="rId3">
            <a:alphaModFix/>
          </a:blip>
          <a:stretch>
            <a:fillRect/>
          </a:stretch>
        </p:blipFill>
        <p:spPr>
          <a:xfrm>
            <a:off x="4695488" y="3830811"/>
            <a:ext cx="515525" cy="335639"/>
          </a:xfrm>
          <a:prstGeom prst="rect">
            <a:avLst/>
          </a:prstGeom>
          <a:noFill/>
          <a:ln>
            <a:noFill/>
          </a:ln>
        </p:spPr>
      </p:pic>
      <p:pic>
        <p:nvPicPr>
          <p:cNvPr id="2101" name="Google Shape;2101;p166"/>
          <p:cNvPicPr preferRelativeResize="0"/>
          <p:nvPr/>
        </p:nvPicPr>
        <p:blipFill>
          <a:blip r:embed="rId4">
            <a:alphaModFix/>
          </a:blip>
          <a:stretch>
            <a:fillRect/>
          </a:stretch>
        </p:blipFill>
        <p:spPr>
          <a:xfrm>
            <a:off x="5162024" y="3563724"/>
            <a:ext cx="335650" cy="335650"/>
          </a:xfrm>
          <a:prstGeom prst="rect">
            <a:avLst/>
          </a:prstGeom>
          <a:noFill/>
          <a:ln>
            <a:noFill/>
          </a:ln>
        </p:spPr>
      </p:pic>
      <p:cxnSp>
        <p:nvCxnSpPr>
          <p:cNvPr id="2102" name="Google Shape;2102;p166"/>
          <p:cNvCxnSpPr/>
          <p:nvPr/>
        </p:nvCxnSpPr>
        <p:spPr>
          <a:xfrm>
            <a:off x="5786550" y="3213150"/>
            <a:ext cx="9900" cy="1381500"/>
          </a:xfrm>
          <a:prstGeom prst="straightConnector1">
            <a:avLst/>
          </a:prstGeom>
          <a:noFill/>
          <a:ln w="114300" cap="flat" cmpd="sng">
            <a:solidFill>
              <a:srgbClr val="980000"/>
            </a:solidFill>
            <a:prstDash val="solid"/>
            <a:round/>
            <a:headEnd type="none" w="med" len="med"/>
            <a:tailEnd type="none" w="med" len="med"/>
          </a:ln>
        </p:spPr>
      </p:cxnSp>
      <p:sp>
        <p:nvSpPr>
          <p:cNvPr id="2103" name="Google Shape;2103;p166"/>
          <p:cNvSpPr txBox="1"/>
          <p:nvPr/>
        </p:nvSpPr>
        <p:spPr>
          <a:xfrm>
            <a:off x="5267400" y="4545975"/>
            <a:ext cx="1303724" cy="553004"/>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Brick, thin metal</a:t>
            </a:r>
            <a:endParaRPr dirty="0">
              <a:solidFill>
                <a:schemeClr val="bg1"/>
              </a:solidFill>
            </a:endParaRPr>
          </a:p>
        </p:txBody>
      </p:sp>
      <p:cxnSp>
        <p:nvCxnSpPr>
          <p:cNvPr id="2104" name="Google Shape;2104;p166"/>
          <p:cNvCxnSpPr/>
          <p:nvPr/>
        </p:nvCxnSpPr>
        <p:spPr>
          <a:xfrm>
            <a:off x="5228100"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105" name="Google Shape;2105;p166"/>
          <p:cNvPicPr preferRelativeResize="0"/>
          <p:nvPr/>
        </p:nvPicPr>
        <p:blipFill>
          <a:blip r:embed="rId7">
            <a:alphaModFix/>
          </a:blip>
          <a:stretch>
            <a:fillRect/>
          </a:stretch>
        </p:blipFill>
        <p:spPr>
          <a:xfrm flipH="1">
            <a:off x="5926071" y="3309188"/>
            <a:ext cx="889479" cy="63332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123BA545-3E81-4D4A-90B9-F811103E95E1}"/>
              </a:ext>
            </a:extLst>
          </p:cNvPr>
          <p:cNvPicPr>
            <a:picLocks noChangeAspect="1"/>
          </p:cNvPicPr>
          <p:nvPr/>
        </p:nvPicPr>
        <p:blipFill>
          <a:blip r:embed="rId8"/>
          <a:stretch>
            <a:fillRect/>
          </a:stretch>
        </p:blipFill>
        <p:spPr>
          <a:xfrm>
            <a:off x="8286014" y="4401274"/>
            <a:ext cx="828826" cy="660298"/>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167"/>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Building Materials	</a:t>
            </a:r>
            <a:endParaRPr dirty="0">
              <a:solidFill>
                <a:schemeClr val="bg1"/>
              </a:solidFill>
            </a:endParaRPr>
          </a:p>
        </p:txBody>
      </p:sp>
      <p:sp>
        <p:nvSpPr>
          <p:cNvPr id="2111" name="Google Shape;2111;p167"/>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Wireless signals are simple radio waves and behave like them. That means the materials they travel through matter.</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Simply put - Radio waves do not travel well through </a:t>
            </a:r>
            <a:r>
              <a:rPr lang="en-US" sz="1800" b="1" dirty="0">
                <a:solidFill>
                  <a:schemeClr val="bg1"/>
                </a:solidFill>
              </a:rPr>
              <a:t>metal</a:t>
            </a:r>
            <a:r>
              <a:rPr lang="en-US" sz="1800" dirty="0">
                <a:solidFill>
                  <a:schemeClr val="bg1"/>
                </a:solidFill>
              </a:rPr>
              <a:t>, </a:t>
            </a:r>
            <a:r>
              <a:rPr lang="en-US" sz="1800" b="1" dirty="0">
                <a:solidFill>
                  <a:schemeClr val="bg1"/>
                </a:solidFill>
              </a:rPr>
              <a:t>brick</a:t>
            </a:r>
            <a:r>
              <a:rPr lang="en-US" sz="1800" dirty="0">
                <a:solidFill>
                  <a:schemeClr val="bg1"/>
                </a:solidFill>
              </a:rPr>
              <a:t>, or </a:t>
            </a:r>
            <a:r>
              <a:rPr lang="en-US" sz="1800" b="1" dirty="0">
                <a:solidFill>
                  <a:schemeClr val="bg1"/>
                </a:solidFill>
              </a:rPr>
              <a:t>very thick concrete</a:t>
            </a:r>
            <a:r>
              <a:rPr lang="en-US" sz="1800" dirty="0">
                <a:solidFill>
                  <a:schemeClr val="bg1"/>
                </a:solidFill>
              </a:rPr>
              <a:t> walls or spaces. The worse the material, the weaker the signal</a:t>
            </a:r>
            <a:endParaRPr sz="1800" dirty="0">
              <a:solidFill>
                <a:schemeClr val="bg1"/>
              </a:solidFill>
            </a:endParaRPr>
          </a:p>
          <a:p>
            <a:pPr marL="0" lvl="0" indent="0" algn="l" rtl="0">
              <a:spcBef>
                <a:spcPts val="640"/>
              </a:spcBef>
              <a:spcAft>
                <a:spcPts val="0"/>
              </a:spcAft>
              <a:buNone/>
            </a:pPr>
            <a:endParaRPr sz="1800" dirty="0"/>
          </a:p>
        </p:txBody>
      </p:sp>
      <p:pic>
        <p:nvPicPr>
          <p:cNvPr id="2112" name="Google Shape;2112;p167"/>
          <p:cNvPicPr preferRelativeResize="0"/>
          <p:nvPr/>
        </p:nvPicPr>
        <p:blipFill>
          <a:blip r:embed="rId3">
            <a:alphaModFix/>
          </a:blip>
          <a:stretch>
            <a:fillRect/>
          </a:stretch>
        </p:blipFill>
        <p:spPr>
          <a:xfrm>
            <a:off x="241388" y="3830811"/>
            <a:ext cx="515525" cy="335639"/>
          </a:xfrm>
          <a:prstGeom prst="rect">
            <a:avLst/>
          </a:prstGeom>
          <a:noFill/>
          <a:ln>
            <a:noFill/>
          </a:ln>
        </p:spPr>
      </p:pic>
      <p:pic>
        <p:nvPicPr>
          <p:cNvPr id="2113" name="Google Shape;2113;p167"/>
          <p:cNvPicPr preferRelativeResize="0"/>
          <p:nvPr/>
        </p:nvPicPr>
        <p:blipFill>
          <a:blip r:embed="rId4">
            <a:alphaModFix/>
          </a:blip>
          <a:stretch>
            <a:fillRect/>
          </a:stretch>
        </p:blipFill>
        <p:spPr>
          <a:xfrm>
            <a:off x="707924" y="3563724"/>
            <a:ext cx="335650" cy="335650"/>
          </a:xfrm>
          <a:prstGeom prst="rect">
            <a:avLst/>
          </a:prstGeom>
          <a:noFill/>
          <a:ln>
            <a:noFill/>
          </a:ln>
        </p:spPr>
      </p:pic>
      <p:cxnSp>
        <p:nvCxnSpPr>
          <p:cNvPr id="2114" name="Google Shape;2114;p167"/>
          <p:cNvCxnSpPr/>
          <p:nvPr/>
        </p:nvCxnSpPr>
        <p:spPr>
          <a:xfrm>
            <a:off x="1332450" y="3213150"/>
            <a:ext cx="9900" cy="1381500"/>
          </a:xfrm>
          <a:prstGeom prst="straightConnector1">
            <a:avLst/>
          </a:prstGeom>
          <a:noFill/>
          <a:ln w="76200" cap="flat" cmpd="sng">
            <a:solidFill>
              <a:srgbClr val="000000"/>
            </a:solidFill>
            <a:prstDash val="solid"/>
            <a:round/>
            <a:headEnd type="none" w="med" len="med"/>
            <a:tailEnd type="none" w="med" len="med"/>
          </a:ln>
        </p:spPr>
      </p:cxnSp>
      <p:sp>
        <p:nvSpPr>
          <p:cNvPr id="2115" name="Google Shape;2115;p167"/>
          <p:cNvSpPr txBox="1"/>
          <p:nvPr/>
        </p:nvSpPr>
        <p:spPr>
          <a:xfrm>
            <a:off x="707924" y="4545975"/>
            <a:ext cx="1224599" cy="520486"/>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Glass, thin wood</a:t>
            </a:r>
            <a:endParaRPr dirty="0">
              <a:solidFill>
                <a:schemeClr val="bg1"/>
              </a:solidFill>
            </a:endParaRPr>
          </a:p>
        </p:txBody>
      </p:sp>
      <p:cxnSp>
        <p:nvCxnSpPr>
          <p:cNvPr id="2116" name="Google Shape;2116;p167"/>
          <p:cNvCxnSpPr/>
          <p:nvPr/>
        </p:nvCxnSpPr>
        <p:spPr>
          <a:xfrm>
            <a:off x="774000"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117" name="Google Shape;2117;p167"/>
          <p:cNvPicPr preferRelativeResize="0"/>
          <p:nvPr/>
        </p:nvPicPr>
        <p:blipFill>
          <a:blip r:embed="rId5">
            <a:alphaModFix/>
          </a:blip>
          <a:stretch>
            <a:fillRect/>
          </a:stretch>
        </p:blipFill>
        <p:spPr>
          <a:xfrm>
            <a:off x="1459825" y="3266050"/>
            <a:ext cx="742925" cy="633325"/>
          </a:xfrm>
          <a:prstGeom prst="rect">
            <a:avLst/>
          </a:prstGeom>
          <a:noFill/>
          <a:ln>
            <a:noFill/>
          </a:ln>
        </p:spPr>
      </p:pic>
      <p:pic>
        <p:nvPicPr>
          <p:cNvPr id="2118" name="Google Shape;2118;p167"/>
          <p:cNvPicPr preferRelativeResize="0"/>
          <p:nvPr/>
        </p:nvPicPr>
        <p:blipFill>
          <a:blip r:embed="rId3">
            <a:alphaModFix/>
          </a:blip>
          <a:stretch>
            <a:fillRect/>
          </a:stretch>
        </p:blipFill>
        <p:spPr>
          <a:xfrm>
            <a:off x="2412013" y="3830811"/>
            <a:ext cx="515525" cy="335639"/>
          </a:xfrm>
          <a:prstGeom prst="rect">
            <a:avLst/>
          </a:prstGeom>
          <a:noFill/>
          <a:ln>
            <a:noFill/>
          </a:ln>
        </p:spPr>
      </p:pic>
      <p:pic>
        <p:nvPicPr>
          <p:cNvPr id="2119" name="Google Shape;2119;p167"/>
          <p:cNvPicPr preferRelativeResize="0"/>
          <p:nvPr/>
        </p:nvPicPr>
        <p:blipFill>
          <a:blip r:embed="rId4">
            <a:alphaModFix/>
          </a:blip>
          <a:stretch>
            <a:fillRect/>
          </a:stretch>
        </p:blipFill>
        <p:spPr>
          <a:xfrm>
            <a:off x="2878549" y="3563724"/>
            <a:ext cx="335650" cy="335650"/>
          </a:xfrm>
          <a:prstGeom prst="rect">
            <a:avLst/>
          </a:prstGeom>
          <a:noFill/>
          <a:ln>
            <a:noFill/>
          </a:ln>
        </p:spPr>
      </p:pic>
      <p:cxnSp>
        <p:nvCxnSpPr>
          <p:cNvPr id="2120" name="Google Shape;2120;p167"/>
          <p:cNvCxnSpPr/>
          <p:nvPr/>
        </p:nvCxnSpPr>
        <p:spPr>
          <a:xfrm>
            <a:off x="3503075" y="3213150"/>
            <a:ext cx="9900" cy="1381500"/>
          </a:xfrm>
          <a:prstGeom prst="straightConnector1">
            <a:avLst/>
          </a:prstGeom>
          <a:noFill/>
          <a:ln w="114300" cap="flat" cmpd="sng">
            <a:solidFill>
              <a:srgbClr val="999999"/>
            </a:solidFill>
            <a:prstDash val="solid"/>
            <a:round/>
            <a:headEnd type="none" w="med" len="med"/>
            <a:tailEnd type="none" w="med" len="med"/>
          </a:ln>
        </p:spPr>
      </p:cxnSp>
      <p:sp>
        <p:nvSpPr>
          <p:cNvPr id="2121" name="Google Shape;2121;p167"/>
          <p:cNvSpPr txBox="1"/>
          <p:nvPr/>
        </p:nvSpPr>
        <p:spPr>
          <a:xfrm>
            <a:off x="2810225" y="4592963"/>
            <a:ext cx="1493400" cy="520486"/>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Thicker wood, thin concrete</a:t>
            </a:r>
            <a:endParaRPr dirty="0">
              <a:solidFill>
                <a:schemeClr val="bg1"/>
              </a:solidFill>
            </a:endParaRPr>
          </a:p>
          <a:p>
            <a:pPr marL="0" lvl="0" indent="0" algn="l" rtl="0">
              <a:spcBef>
                <a:spcPts val="0"/>
              </a:spcBef>
              <a:spcAft>
                <a:spcPts val="0"/>
              </a:spcAft>
              <a:buNone/>
            </a:pPr>
            <a:endParaRPr dirty="0">
              <a:solidFill>
                <a:schemeClr val="bg1"/>
              </a:solidFill>
            </a:endParaRPr>
          </a:p>
        </p:txBody>
      </p:sp>
      <p:cxnSp>
        <p:nvCxnSpPr>
          <p:cNvPr id="2122" name="Google Shape;2122;p167"/>
          <p:cNvCxnSpPr/>
          <p:nvPr/>
        </p:nvCxnSpPr>
        <p:spPr>
          <a:xfrm>
            <a:off x="2944625"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123" name="Google Shape;2123;p167"/>
          <p:cNvPicPr preferRelativeResize="0"/>
          <p:nvPr/>
        </p:nvPicPr>
        <p:blipFill>
          <a:blip r:embed="rId6">
            <a:alphaModFix/>
          </a:blip>
          <a:stretch>
            <a:fillRect/>
          </a:stretch>
        </p:blipFill>
        <p:spPr>
          <a:xfrm>
            <a:off x="3610200" y="3352325"/>
            <a:ext cx="988080" cy="547049"/>
          </a:xfrm>
          <a:prstGeom prst="rect">
            <a:avLst/>
          </a:prstGeom>
          <a:noFill/>
          <a:ln>
            <a:noFill/>
          </a:ln>
        </p:spPr>
      </p:pic>
      <p:pic>
        <p:nvPicPr>
          <p:cNvPr id="2124" name="Google Shape;2124;p167"/>
          <p:cNvPicPr preferRelativeResize="0"/>
          <p:nvPr/>
        </p:nvPicPr>
        <p:blipFill>
          <a:blip r:embed="rId3">
            <a:alphaModFix/>
          </a:blip>
          <a:stretch>
            <a:fillRect/>
          </a:stretch>
        </p:blipFill>
        <p:spPr>
          <a:xfrm>
            <a:off x="4695488" y="3830811"/>
            <a:ext cx="515525" cy="335639"/>
          </a:xfrm>
          <a:prstGeom prst="rect">
            <a:avLst/>
          </a:prstGeom>
          <a:noFill/>
          <a:ln>
            <a:noFill/>
          </a:ln>
        </p:spPr>
      </p:pic>
      <p:pic>
        <p:nvPicPr>
          <p:cNvPr id="2125" name="Google Shape;2125;p167"/>
          <p:cNvPicPr preferRelativeResize="0"/>
          <p:nvPr/>
        </p:nvPicPr>
        <p:blipFill>
          <a:blip r:embed="rId4">
            <a:alphaModFix/>
          </a:blip>
          <a:stretch>
            <a:fillRect/>
          </a:stretch>
        </p:blipFill>
        <p:spPr>
          <a:xfrm>
            <a:off x="5162024" y="3563724"/>
            <a:ext cx="335650" cy="335650"/>
          </a:xfrm>
          <a:prstGeom prst="rect">
            <a:avLst/>
          </a:prstGeom>
          <a:noFill/>
          <a:ln>
            <a:noFill/>
          </a:ln>
        </p:spPr>
      </p:pic>
      <p:cxnSp>
        <p:nvCxnSpPr>
          <p:cNvPr id="2126" name="Google Shape;2126;p167"/>
          <p:cNvCxnSpPr/>
          <p:nvPr/>
        </p:nvCxnSpPr>
        <p:spPr>
          <a:xfrm>
            <a:off x="5786550" y="3213150"/>
            <a:ext cx="9900" cy="1381500"/>
          </a:xfrm>
          <a:prstGeom prst="straightConnector1">
            <a:avLst/>
          </a:prstGeom>
          <a:noFill/>
          <a:ln w="114300" cap="flat" cmpd="sng">
            <a:solidFill>
              <a:srgbClr val="980000"/>
            </a:solidFill>
            <a:prstDash val="solid"/>
            <a:round/>
            <a:headEnd type="none" w="med" len="med"/>
            <a:tailEnd type="none" w="med" len="med"/>
          </a:ln>
        </p:spPr>
      </p:cxnSp>
      <p:sp>
        <p:nvSpPr>
          <p:cNvPr id="2127" name="Google Shape;2127;p167"/>
          <p:cNvSpPr txBox="1"/>
          <p:nvPr/>
        </p:nvSpPr>
        <p:spPr>
          <a:xfrm>
            <a:off x="5180837" y="4545975"/>
            <a:ext cx="1319125" cy="524086"/>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Brick, thin metal</a:t>
            </a:r>
            <a:endParaRPr dirty="0">
              <a:solidFill>
                <a:schemeClr val="bg1"/>
              </a:solidFill>
            </a:endParaRPr>
          </a:p>
        </p:txBody>
      </p:sp>
      <p:cxnSp>
        <p:nvCxnSpPr>
          <p:cNvPr id="2128" name="Google Shape;2128;p167"/>
          <p:cNvCxnSpPr/>
          <p:nvPr/>
        </p:nvCxnSpPr>
        <p:spPr>
          <a:xfrm>
            <a:off x="5228100"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129" name="Google Shape;2129;p167"/>
          <p:cNvPicPr preferRelativeResize="0"/>
          <p:nvPr/>
        </p:nvPicPr>
        <p:blipFill>
          <a:blip r:embed="rId7">
            <a:alphaModFix/>
          </a:blip>
          <a:stretch>
            <a:fillRect/>
          </a:stretch>
        </p:blipFill>
        <p:spPr>
          <a:xfrm flipH="1">
            <a:off x="5926071" y="3309188"/>
            <a:ext cx="889479" cy="633325"/>
          </a:xfrm>
          <a:prstGeom prst="rect">
            <a:avLst/>
          </a:prstGeom>
          <a:noFill/>
          <a:ln>
            <a:noFill/>
          </a:ln>
        </p:spPr>
      </p:pic>
      <p:pic>
        <p:nvPicPr>
          <p:cNvPr id="2130" name="Google Shape;2130;p167"/>
          <p:cNvPicPr preferRelativeResize="0"/>
          <p:nvPr/>
        </p:nvPicPr>
        <p:blipFill>
          <a:blip r:embed="rId3">
            <a:alphaModFix/>
          </a:blip>
          <a:stretch>
            <a:fillRect/>
          </a:stretch>
        </p:blipFill>
        <p:spPr>
          <a:xfrm>
            <a:off x="7105663" y="3830811"/>
            <a:ext cx="515525" cy="335639"/>
          </a:xfrm>
          <a:prstGeom prst="rect">
            <a:avLst/>
          </a:prstGeom>
          <a:noFill/>
          <a:ln>
            <a:noFill/>
          </a:ln>
        </p:spPr>
      </p:pic>
      <p:pic>
        <p:nvPicPr>
          <p:cNvPr id="2131" name="Google Shape;2131;p167"/>
          <p:cNvPicPr preferRelativeResize="0"/>
          <p:nvPr/>
        </p:nvPicPr>
        <p:blipFill>
          <a:blip r:embed="rId4">
            <a:alphaModFix/>
          </a:blip>
          <a:stretch>
            <a:fillRect/>
          </a:stretch>
        </p:blipFill>
        <p:spPr>
          <a:xfrm>
            <a:off x="7572199" y="3563724"/>
            <a:ext cx="335650" cy="335650"/>
          </a:xfrm>
          <a:prstGeom prst="rect">
            <a:avLst/>
          </a:prstGeom>
          <a:noFill/>
          <a:ln>
            <a:noFill/>
          </a:ln>
        </p:spPr>
      </p:pic>
      <p:cxnSp>
        <p:nvCxnSpPr>
          <p:cNvPr id="2132" name="Google Shape;2132;p167"/>
          <p:cNvCxnSpPr/>
          <p:nvPr/>
        </p:nvCxnSpPr>
        <p:spPr>
          <a:xfrm>
            <a:off x="8196725" y="3213150"/>
            <a:ext cx="9900" cy="1381500"/>
          </a:xfrm>
          <a:prstGeom prst="straightConnector1">
            <a:avLst/>
          </a:prstGeom>
          <a:noFill/>
          <a:ln w="152400" cap="flat" cmpd="sng">
            <a:solidFill>
              <a:srgbClr val="999999"/>
            </a:solidFill>
            <a:prstDash val="solid"/>
            <a:round/>
            <a:headEnd type="none" w="med" len="med"/>
            <a:tailEnd type="none" w="med" len="med"/>
          </a:ln>
        </p:spPr>
      </p:cxnSp>
      <p:sp>
        <p:nvSpPr>
          <p:cNvPr id="2133" name="Google Shape;2133;p167"/>
          <p:cNvSpPr txBox="1"/>
          <p:nvPr/>
        </p:nvSpPr>
        <p:spPr>
          <a:xfrm>
            <a:off x="7281083" y="4550308"/>
            <a:ext cx="1049279" cy="516886"/>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Thick Metal</a:t>
            </a:r>
            <a:endParaRPr dirty="0">
              <a:solidFill>
                <a:schemeClr val="bg1"/>
              </a:solidFill>
            </a:endParaRPr>
          </a:p>
          <a:p>
            <a:pPr marL="0" lvl="0" indent="0" algn="ctr" rtl="0">
              <a:spcBef>
                <a:spcPts val="0"/>
              </a:spcBef>
              <a:spcAft>
                <a:spcPts val="0"/>
              </a:spcAft>
              <a:buNone/>
            </a:pPr>
            <a:endParaRPr dirty="0"/>
          </a:p>
        </p:txBody>
      </p:sp>
      <p:cxnSp>
        <p:nvCxnSpPr>
          <p:cNvPr id="2134" name="Google Shape;2134;p167"/>
          <p:cNvCxnSpPr/>
          <p:nvPr/>
        </p:nvCxnSpPr>
        <p:spPr>
          <a:xfrm>
            <a:off x="7638275" y="3993675"/>
            <a:ext cx="1224600" cy="3600"/>
          </a:xfrm>
          <a:prstGeom prst="straightConnector1">
            <a:avLst/>
          </a:prstGeom>
          <a:noFill/>
          <a:ln w="9525" cap="flat" cmpd="sng">
            <a:solidFill>
              <a:srgbClr val="00FF00"/>
            </a:solidFill>
            <a:prstDash val="solid"/>
            <a:round/>
            <a:headEnd type="none" w="med" len="med"/>
            <a:tailEnd type="triangle" w="med" len="med"/>
          </a:ln>
        </p:spPr>
      </p:cxnSp>
      <p:pic>
        <p:nvPicPr>
          <p:cNvPr id="2135" name="Google Shape;2135;p167"/>
          <p:cNvPicPr preferRelativeResize="0"/>
          <p:nvPr/>
        </p:nvPicPr>
        <p:blipFill>
          <a:blip r:embed="rId8">
            <a:alphaModFix/>
          </a:blip>
          <a:stretch>
            <a:fillRect/>
          </a:stretch>
        </p:blipFill>
        <p:spPr>
          <a:xfrm>
            <a:off x="8333501" y="3136950"/>
            <a:ext cx="515525" cy="772416"/>
          </a:xfrm>
          <a:prstGeom prst="rect">
            <a:avLst/>
          </a:prstGeom>
          <a:noFill/>
          <a:ln>
            <a:noFill/>
          </a:ln>
        </p:spPr>
      </p:pic>
      <p:pic>
        <p:nvPicPr>
          <p:cNvPr id="2136" name="Google Shape;2136;p167"/>
          <p:cNvPicPr preferRelativeResize="0"/>
          <p:nvPr/>
        </p:nvPicPr>
        <p:blipFill>
          <a:blip r:embed="rId9">
            <a:alphaModFix/>
          </a:blip>
          <a:stretch>
            <a:fillRect/>
          </a:stretch>
        </p:blipFill>
        <p:spPr>
          <a:xfrm flipH="1">
            <a:off x="8333502" y="3969896"/>
            <a:ext cx="689701" cy="68972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2032AB0F-F275-4BB2-90B2-5561CF075CAD}"/>
              </a:ext>
            </a:extLst>
          </p:cNvPr>
          <p:cNvPicPr>
            <a:picLocks noChangeAspect="1"/>
          </p:cNvPicPr>
          <p:nvPr/>
        </p:nvPicPr>
        <p:blipFill>
          <a:blip r:embed="rId10"/>
          <a:stretch>
            <a:fillRect/>
          </a:stretch>
        </p:blipFill>
        <p:spPr>
          <a:xfrm>
            <a:off x="8457239" y="4617295"/>
            <a:ext cx="596750" cy="475411"/>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168"/>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Careful with Materials!	</a:t>
            </a:r>
            <a:endParaRPr dirty="0">
              <a:solidFill>
                <a:schemeClr val="bg1"/>
              </a:solidFill>
            </a:endParaRPr>
          </a:p>
        </p:txBody>
      </p:sp>
      <p:sp>
        <p:nvSpPr>
          <p:cNvPr id="2142" name="Google Shape;2142;p168"/>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endParaRPr lang="en-US" sz="2800" dirty="0">
              <a:solidFill>
                <a:schemeClr val="bg1"/>
              </a:solidFill>
            </a:endParaRPr>
          </a:p>
          <a:p>
            <a:pPr marL="342900" lvl="0" indent="-139700" algn="ctr" rtl="0">
              <a:spcBef>
                <a:spcPts val="640"/>
              </a:spcBef>
              <a:spcAft>
                <a:spcPts val="0"/>
              </a:spcAft>
              <a:buNone/>
            </a:pPr>
            <a:r>
              <a:rPr lang="en-US" sz="2800" dirty="0">
                <a:solidFill>
                  <a:schemeClr val="bg1"/>
                </a:solidFill>
              </a:rPr>
              <a:t>Safe to say, don’t expect wireless to travel through brick walls or metal. Metal is very common in kitchens, so if wireless is needed in a kitchen (rare) make sure there is an access point </a:t>
            </a:r>
            <a:r>
              <a:rPr lang="en-US" sz="2800" i="1" dirty="0">
                <a:solidFill>
                  <a:schemeClr val="bg1"/>
                </a:solidFill>
              </a:rPr>
              <a:t>inside </a:t>
            </a:r>
            <a:r>
              <a:rPr lang="en-US" sz="2800" dirty="0">
                <a:solidFill>
                  <a:schemeClr val="bg1"/>
                </a:solidFill>
              </a:rPr>
              <a:t>the room.</a:t>
            </a:r>
            <a:endParaRPr sz="2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3A3C4EE8-B139-45B8-87BA-3AEF9508CE2D}"/>
              </a:ext>
            </a:extLst>
          </p:cNvPr>
          <p:cNvPicPr>
            <a:picLocks noChangeAspect="1"/>
          </p:cNvPicPr>
          <p:nvPr/>
        </p:nvPicPr>
        <p:blipFill>
          <a:blip r:embed="rId3"/>
          <a:stretch>
            <a:fillRect/>
          </a:stretch>
        </p:blipFill>
        <p:spPr>
          <a:xfrm>
            <a:off x="8354124" y="4594651"/>
            <a:ext cx="665352" cy="530064"/>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7" name="Google Shape;2147;p169"/>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Careful with Materials!	</a:t>
            </a:r>
            <a:endParaRPr dirty="0">
              <a:solidFill>
                <a:schemeClr val="bg1"/>
              </a:solidFill>
            </a:endParaRPr>
          </a:p>
        </p:txBody>
      </p:sp>
      <p:sp>
        <p:nvSpPr>
          <p:cNvPr id="2148" name="Google Shape;2148;p169"/>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dirty="0">
                <a:solidFill>
                  <a:schemeClr val="bg1"/>
                </a:solidFill>
              </a:rPr>
              <a:t>Safe to say, don’t expect wireless to travel through brick walls or metal. Metal is very common in kitchens, so if wireless is needed in a kitchen (rare) make sure there is an access point </a:t>
            </a:r>
            <a:r>
              <a:rPr lang="en-US" sz="2400" i="1" dirty="0">
                <a:solidFill>
                  <a:schemeClr val="bg1"/>
                </a:solidFill>
              </a:rPr>
              <a:t>inside </a:t>
            </a:r>
            <a:r>
              <a:rPr lang="en-US" sz="2400" dirty="0">
                <a:solidFill>
                  <a:schemeClr val="bg1"/>
                </a:solidFill>
              </a:rPr>
              <a:t>the room.</a:t>
            </a:r>
            <a:endParaRPr sz="2400" dirty="0">
              <a:solidFill>
                <a:schemeClr val="bg1"/>
              </a:solidFill>
            </a:endParaRPr>
          </a:p>
          <a:p>
            <a:pPr marL="342900" lvl="0" indent="-139700" algn="ctr" rtl="0">
              <a:spcBef>
                <a:spcPts val="640"/>
              </a:spcBef>
              <a:spcAft>
                <a:spcPts val="0"/>
              </a:spcAft>
              <a:buNone/>
            </a:pPr>
            <a:r>
              <a:rPr lang="en-US" sz="2400" dirty="0">
                <a:solidFill>
                  <a:schemeClr val="bg1"/>
                </a:solidFill>
              </a:rPr>
              <a:t>This may factor into even smaller spaces. Let’s take a 1,400 sq. ft space - if it is just 1 room, you </a:t>
            </a:r>
            <a:r>
              <a:rPr lang="en-US" sz="2400" i="1" dirty="0">
                <a:solidFill>
                  <a:schemeClr val="bg1"/>
                </a:solidFill>
              </a:rPr>
              <a:t>might</a:t>
            </a:r>
            <a:r>
              <a:rPr lang="en-US" sz="2400" dirty="0">
                <a:solidFill>
                  <a:schemeClr val="bg1"/>
                </a:solidFill>
              </a:rPr>
              <a:t> get by with just 1 source of wireless. If it’s 2 separated rooms, the barrier will impede the signal. </a:t>
            </a:r>
            <a:endParaRPr sz="24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56F260BE-55B2-4949-92A5-BDD2A075A810}"/>
              </a:ext>
            </a:extLst>
          </p:cNvPr>
          <p:cNvPicPr>
            <a:picLocks noChangeAspect="1"/>
          </p:cNvPicPr>
          <p:nvPr/>
        </p:nvPicPr>
        <p:blipFill>
          <a:blip r:embed="rId3"/>
          <a:stretch>
            <a:fillRect/>
          </a:stretch>
        </p:blipFill>
        <p:spPr>
          <a:xfrm>
            <a:off x="8345735" y="4594651"/>
            <a:ext cx="682130" cy="5434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Hardwiring</a:t>
            </a:r>
            <a:endParaRPr sz="4400" b="0" i="0" u="none" strike="noStrike" cap="none" dirty="0">
              <a:solidFill>
                <a:schemeClr val="bg1"/>
              </a:solidFill>
              <a:sym typeface="Lato"/>
            </a:endParaRPr>
          </a:p>
        </p:txBody>
      </p:sp>
      <p:sp>
        <p:nvSpPr>
          <p:cNvPr id="335" name="Google Shape;335;p51"/>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36" name="Google Shape;336;p51"/>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337" name="Google Shape;337;p51"/>
          <p:cNvSpPr txBox="1"/>
          <p:nvPr/>
        </p:nvSpPr>
        <p:spPr>
          <a:xfrm>
            <a:off x="400698" y="3036252"/>
            <a:ext cx="647602" cy="3664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338" name="Google Shape;338;p51"/>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339" name="Google Shape;339;p51"/>
          <p:cNvSpPr txBox="1"/>
          <p:nvPr/>
        </p:nvSpPr>
        <p:spPr>
          <a:xfrm>
            <a:off x="1671374" y="3088567"/>
            <a:ext cx="822900" cy="3664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340" name="Google Shape;340;p51"/>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341" name="Google Shape;341;p51"/>
          <p:cNvCxnSpPr>
            <a:stCxn id="342"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343" name="Google Shape;343;p51"/>
          <p:cNvCxnSpPr>
            <a:cxnSpLocks/>
          </p:cNvCxnSpPr>
          <p:nvPr/>
        </p:nvCxnSpPr>
        <p:spPr>
          <a:xfrm flipV="1">
            <a:off x="2380750" y="2421940"/>
            <a:ext cx="1086350" cy="37260"/>
          </a:xfrm>
          <a:prstGeom prst="straightConnector1">
            <a:avLst/>
          </a:prstGeom>
          <a:noFill/>
          <a:ln w="38100" cap="flat" cmpd="sng">
            <a:solidFill>
              <a:schemeClr val="accent3"/>
            </a:solidFill>
            <a:prstDash val="solid"/>
            <a:round/>
            <a:headEnd type="none" w="med" len="med"/>
            <a:tailEnd type="none" w="med" len="med"/>
          </a:ln>
        </p:spPr>
      </p:cxnSp>
      <p:sp>
        <p:nvSpPr>
          <p:cNvPr id="344" name="Google Shape;344;p51"/>
          <p:cNvSpPr txBox="1"/>
          <p:nvPr/>
        </p:nvSpPr>
        <p:spPr>
          <a:xfrm>
            <a:off x="3351558" y="3066314"/>
            <a:ext cx="822900" cy="34947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Z1</a:t>
            </a:r>
            <a:endParaRPr dirty="0">
              <a:solidFill>
                <a:schemeClr val="bg1"/>
              </a:solidFill>
            </a:endParaRPr>
          </a:p>
          <a:p>
            <a:pPr marL="0" lvl="0" indent="0" algn="l" rtl="0">
              <a:spcBef>
                <a:spcPts val="0"/>
              </a:spcBef>
              <a:spcAft>
                <a:spcPts val="0"/>
              </a:spcAft>
              <a:buNone/>
            </a:pPr>
            <a:endParaRPr dirty="0"/>
          </a:p>
        </p:txBody>
      </p:sp>
      <p:sp>
        <p:nvSpPr>
          <p:cNvPr id="345" name="Google Shape;345;p51"/>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346" name="Google Shape;346;p51"/>
          <p:cNvPicPr preferRelativeResize="0"/>
          <p:nvPr/>
        </p:nvPicPr>
        <p:blipFill>
          <a:blip r:embed="rId5">
            <a:alphaModFix/>
          </a:blip>
          <a:stretch>
            <a:fillRect/>
          </a:stretch>
        </p:blipFill>
        <p:spPr>
          <a:xfrm>
            <a:off x="3104855" y="2017710"/>
            <a:ext cx="1294490" cy="882877"/>
          </a:xfrm>
          <a:prstGeom prst="rect">
            <a:avLst/>
          </a:prstGeom>
          <a:noFill/>
          <a:ln>
            <a:noFill/>
          </a:ln>
        </p:spPr>
      </p:pic>
      <p:sp>
        <p:nvSpPr>
          <p:cNvPr id="348" name="Google Shape;348;p51"/>
          <p:cNvSpPr txBox="1"/>
          <p:nvPr/>
        </p:nvSpPr>
        <p:spPr>
          <a:xfrm>
            <a:off x="6333248" y="3484379"/>
            <a:ext cx="1143000" cy="41263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Terminal 1</a:t>
            </a:r>
            <a:endParaRPr u="sng" dirty="0">
              <a:solidFill>
                <a:schemeClr val="bg1"/>
              </a:solidFill>
            </a:endParaRPr>
          </a:p>
          <a:p>
            <a:pPr marL="0" lvl="0" indent="0" algn="l" rtl="0">
              <a:spcBef>
                <a:spcPts val="0"/>
              </a:spcBef>
              <a:spcAft>
                <a:spcPts val="0"/>
              </a:spcAft>
              <a:buNone/>
            </a:pPr>
            <a:endParaRPr dirty="0"/>
          </a:p>
        </p:txBody>
      </p:sp>
      <p:cxnSp>
        <p:nvCxnSpPr>
          <p:cNvPr id="349" name="Google Shape;349;p51"/>
          <p:cNvCxnSpPr>
            <a:cxnSpLocks/>
          </p:cNvCxnSpPr>
          <p:nvPr/>
        </p:nvCxnSpPr>
        <p:spPr>
          <a:xfrm flipH="1">
            <a:off x="4076700" y="2439541"/>
            <a:ext cx="1664965" cy="132209"/>
          </a:xfrm>
          <a:prstGeom prst="straightConnector1">
            <a:avLst/>
          </a:prstGeom>
          <a:noFill/>
          <a:ln w="38100" cap="flat" cmpd="sng">
            <a:solidFill>
              <a:schemeClr val="accent1"/>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2021FA9F-E0DC-4521-A511-2B2D6CB7752B}"/>
              </a:ext>
            </a:extLst>
          </p:cNvPr>
          <p:cNvPicPr>
            <a:picLocks noChangeAspect="1"/>
          </p:cNvPicPr>
          <p:nvPr/>
        </p:nvPicPr>
        <p:blipFill>
          <a:blip r:embed="rId6"/>
          <a:stretch>
            <a:fillRect/>
          </a:stretch>
        </p:blipFill>
        <p:spPr>
          <a:xfrm>
            <a:off x="8310409" y="4415746"/>
            <a:ext cx="752782" cy="641403"/>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F6E6BD91-6B3F-4245-BBD9-E294C3261D82}"/>
              </a:ext>
            </a:extLst>
          </p:cNvPr>
          <p:cNvPicPr>
            <a:picLocks noChangeAspect="1"/>
          </p:cNvPicPr>
          <p:nvPr/>
        </p:nvPicPr>
        <p:blipFill>
          <a:blip r:embed="rId7"/>
          <a:stretch>
            <a:fillRect/>
          </a:stretch>
        </p:blipFill>
        <p:spPr>
          <a:xfrm>
            <a:off x="5565540" y="1359502"/>
            <a:ext cx="2678416" cy="2124877"/>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170"/>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Careful with Materials!	</a:t>
            </a:r>
            <a:endParaRPr dirty="0">
              <a:solidFill>
                <a:schemeClr val="bg1"/>
              </a:solidFill>
            </a:endParaRPr>
          </a:p>
        </p:txBody>
      </p:sp>
      <p:sp>
        <p:nvSpPr>
          <p:cNvPr id="2154" name="Google Shape;2154;p170"/>
          <p:cNvSpPr txBox="1">
            <a:spLocks noGrp="1"/>
          </p:cNvSpPr>
          <p:nvPr>
            <p:ph type="body" idx="1"/>
          </p:nvPr>
        </p:nvSpPr>
        <p:spPr>
          <a:xfrm>
            <a:off x="457200" y="1200150"/>
            <a:ext cx="8229600" cy="19260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Safe to say, don’t expect wireless to travel through brick walls or metal. Metal is very common in kitchens, so if wireless is needed in a kitchen (rare) make sure there is an access point </a:t>
            </a:r>
            <a:r>
              <a:rPr lang="en-US" sz="1800" i="1" dirty="0">
                <a:solidFill>
                  <a:schemeClr val="bg1"/>
                </a:solidFill>
              </a:rPr>
              <a:t>inside </a:t>
            </a:r>
            <a:r>
              <a:rPr lang="en-US" sz="1800" dirty="0">
                <a:solidFill>
                  <a:schemeClr val="bg1"/>
                </a:solidFill>
              </a:rPr>
              <a:t>the room.</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This may factor into even smaller spaces. Let’s take a 1,400 </a:t>
            </a:r>
            <a:r>
              <a:rPr lang="en-US" sz="1800" dirty="0" err="1">
                <a:solidFill>
                  <a:schemeClr val="bg1"/>
                </a:solidFill>
              </a:rPr>
              <a:t>sq</a:t>
            </a:r>
            <a:r>
              <a:rPr lang="en-US" sz="1800" dirty="0">
                <a:solidFill>
                  <a:schemeClr val="bg1"/>
                </a:solidFill>
              </a:rPr>
              <a:t> ft space - if it is just 1 room, you </a:t>
            </a:r>
            <a:r>
              <a:rPr lang="en-US" sz="1800" i="1" dirty="0">
                <a:solidFill>
                  <a:schemeClr val="bg1"/>
                </a:solidFill>
              </a:rPr>
              <a:t>might</a:t>
            </a:r>
            <a:r>
              <a:rPr lang="en-US" sz="1800" dirty="0">
                <a:solidFill>
                  <a:schemeClr val="bg1"/>
                </a:solidFill>
              </a:rPr>
              <a:t> get by with just 1 source of wireless. If it’s 2 separated rooms, the barrier will impede the signal. </a:t>
            </a:r>
            <a:endParaRPr sz="1800" dirty="0">
              <a:solidFill>
                <a:schemeClr val="bg1"/>
              </a:solidFill>
            </a:endParaRPr>
          </a:p>
        </p:txBody>
      </p:sp>
      <p:sp>
        <p:nvSpPr>
          <p:cNvPr id="2155" name="Google Shape;2155;p170"/>
          <p:cNvSpPr/>
          <p:nvPr/>
        </p:nvSpPr>
        <p:spPr>
          <a:xfrm>
            <a:off x="1983025" y="3281900"/>
            <a:ext cx="4892400" cy="1705825"/>
          </a:xfrm>
          <a:custGeom>
            <a:avLst/>
            <a:gdLst/>
            <a:ahLst/>
            <a:cxnLst/>
            <a:rect l="l" t="t" r="r" b="b"/>
            <a:pathLst>
              <a:path w="195696" h="68233" extrusionOk="0">
                <a:moveTo>
                  <a:pt x="0" y="0"/>
                </a:moveTo>
                <a:lnTo>
                  <a:pt x="347" y="68233"/>
                </a:lnTo>
                <a:lnTo>
                  <a:pt x="195696" y="68233"/>
                </a:lnTo>
                <a:lnTo>
                  <a:pt x="194657" y="0"/>
                </a:lnTo>
                <a:close/>
              </a:path>
            </a:pathLst>
          </a:custGeom>
          <a:noFill/>
          <a:ln w="9525" cap="flat" cmpd="sng">
            <a:solidFill>
              <a:srgbClr val="000000"/>
            </a:solidFill>
            <a:prstDash val="dash"/>
            <a:round/>
            <a:headEnd type="none" w="med" len="med"/>
            <a:tailEnd type="none" w="med" len="med"/>
          </a:ln>
        </p:spPr>
      </p:sp>
      <p:sp>
        <p:nvSpPr>
          <p:cNvPr id="2156" name="Google Shape;2156;p170"/>
          <p:cNvSpPr txBox="1"/>
          <p:nvPr/>
        </p:nvSpPr>
        <p:spPr>
          <a:xfrm>
            <a:off x="677231" y="3671320"/>
            <a:ext cx="831300" cy="369207"/>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solidFill>
                  <a:schemeClr val="bg1"/>
                </a:solidFill>
                <a:latin typeface="Lato"/>
                <a:ea typeface="Lato"/>
                <a:cs typeface="Lato"/>
                <a:sym typeface="Lato"/>
              </a:rPr>
              <a:t>1,600 </a:t>
            </a:r>
            <a:r>
              <a:rPr lang="en-US" sz="1100" dirty="0" err="1">
                <a:solidFill>
                  <a:schemeClr val="bg1"/>
                </a:solidFill>
                <a:latin typeface="Lato"/>
                <a:ea typeface="Lato"/>
                <a:cs typeface="Lato"/>
                <a:sym typeface="Lato"/>
              </a:rPr>
              <a:t>sq</a:t>
            </a:r>
            <a:r>
              <a:rPr lang="en-US" sz="1100" dirty="0">
                <a:solidFill>
                  <a:schemeClr val="bg1"/>
                </a:solidFill>
                <a:latin typeface="Lato"/>
                <a:ea typeface="Lato"/>
                <a:cs typeface="Lato"/>
                <a:sym typeface="Lato"/>
              </a:rPr>
              <a:t> ft</a:t>
            </a:r>
            <a:endParaRPr sz="1100" dirty="0">
              <a:solidFill>
                <a:schemeClr val="bg1"/>
              </a:solidFill>
              <a:latin typeface="Lato"/>
              <a:ea typeface="Lato"/>
              <a:cs typeface="Lato"/>
              <a:sym typeface="Lato"/>
            </a:endParaRPr>
          </a:p>
        </p:txBody>
      </p:sp>
      <p:pic>
        <p:nvPicPr>
          <p:cNvPr id="2157" name="Google Shape;2157;p170"/>
          <p:cNvPicPr preferRelativeResize="0"/>
          <p:nvPr/>
        </p:nvPicPr>
        <p:blipFill>
          <a:blip r:embed="rId3">
            <a:alphaModFix/>
          </a:blip>
          <a:stretch>
            <a:fillRect/>
          </a:stretch>
        </p:blipFill>
        <p:spPr>
          <a:xfrm>
            <a:off x="4028125" y="4100536"/>
            <a:ext cx="515525" cy="335639"/>
          </a:xfrm>
          <a:prstGeom prst="rect">
            <a:avLst/>
          </a:prstGeom>
          <a:noFill/>
          <a:ln>
            <a:noFill/>
          </a:ln>
        </p:spPr>
      </p:pic>
      <p:pic>
        <p:nvPicPr>
          <p:cNvPr id="2158" name="Google Shape;2158;p170"/>
          <p:cNvPicPr preferRelativeResize="0"/>
          <p:nvPr/>
        </p:nvPicPr>
        <p:blipFill>
          <a:blip r:embed="rId4">
            <a:alphaModFix/>
          </a:blip>
          <a:stretch>
            <a:fillRect/>
          </a:stretch>
        </p:blipFill>
        <p:spPr>
          <a:xfrm>
            <a:off x="4494662" y="3833449"/>
            <a:ext cx="335650" cy="335650"/>
          </a:xfrm>
          <a:prstGeom prst="rect">
            <a:avLst/>
          </a:prstGeom>
          <a:noFill/>
          <a:ln>
            <a:noFill/>
          </a:ln>
        </p:spPr>
      </p:pic>
      <p:sp>
        <p:nvSpPr>
          <p:cNvPr id="2159" name="Google Shape;2159;p170"/>
          <p:cNvSpPr/>
          <p:nvPr/>
        </p:nvSpPr>
        <p:spPr>
          <a:xfrm>
            <a:off x="2485525" y="3108213"/>
            <a:ext cx="3887400" cy="20532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70"/>
          <p:cNvSpPr txBox="1"/>
          <p:nvPr/>
        </p:nvSpPr>
        <p:spPr>
          <a:xfrm>
            <a:off x="7113080" y="3590332"/>
            <a:ext cx="1790670" cy="821883"/>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dirty="0">
                <a:latin typeface="Lato"/>
                <a:ea typeface="Lato"/>
                <a:cs typeface="Lato"/>
                <a:sym typeface="Lato"/>
              </a:rPr>
              <a:t>*</a:t>
            </a:r>
            <a:r>
              <a:rPr lang="en-US" sz="1100" dirty="0">
                <a:solidFill>
                  <a:schemeClr val="bg1"/>
                </a:solidFill>
                <a:latin typeface="Lato"/>
                <a:ea typeface="Lato"/>
                <a:cs typeface="Lato"/>
                <a:sym typeface="Lato"/>
              </a:rPr>
              <a:t>skewed to fit screen: AP range outline would be larger</a:t>
            </a:r>
            <a:endParaRPr sz="1100" dirty="0">
              <a:solidFill>
                <a:schemeClr val="bg1"/>
              </a:solidFill>
              <a:latin typeface="Lato"/>
              <a:ea typeface="Lato"/>
              <a:cs typeface="Lato"/>
              <a:sym typeface="Lato"/>
            </a:endParaRPr>
          </a:p>
        </p:txBody>
      </p:sp>
      <p:sp>
        <p:nvSpPr>
          <p:cNvPr id="2161" name="Google Shape;2161;p170"/>
          <p:cNvSpPr txBox="1"/>
          <p:nvPr/>
        </p:nvSpPr>
        <p:spPr>
          <a:xfrm>
            <a:off x="4948000" y="3891475"/>
            <a:ext cx="772500" cy="8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t>✅</a:t>
            </a:r>
            <a:endParaRPr sz="3600"/>
          </a:p>
        </p:txBody>
      </p:sp>
      <p:pic>
        <p:nvPicPr>
          <p:cNvPr id="3" name="Picture 2" descr="A picture containing object&#10;&#10;Description automatically generated">
            <a:extLst>
              <a:ext uri="{FF2B5EF4-FFF2-40B4-BE49-F238E27FC236}">
                <a16:creationId xmlns:a16="http://schemas.microsoft.com/office/drawing/2014/main" id="{7281ED9F-DF89-4433-8397-C0C3618C9C1B}"/>
              </a:ext>
            </a:extLst>
          </p:cNvPr>
          <p:cNvPicPr>
            <a:picLocks noChangeAspect="1"/>
          </p:cNvPicPr>
          <p:nvPr/>
        </p:nvPicPr>
        <p:blipFill>
          <a:blip r:embed="rId5"/>
          <a:stretch>
            <a:fillRect/>
          </a:stretch>
        </p:blipFill>
        <p:spPr>
          <a:xfrm>
            <a:off x="8309117" y="4468467"/>
            <a:ext cx="755366" cy="601775"/>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165"/>
        <p:cNvGrpSpPr/>
        <p:nvPr/>
      </p:nvGrpSpPr>
      <p:grpSpPr>
        <a:xfrm>
          <a:off x="0" y="0"/>
          <a:ext cx="0" cy="0"/>
          <a:chOff x="0" y="0"/>
          <a:chExt cx="0" cy="0"/>
        </a:xfrm>
      </p:grpSpPr>
      <p:sp>
        <p:nvSpPr>
          <p:cNvPr id="2166" name="Google Shape;2166;p171"/>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Careful with Materials!	</a:t>
            </a:r>
            <a:endParaRPr dirty="0">
              <a:solidFill>
                <a:schemeClr val="bg1"/>
              </a:solidFill>
            </a:endParaRPr>
          </a:p>
        </p:txBody>
      </p:sp>
      <p:sp>
        <p:nvSpPr>
          <p:cNvPr id="2167" name="Google Shape;2167;p171"/>
          <p:cNvSpPr txBox="1">
            <a:spLocks noGrp="1"/>
          </p:cNvSpPr>
          <p:nvPr>
            <p:ph type="body" idx="1"/>
          </p:nvPr>
        </p:nvSpPr>
        <p:spPr>
          <a:xfrm>
            <a:off x="457200" y="1200150"/>
            <a:ext cx="8229600" cy="19260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Safe to say, don’t expect wireless to travel through brick walls or metal. Metal is very common in kitchens, so if wireless is needed in a kitchen (rare) make sure there is an access point </a:t>
            </a:r>
            <a:r>
              <a:rPr lang="en-US" sz="1800" i="1" dirty="0">
                <a:solidFill>
                  <a:schemeClr val="bg1"/>
                </a:solidFill>
              </a:rPr>
              <a:t>inside </a:t>
            </a:r>
            <a:r>
              <a:rPr lang="en-US" sz="1800" dirty="0">
                <a:solidFill>
                  <a:schemeClr val="bg1"/>
                </a:solidFill>
              </a:rPr>
              <a:t>the room.</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This may factor into even smaller spaces. Let’s take a 1,400 </a:t>
            </a:r>
            <a:r>
              <a:rPr lang="en-US" sz="1800" dirty="0" err="1">
                <a:solidFill>
                  <a:schemeClr val="bg1"/>
                </a:solidFill>
              </a:rPr>
              <a:t>sq</a:t>
            </a:r>
            <a:r>
              <a:rPr lang="en-US" sz="1800" dirty="0">
                <a:solidFill>
                  <a:schemeClr val="bg1"/>
                </a:solidFill>
              </a:rPr>
              <a:t> ft space - if it is just 1 room, you </a:t>
            </a:r>
            <a:r>
              <a:rPr lang="en-US" sz="1800" i="1" dirty="0">
                <a:solidFill>
                  <a:schemeClr val="bg1"/>
                </a:solidFill>
              </a:rPr>
              <a:t>might</a:t>
            </a:r>
            <a:r>
              <a:rPr lang="en-US" sz="1800" dirty="0">
                <a:solidFill>
                  <a:schemeClr val="bg1"/>
                </a:solidFill>
              </a:rPr>
              <a:t> get by with just 1 source of wireless. If it’s 2 separated rooms, the barrier will impede the signal. </a:t>
            </a:r>
            <a:endParaRPr sz="1800" dirty="0">
              <a:solidFill>
                <a:schemeClr val="bg1"/>
              </a:solidFill>
            </a:endParaRPr>
          </a:p>
        </p:txBody>
      </p:sp>
      <p:sp>
        <p:nvSpPr>
          <p:cNvPr id="2168" name="Google Shape;2168;p171"/>
          <p:cNvSpPr/>
          <p:nvPr/>
        </p:nvSpPr>
        <p:spPr>
          <a:xfrm>
            <a:off x="1983025" y="3281900"/>
            <a:ext cx="4892400" cy="1705825"/>
          </a:xfrm>
          <a:custGeom>
            <a:avLst/>
            <a:gdLst/>
            <a:ahLst/>
            <a:cxnLst/>
            <a:rect l="l" t="t" r="r" b="b"/>
            <a:pathLst>
              <a:path w="195696" h="68233" extrusionOk="0">
                <a:moveTo>
                  <a:pt x="0" y="0"/>
                </a:moveTo>
                <a:lnTo>
                  <a:pt x="347" y="68233"/>
                </a:lnTo>
                <a:lnTo>
                  <a:pt x="195696" y="68233"/>
                </a:lnTo>
                <a:lnTo>
                  <a:pt x="194657" y="0"/>
                </a:lnTo>
                <a:close/>
              </a:path>
            </a:pathLst>
          </a:custGeom>
          <a:noFill/>
          <a:ln w="9525" cap="flat" cmpd="sng">
            <a:solidFill>
              <a:srgbClr val="000000"/>
            </a:solidFill>
            <a:prstDash val="dash"/>
            <a:round/>
            <a:headEnd type="none" w="med" len="med"/>
            <a:tailEnd type="none" w="med" len="med"/>
          </a:ln>
        </p:spPr>
      </p:sp>
      <p:sp>
        <p:nvSpPr>
          <p:cNvPr id="2169" name="Google Shape;2169;p171"/>
          <p:cNvSpPr txBox="1"/>
          <p:nvPr/>
        </p:nvSpPr>
        <p:spPr>
          <a:xfrm>
            <a:off x="424174" y="3448724"/>
            <a:ext cx="831300" cy="369526"/>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bg1"/>
                </a:solidFill>
                <a:latin typeface="Lato"/>
                <a:ea typeface="Lato"/>
                <a:cs typeface="Lato"/>
                <a:sym typeface="Lato"/>
              </a:rPr>
              <a:t>1,600 </a:t>
            </a:r>
            <a:r>
              <a:rPr lang="en-US" sz="1100" dirty="0" err="1">
                <a:solidFill>
                  <a:schemeClr val="bg1"/>
                </a:solidFill>
                <a:latin typeface="Lato"/>
                <a:ea typeface="Lato"/>
                <a:cs typeface="Lato"/>
                <a:sym typeface="Lato"/>
              </a:rPr>
              <a:t>sq</a:t>
            </a:r>
            <a:r>
              <a:rPr lang="en-US" sz="1100" dirty="0">
                <a:solidFill>
                  <a:schemeClr val="bg1"/>
                </a:solidFill>
                <a:latin typeface="Lato"/>
                <a:ea typeface="Lato"/>
                <a:cs typeface="Lato"/>
                <a:sym typeface="Lato"/>
              </a:rPr>
              <a:t> ft</a:t>
            </a:r>
            <a:endParaRPr sz="1100" dirty="0">
              <a:solidFill>
                <a:schemeClr val="bg1"/>
              </a:solidFill>
              <a:latin typeface="Lato"/>
              <a:ea typeface="Lato"/>
              <a:cs typeface="Lato"/>
              <a:sym typeface="Lato"/>
            </a:endParaRPr>
          </a:p>
        </p:txBody>
      </p:sp>
      <p:pic>
        <p:nvPicPr>
          <p:cNvPr id="2170" name="Google Shape;2170;p171"/>
          <p:cNvPicPr preferRelativeResize="0"/>
          <p:nvPr/>
        </p:nvPicPr>
        <p:blipFill>
          <a:blip r:embed="rId3">
            <a:alphaModFix/>
          </a:blip>
          <a:stretch>
            <a:fillRect/>
          </a:stretch>
        </p:blipFill>
        <p:spPr>
          <a:xfrm>
            <a:off x="2961325" y="4024336"/>
            <a:ext cx="515525" cy="335639"/>
          </a:xfrm>
          <a:prstGeom prst="rect">
            <a:avLst/>
          </a:prstGeom>
          <a:noFill/>
          <a:ln>
            <a:noFill/>
          </a:ln>
        </p:spPr>
      </p:pic>
      <p:pic>
        <p:nvPicPr>
          <p:cNvPr id="2171" name="Google Shape;2171;p171"/>
          <p:cNvPicPr preferRelativeResize="0"/>
          <p:nvPr/>
        </p:nvPicPr>
        <p:blipFill>
          <a:blip r:embed="rId4">
            <a:alphaModFix/>
          </a:blip>
          <a:stretch>
            <a:fillRect/>
          </a:stretch>
        </p:blipFill>
        <p:spPr>
          <a:xfrm>
            <a:off x="3427862" y="3757249"/>
            <a:ext cx="335650" cy="335650"/>
          </a:xfrm>
          <a:prstGeom prst="rect">
            <a:avLst/>
          </a:prstGeom>
          <a:noFill/>
          <a:ln>
            <a:noFill/>
          </a:ln>
        </p:spPr>
      </p:pic>
      <p:sp>
        <p:nvSpPr>
          <p:cNvPr id="2172" name="Google Shape;2172;p171"/>
          <p:cNvSpPr/>
          <p:nvPr/>
        </p:nvSpPr>
        <p:spPr>
          <a:xfrm>
            <a:off x="1936425" y="3110025"/>
            <a:ext cx="2337900" cy="20334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73" name="Google Shape;2173;p171"/>
          <p:cNvCxnSpPr/>
          <p:nvPr/>
        </p:nvCxnSpPr>
        <p:spPr>
          <a:xfrm>
            <a:off x="4296375" y="3267725"/>
            <a:ext cx="34500" cy="1728900"/>
          </a:xfrm>
          <a:prstGeom prst="straightConnector1">
            <a:avLst/>
          </a:prstGeom>
          <a:noFill/>
          <a:ln w="76200" cap="flat" cmpd="sng">
            <a:solidFill>
              <a:srgbClr val="980000"/>
            </a:solidFill>
            <a:prstDash val="solid"/>
            <a:round/>
            <a:headEnd type="none" w="med" len="med"/>
            <a:tailEnd type="none" w="med" len="med"/>
          </a:ln>
        </p:spPr>
      </p:cxnSp>
      <p:sp>
        <p:nvSpPr>
          <p:cNvPr id="2174" name="Google Shape;2174;p171"/>
          <p:cNvSpPr txBox="1"/>
          <p:nvPr/>
        </p:nvSpPr>
        <p:spPr>
          <a:xfrm>
            <a:off x="5372450" y="3818250"/>
            <a:ext cx="5178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t>?</a:t>
            </a:r>
            <a:endParaRPr sz="3000" b="1"/>
          </a:p>
        </p:txBody>
      </p:sp>
      <p:sp>
        <p:nvSpPr>
          <p:cNvPr id="2175" name="Google Shape;2175;p171"/>
          <p:cNvSpPr txBox="1"/>
          <p:nvPr/>
        </p:nvSpPr>
        <p:spPr>
          <a:xfrm>
            <a:off x="7104275" y="3590425"/>
            <a:ext cx="1687300" cy="8109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dirty="0">
                <a:latin typeface="Lato"/>
                <a:ea typeface="Lato"/>
                <a:cs typeface="Lato"/>
                <a:sym typeface="Lato"/>
              </a:rPr>
              <a:t>*</a:t>
            </a:r>
            <a:r>
              <a:rPr lang="en-US" sz="1100" dirty="0">
                <a:solidFill>
                  <a:schemeClr val="bg1"/>
                </a:solidFill>
                <a:latin typeface="Lato"/>
                <a:ea typeface="Lato"/>
                <a:cs typeface="Lato"/>
                <a:sym typeface="Lato"/>
              </a:rPr>
              <a:t>skewed to fit screen: AP range outline would be larger</a:t>
            </a:r>
            <a:endParaRPr sz="11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19B71A23-846C-4A27-9185-3A3B2DCAE620}"/>
              </a:ext>
            </a:extLst>
          </p:cNvPr>
          <p:cNvPicPr>
            <a:picLocks noChangeAspect="1"/>
          </p:cNvPicPr>
          <p:nvPr/>
        </p:nvPicPr>
        <p:blipFill>
          <a:blip r:embed="rId5"/>
          <a:stretch>
            <a:fillRect/>
          </a:stretch>
        </p:blipFill>
        <p:spPr>
          <a:xfrm>
            <a:off x="8434276" y="4538444"/>
            <a:ext cx="679663" cy="541465"/>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172"/>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Careful with Materials!	</a:t>
            </a:r>
            <a:endParaRPr dirty="0">
              <a:solidFill>
                <a:schemeClr val="bg1"/>
              </a:solidFill>
            </a:endParaRPr>
          </a:p>
        </p:txBody>
      </p:sp>
      <p:sp>
        <p:nvSpPr>
          <p:cNvPr id="2181" name="Google Shape;2181;p172"/>
          <p:cNvSpPr txBox="1">
            <a:spLocks noGrp="1"/>
          </p:cNvSpPr>
          <p:nvPr>
            <p:ph type="body" idx="1"/>
          </p:nvPr>
        </p:nvSpPr>
        <p:spPr>
          <a:xfrm>
            <a:off x="457200" y="1200150"/>
            <a:ext cx="8229600" cy="19260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Safe to say, don’t expect wireless to travel through brick walls or metal. Metal is very common in kitchens, so if wireless is needed in a kitchen (rare) make sure there is an access point </a:t>
            </a:r>
            <a:r>
              <a:rPr lang="en-US" sz="1800" i="1" dirty="0">
                <a:solidFill>
                  <a:schemeClr val="bg1"/>
                </a:solidFill>
              </a:rPr>
              <a:t>inside </a:t>
            </a:r>
            <a:r>
              <a:rPr lang="en-US" sz="1800" dirty="0">
                <a:solidFill>
                  <a:schemeClr val="bg1"/>
                </a:solidFill>
              </a:rPr>
              <a:t>the room.</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This may factor into even smaller spaces. Let’s take a 1,400 </a:t>
            </a:r>
            <a:r>
              <a:rPr lang="en-US" sz="1800" dirty="0" err="1">
                <a:solidFill>
                  <a:schemeClr val="bg1"/>
                </a:solidFill>
              </a:rPr>
              <a:t>sq</a:t>
            </a:r>
            <a:r>
              <a:rPr lang="en-US" sz="1800" dirty="0">
                <a:solidFill>
                  <a:schemeClr val="bg1"/>
                </a:solidFill>
              </a:rPr>
              <a:t> ft space - if it is just 1 room, you </a:t>
            </a:r>
            <a:r>
              <a:rPr lang="en-US" sz="1800" i="1" dirty="0">
                <a:solidFill>
                  <a:schemeClr val="bg1"/>
                </a:solidFill>
              </a:rPr>
              <a:t>might</a:t>
            </a:r>
            <a:r>
              <a:rPr lang="en-US" sz="1800" dirty="0">
                <a:solidFill>
                  <a:schemeClr val="bg1"/>
                </a:solidFill>
              </a:rPr>
              <a:t> get by with just 1 source of wireless. If it’s 2 separated rooms, the barrier will impede the signal. </a:t>
            </a:r>
            <a:endParaRPr sz="1800" dirty="0">
              <a:solidFill>
                <a:schemeClr val="bg1"/>
              </a:solidFill>
            </a:endParaRPr>
          </a:p>
        </p:txBody>
      </p:sp>
      <p:sp>
        <p:nvSpPr>
          <p:cNvPr id="2182" name="Google Shape;2182;p172"/>
          <p:cNvSpPr/>
          <p:nvPr/>
        </p:nvSpPr>
        <p:spPr>
          <a:xfrm>
            <a:off x="1983025" y="3281900"/>
            <a:ext cx="4892400" cy="1705825"/>
          </a:xfrm>
          <a:custGeom>
            <a:avLst/>
            <a:gdLst/>
            <a:ahLst/>
            <a:cxnLst/>
            <a:rect l="l" t="t" r="r" b="b"/>
            <a:pathLst>
              <a:path w="195696" h="68233" extrusionOk="0">
                <a:moveTo>
                  <a:pt x="0" y="0"/>
                </a:moveTo>
                <a:lnTo>
                  <a:pt x="347" y="68233"/>
                </a:lnTo>
                <a:lnTo>
                  <a:pt x="195696" y="68233"/>
                </a:lnTo>
                <a:lnTo>
                  <a:pt x="194657" y="0"/>
                </a:lnTo>
                <a:close/>
              </a:path>
            </a:pathLst>
          </a:custGeom>
          <a:noFill/>
          <a:ln w="9525" cap="flat" cmpd="sng">
            <a:solidFill>
              <a:srgbClr val="000000"/>
            </a:solidFill>
            <a:prstDash val="dash"/>
            <a:round/>
            <a:headEnd type="none" w="med" len="med"/>
            <a:tailEnd type="none" w="med" len="med"/>
          </a:ln>
        </p:spPr>
      </p:sp>
      <p:sp>
        <p:nvSpPr>
          <p:cNvPr id="2183" name="Google Shape;2183;p172"/>
          <p:cNvSpPr txBox="1"/>
          <p:nvPr/>
        </p:nvSpPr>
        <p:spPr>
          <a:xfrm>
            <a:off x="7387325" y="3350947"/>
            <a:ext cx="831300" cy="376637"/>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solidFill>
                  <a:schemeClr val="bg1"/>
                </a:solidFill>
                <a:latin typeface="Lato"/>
                <a:ea typeface="Lato"/>
                <a:cs typeface="Lato"/>
                <a:sym typeface="Lato"/>
              </a:rPr>
              <a:t>1,600 </a:t>
            </a:r>
            <a:r>
              <a:rPr lang="en-US" sz="1100" dirty="0" err="1">
                <a:solidFill>
                  <a:schemeClr val="bg1"/>
                </a:solidFill>
                <a:latin typeface="Lato"/>
                <a:ea typeface="Lato"/>
                <a:cs typeface="Lato"/>
                <a:sym typeface="Lato"/>
              </a:rPr>
              <a:t>sq</a:t>
            </a:r>
            <a:r>
              <a:rPr lang="en-US" sz="1100" dirty="0">
                <a:solidFill>
                  <a:schemeClr val="bg1"/>
                </a:solidFill>
                <a:latin typeface="Lato"/>
                <a:ea typeface="Lato"/>
                <a:cs typeface="Lato"/>
                <a:sym typeface="Lato"/>
              </a:rPr>
              <a:t> ft</a:t>
            </a:r>
            <a:endParaRPr sz="1100" dirty="0">
              <a:solidFill>
                <a:schemeClr val="bg1"/>
              </a:solidFill>
              <a:latin typeface="Lato"/>
              <a:ea typeface="Lato"/>
              <a:cs typeface="Lato"/>
              <a:sym typeface="Lato"/>
            </a:endParaRPr>
          </a:p>
        </p:txBody>
      </p:sp>
      <p:pic>
        <p:nvPicPr>
          <p:cNvPr id="2184" name="Google Shape;2184;p172"/>
          <p:cNvPicPr preferRelativeResize="0"/>
          <p:nvPr/>
        </p:nvPicPr>
        <p:blipFill>
          <a:blip r:embed="rId3">
            <a:alphaModFix/>
          </a:blip>
          <a:stretch>
            <a:fillRect/>
          </a:stretch>
        </p:blipFill>
        <p:spPr>
          <a:xfrm>
            <a:off x="2961325" y="4024336"/>
            <a:ext cx="515525" cy="335639"/>
          </a:xfrm>
          <a:prstGeom prst="rect">
            <a:avLst/>
          </a:prstGeom>
          <a:noFill/>
          <a:ln>
            <a:noFill/>
          </a:ln>
        </p:spPr>
      </p:pic>
      <p:pic>
        <p:nvPicPr>
          <p:cNvPr id="2185" name="Google Shape;2185;p172"/>
          <p:cNvPicPr preferRelativeResize="0"/>
          <p:nvPr/>
        </p:nvPicPr>
        <p:blipFill>
          <a:blip r:embed="rId4">
            <a:alphaModFix/>
          </a:blip>
          <a:stretch>
            <a:fillRect/>
          </a:stretch>
        </p:blipFill>
        <p:spPr>
          <a:xfrm>
            <a:off x="3427862" y="3757249"/>
            <a:ext cx="335650" cy="335650"/>
          </a:xfrm>
          <a:prstGeom prst="rect">
            <a:avLst/>
          </a:prstGeom>
          <a:noFill/>
          <a:ln>
            <a:noFill/>
          </a:ln>
        </p:spPr>
      </p:pic>
      <p:sp>
        <p:nvSpPr>
          <p:cNvPr id="2186" name="Google Shape;2186;p172"/>
          <p:cNvSpPr/>
          <p:nvPr/>
        </p:nvSpPr>
        <p:spPr>
          <a:xfrm>
            <a:off x="1936425" y="3110025"/>
            <a:ext cx="2337900" cy="20334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87" name="Google Shape;2187;p172"/>
          <p:cNvCxnSpPr/>
          <p:nvPr/>
        </p:nvCxnSpPr>
        <p:spPr>
          <a:xfrm>
            <a:off x="4296375" y="3267725"/>
            <a:ext cx="34500" cy="1728900"/>
          </a:xfrm>
          <a:prstGeom prst="straightConnector1">
            <a:avLst/>
          </a:prstGeom>
          <a:noFill/>
          <a:ln w="76200" cap="flat" cmpd="sng">
            <a:solidFill>
              <a:srgbClr val="980000"/>
            </a:solidFill>
            <a:prstDash val="solid"/>
            <a:round/>
            <a:headEnd type="none" w="med" len="med"/>
            <a:tailEnd type="none" w="med" len="med"/>
          </a:ln>
        </p:spPr>
      </p:cxnSp>
      <p:pic>
        <p:nvPicPr>
          <p:cNvPr id="2188" name="Google Shape;2188;p172"/>
          <p:cNvPicPr preferRelativeResize="0"/>
          <p:nvPr/>
        </p:nvPicPr>
        <p:blipFill>
          <a:blip r:embed="rId3">
            <a:alphaModFix/>
          </a:blip>
          <a:stretch>
            <a:fillRect/>
          </a:stretch>
        </p:blipFill>
        <p:spPr>
          <a:xfrm>
            <a:off x="5486225" y="4032423"/>
            <a:ext cx="515525" cy="335639"/>
          </a:xfrm>
          <a:prstGeom prst="rect">
            <a:avLst/>
          </a:prstGeom>
          <a:noFill/>
          <a:ln>
            <a:noFill/>
          </a:ln>
        </p:spPr>
      </p:pic>
      <p:pic>
        <p:nvPicPr>
          <p:cNvPr id="2189" name="Google Shape;2189;p172"/>
          <p:cNvPicPr preferRelativeResize="0"/>
          <p:nvPr/>
        </p:nvPicPr>
        <p:blipFill>
          <a:blip r:embed="rId4">
            <a:alphaModFix/>
          </a:blip>
          <a:stretch>
            <a:fillRect/>
          </a:stretch>
        </p:blipFill>
        <p:spPr>
          <a:xfrm>
            <a:off x="5952762" y="3765336"/>
            <a:ext cx="335650" cy="335650"/>
          </a:xfrm>
          <a:prstGeom prst="rect">
            <a:avLst/>
          </a:prstGeom>
          <a:noFill/>
          <a:ln>
            <a:noFill/>
          </a:ln>
        </p:spPr>
      </p:pic>
      <p:sp>
        <p:nvSpPr>
          <p:cNvPr id="2190" name="Google Shape;2190;p172"/>
          <p:cNvSpPr/>
          <p:nvPr/>
        </p:nvSpPr>
        <p:spPr>
          <a:xfrm>
            <a:off x="4461325" y="3118113"/>
            <a:ext cx="2337900" cy="20334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72"/>
          <p:cNvSpPr txBox="1"/>
          <p:nvPr/>
        </p:nvSpPr>
        <p:spPr>
          <a:xfrm>
            <a:off x="7198875" y="3845220"/>
            <a:ext cx="772500" cy="8418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bg1"/>
                </a:solidFill>
              </a:rPr>
              <a:t>✅</a:t>
            </a:r>
            <a:endParaRPr sz="3600" dirty="0">
              <a:solidFill>
                <a:schemeClr val="bg1"/>
              </a:solidFill>
            </a:endParaRPr>
          </a:p>
        </p:txBody>
      </p:sp>
      <p:sp>
        <p:nvSpPr>
          <p:cNvPr id="2192" name="Google Shape;2192;p172"/>
          <p:cNvSpPr txBox="1"/>
          <p:nvPr/>
        </p:nvSpPr>
        <p:spPr>
          <a:xfrm>
            <a:off x="95450" y="3539266"/>
            <a:ext cx="1607707" cy="652889"/>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50" dirty="0">
                <a:solidFill>
                  <a:schemeClr val="bg1"/>
                </a:solidFill>
                <a:latin typeface="Lato"/>
                <a:ea typeface="Lato"/>
                <a:cs typeface="Lato"/>
                <a:sym typeface="Lato"/>
              </a:rPr>
              <a:t>*skewed to fit screen: AP range outline would be larger</a:t>
            </a:r>
            <a:endParaRPr sz="105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CF917DFD-7391-4F62-9D52-FE8705D1EA4A}"/>
              </a:ext>
            </a:extLst>
          </p:cNvPr>
          <p:cNvPicPr>
            <a:picLocks noChangeAspect="1"/>
          </p:cNvPicPr>
          <p:nvPr/>
        </p:nvPicPr>
        <p:blipFill>
          <a:blip r:embed="rId5"/>
          <a:stretch>
            <a:fillRect/>
          </a:stretch>
        </p:blipFill>
        <p:spPr>
          <a:xfrm>
            <a:off x="8218625" y="4413569"/>
            <a:ext cx="841521" cy="670412"/>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7" name="Google Shape;2197;p173"/>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rPr>
              <a:t>Where? The Most Important Question</a:t>
            </a:r>
            <a:endParaRPr sz="3600" dirty="0">
              <a:solidFill>
                <a:schemeClr val="bg1"/>
              </a:solidFill>
            </a:endParaRPr>
          </a:p>
        </p:txBody>
      </p:sp>
      <p:sp>
        <p:nvSpPr>
          <p:cNvPr id="2198" name="Google Shape;2198;p173"/>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endParaRPr lang="en-US" dirty="0">
              <a:solidFill>
                <a:schemeClr val="bg1"/>
              </a:solidFill>
            </a:endParaRPr>
          </a:p>
          <a:p>
            <a:pPr marL="342900" lvl="0" indent="-139700" algn="ctr" rtl="0">
              <a:spcBef>
                <a:spcPts val="640"/>
              </a:spcBef>
              <a:spcAft>
                <a:spcPts val="0"/>
              </a:spcAft>
              <a:buNone/>
            </a:pPr>
            <a:r>
              <a:rPr lang="en-US" dirty="0">
                <a:solidFill>
                  <a:schemeClr val="bg1"/>
                </a:solidFill>
              </a:rPr>
              <a:t>Let’s look at 2 scenarios: a wired setup (no wireless) and a wireless setup and focus on what is important for each.</a:t>
            </a:r>
            <a:endParaRPr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32C384E3-11B6-414C-A0E6-71570E413189}"/>
              </a:ext>
            </a:extLst>
          </p:cNvPr>
          <p:cNvPicPr>
            <a:picLocks noChangeAspect="1"/>
          </p:cNvPicPr>
          <p:nvPr/>
        </p:nvPicPr>
        <p:blipFill>
          <a:blip r:embed="rId3"/>
          <a:stretch>
            <a:fillRect/>
          </a:stretch>
        </p:blipFill>
        <p:spPr>
          <a:xfrm>
            <a:off x="8295401" y="4419608"/>
            <a:ext cx="782798" cy="623629"/>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sp>
        <p:nvSpPr>
          <p:cNvPr id="2203" name="Google Shape;2203;p174"/>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rPr>
              <a:t>Where? The Most Important Question</a:t>
            </a:r>
            <a:endParaRPr sz="3600" dirty="0">
              <a:solidFill>
                <a:schemeClr val="bg1"/>
              </a:solidFill>
            </a:endParaRPr>
          </a:p>
        </p:txBody>
      </p:sp>
      <p:sp>
        <p:nvSpPr>
          <p:cNvPr id="2204" name="Google Shape;2204;p174"/>
          <p:cNvSpPr txBox="1">
            <a:spLocks noGrp="1"/>
          </p:cNvSpPr>
          <p:nvPr>
            <p:ph type="body" idx="1"/>
          </p:nvPr>
        </p:nvSpPr>
        <p:spPr>
          <a:xfrm>
            <a:off x="457200" y="1200151"/>
            <a:ext cx="8229600" cy="3590924"/>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dirty="0">
                <a:solidFill>
                  <a:schemeClr val="bg1"/>
                </a:solidFill>
              </a:rPr>
              <a:t>Let’s look at 2 scenarios: a wired setup (no wireless) and a wireless setup and focus on what is important for each.</a:t>
            </a:r>
            <a:endParaRPr sz="2800" dirty="0">
              <a:solidFill>
                <a:schemeClr val="bg1"/>
              </a:solidFill>
            </a:endParaRPr>
          </a:p>
          <a:p>
            <a:pPr marL="342900" lvl="0" indent="-139700" algn="ctr" rtl="0">
              <a:spcBef>
                <a:spcPts val="640"/>
              </a:spcBef>
              <a:spcAft>
                <a:spcPts val="0"/>
              </a:spcAft>
              <a:buNone/>
            </a:pPr>
            <a:endParaRPr sz="2800" dirty="0">
              <a:solidFill>
                <a:schemeClr val="bg1"/>
              </a:solidFill>
            </a:endParaRPr>
          </a:p>
          <a:p>
            <a:pPr marL="342900" lvl="0" indent="-139700" algn="ctr" rtl="0">
              <a:spcBef>
                <a:spcPts val="640"/>
              </a:spcBef>
              <a:spcAft>
                <a:spcPts val="0"/>
              </a:spcAft>
              <a:buNone/>
            </a:pPr>
            <a:r>
              <a:rPr lang="en-US" sz="2800" dirty="0">
                <a:solidFill>
                  <a:schemeClr val="bg1"/>
                </a:solidFill>
              </a:rPr>
              <a:t>Wired: </a:t>
            </a:r>
            <a:r>
              <a:rPr lang="en-US" sz="2800" b="1" dirty="0">
                <a:solidFill>
                  <a:schemeClr val="bg1"/>
                </a:solidFill>
              </a:rPr>
              <a:t>Where</a:t>
            </a:r>
            <a:r>
              <a:rPr lang="en-US" sz="2800" dirty="0">
                <a:solidFill>
                  <a:schemeClr val="bg1"/>
                </a:solidFill>
              </a:rPr>
              <a:t> are your PAR hardwired Terminals going to be? Are all the necessary terminated wires already run and available? </a:t>
            </a:r>
            <a:endParaRPr sz="2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65E0677E-CC67-47CA-8F04-45C621DD57B2}"/>
              </a:ext>
            </a:extLst>
          </p:cNvPr>
          <p:cNvPicPr>
            <a:picLocks noChangeAspect="1"/>
          </p:cNvPicPr>
          <p:nvPr/>
        </p:nvPicPr>
        <p:blipFill>
          <a:blip r:embed="rId3"/>
          <a:stretch>
            <a:fillRect/>
          </a:stretch>
        </p:blipFill>
        <p:spPr>
          <a:xfrm>
            <a:off x="8335904" y="4525684"/>
            <a:ext cx="701791" cy="559093"/>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175"/>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rPr>
              <a:t>Where? The Most Important Question</a:t>
            </a:r>
            <a:endParaRPr sz="3600" dirty="0">
              <a:solidFill>
                <a:schemeClr val="bg1"/>
              </a:solidFill>
            </a:endParaRPr>
          </a:p>
        </p:txBody>
      </p:sp>
      <p:sp>
        <p:nvSpPr>
          <p:cNvPr id="2210" name="Google Shape;2210;p175"/>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000" dirty="0">
                <a:solidFill>
                  <a:schemeClr val="bg1"/>
                </a:solidFill>
              </a:rPr>
              <a:t>Let’s look at 2 scenarios: a wired setup (no wireless) and a wireless setup and focus on what is important for each.</a:t>
            </a:r>
            <a:endParaRPr sz="2000" dirty="0">
              <a:solidFill>
                <a:schemeClr val="bg1"/>
              </a:solidFill>
            </a:endParaRPr>
          </a:p>
          <a:p>
            <a:pPr marL="342900" lvl="0" indent="-139700" algn="ctr" rtl="0">
              <a:spcBef>
                <a:spcPts val="640"/>
              </a:spcBef>
              <a:spcAft>
                <a:spcPts val="0"/>
              </a:spcAft>
              <a:buNone/>
            </a:pP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Wired: </a:t>
            </a:r>
            <a:r>
              <a:rPr lang="en-US" sz="2000" b="1" dirty="0">
                <a:solidFill>
                  <a:schemeClr val="bg1"/>
                </a:solidFill>
              </a:rPr>
              <a:t>Where</a:t>
            </a:r>
            <a:r>
              <a:rPr lang="en-US" sz="2000" dirty="0">
                <a:solidFill>
                  <a:schemeClr val="bg1"/>
                </a:solidFill>
              </a:rPr>
              <a:t> are your Par hardwired Terminals going to be? Are all the necessary terminated wires already run and available? </a:t>
            </a:r>
            <a:endParaRPr sz="2000" dirty="0">
              <a:solidFill>
                <a:schemeClr val="bg1"/>
              </a:solidFill>
            </a:endParaRPr>
          </a:p>
          <a:p>
            <a:pPr marL="342900" lvl="0" indent="-139700" algn="ctr" rtl="0">
              <a:spcBef>
                <a:spcPts val="640"/>
              </a:spcBef>
              <a:spcAft>
                <a:spcPts val="0"/>
              </a:spcAft>
              <a:buNone/>
            </a:pP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Wireless: </a:t>
            </a:r>
            <a:r>
              <a:rPr lang="en-US" sz="2000" b="1" dirty="0">
                <a:solidFill>
                  <a:schemeClr val="bg1"/>
                </a:solidFill>
              </a:rPr>
              <a:t>Where</a:t>
            </a:r>
            <a:r>
              <a:rPr lang="en-US" sz="2000" dirty="0">
                <a:solidFill>
                  <a:schemeClr val="bg1"/>
                </a:solidFill>
              </a:rPr>
              <a:t> are you planning on using the wireless tablets? Is there wireless coverage available wherever the tablets will be?</a:t>
            </a:r>
            <a:endParaRPr sz="20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56FA6931-D2F2-4D97-AB6F-7165936765A4}"/>
              </a:ext>
            </a:extLst>
          </p:cNvPr>
          <p:cNvPicPr>
            <a:picLocks noChangeAspect="1"/>
          </p:cNvPicPr>
          <p:nvPr/>
        </p:nvPicPr>
        <p:blipFill>
          <a:blip r:embed="rId3"/>
          <a:stretch>
            <a:fillRect/>
          </a:stretch>
        </p:blipFill>
        <p:spPr>
          <a:xfrm>
            <a:off x="8316373" y="4436316"/>
            <a:ext cx="740853" cy="590213"/>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214"/>
        <p:cNvGrpSpPr/>
        <p:nvPr/>
      </p:nvGrpSpPr>
      <p:grpSpPr>
        <a:xfrm>
          <a:off x="0" y="0"/>
          <a:ext cx="0" cy="0"/>
          <a:chOff x="0" y="0"/>
          <a:chExt cx="0" cy="0"/>
        </a:xfrm>
      </p:grpSpPr>
      <p:sp>
        <p:nvSpPr>
          <p:cNvPr id="2215" name="Google Shape;2215;p176"/>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rPr>
              <a:t>Where? The Most Important Question</a:t>
            </a:r>
            <a:endParaRPr sz="3600" dirty="0">
              <a:solidFill>
                <a:schemeClr val="bg1"/>
              </a:solidFill>
            </a:endParaRPr>
          </a:p>
        </p:txBody>
      </p:sp>
      <p:sp>
        <p:nvSpPr>
          <p:cNvPr id="2216" name="Google Shape;2216;p176"/>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3600" b="1" dirty="0">
                <a:solidFill>
                  <a:schemeClr val="bg1"/>
                </a:solidFill>
              </a:rPr>
              <a:t>Where</a:t>
            </a:r>
            <a:r>
              <a:rPr lang="en-US" sz="3600" dirty="0">
                <a:solidFill>
                  <a:schemeClr val="bg1"/>
                </a:solidFill>
              </a:rPr>
              <a:t> tablets will be used is the most important question, as it influences the entire install. Let’s dive into each scenario again.</a:t>
            </a:r>
            <a:endParaRPr sz="36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B7167BB8-401F-4AAE-A886-6CF08F5853CA}"/>
              </a:ext>
            </a:extLst>
          </p:cNvPr>
          <p:cNvPicPr>
            <a:picLocks noChangeAspect="1"/>
          </p:cNvPicPr>
          <p:nvPr/>
        </p:nvPicPr>
        <p:blipFill>
          <a:blip r:embed="rId3"/>
          <a:stretch>
            <a:fillRect/>
          </a:stretch>
        </p:blipFill>
        <p:spPr>
          <a:xfrm>
            <a:off x="8456101" y="4594651"/>
            <a:ext cx="589851" cy="469915"/>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177"/>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rPr>
              <a:t>Where? The Most Important Question</a:t>
            </a:r>
            <a:endParaRPr sz="3600" dirty="0">
              <a:solidFill>
                <a:schemeClr val="bg1"/>
              </a:solidFill>
            </a:endParaRPr>
          </a:p>
        </p:txBody>
      </p:sp>
      <p:sp>
        <p:nvSpPr>
          <p:cNvPr id="2222" name="Google Shape;2222;p177"/>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000" b="1" dirty="0">
                <a:solidFill>
                  <a:schemeClr val="bg1"/>
                </a:solidFill>
              </a:rPr>
              <a:t>Where</a:t>
            </a:r>
            <a:r>
              <a:rPr lang="en-US" sz="2000" dirty="0">
                <a:solidFill>
                  <a:schemeClr val="bg1"/>
                </a:solidFill>
              </a:rPr>
              <a:t> tablets will be used is the most important question, as it influences the entire install. Let’s dive into each scenario again.</a:t>
            </a:r>
            <a:endParaRPr sz="2000" dirty="0">
              <a:solidFill>
                <a:schemeClr val="bg1"/>
              </a:solidFill>
            </a:endParaRPr>
          </a:p>
          <a:p>
            <a:pPr marL="342900" lvl="0" indent="-139700" algn="l" rtl="0">
              <a:spcBef>
                <a:spcPts val="640"/>
              </a:spcBef>
              <a:spcAft>
                <a:spcPts val="0"/>
              </a:spcAft>
              <a:buNone/>
            </a:pPr>
            <a:endParaRPr sz="2000" dirty="0">
              <a:solidFill>
                <a:schemeClr val="bg1"/>
              </a:solidFill>
            </a:endParaRPr>
          </a:p>
          <a:p>
            <a:pPr marL="342900" lvl="0" indent="-139700" algn="l" rtl="0">
              <a:spcBef>
                <a:spcPts val="640"/>
              </a:spcBef>
              <a:spcAft>
                <a:spcPts val="0"/>
              </a:spcAft>
              <a:buNone/>
            </a:pPr>
            <a:r>
              <a:rPr lang="en-US" sz="2000" dirty="0">
                <a:solidFill>
                  <a:schemeClr val="bg1"/>
                </a:solidFill>
              </a:rPr>
              <a:t>Wired:</a:t>
            </a:r>
            <a:endParaRPr sz="2000" dirty="0">
              <a:solidFill>
                <a:schemeClr val="bg1"/>
              </a:solidFill>
            </a:endParaRPr>
          </a:p>
          <a:p>
            <a:pPr marL="457200" lvl="0" indent="-342900" algn="l" rtl="0">
              <a:spcBef>
                <a:spcPts val="640"/>
              </a:spcBef>
              <a:spcAft>
                <a:spcPts val="0"/>
              </a:spcAft>
              <a:buSzPts val="1800"/>
              <a:buChar char="-"/>
            </a:pPr>
            <a:r>
              <a:rPr lang="en-US" sz="2000" dirty="0">
                <a:solidFill>
                  <a:schemeClr val="bg1"/>
                </a:solidFill>
              </a:rPr>
              <a:t>“Where do you want to use Par Terminals?”</a:t>
            </a:r>
            <a:endParaRPr sz="2000" dirty="0">
              <a:solidFill>
                <a:schemeClr val="bg1"/>
              </a:solidFill>
            </a:endParaRPr>
          </a:p>
          <a:p>
            <a:pPr marL="914400" lvl="1" indent="-342900" algn="l" rtl="0">
              <a:spcBef>
                <a:spcPts val="0"/>
              </a:spcBef>
              <a:spcAft>
                <a:spcPts val="0"/>
              </a:spcAft>
              <a:buSzPts val="1800"/>
              <a:buChar char="-"/>
            </a:pPr>
            <a:r>
              <a:rPr lang="en-US" sz="2000" dirty="0">
                <a:solidFill>
                  <a:schemeClr val="bg1"/>
                </a:solidFill>
              </a:rPr>
              <a:t>Are you currently using POS terminals in the same places? (existing ethernet wiring setup already available &amp; can be reused)</a:t>
            </a:r>
            <a:endParaRPr sz="20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BFBC6AD2-A7B7-4F93-881B-2E2264A66F1B}"/>
              </a:ext>
            </a:extLst>
          </p:cNvPr>
          <p:cNvPicPr>
            <a:picLocks noChangeAspect="1"/>
          </p:cNvPicPr>
          <p:nvPr/>
        </p:nvPicPr>
        <p:blipFill>
          <a:blip r:embed="rId3"/>
          <a:stretch>
            <a:fillRect/>
          </a:stretch>
        </p:blipFill>
        <p:spPr>
          <a:xfrm>
            <a:off x="8382175" y="4417777"/>
            <a:ext cx="732464" cy="627292"/>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226"/>
        <p:cNvGrpSpPr/>
        <p:nvPr/>
      </p:nvGrpSpPr>
      <p:grpSpPr>
        <a:xfrm>
          <a:off x="0" y="0"/>
          <a:ext cx="0" cy="0"/>
          <a:chOff x="0" y="0"/>
          <a:chExt cx="0" cy="0"/>
        </a:xfrm>
      </p:grpSpPr>
      <p:sp>
        <p:nvSpPr>
          <p:cNvPr id="2227" name="Google Shape;2227;p178"/>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rPr>
              <a:t>Where? The Most Important Question</a:t>
            </a:r>
            <a:endParaRPr sz="3600" dirty="0">
              <a:solidFill>
                <a:schemeClr val="bg1"/>
              </a:solidFill>
            </a:endParaRPr>
          </a:p>
        </p:txBody>
      </p:sp>
      <p:sp>
        <p:nvSpPr>
          <p:cNvPr id="2228" name="Google Shape;2228;p178"/>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1800" b="1" dirty="0">
                <a:solidFill>
                  <a:schemeClr val="bg1"/>
                </a:solidFill>
              </a:rPr>
              <a:t>Where</a:t>
            </a:r>
            <a:r>
              <a:rPr lang="en-US" sz="1800" dirty="0">
                <a:solidFill>
                  <a:schemeClr val="bg1"/>
                </a:solidFill>
              </a:rPr>
              <a:t> tablets will be used is the most important question, as it influences the entire install. Let’s dive into each scenario again.</a:t>
            </a:r>
            <a:endParaRPr sz="1800" dirty="0">
              <a:solidFill>
                <a:schemeClr val="bg1"/>
              </a:solidFill>
            </a:endParaRPr>
          </a:p>
          <a:p>
            <a:pPr marL="342900" lvl="0" indent="-139700" algn="l" rtl="0">
              <a:spcBef>
                <a:spcPts val="640"/>
              </a:spcBef>
              <a:spcAft>
                <a:spcPts val="0"/>
              </a:spcAft>
              <a:buNone/>
            </a:pPr>
            <a:endParaRPr sz="1800" dirty="0">
              <a:solidFill>
                <a:schemeClr val="bg1"/>
              </a:solidFill>
            </a:endParaRPr>
          </a:p>
          <a:p>
            <a:pPr marL="342900" lvl="0" indent="-139700" algn="l" rtl="0">
              <a:spcBef>
                <a:spcPts val="640"/>
              </a:spcBef>
              <a:spcAft>
                <a:spcPts val="0"/>
              </a:spcAft>
              <a:buNone/>
            </a:pPr>
            <a:r>
              <a:rPr lang="en-US" sz="1800" dirty="0">
                <a:solidFill>
                  <a:schemeClr val="bg1"/>
                </a:solidFill>
              </a:rPr>
              <a:t>Wired:</a:t>
            </a:r>
            <a:endParaRPr sz="1800" dirty="0">
              <a:solidFill>
                <a:schemeClr val="bg1"/>
              </a:solidFill>
            </a:endParaRPr>
          </a:p>
          <a:p>
            <a:pPr marL="457200" lvl="0" indent="-342900" algn="l" rtl="0">
              <a:spcBef>
                <a:spcPts val="640"/>
              </a:spcBef>
              <a:spcAft>
                <a:spcPts val="0"/>
              </a:spcAft>
              <a:buSzPts val="1800"/>
              <a:buChar char="-"/>
            </a:pPr>
            <a:r>
              <a:rPr lang="en-US" sz="1800" dirty="0">
                <a:solidFill>
                  <a:schemeClr val="bg1"/>
                </a:solidFill>
              </a:rPr>
              <a:t>“Where do you want to use Toast Terminals?”</a:t>
            </a:r>
            <a:endParaRPr sz="1800" dirty="0">
              <a:solidFill>
                <a:schemeClr val="bg1"/>
              </a:solidFill>
            </a:endParaRPr>
          </a:p>
          <a:p>
            <a:pPr marL="914400" lvl="1" indent="-342900" algn="l" rtl="0">
              <a:spcBef>
                <a:spcPts val="0"/>
              </a:spcBef>
              <a:spcAft>
                <a:spcPts val="0"/>
              </a:spcAft>
              <a:buSzPts val="1800"/>
              <a:buChar char="-"/>
            </a:pPr>
            <a:r>
              <a:rPr lang="en-US" sz="1800" dirty="0">
                <a:solidFill>
                  <a:schemeClr val="bg1"/>
                </a:solidFill>
              </a:rPr>
              <a:t>Are you currently using POS terminals in the same places? (existing ethernet wiring setup already available &amp; can be reused)</a:t>
            </a:r>
            <a:endParaRPr sz="1800" dirty="0">
              <a:solidFill>
                <a:schemeClr val="bg1"/>
              </a:solidFill>
            </a:endParaRPr>
          </a:p>
          <a:p>
            <a:pPr marL="914400" lvl="1" indent="-342900" algn="l" rtl="0">
              <a:spcBef>
                <a:spcPts val="0"/>
              </a:spcBef>
              <a:spcAft>
                <a:spcPts val="0"/>
              </a:spcAft>
              <a:buSzPts val="1800"/>
              <a:buChar char="-"/>
            </a:pPr>
            <a:r>
              <a:rPr lang="en-US" sz="1800" dirty="0">
                <a:solidFill>
                  <a:schemeClr val="bg1"/>
                </a:solidFill>
              </a:rPr>
              <a:t>“Do you want a terminal where you currently do not have a POS terminal installed?” (this may require additional ethernet cable wiring &amp; termination, which is a service PAR typically does not provide)</a:t>
            </a:r>
            <a:endParaRPr sz="1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74BF9CC0-F45B-4AC8-B7F2-2DFD4C37B509}"/>
              </a:ext>
            </a:extLst>
          </p:cNvPr>
          <p:cNvPicPr>
            <a:picLocks noChangeAspect="1"/>
          </p:cNvPicPr>
          <p:nvPr/>
        </p:nvPicPr>
        <p:blipFill>
          <a:blip r:embed="rId3"/>
          <a:stretch>
            <a:fillRect/>
          </a:stretch>
        </p:blipFill>
        <p:spPr>
          <a:xfrm>
            <a:off x="8295401" y="4419608"/>
            <a:ext cx="782798" cy="623629"/>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232"/>
        <p:cNvGrpSpPr/>
        <p:nvPr/>
      </p:nvGrpSpPr>
      <p:grpSpPr>
        <a:xfrm>
          <a:off x="0" y="0"/>
          <a:ext cx="0" cy="0"/>
          <a:chOff x="0" y="0"/>
          <a:chExt cx="0" cy="0"/>
        </a:xfrm>
      </p:grpSpPr>
      <p:sp>
        <p:nvSpPr>
          <p:cNvPr id="2233" name="Google Shape;2233;p179"/>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chemeClr val="bg1"/>
                </a:solidFill>
              </a:rPr>
              <a:t>Where? The Most Important Question</a:t>
            </a:r>
            <a:endParaRPr sz="3600" dirty="0">
              <a:solidFill>
                <a:schemeClr val="bg1"/>
              </a:solidFill>
            </a:endParaRPr>
          </a:p>
        </p:txBody>
      </p:sp>
      <p:sp>
        <p:nvSpPr>
          <p:cNvPr id="2234" name="Google Shape;2234;p179"/>
          <p:cNvSpPr txBox="1">
            <a:spLocks noGrp="1"/>
          </p:cNvSpPr>
          <p:nvPr>
            <p:ph type="body" idx="1"/>
          </p:nvPr>
        </p:nvSpPr>
        <p:spPr>
          <a:xfrm>
            <a:off x="333375" y="1200151"/>
            <a:ext cx="8572500" cy="373737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0" lvl="0" indent="0" algn="ctr" rtl="0">
              <a:spcBef>
                <a:spcPts val="640"/>
              </a:spcBef>
              <a:spcAft>
                <a:spcPts val="0"/>
              </a:spcAft>
              <a:buNone/>
            </a:pPr>
            <a:r>
              <a:rPr lang="en-US" sz="1800" dirty="0">
                <a:solidFill>
                  <a:schemeClr val="bg1"/>
                </a:solidFill>
              </a:rPr>
              <a:t>So the key with wired setups is looking </a:t>
            </a:r>
            <a:r>
              <a:rPr lang="en-US" sz="1800" b="1" dirty="0">
                <a:solidFill>
                  <a:schemeClr val="bg1"/>
                </a:solidFill>
              </a:rPr>
              <a:t>where</a:t>
            </a:r>
            <a:r>
              <a:rPr lang="en-US" sz="1800" dirty="0">
                <a:solidFill>
                  <a:schemeClr val="bg1"/>
                </a:solidFill>
              </a:rPr>
              <a:t> the current POS is being used, ensuring there is ethernet available there, and if there isn’t, that new wiring is addressed. Now let’s look at Wireless</a:t>
            </a:r>
            <a:endParaRPr sz="1800" dirty="0">
              <a:solidFill>
                <a:schemeClr val="bg1"/>
              </a:solidFill>
            </a:endParaRPr>
          </a:p>
          <a:p>
            <a:pPr marL="0" lvl="0" indent="0">
              <a:buNone/>
            </a:pPr>
            <a:r>
              <a:rPr lang="en-US" sz="2000" dirty="0">
                <a:solidFill>
                  <a:schemeClr val="bg1"/>
                </a:solidFill>
              </a:rPr>
              <a:t>Wireless: </a:t>
            </a:r>
          </a:p>
          <a:p>
            <a:pPr lvl="0" indent="-342900">
              <a:buSzPts val="1800"/>
              <a:buChar char="-"/>
            </a:pPr>
            <a:r>
              <a:rPr lang="en-US" sz="2000" dirty="0">
                <a:solidFill>
                  <a:schemeClr val="bg1"/>
                </a:solidFill>
              </a:rPr>
              <a:t>“Where do you want to use your wireless PAR tablets?” (where will access points need to be placed to cover these tablets?)</a:t>
            </a:r>
          </a:p>
          <a:p>
            <a:pPr marL="0" indent="0" algn="ctr">
              <a:buNone/>
            </a:pPr>
            <a:r>
              <a:rPr lang="en-US" sz="2000" dirty="0">
                <a:solidFill>
                  <a:srgbClr val="C00000"/>
                </a:solidFill>
              </a:rPr>
              <a:t>Is there wiring available to install these access points?</a:t>
            </a:r>
          </a:p>
          <a:p>
            <a:pPr marL="0" indent="0" algn="ctr">
              <a:buNone/>
            </a:pPr>
            <a:r>
              <a:rPr lang="en-US" sz="1800" dirty="0">
                <a:solidFill>
                  <a:schemeClr val="bg1"/>
                </a:solidFill>
              </a:rPr>
              <a:t>“Are these tablets going to roam/leave a designated space?” (wherever the tablet </a:t>
            </a:r>
            <a:r>
              <a:rPr lang="en-US" sz="1800" i="1" dirty="0">
                <a:solidFill>
                  <a:schemeClr val="bg1"/>
                </a:solidFill>
              </a:rPr>
              <a:t>might</a:t>
            </a:r>
            <a:r>
              <a:rPr lang="en-US" sz="1800" dirty="0">
                <a:solidFill>
                  <a:schemeClr val="bg1"/>
                </a:solidFill>
              </a:rPr>
              <a:t> be used, coverage is needed. This could be just a single section - or it could mean the entire restaurant)</a:t>
            </a:r>
          </a:p>
          <a:p>
            <a:pPr marL="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2DA23A32-EA69-47FB-B282-4654E578936D}"/>
              </a:ext>
            </a:extLst>
          </p:cNvPr>
          <p:cNvPicPr>
            <a:picLocks noChangeAspect="1"/>
          </p:cNvPicPr>
          <p:nvPr/>
        </p:nvPicPr>
        <p:blipFill>
          <a:blip r:embed="rId3"/>
          <a:stretch>
            <a:fillRect/>
          </a:stretch>
        </p:blipFill>
        <p:spPr>
          <a:xfrm>
            <a:off x="8359078" y="4530056"/>
            <a:ext cx="655444" cy="5221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    Hardwiring</a:t>
            </a:r>
            <a:endParaRPr sz="4400" b="0" i="0" u="none" strike="noStrike" cap="none" dirty="0">
              <a:solidFill>
                <a:schemeClr val="bg1"/>
              </a:solidFill>
              <a:sym typeface="Lato"/>
            </a:endParaRPr>
          </a:p>
        </p:txBody>
      </p:sp>
      <p:sp>
        <p:nvSpPr>
          <p:cNvPr id="356" name="Google Shape;356;p52"/>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57" name="Google Shape;357;p52"/>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358" name="Google Shape;358;p52"/>
          <p:cNvSpPr txBox="1"/>
          <p:nvPr/>
        </p:nvSpPr>
        <p:spPr>
          <a:xfrm>
            <a:off x="352727" y="3000344"/>
            <a:ext cx="770715" cy="38701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359" name="Google Shape;359;p52"/>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360" name="Google Shape;360;p52"/>
          <p:cNvSpPr txBox="1"/>
          <p:nvPr/>
        </p:nvSpPr>
        <p:spPr>
          <a:xfrm>
            <a:off x="1640076" y="2994112"/>
            <a:ext cx="822900" cy="39947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361" name="Google Shape;361;p52"/>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362" name="Google Shape;362;p52"/>
          <p:cNvCxnSpPr>
            <a:stCxn id="363"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52"/>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365" name="Google Shape;365;p52"/>
          <p:cNvSpPr txBox="1"/>
          <p:nvPr/>
        </p:nvSpPr>
        <p:spPr>
          <a:xfrm>
            <a:off x="3029995" y="2829568"/>
            <a:ext cx="607625" cy="39947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366" name="Google Shape;366;p52"/>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367" name="Google Shape;367;p52"/>
          <p:cNvPicPr preferRelativeResize="0"/>
          <p:nvPr/>
        </p:nvPicPr>
        <p:blipFill>
          <a:blip r:embed="rId5">
            <a:alphaModFix/>
          </a:blip>
          <a:stretch>
            <a:fillRect/>
          </a:stretch>
        </p:blipFill>
        <p:spPr>
          <a:xfrm>
            <a:off x="2742001" y="2174196"/>
            <a:ext cx="1245024" cy="544129"/>
          </a:xfrm>
          <a:prstGeom prst="rect">
            <a:avLst/>
          </a:prstGeom>
          <a:noFill/>
          <a:ln>
            <a:noFill/>
          </a:ln>
        </p:spPr>
      </p:pic>
      <p:sp>
        <p:nvSpPr>
          <p:cNvPr id="369" name="Google Shape;369;p52"/>
          <p:cNvSpPr txBox="1"/>
          <p:nvPr/>
        </p:nvSpPr>
        <p:spPr>
          <a:xfrm>
            <a:off x="6305716" y="2783532"/>
            <a:ext cx="1143000" cy="38018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Terminal 1</a:t>
            </a:r>
            <a:endParaRPr u="sng" dirty="0">
              <a:solidFill>
                <a:schemeClr val="bg1"/>
              </a:solidFill>
            </a:endParaRPr>
          </a:p>
          <a:p>
            <a:pPr marL="0" lvl="0" indent="0" algn="l" rtl="0">
              <a:spcBef>
                <a:spcPts val="0"/>
              </a:spcBef>
              <a:spcAft>
                <a:spcPts val="0"/>
              </a:spcAft>
              <a:buNone/>
            </a:pPr>
            <a:endParaRPr dirty="0"/>
          </a:p>
        </p:txBody>
      </p:sp>
      <p:cxnSp>
        <p:nvCxnSpPr>
          <p:cNvPr id="370" name="Google Shape;370;p52"/>
          <p:cNvCxnSpPr>
            <a:cxnSpLocks/>
          </p:cNvCxnSpPr>
          <p:nvPr/>
        </p:nvCxnSpPr>
        <p:spPr>
          <a:xfrm flipH="1">
            <a:off x="3340900" y="1603458"/>
            <a:ext cx="2522100" cy="836083"/>
          </a:xfrm>
          <a:prstGeom prst="straightConnector1">
            <a:avLst/>
          </a:prstGeom>
          <a:noFill/>
          <a:ln w="38100" cap="flat" cmpd="sng">
            <a:solidFill>
              <a:schemeClr val="accent1"/>
            </a:solidFill>
            <a:prstDash val="solid"/>
            <a:round/>
            <a:headEnd type="none" w="med" len="med"/>
            <a:tailEnd type="none" w="med" len="med"/>
          </a:ln>
        </p:spPr>
      </p:cxnSp>
      <p:sp>
        <p:nvSpPr>
          <p:cNvPr id="374" name="Google Shape;374;p52"/>
          <p:cNvSpPr txBox="1"/>
          <p:nvPr/>
        </p:nvSpPr>
        <p:spPr>
          <a:xfrm>
            <a:off x="4467796" y="4684645"/>
            <a:ext cx="1143000" cy="33511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Terminal 2</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375" name="Google Shape;375;p52"/>
          <p:cNvCxnSpPr>
            <a:cxnSpLocks/>
          </p:cNvCxnSpPr>
          <p:nvPr/>
        </p:nvCxnSpPr>
        <p:spPr>
          <a:xfrm flipH="1" flipV="1">
            <a:off x="3797591" y="2589187"/>
            <a:ext cx="1098245" cy="584175"/>
          </a:xfrm>
          <a:prstGeom prst="straightConnector1">
            <a:avLst/>
          </a:prstGeom>
          <a:noFill/>
          <a:ln w="38100" cap="flat" cmpd="sng">
            <a:solidFill>
              <a:schemeClr val="accent1"/>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9277DC15-8F5F-4E25-A98D-71153353FE73}"/>
              </a:ext>
            </a:extLst>
          </p:cNvPr>
          <p:cNvPicPr>
            <a:picLocks noChangeAspect="1"/>
          </p:cNvPicPr>
          <p:nvPr/>
        </p:nvPicPr>
        <p:blipFill>
          <a:blip r:embed="rId6"/>
          <a:stretch>
            <a:fillRect/>
          </a:stretch>
        </p:blipFill>
        <p:spPr>
          <a:xfrm>
            <a:off x="8523725" y="4585992"/>
            <a:ext cx="535132" cy="498625"/>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EC025126-A934-43DE-8772-44718E17B474}"/>
              </a:ext>
            </a:extLst>
          </p:cNvPr>
          <p:cNvPicPr>
            <a:picLocks noChangeAspect="1"/>
          </p:cNvPicPr>
          <p:nvPr/>
        </p:nvPicPr>
        <p:blipFill>
          <a:blip r:embed="rId7"/>
          <a:stretch>
            <a:fillRect/>
          </a:stretch>
        </p:blipFill>
        <p:spPr>
          <a:xfrm>
            <a:off x="5784659" y="1063379"/>
            <a:ext cx="2185114" cy="1733523"/>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24B484A9-6982-4E37-88B8-0FC4AD308756}"/>
              </a:ext>
            </a:extLst>
          </p:cNvPr>
          <p:cNvPicPr>
            <a:picLocks noChangeAspect="1"/>
          </p:cNvPicPr>
          <p:nvPr/>
        </p:nvPicPr>
        <p:blipFill>
          <a:blip r:embed="rId7"/>
          <a:stretch>
            <a:fillRect/>
          </a:stretch>
        </p:blipFill>
        <p:spPr>
          <a:xfrm>
            <a:off x="4022495" y="3041568"/>
            <a:ext cx="2185114" cy="1733524"/>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183"/>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Where where where?</a:t>
            </a:r>
            <a:endParaRPr dirty="0">
              <a:solidFill>
                <a:schemeClr val="bg1"/>
              </a:solidFill>
            </a:endParaRPr>
          </a:p>
        </p:txBody>
      </p:sp>
      <p:sp>
        <p:nvSpPr>
          <p:cNvPr id="2258" name="Google Shape;2258;p183"/>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000" dirty="0">
                <a:solidFill>
                  <a:schemeClr val="bg1"/>
                </a:solidFill>
              </a:rPr>
              <a:t>“Where” can solve tons of problems and avoid unnecessary effort. </a:t>
            </a:r>
            <a:endParaRPr sz="2000" dirty="0">
              <a:solidFill>
                <a:schemeClr val="bg1"/>
              </a:solidFill>
            </a:endParaRPr>
          </a:p>
          <a:p>
            <a:pPr marL="0" lvl="0" indent="0" algn="ctr" rtl="0">
              <a:spcBef>
                <a:spcPts val="640"/>
              </a:spcBef>
              <a:spcAft>
                <a:spcPts val="0"/>
              </a:spcAft>
              <a:buNone/>
            </a:pPr>
            <a:endParaRPr sz="2000" dirty="0">
              <a:solidFill>
                <a:schemeClr val="bg1"/>
              </a:solidFill>
            </a:endParaRPr>
          </a:p>
          <a:p>
            <a:pPr marL="0" lvl="0" indent="0" algn="ctr" rtl="0">
              <a:spcBef>
                <a:spcPts val="640"/>
              </a:spcBef>
              <a:spcAft>
                <a:spcPts val="0"/>
              </a:spcAft>
              <a:buNone/>
            </a:pPr>
            <a:r>
              <a:rPr lang="en-US" sz="2000" dirty="0">
                <a:solidFill>
                  <a:schemeClr val="bg1"/>
                </a:solidFill>
              </a:rPr>
              <a:t>10,000 sq. ft space w/ handhelds?</a:t>
            </a:r>
            <a:endParaRPr sz="2000" dirty="0">
              <a:solidFill>
                <a:schemeClr val="bg1"/>
              </a:solidFill>
            </a:endParaRPr>
          </a:p>
          <a:p>
            <a:pPr marL="457200" lvl="0" indent="-342900" algn="ctr" rtl="0">
              <a:spcBef>
                <a:spcPts val="640"/>
              </a:spcBef>
              <a:spcAft>
                <a:spcPts val="0"/>
              </a:spcAft>
              <a:buSzPts val="1800"/>
              <a:buChar char="-"/>
            </a:pPr>
            <a:r>
              <a:rPr lang="en-US" sz="2000" dirty="0">
                <a:solidFill>
                  <a:schemeClr val="bg1"/>
                </a:solidFill>
              </a:rPr>
              <a:t>“Where will you use them?” - Answer: “Oh, the handhelds are only used for the beer garden, which is only an 800 sq. ft space near the kitchen”.</a:t>
            </a:r>
            <a:endParaRPr sz="2000" dirty="0">
              <a:solidFill>
                <a:schemeClr val="bg1"/>
              </a:solidFill>
            </a:endParaRPr>
          </a:p>
          <a:p>
            <a:pPr marL="914400" lvl="1" indent="-342900" algn="ctr" rtl="0">
              <a:spcBef>
                <a:spcPts val="0"/>
              </a:spcBef>
              <a:spcAft>
                <a:spcPts val="0"/>
              </a:spcAft>
              <a:buSzPts val="1800"/>
              <a:buChar char="-"/>
            </a:pPr>
            <a:r>
              <a:rPr lang="en-US" sz="2000" dirty="0">
                <a:solidFill>
                  <a:schemeClr val="bg1"/>
                </a:solidFill>
              </a:rPr>
              <a:t>Only 1 AP needed. Crisis avoided</a:t>
            </a:r>
            <a:endParaRPr sz="20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5B7E6F19-B7BD-4389-897D-EFC4364D70A7}"/>
              </a:ext>
            </a:extLst>
          </p:cNvPr>
          <p:cNvPicPr>
            <a:picLocks noChangeAspect="1"/>
          </p:cNvPicPr>
          <p:nvPr/>
        </p:nvPicPr>
        <p:blipFill>
          <a:blip r:embed="rId3"/>
          <a:stretch>
            <a:fillRect/>
          </a:stretch>
        </p:blipFill>
        <p:spPr>
          <a:xfrm>
            <a:off x="8531604" y="4579997"/>
            <a:ext cx="547905" cy="478564"/>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2263" name="Google Shape;2263;p184"/>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Where </a:t>
            </a:r>
            <a:r>
              <a:rPr lang="en-US" dirty="0" err="1">
                <a:solidFill>
                  <a:schemeClr val="bg1"/>
                </a:solidFill>
              </a:rPr>
              <a:t>where</a:t>
            </a:r>
            <a:r>
              <a:rPr lang="en-US" dirty="0">
                <a:solidFill>
                  <a:schemeClr val="bg1"/>
                </a:solidFill>
              </a:rPr>
              <a:t> </a:t>
            </a:r>
            <a:r>
              <a:rPr lang="en-US" dirty="0" err="1">
                <a:solidFill>
                  <a:schemeClr val="bg1"/>
                </a:solidFill>
              </a:rPr>
              <a:t>where</a:t>
            </a:r>
            <a:r>
              <a:rPr lang="en-US" dirty="0">
                <a:solidFill>
                  <a:schemeClr val="bg1"/>
                </a:solidFill>
              </a:rPr>
              <a:t>?</a:t>
            </a:r>
            <a:endParaRPr dirty="0">
              <a:solidFill>
                <a:schemeClr val="bg1"/>
              </a:solidFill>
            </a:endParaRPr>
          </a:p>
        </p:txBody>
      </p:sp>
      <p:sp>
        <p:nvSpPr>
          <p:cNvPr id="2264" name="Google Shape;2264;p184"/>
          <p:cNvSpPr txBox="1">
            <a:spLocks noGrp="1"/>
          </p:cNvSpPr>
          <p:nvPr>
            <p:ph type="body" idx="1"/>
          </p:nvPr>
        </p:nvSpPr>
        <p:spPr>
          <a:xfrm>
            <a:off x="304800" y="1200151"/>
            <a:ext cx="8610600" cy="3609974"/>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“Where” can solve tons of problems and avoid unnecessary effort. </a:t>
            </a:r>
            <a:endParaRPr sz="1800" dirty="0">
              <a:solidFill>
                <a:schemeClr val="bg1"/>
              </a:solidFill>
            </a:endParaRPr>
          </a:p>
          <a:p>
            <a:pPr marL="0" lvl="0" indent="0" algn="ctr" rtl="0">
              <a:spcBef>
                <a:spcPts val="640"/>
              </a:spcBef>
              <a:spcAft>
                <a:spcPts val="0"/>
              </a:spcAft>
              <a:buNone/>
            </a:pPr>
            <a:endParaRPr sz="1800" dirty="0">
              <a:solidFill>
                <a:schemeClr val="bg1"/>
              </a:solidFill>
            </a:endParaRPr>
          </a:p>
          <a:p>
            <a:pPr marL="0" lvl="0" indent="0" algn="ctr" rtl="0">
              <a:spcBef>
                <a:spcPts val="640"/>
              </a:spcBef>
              <a:spcAft>
                <a:spcPts val="0"/>
              </a:spcAft>
              <a:buNone/>
            </a:pPr>
            <a:r>
              <a:rPr lang="en-US" sz="1800" dirty="0">
                <a:solidFill>
                  <a:schemeClr val="bg1"/>
                </a:solidFill>
              </a:rPr>
              <a:t>10,000 sq. ft space w/ handhelds?</a:t>
            </a:r>
            <a:endParaRPr sz="1800" dirty="0">
              <a:solidFill>
                <a:schemeClr val="bg1"/>
              </a:solidFill>
            </a:endParaRPr>
          </a:p>
          <a:p>
            <a:pPr marL="457200" lvl="0" indent="-342900" algn="ctr" rtl="0">
              <a:spcBef>
                <a:spcPts val="640"/>
              </a:spcBef>
              <a:spcAft>
                <a:spcPts val="0"/>
              </a:spcAft>
              <a:buSzPts val="1800"/>
              <a:buChar char="-"/>
            </a:pPr>
            <a:r>
              <a:rPr lang="en-US" sz="1800" dirty="0">
                <a:solidFill>
                  <a:schemeClr val="bg1"/>
                </a:solidFill>
              </a:rPr>
              <a:t>“Where will you use them?” - Answer: “Oh, the handhelds are only used for the beer garden, which is only an 800 sq. ft space near the kitchen”.</a:t>
            </a:r>
            <a:endParaRPr sz="1800" dirty="0">
              <a:solidFill>
                <a:schemeClr val="bg1"/>
              </a:solidFill>
            </a:endParaRPr>
          </a:p>
          <a:p>
            <a:pPr marL="914400" lvl="1" indent="-342900" algn="ctr" rtl="0">
              <a:spcBef>
                <a:spcPts val="0"/>
              </a:spcBef>
              <a:spcAft>
                <a:spcPts val="0"/>
              </a:spcAft>
              <a:buSzPts val="1800"/>
              <a:buChar char="-"/>
            </a:pPr>
            <a:r>
              <a:rPr lang="en-US" sz="1800" dirty="0">
                <a:solidFill>
                  <a:schemeClr val="bg1"/>
                </a:solidFill>
              </a:rPr>
              <a:t>Only 1 AP needed. Crisis avoided</a:t>
            </a:r>
            <a:endParaRPr sz="1800" dirty="0">
              <a:solidFill>
                <a:schemeClr val="bg1"/>
              </a:solidFill>
            </a:endParaRPr>
          </a:p>
          <a:p>
            <a:pPr marL="0" lvl="0" indent="0" algn="ctr" rtl="0">
              <a:spcBef>
                <a:spcPts val="640"/>
              </a:spcBef>
              <a:spcAft>
                <a:spcPts val="0"/>
              </a:spcAft>
              <a:buNone/>
            </a:pPr>
            <a:r>
              <a:rPr lang="en-US" sz="1800" dirty="0">
                <a:solidFill>
                  <a:schemeClr val="bg1"/>
                </a:solidFill>
              </a:rPr>
              <a:t>40,000 sq. ft space</a:t>
            </a:r>
            <a:endParaRPr sz="1800" dirty="0">
              <a:solidFill>
                <a:schemeClr val="bg1"/>
              </a:solidFill>
            </a:endParaRPr>
          </a:p>
          <a:p>
            <a:pPr marL="457200" lvl="0" indent="-342900" algn="ctr" rtl="0">
              <a:spcBef>
                <a:spcPts val="640"/>
              </a:spcBef>
              <a:spcAft>
                <a:spcPts val="0"/>
              </a:spcAft>
              <a:buSzPts val="1800"/>
              <a:buChar char="-"/>
            </a:pPr>
            <a:r>
              <a:rPr lang="en-US" sz="1800" dirty="0">
                <a:solidFill>
                  <a:schemeClr val="bg1"/>
                </a:solidFill>
              </a:rPr>
              <a:t>“Where are you using PAR?” - Answer: “We are just using hard-wired terminals, and they are just replacing our existing terminals”</a:t>
            </a:r>
            <a:endParaRPr sz="1800" dirty="0">
              <a:solidFill>
                <a:schemeClr val="bg1"/>
              </a:solidFill>
            </a:endParaRPr>
          </a:p>
          <a:p>
            <a:pPr marL="914400" lvl="1" indent="-342900" algn="ctr" rtl="0">
              <a:spcBef>
                <a:spcPts val="0"/>
              </a:spcBef>
              <a:spcAft>
                <a:spcPts val="0"/>
              </a:spcAft>
              <a:buSzPts val="1800"/>
              <a:buChar char="-"/>
            </a:pPr>
            <a:r>
              <a:rPr lang="en-US" sz="1800" dirty="0">
                <a:solidFill>
                  <a:schemeClr val="bg1"/>
                </a:solidFill>
              </a:rPr>
              <a:t>No APs or wiring needed. Another crisis avoided</a:t>
            </a:r>
            <a:endParaRPr sz="1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10088A7F-B7C9-4D73-A73F-C263F4891814}"/>
              </a:ext>
            </a:extLst>
          </p:cNvPr>
          <p:cNvPicPr>
            <a:picLocks noChangeAspect="1"/>
          </p:cNvPicPr>
          <p:nvPr/>
        </p:nvPicPr>
        <p:blipFill>
          <a:blip r:embed="rId3"/>
          <a:stretch>
            <a:fillRect/>
          </a:stretch>
        </p:blipFill>
        <p:spPr>
          <a:xfrm>
            <a:off x="8464491" y="4594651"/>
            <a:ext cx="589851" cy="469915"/>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69" name="Google Shape;2269;p185"/>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Real Life Example</a:t>
            </a:r>
            <a:endParaRPr dirty="0">
              <a:solidFill>
                <a:schemeClr val="bg1"/>
              </a:solidFill>
            </a:endParaRPr>
          </a:p>
        </p:txBody>
      </p:sp>
      <p:sp>
        <p:nvSpPr>
          <p:cNvPr id="2270" name="Google Shape;2270;p185"/>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dirty="0">
                <a:solidFill>
                  <a:schemeClr val="bg1"/>
                </a:solidFill>
              </a:rPr>
              <a:t>Let’s look at a real floorplan for a customer who was considering a bunch of hardwired terminals and 3-4 handhelds. Floorplans are always extremely helpful (and sometimes necessary) to collect.</a:t>
            </a:r>
            <a:endParaRPr sz="2800" dirty="0">
              <a:solidFill>
                <a:schemeClr val="bg1"/>
              </a:solidFill>
            </a:endParaRPr>
          </a:p>
          <a:p>
            <a:pPr marL="342900" lvl="0" indent="-13970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94BFD9AA-CFD7-4EED-BCBB-5291A33CA7C7}"/>
              </a:ext>
            </a:extLst>
          </p:cNvPr>
          <p:cNvPicPr>
            <a:picLocks noChangeAspect="1"/>
          </p:cNvPicPr>
          <p:nvPr/>
        </p:nvPicPr>
        <p:blipFill>
          <a:blip r:embed="rId3"/>
          <a:stretch>
            <a:fillRect/>
          </a:stretch>
        </p:blipFill>
        <p:spPr>
          <a:xfrm>
            <a:off x="8459937" y="4594651"/>
            <a:ext cx="602794" cy="480226"/>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pic>
        <p:nvPicPr>
          <p:cNvPr id="2275" name="Google Shape;2275;p186" descr="Screen Shot 2015-10-19 at 9.28.30 AM.png"/>
          <p:cNvPicPr preferRelativeResize="0"/>
          <p:nvPr/>
        </p:nvPicPr>
        <p:blipFill>
          <a:blip r:embed="rId3">
            <a:alphaModFix/>
          </a:blip>
          <a:stretch>
            <a:fillRect/>
          </a:stretch>
        </p:blipFill>
        <p:spPr>
          <a:xfrm>
            <a:off x="43300" y="58838"/>
            <a:ext cx="6024150" cy="502582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pic>
      <p:sp>
        <p:nvSpPr>
          <p:cNvPr id="2276" name="Google Shape;2276;p186"/>
          <p:cNvSpPr txBox="1"/>
          <p:nvPr/>
        </p:nvSpPr>
        <p:spPr>
          <a:xfrm>
            <a:off x="6067450" y="859274"/>
            <a:ext cx="2958600" cy="279832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solidFill>
                <a:latin typeface="Lato"/>
                <a:ea typeface="Lato"/>
                <a:cs typeface="Lato"/>
                <a:sym typeface="Lato"/>
              </a:rPr>
              <a:t>As you can see, this customer has a rather large space with a dining area, bar, a pool area, and outdoor beer garden, as well as some “in between” spaces.</a:t>
            </a:r>
            <a:endParaRPr sz="1600" dirty="0">
              <a:solidFill>
                <a:schemeClr val="bg1"/>
              </a:solidFill>
              <a:latin typeface="Lato"/>
              <a:ea typeface="Lato"/>
              <a:cs typeface="Lato"/>
              <a:sym typeface="Lato"/>
            </a:endParaRPr>
          </a:p>
          <a:p>
            <a:pPr marL="0" lvl="0" indent="0" algn="ctr" rtl="0">
              <a:spcBef>
                <a:spcPts val="0"/>
              </a:spcBef>
              <a:spcAft>
                <a:spcPts val="0"/>
              </a:spcAft>
              <a:buNone/>
            </a:pPr>
            <a:endParaRPr sz="1600" dirty="0">
              <a:solidFill>
                <a:schemeClr val="bg1"/>
              </a:solidFill>
              <a:latin typeface="Lato"/>
              <a:ea typeface="Lato"/>
              <a:cs typeface="Lato"/>
              <a:sym typeface="Lato"/>
            </a:endParaRPr>
          </a:p>
          <a:p>
            <a:pPr marL="0" lvl="0" indent="0" algn="ctr" rtl="0">
              <a:spcBef>
                <a:spcPts val="0"/>
              </a:spcBef>
              <a:spcAft>
                <a:spcPts val="0"/>
              </a:spcAft>
              <a:buNone/>
            </a:pPr>
            <a:r>
              <a:rPr lang="en-US" sz="1600" dirty="0">
                <a:solidFill>
                  <a:schemeClr val="bg1"/>
                </a:solidFill>
                <a:latin typeface="Lato"/>
                <a:ea typeface="Lato"/>
                <a:cs typeface="Lato"/>
                <a:sym typeface="Lato"/>
              </a:rPr>
              <a:t>This space is roughly 8,500 square feet</a:t>
            </a:r>
            <a:endParaRPr sz="16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3F5EF7C5-8FC7-464D-80DC-531C00439D1A}"/>
              </a:ext>
            </a:extLst>
          </p:cNvPr>
          <p:cNvPicPr>
            <a:picLocks noChangeAspect="1"/>
          </p:cNvPicPr>
          <p:nvPr/>
        </p:nvPicPr>
        <p:blipFill>
          <a:blip r:embed="rId4"/>
          <a:stretch>
            <a:fillRect/>
          </a:stretch>
        </p:blipFill>
        <p:spPr>
          <a:xfrm>
            <a:off x="8342384" y="4480538"/>
            <a:ext cx="758316" cy="604125"/>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280"/>
        <p:cNvGrpSpPr/>
        <p:nvPr/>
      </p:nvGrpSpPr>
      <p:grpSpPr>
        <a:xfrm>
          <a:off x="0" y="0"/>
          <a:ext cx="0" cy="0"/>
          <a:chOff x="0" y="0"/>
          <a:chExt cx="0" cy="0"/>
        </a:xfrm>
      </p:grpSpPr>
      <p:pic>
        <p:nvPicPr>
          <p:cNvPr id="2281" name="Google Shape;2281;p187"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282" name="Google Shape;2282;p187"/>
          <p:cNvSpPr txBox="1"/>
          <p:nvPr/>
        </p:nvSpPr>
        <p:spPr>
          <a:xfrm>
            <a:off x="5956700" y="411600"/>
            <a:ext cx="2958600" cy="40071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solidFill>
                <a:latin typeface="Lato"/>
                <a:ea typeface="Lato"/>
                <a:cs typeface="Lato"/>
                <a:sym typeface="Lato"/>
              </a:rPr>
              <a:t>As you can see, this customer has a rather large space with a dining area, bar, a pool area, and outdoor beer garden, as well as some “in between” spaces.</a:t>
            </a:r>
            <a:endParaRPr sz="1600" dirty="0">
              <a:solidFill>
                <a:schemeClr val="bg1"/>
              </a:solidFill>
              <a:latin typeface="Lato"/>
              <a:ea typeface="Lato"/>
              <a:cs typeface="Lato"/>
              <a:sym typeface="Lato"/>
            </a:endParaRPr>
          </a:p>
          <a:p>
            <a:pPr marL="0" lvl="0" indent="0" algn="ctr" rtl="0">
              <a:spcBef>
                <a:spcPts val="0"/>
              </a:spcBef>
              <a:spcAft>
                <a:spcPts val="0"/>
              </a:spcAft>
              <a:buNone/>
            </a:pPr>
            <a:endParaRPr sz="1600" dirty="0">
              <a:solidFill>
                <a:schemeClr val="bg1"/>
              </a:solidFill>
              <a:latin typeface="Lato"/>
              <a:ea typeface="Lato"/>
              <a:cs typeface="Lato"/>
              <a:sym typeface="Lato"/>
            </a:endParaRPr>
          </a:p>
          <a:p>
            <a:pPr marL="0" lvl="0" indent="0" algn="ctr" rtl="0">
              <a:spcBef>
                <a:spcPts val="0"/>
              </a:spcBef>
              <a:spcAft>
                <a:spcPts val="0"/>
              </a:spcAft>
              <a:buNone/>
            </a:pPr>
            <a:r>
              <a:rPr lang="en-US" sz="1600" dirty="0">
                <a:solidFill>
                  <a:schemeClr val="bg1"/>
                </a:solidFill>
                <a:latin typeface="Lato"/>
                <a:ea typeface="Lato"/>
                <a:cs typeface="Lato"/>
                <a:sym typeface="Lato"/>
              </a:rPr>
              <a:t>This space is roughly 8,500 square feet</a:t>
            </a:r>
            <a:endParaRPr sz="1600" dirty="0">
              <a:solidFill>
                <a:schemeClr val="bg1"/>
              </a:solidFill>
              <a:latin typeface="Lato"/>
              <a:ea typeface="Lato"/>
              <a:cs typeface="Lato"/>
              <a:sym typeface="Lato"/>
            </a:endParaRPr>
          </a:p>
          <a:p>
            <a:pPr marL="0" lvl="0" indent="0" algn="ctr" rtl="0">
              <a:spcBef>
                <a:spcPts val="0"/>
              </a:spcBef>
              <a:spcAft>
                <a:spcPts val="0"/>
              </a:spcAft>
              <a:buNone/>
            </a:pPr>
            <a:endParaRPr sz="1600" dirty="0">
              <a:solidFill>
                <a:schemeClr val="bg1"/>
              </a:solidFill>
              <a:latin typeface="Lato"/>
              <a:ea typeface="Lato"/>
              <a:cs typeface="Lato"/>
              <a:sym typeface="Lato"/>
            </a:endParaRPr>
          </a:p>
          <a:p>
            <a:pPr marL="0" lvl="0" indent="0" algn="ctr" rtl="0">
              <a:spcBef>
                <a:spcPts val="0"/>
              </a:spcBef>
              <a:spcAft>
                <a:spcPts val="0"/>
              </a:spcAft>
              <a:buNone/>
            </a:pPr>
            <a:r>
              <a:rPr lang="en-US" sz="1600" dirty="0">
                <a:solidFill>
                  <a:schemeClr val="bg1"/>
                </a:solidFill>
                <a:latin typeface="Lato"/>
                <a:ea typeface="Lato"/>
                <a:cs typeface="Lato"/>
                <a:sym typeface="Lato"/>
              </a:rPr>
              <a:t>If we just looked at this deal on paper, we would see: 8,500 </a:t>
            </a:r>
            <a:r>
              <a:rPr lang="en-US" sz="1600" dirty="0" err="1">
                <a:solidFill>
                  <a:schemeClr val="bg1"/>
                </a:solidFill>
                <a:latin typeface="Lato"/>
                <a:ea typeface="Lato"/>
                <a:cs typeface="Lato"/>
                <a:sym typeface="Lato"/>
              </a:rPr>
              <a:t>sq</a:t>
            </a:r>
            <a:r>
              <a:rPr lang="en-US" sz="1600" dirty="0">
                <a:solidFill>
                  <a:schemeClr val="bg1"/>
                </a:solidFill>
                <a:latin typeface="Lato"/>
                <a:ea typeface="Lato"/>
                <a:cs typeface="Lato"/>
                <a:sym typeface="Lato"/>
              </a:rPr>
              <a:t> feet and 4 handhelds - which would lead anyone to simply think…</a:t>
            </a:r>
            <a:endParaRPr sz="1600" dirty="0">
              <a:solidFill>
                <a:schemeClr val="bg1"/>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D4D1927B-8867-47F2-BD7A-DB9523C675E3}"/>
              </a:ext>
            </a:extLst>
          </p:cNvPr>
          <p:cNvPicPr>
            <a:picLocks noChangeAspect="1"/>
          </p:cNvPicPr>
          <p:nvPr/>
        </p:nvPicPr>
        <p:blipFill>
          <a:blip r:embed="rId4"/>
          <a:stretch>
            <a:fillRect/>
          </a:stretch>
        </p:blipFill>
        <p:spPr>
          <a:xfrm>
            <a:off x="8321879" y="4514500"/>
            <a:ext cx="715686" cy="570163"/>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286"/>
        <p:cNvGrpSpPr/>
        <p:nvPr/>
      </p:nvGrpSpPr>
      <p:grpSpPr>
        <a:xfrm>
          <a:off x="0" y="0"/>
          <a:ext cx="0" cy="0"/>
          <a:chOff x="0" y="0"/>
          <a:chExt cx="0" cy="0"/>
        </a:xfrm>
      </p:grpSpPr>
      <p:pic>
        <p:nvPicPr>
          <p:cNvPr id="2287" name="Google Shape;2287;p188"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288" name="Google Shape;2288;p188"/>
          <p:cNvSpPr txBox="1"/>
          <p:nvPr/>
        </p:nvSpPr>
        <p:spPr>
          <a:xfrm>
            <a:off x="6067450" y="598264"/>
            <a:ext cx="2958600" cy="3592736"/>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As you can see, this customer has a rather large space with a dining area, bar, a pool area, and outdoor beer garden, as well as some “in between” spaces.</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This space is roughly 8,500 square feet</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If we just looked at this deal on paper, we would see: 8,500 sq. feet and 4 handhelds - which would lead anyone to simply think…</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b="1" dirty="0">
                <a:solidFill>
                  <a:schemeClr val="bg1"/>
                </a:solidFill>
                <a:latin typeface="Lato"/>
                <a:ea typeface="Lato"/>
                <a:cs typeface="Lato"/>
                <a:sym typeface="Lato"/>
              </a:rPr>
              <a:t>“This deal needs 8-9 access points”</a:t>
            </a:r>
            <a:endParaRPr b="1"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1E62972A-499E-4F89-BD45-950447EEB779}"/>
              </a:ext>
            </a:extLst>
          </p:cNvPr>
          <p:cNvPicPr>
            <a:picLocks noChangeAspect="1"/>
          </p:cNvPicPr>
          <p:nvPr/>
        </p:nvPicPr>
        <p:blipFill>
          <a:blip r:embed="rId4"/>
          <a:stretch>
            <a:fillRect/>
          </a:stretch>
        </p:blipFill>
        <p:spPr>
          <a:xfrm>
            <a:off x="8301125" y="4452964"/>
            <a:ext cx="799575" cy="636995"/>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292"/>
        <p:cNvGrpSpPr/>
        <p:nvPr/>
      </p:nvGrpSpPr>
      <p:grpSpPr>
        <a:xfrm>
          <a:off x="0" y="0"/>
          <a:ext cx="0" cy="0"/>
          <a:chOff x="0" y="0"/>
          <a:chExt cx="0" cy="0"/>
        </a:xfrm>
      </p:grpSpPr>
      <p:pic>
        <p:nvPicPr>
          <p:cNvPr id="2293" name="Google Shape;2293;p189"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294" name="Google Shape;2294;p189"/>
          <p:cNvSpPr txBox="1"/>
          <p:nvPr/>
        </p:nvSpPr>
        <p:spPr>
          <a:xfrm>
            <a:off x="6142100" y="802125"/>
            <a:ext cx="2958600" cy="33222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bg1"/>
                </a:solidFill>
                <a:latin typeface="Lato"/>
                <a:ea typeface="Lato"/>
                <a:cs typeface="Lato"/>
                <a:sym typeface="Lato"/>
              </a:rPr>
              <a:t>Yikes! 8-9 access points is a lot and will be a notable expense for the customer. We better make sure that they are all necessary</a:t>
            </a:r>
            <a:endParaRPr sz="2400" b="1"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0BD577B7-2308-4853-87CF-42CD6CB82210}"/>
              </a:ext>
            </a:extLst>
          </p:cNvPr>
          <p:cNvPicPr>
            <a:picLocks noChangeAspect="1"/>
          </p:cNvPicPr>
          <p:nvPr/>
        </p:nvPicPr>
        <p:blipFill>
          <a:blip r:embed="rId4"/>
          <a:stretch>
            <a:fillRect/>
          </a:stretch>
        </p:blipFill>
        <p:spPr>
          <a:xfrm>
            <a:off x="8246378" y="4418700"/>
            <a:ext cx="782798" cy="623629"/>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pic>
        <p:nvPicPr>
          <p:cNvPr id="2299" name="Google Shape;2299;p190"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00" name="Google Shape;2300;p190"/>
          <p:cNvSpPr txBox="1"/>
          <p:nvPr/>
        </p:nvSpPr>
        <p:spPr>
          <a:xfrm>
            <a:off x="6067450" y="630675"/>
            <a:ext cx="2958600" cy="356032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bg1"/>
                </a:solidFill>
                <a:latin typeface="Lato"/>
                <a:ea typeface="Lato"/>
                <a:cs typeface="Lato"/>
                <a:sym typeface="Lato"/>
              </a:rPr>
              <a:t>Yikes! 8-9 access points is a lot and will be a notable expense for the customer. We better make sure that they are all necessary</a:t>
            </a:r>
            <a:endParaRPr sz="2000" dirty="0">
              <a:solidFill>
                <a:schemeClr val="bg1"/>
              </a:solidFill>
              <a:latin typeface="Lato"/>
              <a:ea typeface="Lato"/>
              <a:cs typeface="Lato"/>
              <a:sym typeface="Lato"/>
            </a:endParaRPr>
          </a:p>
          <a:p>
            <a:pPr marL="0" lvl="0" indent="0" algn="ctr" rtl="0">
              <a:spcBef>
                <a:spcPts val="0"/>
              </a:spcBef>
              <a:spcAft>
                <a:spcPts val="0"/>
              </a:spcAft>
              <a:buNone/>
            </a:pPr>
            <a:endParaRPr sz="2000" dirty="0">
              <a:solidFill>
                <a:schemeClr val="bg1"/>
              </a:solidFill>
              <a:latin typeface="Lato"/>
              <a:ea typeface="Lato"/>
              <a:cs typeface="Lato"/>
              <a:sym typeface="Lato"/>
            </a:endParaRPr>
          </a:p>
          <a:p>
            <a:pPr marL="0" lvl="0" indent="0" algn="ctr" rtl="0">
              <a:spcBef>
                <a:spcPts val="0"/>
              </a:spcBef>
              <a:spcAft>
                <a:spcPts val="0"/>
              </a:spcAft>
              <a:buNone/>
            </a:pPr>
            <a:r>
              <a:rPr lang="en-US" sz="2000" dirty="0">
                <a:solidFill>
                  <a:schemeClr val="bg1"/>
                </a:solidFill>
                <a:latin typeface="Lato"/>
                <a:ea typeface="Lato"/>
                <a:cs typeface="Lato"/>
                <a:sym typeface="Lato"/>
              </a:rPr>
              <a:t>“Where do you hope to use the handhelds, Mr./Mrs. Customer?”</a:t>
            </a:r>
            <a:endParaRPr sz="20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4D84D23E-C8B8-4525-A946-5C0AA475F901}"/>
              </a:ext>
            </a:extLst>
          </p:cNvPr>
          <p:cNvPicPr>
            <a:picLocks noChangeAspect="1"/>
          </p:cNvPicPr>
          <p:nvPr/>
        </p:nvPicPr>
        <p:blipFill>
          <a:blip r:embed="rId4"/>
          <a:stretch>
            <a:fillRect/>
          </a:stretch>
        </p:blipFill>
        <p:spPr>
          <a:xfrm>
            <a:off x="8224169" y="4418700"/>
            <a:ext cx="813395" cy="648005"/>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pic>
        <p:nvPicPr>
          <p:cNvPr id="2305" name="Google Shape;2305;p191"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06" name="Google Shape;2306;p191"/>
          <p:cNvSpPr txBox="1"/>
          <p:nvPr/>
        </p:nvSpPr>
        <p:spPr>
          <a:xfrm>
            <a:off x="6067450" y="764024"/>
            <a:ext cx="2958600" cy="3531751"/>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Yikes! 8-9 access points is a lot, and will be a notable expense for the customer. We better make sure that they are all necessary</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“Where do you hope to use the handhelds, Mr./Mrs. Customer?”</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“We have the stationary terminals for the bar, beer garden and 1 for the pool area - we were thinking we could use them for the dining area and to help speed up the pool area”</a:t>
            </a:r>
          </a:p>
          <a:p>
            <a:pPr algn="ctr"/>
            <a:endParaRPr lang="en-US" dirty="0">
              <a:solidFill>
                <a:schemeClr val="bg1"/>
              </a:solidFill>
              <a:latin typeface="Lato"/>
              <a:ea typeface="Lato"/>
              <a:cs typeface="Lato"/>
              <a:sym typeface="Lato"/>
            </a:endParaRPr>
          </a:p>
          <a:p>
            <a:pPr algn="ctr"/>
            <a:r>
              <a:rPr lang="en-US" sz="1600" b="1" dirty="0">
                <a:solidFill>
                  <a:srgbClr val="C00000"/>
                </a:solidFill>
                <a:latin typeface="Lato"/>
                <a:ea typeface="Lato"/>
                <a:cs typeface="Lato"/>
                <a:sym typeface="Lato"/>
              </a:rPr>
              <a:t>Glad we asked...</a:t>
            </a:r>
          </a:p>
          <a:p>
            <a:pPr marL="0" lvl="0" indent="0" algn="ctr" rtl="0">
              <a:spcBef>
                <a:spcPts val="0"/>
              </a:spcBef>
              <a:spcAft>
                <a:spcPts val="0"/>
              </a:spcAft>
              <a:buNone/>
            </a:pPr>
            <a:endParaRPr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0A1FF546-6D2B-4D0B-AA63-8665E6BFF179}"/>
              </a:ext>
            </a:extLst>
          </p:cNvPr>
          <p:cNvPicPr>
            <a:picLocks noChangeAspect="1"/>
          </p:cNvPicPr>
          <p:nvPr/>
        </p:nvPicPr>
        <p:blipFill>
          <a:blip r:embed="rId4"/>
          <a:stretch>
            <a:fillRect/>
          </a:stretch>
        </p:blipFill>
        <p:spPr>
          <a:xfrm>
            <a:off x="8237989" y="4413402"/>
            <a:ext cx="799576" cy="636996"/>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pic>
        <p:nvPicPr>
          <p:cNvPr id="2317" name="Google Shape;2317;p193"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18" name="Google Shape;2318;p193"/>
          <p:cNvSpPr txBox="1"/>
          <p:nvPr/>
        </p:nvSpPr>
        <p:spPr>
          <a:xfrm>
            <a:off x="6142100" y="1078812"/>
            <a:ext cx="2958600" cy="274117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solidFill>
                <a:latin typeface="Lato"/>
                <a:ea typeface="Lato"/>
                <a:cs typeface="Lato"/>
                <a:sym typeface="Lato"/>
              </a:rPr>
              <a:t>Looks like we only need wireless coverage </a:t>
            </a:r>
            <a:r>
              <a:rPr lang="en-US" sz="1600" dirty="0">
                <a:solidFill>
                  <a:srgbClr val="C00000"/>
                </a:solidFill>
                <a:latin typeface="Lato"/>
                <a:ea typeface="Lato"/>
                <a:cs typeface="Lato"/>
                <a:sym typeface="Lato"/>
              </a:rPr>
              <a:t>here</a:t>
            </a:r>
            <a:r>
              <a:rPr lang="en-US" sz="1600" dirty="0">
                <a:solidFill>
                  <a:schemeClr val="bg1"/>
                </a:solidFill>
                <a:latin typeface="Lato"/>
                <a:ea typeface="Lato"/>
                <a:cs typeface="Lato"/>
                <a:sym typeface="Lato"/>
              </a:rPr>
              <a:t> and </a:t>
            </a:r>
            <a:r>
              <a:rPr lang="en-US" sz="1600" dirty="0">
                <a:solidFill>
                  <a:srgbClr val="C00000"/>
                </a:solidFill>
                <a:latin typeface="Lato"/>
                <a:ea typeface="Lato"/>
                <a:cs typeface="Lato"/>
                <a:sym typeface="Lato"/>
              </a:rPr>
              <a:t>here</a:t>
            </a:r>
            <a:r>
              <a:rPr lang="en-US" sz="1600" dirty="0">
                <a:solidFill>
                  <a:schemeClr val="bg1"/>
                </a:solidFill>
                <a:latin typeface="Lato"/>
                <a:ea typeface="Lato"/>
                <a:cs typeface="Lato"/>
                <a:sym typeface="Lato"/>
              </a:rPr>
              <a:t>.</a:t>
            </a:r>
            <a:endParaRPr sz="1600" dirty="0">
              <a:solidFill>
                <a:schemeClr val="bg1"/>
              </a:solidFill>
              <a:latin typeface="Lato"/>
              <a:ea typeface="Lato"/>
              <a:cs typeface="Lato"/>
              <a:sym typeface="Lato"/>
            </a:endParaRPr>
          </a:p>
          <a:p>
            <a:pPr marL="0" lvl="0" indent="0" algn="l" rtl="0">
              <a:spcBef>
                <a:spcPts val="0"/>
              </a:spcBef>
              <a:spcAft>
                <a:spcPts val="0"/>
              </a:spcAft>
              <a:buNone/>
            </a:pPr>
            <a:endParaRPr lang="en-US" sz="1600" dirty="0">
              <a:latin typeface="Lato"/>
              <a:ea typeface="Lato"/>
              <a:cs typeface="Lato"/>
              <a:sym typeface="Lato"/>
            </a:endParaRPr>
          </a:p>
          <a:p>
            <a:pPr algn="ctr"/>
            <a:r>
              <a:rPr lang="en-US" sz="1600" dirty="0">
                <a:solidFill>
                  <a:schemeClr val="bg1"/>
                </a:solidFill>
                <a:latin typeface="Lato"/>
                <a:ea typeface="Lato"/>
                <a:cs typeface="Lato"/>
                <a:sym typeface="Lato"/>
              </a:rPr>
              <a:t>This significantly cuts back the networking equipment needs. The dining area totals about 800 sq. ft, and the pool area totals about 1,700 sq. ft.</a:t>
            </a:r>
          </a:p>
          <a:p>
            <a:pPr marL="0" lvl="0" indent="0" algn="ctr" rtl="0">
              <a:spcBef>
                <a:spcPts val="0"/>
              </a:spcBef>
              <a:spcAft>
                <a:spcPts val="0"/>
              </a:spcAft>
              <a:buNone/>
            </a:pPr>
            <a:endParaRPr sz="1600" dirty="0">
              <a:solidFill>
                <a:schemeClr val="bg1"/>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319" name="Google Shape;2319;p193"/>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93"/>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ADF50B52-D63F-400A-A115-CF4CB662B1E8}"/>
              </a:ext>
            </a:extLst>
          </p:cNvPr>
          <p:cNvPicPr>
            <a:picLocks noChangeAspect="1"/>
          </p:cNvPicPr>
          <p:nvPr/>
        </p:nvPicPr>
        <p:blipFill>
          <a:blip r:embed="rId4"/>
          <a:stretch>
            <a:fillRect/>
          </a:stretch>
        </p:blipFill>
        <p:spPr>
          <a:xfrm>
            <a:off x="8376781" y="4534550"/>
            <a:ext cx="690519" cy="5501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380"/>
        <p:cNvGrpSpPr/>
        <p:nvPr/>
      </p:nvGrpSpPr>
      <p:grpSpPr>
        <a:xfrm>
          <a:off x="0" y="0"/>
          <a:ext cx="0" cy="0"/>
          <a:chOff x="0" y="0"/>
          <a:chExt cx="0" cy="0"/>
        </a:xfrm>
      </p:grpSpPr>
      <p:sp>
        <p:nvSpPr>
          <p:cNvPr id="381" name="Google Shape;381;p53"/>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Hardwiring</a:t>
            </a:r>
            <a:endParaRPr sz="4400" b="0" i="0" u="none" strike="noStrike" cap="none" dirty="0">
              <a:solidFill>
                <a:schemeClr val="bg1"/>
              </a:solidFill>
              <a:sym typeface="Lato"/>
            </a:endParaRPr>
          </a:p>
        </p:txBody>
      </p:sp>
      <p:sp>
        <p:nvSpPr>
          <p:cNvPr id="382" name="Google Shape;382;p53"/>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83" name="Google Shape;383;p53"/>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384" name="Google Shape;384;p53"/>
          <p:cNvSpPr txBox="1"/>
          <p:nvPr/>
        </p:nvSpPr>
        <p:spPr>
          <a:xfrm>
            <a:off x="363231" y="3016658"/>
            <a:ext cx="678139" cy="35438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385" name="Google Shape;385;p53"/>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386" name="Google Shape;386;p53"/>
          <p:cNvSpPr txBox="1"/>
          <p:nvPr/>
        </p:nvSpPr>
        <p:spPr>
          <a:xfrm>
            <a:off x="1673585" y="3027450"/>
            <a:ext cx="822900" cy="35438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387" name="Google Shape;387;p53"/>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388" name="Google Shape;388;p53"/>
          <p:cNvCxnSpPr>
            <a:stCxn id="389"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53"/>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391" name="Google Shape;391;p53"/>
          <p:cNvSpPr txBox="1"/>
          <p:nvPr/>
        </p:nvSpPr>
        <p:spPr>
          <a:xfrm>
            <a:off x="3032168" y="2879558"/>
            <a:ext cx="567362" cy="35438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393" name="Google Shape;393;p53"/>
          <p:cNvPicPr preferRelativeResize="0"/>
          <p:nvPr/>
        </p:nvPicPr>
        <p:blipFill>
          <a:blip r:embed="rId5">
            <a:alphaModFix/>
          </a:blip>
          <a:stretch>
            <a:fillRect/>
          </a:stretch>
        </p:blipFill>
        <p:spPr>
          <a:xfrm>
            <a:off x="2742001" y="2174196"/>
            <a:ext cx="1245024" cy="544129"/>
          </a:xfrm>
          <a:prstGeom prst="rect">
            <a:avLst/>
          </a:prstGeom>
          <a:noFill/>
          <a:ln>
            <a:noFill/>
          </a:ln>
        </p:spPr>
      </p:pic>
      <p:sp>
        <p:nvSpPr>
          <p:cNvPr id="395" name="Google Shape;395;p53"/>
          <p:cNvSpPr txBox="1"/>
          <p:nvPr/>
        </p:nvSpPr>
        <p:spPr>
          <a:xfrm>
            <a:off x="6467154" y="1563628"/>
            <a:ext cx="538009" cy="38147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T1</a:t>
            </a:r>
            <a:endParaRPr u="sng" dirty="0">
              <a:solidFill>
                <a:schemeClr val="bg1"/>
              </a:solidFill>
            </a:endParaRPr>
          </a:p>
          <a:p>
            <a:pPr marL="0" lvl="0" indent="0" algn="l" rtl="0">
              <a:spcBef>
                <a:spcPts val="0"/>
              </a:spcBef>
              <a:spcAft>
                <a:spcPts val="0"/>
              </a:spcAft>
              <a:buNone/>
            </a:pPr>
            <a:endParaRPr u="sng" dirty="0"/>
          </a:p>
        </p:txBody>
      </p:sp>
      <p:cxnSp>
        <p:nvCxnSpPr>
          <p:cNvPr id="396" name="Google Shape;396;p53"/>
          <p:cNvCxnSpPr>
            <a:cxnSpLocks/>
          </p:cNvCxnSpPr>
          <p:nvPr/>
        </p:nvCxnSpPr>
        <p:spPr>
          <a:xfrm flipH="1">
            <a:off x="3340900" y="1601015"/>
            <a:ext cx="1726689" cy="838526"/>
          </a:xfrm>
          <a:prstGeom prst="straightConnector1">
            <a:avLst/>
          </a:prstGeom>
          <a:noFill/>
          <a:ln w="38100" cap="flat" cmpd="sng">
            <a:solidFill>
              <a:schemeClr val="accent1"/>
            </a:solidFill>
            <a:prstDash val="solid"/>
            <a:round/>
            <a:headEnd type="none" w="med" len="med"/>
            <a:tailEnd type="none" w="med" len="med"/>
          </a:ln>
        </p:spPr>
      </p:cxnSp>
      <p:sp>
        <p:nvSpPr>
          <p:cNvPr id="400" name="Google Shape;400;p53"/>
          <p:cNvSpPr txBox="1"/>
          <p:nvPr/>
        </p:nvSpPr>
        <p:spPr>
          <a:xfrm>
            <a:off x="6171094" y="4450226"/>
            <a:ext cx="485775" cy="3647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T2</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401" name="Google Shape;401;p53"/>
          <p:cNvCxnSpPr>
            <a:cxnSpLocks/>
          </p:cNvCxnSpPr>
          <p:nvPr/>
        </p:nvCxnSpPr>
        <p:spPr>
          <a:xfrm flipH="1" flipV="1">
            <a:off x="3693150" y="2492463"/>
            <a:ext cx="2638258" cy="957668"/>
          </a:xfrm>
          <a:prstGeom prst="straightConnector1">
            <a:avLst/>
          </a:prstGeom>
          <a:noFill/>
          <a:ln w="38100" cap="flat" cmpd="sng">
            <a:solidFill>
              <a:schemeClr val="accent1"/>
            </a:solidFill>
            <a:prstDash val="solid"/>
            <a:round/>
            <a:headEnd type="none" w="med" len="med"/>
            <a:tailEnd type="none" w="med" len="med"/>
          </a:ln>
        </p:spPr>
      </p:cxnSp>
      <p:sp>
        <p:nvSpPr>
          <p:cNvPr id="405" name="Google Shape;405;p53"/>
          <p:cNvSpPr txBox="1"/>
          <p:nvPr/>
        </p:nvSpPr>
        <p:spPr>
          <a:xfrm>
            <a:off x="3718469" y="4681288"/>
            <a:ext cx="485775" cy="3438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4</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406" name="Google Shape;406;p53"/>
          <p:cNvCxnSpPr>
            <a:cxnSpLocks/>
          </p:cNvCxnSpPr>
          <p:nvPr/>
        </p:nvCxnSpPr>
        <p:spPr>
          <a:xfrm flipH="1" flipV="1">
            <a:off x="3693150" y="2467606"/>
            <a:ext cx="644562" cy="1082752"/>
          </a:xfrm>
          <a:prstGeom prst="straightConnector1">
            <a:avLst/>
          </a:prstGeom>
          <a:noFill/>
          <a:ln w="38100" cap="flat" cmpd="sng">
            <a:solidFill>
              <a:schemeClr val="accent1"/>
            </a:solidFill>
            <a:prstDash val="solid"/>
            <a:round/>
            <a:headEnd type="none" w="med" len="med"/>
            <a:tailEnd type="none" w="med" len="med"/>
          </a:ln>
        </p:spPr>
      </p:cxnSp>
      <p:sp>
        <p:nvSpPr>
          <p:cNvPr id="409" name="Google Shape;409;p53"/>
          <p:cNvSpPr txBox="1"/>
          <p:nvPr/>
        </p:nvSpPr>
        <p:spPr>
          <a:xfrm>
            <a:off x="8084748" y="3119189"/>
            <a:ext cx="477600" cy="37201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3</a:t>
            </a:r>
            <a:endParaRPr u="sng" dirty="0">
              <a:solidFill>
                <a:schemeClr val="bg1"/>
              </a:solidFill>
            </a:endParaRPr>
          </a:p>
          <a:p>
            <a:pPr marL="0" lvl="0" indent="0" algn="l" rtl="0">
              <a:spcBef>
                <a:spcPts val="0"/>
              </a:spcBef>
              <a:spcAft>
                <a:spcPts val="0"/>
              </a:spcAft>
              <a:buNone/>
            </a:pPr>
            <a:endParaRPr u="sng" dirty="0"/>
          </a:p>
          <a:p>
            <a:pPr marL="0" lvl="0" indent="0" algn="l" rtl="0">
              <a:spcBef>
                <a:spcPts val="0"/>
              </a:spcBef>
              <a:spcAft>
                <a:spcPts val="0"/>
              </a:spcAft>
              <a:buNone/>
            </a:pPr>
            <a:endParaRPr u="sng" dirty="0"/>
          </a:p>
        </p:txBody>
      </p:sp>
      <p:cxnSp>
        <p:nvCxnSpPr>
          <p:cNvPr id="410" name="Google Shape;410;p53"/>
          <p:cNvCxnSpPr>
            <a:cxnSpLocks/>
          </p:cNvCxnSpPr>
          <p:nvPr/>
        </p:nvCxnSpPr>
        <p:spPr>
          <a:xfrm flipH="1">
            <a:off x="3693150" y="2270118"/>
            <a:ext cx="4030250" cy="199506"/>
          </a:xfrm>
          <a:prstGeom prst="straightConnector1">
            <a:avLst/>
          </a:prstGeom>
          <a:noFill/>
          <a:ln w="38100" cap="flat" cmpd="sng">
            <a:solidFill>
              <a:schemeClr val="accent1"/>
            </a:solidFill>
            <a:prstDash val="solid"/>
            <a:round/>
            <a:headEnd type="none" w="med" len="med"/>
            <a:tailEnd type="none" w="med" len="med"/>
          </a:ln>
        </p:spPr>
      </p:cxnSp>
      <p:sp>
        <p:nvSpPr>
          <p:cNvPr id="411" name="Google Shape;411;p53"/>
          <p:cNvSpPr txBox="1"/>
          <p:nvPr/>
        </p:nvSpPr>
        <p:spPr>
          <a:xfrm rot="-996995">
            <a:off x="5702147" y="1524101"/>
            <a:ext cx="1593547" cy="4605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03E90496-4C94-4522-90F3-C24FAA7B051E}"/>
              </a:ext>
            </a:extLst>
          </p:cNvPr>
          <p:cNvPicPr>
            <a:picLocks noChangeAspect="1"/>
          </p:cNvPicPr>
          <p:nvPr/>
        </p:nvPicPr>
        <p:blipFill>
          <a:blip r:embed="rId6"/>
          <a:stretch>
            <a:fillRect/>
          </a:stretch>
        </p:blipFill>
        <p:spPr>
          <a:xfrm>
            <a:off x="8420381" y="4530642"/>
            <a:ext cx="650157" cy="517958"/>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D2B21ACE-34BD-4662-B1A2-9F0D2EE6881F}"/>
              </a:ext>
            </a:extLst>
          </p:cNvPr>
          <p:cNvPicPr>
            <a:picLocks noChangeAspect="1"/>
          </p:cNvPicPr>
          <p:nvPr/>
        </p:nvPicPr>
        <p:blipFill>
          <a:blip r:embed="rId7"/>
          <a:stretch>
            <a:fillRect/>
          </a:stretch>
        </p:blipFill>
        <p:spPr>
          <a:xfrm>
            <a:off x="4898646" y="1193014"/>
            <a:ext cx="1536300" cy="1218797"/>
          </a:xfrm>
          <a:prstGeom prst="rect">
            <a:avLst/>
          </a:prstGeom>
        </p:spPr>
      </p:pic>
      <p:pic>
        <p:nvPicPr>
          <p:cNvPr id="6" name="Picture 5" descr="A screen shot of a computer&#10;&#10;Description automatically generated">
            <a:extLst>
              <a:ext uri="{FF2B5EF4-FFF2-40B4-BE49-F238E27FC236}">
                <a16:creationId xmlns:a16="http://schemas.microsoft.com/office/drawing/2014/main" id="{778A9F68-9E9A-438B-96A5-2B47642D9077}"/>
              </a:ext>
            </a:extLst>
          </p:cNvPr>
          <p:cNvPicPr>
            <a:picLocks noChangeAspect="1"/>
          </p:cNvPicPr>
          <p:nvPr/>
        </p:nvPicPr>
        <p:blipFill>
          <a:blip r:embed="rId7"/>
          <a:stretch>
            <a:fillRect/>
          </a:stretch>
        </p:blipFill>
        <p:spPr>
          <a:xfrm>
            <a:off x="7515510" y="1826562"/>
            <a:ext cx="1616077" cy="1282087"/>
          </a:xfrm>
          <a:prstGeom prst="rect">
            <a:avLst/>
          </a:prstGeom>
        </p:spPr>
      </p:pic>
      <p:pic>
        <p:nvPicPr>
          <p:cNvPr id="10" name="Picture 9" descr="A screen shot of a computer&#10;&#10;Description automatically generated">
            <a:extLst>
              <a:ext uri="{FF2B5EF4-FFF2-40B4-BE49-F238E27FC236}">
                <a16:creationId xmlns:a16="http://schemas.microsoft.com/office/drawing/2014/main" id="{BE13A752-741C-4BE2-BC2F-79FBCD1CD075}"/>
              </a:ext>
            </a:extLst>
          </p:cNvPr>
          <p:cNvPicPr>
            <a:picLocks noChangeAspect="1"/>
          </p:cNvPicPr>
          <p:nvPr/>
        </p:nvPicPr>
        <p:blipFill>
          <a:blip r:embed="rId7"/>
          <a:stretch>
            <a:fillRect/>
          </a:stretch>
        </p:blipFill>
        <p:spPr>
          <a:xfrm>
            <a:off x="5614663" y="3114670"/>
            <a:ext cx="1704982" cy="1352619"/>
          </a:xfrm>
          <a:prstGeom prst="rect">
            <a:avLst/>
          </a:prstGeom>
        </p:spPr>
      </p:pic>
      <p:pic>
        <p:nvPicPr>
          <p:cNvPr id="16" name="Picture 15" descr="A screen shot of a computer&#10;&#10;Description automatically generated">
            <a:extLst>
              <a:ext uri="{FF2B5EF4-FFF2-40B4-BE49-F238E27FC236}">
                <a16:creationId xmlns:a16="http://schemas.microsoft.com/office/drawing/2014/main" id="{647CD913-1181-42DD-BB9D-FB5885C6EC35}"/>
              </a:ext>
            </a:extLst>
          </p:cNvPr>
          <p:cNvPicPr>
            <a:picLocks noChangeAspect="1"/>
          </p:cNvPicPr>
          <p:nvPr/>
        </p:nvPicPr>
        <p:blipFill>
          <a:blip r:embed="rId7"/>
          <a:stretch>
            <a:fillRect/>
          </a:stretch>
        </p:blipFill>
        <p:spPr>
          <a:xfrm>
            <a:off x="3262369" y="3452146"/>
            <a:ext cx="1576337" cy="125056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pic>
        <p:nvPicPr>
          <p:cNvPr id="2333" name="Google Shape;2333;p195"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34" name="Google Shape;2334;p195"/>
          <p:cNvSpPr txBox="1"/>
          <p:nvPr/>
        </p:nvSpPr>
        <p:spPr>
          <a:xfrm>
            <a:off x="5956700" y="411600"/>
            <a:ext cx="2958600" cy="40071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Looks like we only need wireless coverage </a:t>
            </a:r>
            <a:r>
              <a:rPr lang="en-US" dirty="0">
                <a:solidFill>
                  <a:srgbClr val="C00000"/>
                </a:solidFill>
                <a:latin typeface="Lato"/>
                <a:ea typeface="Lato"/>
                <a:cs typeface="Lato"/>
                <a:sym typeface="Lato"/>
              </a:rPr>
              <a:t>here</a:t>
            </a:r>
            <a:r>
              <a:rPr lang="en-US" dirty="0">
                <a:solidFill>
                  <a:schemeClr val="bg1"/>
                </a:solidFill>
                <a:latin typeface="Lato"/>
                <a:ea typeface="Lato"/>
                <a:cs typeface="Lato"/>
                <a:sym typeface="Lato"/>
              </a:rPr>
              <a:t> and </a:t>
            </a:r>
            <a:r>
              <a:rPr lang="en-US" dirty="0">
                <a:solidFill>
                  <a:srgbClr val="C00000"/>
                </a:solidFill>
                <a:latin typeface="Lato"/>
                <a:ea typeface="Lato"/>
                <a:cs typeface="Lato"/>
                <a:sym typeface="Lato"/>
              </a:rPr>
              <a:t>here</a:t>
            </a:r>
            <a:r>
              <a:rPr lang="en-US" dirty="0">
                <a:solidFill>
                  <a:schemeClr val="bg1"/>
                </a:solidFill>
                <a:latin typeface="Lato"/>
                <a:ea typeface="Lato"/>
                <a:cs typeface="Lato"/>
                <a:sym typeface="Lato"/>
              </a:rPr>
              <a:t>.</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This significantly cuts back the networking equipment needs. The dining area totals about 800 sq. ft, and the pool area totals about 1,700 sq. ft.</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Now we can strategically place our access points to cover the area. Here we can take into account walls/ceilings and existing ethernet cables run. </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Let’s look at the relevant materials!</a:t>
            </a:r>
            <a:endParaRPr dirty="0">
              <a:solidFill>
                <a:schemeClr val="bg1"/>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335" name="Google Shape;2335;p195"/>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95"/>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9BC6C822-86AB-4FD0-A755-4946621C6F75}"/>
              </a:ext>
            </a:extLst>
          </p:cNvPr>
          <p:cNvPicPr>
            <a:picLocks noChangeAspect="1"/>
          </p:cNvPicPr>
          <p:nvPr/>
        </p:nvPicPr>
        <p:blipFill>
          <a:blip r:embed="rId4"/>
          <a:stretch>
            <a:fillRect/>
          </a:stretch>
        </p:blipFill>
        <p:spPr>
          <a:xfrm>
            <a:off x="8297562" y="4507817"/>
            <a:ext cx="724075" cy="576846"/>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340"/>
        <p:cNvGrpSpPr/>
        <p:nvPr/>
      </p:nvGrpSpPr>
      <p:grpSpPr>
        <a:xfrm>
          <a:off x="0" y="0"/>
          <a:ext cx="0" cy="0"/>
          <a:chOff x="0" y="0"/>
          <a:chExt cx="0" cy="0"/>
        </a:xfrm>
      </p:grpSpPr>
      <p:pic>
        <p:nvPicPr>
          <p:cNvPr id="2341" name="Google Shape;2341;p196"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42" name="Google Shape;2342;p196"/>
          <p:cNvSpPr txBox="1"/>
          <p:nvPr/>
        </p:nvSpPr>
        <p:spPr>
          <a:xfrm>
            <a:off x="6038350" y="640200"/>
            <a:ext cx="2958600" cy="322695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bg1"/>
                </a:solidFill>
                <a:latin typeface="Lato"/>
                <a:ea typeface="Lato"/>
                <a:cs typeface="Lato"/>
                <a:sym typeface="Lato"/>
              </a:rPr>
              <a:t>What is this barrier made from?</a:t>
            </a:r>
          </a:p>
          <a:p>
            <a:pPr algn="ctr"/>
            <a:endParaRPr lang="en-US" sz="1800" dirty="0">
              <a:solidFill>
                <a:schemeClr val="bg1"/>
              </a:solidFill>
              <a:latin typeface="Lato"/>
              <a:ea typeface="Lato"/>
              <a:cs typeface="Lato"/>
              <a:sym typeface="Lato"/>
            </a:endParaRPr>
          </a:p>
          <a:p>
            <a:pPr algn="ctr"/>
            <a:r>
              <a:rPr lang="en-US" sz="2000" dirty="0">
                <a:solidFill>
                  <a:schemeClr val="bg1"/>
                </a:solidFill>
                <a:latin typeface="Lato"/>
                <a:ea typeface="Lato"/>
                <a:cs typeface="Lato"/>
                <a:sym typeface="Lato"/>
              </a:rPr>
              <a:t>As we learned, the material may influence how wireless propagates through it, and thus how we set up the network .</a:t>
            </a:r>
          </a:p>
          <a:p>
            <a:pPr marL="0" lvl="0" indent="0" algn="ctr" rtl="0">
              <a:spcBef>
                <a:spcPts val="0"/>
              </a:spcBef>
              <a:spcAft>
                <a:spcPts val="0"/>
              </a:spcAft>
              <a:buNone/>
            </a:pPr>
            <a:endParaRPr sz="2400" dirty="0">
              <a:solidFill>
                <a:schemeClr val="bg1"/>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343" name="Google Shape;2343;p196"/>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96"/>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96"/>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6" name="Google Shape;2346;p196"/>
          <p:cNvCxnSpPr>
            <a:cxnSpLocks/>
          </p:cNvCxnSpPr>
          <p:nvPr/>
        </p:nvCxnSpPr>
        <p:spPr>
          <a:xfrm flipH="1">
            <a:off x="2860850" y="925700"/>
            <a:ext cx="3380175" cy="164605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pic>
        <p:nvPicPr>
          <p:cNvPr id="3" name="Picture 2" descr="A picture containing object&#10;&#10;Description automatically generated">
            <a:extLst>
              <a:ext uri="{FF2B5EF4-FFF2-40B4-BE49-F238E27FC236}">
                <a16:creationId xmlns:a16="http://schemas.microsoft.com/office/drawing/2014/main" id="{682316FE-356C-45C9-96BF-B3FA248F17BB}"/>
              </a:ext>
            </a:extLst>
          </p:cNvPr>
          <p:cNvPicPr>
            <a:picLocks noChangeAspect="1"/>
          </p:cNvPicPr>
          <p:nvPr/>
        </p:nvPicPr>
        <p:blipFill>
          <a:blip r:embed="rId4"/>
          <a:stretch>
            <a:fillRect/>
          </a:stretch>
        </p:blipFill>
        <p:spPr>
          <a:xfrm>
            <a:off x="8410181" y="4525518"/>
            <a:ext cx="690519" cy="550113"/>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2361" name="Google Shape;2361;p198"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62" name="Google Shape;2362;p198"/>
          <p:cNvSpPr txBox="1"/>
          <p:nvPr/>
        </p:nvSpPr>
        <p:spPr>
          <a:xfrm>
            <a:off x="5956700" y="411600"/>
            <a:ext cx="2958600" cy="37032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What is this barrier made from?</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As we learned, the material may influence how wireless propagates through it, and thus how we set up the network .</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After asking the customer, it looks like that barrier isn’t a wall, just a low railing to divide the rooms with some cabinets to store electronics and host the stationary POS terminals. That means wireless won’t have much trouble traveling through it!</a:t>
            </a:r>
            <a:endParaRPr dirty="0">
              <a:solidFill>
                <a:schemeClr val="bg1"/>
              </a:solidFill>
              <a:latin typeface="Lato"/>
              <a:ea typeface="Lato"/>
              <a:cs typeface="Lato"/>
              <a:sym typeface="Lato"/>
            </a:endParaRPr>
          </a:p>
        </p:txBody>
      </p:sp>
      <p:sp>
        <p:nvSpPr>
          <p:cNvPr id="2363" name="Google Shape;2363;p198"/>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98"/>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98"/>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6" name="Google Shape;2366;p198"/>
          <p:cNvCxnSpPr>
            <a:endCxn id="2365" idx="0"/>
          </p:cNvCxnSpPr>
          <p:nvPr/>
        </p:nvCxnSpPr>
        <p:spPr>
          <a:xfrm flipH="1">
            <a:off x="2782500" y="734975"/>
            <a:ext cx="3683700" cy="179280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pic>
        <p:nvPicPr>
          <p:cNvPr id="3" name="Picture 2" descr="A picture containing object&#10;&#10;Description automatically generated">
            <a:extLst>
              <a:ext uri="{FF2B5EF4-FFF2-40B4-BE49-F238E27FC236}">
                <a16:creationId xmlns:a16="http://schemas.microsoft.com/office/drawing/2014/main" id="{D50B2D7E-7ACC-4DEA-9731-921FC05AF182}"/>
              </a:ext>
            </a:extLst>
          </p:cNvPr>
          <p:cNvPicPr>
            <a:picLocks noChangeAspect="1"/>
          </p:cNvPicPr>
          <p:nvPr/>
        </p:nvPicPr>
        <p:blipFill>
          <a:blip r:embed="rId4"/>
          <a:stretch>
            <a:fillRect/>
          </a:stretch>
        </p:blipFill>
        <p:spPr>
          <a:xfrm>
            <a:off x="8297562" y="4483039"/>
            <a:ext cx="724075" cy="576846"/>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2371" name="Google Shape;2371;p199"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72" name="Google Shape;2372;p199"/>
          <p:cNvSpPr txBox="1"/>
          <p:nvPr/>
        </p:nvSpPr>
        <p:spPr>
          <a:xfrm>
            <a:off x="5956700" y="58837"/>
            <a:ext cx="2958600" cy="4958403"/>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What is this barrier made out of?</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As we learned, the material may influence how wireless propagates through it, and thus how we set up the network .</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After asking the customer, it looks like that barrier isn’t a wall, just a low railing to divide the rooms with some cabinets to store electronics and host the stationary POS terminals. That means wireless won’t have much trouble traveling through it!</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Also, since there are electronics and stations for their current POS equipment there, this might be an ideal spot to plug in an access point or 2!</a:t>
            </a:r>
            <a:endParaRPr dirty="0">
              <a:solidFill>
                <a:schemeClr val="bg1"/>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373" name="Google Shape;2373;p199"/>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99"/>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99"/>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76" name="Google Shape;2376;p199"/>
          <p:cNvCxnSpPr>
            <a:endCxn id="2375" idx="0"/>
          </p:cNvCxnSpPr>
          <p:nvPr/>
        </p:nvCxnSpPr>
        <p:spPr>
          <a:xfrm flipH="1">
            <a:off x="2782500" y="734975"/>
            <a:ext cx="3683700" cy="179280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pic>
        <p:nvPicPr>
          <p:cNvPr id="3" name="Picture 2" descr="A picture containing object&#10;&#10;Description automatically generated">
            <a:extLst>
              <a:ext uri="{FF2B5EF4-FFF2-40B4-BE49-F238E27FC236}">
                <a16:creationId xmlns:a16="http://schemas.microsoft.com/office/drawing/2014/main" id="{9F041E56-F153-43C6-9DF1-D31A28FFC8D0}"/>
              </a:ext>
            </a:extLst>
          </p:cNvPr>
          <p:cNvPicPr>
            <a:picLocks noChangeAspect="1"/>
          </p:cNvPicPr>
          <p:nvPr/>
        </p:nvPicPr>
        <p:blipFill>
          <a:blip r:embed="rId4"/>
          <a:stretch>
            <a:fillRect/>
          </a:stretch>
        </p:blipFill>
        <p:spPr>
          <a:xfrm>
            <a:off x="8556771" y="4583910"/>
            <a:ext cx="543929" cy="43333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389"/>
        <p:cNvGrpSpPr/>
        <p:nvPr/>
      </p:nvGrpSpPr>
      <p:grpSpPr>
        <a:xfrm>
          <a:off x="0" y="0"/>
          <a:ext cx="0" cy="0"/>
          <a:chOff x="0" y="0"/>
          <a:chExt cx="0" cy="0"/>
        </a:xfrm>
      </p:grpSpPr>
      <p:pic>
        <p:nvPicPr>
          <p:cNvPr id="2390" name="Google Shape;2390;p201"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391" name="Google Shape;2391;p201"/>
          <p:cNvSpPr txBox="1"/>
          <p:nvPr/>
        </p:nvSpPr>
        <p:spPr>
          <a:xfrm>
            <a:off x="5956700" y="411600"/>
            <a:ext cx="2958600" cy="40071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bg1"/>
                </a:solidFill>
                <a:latin typeface="Lato"/>
                <a:ea typeface="Lato"/>
                <a:cs typeface="Lato"/>
                <a:sym typeface="Lato"/>
              </a:rPr>
              <a:t>Since we can hide them right in the cabinets, let’s put 2 APs along this barrier to cover the dining space as well as some of the pool area!</a:t>
            </a:r>
            <a:endParaRPr sz="2400" dirty="0">
              <a:solidFill>
                <a:schemeClr val="bg1"/>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392" name="Google Shape;2392;p201"/>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01"/>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01"/>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5" name="Google Shape;2395;p201"/>
          <p:cNvPicPr preferRelativeResize="0"/>
          <p:nvPr/>
        </p:nvPicPr>
        <p:blipFill>
          <a:blip r:embed="rId4">
            <a:alphaModFix/>
          </a:blip>
          <a:stretch>
            <a:fillRect/>
          </a:stretch>
        </p:blipFill>
        <p:spPr>
          <a:xfrm>
            <a:off x="2622520" y="2786225"/>
            <a:ext cx="319950" cy="36132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pic>
      <p:pic>
        <p:nvPicPr>
          <p:cNvPr id="2396" name="Google Shape;2396;p201"/>
          <p:cNvPicPr preferRelativeResize="0"/>
          <p:nvPr/>
        </p:nvPicPr>
        <p:blipFill>
          <a:blip r:embed="rId4">
            <a:alphaModFix/>
          </a:blip>
          <a:stretch>
            <a:fillRect/>
          </a:stretch>
        </p:blipFill>
        <p:spPr>
          <a:xfrm>
            <a:off x="2617219" y="3689250"/>
            <a:ext cx="319928" cy="316174"/>
          </a:xfrm>
          <a:prstGeom prst="rect">
            <a:avLst/>
          </a:prstGeom>
          <a:noFill/>
          <a:ln>
            <a:noFill/>
          </a:ln>
        </p:spPr>
      </p:pic>
      <p:pic>
        <p:nvPicPr>
          <p:cNvPr id="2397" name="Google Shape;2397;p201"/>
          <p:cNvPicPr preferRelativeResize="0"/>
          <p:nvPr/>
        </p:nvPicPr>
        <p:blipFill>
          <a:blip r:embed="rId5">
            <a:alphaModFix/>
          </a:blip>
          <a:stretch>
            <a:fillRect/>
          </a:stretch>
        </p:blipFill>
        <p:spPr>
          <a:xfrm>
            <a:off x="2867873" y="2687049"/>
            <a:ext cx="513501" cy="297925"/>
          </a:xfrm>
          <a:prstGeom prst="rect">
            <a:avLst/>
          </a:prstGeom>
          <a:noFill/>
          <a:ln>
            <a:noFill/>
          </a:ln>
        </p:spPr>
      </p:pic>
      <p:pic>
        <p:nvPicPr>
          <p:cNvPr id="2398" name="Google Shape;2398;p201"/>
          <p:cNvPicPr preferRelativeResize="0"/>
          <p:nvPr/>
        </p:nvPicPr>
        <p:blipFill>
          <a:blip r:embed="rId5">
            <a:alphaModFix/>
          </a:blip>
          <a:stretch>
            <a:fillRect/>
          </a:stretch>
        </p:blipFill>
        <p:spPr>
          <a:xfrm>
            <a:off x="2867873" y="3243424"/>
            <a:ext cx="437301" cy="503550"/>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70DB4B4B-6B67-48A7-A025-3AC8E4185AEA}"/>
              </a:ext>
            </a:extLst>
          </p:cNvPr>
          <p:cNvPicPr>
            <a:picLocks noChangeAspect="1"/>
          </p:cNvPicPr>
          <p:nvPr/>
        </p:nvPicPr>
        <p:blipFill>
          <a:blip r:embed="rId6"/>
          <a:stretch>
            <a:fillRect/>
          </a:stretch>
        </p:blipFill>
        <p:spPr>
          <a:xfrm>
            <a:off x="8320209" y="4446281"/>
            <a:ext cx="816354" cy="650362"/>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pic>
        <p:nvPicPr>
          <p:cNvPr id="2403" name="Google Shape;2403;p202"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404" name="Google Shape;2404;p202"/>
          <p:cNvSpPr txBox="1"/>
          <p:nvPr/>
        </p:nvSpPr>
        <p:spPr>
          <a:xfrm>
            <a:off x="6038350" y="706425"/>
            <a:ext cx="2958600" cy="348595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solidFill>
                <a:latin typeface="Lato"/>
                <a:ea typeface="Lato"/>
                <a:cs typeface="Lato"/>
                <a:sym typeface="Lato"/>
              </a:rPr>
              <a:t>Since we can hide them right in the cabinets, let’s put 2 APs along this barrier to cover the dining space as well as some of the pool area!</a:t>
            </a:r>
          </a:p>
          <a:p>
            <a:pPr marL="0" lvl="0" indent="0" algn="ctr" rtl="0">
              <a:spcBef>
                <a:spcPts val="0"/>
              </a:spcBef>
              <a:spcAft>
                <a:spcPts val="0"/>
              </a:spcAft>
              <a:buNone/>
            </a:pPr>
            <a:endParaRPr lang="en-US" sz="1600" dirty="0">
              <a:solidFill>
                <a:schemeClr val="bg1"/>
              </a:solidFill>
              <a:latin typeface="Lato"/>
              <a:ea typeface="Lato"/>
              <a:cs typeface="Lato"/>
              <a:sym typeface="Lato"/>
            </a:endParaRPr>
          </a:p>
          <a:p>
            <a:pPr algn="ctr"/>
            <a:r>
              <a:rPr lang="en-US" sz="1600" dirty="0">
                <a:solidFill>
                  <a:schemeClr val="bg1"/>
                </a:solidFill>
                <a:latin typeface="Lato"/>
                <a:ea typeface="Lato"/>
                <a:cs typeface="Lato"/>
                <a:sym typeface="Lato"/>
              </a:rPr>
              <a:t>Note: this is a simplified image - it’s not great to have significant overlap between APs - they shouldn’t be too close to each other!</a:t>
            </a: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405" name="Google Shape;2405;p202"/>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02"/>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02"/>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8" name="Google Shape;2408;p202"/>
          <p:cNvPicPr preferRelativeResize="0"/>
          <p:nvPr/>
        </p:nvPicPr>
        <p:blipFill>
          <a:blip r:embed="rId4">
            <a:alphaModFix/>
          </a:blip>
          <a:stretch>
            <a:fillRect/>
          </a:stretch>
        </p:blipFill>
        <p:spPr>
          <a:xfrm>
            <a:off x="2622520" y="2939250"/>
            <a:ext cx="319950" cy="208300"/>
          </a:xfrm>
          <a:prstGeom prst="rect">
            <a:avLst/>
          </a:prstGeom>
          <a:noFill/>
          <a:ln>
            <a:noFill/>
          </a:ln>
        </p:spPr>
      </p:pic>
      <p:pic>
        <p:nvPicPr>
          <p:cNvPr id="2409" name="Google Shape;2409;p202"/>
          <p:cNvPicPr preferRelativeResize="0"/>
          <p:nvPr/>
        </p:nvPicPr>
        <p:blipFill>
          <a:blip r:embed="rId4">
            <a:alphaModFix/>
          </a:blip>
          <a:stretch>
            <a:fillRect/>
          </a:stretch>
        </p:blipFill>
        <p:spPr>
          <a:xfrm>
            <a:off x="2617219" y="3689250"/>
            <a:ext cx="319928" cy="208300"/>
          </a:xfrm>
          <a:prstGeom prst="rect">
            <a:avLst/>
          </a:prstGeom>
          <a:noFill/>
          <a:ln>
            <a:noFill/>
          </a:ln>
        </p:spPr>
      </p:pic>
      <p:pic>
        <p:nvPicPr>
          <p:cNvPr id="2410" name="Google Shape;2410;p202"/>
          <p:cNvPicPr preferRelativeResize="0"/>
          <p:nvPr/>
        </p:nvPicPr>
        <p:blipFill>
          <a:blip r:embed="rId5">
            <a:alphaModFix/>
          </a:blip>
          <a:stretch>
            <a:fillRect/>
          </a:stretch>
        </p:blipFill>
        <p:spPr>
          <a:xfrm>
            <a:off x="2867873" y="2496726"/>
            <a:ext cx="551601" cy="488248"/>
          </a:xfrm>
          <a:prstGeom prst="rect">
            <a:avLst/>
          </a:prstGeom>
          <a:noFill/>
          <a:ln>
            <a:noFill/>
          </a:ln>
        </p:spPr>
      </p:pic>
      <p:pic>
        <p:nvPicPr>
          <p:cNvPr id="2411" name="Google Shape;2411;p202"/>
          <p:cNvPicPr preferRelativeResize="0"/>
          <p:nvPr/>
        </p:nvPicPr>
        <p:blipFill>
          <a:blip r:embed="rId5">
            <a:alphaModFix/>
          </a:blip>
          <a:stretch>
            <a:fillRect/>
          </a:stretch>
        </p:blipFill>
        <p:spPr>
          <a:xfrm>
            <a:off x="2867874" y="3209475"/>
            <a:ext cx="750564" cy="537499"/>
          </a:xfrm>
          <a:prstGeom prst="rect">
            <a:avLst/>
          </a:prstGeom>
          <a:noFill/>
          <a:ln>
            <a:noFill/>
          </a:ln>
        </p:spPr>
      </p:pic>
      <p:sp>
        <p:nvSpPr>
          <p:cNvPr id="2412" name="Google Shape;2412;p202"/>
          <p:cNvSpPr/>
          <p:nvPr/>
        </p:nvSpPr>
        <p:spPr>
          <a:xfrm>
            <a:off x="1852138" y="2239175"/>
            <a:ext cx="1697700" cy="15078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02"/>
          <p:cNvSpPr/>
          <p:nvPr/>
        </p:nvSpPr>
        <p:spPr>
          <a:xfrm>
            <a:off x="1775951" y="3001175"/>
            <a:ext cx="1848900" cy="15960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6FC2D01C-CD8C-4B14-A4AE-754825ACEEDB}"/>
              </a:ext>
            </a:extLst>
          </p:cNvPr>
          <p:cNvPicPr>
            <a:picLocks noChangeAspect="1"/>
          </p:cNvPicPr>
          <p:nvPr/>
        </p:nvPicPr>
        <p:blipFill>
          <a:blip r:embed="rId6"/>
          <a:stretch>
            <a:fillRect/>
          </a:stretch>
        </p:blipFill>
        <p:spPr>
          <a:xfrm>
            <a:off x="8306606" y="4490243"/>
            <a:ext cx="705988" cy="562437"/>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pic>
        <p:nvPicPr>
          <p:cNvPr id="2433" name="Google Shape;2433;p204" descr="Screen Shot 2015-10-19 at 9.28.30 AM.png"/>
          <p:cNvPicPr preferRelativeResize="0"/>
          <p:nvPr/>
        </p:nvPicPr>
        <p:blipFill>
          <a:blip r:embed="rId3">
            <a:alphaModFix/>
          </a:blip>
          <a:stretch>
            <a:fillRect/>
          </a:stretch>
        </p:blipFill>
        <p:spPr>
          <a:xfrm>
            <a:off x="12699" y="47268"/>
            <a:ext cx="6024150" cy="5025825"/>
          </a:xfrm>
          <a:prstGeom prst="rect">
            <a:avLst/>
          </a:prstGeom>
          <a:noFill/>
          <a:ln>
            <a:noFill/>
          </a:ln>
        </p:spPr>
      </p:pic>
      <p:sp>
        <p:nvSpPr>
          <p:cNvPr id="2434" name="Google Shape;2434;p204"/>
          <p:cNvSpPr txBox="1"/>
          <p:nvPr/>
        </p:nvSpPr>
        <p:spPr>
          <a:xfrm>
            <a:off x="5956700" y="411600"/>
            <a:ext cx="2958600" cy="40071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Since we can hide them right in the cabinets, let’s put 2 APs along this barrier to cover the dining space as well as some of the pool area!</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i="1" dirty="0">
                <a:solidFill>
                  <a:schemeClr val="bg1"/>
                </a:solidFill>
                <a:latin typeface="Lato"/>
                <a:ea typeface="Lato"/>
                <a:cs typeface="Lato"/>
                <a:sym typeface="Lato"/>
              </a:rPr>
              <a:t>Note: this is a simplified image - it’s not great to have significant overlap between APs - they shouldn’t be too close to each other!</a:t>
            </a:r>
            <a:endParaRPr i="1" dirty="0">
              <a:solidFill>
                <a:schemeClr val="bg1"/>
              </a:solidFill>
              <a:latin typeface="Lato"/>
              <a:ea typeface="Lato"/>
              <a:cs typeface="Lato"/>
              <a:sym typeface="Lato"/>
            </a:endParaRPr>
          </a:p>
          <a:p>
            <a:pPr marL="0" lvl="0" indent="0" algn="ctr" rtl="0">
              <a:spcBef>
                <a:spcPts val="0"/>
              </a:spcBef>
              <a:spcAft>
                <a:spcPts val="0"/>
              </a:spcAft>
              <a:buNone/>
            </a:pPr>
            <a:endParaRPr i="1"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Now that the dining room is mostly covered, we should look at the pool area. What’s up with the walls around the perimeter of the pool room?</a:t>
            </a:r>
            <a:endParaRPr dirty="0">
              <a:solidFill>
                <a:schemeClr val="bg1"/>
              </a:solidFill>
              <a:latin typeface="Lato"/>
              <a:ea typeface="Lato"/>
              <a:cs typeface="Lato"/>
              <a:sym typeface="Lato"/>
            </a:endParaRPr>
          </a:p>
        </p:txBody>
      </p:sp>
      <p:sp>
        <p:nvSpPr>
          <p:cNvPr id="2435" name="Google Shape;2435;p204"/>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04"/>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04"/>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8" name="Google Shape;2438;p204"/>
          <p:cNvPicPr preferRelativeResize="0"/>
          <p:nvPr/>
        </p:nvPicPr>
        <p:blipFill>
          <a:blip r:embed="rId4">
            <a:alphaModFix/>
          </a:blip>
          <a:stretch>
            <a:fillRect/>
          </a:stretch>
        </p:blipFill>
        <p:spPr>
          <a:xfrm>
            <a:off x="2622520" y="2939250"/>
            <a:ext cx="319950" cy="208300"/>
          </a:xfrm>
          <a:prstGeom prst="rect">
            <a:avLst/>
          </a:prstGeom>
          <a:noFill/>
          <a:ln>
            <a:noFill/>
          </a:ln>
        </p:spPr>
      </p:pic>
      <p:pic>
        <p:nvPicPr>
          <p:cNvPr id="2439" name="Google Shape;2439;p204"/>
          <p:cNvPicPr preferRelativeResize="0"/>
          <p:nvPr/>
        </p:nvPicPr>
        <p:blipFill>
          <a:blip r:embed="rId4">
            <a:alphaModFix/>
          </a:blip>
          <a:stretch>
            <a:fillRect/>
          </a:stretch>
        </p:blipFill>
        <p:spPr>
          <a:xfrm>
            <a:off x="2617219" y="3689250"/>
            <a:ext cx="319928" cy="208300"/>
          </a:xfrm>
          <a:prstGeom prst="rect">
            <a:avLst/>
          </a:prstGeom>
          <a:noFill/>
          <a:ln>
            <a:noFill/>
          </a:ln>
        </p:spPr>
      </p:pic>
      <p:pic>
        <p:nvPicPr>
          <p:cNvPr id="2440" name="Google Shape;2440;p204"/>
          <p:cNvPicPr preferRelativeResize="0"/>
          <p:nvPr/>
        </p:nvPicPr>
        <p:blipFill>
          <a:blip r:embed="rId5">
            <a:alphaModFix/>
          </a:blip>
          <a:stretch>
            <a:fillRect/>
          </a:stretch>
        </p:blipFill>
        <p:spPr>
          <a:xfrm>
            <a:off x="2867874" y="2486375"/>
            <a:ext cx="681964" cy="498599"/>
          </a:xfrm>
          <a:prstGeom prst="rect">
            <a:avLst/>
          </a:prstGeom>
          <a:noFill/>
          <a:ln>
            <a:noFill/>
          </a:ln>
        </p:spPr>
      </p:pic>
      <p:pic>
        <p:nvPicPr>
          <p:cNvPr id="2441" name="Google Shape;2441;p204"/>
          <p:cNvPicPr preferRelativeResize="0"/>
          <p:nvPr/>
        </p:nvPicPr>
        <p:blipFill>
          <a:blip r:embed="rId5">
            <a:alphaModFix/>
          </a:blip>
          <a:stretch>
            <a:fillRect/>
          </a:stretch>
        </p:blipFill>
        <p:spPr>
          <a:xfrm>
            <a:off x="2867874" y="3325025"/>
            <a:ext cx="694894" cy="421949"/>
          </a:xfrm>
          <a:prstGeom prst="rect">
            <a:avLst/>
          </a:prstGeom>
          <a:noFill/>
          <a:ln>
            <a:noFill/>
          </a:ln>
        </p:spPr>
      </p:pic>
      <p:sp>
        <p:nvSpPr>
          <p:cNvPr id="2442" name="Google Shape;2442;p204"/>
          <p:cNvSpPr/>
          <p:nvPr/>
        </p:nvSpPr>
        <p:spPr>
          <a:xfrm>
            <a:off x="1852138" y="2239175"/>
            <a:ext cx="1697700" cy="15078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04"/>
          <p:cNvSpPr/>
          <p:nvPr/>
        </p:nvSpPr>
        <p:spPr>
          <a:xfrm>
            <a:off x="1775951" y="3001175"/>
            <a:ext cx="1848900" cy="15960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CE777B51-7CF3-44DB-9B72-A8FF26787FBA}"/>
              </a:ext>
            </a:extLst>
          </p:cNvPr>
          <p:cNvPicPr>
            <a:picLocks noChangeAspect="1"/>
          </p:cNvPicPr>
          <p:nvPr/>
        </p:nvPicPr>
        <p:blipFill>
          <a:blip r:embed="rId6"/>
          <a:stretch>
            <a:fillRect/>
          </a:stretch>
        </p:blipFill>
        <p:spPr>
          <a:xfrm>
            <a:off x="8293081" y="4489106"/>
            <a:ext cx="733038" cy="583987"/>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447"/>
        <p:cNvGrpSpPr/>
        <p:nvPr/>
      </p:nvGrpSpPr>
      <p:grpSpPr>
        <a:xfrm>
          <a:off x="0" y="0"/>
          <a:ext cx="0" cy="0"/>
          <a:chOff x="0" y="0"/>
          <a:chExt cx="0" cy="0"/>
        </a:xfrm>
      </p:grpSpPr>
      <p:pic>
        <p:nvPicPr>
          <p:cNvPr id="2448" name="Google Shape;2448;p205" descr="Screen Shot 2015-10-19 at 9.28.30 AM.png"/>
          <p:cNvPicPr preferRelativeResize="0"/>
          <p:nvPr/>
        </p:nvPicPr>
        <p:blipFill>
          <a:blip r:embed="rId3">
            <a:alphaModFix/>
          </a:blip>
          <a:stretch>
            <a:fillRect/>
          </a:stretch>
        </p:blipFill>
        <p:spPr>
          <a:xfrm>
            <a:off x="43300" y="58838"/>
            <a:ext cx="6024150" cy="5025825"/>
          </a:xfrm>
          <a:prstGeom prst="rect">
            <a:avLst/>
          </a:prstGeom>
          <a:noFill/>
          <a:ln>
            <a:noFill/>
          </a:ln>
        </p:spPr>
      </p:pic>
      <p:sp>
        <p:nvSpPr>
          <p:cNvPr id="2449" name="Google Shape;2449;p205"/>
          <p:cNvSpPr txBox="1"/>
          <p:nvPr/>
        </p:nvSpPr>
        <p:spPr>
          <a:xfrm>
            <a:off x="6038350" y="728562"/>
            <a:ext cx="2958600" cy="3598425"/>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Looks like these walls are made out of brick, and there aren’t any ethernet cables run through them.</a:t>
            </a:r>
          </a:p>
          <a:p>
            <a:pPr marL="0" lvl="0" indent="0" algn="ctr" rtl="0">
              <a:spcBef>
                <a:spcPts val="0"/>
              </a:spcBef>
              <a:spcAft>
                <a:spcPts val="0"/>
              </a:spcAft>
              <a:buNone/>
            </a:pPr>
            <a:endParaRPr lang="en-US" dirty="0">
              <a:solidFill>
                <a:schemeClr val="bg1"/>
              </a:solidFill>
              <a:latin typeface="Lato"/>
              <a:ea typeface="Lato"/>
              <a:cs typeface="Lato"/>
              <a:sym typeface="Lato"/>
            </a:endParaRPr>
          </a:p>
          <a:p>
            <a:pPr algn="ctr"/>
            <a:r>
              <a:rPr lang="en-US" dirty="0">
                <a:solidFill>
                  <a:schemeClr val="bg1"/>
                </a:solidFill>
                <a:latin typeface="Lato"/>
                <a:ea typeface="Lato"/>
                <a:cs typeface="Lato"/>
                <a:sym typeface="Lato"/>
              </a:rPr>
              <a:t>Drilling through brick to run a cable isn’t going to be easy, and running a cable along the wall looks tacky &amp; totally kills the ambiance (right?)</a:t>
            </a:r>
          </a:p>
          <a:p>
            <a:pPr algn="ctr"/>
            <a:endParaRPr lang="en-US" dirty="0">
              <a:solidFill>
                <a:schemeClr val="bg1"/>
              </a:solidFill>
              <a:latin typeface="Lato"/>
              <a:ea typeface="Lato"/>
              <a:cs typeface="Lato"/>
              <a:sym typeface="Lato"/>
            </a:endParaRPr>
          </a:p>
          <a:p>
            <a:pPr lvl="0" algn="ctr"/>
            <a:r>
              <a:rPr lang="en-US" dirty="0">
                <a:solidFill>
                  <a:schemeClr val="bg1"/>
                </a:solidFill>
                <a:latin typeface="Lato"/>
                <a:ea typeface="Lato"/>
                <a:cs typeface="Lato"/>
                <a:sym typeface="Lato"/>
              </a:rPr>
              <a:t>So if we can’t install an access point on the wall, where can we put it to finish covering the space?</a:t>
            </a:r>
          </a:p>
          <a:p>
            <a:pPr lvl="0" algn="ctr"/>
            <a:endParaRPr lang="en-US" dirty="0">
              <a:solidFill>
                <a:schemeClr val="bg1"/>
              </a:solidFill>
              <a:latin typeface="Lato"/>
              <a:ea typeface="Lato"/>
              <a:cs typeface="Lato"/>
              <a:sym typeface="Lato"/>
            </a:endParaRPr>
          </a:p>
          <a:p>
            <a:pPr lvl="0" algn="ctr"/>
            <a:r>
              <a:rPr lang="en-US" sz="2000" dirty="0">
                <a:solidFill>
                  <a:srgbClr val="C00000"/>
                </a:solidFill>
                <a:latin typeface="Lato"/>
                <a:ea typeface="Lato"/>
                <a:cs typeface="Lato"/>
                <a:sym typeface="Lato"/>
              </a:rPr>
              <a:t>Let’s look up!</a:t>
            </a:r>
          </a:p>
          <a:p>
            <a:pPr algn="ctr"/>
            <a:endParaRPr lang="en-US" dirty="0">
              <a:latin typeface="Lato"/>
              <a:ea typeface="Lato"/>
              <a:cs typeface="Lato"/>
              <a:sym typeface="Lato"/>
            </a:endParaRPr>
          </a:p>
          <a:p>
            <a:pPr marL="0" lvl="0" indent="0" algn="ctr" rtl="0">
              <a:spcBef>
                <a:spcPts val="0"/>
              </a:spcBef>
              <a:spcAft>
                <a:spcPts val="0"/>
              </a:spcAft>
              <a:buNone/>
            </a:pPr>
            <a:endParaRPr dirty="0">
              <a:latin typeface="Lato"/>
              <a:ea typeface="Lato"/>
              <a:cs typeface="Lato"/>
              <a:sym typeface="Lato"/>
            </a:endParaRPr>
          </a:p>
        </p:txBody>
      </p:sp>
      <p:sp>
        <p:nvSpPr>
          <p:cNvPr id="2450" name="Google Shape;2450;p205"/>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05"/>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05"/>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3" name="Google Shape;2453;p205"/>
          <p:cNvPicPr preferRelativeResize="0"/>
          <p:nvPr/>
        </p:nvPicPr>
        <p:blipFill>
          <a:blip r:embed="rId4">
            <a:alphaModFix/>
          </a:blip>
          <a:stretch>
            <a:fillRect/>
          </a:stretch>
        </p:blipFill>
        <p:spPr>
          <a:xfrm>
            <a:off x="2622520" y="2939250"/>
            <a:ext cx="319950" cy="208300"/>
          </a:xfrm>
          <a:prstGeom prst="rect">
            <a:avLst/>
          </a:prstGeom>
          <a:noFill/>
          <a:ln>
            <a:noFill/>
          </a:ln>
        </p:spPr>
      </p:pic>
      <p:pic>
        <p:nvPicPr>
          <p:cNvPr id="2454" name="Google Shape;2454;p205"/>
          <p:cNvPicPr preferRelativeResize="0"/>
          <p:nvPr/>
        </p:nvPicPr>
        <p:blipFill>
          <a:blip r:embed="rId4">
            <a:alphaModFix/>
          </a:blip>
          <a:stretch>
            <a:fillRect/>
          </a:stretch>
        </p:blipFill>
        <p:spPr>
          <a:xfrm>
            <a:off x="2617219" y="3689250"/>
            <a:ext cx="319928" cy="208300"/>
          </a:xfrm>
          <a:prstGeom prst="rect">
            <a:avLst/>
          </a:prstGeom>
          <a:noFill/>
          <a:ln>
            <a:noFill/>
          </a:ln>
        </p:spPr>
      </p:pic>
      <p:pic>
        <p:nvPicPr>
          <p:cNvPr id="2455" name="Google Shape;2455;p205"/>
          <p:cNvPicPr preferRelativeResize="0"/>
          <p:nvPr/>
        </p:nvPicPr>
        <p:blipFill>
          <a:blip r:embed="rId5">
            <a:alphaModFix/>
          </a:blip>
          <a:stretch>
            <a:fillRect/>
          </a:stretch>
        </p:blipFill>
        <p:spPr>
          <a:xfrm>
            <a:off x="2867874" y="2397550"/>
            <a:ext cx="750564" cy="587424"/>
          </a:xfrm>
          <a:prstGeom prst="rect">
            <a:avLst/>
          </a:prstGeom>
          <a:noFill/>
          <a:ln>
            <a:noFill/>
          </a:ln>
        </p:spPr>
      </p:pic>
      <p:pic>
        <p:nvPicPr>
          <p:cNvPr id="2456" name="Google Shape;2456;p205"/>
          <p:cNvPicPr preferRelativeResize="0"/>
          <p:nvPr/>
        </p:nvPicPr>
        <p:blipFill>
          <a:blip r:embed="rId5">
            <a:alphaModFix/>
          </a:blip>
          <a:stretch>
            <a:fillRect/>
          </a:stretch>
        </p:blipFill>
        <p:spPr>
          <a:xfrm>
            <a:off x="2867874" y="3195199"/>
            <a:ext cx="1104510" cy="551775"/>
          </a:xfrm>
          <a:prstGeom prst="rect">
            <a:avLst/>
          </a:prstGeom>
          <a:noFill/>
          <a:ln>
            <a:noFill/>
          </a:ln>
        </p:spPr>
      </p:pic>
      <p:sp>
        <p:nvSpPr>
          <p:cNvPr id="2457" name="Google Shape;2457;p205"/>
          <p:cNvSpPr/>
          <p:nvPr/>
        </p:nvSpPr>
        <p:spPr>
          <a:xfrm>
            <a:off x="1852138" y="2239175"/>
            <a:ext cx="1697700" cy="15078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05"/>
          <p:cNvSpPr/>
          <p:nvPr/>
        </p:nvSpPr>
        <p:spPr>
          <a:xfrm>
            <a:off x="1775951" y="3001175"/>
            <a:ext cx="1848900" cy="15960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05"/>
          <p:cNvSpPr/>
          <p:nvPr/>
        </p:nvSpPr>
        <p:spPr>
          <a:xfrm>
            <a:off x="4653675" y="2478800"/>
            <a:ext cx="156900" cy="211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05"/>
          <p:cNvSpPr/>
          <p:nvPr/>
        </p:nvSpPr>
        <p:spPr>
          <a:xfrm>
            <a:off x="2899975" y="4597175"/>
            <a:ext cx="1910700" cy="1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D9611897-7A18-49F3-BEE9-6E8DAE0A38DD}"/>
              </a:ext>
            </a:extLst>
          </p:cNvPr>
          <p:cNvPicPr>
            <a:picLocks noChangeAspect="1"/>
          </p:cNvPicPr>
          <p:nvPr/>
        </p:nvPicPr>
        <p:blipFill>
          <a:blip r:embed="rId6"/>
          <a:stretch>
            <a:fillRect/>
          </a:stretch>
        </p:blipFill>
        <p:spPr>
          <a:xfrm>
            <a:off x="8445300" y="4564656"/>
            <a:ext cx="592264" cy="471837"/>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pic>
        <p:nvPicPr>
          <p:cNvPr id="2550" name="Google Shape;2550;p211" descr="Screen Shot 2015-10-19 at 9.28.30 AM.png"/>
          <p:cNvPicPr preferRelativeResize="0"/>
          <p:nvPr/>
        </p:nvPicPr>
        <p:blipFill>
          <a:blip r:embed="rId3">
            <a:alphaModFix/>
          </a:blip>
          <a:stretch>
            <a:fillRect/>
          </a:stretch>
        </p:blipFill>
        <p:spPr>
          <a:xfrm>
            <a:off x="96775" y="0"/>
            <a:ext cx="6024150" cy="5025825"/>
          </a:xfrm>
          <a:prstGeom prst="rect">
            <a:avLst/>
          </a:prstGeom>
          <a:noFill/>
          <a:ln>
            <a:noFill/>
          </a:ln>
        </p:spPr>
      </p:pic>
      <p:sp>
        <p:nvSpPr>
          <p:cNvPr id="2551" name="Google Shape;2551;p211"/>
          <p:cNvSpPr txBox="1"/>
          <p:nvPr/>
        </p:nvSpPr>
        <p:spPr>
          <a:xfrm>
            <a:off x="5956700" y="411600"/>
            <a:ext cx="2958600" cy="400710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What is the ceiling of the pool room made from?</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Looks like it’s a Drop Ceiling! Drop ceilings are ideal for running wires, since you can easily push up the ceiling tiles and move them back into place. </a:t>
            </a:r>
            <a:endParaRPr dirty="0">
              <a:solidFill>
                <a:schemeClr val="bg1"/>
              </a:solidFill>
              <a:latin typeface="Lato"/>
              <a:ea typeface="Lato"/>
              <a:cs typeface="Lato"/>
              <a:sym typeface="Lato"/>
            </a:endParaRPr>
          </a:p>
          <a:p>
            <a:pPr marL="0" lvl="0" indent="0" algn="ctr" rtl="0">
              <a:spcBef>
                <a:spcPts val="0"/>
              </a:spcBef>
              <a:spcAft>
                <a:spcPts val="0"/>
              </a:spcAft>
              <a:buNone/>
            </a:pPr>
            <a:endParaRPr dirty="0">
              <a:solidFill>
                <a:schemeClr val="bg1"/>
              </a:solidFill>
              <a:latin typeface="Lato"/>
              <a:ea typeface="Lato"/>
              <a:cs typeface="Lato"/>
              <a:sym typeface="Lato"/>
            </a:endParaRPr>
          </a:p>
          <a:p>
            <a:pPr marL="0" lvl="0" indent="0" algn="ctr" rtl="0">
              <a:spcBef>
                <a:spcPts val="0"/>
              </a:spcBef>
              <a:spcAft>
                <a:spcPts val="0"/>
              </a:spcAft>
              <a:buNone/>
            </a:pPr>
            <a:r>
              <a:rPr lang="en-US" dirty="0">
                <a:solidFill>
                  <a:schemeClr val="bg1"/>
                </a:solidFill>
                <a:latin typeface="Lato"/>
                <a:ea typeface="Lato"/>
                <a:cs typeface="Lato"/>
                <a:sym typeface="Lato"/>
              </a:rPr>
              <a:t>We can have a cable run and place the AP right where it needs to be to cover the space!</a:t>
            </a:r>
            <a:endParaRPr dirty="0">
              <a:solidFill>
                <a:schemeClr val="bg1"/>
              </a:solidFill>
              <a:latin typeface="Lato"/>
              <a:ea typeface="Lato"/>
              <a:cs typeface="Lato"/>
              <a:sym typeface="Lato"/>
            </a:endParaRPr>
          </a:p>
        </p:txBody>
      </p:sp>
      <p:sp>
        <p:nvSpPr>
          <p:cNvPr id="2552" name="Google Shape;2552;p211"/>
          <p:cNvSpPr/>
          <p:nvPr/>
        </p:nvSpPr>
        <p:spPr>
          <a:xfrm>
            <a:off x="1626350" y="2527775"/>
            <a:ext cx="1234500" cy="1734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11"/>
          <p:cNvSpPr/>
          <p:nvPr/>
        </p:nvSpPr>
        <p:spPr>
          <a:xfrm>
            <a:off x="2635450" y="2449400"/>
            <a:ext cx="2312100" cy="2400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11"/>
          <p:cNvSpPr/>
          <p:nvPr/>
        </p:nvSpPr>
        <p:spPr>
          <a:xfrm>
            <a:off x="2704050" y="2527775"/>
            <a:ext cx="156900" cy="22728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5" name="Google Shape;2555;p211"/>
          <p:cNvPicPr preferRelativeResize="0"/>
          <p:nvPr/>
        </p:nvPicPr>
        <p:blipFill>
          <a:blip r:embed="rId4">
            <a:alphaModFix/>
          </a:blip>
          <a:stretch>
            <a:fillRect/>
          </a:stretch>
        </p:blipFill>
        <p:spPr>
          <a:xfrm>
            <a:off x="2622520" y="2939250"/>
            <a:ext cx="319950" cy="208300"/>
          </a:xfrm>
          <a:prstGeom prst="rect">
            <a:avLst/>
          </a:prstGeom>
          <a:noFill/>
          <a:ln>
            <a:noFill/>
          </a:ln>
        </p:spPr>
      </p:pic>
      <p:pic>
        <p:nvPicPr>
          <p:cNvPr id="2556" name="Google Shape;2556;p211"/>
          <p:cNvPicPr preferRelativeResize="0"/>
          <p:nvPr/>
        </p:nvPicPr>
        <p:blipFill>
          <a:blip r:embed="rId4">
            <a:alphaModFix/>
          </a:blip>
          <a:stretch>
            <a:fillRect/>
          </a:stretch>
        </p:blipFill>
        <p:spPr>
          <a:xfrm>
            <a:off x="2617219" y="3689250"/>
            <a:ext cx="319928" cy="208300"/>
          </a:xfrm>
          <a:prstGeom prst="rect">
            <a:avLst/>
          </a:prstGeom>
          <a:noFill/>
          <a:ln>
            <a:noFill/>
          </a:ln>
        </p:spPr>
      </p:pic>
      <p:pic>
        <p:nvPicPr>
          <p:cNvPr id="2557" name="Google Shape;2557;p211"/>
          <p:cNvPicPr preferRelativeResize="0"/>
          <p:nvPr/>
        </p:nvPicPr>
        <p:blipFill>
          <a:blip r:embed="rId5">
            <a:alphaModFix/>
          </a:blip>
          <a:stretch>
            <a:fillRect/>
          </a:stretch>
        </p:blipFill>
        <p:spPr>
          <a:xfrm>
            <a:off x="2867874" y="2592499"/>
            <a:ext cx="542076" cy="392475"/>
          </a:xfrm>
          <a:prstGeom prst="rect">
            <a:avLst/>
          </a:prstGeom>
          <a:noFill/>
          <a:ln>
            <a:noFill/>
          </a:ln>
        </p:spPr>
      </p:pic>
      <p:pic>
        <p:nvPicPr>
          <p:cNvPr id="2558" name="Google Shape;2558;p211"/>
          <p:cNvPicPr preferRelativeResize="0"/>
          <p:nvPr/>
        </p:nvPicPr>
        <p:blipFill>
          <a:blip r:embed="rId5">
            <a:alphaModFix/>
          </a:blip>
          <a:stretch>
            <a:fillRect/>
          </a:stretch>
        </p:blipFill>
        <p:spPr>
          <a:xfrm>
            <a:off x="2867874" y="3357775"/>
            <a:ext cx="612426" cy="389199"/>
          </a:xfrm>
          <a:prstGeom prst="rect">
            <a:avLst/>
          </a:prstGeom>
          <a:noFill/>
          <a:ln>
            <a:noFill/>
          </a:ln>
        </p:spPr>
      </p:pic>
      <p:sp>
        <p:nvSpPr>
          <p:cNvPr id="2559" name="Google Shape;2559;p211"/>
          <p:cNvSpPr/>
          <p:nvPr/>
        </p:nvSpPr>
        <p:spPr>
          <a:xfrm>
            <a:off x="1852138" y="2239175"/>
            <a:ext cx="1697700" cy="15078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11"/>
          <p:cNvSpPr/>
          <p:nvPr/>
        </p:nvSpPr>
        <p:spPr>
          <a:xfrm>
            <a:off x="1775951" y="3001175"/>
            <a:ext cx="1848900" cy="15960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11"/>
          <p:cNvSpPr/>
          <p:nvPr/>
        </p:nvSpPr>
        <p:spPr>
          <a:xfrm>
            <a:off x="4653675" y="2478800"/>
            <a:ext cx="156900" cy="211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11"/>
          <p:cNvSpPr/>
          <p:nvPr/>
        </p:nvSpPr>
        <p:spPr>
          <a:xfrm>
            <a:off x="2899975" y="4597175"/>
            <a:ext cx="1910700" cy="1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3" name="Google Shape;2563;p211"/>
          <p:cNvPicPr preferRelativeResize="0"/>
          <p:nvPr/>
        </p:nvPicPr>
        <p:blipFill>
          <a:blip r:embed="rId6">
            <a:alphaModFix/>
          </a:blip>
          <a:stretch>
            <a:fillRect/>
          </a:stretch>
        </p:blipFill>
        <p:spPr>
          <a:xfrm>
            <a:off x="6354112" y="3147550"/>
            <a:ext cx="2305488" cy="1271150"/>
          </a:xfrm>
          <a:prstGeom prst="rect">
            <a:avLst/>
          </a:prstGeom>
          <a:noFill/>
          <a:ln>
            <a:noFill/>
          </a:ln>
        </p:spPr>
      </p:pic>
      <p:pic>
        <p:nvPicPr>
          <p:cNvPr id="2564" name="Google Shape;2564;p211"/>
          <p:cNvPicPr preferRelativeResize="0"/>
          <p:nvPr/>
        </p:nvPicPr>
        <p:blipFill>
          <a:blip r:embed="rId4">
            <a:alphaModFix/>
          </a:blip>
          <a:stretch>
            <a:fillRect/>
          </a:stretch>
        </p:blipFill>
        <p:spPr>
          <a:xfrm>
            <a:off x="3851488" y="3414648"/>
            <a:ext cx="515525" cy="335639"/>
          </a:xfrm>
          <a:prstGeom prst="rect">
            <a:avLst/>
          </a:prstGeom>
          <a:noFill/>
          <a:ln>
            <a:noFill/>
          </a:ln>
        </p:spPr>
      </p:pic>
      <p:pic>
        <p:nvPicPr>
          <p:cNvPr id="2565" name="Google Shape;2565;p211"/>
          <p:cNvPicPr preferRelativeResize="0"/>
          <p:nvPr/>
        </p:nvPicPr>
        <p:blipFill>
          <a:blip r:embed="rId5">
            <a:alphaModFix/>
          </a:blip>
          <a:stretch>
            <a:fillRect/>
          </a:stretch>
        </p:blipFill>
        <p:spPr>
          <a:xfrm>
            <a:off x="4318024" y="3147562"/>
            <a:ext cx="335650" cy="335650"/>
          </a:xfrm>
          <a:prstGeom prst="rect">
            <a:avLst/>
          </a:prstGeom>
          <a:noFill/>
          <a:ln>
            <a:noFill/>
          </a:ln>
        </p:spPr>
      </p:pic>
      <p:sp>
        <p:nvSpPr>
          <p:cNvPr id="2566" name="Google Shape;2566;p211"/>
          <p:cNvSpPr/>
          <p:nvPr/>
        </p:nvSpPr>
        <p:spPr>
          <a:xfrm>
            <a:off x="3031700" y="2592500"/>
            <a:ext cx="1967700" cy="18909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540E2C0B-7381-4D06-B88E-EA3A1799D45B}"/>
              </a:ext>
            </a:extLst>
          </p:cNvPr>
          <p:cNvPicPr>
            <a:picLocks noChangeAspect="1"/>
          </p:cNvPicPr>
          <p:nvPr/>
        </p:nvPicPr>
        <p:blipFill>
          <a:blip r:embed="rId7"/>
          <a:stretch>
            <a:fillRect/>
          </a:stretch>
        </p:blipFill>
        <p:spPr>
          <a:xfrm>
            <a:off x="8443959" y="4561459"/>
            <a:ext cx="656741" cy="523204"/>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gradFill>
          <a:gsLst>
            <a:gs pos="2000">
              <a:srgbClr val="0E0D0C"/>
            </a:gs>
            <a:gs pos="100000">
              <a:schemeClr val="accent2">
                <a:lumMod val="90000"/>
              </a:schemeClr>
            </a:gs>
            <a:gs pos="100000">
              <a:srgbClr val="0E0D0C">
                <a:lumMod val="79000"/>
                <a:lumOff val="21000"/>
              </a:srgbClr>
            </a:gs>
          </a:gsLst>
          <a:lin ang="5400000" scaled="1"/>
        </a:gradFill>
        <a:effectLst/>
      </p:bgPr>
    </p:bg>
    <p:spTree>
      <p:nvGrpSpPr>
        <p:cNvPr id="1" name="Shape 2570"/>
        <p:cNvGrpSpPr/>
        <p:nvPr/>
      </p:nvGrpSpPr>
      <p:grpSpPr>
        <a:xfrm>
          <a:off x="0" y="0"/>
          <a:ext cx="0" cy="0"/>
          <a:chOff x="0" y="0"/>
          <a:chExt cx="0" cy="0"/>
        </a:xfrm>
      </p:grpSpPr>
      <p:sp>
        <p:nvSpPr>
          <p:cNvPr id="2571" name="Google Shape;2571;p212"/>
          <p:cNvSpPr txBox="1">
            <a:spLocks noGrp="1"/>
          </p:cNvSpPr>
          <p:nvPr>
            <p:ph type="ctrTitle"/>
          </p:nvPr>
        </p:nvSpPr>
        <p:spPr>
          <a:xfrm>
            <a:off x="685800" y="2020491"/>
            <a:ext cx="7772400" cy="1102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ato"/>
              <a:buNone/>
            </a:pPr>
            <a:r>
              <a:rPr lang="en-US"/>
              <a:t>Covering Complex Space Recap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F2B27"/>
              </a:buClr>
              <a:buFont typeface="Lato"/>
              <a:buNone/>
            </a:pPr>
            <a:r>
              <a:rPr lang="en-US" dirty="0">
                <a:solidFill>
                  <a:schemeClr val="bg1"/>
                </a:solidFill>
              </a:rPr>
              <a:t>Hardwiring</a:t>
            </a:r>
            <a:endParaRPr sz="4400" b="0" i="0" u="none" strike="noStrike" cap="none" dirty="0">
              <a:solidFill>
                <a:schemeClr val="bg1"/>
              </a:solidFill>
              <a:sym typeface="Lato"/>
            </a:endParaRPr>
          </a:p>
        </p:txBody>
      </p:sp>
      <p:sp>
        <p:nvSpPr>
          <p:cNvPr id="417" name="Google Shape;417;p54"/>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18" name="Google Shape;418;p54"/>
          <p:cNvPicPr preferRelativeResize="0"/>
          <p:nvPr/>
        </p:nvPicPr>
        <p:blipFill>
          <a:blip r:embed="rId3">
            <a:alphaModFix/>
          </a:blip>
          <a:stretch>
            <a:fillRect/>
          </a:stretch>
        </p:blipFill>
        <p:spPr>
          <a:xfrm>
            <a:off x="115738" y="2030524"/>
            <a:ext cx="1142980" cy="857250"/>
          </a:xfrm>
          <a:prstGeom prst="rect">
            <a:avLst/>
          </a:prstGeom>
          <a:noFill/>
          <a:ln>
            <a:noFill/>
          </a:ln>
        </p:spPr>
      </p:pic>
      <p:sp>
        <p:nvSpPr>
          <p:cNvPr id="419" name="Google Shape;419;p54"/>
          <p:cNvSpPr txBox="1"/>
          <p:nvPr/>
        </p:nvSpPr>
        <p:spPr>
          <a:xfrm>
            <a:off x="346252" y="2877057"/>
            <a:ext cx="727263" cy="35938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420" name="Google Shape;420;p54"/>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421" name="Google Shape;421;p54"/>
          <p:cNvSpPr txBox="1"/>
          <p:nvPr/>
        </p:nvSpPr>
        <p:spPr>
          <a:xfrm>
            <a:off x="1690538" y="2919649"/>
            <a:ext cx="822900" cy="35938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422" name="Google Shape;422;p54"/>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423" name="Google Shape;423;p54"/>
          <p:cNvCxnSpPr>
            <a:stCxn id="42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54"/>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426" name="Google Shape;426;p54"/>
          <p:cNvSpPr txBox="1"/>
          <p:nvPr/>
        </p:nvSpPr>
        <p:spPr>
          <a:xfrm>
            <a:off x="3036245" y="2592069"/>
            <a:ext cx="657334" cy="36321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428" name="Google Shape;428;p54"/>
          <p:cNvPicPr preferRelativeResize="0"/>
          <p:nvPr/>
        </p:nvPicPr>
        <p:blipFill>
          <a:blip r:embed="rId5">
            <a:alphaModFix/>
          </a:blip>
          <a:stretch>
            <a:fillRect/>
          </a:stretch>
        </p:blipFill>
        <p:spPr>
          <a:xfrm>
            <a:off x="2742001" y="2174196"/>
            <a:ext cx="1245024" cy="544129"/>
          </a:xfrm>
          <a:prstGeom prst="rect">
            <a:avLst/>
          </a:prstGeom>
          <a:noFill/>
          <a:ln>
            <a:noFill/>
          </a:ln>
        </p:spPr>
      </p:pic>
      <p:sp>
        <p:nvSpPr>
          <p:cNvPr id="430" name="Google Shape;430;p54"/>
          <p:cNvSpPr txBox="1"/>
          <p:nvPr/>
        </p:nvSpPr>
        <p:spPr>
          <a:xfrm>
            <a:off x="4703182" y="1680217"/>
            <a:ext cx="452406" cy="33089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1</a:t>
            </a:r>
            <a:endParaRPr u="sng" dirty="0">
              <a:solidFill>
                <a:schemeClr val="bg1"/>
              </a:solidFill>
            </a:endParaRPr>
          </a:p>
          <a:p>
            <a:pPr marL="0" lvl="0" indent="0" algn="l" rtl="0">
              <a:spcBef>
                <a:spcPts val="0"/>
              </a:spcBef>
              <a:spcAft>
                <a:spcPts val="0"/>
              </a:spcAft>
              <a:buNone/>
            </a:pPr>
            <a:endParaRPr dirty="0"/>
          </a:p>
        </p:txBody>
      </p:sp>
      <p:cxnSp>
        <p:nvCxnSpPr>
          <p:cNvPr id="431" name="Google Shape;431;p54"/>
          <p:cNvCxnSpPr>
            <a:cxnSpLocks/>
          </p:cNvCxnSpPr>
          <p:nvPr/>
        </p:nvCxnSpPr>
        <p:spPr>
          <a:xfrm flipH="1">
            <a:off x="3214426" y="1312216"/>
            <a:ext cx="1460181" cy="1137183"/>
          </a:xfrm>
          <a:prstGeom prst="straightConnector1">
            <a:avLst/>
          </a:prstGeom>
          <a:noFill/>
          <a:ln w="38100" cap="flat" cmpd="sng">
            <a:solidFill>
              <a:schemeClr val="accent1"/>
            </a:solidFill>
            <a:prstDash val="solid"/>
            <a:round/>
            <a:headEnd type="none" w="med" len="med"/>
            <a:tailEnd type="none" w="med" len="med"/>
          </a:ln>
        </p:spPr>
      </p:cxnSp>
      <p:sp>
        <p:nvSpPr>
          <p:cNvPr id="435" name="Google Shape;435;p54"/>
          <p:cNvSpPr txBox="1"/>
          <p:nvPr/>
        </p:nvSpPr>
        <p:spPr>
          <a:xfrm>
            <a:off x="7657235" y="3271453"/>
            <a:ext cx="433620" cy="35577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T2</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436" name="Google Shape;436;p54"/>
          <p:cNvCxnSpPr>
            <a:cxnSpLocks/>
          </p:cNvCxnSpPr>
          <p:nvPr/>
        </p:nvCxnSpPr>
        <p:spPr>
          <a:xfrm flipH="1" flipV="1">
            <a:off x="3798281" y="2524064"/>
            <a:ext cx="3462407" cy="58288"/>
          </a:xfrm>
          <a:prstGeom prst="straightConnector1">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440" name="Google Shape;440;p54"/>
          <p:cNvSpPr txBox="1"/>
          <p:nvPr/>
        </p:nvSpPr>
        <p:spPr>
          <a:xfrm>
            <a:off x="6216664" y="4619655"/>
            <a:ext cx="490162" cy="37512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4</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441" name="Google Shape;441;p54"/>
          <p:cNvCxnSpPr>
            <a:cxnSpLocks/>
          </p:cNvCxnSpPr>
          <p:nvPr/>
        </p:nvCxnSpPr>
        <p:spPr>
          <a:xfrm flipH="1" flipV="1">
            <a:off x="3830740" y="2606619"/>
            <a:ext cx="1987663" cy="842719"/>
          </a:xfrm>
          <a:prstGeom prst="straightConnector1">
            <a:avLst/>
          </a:prstGeom>
          <a:noFill/>
          <a:ln w="38100" cap="flat" cmpd="sng">
            <a:solidFill>
              <a:schemeClr val="accent1"/>
            </a:solidFill>
            <a:prstDash val="solid"/>
            <a:round/>
            <a:headEnd type="none" w="med" len="med"/>
            <a:tailEnd type="none" w="med" len="med"/>
          </a:ln>
        </p:spPr>
      </p:cxnSp>
      <p:sp>
        <p:nvSpPr>
          <p:cNvPr id="444" name="Google Shape;444;p54"/>
          <p:cNvSpPr txBox="1"/>
          <p:nvPr/>
        </p:nvSpPr>
        <p:spPr>
          <a:xfrm>
            <a:off x="7139363" y="1617224"/>
            <a:ext cx="451585" cy="32711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3</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48" name="Google Shape;448;p54"/>
          <p:cNvSpPr txBox="1"/>
          <p:nvPr/>
        </p:nvSpPr>
        <p:spPr>
          <a:xfrm>
            <a:off x="4049210" y="4743741"/>
            <a:ext cx="490162" cy="34273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T5</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449" name="Google Shape;449;p54"/>
          <p:cNvCxnSpPr>
            <a:cxnSpLocks/>
          </p:cNvCxnSpPr>
          <p:nvPr/>
        </p:nvCxnSpPr>
        <p:spPr>
          <a:xfrm flipH="1">
            <a:off x="2841250" y="3909543"/>
            <a:ext cx="852329" cy="1"/>
          </a:xfrm>
          <a:prstGeom prst="straightConnector1">
            <a:avLst/>
          </a:prstGeom>
          <a:noFill/>
          <a:ln w="38100" cap="flat" cmpd="sng">
            <a:solidFill>
              <a:schemeClr val="accent1"/>
            </a:solidFill>
            <a:prstDash val="solid"/>
            <a:round/>
            <a:headEnd type="none" w="med" len="med"/>
            <a:tailEnd type="none" w="med" len="med"/>
          </a:ln>
        </p:spPr>
      </p:cxnSp>
      <p:sp>
        <p:nvSpPr>
          <p:cNvPr id="450" name="Google Shape;450;p54"/>
          <p:cNvSpPr txBox="1"/>
          <p:nvPr/>
        </p:nvSpPr>
        <p:spPr>
          <a:xfrm>
            <a:off x="2280325" y="3594156"/>
            <a:ext cx="660816" cy="44054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dirty="0">
                <a:solidFill>
                  <a:srgbClr val="C00000"/>
                </a:solidFill>
              </a:rPr>
              <a:t>!?</a:t>
            </a:r>
            <a:endParaRPr sz="2400" b="1" u="sng" dirty="0">
              <a:solidFill>
                <a:srgbClr val="C00000"/>
              </a:solidFill>
            </a:endParaRPr>
          </a:p>
        </p:txBody>
      </p:sp>
      <p:pic>
        <p:nvPicPr>
          <p:cNvPr id="3" name="Picture 2" descr="A picture containing object&#10;&#10;Description automatically generated">
            <a:extLst>
              <a:ext uri="{FF2B5EF4-FFF2-40B4-BE49-F238E27FC236}">
                <a16:creationId xmlns:a16="http://schemas.microsoft.com/office/drawing/2014/main" id="{7191BF80-1A8B-4FA3-8262-7FDA89EE4928}"/>
              </a:ext>
            </a:extLst>
          </p:cNvPr>
          <p:cNvPicPr>
            <a:picLocks noChangeAspect="1"/>
          </p:cNvPicPr>
          <p:nvPr/>
        </p:nvPicPr>
        <p:blipFill>
          <a:blip r:embed="rId6"/>
          <a:stretch>
            <a:fillRect/>
          </a:stretch>
        </p:blipFill>
        <p:spPr>
          <a:xfrm>
            <a:off x="8437418" y="4562400"/>
            <a:ext cx="657832" cy="524073"/>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4AFFCB28-9219-4FCD-95FD-182E0D782050}"/>
              </a:ext>
            </a:extLst>
          </p:cNvPr>
          <p:cNvPicPr>
            <a:picLocks noChangeAspect="1"/>
          </p:cNvPicPr>
          <p:nvPr/>
        </p:nvPicPr>
        <p:blipFill>
          <a:blip r:embed="rId7"/>
          <a:stretch>
            <a:fillRect/>
          </a:stretch>
        </p:blipFill>
        <p:spPr>
          <a:xfrm>
            <a:off x="4294291" y="521234"/>
            <a:ext cx="1414121" cy="1121869"/>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22E44376-A8EB-468C-92F1-155910704F5C}"/>
              </a:ext>
            </a:extLst>
          </p:cNvPr>
          <p:cNvPicPr>
            <a:picLocks noChangeAspect="1"/>
          </p:cNvPicPr>
          <p:nvPr/>
        </p:nvPicPr>
        <p:blipFill>
          <a:blip r:embed="rId7"/>
          <a:stretch>
            <a:fillRect/>
          </a:stretch>
        </p:blipFill>
        <p:spPr>
          <a:xfrm>
            <a:off x="6712009" y="446705"/>
            <a:ext cx="1508066" cy="1196398"/>
          </a:xfrm>
          <a:prstGeom prst="rect">
            <a:avLst/>
          </a:prstGeom>
        </p:spPr>
      </p:pic>
      <p:pic>
        <p:nvPicPr>
          <p:cNvPr id="12" name="Picture 11" descr="A screen shot of a computer&#10;&#10;Description automatically generated">
            <a:extLst>
              <a:ext uri="{FF2B5EF4-FFF2-40B4-BE49-F238E27FC236}">
                <a16:creationId xmlns:a16="http://schemas.microsoft.com/office/drawing/2014/main" id="{C105A96B-CC0F-4BAB-80E5-E7D3F3F45011}"/>
              </a:ext>
            </a:extLst>
          </p:cNvPr>
          <p:cNvPicPr>
            <a:picLocks noChangeAspect="1"/>
          </p:cNvPicPr>
          <p:nvPr/>
        </p:nvPicPr>
        <p:blipFill>
          <a:blip r:embed="rId7"/>
          <a:stretch>
            <a:fillRect/>
          </a:stretch>
        </p:blipFill>
        <p:spPr>
          <a:xfrm>
            <a:off x="7139363" y="2067271"/>
            <a:ext cx="1514221" cy="1201282"/>
          </a:xfrm>
          <a:prstGeom prst="rect">
            <a:avLst/>
          </a:prstGeom>
        </p:spPr>
      </p:pic>
      <p:pic>
        <p:nvPicPr>
          <p:cNvPr id="16" name="Picture 15" descr="A screen shot of a computer&#10;&#10;Description automatically generated">
            <a:extLst>
              <a:ext uri="{FF2B5EF4-FFF2-40B4-BE49-F238E27FC236}">
                <a16:creationId xmlns:a16="http://schemas.microsoft.com/office/drawing/2014/main" id="{799FA512-B1CB-4133-949D-2B1B8A65268B}"/>
              </a:ext>
            </a:extLst>
          </p:cNvPr>
          <p:cNvPicPr>
            <a:picLocks noChangeAspect="1"/>
          </p:cNvPicPr>
          <p:nvPr/>
        </p:nvPicPr>
        <p:blipFill>
          <a:blip r:embed="rId7"/>
          <a:stretch>
            <a:fillRect/>
          </a:stretch>
        </p:blipFill>
        <p:spPr>
          <a:xfrm>
            <a:off x="5669572" y="3279392"/>
            <a:ext cx="1676555" cy="1330066"/>
          </a:xfrm>
          <a:prstGeom prst="rect">
            <a:avLst/>
          </a:prstGeom>
        </p:spPr>
      </p:pic>
      <p:pic>
        <p:nvPicPr>
          <p:cNvPr id="20" name="Picture 19" descr="A screen shot of a computer&#10;&#10;Description automatically generated">
            <a:extLst>
              <a:ext uri="{FF2B5EF4-FFF2-40B4-BE49-F238E27FC236}">
                <a16:creationId xmlns:a16="http://schemas.microsoft.com/office/drawing/2014/main" id="{42AEAA4D-B3CD-430C-A057-21E47D231D26}"/>
              </a:ext>
            </a:extLst>
          </p:cNvPr>
          <p:cNvPicPr>
            <a:picLocks noChangeAspect="1"/>
          </p:cNvPicPr>
          <p:nvPr/>
        </p:nvPicPr>
        <p:blipFill>
          <a:blip r:embed="rId7"/>
          <a:stretch>
            <a:fillRect/>
          </a:stretch>
        </p:blipFill>
        <p:spPr>
          <a:xfrm>
            <a:off x="3479430" y="3389646"/>
            <a:ext cx="1774380" cy="1407674"/>
          </a:xfrm>
          <a:prstGeom prst="rect">
            <a:avLst/>
          </a:prstGeom>
        </p:spPr>
      </p:pic>
      <p:cxnSp>
        <p:nvCxnSpPr>
          <p:cNvPr id="33" name="Connector: Curved 32">
            <a:extLst>
              <a:ext uri="{FF2B5EF4-FFF2-40B4-BE49-F238E27FC236}">
                <a16:creationId xmlns:a16="http://schemas.microsoft.com/office/drawing/2014/main" id="{FED625DA-5EAE-415D-98A7-A59952C8D490}"/>
              </a:ext>
            </a:extLst>
          </p:cNvPr>
          <p:cNvCxnSpPr>
            <a:cxnSpLocks/>
          </p:cNvCxnSpPr>
          <p:nvPr/>
        </p:nvCxnSpPr>
        <p:spPr>
          <a:xfrm rot="10800000" flipV="1">
            <a:off x="3585503" y="1296134"/>
            <a:ext cx="3553861" cy="1177538"/>
          </a:xfrm>
          <a:prstGeom prst="curvedConnector3">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575"/>
        <p:cNvGrpSpPr/>
        <p:nvPr/>
      </p:nvGrpSpPr>
      <p:grpSpPr>
        <a:xfrm>
          <a:off x="0" y="0"/>
          <a:ext cx="0" cy="0"/>
          <a:chOff x="0" y="0"/>
          <a:chExt cx="0" cy="0"/>
        </a:xfrm>
      </p:grpSpPr>
      <p:sp>
        <p:nvSpPr>
          <p:cNvPr id="2576" name="Google Shape;2576;p213"/>
          <p:cNvSpPr txBox="1">
            <a:spLocks noGrp="1"/>
          </p:cNvSpPr>
          <p:nvPr>
            <p:ph type="title"/>
          </p:nvPr>
        </p:nvSpPr>
        <p:spPr>
          <a:xfrm>
            <a:off x="457200" y="205979"/>
            <a:ext cx="8229600" cy="857400"/>
          </a:xfrm>
          <a:prstGeom prst="rect">
            <a:avLst/>
          </a:prstGeom>
          <a:gradFill>
            <a:gsLst>
              <a:gs pos="2000">
                <a:srgbClr val="0E0D0C"/>
              </a:gs>
              <a:gs pos="100000">
                <a:schemeClr val="accent2">
                  <a:lumMod val="90000"/>
                </a:schemeClr>
              </a:gs>
              <a:gs pos="100000">
                <a:srgbClr val="FFB49F"/>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Covering Space Recap</a:t>
            </a:r>
            <a:endParaRPr dirty="0">
              <a:solidFill>
                <a:schemeClr val="bg1"/>
              </a:solidFill>
            </a:endParaRPr>
          </a:p>
        </p:txBody>
      </p:sp>
      <p:sp>
        <p:nvSpPr>
          <p:cNvPr id="2577" name="Google Shape;2577;p213"/>
          <p:cNvSpPr txBox="1">
            <a:spLocks noGrp="1"/>
          </p:cNvSpPr>
          <p:nvPr>
            <p:ph type="body" idx="1"/>
          </p:nvPr>
        </p:nvSpPr>
        <p:spPr>
          <a:xfrm>
            <a:off x="323851" y="1200151"/>
            <a:ext cx="8562974" cy="3629024"/>
          </a:xfrm>
          <a:prstGeom prst="rect">
            <a:avLst/>
          </a:prstGeom>
          <a:gradFill>
            <a:gsLst>
              <a:gs pos="2000">
                <a:srgbClr val="0E0D0C"/>
              </a:gs>
              <a:gs pos="100000">
                <a:schemeClr val="accent2">
                  <a:lumMod val="90000"/>
                </a:schemeClr>
              </a:gs>
              <a:gs pos="100000">
                <a:srgbClr val="FFB49F"/>
              </a:gs>
            </a:gsLst>
            <a:lin ang="5400000" scaled="1"/>
          </a:gradFill>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1800" dirty="0">
                <a:solidFill>
                  <a:schemeClr val="bg1"/>
                </a:solidFill>
              </a:rPr>
              <a:t>What we covered:</a:t>
            </a:r>
            <a:endParaRPr sz="1800" dirty="0">
              <a:solidFill>
                <a:schemeClr val="bg1"/>
              </a:solidFill>
            </a:endParaRPr>
          </a:p>
          <a:p>
            <a:pPr marL="457200" lvl="0" indent="-342900" algn="l" rtl="0">
              <a:spcBef>
                <a:spcPts val="640"/>
              </a:spcBef>
              <a:spcAft>
                <a:spcPts val="0"/>
              </a:spcAft>
              <a:buClr>
                <a:schemeClr val="bg1"/>
              </a:buClr>
              <a:buSzPts val="1800"/>
              <a:buChar char="•"/>
            </a:pPr>
            <a:r>
              <a:rPr lang="en-US" sz="1800" dirty="0">
                <a:solidFill>
                  <a:schemeClr val="bg1"/>
                </a:solidFill>
              </a:rPr>
              <a:t>Building Materials MATTER!</a:t>
            </a:r>
            <a:endParaRPr sz="1800" dirty="0">
              <a:solidFill>
                <a:schemeClr val="bg1"/>
              </a:solidFill>
            </a:endParaRPr>
          </a:p>
          <a:p>
            <a:pPr marL="914400" lvl="1" indent="-342900" algn="l" rtl="0">
              <a:spcBef>
                <a:spcPts val="0"/>
              </a:spcBef>
              <a:spcAft>
                <a:spcPts val="0"/>
              </a:spcAft>
              <a:buClr>
                <a:schemeClr val="bg1"/>
              </a:buClr>
              <a:buSzPts val="1800"/>
              <a:buChar char="•"/>
            </a:pPr>
            <a:r>
              <a:rPr lang="en-US" sz="1800" dirty="0">
                <a:solidFill>
                  <a:schemeClr val="bg1"/>
                </a:solidFill>
              </a:rPr>
              <a:t>Metal, Brick and thick Concrete are </a:t>
            </a:r>
            <a:r>
              <a:rPr lang="en-US" sz="1800" dirty="0" err="1">
                <a:solidFill>
                  <a:schemeClr val="bg1"/>
                </a:solidFill>
              </a:rPr>
              <a:t>Wifi</a:t>
            </a:r>
            <a:r>
              <a:rPr lang="en-US" sz="1800" dirty="0">
                <a:solidFill>
                  <a:schemeClr val="bg1"/>
                </a:solidFill>
              </a:rPr>
              <a:t> killers</a:t>
            </a:r>
            <a:endParaRPr sz="1800" dirty="0">
              <a:solidFill>
                <a:schemeClr val="bg1"/>
              </a:solidFill>
            </a:endParaRPr>
          </a:p>
          <a:p>
            <a:pPr marL="914400" lvl="1" indent="-342900" algn="l" rtl="0">
              <a:spcBef>
                <a:spcPts val="0"/>
              </a:spcBef>
              <a:spcAft>
                <a:spcPts val="0"/>
              </a:spcAft>
              <a:buClr>
                <a:schemeClr val="bg1"/>
              </a:buClr>
              <a:buSzPts val="1800"/>
              <a:buChar char="•"/>
            </a:pPr>
            <a:r>
              <a:rPr lang="en-US" sz="1800" dirty="0">
                <a:solidFill>
                  <a:schemeClr val="bg1"/>
                </a:solidFill>
              </a:rPr>
              <a:t>Building materials influence how we address an installation (walls, ceilings, barriers, rooms, etc.)</a:t>
            </a:r>
            <a:endParaRPr sz="1800" dirty="0">
              <a:solidFill>
                <a:schemeClr val="bg1"/>
              </a:solidFill>
            </a:endParaRPr>
          </a:p>
          <a:p>
            <a:pPr marL="457200" lvl="0" indent="-342900" algn="l" rtl="0">
              <a:spcBef>
                <a:spcPts val="0"/>
              </a:spcBef>
              <a:spcAft>
                <a:spcPts val="0"/>
              </a:spcAft>
              <a:buClr>
                <a:schemeClr val="bg1"/>
              </a:buClr>
              <a:buSzPts val="1800"/>
              <a:buChar char="•"/>
            </a:pPr>
            <a:r>
              <a:rPr lang="en-US" sz="1800" b="1" dirty="0">
                <a:solidFill>
                  <a:schemeClr val="bg1"/>
                </a:solidFill>
              </a:rPr>
              <a:t>“Where”</a:t>
            </a:r>
            <a:r>
              <a:rPr lang="en-US" sz="1800" dirty="0">
                <a:solidFill>
                  <a:schemeClr val="bg1"/>
                </a:solidFill>
              </a:rPr>
              <a:t> is the most important question</a:t>
            </a:r>
            <a:endParaRPr sz="1800" dirty="0">
              <a:solidFill>
                <a:schemeClr val="bg1"/>
              </a:solidFill>
            </a:endParaRPr>
          </a:p>
          <a:p>
            <a:pPr marL="914400" lvl="1" indent="-342900" algn="l" rtl="0">
              <a:spcBef>
                <a:spcPts val="0"/>
              </a:spcBef>
              <a:spcAft>
                <a:spcPts val="0"/>
              </a:spcAft>
              <a:buClr>
                <a:schemeClr val="bg1"/>
              </a:buClr>
              <a:buSzPts val="1800"/>
              <a:buChar char="•"/>
            </a:pPr>
            <a:r>
              <a:rPr lang="en-US" sz="1800" dirty="0">
                <a:solidFill>
                  <a:schemeClr val="bg1"/>
                </a:solidFill>
              </a:rPr>
              <a:t>Where are you using your hardwired tablets</a:t>
            </a:r>
            <a:endParaRPr sz="1800" dirty="0">
              <a:solidFill>
                <a:schemeClr val="bg1"/>
              </a:solidFill>
            </a:endParaRPr>
          </a:p>
          <a:p>
            <a:pPr marL="914400" lvl="1" indent="-342900" algn="l" rtl="0">
              <a:spcBef>
                <a:spcPts val="0"/>
              </a:spcBef>
              <a:spcAft>
                <a:spcPts val="0"/>
              </a:spcAft>
              <a:buClr>
                <a:schemeClr val="bg1"/>
              </a:buClr>
              <a:buSzPts val="1800"/>
              <a:buChar char="•"/>
            </a:pPr>
            <a:r>
              <a:rPr lang="en-US" sz="1800" dirty="0">
                <a:solidFill>
                  <a:schemeClr val="bg1"/>
                </a:solidFill>
              </a:rPr>
              <a:t>Where are you using your wireless tablets</a:t>
            </a:r>
            <a:endParaRPr sz="1800" dirty="0">
              <a:solidFill>
                <a:schemeClr val="bg1"/>
              </a:solidFill>
            </a:endParaRPr>
          </a:p>
          <a:p>
            <a:pPr marL="457200" lvl="0" indent="-342900" algn="l" rtl="0">
              <a:spcBef>
                <a:spcPts val="0"/>
              </a:spcBef>
              <a:spcAft>
                <a:spcPts val="0"/>
              </a:spcAft>
              <a:buClr>
                <a:schemeClr val="bg1"/>
              </a:buClr>
              <a:buSzPts val="1800"/>
              <a:buChar char="•"/>
            </a:pPr>
            <a:r>
              <a:rPr lang="en-US" sz="1800" dirty="0">
                <a:solidFill>
                  <a:schemeClr val="bg1"/>
                </a:solidFill>
              </a:rPr>
              <a:t>Site surveys/Floorplans are our friend</a:t>
            </a:r>
            <a:endParaRPr sz="1800" dirty="0">
              <a:solidFill>
                <a:schemeClr val="bg1"/>
              </a:solidFill>
            </a:endParaRPr>
          </a:p>
          <a:p>
            <a:pPr marL="914400" lvl="1" indent="-342900" algn="l" rtl="0">
              <a:spcBef>
                <a:spcPts val="0"/>
              </a:spcBef>
              <a:spcAft>
                <a:spcPts val="0"/>
              </a:spcAft>
              <a:buClr>
                <a:schemeClr val="bg1"/>
              </a:buClr>
              <a:buSzPts val="1800"/>
              <a:buChar char="•"/>
            </a:pPr>
            <a:r>
              <a:rPr lang="en-US" sz="1800" dirty="0">
                <a:solidFill>
                  <a:schemeClr val="bg1"/>
                </a:solidFill>
              </a:rPr>
              <a:t>Looking at a space specifically helps us avoid unnecessary effort, or concentrate VERY necessary resources towards a tougher project</a:t>
            </a:r>
            <a:endParaRPr sz="1800" dirty="0">
              <a:solidFill>
                <a:schemeClr val="bg1"/>
              </a:solidFill>
            </a:endParaRPr>
          </a:p>
          <a:p>
            <a:pPr marL="342900" lvl="0" indent="-13970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FAB897A7-D410-43C1-A161-FE3B7028EDFC}"/>
              </a:ext>
            </a:extLst>
          </p:cNvPr>
          <p:cNvPicPr>
            <a:picLocks noChangeAspect="1"/>
          </p:cNvPicPr>
          <p:nvPr/>
        </p:nvPicPr>
        <p:blipFill>
          <a:blip r:embed="rId3"/>
          <a:stretch>
            <a:fillRect/>
          </a:stretch>
        </p:blipFill>
        <p:spPr>
          <a:xfrm>
            <a:off x="8299595" y="4422950"/>
            <a:ext cx="774409" cy="616946"/>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gradFill>
          <a:gsLst>
            <a:gs pos="0">
              <a:srgbClr val="0E0D0C"/>
            </a:gs>
            <a:gs pos="100000">
              <a:schemeClr val="accent2">
                <a:lumMod val="90000"/>
              </a:schemeClr>
            </a:gs>
            <a:gs pos="100000">
              <a:srgbClr val="0E0D0C">
                <a:lumMod val="80000"/>
                <a:lumOff val="20000"/>
              </a:srgb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16A6-69E4-4542-9182-D2DC39FFC8C6}"/>
              </a:ext>
            </a:extLst>
          </p:cNvPr>
          <p:cNvSpPr>
            <a:spLocks noGrp="1"/>
          </p:cNvSpPr>
          <p:nvPr>
            <p:ph type="ctrTitle"/>
          </p:nvPr>
        </p:nvSpPr>
        <p:spPr>
          <a:xfrm>
            <a:off x="781050" y="295275"/>
            <a:ext cx="7772400" cy="2276475"/>
          </a:xfrm>
          <a:gradFill>
            <a:gsLst>
              <a:gs pos="0">
                <a:srgbClr val="0E0D0C"/>
              </a:gs>
              <a:gs pos="100000">
                <a:schemeClr val="accent2">
                  <a:lumMod val="90000"/>
                </a:schemeClr>
              </a:gs>
              <a:gs pos="100000">
                <a:srgbClr val="FFB49F"/>
              </a:gs>
            </a:gsLst>
            <a:lin ang="5400000" scaled="1"/>
          </a:gradFill>
        </p:spPr>
        <p:txBody>
          <a:bodyPr/>
          <a:lstStyle/>
          <a:p>
            <a:r>
              <a:rPr lang="en-US" sz="3200" dirty="0"/>
              <a:t>Congrats! You’ve completed PAR’S Networking </a:t>
            </a:r>
            <a:br>
              <a:rPr lang="en-US" sz="3200" dirty="0"/>
            </a:br>
            <a:r>
              <a:rPr lang="en-US" sz="3200" dirty="0"/>
              <a:t>Training!</a:t>
            </a:r>
            <a:br>
              <a:rPr lang="en-US" sz="3200" dirty="0"/>
            </a:br>
            <a:endParaRPr lang="en-US" sz="3200" dirty="0"/>
          </a:p>
        </p:txBody>
      </p:sp>
      <p:pic>
        <p:nvPicPr>
          <p:cNvPr id="4" name="Picture 3" descr="A picture containing clock&#10;&#10;Description automatically generated">
            <a:extLst>
              <a:ext uri="{FF2B5EF4-FFF2-40B4-BE49-F238E27FC236}">
                <a16:creationId xmlns:a16="http://schemas.microsoft.com/office/drawing/2014/main" id="{A00F0262-00FB-417D-97E7-02F6EB871798}"/>
              </a:ext>
            </a:extLst>
          </p:cNvPr>
          <p:cNvPicPr>
            <a:picLocks noChangeAspect="1"/>
          </p:cNvPicPr>
          <p:nvPr/>
        </p:nvPicPr>
        <p:blipFill>
          <a:blip r:embed="rId2"/>
          <a:stretch>
            <a:fillRect/>
          </a:stretch>
        </p:blipFill>
        <p:spPr>
          <a:xfrm>
            <a:off x="1095375" y="3076574"/>
            <a:ext cx="7248525" cy="1512123"/>
          </a:xfrm>
          <a:prstGeom prst="rect">
            <a:avLst/>
          </a:prstGeom>
        </p:spPr>
      </p:pic>
    </p:spTree>
    <p:extLst>
      <p:ext uri="{BB962C8B-B14F-4D97-AF65-F5344CB8AC3E}">
        <p14:creationId xmlns:p14="http://schemas.microsoft.com/office/powerpoint/2010/main" val="49351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Uh oh...</a:t>
            </a:r>
            <a:endParaRPr dirty="0">
              <a:solidFill>
                <a:schemeClr val="bg1"/>
              </a:solidFill>
            </a:endParaRPr>
          </a:p>
        </p:txBody>
      </p:sp>
      <p:sp>
        <p:nvSpPr>
          <p:cNvPr id="456" name="Google Shape;456;p55"/>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dirty="0">
                <a:solidFill>
                  <a:schemeClr val="bg1"/>
                </a:solidFill>
                <a:latin typeface="+mn-lt"/>
              </a:rPr>
              <a:t>The Z1 only has 4 ethernet ports, and we have 5 terminals that need to be hardwired.</a:t>
            </a:r>
            <a:endParaRPr dirty="0">
              <a:solidFill>
                <a:schemeClr val="bg1"/>
              </a:solidFill>
              <a:latin typeface="+mn-lt"/>
            </a:endParaRPr>
          </a:p>
          <a:p>
            <a:pPr marL="342900" lvl="0" indent="-139700" algn="ctr" rtl="0">
              <a:spcBef>
                <a:spcPts val="640"/>
              </a:spcBef>
              <a:spcAft>
                <a:spcPts val="0"/>
              </a:spcAft>
              <a:buNone/>
            </a:pPr>
            <a:endParaRPr dirty="0">
              <a:solidFill>
                <a:schemeClr val="bg1"/>
              </a:solidFill>
              <a:latin typeface="+mn-lt"/>
            </a:endParaRPr>
          </a:p>
          <a:p>
            <a:pPr marL="342900" lvl="0" indent="-139700" algn="ctr" rtl="0">
              <a:spcBef>
                <a:spcPts val="640"/>
              </a:spcBef>
              <a:spcAft>
                <a:spcPts val="0"/>
              </a:spcAft>
              <a:buNone/>
            </a:pPr>
            <a:r>
              <a:rPr lang="en-US" b="1" dirty="0">
                <a:solidFill>
                  <a:srgbClr val="C00000"/>
                </a:solidFill>
                <a:latin typeface="+mn-lt"/>
              </a:rPr>
              <a:t>What happens now?</a:t>
            </a:r>
            <a:endParaRPr b="1" dirty="0">
              <a:solidFill>
                <a:srgbClr val="C00000"/>
              </a:solidFill>
              <a:latin typeface="+mn-lt"/>
            </a:endParaRPr>
          </a:p>
          <a:p>
            <a:pPr marL="342900" lvl="0" indent="-139700" algn="l" rtl="0">
              <a:spcBef>
                <a:spcPts val="64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5537ABC2-28A9-4CE7-973E-8E5F1049CC5D}"/>
              </a:ext>
            </a:extLst>
          </p:cNvPr>
          <p:cNvPicPr>
            <a:picLocks noChangeAspect="1"/>
          </p:cNvPicPr>
          <p:nvPr/>
        </p:nvPicPr>
        <p:blipFill>
          <a:blip r:embed="rId3"/>
          <a:stretch>
            <a:fillRect/>
          </a:stretch>
        </p:blipFill>
        <p:spPr>
          <a:xfrm>
            <a:off x="8527471" y="4594651"/>
            <a:ext cx="562841" cy="4483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460"/>
        <p:cNvGrpSpPr/>
        <p:nvPr/>
      </p:nvGrpSpPr>
      <p:grpSpPr>
        <a:xfrm>
          <a:off x="0" y="0"/>
          <a:ext cx="0" cy="0"/>
          <a:chOff x="0" y="0"/>
          <a:chExt cx="0" cy="0"/>
        </a:xfrm>
      </p:grpSpPr>
      <p:sp>
        <p:nvSpPr>
          <p:cNvPr id="461" name="Google Shape;461;p56"/>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Switches</a:t>
            </a:r>
            <a:endParaRPr dirty="0">
              <a:solidFill>
                <a:schemeClr val="bg1"/>
              </a:solidFill>
            </a:endParaRPr>
          </a:p>
        </p:txBody>
      </p:sp>
      <p:sp>
        <p:nvSpPr>
          <p:cNvPr id="462" name="Google Shape;462;p56"/>
          <p:cNvSpPr txBox="1">
            <a:spLocks noGrp="1"/>
          </p:cNvSpPr>
          <p:nvPr>
            <p:ph type="body" idx="1"/>
          </p:nvPr>
        </p:nvSpPr>
        <p:spPr>
          <a:xfrm>
            <a:off x="3133725" y="1200150"/>
            <a:ext cx="57912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0" lvl="0" indent="0" algn="ctr" rtl="0">
              <a:spcBef>
                <a:spcPts val="640"/>
              </a:spcBef>
              <a:spcAft>
                <a:spcPts val="0"/>
              </a:spcAft>
              <a:buNone/>
            </a:pPr>
            <a:r>
              <a:rPr lang="en-US" sz="2000" b="1" dirty="0">
                <a:solidFill>
                  <a:schemeClr val="bg1"/>
                </a:solidFill>
              </a:rPr>
              <a:t>Here is where switches come in!</a:t>
            </a:r>
            <a:endParaRPr sz="2000" b="1" dirty="0">
              <a:solidFill>
                <a:schemeClr val="bg1"/>
              </a:solidFill>
            </a:endParaRPr>
          </a:p>
          <a:p>
            <a:pPr marL="0" lvl="0" indent="0" algn="ctr" rtl="0">
              <a:spcBef>
                <a:spcPts val="640"/>
              </a:spcBef>
              <a:spcAft>
                <a:spcPts val="0"/>
              </a:spcAft>
              <a:buNone/>
            </a:pPr>
            <a:r>
              <a:rPr lang="en-US" sz="2000" dirty="0">
                <a:solidFill>
                  <a:schemeClr val="bg1"/>
                </a:solidFill>
              </a:rPr>
              <a:t>A </a:t>
            </a:r>
            <a:r>
              <a:rPr lang="en-US" sz="2000" b="1" dirty="0">
                <a:solidFill>
                  <a:schemeClr val="bg1"/>
                </a:solidFill>
              </a:rPr>
              <a:t>switch</a:t>
            </a:r>
            <a:r>
              <a:rPr lang="en-US" sz="2000" dirty="0">
                <a:solidFill>
                  <a:schemeClr val="bg1"/>
                </a:solidFill>
              </a:rPr>
              <a:t> is basically a splitter, or power strip for ethernet. We can use a switch to turn 1 port into multiple ports! Simply plug the switch into the router, then plug the terminals into the switch. </a:t>
            </a:r>
            <a:endParaRPr sz="2000" dirty="0">
              <a:solidFill>
                <a:schemeClr val="bg1"/>
              </a:solidFill>
            </a:endParaRPr>
          </a:p>
          <a:p>
            <a:pPr marL="0" lvl="0" indent="0" algn="l" rtl="0">
              <a:spcBef>
                <a:spcPts val="640"/>
              </a:spcBef>
              <a:spcAft>
                <a:spcPts val="0"/>
              </a:spcAft>
              <a:buNone/>
            </a:pPr>
            <a:endParaRPr sz="1400" dirty="0">
              <a:solidFill>
                <a:schemeClr val="bg1"/>
              </a:solidFill>
            </a:endParaRPr>
          </a:p>
          <a:p>
            <a:pPr marL="0" lvl="0" indent="0" algn="l" rtl="0">
              <a:spcBef>
                <a:spcPts val="640"/>
              </a:spcBef>
              <a:spcAft>
                <a:spcPts val="0"/>
              </a:spcAft>
              <a:buNone/>
            </a:pPr>
            <a:endParaRPr sz="1400" dirty="0"/>
          </a:p>
          <a:p>
            <a:pPr marL="0" lvl="0" indent="0" algn="l" rtl="0">
              <a:spcBef>
                <a:spcPts val="640"/>
              </a:spcBef>
              <a:spcAft>
                <a:spcPts val="0"/>
              </a:spcAft>
              <a:buNone/>
            </a:pPr>
            <a:endParaRPr sz="1400" dirty="0"/>
          </a:p>
        </p:txBody>
      </p:sp>
      <p:pic>
        <p:nvPicPr>
          <p:cNvPr id="463" name="Google Shape;463;p56"/>
          <p:cNvPicPr preferRelativeResize="0"/>
          <p:nvPr/>
        </p:nvPicPr>
        <p:blipFill>
          <a:blip r:embed="rId3">
            <a:alphaModFix/>
          </a:blip>
          <a:stretch>
            <a:fillRect/>
          </a:stretch>
        </p:blipFill>
        <p:spPr>
          <a:xfrm>
            <a:off x="114297" y="1720886"/>
            <a:ext cx="2762253" cy="2098639"/>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CF398959-9CA7-47D6-B4E6-555D28D6312C}"/>
              </a:ext>
            </a:extLst>
          </p:cNvPr>
          <p:cNvPicPr>
            <a:picLocks noChangeAspect="1"/>
          </p:cNvPicPr>
          <p:nvPr/>
        </p:nvPicPr>
        <p:blipFill>
          <a:blip r:embed="rId4"/>
          <a:stretch>
            <a:fillRect/>
          </a:stretch>
        </p:blipFill>
        <p:spPr>
          <a:xfrm>
            <a:off x="8472054" y="4594650"/>
            <a:ext cx="597477" cy="4759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79000"/>
                <a:lumOff val="21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467"/>
        <p:cNvGrpSpPr/>
        <p:nvPr/>
      </p:nvGrpSpPr>
      <p:grpSpPr>
        <a:xfrm>
          <a:off x="0" y="0"/>
          <a:ext cx="0" cy="0"/>
          <a:chOff x="0" y="0"/>
          <a:chExt cx="0" cy="0"/>
        </a:xfrm>
      </p:grpSpPr>
      <p:sp>
        <p:nvSpPr>
          <p:cNvPr id="468" name="Google Shape;468;p5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Switches</a:t>
            </a:r>
            <a:endParaRPr dirty="0">
              <a:solidFill>
                <a:schemeClr val="bg1"/>
              </a:solidFill>
            </a:endParaRPr>
          </a:p>
        </p:txBody>
      </p:sp>
      <p:sp>
        <p:nvSpPr>
          <p:cNvPr id="469" name="Google Shape;469;p57"/>
          <p:cNvSpPr txBox="1">
            <a:spLocks noGrp="1"/>
          </p:cNvSpPr>
          <p:nvPr>
            <p:ph type="body" idx="1"/>
          </p:nvPr>
        </p:nvSpPr>
        <p:spPr>
          <a:xfrm>
            <a:off x="3105150" y="1200150"/>
            <a:ext cx="587715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0" lvl="0" indent="0" algn="ctr" rtl="0">
              <a:spcBef>
                <a:spcPts val="640"/>
              </a:spcBef>
              <a:spcAft>
                <a:spcPts val="0"/>
              </a:spcAft>
              <a:buNone/>
            </a:pPr>
            <a:r>
              <a:rPr lang="en-US" sz="1800" b="1" dirty="0">
                <a:solidFill>
                  <a:srgbClr val="C00000"/>
                </a:solidFill>
              </a:rPr>
              <a:t>Here is where switches come in!</a:t>
            </a:r>
            <a:endParaRPr sz="1800" b="1" dirty="0">
              <a:solidFill>
                <a:srgbClr val="C00000"/>
              </a:solidFill>
            </a:endParaRPr>
          </a:p>
          <a:p>
            <a:pPr marL="0" lvl="0" indent="0" algn="ctr" rtl="0">
              <a:spcBef>
                <a:spcPts val="640"/>
              </a:spcBef>
              <a:spcAft>
                <a:spcPts val="0"/>
              </a:spcAft>
              <a:buNone/>
            </a:pPr>
            <a:r>
              <a:rPr lang="en-US" sz="1400" dirty="0">
                <a:solidFill>
                  <a:schemeClr val="bg1"/>
                </a:solidFill>
              </a:rPr>
              <a:t>A </a:t>
            </a:r>
            <a:r>
              <a:rPr lang="en-US" sz="1400" b="1" dirty="0">
                <a:solidFill>
                  <a:schemeClr val="bg1"/>
                </a:solidFill>
              </a:rPr>
              <a:t>switch</a:t>
            </a:r>
            <a:r>
              <a:rPr lang="en-US" sz="1400" dirty="0">
                <a:solidFill>
                  <a:schemeClr val="bg1"/>
                </a:solidFill>
              </a:rPr>
              <a:t> is basically a splitter, or power strip for ethernet. We can use a switch to turn 1 port into multiple ports! Simply plug the switch into the router, then plug the terminals into the switch. </a:t>
            </a:r>
            <a:endParaRPr sz="1400" dirty="0">
              <a:solidFill>
                <a:schemeClr val="bg1"/>
              </a:solidFill>
            </a:endParaRPr>
          </a:p>
          <a:p>
            <a:pPr marL="0" lvl="0" indent="0" algn="ctr" rtl="0">
              <a:spcBef>
                <a:spcPts val="640"/>
              </a:spcBef>
              <a:spcAft>
                <a:spcPts val="0"/>
              </a:spcAft>
              <a:buNone/>
            </a:pPr>
            <a:endParaRPr sz="1400" dirty="0">
              <a:solidFill>
                <a:schemeClr val="bg1"/>
              </a:solidFill>
            </a:endParaRPr>
          </a:p>
          <a:p>
            <a:pPr marL="0" lvl="0" indent="0" algn="ctr" rtl="0">
              <a:spcBef>
                <a:spcPts val="640"/>
              </a:spcBef>
              <a:spcAft>
                <a:spcPts val="0"/>
              </a:spcAft>
              <a:buNone/>
            </a:pPr>
            <a:r>
              <a:rPr lang="en-US" sz="1400" dirty="0">
                <a:solidFill>
                  <a:schemeClr val="bg1"/>
                </a:solidFill>
              </a:rPr>
              <a:t>All hardwired PAR/Brink Terminals, printers and access points (which we’ll cover soon) need to be connected to the router somehow. Depending on the situation, you could need anywhere from 1 to 100 ethernet cables to connect to a single router. Toast has a variety of switches available to cover all possible setups.</a:t>
            </a:r>
            <a:endParaRPr sz="1400" dirty="0">
              <a:solidFill>
                <a:schemeClr val="bg1"/>
              </a:solidFill>
            </a:endParaRPr>
          </a:p>
          <a:p>
            <a:pPr marL="0" lvl="0" indent="0" algn="l" rtl="0">
              <a:spcBef>
                <a:spcPts val="640"/>
              </a:spcBef>
              <a:spcAft>
                <a:spcPts val="0"/>
              </a:spcAft>
              <a:buNone/>
            </a:pPr>
            <a:endParaRPr sz="1400" dirty="0"/>
          </a:p>
        </p:txBody>
      </p:sp>
      <p:pic>
        <p:nvPicPr>
          <p:cNvPr id="470" name="Google Shape;470;p57"/>
          <p:cNvPicPr preferRelativeResize="0"/>
          <p:nvPr/>
        </p:nvPicPr>
        <p:blipFill>
          <a:blip r:embed="rId3">
            <a:alphaModFix/>
          </a:blip>
          <a:stretch>
            <a:fillRect/>
          </a:stretch>
        </p:blipFill>
        <p:spPr>
          <a:xfrm>
            <a:off x="52962" y="1477249"/>
            <a:ext cx="2964957" cy="260897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633AF8E2-F35C-406B-A473-9245A13A8BFC}"/>
              </a:ext>
            </a:extLst>
          </p:cNvPr>
          <p:cNvPicPr>
            <a:picLocks noChangeAspect="1"/>
          </p:cNvPicPr>
          <p:nvPr/>
        </p:nvPicPr>
        <p:blipFill>
          <a:blip r:embed="rId4"/>
          <a:stretch>
            <a:fillRect/>
          </a:stretch>
        </p:blipFill>
        <p:spPr>
          <a:xfrm>
            <a:off x="8478981" y="4594650"/>
            <a:ext cx="590550" cy="4704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E0D0C"/>
            </a:gs>
            <a:gs pos="100000">
              <a:schemeClr val="accent2">
                <a:lumMod val="60000"/>
                <a:lumOff val="40000"/>
              </a:schemeClr>
            </a:gs>
            <a:gs pos="100000">
              <a:schemeClr val="accent1">
                <a:lumMod val="30000"/>
                <a:lumOff val="70000"/>
              </a:schemeClr>
            </a:gs>
          </a:gsLst>
          <a:lin ang="5400000" scaled="1"/>
        </a:gradFill>
        <a:effectLst/>
      </p:bgPr>
    </p:bg>
    <p:spTree>
      <p:nvGrpSpPr>
        <p:cNvPr id="1" name="Shape 474"/>
        <p:cNvGrpSpPr/>
        <p:nvPr/>
      </p:nvGrpSpPr>
      <p:grpSpPr>
        <a:xfrm>
          <a:off x="0" y="0"/>
          <a:ext cx="0" cy="0"/>
          <a:chOff x="0" y="0"/>
          <a:chExt cx="0" cy="0"/>
        </a:xfrm>
      </p:grpSpPr>
      <p:sp>
        <p:nvSpPr>
          <p:cNvPr id="475" name="Google Shape;475;p5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Switches</a:t>
            </a:r>
            <a:endParaRPr dirty="0">
              <a:solidFill>
                <a:schemeClr val="bg1"/>
              </a:solidFill>
            </a:endParaRPr>
          </a:p>
        </p:txBody>
      </p:sp>
      <p:sp>
        <p:nvSpPr>
          <p:cNvPr id="476" name="Google Shape;476;p58"/>
          <p:cNvSpPr txBox="1">
            <a:spLocks noGrp="1"/>
          </p:cNvSpPr>
          <p:nvPr>
            <p:ph type="body" idx="1"/>
          </p:nvPr>
        </p:nvSpPr>
        <p:spPr>
          <a:xfrm>
            <a:off x="3165075" y="1211746"/>
            <a:ext cx="16050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0" lvl="0" indent="0" algn="l" rtl="0">
              <a:spcBef>
                <a:spcPts val="640"/>
              </a:spcBef>
              <a:spcAft>
                <a:spcPts val="0"/>
              </a:spcAft>
              <a:buNone/>
            </a:pPr>
            <a:r>
              <a:rPr lang="en-US" sz="1400" b="1" u="sng" dirty="0">
                <a:solidFill>
                  <a:schemeClr val="bg1"/>
                </a:solidFill>
              </a:rPr>
              <a:t>4-5 Port Switch</a:t>
            </a:r>
            <a:endParaRPr sz="1400" b="1" u="sng" dirty="0">
              <a:solidFill>
                <a:schemeClr val="bg1"/>
              </a:solidFill>
            </a:endParaRPr>
          </a:p>
          <a:p>
            <a:pPr marL="0" lvl="0" indent="0" algn="l" rtl="0">
              <a:spcBef>
                <a:spcPts val="640"/>
              </a:spcBef>
              <a:spcAft>
                <a:spcPts val="0"/>
              </a:spcAft>
              <a:buNone/>
            </a:pPr>
            <a:endParaRPr sz="1400" b="1" dirty="0"/>
          </a:p>
          <a:p>
            <a:pPr marL="0" lvl="0" indent="0" algn="l" rtl="0">
              <a:spcBef>
                <a:spcPts val="640"/>
              </a:spcBef>
              <a:spcAft>
                <a:spcPts val="0"/>
              </a:spcAft>
              <a:buNone/>
            </a:pPr>
            <a:endParaRPr sz="1400" b="1" dirty="0"/>
          </a:p>
          <a:p>
            <a:pPr marL="0" lvl="0" indent="0" algn="l" rtl="0">
              <a:spcBef>
                <a:spcPts val="640"/>
              </a:spcBef>
              <a:spcAft>
                <a:spcPts val="0"/>
              </a:spcAft>
              <a:buNone/>
            </a:pPr>
            <a:endParaRPr sz="1400" b="1" dirty="0"/>
          </a:p>
          <a:p>
            <a:pPr marL="0" lvl="0" indent="0" algn="l" rtl="0">
              <a:spcBef>
                <a:spcPts val="640"/>
              </a:spcBef>
              <a:spcAft>
                <a:spcPts val="0"/>
              </a:spcAft>
              <a:buNone/>
            </a:pPr>
            <a:r>
              <a:rPr lang="en-US" sz="1400" b="1" u="sng" dirty="0">
                <a:solidFill>
                  <a:schemeClr val="bg1"/>
                </a:solidFill>
              </a:rPr>
              <a:t>8 Port Switch</a:t>
            </a:r>
            <a:endParaRPr sz="1400" b="1" u="sng" dirty="0">
              <a:solidFill>
                <a:schemeClr val="bg1"/>
              </a:solidFill>
            </a:endParaRPr>
          </a:p>
          <a:p>
            <a:pPr marL="0" lvl="0" indent="0" algn="l" rtl="0">
              <a:spcBef>
                <a:spcPts val="640"/>
              </a:spcBef>
              <a:spcAft>
                <a:spcPts val="0"/>
              </a:spcAft>
              <a:buNone/>
            </a:pPr>
            <a:endParaRPr sz="1400" b="1" dirty="0"/>
          </a:p>
          <a:p>
            <a:pPr marL="0" lvl="0" indent="0" algn="l" rtl="0">
              <a:spcBef>
                <a:spcPts val="640"/>
              </a:spcBef>
              <a:spcAft>
                <a:spcPts val="0"/>
              </a:spcAft>
              <a:buNone/>
            </a:pPr>
            <a:endParaRPr sz="1400" b="1" dirty="0"/>
          </a:p>
          <a:p>
            <a:pPr marL="0" lvl="0" indent="0" algn="l" rtl="0">
              <a:spcBef>
                <a:spcPts val="640"/>
              </a:spcBef>
              <a:spcAft>
                <a:spcPts val="0"/>
              </a:spcAft>
              <a:buNone/>
            </a:pPr>
            <a:endParaRPr sz="1400" b="1" dirty="0"/>
          </a:p>
          <a:p>
            <a:pPr marL="0" lvl="0" indent="0" algn="l" rtl="0">
              <a:spcBef>
                <a:spcPts val="640"/>
              </a:spcBef>
              <a:spcAft>
                <a:spcPts val="0"/>
              </a:spcAft>
              <a:buNone/>
            </a:pPr>
            <a:r>
              <a:rPr lang="en-US" sz="1400" b="1" u="sng" dirty="0">
                <a:solidFill>
                  <a:schemeClr val="bg1"/>
                </a:solidFill>
              </a:rPr>
              <a:t>16 Port Switch</a:t>
            </a:r>
            <a:endParaRPr sz="1400" b="1" u="sng" dirty="0">
              <a:solidFill>
                <a:schemeClr val="bg1"/>
              </a:solidFill>
            </a:endParaRPr>
          </a:p>
          <a:p>
            <a:pPr marL="0" lvl="0" indent="0" algn="l" rtl="0">
              <a:spcBef>
                <a:spcPts val="640"/>
              </a:spcBef>
              <a:spcAft>
                <a:spcPts val="0"/>
              </a:spcAft>
              <a:buNone/>
            </a:pPr>
            <a:endParaRPr sz="1400" b="1" dirty="0"/>
          </a:p>
        </p:txBody>
      </p:sp>
      <p:pic>
        <p:nvPicPr>
          <p:cNvPr id="477" name="Google Shape;477;p58"/>
          <p:cNvPicPr preferRelativeResize="0"/>
          <p:nvPr/>
        </p:nvPicPr>
        <p:blipFill>
          <a:blip r:embed="rId3">
            <a:alphaModFix/>
          </a:blip>
          <a:stretch>
            <a:fillRect/>
          </a:stretch>
        </p:blipFill>
        <p:spPr>
          <a:xfrm>
            <a:off x="480288" y="1133475"/>
            <a:ext cx="1938175" cy="986485"/>
          </a:xfrm>
          <a:prstGeom prst="rect">
            <a:avLst/>
          </a:prstGeom>
          <a:noFill/>
          <a:ln>
            <a:noFill/>
          </a:ln>
        </p:spPr>
      </p:pic>
      <p:pic>
        <p:nvPicPr>
          <p:cNvPr id="478" name="Google Shape;478;p58"/>
          <p:cNvPicPr preferRelativeResize="0"/>
          <p:nvPr/>
        </p:nvPicPr>
        <p:blipFill>
          <a:blip r:embed="rId4">
            <a:alphaModFix/>
          </a:blip>
          <a:stretch>
            <a:fillRect/>
          </a:stretch>
        </p:blipFill>
        <p:spPr>
          <a:xfrm>
            <a:off x="457202" y="2268329"/>
            <a:ext cx="1961261" cy="1175690"/>
          </a:xfrm>
          <a:prstGeom prst="rect">
            <a:avLst/>
          </a:prstGeom>
          <a:noFill/>
          <a:ln>
            <a:noFill/>
          </a:ln>
        </p:spPr>
      </p:pic>
      <p:pic>
        <p:nvPicPr>
          <p:cNvPr id="479" name="Google Shape;479;p58"/>
          <p:cNvPicPr preferRelativeResize="0"/>
          <p:nvPr/>
        </p:nvPicPr>
        <p:blipFill rotWithShape="1">
          <a:blip r:embed="rId5">
            <a:alphaModFix/>
          </a:blip>
          <a:srcRect l="-1" r="1055" b="3233"/>
          <a:stretch/>
        </p:blipFill>
        <p:spPr>
          <a:xfrm rot="120000">
            <a:off x="169214" y="3636753"/>
            <a:ext cx="2560320" cy="1024960"/>
          </a:xfrm>
          <a:prstGeom prst="rect">
            <a:avLst/>
          </a:prstGeom>
          <a:noFill/>
          <a:ln>
            <a:noFill/>
          </a:ln>
        </p:spPr>
      </p:pic>
      <p:sp>
        <p:nvSpPr>
          <p:cNvPr id="480" name="Google Shape;480;p58"/>
          <p:cNvSpPr txBox="1">
            <a:spLocks noGrp="1"/>
          </p:cNvSpPr>
          <p:nvPr>
            <p:ph type="body" idx="1"/>
          </p:nvPr>
        </p:nvSpPr>
        <p:spPr>
          <a:xfrm>
            <a:off x="4943725" y="1164121"/>
            <a:ext cx="3962100" cy="36099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0" lvl="0" indent="0" algn="ctr" rtl="0">
              <a:spcBef>
                <a:spcPts val="640"/>
              </a:spcBef>
              <a:spcAft>
                <a:spcPts val="0"/>
              </a:spcAft>
              <a:buNone/>
            </a:pPr>
            <a:r>
              <a:rPr lang="en-US" sz="1400" dirty="0">
                <a:solidFill>
                  <a:schemeClr val="bg1"/>
                </a:solidFill>
              </a:rPr>
              <a:t>Switches are simple. You just need the correct number of ports covered. </a:t>
            </a:r>
            <a:endParaRPr sz="1400" dirty="0">
              <a:solidFill>
                <a:schemeClr val="bg1"/>
              </a:solidFill>
            </a:endParaRPr>
          </a:p>
          <a:p>
            <a:pPr marL="0" lvl="0" indent="0" algn="ctr" rtl="0">
              <a:spcBef>
                <a:spcPts val="640"/>
              </a:spcBef>
              <a:spcAft>
                <a:spcPts val="0"/>
              </a:spcAft>
              <a:buNone/>
            </a:pPr>
            <a:endParaRPr sz="1400" b="1" dirty="0">
              <a:solidFill>
                <a:schemeClr val="bg1"/>
              </a:solidFill>
            </a:endParaRPr>
          </a:p>
          <a:p>
            <a:pPr marL="0" lvl="0" indent="0" algn="ctr" rtl="0">
              <a:spcBef>
                <a:spcPts val="640"/>
              </a:spcBef>
              <a:spcAft>
                <a:spcPts val="0"/>
              </a:spcAft>
              <a:buNone/>
            </a:pPr>
            <a:r>
              <a:rPr lang="en-US" sz="1400" dirty="0">
                <a:solidFill>
                  <a:schemeClr val="bg1"/>
                </a:solidFill>
              </a:rPr>
              <a:t>These are the basic switches. Once we cover </a:t>
            </a:r>
            <a:r>
              <a:rPr lang="en-US" sz="1400" b="1" dirty="0">
                <a:solidFill>
                  <a:schemeClr val="bg1"/>
                </a:solidFill>
              </a:rPr>
              <a:t>access point’s</a:t>
            </a:r>
            <a:r>
              <a:rPr lang="en-US" sz="1400" dirty="0">
                <a:solidFill>
                  <a:schemeClr val="bg1"/>
                </a:solidFill>
              </a:rPr>
              <a:t> we’ll look at more advanced switches.</a:t>
            </a:r>
            <a:endParaRPr sz="1400" dirty="0">
              <a:solidFill>
                <a:schemeClr val="bg1"/>
              </a:solidFill>
            </a:endParaRPr>
          </a:p>
          <a:p>
            <a:pPr marL="0" lvl="0" indent="0" algn="ctr" rtl="0">
              <a:spcBef>
                <a:spcPts val="640"/>
              </a:spcBef>
              <a:spcAft>
                <a:spcPts val="0"/>
              </a:spcAft>
              <a:buNone/>
            </a:pPr>
            <a:endParaRPr sz="1400" dirty="0">
              <a:solidFill>
                <a:schemeClr val="bg1"/>
              </a:solidFill>
            </a:endParaRPr>
          </a:p>
          <a:p>
            <a:pPr marL="0" lvl="0" indent="0" algn="ctr" rtl="0">
              <a:spcBef>
                <a:spcPts val="640"/>
              </a:spcBef>
              <a:spcAft>
                <a:spcPts val="0"/>
              </a:spcAft>
              <a:buNone/>
            </a:pPr>
            <a:r>
              <a:rPr lang="en-US" sz="1400" b="1" u="sng" dirty="0">
                <a:solidFill>
                  <a:schemeClr val="bg1"/>
                </a:solidFill>
              </a:rPr>
              <a:t>Pro Tip:</a:t>
            </a:r>
            <a:r>
              <a:rPr lang="en-US" sz="1400" dirty="0">
                <a:solidFill>
                  <a:schemeClr val="bg1"/>
                </a:solidFill>
              </a:rPr>
              <a:t> Switches also allow you to be more flexible with wiring. If you have 5 terminals </a:t>
            </a:r>
            <a:r>
              <a:rPr lang="en-US" sz="1400" i="1" dirty="0">
                <a:solidFill>
                  <a:schemeClr val="bg1"/>
                </a:solidFill>
              </a:rPr>
              <a:t>upstairs</a:t>
            </a:r>
            <a:r>
              <a:rPr lang="en-US" sz="1400" dirty="0">
                <a:solidFill>
                  <a:schemeClr val="bg1"/>
                </a:solidFill>
              </a:rPr>
              <a:t> that need to be hardwired, but your modem and router are in the </a:t>
            </a:r>
            <a:r>
              <a:rPr lang="en-US" sz="1400" i="1" dirty="0">
                <a:solidFill>
                  <a:schemeClr val="bg1"/>
                </a:solidFill>
              </a:rPr>
              <a:t>basement</a:t>
            </a:r>
            <a:r>
              <a:rPr lang="en-US" sz="1400" dirty="0">
                <a:solidFill>
                  <a:schemeClr val="bg1"/>
                </a:solidFill>
              </a:rPr>
              <a:t>, you could use a switch to connect all the terminals upstairs, and only have to run </a:t>
            </a:r>
            <a:r>
              <a:rPr lang="en-US" sz="1400" b="1" dirty="0">
                <a:solidFill>
                  <a:schemeClr val="bg1"/>
                </a:solidFill>
              </a:rPr>
              <a:t>one</a:t>
            </a:r>
            <a:r>
              <a:rPr lang="en-US" sz="1400" dirty="0">
                <a:solidFill>
                  <a:schemeClr val="bg1"/>
                </a:solidFill>
              </a:rPr>
              <a:t> ethernet cable to the basement, saving a ton of time and energy</a:t>
            </a:r>
            <a:r>
              <a:rPr lang="en-US" sz="1400" dirty="0"/>
              <a:t>.</a:t>
            </a:r>
            <a:endParaRPr sz="1400" dirty="0"/>
          </a:p>
        </p:txBody>
      </p:sp>
      <p:pic>
        <p:nvPicPr>
          <p:cNvPr id="3" name="Picture 2" descr="A picture containing object&#10;&#10;Description automatically generated">
            <a:extLst>
              <a:ext uri="{FF2B5EF4-FFF2-40B4-BE49-F238E27FC236}">
                <a16:creationId xmlns:a16="http://schemas.microsoft.com/office/drawing/2014/main" id="{73D8F6B7-F453-4550-AE50-968EE0C537FF}"/>
              </a:ext>
            </a:extLst>
          </p:cNvPr>
          <p:cNvPicPr>
            <a:picLocks noChangeAspect="1"/>
          </p:cNvPicPr>
          <p:nvPr/>
        </p:nvPicPr>
        <p:blipFill>
          <a:blip r:embed="rId6"/>
          <a:stretch>
            <a:fillRect/>
          </a:stretch>
        </p:blipFill>
        <p:spPr>
          <a:xfrm>
            <a:off x="8509420" y="4594650"/>
            <a:ext cx="570055" cy="4541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523"/>
        <p:cNvGrpSpPr/>
        <p:nvPr/>
      </p:nvGrpSpPr>
      <p:grpSpPr>
        <a:xfrm>
          <a:off x="0" y="0"/>
          <a:ext cx="0" cy="0"/>
          <a:chOff x="0" y="0"/>
          <a:chExt cx="0" cy="0"/>
        </a:xfrm>
      </p:grpSpPr>
      <p:sp>
        <p:nvSpPr>
          <p:cNvPr id="524" name="Google Shape;524;p60"/>
          <p:cNvSpPr txBox="1">
            <a:spLocks noGrp="1"/>
          </p:cNvSpPr>
          <p:nvPr>
            <p:ph type="title"/>
          </p:nvPr>
        </p:nvSpPr>
        <p:spPr>
          <a:xfrm>
            <a:off x="457200" y="205979"/>
            <a:ext cx="8229600" cy="72526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Hardwiring</a:t>
            </a:r>
            <a:endParaRPr sz="4400" b="0" i="0" u="none" strike="noStrike" cap="none" dirty="0">
              <a:solidFill>
                <a:schemeClr val="bg1"/>
              </a:solidFill>
              <a:sym typeface="Lato"/>
            </a:endParaRPr>
          </a:p>
        </p:txBody>
      </p:sp>
      <p:sp>
        <p:nvSpPr>
          <p:cNvPr id="525" name="Google Shape;525;p60"/>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26" name="Google Shape;526;p60"/>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527" name="Google Shape;527;p60"/>
          <p:cNvSpPr txBox="1"/>
          <p:nvPr/>
        </p:nvSpPr>
        <p:spPr>
          <a:xfrm>
            <a:off x="334581" y="2985528"/>
            <a:ext cx="740135" cy="3277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528" name="Google Shape;528;p60"/>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529" name="Google Shape;529;p60"/>
          <p:cNvSpPr txBox="1"/>
          <p:nvPr/>
        </p:nvSpPr>
        <p:spPr>
          <a:xfrm>
            <a:off x="1671665" y="3033641"/>
            <a:ext cx="822900" cy="38581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530" name="Google Shape;530;p60"/>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531" name="Google Shape;531;p60"/>
          <p:cNvCxnSpPr>
            <a:cxnSpLocks/>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60"/>
          <p:cNvCxnSpPr>
            <a:cxnSpLocks/>
          </p:cNvCxnSpPr>
          <p:nvPr/>
        </p:nvCxnSpPr>
        <p:spPr>
          <a:xfrm flipV="1">
            <a:off x="2380750" y="2449368"/>
            <a:ext cx="602312" cy="9833"/>
          </a:xfrm>
          <a:prstGeom prst="straightConnector1">
            <a:avLst/>
          </a:prstGeom>
          <a:noFill/>
          <a:ln w="38100" cap="flat" cmpd="sng">
            <a:solidFill>
              <a:schemeClr val="accent3"/>
            </a:solidFill>
            <a:prstDash val="solid"/>
            <a:round/>
            <a:headEnd type="none" w="med" len="med"/>
            <a:tailEnd type="none" w="med" len="med"/>
          </a:ln>
        </p:spPr>
      </p:cxnSp>
      <p:sp>
        <p:nvSpPr>
          <p:cNvPr id="534" name="Google Shape;534;p60"/>
          <p:cNvSpPr txBox="1"/>
          <p:nvPr/>
        </p:nvSpPr>
        <p:spPr>
          <a:xfrm>
            <a:off x="3168102" y="2748882"/>
            <a:ext cx="662495" cy="38581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536" name="Google Shape;536;p60"/>
          <p:cNvPicPr preferRelativeResize="0"/>
          <p:nvPr/>
        </p:nvPicPr>
        <p:blipFill>
          <a:blip r:embed="rId5">
            <a:alphaModFix/>
          </a:blip>
          <a:stretch>
            <a:fillRect/>
          </a:stretch>
        </p:blipFill>
        <p:spPr>
          <a:xfrm>
            <a:off x="2931905" y="1996362"/>
            <a:ext cx="1199692" cy="657504"/>
          </a:xfrm>
          <a:prstGeom prst="rect">
            <a:avLst/>
          </a:prstGeom>
          <a:noFill/>
          <a:ln>
            <a:noFill/>
          </a:ln>
        </p:spPr>
      </p:pic>
      <p:sp>
        <p:nvSpPr>
          <p:cNvPr id="538" name="Google Shape;538;p60"/>
          <p:cNvSpPr txBox="1"/>
          <p:nvPr/>
        </p:nvSpPr>
        <p:spPr>
          <a:xfrm>
            <a:off x="5800681" y="1240982"/>
            <a:ext cx="462412" cy="34489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1</a:t>
            </a:r>
            <a:endParaRPr u="sng" dirty="0">
              <a:solidFill>
                <a:schemeClr val="bg1"/>
              </a:solidFill>
            </a:endParaRPr>
          </a:p>
          <a:p>
            <a:pPr marL="0" lvl="0" indent="0" algn="l" rtl="0">
              <a:spcBef>
                <a:spcPts val="0"/>
              </a:spcBef>
              <a:spcAft>
                <a:spcPts val="0"/>
              </a:spcAft>
              <a:buNone/>
            </a:pPr>
            <a:endParaRPr dirty="0"/>
          </a:p>
        </p:txBody>
      </p:sp>
      <p:sp>
        <p:nvSpPr>
          <p:cNvPr id="541" name="Google Shape;541;p60"/>
          <p:cNvSpPr txBox="1"/>
          <p:nvPr/>
        </p:nvSpPr>
        <p:spPr>
          <a:xfrm>
            <a:off x="6699365" y="3032677"/>
            <a:ext cx="448637" cy="37030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2</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45" name="Google Shape;545;p60"/>
          <p:cNvSpPr txBox="1"/>
          <p:nvPr/>
        </p:nvSpPr>
        <p:spPr>
          <a:xfrm>
            <a:off x="7335038" y="4578091"/>
            <a:ext cx="488111" cy="33774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4</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49" name="Google Shape;549;p60"/>
          <p:cNvSpPr txBox="1"/>
          <p:nvPr/>
        </p:nvSpPr>
        <p:spPr>
          <a:xfrm>
            <a:off x="8123319" y="2224751"/>
            <a:ext cx="441337" cy="38372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T3</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51" name="Google Shape;551;p60"/>
          <p:cNvSpPr txBox="1"/>
          <p:nvPr/>
        </p:nvSpPr>
        <p:spPr>
          <a:xfrm>
            <a:off x="2824484" y="4595664"/>
            <a:ext cx="488111" cy="38002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T5</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54" name="Google Shape;554;p60"/>
          <p:cNvSpPr txBox="1"/>
          <p:nvPr/>
        </p:nvSpPr>
        <p:spPr>
          <a:xfrm>
            <a:off x="4402622" y="3203155"/>
            <a:ext cx="734700" cy="34058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Switch</a:t>
            </a:r>
            <a:endParaRPr u="sng" dirty="0">
              <a:solidFill>
                <a:schemeClr val="bg1"/>
              </a:solidFill>
            </a:endParaRPr>
          </a:p>
          <a:p>
            <a:pPr marL="0" lvl="0" indent="0" algn="l" rtl="0">
              <a:spcBef>
                <a:spcPts val="0"/>
              </a:spcBef>
              <a:spcAft>
                <a:spcPts val="0"/>
              </a:spcAft>
              <a:buNone/>
            </a:pPr>
            <a:endParaRPr dirty="0"/>
          </a:p>
        </p:txBody>
      </p:sp>
      <p:pic>
        <p:nvPicPr>
          <p:cNvPr id="555" name="Google Shape;555;p60"/>
          <p:cNvPicPr preferRelativeResize="0"/>
          <p:nvPr/>
        </p:nvPicPr>
        <p:blipFill>
          <a:blip r:embed="rId6">
            <a:alphaModFix/>
          </a:blip>
          <a:stretch>
            <a:fillRect/>
          </a:stretch>
        </p:blipFill>
        <p:spPr>
          <a:xfrm>
            <a:off x="4241148" y="2241302"/>
            <a:ext cx="975453" cy="835357"/>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5FDE4380-B278-4D13-BF14-3F54616E0415}"/>
              </a:ext>
            </a:extLst>
          </p:cNvPr>
          <p:cNvPicPr>
            <a:picLocks noChangeAspect="1"/>
          </p:cNvPicPr>
          <p:nvPr/>
        </p:nvPicPr>
        <p:blipFill>
          <a:blip r:embed="rId7"/>
          <a:stretch>
            <a:fillRect/>
          </a:stretch>
        </p:blipFill>
        <p:spPr>
          <a:xfrm>
            <a:off x="8477985" y="4595664"/>
            <a:ext cx="592553" cy="472067"/>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0410FF8C-DA68-4D9B-BDA1-6D22CDD963E1}"/>
              </a:ext>
            </a:extLst>
          </p:cNvPr>
          <p:cNvPicPr>
            <a:picLocks noChangeAspect="1"/>
          </p:cNvPicPr>
          <p:nvPr/>
        </p:nvPicPr>
        <p:blipFill>
          <a:blip r:embed="rId8"/>
          <a:stretch>
            <a:fillRect/>
          </a:stretch>
        </p:blipFill>
        <p:spPr>
          <a:xfrm>
            <a:off x="4175300" y="1063379"/>
            <a:ext cx="1472025" cy="1167806"/>
          </a:xfrm>
          <a:prstGeom prst="rect">
            <a:avLst/>
          </a:prstGeom>
        </p:spPr>
      </p:pic>
      <p:pic>
        <p:nvPicPr>
          <p:cNvPr id="50" name="Picture 49" descr="A screen shot of a computer&#10;&#10;Description automatically generated">
            <a:extLst>
              <a:ext uri="{FF2B5EF4-FFF2-40B4-BE49-F238E27FC236}">
                <a16:creationId xmlns:a16="http://schemas.microsoft.com/office/drawing/2014/main" id="{D59C6F62-8C42-47ED-BD73-F3F6B0BBEA47}"/>
              </a:ext>
            </a:extLst>
          </p:cNvPr>
          <p:cNvPicPr>
            <a:picLocks noChangeAspect="1"/>
          </p:cNvPicPr>
          <p:nvPr/>
        </p:nvPicPr>
        <p:blipFill>
          <a:blip r:embed="rId8"/>
          <a:stretch>
            <a:fillRect/>
          </a:stretch>
        </p:blipFill>
        <p:spPr>
          <a:xfrm>
            <a:off x="6240485" y="1910810"/>
            <a:ext cx="1472025" cy="1167806"/>
          </a:xfrm>
          <a:prstGeom prst="rect">
            <a:avLst/>
          </a:prstGeom>
        </p:spPr>
      </p:pic>
      <p:pic>
        <p:nvPicPr>
          <p:cNvPr id="66" name="Picture 65" descr="A screen shot of a computer&#10;&#10;Description automatically generated">
            <a:extLst>
              <a:ext uri="{FF2B5EF4-FFF2-40B4-BE49-F238E27FC236}">
                <a16:creationId xmlns:a16="http://schemas.microsoft.com/office/drawing/2014/main" id="{8A51919D-1947-4C69-89F4-0621D7891672}"/>
              </a:ext>
            </a:extLst>
          </p:cNvPr>
          <p:cNvPicPr>
            <a:picLocks noChangeAspect="1"/>
          </p:cNvPicPr>
          <p:nvPr/>
        </p:nvPicPr>
        <p:blipFill>
          <a:blip r:embed="rId8"/>
          <a:stretch>
            <a:fillRect/>
          </a:stretch>
        </p:blipFill>
        <p:spPr>
          <a:xfrm>
            <a:off x="6843082" y="3410285"/>
            <a:ext cx="1472025" cy="1167806"/>
          </a:xfrm>
          <a:prstGeom prst="rect">
            <a:avLst/>
          </a:prstGeom>
        </p:spPr>
      </p:pic>
      <p:pic>
        <p:nvPicPr>
          <p:cNvPr id="67" name="Picture 66" descr="A screen shot of a computer&#10;&#10;Description automatically generated">
            <a:extLst>
              <a:ext uri="{FF2B5EF4-FFF2-40B4-BE49-F238E27FC236}">
                <a16:creationId xmlns:a16="http://schemas.microsoft.com/office/drawing/2014/main" id="{AF94823E-C688-4709-A11B-A60736AFA0D6}"/>
              </a:ext>
            </a:extLst>
          </p:cNvPr>
          <p:cNvPicPr>
            <a:picLocks noChangeAspect="1"/>
          </p:cNvPicPr>
          <p:nvPr/>
        </p:nvPicPr>
        <p:blipFill>
          <a:blip r:embed="rId8"/>
          <a:stretch>
            <a:fillRect/>
          </a:stretch>
        </p:blipFill>
        <p:spPr>
          <a:xfrm>
            <a:off x="2398799" y="3416810"/>
            <a:ext cx="1472025" cy="1167806"/>
          </a:xfrm>
          <a:prstGeom prst="rect">
            <a:avLst/>
          </a:prstGeom>
        </p:spPr>
      </p:pic>
      <p:pic>
        <p:nvPicPr>
          <p:cNvPr id="71" name="Picture 70" descr="A screen shot of a computer&#10;&#10;Description automatically generated">
            <a:extLst>
              <a:ext uri="{FF2B5EF4-FFF2-40B4-BE49-F238E27FC236}">
                <a16:creationId xmlns:a16="http://schemas.microsoft.com/office/drawing/2014/main" id="{81D09085-B34C-49CC-A570-905A7B3636F2}"/>
              </a:ext>
            </a:extLst>
          </p:cNvPr>
          <p:cNvPicPr>
            <a:picLocks noChangeAspect="1"/>
          </p:cNvPicPr>
          <p:nvPr/>
        </p:nvPicPr>
        <p:blipFill>
          <a:blip r:embed="rId8"/>
          <a:stretch>
            <a:fillRect/>
          </a:stretch>
        </p:blipFill>
        <p:spPr>
          <a:xfrm>
            <a:off x="7588707" y="1106372"/>
            <a:ext cx="1472025" cy="1167806"/>
          </a:xfrm>
          <a:prstGeom prst="rect">
            <a:avLst/>
          </a:prstGeom>
        </p:spPr>
      </p:pic>
      <p:cxnSp>
        <p:nvCxnSpPr>
          <p:cNvPr id="41" name="Straight Connector 40">
            <a:extLst>
              <a:ext uri="{FF2B5EF4-FFF2-40B4-BE49-F238E27FC236}">
                <a16:creationId xmlns:a16="http://schemas.microsoft.com/office/drawing/2014/main" id="{BC00C5B3-96E9-4AE9-9F58-4C47E6BCAEF3}"/>
              </a:ext>
            </a:extLst>
          </p:cNvPr>
          <p:cNvCxnSpPr>
            <a:cxnSpLocks/>
          </p:cNvCxnSpPr>
          <p:nvPr/>
        </p:nvCxnSpPr>
        <p:spPr>
          <a:xfrm>
            <a:off x="4520238" y="1872038"/>
            <a:ext cx="127442" cy="844575"/>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FBF340C4-405B-42FC-A84A-DA46BEBEB629}"/>
              </a:ext>
            </a:extLst>
          </p:cNvPr>
          <p:cNvCxnSpPr>
            <a:cxnSpLocks/>
          </p:cNvCxnSpPr>
          <p:nvPr/>
        </p:nvCxnSpPr>
        <p:spPr>
          <a:xfrm flipH="1">
            <a:off x="4605282" y="2645939"/>
            <a:ext cx="1742913" cy="37057"/>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a16="http://schemas.microsoft.com/office/drawing/2014/main" id="{21E726B3-3333-4CB1-9A3A-CA51B08FA485}"/>
              </a:ext>
            </a:extLst>
          </p:cNvPr>
          <p:cNvCxnSpPr>
            <a:cxnSpLocks/>
            <a:stCxn id="66" idx="1"/>
          </p:cNvCxnSpPr>
          <p:nvPr/>
        </p:nvCxnSpPr>
        <p:spPr>
          <a:xfrm flipH="1" flipV="1">
            <a:off x="4892263" y="2721982"/>
            <a:ext cx="1950819" cy="1272206"/>
          </a:xfrm>
          <a:prstGeom prst="line">
            <a:avLst/>
          </a:prstGeom>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C357C7C5-AE7F-4BC7-9785-7ED788F0A55C}"/>
              </a:ext>
            </a:extLst>
          </p:cNvPr>
          <p:cNvCxnSpPr>
            <a:cxnSpLocks/>
          </p:cNvCxnSpPr>
          <p:nvPr/>
        </p:nvCxnSpPr>
        <p:spPr>
          <a:xfrm flipV="1">
            <a:off x="3617204" y="2726730"/>
            <a:ext cx="803275" cy="778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560" name="Straight Connector 559">
            <a:extLst>
              <a:ext uri="{FF2B5EF4-FFF2-40B4-BE49-F238E27FC236}">
                <a16:creationId xmlns:a16="http://schemas.microsoft.com/office/drawing/2014/main" id="{03C22808-C01E-4745-87B9-0C093A2B691E}"/>
              </a:ext>
            </a:extLst>
          </p:cNvPr>
          <p:cNvCxnSpPr>
            <a:cxnSpLocks/>
          </p:cNvCxnSpPr>
          <p:nvPr/>
        </p:nvCxnSpPr>
        <p:spPr>
          <a:xfrm>
            <a:off x="3686666" y="2382374"/>
            <a:ext cx="745675" cy="333308"/>
          </a:xfrm>
          <a:prstGeom prst="line">
            <a:avLst/>
          </a:prstGeom>
        </p:spPr>
        <p:style>
          <a:lnRef idx="3">
            <a:schemeClr val="accent1"/>
          </a:lnRef>
          <a:fillRef idx="0">
            <a:schemeClr val="accent1"/>
          </a:fillRef>
          <a:effectRef idx="2">
            <a:schemeClr val="accent1"/>
          </a:effectRef>
          <a:fontRef idx="minor">
            <a:schemeClr val="tx1"/>
          </a:fontRef>
        </p:style>
      </p:cxnSp>
      <p:cxnSp>
        <p:nvCxnSpPr>
          <p:cNvPr id="74" name="Connector: Curved 73">
            <a:extLst>
              <a:ext uri="{FF2B5EF4-FFF2-40B4-BE49-F238E27FC236}">
                <a16:creationId xmlns:a16="http://schemas.microsoft.com/office/drawing/2014/main" id="{EE6AE293-DB5C-48DB-BF71-A93FD76D91DB}"/>
              </a:ext>
            </a:extLst>
          </p:cNvPr>
          <p:cNvCxnSpPr>
            <a:cxnSpLocks/>
            <a:endCxn id="71" idx="1"/>
          </p:cNvCxnSpPr>
          <p:nvPr/>
        </p:nvCxnSpPr>
        <p:spPr>
          <a:xfrm flipV="1">
            <a:off x="4892263" y="1690275"/>
            <a:ext cx="2696444" cy="954098"/>
          </a:xfrm>
          <a:prstGeom prst="curvedConnector3">
            <a:avLst>
              <a:gd name="adj1" fmla="val 36224"/>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rgbClr r="0" g="0" b="0"/>
            </a:gs>
            <a:gs pos="100000">
              <a:schemeClr val="accent2">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D7B6-C503-46EE-9BDF-FAFD05ADDF8D}"/>
              </a:ext>
            </a:extLst>
          </p:cNvPr>
          <p:cNvSpPr>
            <a:spLocks noGrp="1"/>
          </p:cNvSpPr>
          <p:nvPr>
            <p:ph type="ctrTitle"/>
          </p:nvPr>
        </p:nvSpPr>
        <p:spPr>
          <a:xfrm>
            <a:off x="685800" y="2545557"/>
            <a:ext cx="7772400" cy="1102519"/>
          </a:xfrm>
        </p:spPr>
        <p:txBody>
          <a:bodyPr/>
          <a:lstStyle/>
          <a:p>
            <a:r>
              <a:rPr lang="en-US" dirty="0"/>
              <a:t>Networking Basics</a:t>
            </a:r>
            <a:br>
              <a:rPr lang="en-US" dirty="0"/>
            </a:br>
            <a:endParaRPr lang="en-US" dirty="0"/>
          </a:p>
        </p:txBody>
      </p:sp>
      <p:pic>
        <p:nvPicPr>
          <p:cNvPr id="4" name="Picture 3" descr="A picture containing clock&#10;&#10;Description automatically generated">
            <a:extLst>
              <a:ext uri="{FF2B5EF4-FFF2-40B4-BE49-F238E27FC236}">
                <a16:creationId xmlns:a16="http://schemas.microsoft.com/office/drawing/2014/main" id="{89D01E99-862E-46E6-8DFA-E5DC3B417E44}"/>
              </a:ext>
            </a:extLst>
          </p:cNvPr>
          <p:cNvPicPr>
            <a:picLocks noChangeAspect="1"/>
          </p:cNvPicPr>
          <p:nvPr/>
        </p:nvPicPr>
        <p:blipFill>
          <a:blip r:embed="rId2"/>
          <a:stretch>
            <a:fillRect/>
          </a:stretch>
        </p:blipFill>
        <p:spPr>
          <a:xfrm>
            <a:off x="1114425" y="196395"/>
            <a:ext cx="6657975" cy="1299030"/>
          </a:xfrm>
          <a:prstGeom prst="rect">
            <a:avLst/>
          </a:prstGeom>
        </p:spPr>
      </p:pic>
    </p:spTree>
    <p:extLst>
      <p:ext uri="{BB962C8B-B14F-4D97-AF65-F5344CB8AC3E}">
        <p14:creationId xmlns:p14="http://schemas.microsoft.com/office/powerpoint/2010/main" val="180024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559"/>
        <p:cNvGrpSpPr/>
        <p:nvPr/>
      </p:nvGrpSpPr>
      <p:grpSpPr>
        <a:xfrm>
          <a:off x="0" y="0"/>
          <a:ext cx="0" cy="0"/>
          <a:chOff x="0" y="0"/>
          <a:chExt cx="0" cy="0"/>
        </a:xfrm>
      </p:grpSpPr>
      <p:sp>
        <p:nvSpPr>
          <p:cNvPr id="560" name="Google Shape;560;p61"/>
          <p:cNvSpPr txBox="1">
            <a:spLocks noGrp="1"/>
          </p:cNvSpPr>
          <p:nvPr>
            <p:ph type="title"/>
          </p:nvPr>
        </p:nvSpPr>
        <p:spPr>
          <a:xfrm>
            <a:off x="457200" y="205979"/>
            <a:ext cx="8229600" cy="72085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Hardwiring</a:t>
            </a:r>
            <a:endParaRPr sz="4400" b="0" i="0" u="none" strike="noStrike" cap="none" dirty="0">
              <a:solidFill>
                <a:schemeClr val="bg1"/>
              </a:solidFill>
              <a:sym typeface="Lato"/>
            </a:endParaRPr>
          </a:p>
        </p:txBody>
      </p:sp>
      <p:sp>
        <p:nvSpPr>
          <p:cNvPr id="561" name="Google Shape;561;p61"/>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62" name="Google Shape;562;p61"/>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563" name="Google Shape;563;p61"/>
          <p:cNvSpPr txBox="1"/>
          <p:nvPr/>
        </p:nvSpPr>
        <p:spPr>
          <a:xfrm>
            <a:off x="409681" y="3007147"/>
            <a:ext cx="561907" cy="32727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564" name="Google Shape;564;p61"/>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565" name="Google Shape;565;p61"/>
          <p:cNvSpPr txBox="1"/>
          <p:nvPr/>
        </p:nvSpPr>
        <p:spPr>
          <a:xfrm>
            <a:off x="1683738" y="3041007"/>
            <a:ext cx="822900" cy="32726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566" name="Google Shape;566;p61"/>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567" name="Google Shape;567;p61"/>
          <p:cNvCxnSpPr>
            <a:stCxn id="56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569" name="Google Shape;569;p61"/>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570" name="Google Shape;570;p61"/>
          <p:cNvSpPr txBox="1"/>
          <p:nvPr/>
        </p:nvSpPr>
        <p:spPr>
          <a:xfrm>
            <a:off x="3034507" y="2787538"/>
            <a:ext cx="627888" cy="35588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571" name="Google Shape;571;p61"/>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572" name="Google Shape;572;p61"/>
          <p:cNvPicPr preferRelativeResize="0"/>
          <p:nvPr/>
        </p:nvPicPr>
        <p:blipFill>
          <a:blip r:embed="rId5">
            <a:alphaModFix/>
          </a:blip>
          <a:stretch>
            <a:fillRect/>
          </a:stretch>
        </p:blipFill>
        <p:spPr>
          <a:xfrm>
            <a:off x="2742001" y="2174196"/>
            <a:ext cx="1245024" cy="544129"/>
          </a:xfrm>
          <a:prstGeom prst="rect">
            <a:avLst/>
          </a:prstGeom>
          <a:noFill/>
          <a:ln>
            <a:noFill/>
          </a:ln>
        </p:spPr>
      </p:pic>
      <p:sp>
        <p:nvSpPr>
          <p:cNvPr id="574" name="Google Shape;574;p61"/>
          <p:cNvSpPr txBox="1"/>
          <p:nvPr/>
        </p:nvSpPr>
        <p:spPr>
          <a:xfrm>
            <a:off x="4774798" y="2140730"/>
            <a:ext cx="450058" cy="35429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T1</a:t>
            </a:r>
            <a:endParaRPr u="sng" dirty="0">
              <a:solidFill>
                <a:schemeClr val="bg1"/>
              </a:solidFill>
            </a:endParaRPr>
          </a:p>
          <a:p>
            <a:pPr marL="0" lvl="0" indent="0" algn="l" rtl="0">
              <a:spcBef>
                <a:spcPts val="0"/>
              </a:spcBef>
              <a:spcAft>
                <a:spcPts val="0"/>
              </a:spcAft>
              <a:buNone/>
            </a:pPr>
            <a:endParaRPr dirty="0"/>
          </a:p>
        </p:txBody>
      </p:sp>
      <p:cxnSp>
        <p:nvCxnSpPr>
          <p:cNvPr id="575" name="Google Shape;575;p61"/>
          <p:cNvCxnSpPr>
            <a:cxnSpLocks/>
          </p:cNvCxnSpPr>
          <p:nvPr/>
        </p:nvCxnSpPr>
        <p:spPr>
          <a:xfrm flipH="1">
            <a:off x="4300901" y="1834629"/>
            <a:ext cx="606502" cy="1006612"/>
          </a:xfrm>
          <a:prstGeom prst="straightConnector1">
            <a:avLst/>
          </a:prstGeom>
          <a:noFill/>
          <a:ln w="38100" cap="flat" cmpd="sng">
            <a:solidFill>
              <a:schemeClr val="accent1"/>
            </a:solidFill>
            <a:prstDash val="solid"/>
            <a:round/>
            <a:headEnd type="none" w="med" len="med"/>
            <a:tailEnd type="none" w="med" len="med"/>
          </a:ln>
        </p:spPr>
      </p:cxnSp>
      <p:sp>
        <p:nvSpPr>
          <p:cNvPr id="577" name="Google Shape;577;p61"/>
          <p:cNvSpPr txBox="1"/>
          <p:nvPr/>
        </p:nvSpPr>
        <p:spPr>
          <a:xfrm>
            <a:off x="6652936" y="2841241"/>
            <a:ext cx="525289" cy="35185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2</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578" name="Google Shape;578;p61"/>
          <p:cNvCxnSpPr>
            <a:cxnSpLocks/>
            <a:endCxn id="593" idx="3"/>
          </p:cNvCxnSpPr>
          <p:nvPr/>
        </p:nvCxnSpPr>
        <p:spPr>
          <a:xfrm flipH="1">
            <a:off x="4884837" y="2421413"/>
            <a:ext cx="1468016" cy="442668"/>
          </a:xfrm>
          <a:prstGeom prst="straightConnector1">
            <a:avLst/>
          </a:prstGeom>
          <a:noFill/>
          <a:ln w="38100" cap="flat" cmpd="sng">
            <a:solidFill>
              <a:schemeClr val="accent1"/>
            </a:solidFill>
            <a:prstDash val="solid"/>
            <a:round/>
            <a:headEnd type="none" w="med" len="med"/>
            <a:tailEnd type="none" w="med" len="med"/>
          </a:ln>
        </p:spPr>
      </p:cxnSp>
      <p:sp>
        <p:nvSpPr>
          <p:cNvPr id="581" name="Google Shape;581;p61"/>
          <p:cNvSpPr txBox="1"/>
          <p:nvPr/>
        </p:nvSpPr>
        <p:spPr>
          <a:xfrm>
            <a:off x="6495230" y="4573102"/>
            <a:ext cx="540496" cy="3739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4</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582" name="Google Shape;582;p61"/>
          <p:cNvCxnSpPr>
            <a:cxnSpLocks/>
          </p:cNvCxnSpPr>
          <p:nvPr/>
        </p:nvCxnSpPr>
        <p:spPr>
          <a:xfrm flipH="1" flipV="1">
            <a:off x="4177081" y="2677275"/>
            <a:ext cx="1979649" cy="1012339"/>
          </a:xfrm>
          <a:prstGeom prst="straightConnector1">
            <a:avLst/>
          </a:prstGeom>
          <a:noFill/>
          <a:ln w="38100" cap="flat" cmpd="sng">
            <a:solidFill>
              <a:schemeClr val="accent1"/>
            </a:solidFill>
            <a:prstDash val="solid"/>
            <a:round/>
            <a:headEnd type="none" w="med" len="med"/>
            <a:tailEnd type="none" w="med" len="med"/>
          </a:ln>
        </p:spPr>
      </p:cxnSp>
      <p:sp>
        <p:nvSpPr>
          <p:cNvPr id="585" name="Google Shape;585;p61"/>
          <p:cNvSpPr txBox="1"/>
          <p:nvPr/>
        </p:nvSpPr>
        <p:spPr>
          <a:xfrm>
            <a:off x="8207486" y="2295737"/>
            <a:ext cx="472093" cy="40735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3</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87" name="Google Shape;587;p61"/>
          <p:cNvSpPr txBox="1"/>
          <p:nvPr/>
        </p:nvSpPr>
        <p:spPr>
          <a:xfrm>
            <a:off x="2855123" y="4623580"/>
            <a:ext cx="540496" cy="32754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5</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588" name="Google Shape;588;p61"/>
          <p:cNvCxnSpPr>
            <a:cxnSpLocks/>
          </p:cNvCxnSpPr>
          <p:nvPr/>
        </p:nvCxnSpPr>
        <p:spPr>
          <a:xfrm flipV="1">
            <a:off x="3196832" y="2847257"/>
            <a:ext cx="747411" cy="1137028"/>
          </a:xfrm>
          <a:prstGeom prst="straightConnector1">
            <a:avLst/>
          </a:prstGeom>
          <a:noFill/>
          <a:ln w="38100" cap="flat" cmpd="sng">
            <a:solidFill>
              <a:schemeClr val="accent1"/>
            </a:solidFill>
            <a:prstDash val="solid"/>
            <a:round/>
            <a:headEnd type="none" w="med" len="med"/>
            <a:tailEnd type="none" w="med" len="med"/>
          </a:ln>
        </p:spPr>
      </p:cxnSp>
      <p:pic>
        <p:nvPicPr>
          <p:cNvPr id="579" name="Google Shape;579;p61"/>
          <p:cNvPicPr preferRelativeResize="0"/>
          <p:nvPr/>
        </p:nvPicPr>
        <p:blipFill>
          <a:blip r:embed="rId6">
            <a:alphaModFix/>
          </a:blip>
          <a:stretch>
            <a:fillRect/>
          </a:stretch>
        </p:blipFill>
        <p:spPr>
          <a:xfrm>
            <a:off x="3956723" y="2608473"/>
            <a:ext cx="582000" cy="424877"/>
          </a:xfrm>
          <a:prstGeom prst="rect">
            <a:avLst/>
          </a:prstGeom>
          <a:noFill/>
          <a:ln>
            <a:noFill/>
          </a:ln>
        </p:spPr>
      </p:pic>
      <p:cxnSp>
        <p:nvCxnSpPr>
          <p:cNvPr id="589" name="Google Shape;589;p61"/>
          <p:cNvCxnSpPr>
            <a:cxnSpLocks/>
          </p:cNvCxnSpPr>
          <p:nvPr/>
        </p:nvCxnSpPr>
        <p:spPr>
          <a:xfrm rot="10800000" flipV="1">
            <a:off x="4316885" y="1397073"/>
            <a:ext cx="3642025" cy="1263239"/>
          </a:xfrm>
          <a:prstGeom prst="curvedConnector3">
            <a:avLst>
              <a:gd name="adj1" fmla="val 50000"/>
            </a:avLst>
          </a:prstGeom>
          <a:noFill/>
          <a:ln w="38100" cap="flat" cmpd="sng">
            <a:solidFill>
              <a:schemeClr val="accent1"/>
            </a:solidFill>
            <a:prstDash val="solid"/>
            <a:round/>
            <a:headEnd type="none" w="med" len="med"/>
            <a:tailEnd type="none" w="med" len="med"/>
          </a:ln>
        </p:spPr>
      </p:cxnSp>
      <p:cxnSp>
        <p:nvCxnSpPr>
          <p:cNvPr id="590" name="Google Shape;590;p61"/>
          <p:cNvCxnSpPr>
            <a:cxnSpLocks/>
          </p:cNvCxnSpPr>
          <p:nvPr/>
        </p:nvCxnSpPr>
        <p:spPr>
          <a:xfrm rot="5400000" flipH="1">
            <a:off x="3445976" y="2187508"/>
            <a:ext cx="434400" cy="883200"/>
          </a:xfrm>
          <a:prstGeom prst="curvedConnector3">
            <a:avLst>
              <a:gd name="adj1" fmla="val 154789"/>
            </a:avLst>
          </a:prstGeom>
          <a:noFill/>
          <a:ln w="38100" cap="flat" cmpd="sng">
            <a:solidFill>
              <a:schemeClr val="accent1"/>
            </a:solidFill>
            <a:prstDash val="solid"/>
            <a:round/>
            <a:headEnd type="none" w="med" len="med"/>
            <a:tailEnd type="none" w="med" len="med"/>
          </a:ln>
        </p:spPr>
      </p:cxnSp>
      <p:sp>
        <p:nvSpPr>
          <p:cNvPr id="591" name="Google Shape;591;p61"/>
          <p:cNvSpPr txBox="1"/>
          <p:nvPr/>
        </p:nvSpPr>
        <p:spPr>
          <a:xfrm>
            <a:off x="4028248" y="3291400"/>
            <a:ext cx="734700" cy="32591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Switch</a:t>
            </a:r>
            <a:endParaRPr u="sng" dirty="0">
              <a:solidFill>
                <a:schemeClr val="bg1"/>
              </a:solidFill>
            </a:endParaRPr>
          </a:p>
          <a:p>
            <a:pPr marL="0" lvl="0" indent="0" algn="l" rtl="0">
              <a:spcBef>
                <a:spcPts val="0"/>
              </a:spcBef>
              <a:spcAft>
                <a:spcPts val="0"/>
              </a:spcAft>
              <a:buNone/>
            </a:pPr>
            <a:endParaRPr dirty="0"/>
          </a:p>
        </p:txBody>
      </p:sp>
      <p:sp>
        <p:nvSpPr>
          <p:cNvPr id="592" name="Google Shape;592;p61"/>
          <p:cNvSpPr txBox="1"/>
          <p:nvPr/>
        </p:nvSpPr>
        <p:spPr>
          <a:xfrm>
            <a:off x="876301" y="1150876"/>
            <a:ext cx="3470548" cy="74441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u="sng" dirty="0">
              <a:solidFill>
                <a:schemeClr val="bg1"/>
              </a:solidFill>
            </a:endParaRPr>
          </a:p>
          <a:p>
            <a:pPr marL="0" lvl="0" indent="0" algn="ctr" rtl="0">
              <a:spcBef>
                <a:spcPts val="0"/>
              </a:spcBef>
              <a:spcAft>
                <a:spcPts val="0"/>
              </a:spcAft>
              <a:buNone/>
            </a:pPr>
            <a:r>
              <a:rPr lang="en-US" sz="2000" u="sng" dirty="0">
                <a:solidFill>
                  <a:srgbClr val="00CC00"/>
                </a:solidFill>
              </a:rPr>
              <a:t>Problem solved!</a:t>
            </a:r>
            <a:endParaRPr sz="2000" u="sng" dirty="0">
              <a:solidFill>
                <a:srgbClr val="00CC00"/>
              </a:solidFill>
            </a:endParaRPr>
          </a:p>
        </p:txBody>
      </p:sp>
      <p:pic>
        <p:nvPicPr>
          <p:cNvPr id="593" name="Google Shape;593;p61"/>
          <p:cNvPicPr preferRelativeResize="0"/>
          <p:nvPr/>
        </p:nvPicPr>
        <p:blipFill>
          <a:blip r:embed="rId7">
            <a:alphaModFix/>
          </a:blip>
          <a:stretch>
            <a:fillRect/>
          </a:stretch>
        </p:blipFill>
        <p:spPr>
          <a:xfrm>
            <a:off x="3902278" y="2552586"/>
            <a:ext cx="982559" cy="622990"/>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10D96EA9-7DAD-4706-B497-147E6EAB070B}"/>
              </a:ext>
            </a:extLst>
          </p:cNvPr>
          <p:cNvPicPr>
            <a:picLocks noChangeAspect="1"/>
          </p:cNvPicPr>
          <p:nvPr/>
        </p:nvPicPr>
        <p:blipFill>
          <a:blip r:embed="rId8"/>
          <a:stretch>
            <a:fillRect/>
          </a:stretch>
        </p:blipFill>
        <p:spPr>
          <a:xfrm>
            <a:off x="8523725" y="4573102"/>
            <a:ext cx="540496" cy="483807"/>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64B6126F-4E26-4652-8A1E-A7CE76CC0F48}"/>
              </a:ext>
            </a:extLst>
          </p:cNvPr>
          <p:cNvPicPr>
            <a:picLocks noChangeAspect="1"/>
          </p:cNvPicPr>
          <p:nvPr/>
        </p:nvPicPr>
        <p:blipFill>
          <a:blip r:embed="rId9"/>
          <a:stretch>
            <a:fillRect/>
          </a:stretch>
        </p:blipFill>
        <p:spPr>
          <a:xfrm>
            <a:off x="4772542" y="1059660"/>
            <a:ext cx="1384188" cy="1098122"/>
          </a:xfrm>
          <a:prstGeom prst="rect">
            <a:avLst/>
          </a:prstGeom>
        </p:spPr>
      </p:pic>
      <p:pic>
        <p:nvPicPr>
          <p:cNvPr id="38" name="Picture 37" descr="A screen shot of a computer&#10;&#10;Description automatically generated">
            <a:extLst>
              <a:ext uri="{FF2B5EF4-FFF2-40B4-BE49-F238E27FC236}">
                <a16:creationId xmlns:a16="http://schemas.microsoft.com/office/drawing/2014/main" id="{8549E904-37C9-46C0-83B8-20417EDB24B8}"/>
              </a:ext>
            </a:extLst>
          </p:cNvPr>
          <p:cNvPicPr>
            <a:picLocks noChangeAspect="1"/>
          </p:cNvPicPr>
          <p:nvPr/>
        </p:nvPicPr>
        <p:blipFill>
          <a:blip r:embed="rId9"/>
          <a:stretch>
            <a:fillRect/>
          </a:stretch>
        </p:blipFill>
        <p:spPr>
          <a:xfrm>
            <a:off x="7844111" y="1197615"/>
            <a:ext cx="1384188" cy="1098122"/>
          </a:xfrm>
          <a:prstGeom prst="rect">
            <a:avLst/>
          </a:prstGeom>
        </p:spPr>
      </p:pic>
      <p:pic>
        <p:nvPicPr>
          <p:cNvPr id="39" name="Picture 38" descr="A screen shot of a computer&#10;&#10;Description automatically generated">
            <a:extLst>
              <a:ext uri="{FF2B5EF4-FFF2-40B4-BE49-F238E27FC236}">
                <a16:creationId xmlns:a16="http://schemas.microsoft.com/office/drawing/2014/main" id="{F074DC38-33BE-4EE4-AB99-CE688772AD02}"/>
              </a:ext>
            </a:extLst>
          </p:cNvPr>
          <p:cNvPicPr>
            <a:picLocks noChangeAspect="1"/>
          </p:cNvPicPr>
          <p:nvPr/>
        </p:nvPicPr>
        <p:blipFill>
          <a:blip r:embed="rId9"/>
          <a:stretch>
            <a:fillRect/>
          </a:stretch>
        </p:blipFill>
        <p:spPr>
          <a:xfrm>
            <a:off x="6293943" y="1747022"/>
            <a:ext cx="1384188" cy="1098122"/>
          </a:xfrm>
          <a:prstGeom prst="rect">
            <a:avLst/>
          </a:prstGeom>
        </p:spPr>
      </p:pic>
      <p:pic>
        <p:nvPicPr>
          <p:cNvPr id="40" name="Picture 39" descr="A screen shot of a computer&#10;&#10;Description automatically generated">
            <a:extLst>
              <a:ext uri="{FF2B5EF4-FFF2-40B4-BE49-F238E27FC236}">
                <a16:creationId xmlns:a16="http://schemas.microsoft.com/office/drawing/2014/main" id="{931A229B-4156-4B2A-9025-406111678EAA}"/>
              </a:ext>
            </a:extLst>
          </p:cNvPr>
          <p:cNvPicPr>
            <a:picLocks noChangeAspect="1"/>
          </p:cNvPicPr>
          <p:nvPr/>
        </p:nvPicPr>
        <p:blipFill>
          <a:blip r:embed="rId9"/>
          <a:stretch>
            <a:fillRect/>
          </a:stretch>
        </p:blipFill>
        <p:spPr>
          <a:xfrm>
            <a:off x="6073384" y="3474980"/>
            <a:ext cx="1384188" cy="1098122"/>
          </a:xfrm>
          <a:prstGeom prst="rect">
            <a:avLst/>
          </a:prstGeom>
        </p:spPr>
      </p:pic>
      <p:pic>
        <p:nvPicPr>
          <p:cNvPr id="41" name="Picture 40" descr="A screen shot of a computer&#10;&#10;Description automatically generated">
            <a:extLst>
              <a:ext uri="{FF2B5EF4-FFF2-40B4-BE49-F238E27FC236}">
                <a16:creationId xmlns:a16="http://schemas.microsoft.com/office/drawing/2014/main" id="{005443EA-E9BC-49FC-9FFF-7BAE669A55AC}"/>
              </a:ext>
            </a:extLst>
          </p:cNvPr>
          <p:cNvPicPr>
            <a:picLocks noChangeAspect="1"/>
          </p:cNvPicPr>
          <p:nvPr/>
        </p:nvPicPr>
        <p:blipFill>
          <a:blip r:embed="rId9"/>
          <a:stretch>
            <a:fillRect/>
          </a:stretch>
        </p:blipFill>
        <p:spPr>
          <a:xfrm>
            <a:off x="2498089" y="3521390"/>
            <a:ext cx="1384188" cy="10981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597"/>
        <p:cNvGrpSpPr/>
        <p:nvPr/>
      </p:nvGrpSpPr>
      <p:grpSpPr>
        <a:xfrm>
          <a:off x="0" y="0"/>
          <a:ext cx="0" cy="0"/>
          <a:chOff x="0" y="0"/>
          <a:chExt cx="0" cy="0"/>
        </a:xfrm>
      </p:grpSpPr>
      <p:sp>
        <p:nvSpPr>
          <p:cNvPr id="598" name="Google Shape;598;p62"/>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F2B27"/>
              </a:buClr>
              <a:buFont typeface="Lato"/>
              <a:buNone/>
            </a:pPr>
            <a:r>
              <a:rPr lang="en-US" dirty="0">
                <a:solidFill>
                  <a:schemeClr val="bg1"/>
                </a:solidFill>
              </a:rPr>
              <a:t>If we add more equipment...</a:t>
            </a:r>
            <a:endParaRPr sz="4400" b="0" i="0" u="none" strike="noStrike" cap="none" dirty="0">
              <a:solidFill>
                <a:schemeClr val="bg1"/>
              </a:solidFill>
              <a:sym typeface="Lato"/>
            </a:endParaRPr>
          </a:p>
        </p:txBody>
      </p:sp>
      <p:sp>
        <p:nvSpPr>
          <p:cNvPr id="599" name="Google Shape;599;p62"/>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00" name="Google Shape;600;p62"/>
          <p:cNvPicPr preferRelativeResize="0"/>
          <p:nvPr/>
        </p:nvPicPr>
        <p:blipFill>
          <a:blip r:embed="rId3">
            <a:alphaModFix/>
          </a:blip>
          <a:stretch>
            <a:fillRect/>
          </a:stretch>
        </p:blipFill>
        <p:spPr>
          <a:xfrm>
            <a:off x="32373" y="2199500"/>
            <a:ext cx="1142980" cy="857250"/>
          </a:xfrm>
          <a:prstGeom prst="rect">
            <a:avLst/>
          </a:prstGeom>
          <a:noFill/>
          <a:ln>
            <a:noFill/>
          </a:ln>
        </p:spPr>
      </p:pic>
      <p:sp>
        <p:nvSpPr>
          <p:cNvPr id="601" name="Google Shape;601;p62"/>
          <p:cNvSpPr txBox="1"/>
          <p:nvPr/>
        </p:nvSpPr>
        <p:spPr>
          <a:xfrm>
            <a:off x="299752" y="3089316"/>
            <a:ext cx="632514" cy="34893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602" name="Google Shape;602;p62"/>
          <p:cNvPicPr preferRelativeResize="0"/>
          <p:nvPr/>
        </p:nvPicPr>
        <p:blipFill>
          <a:blip r:embed="rId4">
            <a:alphaModFix/>
          </a:blip>
          <a:stretch>
            <a:fillRect/>
          </a:stretch>
        </p:blipFill>
        <p:spPr>
          <a:xfrm>
            <a:off x="1411759" y="2220138"/>
            <a:ext cx="1362775" cy="908525"/>
          </a:xfrm>
          <a:prstGeom prst="rect">
            <a:avLst/>
          </a:prstGeom>
          <a:noFill/>
          <a:ln>
            <a:noFill/>
          </a:ln>
        </p:spPr>
      </p:pic>
      <p:sp>
        <p:nvSpPr>
          <p:cNvPr id="603" name="Google Shape;603;p62"/>
          <p:cNvSpPr txBox="1"/>
          <p:nvPr/>
        </p:nvSpPr>
        <p:spPr>
          <a:xfrm>
            <a:off x="1654502" y="3180239"/>
            <a:ext cx="822900" cy="38057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604" name="Google Shape;604;p62"/>
          <p:cNvCxnSpPr/>
          <p:nvPr/>
        </p:nvCxnSpPr>
        <p:spPr>
          <a:xfrm>
            <a:off x="1048300" y="2638523"/>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605" name="Google Shape;605;p62"/>
          <p:cNvCxnSpPr>
            <a:stCxn id="606"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607" name="Google Shape;607;p62"/>
          <p:cNvCxnSpPr/>
          <p:nvPr/>
        </p:nvCxnSpPr>
        <p:spPr>
          <a:xfrm>
            <a:off x="2321196" y="266945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608" name="Google Shape;608;p62"/>
          <p:cNvSpPr txBox="1"/>
          <p:nvPr/>
        </p:nvSpPr>
        <p:spPr>
          <a:xfrm>
            <a:off x="3040137" y="2918875"/>
            <a:ext cx="551561" cy="35533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609" name="Google Shape;609;p62"/>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610" name="Google Shape;610;p62"/>
          <p:cNvPicPr preferRelativeResize="0"/>
          <p:nvPr/>
        </p:nvPicPr>
        <p:blipFill>
          <a:blip r:embed="rId5">
            <a:alphaModFix/>
          </a:blip>
          <a:stretch>
            <a:fillRect/>
          </a:stretch>
        </p:blipFill>
        <p:spPr>
          <a:xfrm>
            <a:off x="2752789" y="2362189"/>
            <a:ext cx="1245024" cy="477927"/>
          </a:xfrm>
          <a:prstGeom prst="rect">
            <a:avLst/>
          </a:prstGeom>
          <a:noFill/>
          <a:ln>
            <a:noFill/>
          </a:ln>
        </p:spPr>
      </p:pic>
      <p:sp>
        <p:nvSpPr>
          <p:cNvPr id="612" name="Google Shape;612;p62"/>
          <p:cNvSpPr txBox="1"/>
          <p:nvPr/>
        </p:nvSpPr>
        <p:spPr>
          <a:xfrm>
            <a:off x="5961845" y="1197127"/>
            <a:ext cx="524891" cy="37005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1</a:t>
            </a:r>
            <a:endParaRPr u="sng" dirty="0">
              <a:solidFill>
                <a:schemeClr val="bg1"/>
              </a:solidFill>
            </a:endParaRPr>
          </a:p>
          <a:p>
            <a:pPr marL="0" lvl="0" indent="0" algn="l" rtl="0">
              <a:spcBef>
                <a:spcPts val="0"/>
              </a:spcBef>
              <a:spcAft>
                <a:spcPts val="0"/>
              </a:spcAft>
              <a:buNone/>
            </a:pPr>
            <a:endParaRPr dirty="0"/>
          </a:p>
        </p:txBody>
      </p:sp>
      <p:cxnSp>
        <p:nvCxnSpPr>
          <p:cNvPr id="613" name="Google Shape;613;p62"/>
          <p:cNvCxnSpPr>
            <a:cxnSpLocks/>
          </p:cNvCxnSpPr>
          <p:nvPr/>
        </p:nvCxnSpPr>
        <p:spPr>
          <a:xfrm flipH="1">
            <a:off x="4300901" y="1860059"/>
            <a:ext cx="689220" cy="981182"/>
          </a:xfrm>
          <a:prstGeom prst="straightConnector1">
            <a:avLst/>
          </a:prstGeom>
          <a:noFill/>
          <a:ln w="38100" cap="flat" cmpd="sng">
            <a:solidFill>
              <a:schemeClr val="accent1"/>
            </a:solidFill>
            <a:prstDash val="solid"/>
            <a:round/>
            <a:headEnd type="none" w="med" len="med"/>
            <a:tailEnd type="none" w="med" len="med"/>
          </a:ln>
        </p:spPr>
      </p:cxnSp>
      <p:sp>
        <p:nvSpPr>
          <p:cNvPr id="615" name="Google Shape;615;p62"/>
          <p:cNvSpPr txBox="1"/>
          <p:nvPr/>
        </p:nvSpPr>
        <p:spPr>
          <a:xfrm>
            <a:off x="7248065" y="3300681"/>
            <a:ext cx="572878" cy="33896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2</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16" name="Google Shape;616;p62"/>
          <p:cNvCxnSpPr>
            <a:cxnSpLocks/>
            <a:endCxn id="631" idx="3"/>
          </p:cNvCxnSpPr>
          <p:nvPr/>
        </p:nvCxnSpPr>
        <p:spPr>
          <a:xfrm flipH="1">
            <a:off x="4990121" y="2911732"/>
            <a:ext cx="1727125" cy="28922"/>
          </a:xfrm>
          <a:prstGeom prst="straightConnector1">
            <a:avLst/>
          </a:prstGeom>
          <a:noFill/>
          <a:ln w="38100" cap="flat" cmpd="sng">
            <a:solidFill>
              <a:schemeClr val="accent1"/>
            </a:solidFill>
            <a:prstDash val="solid"/>
            <a:round/>
            <a:headEnd type="none" w="med" len="med"/>
            <a:tailEnd type="none" w="med" len="med"/>
          </a:ln>
        </p:spPr>
      </p:cxnSp>
      <p:sp>
        <p:nvSpPr>
          <p:cNvPr id="619" name="Google Shape;619;p62"/>
          <p:cNvSpPr txBox="1"/>
          <p:nvPr/>
        </p:nvSpPr>
        <p:spPr>
          <a:xfrm>
            <a:off x="5100358" y="4308051"/>
            <a:ext cx="504825" cy="38807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4</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20" name="Google Shape;620;p62"/>
          <p:cNvCxnSpPr>
            <a:cxnSpLocks/>
          </p:cNvCxnSpPr>
          <p:nvPr/>
        </p:nvCxnSpPr>
        <p:spPr>
          <a:xfrm flipH="1" flipV="1">
            <a:off x="4390159" y="2687474"/>
            <a:ext cx="2486484" cy="1226414"/>
          </a:xfrm>
          <a:prstGeom prst="straightConnector1">
            <a:avLst/>
          </a:prstGeom>
          <a:noFill/>
          <a:ln w="38100" cap="flat" cmpd="sng">
            <a:solidFill>
              <a:schemeClr val="accent1"/>
            </a:solidFill>
            <a:prstDash val="solid"/>
            <a:round/>
            <a:headEnd type="none" w="med" len="med"/>
            <a:tailEnd type="none" w="med" len="med"/>
          </a:ln>
        </p:spPr>
      </p:cxnSp>
      <p:sp>
        <p:nvSpPr>
          <p:cNvPr id="623" name="Google Shape;623;p62"/>
          <p:cNvSpPr txBox="1"/>
          <p:nvPr/>
        </p:nvSpPr>
        <p:spPr>
          <a:xfrm>
            <a:off x="8164305" y="2412252"/>
            <a:ext cx="411039" cy="35946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T3</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25" name="Google Shape;625;p62"/>
          <p:cNvSpPr txBox="1"/>
          <p:nvPr/>
        </p:nvSpPr>
        <p:spPr>
          <a:xfrm>
            <a:off x="1379288" y="4579932"/>
            <a:ext cx="504825" cy="34578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T 5</a:t>
            </a:r>
            <a:endParaRPr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26" name="Google Shape;626;p62"/>
          <p:cNvCxnSpPr>
            <a:cxnSpLocks/>
          </p:cNvCxnSpPr>
          <p:nvPr/>
        </p:nvCxnSpPr>
        <p:spPr>
          <a:xfrm flipV="1">
            <a:off x="3003169" y="2902686"/>
            <a:ext cx="1015568" cy="1350252"/>
          </a:xfrm>
          <a:prstGeom prst="straightConnector1">
            <a:avLst/>
          </a:prstGeom>
          <a:noFill/>
          <a:ln w="38100" cap="flat" cmpd="sng">
            <a:solidFill>
              <a:schemeClr val="accent1"/>
            </a:solidFill>
            <a:prstDash val="solid"/>
            <a:round/>
            <a:headEnd type="none" w="med" len="med"/>
            <a:tailEnd type="none" w="med" len="med"/>
          </a:ln>
        </p:spPr>
      </p:cxnSp>
      <p:pic>
        <p:nvPicPr>
          <p:cNvPr id="617" name="Google Shape;617;p62"/>
          <p:cNvPicPr preferRelativeResize="0"/>
          <p:nvPr/>
        </p:nvPicPr>
        <p:blipFill>
          <a:blip r:embed="rId6">
            <a:alphaModFix/>
          </a:blip>
          <a:stretch>
            <a:fillRect/>
          </a:stretch>
        </p:blipFill>
        <p:spPr>
          <a:xfrm>
            <a:off x="3956723" y="2608473"/>
            <a:ext cx="582000" cy="424877"/>
          </a:xfrm>
          <a:prstGeom prst="rect">
            <a:avLst/>
          </a:prstGeom>
          <a:noFill/>
          <a:ln>
            <a:noFill/>
          </a:ln>
        </p:spPr>
      </p:pic>
      <p:cxnSp>
        <p:nvCxnSpPr>
          <p:cNvPr id="627" name="Google Shape;627;p62"/>
          <p:cNvCxnSpPr>
            <a:cxnSpLocks/>
          </p:cNvCxnSpPr>
          <p:nvPr/>
        </p:nvCxnSpPr>
        <p:spPr>
          <a:xfrm rot="10800000" flipV="1">
            <a:off x="4542850" y="1482280"/>
            <a:ext cx="3272151" cy="1078391"/>
          </a:xfrm>
          <a:prstGeom prst="curvedConnector3">
            <a:avLst>
              <a:gd name="adj1" fmla="val 50000"/>
            </a:avLst>
          </a:prstGeom>
          <a:noFill/>
          <a:ln w="38100" cap="flat" cmpd="sng">
            <a:solidFill>
              <a:schemeClr val="accent1"/>
            </a:solidFill>
            <a:prstDash val="solid"/>
            <a:round/>
            <a:headEnd type="none" w="med" len="med"/>
            <a:tailEnd type="none" w="med" len="med"/>
          </a:ln>
        </p:spPr>
      </p:cxnSp>
      <p:cxnSp>
        <p:nvCxnSpPr>
          <p:cNvPr id="628" name="Google Shape;628;p62"/>
          <p:cNvCxnSpPr>
            <a:cxnSpLocks/>
            <a:stCxn id="631" idx="0"/>
          </p:cNvCxnSpPr>
          <p:nvPr/>
        </p:nvCxnSpPr>
        <p:spPr>
          <a:xfrm rot="16200000" flipH="1" flipV="1">
            <a:off x="3913917" y="2078244"/>
            <a:ext cx="77932" cy="947488"/>
          </a:xfrm>
          <a:prstGeom prst="curvedConnector4">
            <a:avLst>
              <a:gd name="adj1" fmla="val -293333"/>
              <a:gd name="adj2" fmla="val 79736"/>
            </a:avLst>
          </a:prstGeom>
          <a:noFill/>
          <a:ln w="38100" cap="flat" cmpd="sng">
            <a:solidFill>
              <a:schemeClr val="accent1"/>
            </a:solidFill>
            <a:prstDash val="solid"/>
            <a:round/>
            <a:headEnd type="none" w="med" len="med"/>
            <a:tailEnd type="none" w="med" len="med"/>
          </a:ln>
        </p:spPr>
      </p:cxnSp>
      <p:sp>
        <p:nvSpPr>
          <p:cNvPr id="629" name="Google Shape;629;p62"/>
          <p:cNvSpPr txBox="1"/>
          <p:nvPr/>
        </p:nvSpPr>
        <p:spPr>
          <a:xfrm>
            <a:off x="4081545" y="3458841"/>
            <a:ext cx="734700" cy="33896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Switch</a:t>
            </a:r>
            <a:endParaRPr u="sng" dirty="0">
              <a:solidFill>
                <a:schemeClr val="bg1"/>
              </a:solidFill>
            </a:endParaRPr>
          </a:p>
          <a:p>
            <a:pPr marL="0" lvl="0" indent="0" algn="l" rtl="0">
              <a:spcBef>
                <a:spcPts val="0"/>
              </a:spcBef>
              <a:spcAft>
                <a:spcPts val="0"/>
              </a:spcAft>
              <a:buNone/>
            </a:pPr>
            <a:endParaRPr dirty="0"/>
          </a:p>
        </p:txBody>
      </p:sp>
      <p:sp>
        <p:nvSpPr>
          <p:cNvPr id="630" name="Google Shape;630;p62"/>
          <p:cNvSpPr txBox="1"/>
          <p:nvPr/>
        </p:nvSpPr>
        <p:spPr>
          <a:xfrm>
            <a:off x="166600" y="1213395"/>
            <a:ext cx="4134301" cy="79399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All the same rules apply. Even when the setup starts to </a:t>
            </a:r>
            <a:r>
              <a:rPr lang="en-US" b="1" i="1" dirty="0">
                <a:solidFill>
                  <a:schemeClr val="bg1"/>
                </a:solidFill>
              </a:rPr>
              <a:t>look</a:t>
            </a:r>
            <a:r>
              <a:rPr lang="en-US" b="1" dirty="0">
                <a:solidFill>
                  <a:schemeClr val="bg1"/>
                </a:solidFill>
              </a:rPr>
              <a:t> </a:t>
            </a:r>
            <a:r>
              <a:rPr lang="en-US" dirty="0">
                <a:solidFill>
                  <a:schemeClr val="bg1"/>
                </a:solidFill>
              </a:rPr>
              <a:t>more complicated - it’s just connecting wires and getting them to the router.</a:t>
            </a:r>
            <a:endParaRPr dirty="0">
              <a:solidFill>
                <a:schemeClr val="bg1"/>
              </a:solidFill>
            </a:endParaRPr>
          </a:p>
        </p:txBody>
      </p:sp>
      <p:pic>
        <p:nvPicPr>
          <p:cNvPr id="631" name="Google Shape;631;p62"/>
          <p:cNvPicPr preferRelativeResize="0"/>
          <p:nvPr/>
        </p:nvPicPr>
        <p:blipFill>
          <a:blip r:embed="rId7">
            <a:alphaModFix/>
          </a:blip>
          <a:stretch>
            <a:fillRect/>
          </a:stretch>
        </p:blipFill>
        <p:spPr>
          <a:xfrm>
            <a:off x="3863133" y="2513022"/>
            <a:ext cx="1126988" cy="855264"/>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96401776-120D-4B00-A44F-806498F88974}"/>
              </a:ext>
            </a:extLst>
          </p:cNvPr>
          <p:cNvPicPr>
            <a:picLocks noChangeAspect="1"/>
          </p:cNvPicPr>
          <p:nvPr/>
        </p:nvPicPr>
        <p:blipFill>
          <a:blip r:embed="rId8"/>
          <a:stretch>
            <a:fillRect/>
          </a:stretch>
        </p:blipFill>
        <p:spPr>
          <a:xfrm>
            <a:off x="8475371" y="4547234"/>
            <a:ext cx="605437" cy="502748"/>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A3298096-6916-447F-BFDC-4CC90B09F08C}"/>
              </a:ext>
            </a:extLst>
          </p:cNvPr>
          <p:cNvPicPr>
            <a:picLocks noChangeAspect="1"/>
          </p:cNvPicPr>
          <p:nvPr/>
        </p:nvPicPr>
        <p:blipFill>
          <a:blip r:embed="rId9"/>
          <a:stretch>
            <a:fillRect/>
          </a:stretch>
        </p:blipFill>
        <p:spPr>
          <a:xfrm>
            <a:off x="4503771" y="1178515"/>
            <a:ext cx="1439998" cy="1142398"/>
          </a:xfrm>
          <a:prstGeom prst="rect">
            <a:avLst/>
          </a:prstGeom>
        </p:spPr>
      </p:pic>
      <p:pic>
        <p:nvPicPr>
          <p:cNvPr id="38" name="Picture 37" descr="A screen shot of a computer&#10;&#10;Description automatically generated">
            <a:extLst>
              <a:ext uri="{FF2B5EF4-FFF2-40B4-BE49-F238E27FC236}">
                <a16:creationId xmlns:a16="http://schemas.microsoft.com/office/drawing/2014/main" id="{0EF8D8A6-3126-4D0F-A17F-E44385CF96F9}"/>
              </a:ext>
            </a:extLst>
          </p:cNvPr>
          <p:cNvPicPr>
            <a:picLocks noChangeAspect="1"/>
          </p:cNvPicPr>
          <p:nvPr/>
        </p:nvPicPr>
        <p:blipFill>
          <a:blip r:embed="rId9"/>
          <a:stretch>
            <a:fillRect/>
          </a:stretch>
        </p:blipFill>
        <p:spPr>
          <a:xfrm>
            <a:off x="7736888" y="1357930"/>
            <a:ext cx="1265874" cy="1004259"/>
          </a:xfrm>
          <a:prstGeom prst="rect">
            <a:avLst/>
          </a:prstGeom>
        </p:spPr>
      </p:pic>
      <p:pic>
        <p:nvPicPr>
          <p:cNvPr id="39" name="Picture 38" descr="A screen shot of a computer&#10;&#10;Description automatically generated">
            <a:extLst>
              <a:ext uri="{FF2B5EF4-FFF2-40B4-BE49-F238E27FC236}">
                <a16:creationId xmlns:a16="http://schemas.microsoft.com/office/drawing/2014/main" id="{F309B95C-AD58-4868-B96F-72484C5EA158}"/>
              </a:ext>
            </a:extLst>
          </p:cNvPr>
          <p:cNvPicPr>
            <a:picLocks noChangeAspect="1"/>
          </p:cNvPicPr>
          <p:nvPr/>
        </p:nvPicPr>
        <p:blipFill>
          <a:blip r:embed="rId9"/>
          <a:stretch>
            <a:fillRect/>
          </a:stretch>
        </p:blipFill>
        <p:spPr>
          <a:xfrm>
            <a:off x="6663544" y="2273579"/>
            <a:ext cx="1326109" cy="1052046"/>
          </a:xfrm>
          <a:prstGeom prst="rect">
            <a:avLst/>
          </a:prstGeom>
        </p:spPr>
      </p:pic>
      <p:pic>
        <p:nvPicPr>
          <p:cNvPr id="40" name="Picture 39" descr="A screen shot of a computer&#10;&#10;Description automatically generated">
            <a:extLst>
              <a:ext uri="{FF2B5EF4-FFF2-40B4-BE49-F238E27FC236}">
                <a16:creationId xmlns:a16="http://schemas.microsoft.com/office/drawing/2014/main" id="{F4B77A03-2FB8-4077-8A81-2385C0E738ED}"/>
              </a:ext>
            </a:extLst>
          </p:cNvPr>
          <p:cNvPicPr>
            <a:picLocks noChangeAspect="1"/>
          </p:cNvPicPr>
          <p:nvPr/>
        </p:nvPicPr>
        <p:blipFill>
          <a:blip r:embed="rId9"/>
          <a:stretch>
            <a:fillRect/>
          </a:stretch>
        </p:blipFill>
        <p:spPr>
          <a:xfrm>
            <a:off x="5852905" y="3784699"/>
            <a:ext cx="1504642" cy="1193682"/>
          </a:xfrm>
          <a:prstGeom prst="rect">
            <a:avLst/>
          </a:prstGeom>
        </p:spPr>
      </p:pic>
      <p:pic>
        <p:nvPicPr>
          <p:cNvPr id="41" name="Picture 40" descr="A screen shot of a computer&#10;&#10;Description automatically generated">
            <a:extLst>
              <a:ext uri="{FF2B5EF4-FFF2-40B4-BE49-F238E27FC236}">
                <a16:creationId xmlns:a16="http://schemas.microsoft.com/office/drawing/2014/main" id="{EF24009F-BA26-4018-99B6-5E7B1BDFF0B1}"/>
              </a:ext>
            </a:extLst>
          </p:cNvPr>
          <p:cNvPicPr>
            <a:picLocks noChangeAspect="1"/>
          </p:cNvPicPr>
          <p:nvPr/>
        </p:nvPicPr>
        <p:blipFill>
          <a:blip r:embed="rId9"/>
          <a:stretch>
            <a:fillRect/>
          </a:stretch>
        </p:blipFill>
        <p:spPr>
          <a:xfrm>
            <a:off x="1981801" y="3784699"/>
            <a:ext cx="1593188" cy="1263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635"/>
        <p:cNvGrpSpPr/>
        <p:nvPr/>
      </p:nvGrpSpPr>
      <p:grpSpPr>
        <a:xfrm>
          <a:off x="0" y="0"/>
          <a:ext cx="0" cy="0"/>
          <a:chOff x="0" y="0"/>
          <a:chExt cx="0" cy="0"/>
        </a:xfrm>
      </p:grpSpPr>
      <p:sp>
        <p:nvSpPr>
          <p:cNvPr id="636" name="Google Shape;636;p63"/>
          <p:cNvSpPr txBox="1">
            <a:spLocks noGrp="1"/>
          </p:cNvSpPr>
          <p:nvPr>
            <p:ph type="title"/>
          </p:nvPr>
        </p:nvSpPr>
        <p:spPr>
          <a:xfrm>
            <a:off x="629073" y="82337"/>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F2B27"/>
              </a:buClr>
              <a:buFont typeface="Lato"/>
              <a:buNone/>
            </a:pPr>
            <a:r>
              <a:rPr lang="en-US" dirty="0">
                <a:solidFill>
                  <a:schemeClr val="bg1"/>
                </a:solidFill>
              </a:rPr>
              <a:t>If we add more equipment...</a:t>
            </a:r>
            <a:endParaRPr sz="4400" b="0" i="0" u="none" strike="noStrike" cap="none" dirty="0">
              <a:solidFill>
                <a:schemeClr val="bg1"/>
              </a:solidFill>
              <a:sym typeface="Lato"/>
            </a:endParaRPr>
          </a:p>
        </p:txBody>
      </p:sp>
      <p:sp>
        <p:nvSpPr>
          <p:cNvPr id="637" name="Google Shape;637;p63"/>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38" name="Google Shape;638;p63"/>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639" name="Google Shape;639;p63"/>
          <p:cNvSpPr txBox="1"/>
          <p:nvPr/>
        </p:nvSpPr>
        <p:spPr>
          <a:xfrm>
            <a:off x="417931" y="2994156"/>
            <a:ext cx="597786" cy="34626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640" name="Google Shape;640;p63"/>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641" name="Google Shape;641;p63"/>
          <p:cNvSpPr txBox="1"/>
          <p:nvPr/>
        </p:nvSpPr>
        <p:spPr>
          <a:xfrm>
            <a:off x="1670723" y="3026898"/>
            <a:ext cx="822900" cy="34954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642" name="Google Shape;642;p63"/>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643" name="Google Shape;643;p63"/>
          <p:cNvCxnSpPr>
            <a:stCxn id="64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63"/>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646" name="Google Shape;646;p63"/>
          <p:cNvSpPr txBox="1"/>
          <p:nvPr/>
        </p:nvSpPr>
        <p:spPr>
          <a:xfrm>
            <a:off x="3006825" y="2788729"/>
            <a:ext cx="670489" cy="29903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647" name="Google Shape;647;p63"/>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648" name="Google Shape;648;p63"/>
          <p:cNvPicPr preferRelativeResize="0"/>
          <p:nvPr/>
        </p:nvPicPr>
        <p:blipFill>
          <a:blip r:embed="rId5">
            <a:alphaModFix/>
          </a:blip>
          <a:stretch>
            <a:fillRect/>
          </a:stretch>
        </p:blipFill>
        <p:spPr>
          <a:xfrm>
            <a:off x="2742001" y="2174196"/>
            <a:ext cx="1245024" cy="544129"/>
          </a:xfrm>
          <a:prstGeom prst="rect">
            <a:avLst/>
          </a:prstGeom>
          <a:noFill/>
          <a:ln>
            <a:noFill/>
          </a:ln>
        </p:spPr>
      </p:pic>
      <p:sp>
        <p:nvSpPr>
          <p:cNvPr id="650" name="Google Shape;650;p63"/>
          <p:cNvSpPr txBox="1"/>
          <p:nvPr/>
        </p:nvSpPr>
        <p:spPr>
          <a:xfrm>
            <a:off x="5397514" y="2093393"/>
            <a:ext cx="426946" cy="36675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1</a:t>
            </a:r>
            <a:endParaRPr sz="1100" u="sng" dirty="0">
              <a:solidFill>
                <a:schemeClr val="bg1"/>
              </a:solidFill>
            </a:endParaRPr>
          </a:p>
          <a:p>
            <a:pPr marL="0" lvl="0" indent="0" algn="l" rtl="0">
              <a:spcBef>
                <a:spcPts val="0"/>
              </a:spcBef>
              <a:spcAft>
                <a:spcPts val="0"/>
              </a:spcAft>
              <a:buNone/>
            </a:pPr>
            <a:endParaRPr dirty="0"/>
          </a:p>
        </p:txBody>
      </p:sp>
      <p:cxnSp>
        <p:nvCxnSpPr>
          <p:cNvPr id="651" name="Google Shape;651;p63"/>
          <p:cNvCxnSpPr>
            <a:cxnSpLocks/>
          </p:cNvCxnSpPr>
          <p:nvPr/>
        </p:nvCxnSpPr>
        <p:spPr>
          <a:xfrm flipH="1">
            <a:off x="4300902" y="1788635"/>
            <a:ext cx="969569" cy="1052606"/>
          </a:xfrm>
          <a:prstGeom prst="straightConnector1">
            <a:avLst/>
          </a:prstGeom>
          <a:noFill/>
          <a:ln w="38100" cap="flat" cmpd="sng">
            <a:solidFill>
              <a:schemeClr val="accent1"/>
            </a:solidFill>
            <a:prstDash val="solid"/>
            <a:round/>
            <a:headEnd type="none" w="med" len="med"/>
            <a:tailEnd type="none" w="med" len="med"/>
          </a:ln>
        </p:spPr>
      </p:cxnSp>
      <p:sp>
        <p:nvSpPr>
          <p:cNvPr id="653" name="Google Shape;653;p63"/>
          <p:cNvSpPr txBox="1"/>
          <p:nvPr/>
        </p:nvSpPr>
        <p:spPr>
          <a:xfrm>
            <a:off x="8403386" y="3356777"/>
            <a:ext cx="437253" cy="34266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2</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4" name="Google Shape;654;p63"/>
          <p:cNvCxnSpPr>
            <a:cxnSpLocks/>
            <a:endCxn id="655" idx="3"/>
          </p:cNvCxnSpPr>
          <p:nvPr/>
        </p:nvCxnSpPr>
        <p:spPr>
          <a:xfrm flipH="1">
            <a:off x="4538723" y="2765766"/>
            <a:ext cx="2649950" cy="55146"/>
          </a:xfrm>
          <a:prstGeom prst="straightConnector1">
            <a:avLst/>
          </a:prstGeom>
          <a:noFill/>
          <a:ln w="38100" cap="flat" cmpd="sng">
            <a:solidFill>
              <a:schemeClr val="accent1"/>
            </a:solidFill>
            <a:prstDash val="solid"/>
            <a:round/>
            <a:headEnd type="none" w="med" len="med"/>
            <a:tailEnd type="none" w="med" len="med"/>
          </a:ln>
        </p:spPr>
      </p:cxnSp>
      <p:sp>
        <p:nvSpPr>
          <p:cNvPr id="657" name="Google Shape;657;p63"/>
          <p:cNvSpPr txBox="1"/>
          <p:nvPr/>
        </p:nvSpPr>
        <p:spPr>
          <a:xfrm>
            <a:off x="7228940" y="4523009"/>
            <a:ext cx="465637" cy="3648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T4</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8" name="Google Shape;658;p63"/>
          <p:cNvCxnSpPr>
            <a:cxnSpLocks/>
          </p:cNvCxnSpPr>
          <p:nvPr/>
        </p:nvCxnSpPr>
        <p:spPr>
          <a:xfrm flipH="1" flipV="1">
            <a:off x="4104777" y="2654966"/>
            <a:ext cx="2016914" cy="1090874"/>
          </a:xfrm>
          <a:prstGeom prst="straightConnector1">
            <a:avLst/>
          </a:prstGeom>
          <a:noFill/>
          <a:ln w="38100" cap="flat" cmpd="sng">
            <a:solidFill>
              <a:schemeClr val="accent1"/>
            </a:solidFill>
            <a:prstDash val="solid"/>
            <a:round/>
            <a:headEnd type="none" w="med" len="med"/>
            <a:tailEnd type="none" w="med" len="med"/>
          </a:ln>
        </p:spPr>
      </p:cxnSp>
      <p:sp>
        <p:nvSpPr>
          <p:cNvPr id="661" name="Google Shape;661;p63"/>
          <p:cNvSpPr txBox="1"/>
          <p:nvPr/>
        </p:nvSpPr>
        <p:spPr>
          <a:xfrm>
            <a:off x="8566675" y="1910147"/>
            <a:ext cx="426947" cy="34266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T3</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63" name="Google Shape;663;p63"/>
          <p:cNvSpPr txBox="1"/>
          <p:nvPr/>
        </p:nvSpPr>
        <p:spPr>
          <a:xfrm>
            <a:off x="3468449" y="4549749"/>
            <a:ext cx="443706" cy="3648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T5</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64" name="Google Shape;664;p63"/>
          <p:cNvCxnSpPr>
            <a:cxnSpLocks/>
            <a:endCxn id="665" idx="3"/>
          </p:cNvCxnSpPr>
          <p:nvPr/>
        </p:nvCxnSpPr>
        <p:spPr>
          <a:xfrm flipH="1" flipV="1">
            <a:off x="3365373" y="3853848"/>
            <a:ext cx="1378500" cy="216488"/>
          </a:xfrm>
          <a:prstGeom prst="straightConnector1">
            <a:avLst/>
          </a:prstGeom>
          <a:noFill/>
          <a:ln w="38100" cap="flat" cmpd="sng">
            <a:solidFill>
              <a:schemeClr val="accent1"/>
            </a:solidFill>
            <a:prstDash val="solid"/>
            <a:round/>
            <a:headEnd type="none" w="med" len="med"/>
            <a:tailEnd type="none" w="med" len="med"/>
          </a:ln>
        </p:spPr>
      </p:cxnSp>
      <p:pic>
        <p:nvPicPr>
          <p:cNvPr id="655" name="Google Shape;655;p63"/>
          <p:cNvPicPr preferRelativeResize="0"/>
          <p:nvPr/>
        </p:nvPicPr>
        <p:blipFill>
          <a:blip r:embed="rId6">
            <a:alphaModFix/>
          </a:blip>
          <a:stretch>
            <a:fillRect/>
          </a:stretch>
        </p:blipFill>
        <p:spPr>
          <a:xfrm>
            <a:off x="3956723" y="2608473"/>
            <a:ext cx="582000" cy="424877"/>
          </a:xfrm>
          <a:prstGeom prst="rect">
            <a:avLst/>
          </a:prstGeom>
          <a:noFill/>
          <a:ln>
            <a:noFill/>
          </a:ln>
        </p:spPr>
      </p:pic>
      <p:cxnSp>
        <p:nvCxnSpPr>
          <p:cNvPr id="666" name="Google Shape;666;p63"/>
          <p:cNvCxnSpPr>
            <a:cxnSpLocks/>
          </p:cNvCxnSpPr>
          <p:nvPr/>
        </p:nvCxnSpPr>
        <p:spPr>
          <a:xfrm rot="10800000" flipV="1">
            <a:off x="4394864" y="1514928"/>
            <a:ext cx="3328537" cy="1258444"/>
          </a:xfrm>
          <a:prstGeom prst="curvedConnector3">
            <a:avLst>
              <a:gd name="adj1" fmla="val 75755"/>
            </a:avLst>
          </a:prstGeom>
          <a:noFill/>
          <a:ln w="38100" cap="flat" cmpd="sng">
            <a:solidFill>
              <a:schemeClr val="accent1"/>
            </a:solidFill>
            <a:prstDash val="solid"/>
            <a:round/>
            <a:headEnd type="none" w="med" len="med"/>
            <a:tailEnd type="none" w="med" len="med"/>
          </a:ln>
        </p:spPr>
      </p:cxnSp>
      <p:cxnSp>
        <p:nvCxnSpPr>
          <p:cNvPr id="667" name="Google Shape;667;p63"/>
          <p:cNvCxnSpPr>
            <a:stCxn id="655" idx="0"/>
            <a:endCxn id="648" idx="0"/>
          </p:cNvCxnSpPr>
          <p:nvPr/>
        </p:nvCxnSpPr>
        <p:spPr>
          <a:xfrm rot="5400000" flipH="1">
            <a:off x="3588923" y="1949673"/>
            <a:ext cx="434400" cy="883200"/>
          </a:xfrm>
          <a:prstGeom prst="curvedConnector3">
            <a:avLst>
              <a:gd name="adj1" fmla="val 154789"/>
            </a:avLst>
          </a:prstGeom>
          <a:noFill/>
          <a:ln w="38100" cap="flat" cmpd="sng">
            <a:solidFill>
              <a:schemeClr val="accent1"/>
            </a:solidFill>
            <a:prstDash val="solid"/>
            <a:round/>
            <a:headEnd type="none" w="med" len="med"/>
            <a:tailEnd type="none" w="med" len="med"/>
          </a:ln>
        </p:spPr>
      </p:cxnSp>
      <p:sp>
        <p:nvSpPr>
          <p:cNvPr id="668" name="Google Shape;668;p63"/>
          <p:cNvSpPr txBox="1"/>
          <p:nvPr/>
        </p:nvSpPr>
        <p:spPr>
          <a:xfrm>
            <a:off x="4077599" y="3309806"/>
            <a:ext cx="734700" cy="35260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Switch</a:t>
            </a:r>
            <a:endParaRPr u="sng" dirty="0">
              <a:solidFill>
                <a:schemeClr val="bg1"/>
              </a:solidFill>
            </a:endParaRPr>
          </a:p>
          <a:p>
            <a:pPr marL="0" lvl="0" indent="0" algn="l" rtl="0">
              <a:spcBef>
                <a:spcPts val="0"/>
              </a:spcBef>
              <a:spcAft>
                <a:spcPts val="0"/>
              </a:spcAft>
              <a:buNone/>
            </a:pPr>
            <a:endParaRPr dirty="0"/>
          </a:p>
        </p:txBody>
      </p:sp>
      <p:pic>
        <p:nvPicPr>
          <p:cNvPr id="669" name="Google Shape;669;p63"/>
          <p:cNvPicPr preferRelativeResize="0"/>
          <p:nvPr/>
        </p:nvPicPr>
        <p:blipFill>
          <a:blip r:embed="rId7">
            <a:alphaModFix/>
          </a:blip>
          <a:stretch>
            <a:fillRect/>
          </a:stretch>
        </p:blipFill>
        <p:spPr>
          <a:xfrm>
            <a:off x="1198567" y="4040088"/>
            <a:ext cx="505231" cy="477300"/>
          </a:xfrm>
          <a:prstGeom prst="rect">
            <a:avLst/>
          </a:prstGeom>
          <a:noFill/>
          <a:ln>
            <a:noFill/>
          </a:ln>
        </p:spPr>
      </p:pic>
      <p:pic>
        <p:nvPicPr>
          <p:cNvPr id="670" name="Google Shape;670;p63"/>
          <p:cNvPicPr preferRelativeResize="0"/>
          <p:nvPr/>
        </p:nvPicPr>
        <p:blipFill>
          <a:blip r:embed="rId7">
            <a:alphaModFix/>
          </a:blip>
          <a:stretch>
            <a:fillRect/>
          </a:stretch>
        </p:blipFill>
        <p:spPr>
          <a:xfrm>
            <a:off x="1048309" y="3487000"/>
            <a:ext cx="449738" cy="424875"/>
          </a:xfrm>
          <a:prstGeom prst="rect">
            <a:avLst/>
          </a:prstGeom>
          <a:noFill/>
          <a:ln>
            <a:noFill/>
          </a:ln>
        </p:spPr>
      </p:pic>
      <p:sp>
        <p:nvSpPr>
          <p:cNvPr id="671" name="Google Shape;671;p63"/>
          <p:cNvSpPr txBox="1"/>
          <p:nvPr/>
        </p:nvSpPr>
        <p:spPr>
          <a:xfrm>
            <a:off x="149750" y="1086632"/>
            <a:ext cx="4151152" cy="7482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There are endless potential combinations as the # of ports increase. </a:t>
            </a:r>
            <a:endParaRPr dirty="0">
              <a:solidFill>
                <a:schemeClr val="bg1"/>
              </a:solidFill>
            </a:endParaRPr>
          </a:p>
        </p:txBody>
      </p:sp>
      <p:pic>
        <p:nvPicPr>
          <p:cNvPr id="672" name="Google Shape;672;p63"/>
          <p:cNvPicPr preferRelativeResize="0"/>
          <p:nvPr/>
        </p:nvPicPr>
        <p:blipFill>
          <a:blip r:embed="rId7">
            <a:alphaModFix/>
          </a:blip>
          <a:stretch>
            <a:fillRect/>
          </a:stretch>
        </p:blipFill>
        <p:spPr>
          <a:xfrm>
            <a:off x="1690559" y="4517400"/>
            <a:ext cx="449738" cy="424875"/>
          </a:xfrm>
          <a:prstGeom prst="rect">
            <a:avLst/>
          </a:prstGeom>
          <a:noFill/>
          <a:ln>
            <a:noFill/>
          </a:ln>
        </p:spPr>
      </p:pic>
      <p:pic>
        <p:nvPicPr>
          <p:cNvPr id="665" name="Google Shape;665;p63"/>
          <p:cNvPicPr preferRelativeResize="0"/>
          <p:nvPr/>
        </p:nvPicPr>
        <p:blipFill>
          <a:blip r:embed="rId6">
            <a:alphaModFix/>
          </a:blip>
          <a:stretch>
            <a:fillRect/>
          </a:stretch>
        </p:blipFill>
        <p:spPr>
          <a:xfrm>
            <a:off x="2537200" y="3615198"/>
            <a:ext cx="828173" cy="477300"/>
          </a:xfrm>
          <a:prstGeom prst="rect">
            <a:avLst/>
          </a:prstGeom>
          <a:noFill/>
          <a:ln>
            <a:noFill/>
          </a:ln>
        </p:spPr>
      </p:pic>
      <p:cxnSp>
        <p:nvCxnSpPr>
          <p:cNvPr id="673" name="Google Shape;673;p63"/>
          <p:cNvCxnSpPr>
            <a:cxnSpLocks/>
            <a:stCxn id="672" idx="3"/>
            <a:endCxn id="665" idx="1"/>
          </p:cNvCxnSpPr>
          <p:nvPr/>
        </p:nvCxnSpPr>
        <p:spPr>
          <a:xfrm flipV="1">
            <a:off x="2140297" y="3853848"/>
            <a:ext cx="396903" cy="875990"/>
          </a:xfrm>
          <a:prstGeom prst="straightConnector1">
            <a:avLst/>
          </a:prstGeom>
          <a:noFill/>
          <a:ln w="38100" cap="flat" cmpd="sng">
            <a:solidFill>
              <a:schemeClr val="accent1"/>
            </a:solidFill>
            <a:prstDash val="solid"/>
            <a:round/>
            <a:headEnd type="none" w="med" len="med"/>
            <a:tailEnd type="none" w="med" len="med"/>
          </a:ln>
        </p:spPr>
      </p:cxnSp>
      <p:cxnSp>
        <p:nvCxnSpPr>
          <p:cNvPr id="674" name="Google Shape;674;p63"/>
          <p:cNvCxnSpPr>
            <a:cxnSpLocks/>
            <a:stCxn id="669" idx="3"/>
            <a:endCxn id="665" idx="1"/>
          </p:cNvCxnSpPr>
          <p:nvPr/>
        </p:nvCxnSpPr>
        <p:spPr>
          <a:xfrm flipV="1">
            <a:off x="1703798" y="3853848"/>
            <a:ext cx="833402" cy="424890"/>
          </a:xfrm>
          <a:prstGeom prst="straightConnector1">
            <a:avLst/>
          </a:prstGeom>
          <a:noFill/>
          <a:ln w="38100" cap="flat" cmpd="sng">
            <a:solidFill>
              <a:schemeClr val="accent1"/>
            </a:solidFill>
            <a:prstDash val="solid"/>
            <a:round/>
            <a:headEnd type="none" w="med" len="med"/>
            <a:tailEnd type="none" w="med" len="med"/>
          </a:ln>
        </p:spPr>
      </p:cxnSp>
      <p:cxnSp>
        <p:nvCxnSpPr>
          <p:cNvPr id="675" name="Google Shape;675;p63"/>
          <p:cNvCxnSpPr>
            <a:cxnSpLocks/>
            <a:stCxn id="670" idx="3"/>
            <a:endCxn id="665" idx="1"/>
          </p:cNvCxnSpPr>
          <p:nvPr/>
        </p:nvCxnSpPr>
        <p:spPr>
          <a:xfrm>
            <a:off x="1498047" y="3699438"/>
            <a:ext cx="1039153" cy="154410"/>
          </a:xfrm>
          <a:prstGeom prst="straightConnector1">
            <a:avLst/>
          </a:prstGeom>
          <a:noFill/>
          <a:ln w="38100" cap="flat" cmpd="sng">
            <a:solidFill>
              <a:schemeClr val="accent1"/>
            </a:solidFill>
            <a:prstDash val="solid"/>
            <a:round/>
            <a:headEnd type="none" w="med" len="med"/>
            <a:tailEnd type="none" w="med" len="med"/>
          </a:ln>
        </p:spPr>
      </p:cxnSp>
      <p:sp>
        <p:nvSpPr>
          <p:cNvPr id="676" name="Google Shape;676;p63"/>
          <p:cNvSpPr txBox="1"/>
          <p:nvPr/>
        </p:nvSpPr>
        <p:spPr>
          <a:xfrm>
            <a:off x="45839" y="4157563"/>
            <a:ext cx="1012311" cy="5358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u="sng" dirty="0">
                <a:solidFill>
                  <a:schemeClr val="bg1"/>
                </a:solidFill>
              </a:rPr>
              <a:t>Kitchen Printers</a:t>
            </a:r>
            <a:endParaRPr sz="1100" u="sng" dirty="0">
              <a:solidFill>
                <a:schemeClr val="bg1"/>
              </a:solidFill>
            </a:endParaRPr>
          </a:p>
        </p:txBody>
      </p:sp>
      <p:pic>
        <p:nvPicPr>
          <p:cNvPr id="677" name="Google Shape;677;p63"/>
          <p:cNvPicPr preferRelativeResize="0"/>
          <p:nvPr/>
        </p:nvPicPr>
        <p:blipFill>
          <a:blip r:embed="rId8">
            <a:alphaModFix/>
          </a:blip>
          <a:stretch>
            <a:fillRect/>
          </a:stretch>
        </p:blipFill>
        <p:spPr>
          <a:xfrm>
            <a:off x="3928669" y="2549685"/>
            <a:ext cx="1040792" cy="67832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433F1132-B626-472D-84C9-826B93B79509}"/>
              </a:ext>
            </a:extLst>
          </p:cNvPr>
          <p:cNvPicPr>
            <a:picLocks noChangeAspect="1"/>
          </p:cNvPicPr>
          <p:nvPr/>
        </p:nvPicPr>
        <p:blipFill>
          <a:blip r:embed="rId9"/>
          <a:stretch>
            <a:fillRect/>
          </a:stretch>
        </p:blipFill>
        <p:spPr>
          <a:xfrm>
            <a:off x="8499038" y="4549749"/>
            <a:ext cx="599123" cy="514087"/>
          </a:xfrm>
          <a:prstGeom prst="rect">
            <a:avLst/>
          </a:prstGeom>
        </p:spPr>
      </p:pic>
      <p:pic>
        <p:nvPicPr>
          <p:cNvPr id="44" name="Picture 43" descr="A screen shot of a computer&#10;&#10;Description automatically generated">
            <a:extLst>
              <a:ext uri="{FF2B5EF4-FFF2-40B4-BE49-F238E27FC236}">
                <a16:creationId xmlns:a16="http://schemas.microsoft.com/office/drawing/2014/main" id="{FF39E7B8-2754-4E7C-8779-F4796784637C}"/>
              </a:ext>
            </a:extLst>
          </p:cNvPr>
          <p:cNvPicPr>
            <a:picLocks noChangeAspect="1"/>
          </p:cNvPicPr>
          <p:nvPr/>
        </p:nvPicPr>
        <p:blipFill>
          <a:blip r:embed="rId10"/>
          <a:stretch>
            <a:fillRect/>
          </a:stretch>
        </p:blipFill>
        <p:spPr>
          <a:xfrm>
            <a:off x="4134646" y="3813709"/>
            <a:ext cx="1378501" cy="1093610"/>
          </a:xfrm>
          <a:prstGeom prst="rect">
            <a:avLst/>
          </a:prstGeom>
        </p:spPr>
      </p:pic>
      <p:pic>
        <p:nvPicPr>
          <p:cNvPr id="45" name="Picture 44" descr="A screen shot of a computer&#10;&#10;Description automatically generated">
            <a:extLst>
              <a:ext uri="{FF2B5EF4-FFF2-40B4-BE49-F238E27FC236}">
                <a16:creationId xmlns:a16="http://schemas.microsoft.com/office/drawing/2014/main" id="{B19DC59B-7DD5-437B-BCC2-B7652E71184A}"/>
              </a:ext>
            </a:extLst>
          </p:cNvPr>
          <p:cNvPicPr>
            <a:picLocks noChangeAspect="1"/>
          </p:cNvPicPr>
          <p:nvPr/>
        </p:nvPicPr>
        <p:blipFill>
          <a:blip r:embed="rId10"/>
          <a:stretch>
            <a:fillRect/>
          </a:stretch>
        </p:blipFill>
        <p:spPr>
          <a:xfrm>
            <a:off x="6030275" y="3672207"/>
            <a:ext cx="1483348" cy="1176789"/>
          </a:xfrm>
          <a:prstGeom prst="rect">
            <a:avLst/>
          </a:prstGeom>
        </p:spPr>
      </p:pic>
      <p:pic>
        <p:nvPicPr>
          <p:cNvPr id="46" name="Picture 45" descr="A screen shot of a computer&#10;&#10;Description automatically generated">
            <a:extLst>
              <a:ext uri="{FF2B5EF4-FFF2-40B4-BE49-F238E27FC236}">
                <a16:creationId xmlns:a16="http://schemas.microsoft.com/office/drawing/2014/main" id="{C487DD83-11E9-45A2-956C-CD1F13507FAA}"/>
              </a:ext>
            </a:extLst>
          </p:cNvPr>
          <p:cNvPicPr>
            <a:picLocks noChangeAspect="1"/>
          </p:cNvPicPr>
          <p:nvPr/>
        </p:nvPicPr>
        <p:blipFill>
          <a:blip r:embed="rId10"/>
          <a:stretch>
            <a:fillRect/>
          </a:stretch>
        </p:blipFill>
        <p:spPr>
          <a:xfrm>
            <a:off x="7053768" y="2362770"/>
            <a:ext cx="1598357" cy="1268029"/>
          </a:xfrm>
          <a:prstGeom prst="rect">
            <a:avLst/>
          </a:prstGeom>
        </p:spPr>
      </p:pic>
      <p:pic>
        <p:nvPicPr>
          <p:cNvPr id="47" name="Picture 46" descr="A screen shot of a computer&#10;&#10;Description automatically generated">
            <a:extLst>
              <a:ext uri="{FF2B5EF4-FFF2-40B4-BE49-F238E27FC236}">
                <a16:creationId xmlns:a16="http://schemas.microsoft.com/office/drawing/2014/main" id="{B9AC307D-3326-4555-A353-D5B73DDA056A}"/>
              </a:ext>
            </a:extLst>
          </p:cNvPr>
          <p:cNvPicPr>
            <a:picLocks noChangeAspect="1"/>
          </p:cNvPicPr>
          <p:nvPr/>
        </p:nvPicPr>
        <p:blipFill>
          <a:blip r:embed="rId10"/>
          <a:stretch>
            <a:fillRect/>
          </a:stretch>
        </p:blipFill>
        <p:spPr>
          <a:xfrm>
            <a:off x="7396161" y="1028267"/>
            <a:ext cx="1484300" cy="1177543"/>
          </a:xfrm>
          <a:prstGeom prst="rect">
            <a:avLst/>
          </a:prstGeom>
        </p:spPr>
      </p:pic>
      <p:pic>
        <p:nvPicPr>
          <p:cNvPr id="48" name="Picture 47" descr="A screen shot of a computer&#10;&#10;Description automatically generated">
            <a:extLst>
              <a:ext uri="{FF2B5EF4-FFF2-40B4-BE49-F238E27FC236}">
                <a16:creationId xmlns:a16="http://schemas.microsoft.com/office/drawing/2014/main" id="{844D597B-6F67-4AFC-A56F-A6061D4E08EA}"/>
              </a:ext>
            </a:extLst>
          </p:cNvPr>
          <p:cNvPicPr>
            <a:picLocks noChangeAspect="1"/>
          </p:cNvPicPr>
          <p:nvPr/>
        </p:nvPicPr>
        <p:blipFill>
          <a:blip r:embed="rId10"/>
          <a:stretch>
            <a:fillRect/>
          </a:stretch>
        </p:blipFill>
        <p:spPr>
          <a:xfrm>
            <a:off x="4972552" y="1029935"/>
            <a:ext cx="1405898" cy="1115345"/>
          </a:xfrm>
          <a:prstGeom prst="rect">
            <a:avLst/>
          </a:prstGeom>
        </p:spPr>
      </p:pic>
      <p:cxnSp>
        <p:nvCxnSpPr>
          <p:cNvPr id="7" name="Straight Connector 6">
            <a:extLst>
              <a:ext uri="{FF2B5EF4-FFF2-40B4-BE49-F238E27FC236}">
                <a16:creationId xmlns:a16="http://schemas.microsoft.com/office/drawing/2014/main" id="{42CDD1D1-D125-4BE9-A182-78E26467E73B}"/>
              </a:ext>
            </a:extLst>
          </p:cNvPr>
          <p:cNvCxnSpPr>
            <a:cxnSpLocks/>
          </p:cNvCxnSpPr>
          <p:nvPr/>
        </p:nvCxnSpPr>
        <p:spPr>
          <a:xfrm flipV="1">
            <a:off x="3066270" y="2831913"/>
            <a:ext cx="971114" cy="80347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689C6B2-5633-4F9F-B472-2C0ABB40BD47}"/>
              </a:ext>
            </a:extLst>
          </p:cNvPr>
          <p:cNvCxnSpPr>
            <a:cxnSpLocks/>
          </p:cNvCxnSpPr>
          <p:nvPr/>
        </p:nvCxnSpPr>
        <p:spPr>
          <a:xfrm>
            <a:off x="3806123" y="2571750"/>
            <a:ext cx="239364" cy="17133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635"/>
        <p:cNvGrpSpPr/>
        <p:nvPr/>
      </p:nvGrpSpPr>
      <p:grpSpPr>
        <a:xfrm>
          <a:off x="0" y="0"/>
          <a:ext cx="0" cy="0"/>
          <a:chOff x="0" y="0"/>
          <a:chExt cx="0" cy="0"/>
        </a:xfrm>
      </p:grpSpPr>
      <p:sp>
        <p:nvSpPr>
          <p:cNvPr id="636" name="Google Shape;636;p63"/>
          <p:cNvSpPr txBox="1">
            <a:spLocks noGrp="1"/>
          </p:cNvSpPr>
          <p:nvPr>
            <p:ph type="title"/>
          </p:nvPr>
        </p:nvSpPr>
        <p:spPr>
          <a:xfrm>
            <a:off x="629073" y="82337"/>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F2B27"/>
              </a:buClr>
              <a:buFont typeface="Lato"/>
              <a:buNone/>
            </a:pPr>
            <a:r>
              <a:rPr lang="en-US" dirty="0">
                <a:solidFill>
                  <a:schemeClr val="bg1"/>
                </a:solidFill>
              </a:rPr>
              <a:t>If we add more equipment...</a:t>
            </a:r>
            <a:endParaRPr sz="4400" b="0" i="0" u="none" strike="noStrike" cap="none" dirty="0">
              <a:solidFill>
                <a:schemeClr val="bg1"/>
              </a:solidFill>
              <a:sym typeface="Lato"/>
            </a:endParaRPr>
          </a:p>
        </p:txBody>
      </p:sp>
      <p:sp>
        <p:nvSpPr>
          <p:cNvPr id="637" name="Google Shape;637;p63"/>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38" name="Google Shape;638;p63"/>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639" name="Google Shape;639;p63"/>
          <p:cNvSpPr txBox="1"/>
          <p:nvPr/>
        </p:nvSpPr>
        <p:spPr>
          <a:xfrm>
            <a:off x="426994" y="2887383"/>
            <a:ext cx="597786" cy="34626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640" name="Google Shape;640;p63"/>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641" name="Google Shape;641;p63"/>
          <p:cNvSpPr txBox="1"/>
          <p:nvPr/>
        </p:nvSpPr>
        <p:spPr>
          <a:xfrm>
            <a:off x="1690538" y="2919649"/>
            <a:ext cx="822900" cy="4272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642" name="Google Shape;642;p63"/>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643" name="Google Shape;643;p63"/>
          <p:cNvCxnSpPr>
            <a:stCxn id="64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63"/>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646" name="Google Shape;646;p63"/>
          <p:cNvSpPr txBox="1"/>
          <p:nvPr/>
        </p:nvSpPr>
        <p:spPr>
          <a:xfrm>
            <a:off x="3034057" y="2697306"/>
            <a:ext cx="670489" cy="29903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647" name="Google Shape;647;p63"/>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648" name="Google Shape;648;p63"/>
          <p:cNvPicPr preferRelativeResize="0"/>
          <p:nvPr/>
        </p:nvPicPr>
        <p:blipFill>
          <a:blip r:embed="rId5">
            <a:alphaModFix/>
          </a:blip>
          <a:stretch>
            <a:fillRect/>
          </a:stretch>
        </p:blipFill>
        <p:spPr>
          <a:xfrm>
            <a:off x="2742001" y="2174196"/>
            <a:ext cx="1245024" cy="544129"/>
          </a:xfrm>
          <a:prstGeom prst="rect">
            <a:avLst/>
          </a:prstGeom>
          <a:noFill/>
          <a:ln>
            <a:noFill/>
          </a:ln>
        </p:spPr>
      </p:pic>
      <p:sp>
        <p:nvSpPr>
          <p:cNvPr id="650" name="Google Shape;650;p63"/>
          <p:cNvSpPr txBox="1"/>
          <p:nvPr/>
        </p:nvSpPr>
        <p:spPr>
          <a:xfrm>
            <a:off x="5547619" y="1137188"/>
            <a:ext cx="426946" cy="36675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T1</a:t>
            </a:r>
            <a:endParaRPr sz="1100" u="sng" dirty="0">
              <a:solidFill>
                <a:schemeClr val="bg1"/>
              </a:solidFill>
            </a:endParaRPr>
          </a:p>
          <a:p>
            <a:pPr marL="0" lvl="0" indent="0" algn="l" rtl="0">
              <a:spcBef>
                <a:spcPts val="0"/>
              </a:spcBef>
              <a:spcAft>
                <a:spcPts val="0"/>
              </a:spcAft>
              <a:buNone/>
            </a:pPr>
            <a:endParaRPr dirty="0"/>
          </a:p>
        </p:txBody>
      </p:sp>
      <p:cxnSp>
        <p:nvCxnSpPr>
          <p:cNvPr id="651" name="Google Shape;651;p63"/>
          <p:cNvCxnSpPr>
            <a:cxnSpLocks/>
          </p:cNvCxnSpPr>
          <p:nvPr/>
        </p:nvCxnSpPr>
        <p:spPr>
          <a:xfrm flipH="1">
            <a:off x="4300900" y="1437541"/>
            <a:ext cx="330900" cy="1403700"/>
          </a:xfrm>
          <a:prstGeom prst="straightConnector1">
            <a:avLst/>
          </a:prstGeom>
          <a:noFill/>
          <a:ln w="38100" cap="flat" cmpd="sng">
            <a:solidFill>
              <a:schemeClr val="accent1"/>
            </a:solidFill>
            <a:prstDash val="solid"/>
            <a:round/>
            <a:headEnd type="none" w="med" len="med"/>
            <a:tailEnd type="none" w="med" len="med"/>
          </a:ln>
        </p:spPr>
      </p:cxnSp>
      <p:sp>
        <p:nvSpPr>
          <p:cNvPr id="653" name="Google Shape;653;p63"/>
          <p:cNvSpPr txBox="1"/>
          <p:nvPr/>
        </p:nvSpPr>
        <p:spPr>
          <a:xfrm>
            <a:off x="6721494" y="3062322"/>
            <a:ext cx="417240" cy="34266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T2</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4" name="Google Shape;654;p63"/>
          <p:cNvCxnSpPr>
            <a:cxnSpLocks/>
            <a:stCxn id="46" idx="1"/>
            <a:endCxn id="655" idx="3"/>
          </p:cNvCxnSpPr>
          <p:nvPr/>
        </p:nvCxnSpPr>
        <p:spPr>
          <a:xfrm flipH="1">
            <a:off x="4538723" y="2581135"/>
            <a:ext cx="1756509" cy="239777"/>
          </a:xfrm>
          <a:prstGeom prst="straightConnector1">
            <a:avLst/>
          </a:prstGeom>
          <a:noFill/>
          <a:ln w="38100" cap="flat" cmpd="sng">
            <a:solidFill>
              <a:schemeClr val="accent1"/>
            </a:solidFill>
            <a:prstDash val="solid"/>
            <a:round/>
            <a:headEnd type="none" w="med" len="med"/>
            <a:tailEnd type="none" w="med" len="med"/>
          </a:ln>
        </p:spPr>
      </p:cxnSp>
      <p:sp>
        <p:nvSpPr>
          <p:cNvPr id="657" name="Google Shape;657;p63"/>
          <p:cNvSpPr txBox="1"/>
          <p:nvPr/>
        </p:nvSpPr>
        <p:spPr>
          <a:xfrm>
            <a:off x="6952966" y="4521420"/>
            <a:ext cx="447692" cy="41683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4</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8" name="Google Shape;658;p63"/>
          <p:cNvCxnSpPr>
            <a:cxnSpLocks/>
          </p:cNvCxnSpPr>
          <p:nvPr/>
        </p:nvCxnSpPr>
        <p:spPr>
          <a:xfrm flipH="1" flipV="1">
            <a:off x="4104777" y="2654966"/>
            <a:ext cx="2468663" cy="1095190"/>
          </a:xfrm>
          <a:prstGeom prst="straightConnector1">
            <a:avLst/>
          </a:prstGeom>
          <a:noFill/>
          <a:ln w="38100" cap="flat" cmpd="sng">
            <a:solidFill>
              <a:schemeClr val="accent1"/>
            </a:solidFill>
            <a:prstDash val="solid"/>
            <a:round/>
            <a:headEnd type="none" w="med" len="med"/>
            <a:tailEnd type="none" w="med" len="med"/>
          </a:ln>
        </p:spPr>
      </p:cxnSp>
      <p:sp>
        <p:nvSpPr>
          <p:cNvPr id="661" name="Google Shape;661;p63"/>
          <p:cNvSpPr txBox="1"/>
          <p:nvPr/>
        </p:nvSpPr>
        <p:spPr>
          <a:xfrm>
            <a:off x="8178825" y="2226126"/>
            <a:ext cx="389930" cy="3950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T3</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63" name="Google Shape;663;p63"/>
          <p:cNvSpPr txBox="1"/>
          <p:nvPr/>
        </p:nvSpPr>
        <p:spPr>
          <a:xfrm>
            <a:off x="4907242" y="4702194"/>
            <a:ext cx="447692" cy="3648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5</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64" name="Google Shape;664;p63"/>
          <p:cNvCxnSpPr>
            <a:endCxn id="665" idx="3"/>
          </p:cNvCxnSpPr>
          <p:nvPr/>
        </p:nvCxnSpPr>
        <p:spPr>
          <a:xfrm rot="10800000">
            <a:off x="3365373" y="3827636"/>
            <a:ext cx="1378500" cy="242700"/>
          </a:xfrm>
          <a:prstGeom prst="straightConnector1">
            <a:avLst/>
          </a:prstGeom>
          <a:noFill/>
          <a:ln w="38100" cap="flat" cmpd="sng">
            <a:solidFill>
              <a:schemeClr val="accent1"/>
            </a:solidFill>
            <a:prstDash val="solid"/>
            <a:round/>
            <a:headEnd type="none" w="med" len="med"/>
            <a:tailEnd type="none" w="med" len="med"/>
          </a:ln>
        </p:spPr>
      </p:cxnSp>
      <p:pic>
        <p:nvPicPr>
          <p:cNvPr id="655" name="Google Shape;655;p63"/>
          <p:cNvPicPr preferRelativeResize="0"/>
          <p:nvPr/>
        </p:nvPicPr>
        <p:blipFill>
          <a:blip r:embed="rId6">
            <a:alphaModFix/>
          </a:blip>
          <a:stretch>
            <a:fillRect/>
          </a:stretch>
        </p:blipFill>
        <p:spPr>
          <a:xfrm>
            <a:off x="3956723" y="2608473"/>
            <a:ext cx="582000" cy="424877"/>
          </a:xfrm>
          <a:prstGeom prst="rect">
            <a:avLst/>
          </a:prstGeom>
          <a:noFill/>
          <a:ln>
            <a:noFill/>
          </a:ln>
        </p:spPr>
      </p:pic>
      <p:cxnSp>
        <p:nvCxnSpPr>
          <p:cNvPr id="666" name="Google Shape;666;p63"/>
          <p:cNvCxnSpPr>
            <a:cxnSpLocks/>
          </p:cNvCxnSpPr>
          <p:nvPr/>
        </p:nvCxnSpPr>
        <p:spPr>
          <a:xfrm rot="10800000" flipV="1">
            <a:off x="4394864" y="1514928"/>
            <a:ext cx="3328537" cy="1258444"/>
          </a:xfrm>
          <a:prstGeom prst="curvedConnector3">
            <a:avLst>
              <a:gd name="adj1" fmla="val 74610"/>
            </a:avLst>
          </a:prstGeom>
          <a:noFill/>
          <a:ln w="38100" cap="flat" cmpd="sng">
            <a:solidFill>
              <a:schemeClr val="accent1"/>
            </a:solidFill>
            <a:prstDash val="solid"/>
            <a:round/>
            <a:headEnd type="none" w="med" len="med"/>
            <a:tailEnd type="none" w="med" len="med"/>
          </a:ln>
        </p:spPr>
      </p:cxnSp>
      <p:cxnSp>
        <p:nvCxnSpPr>
          <p:cNvPr id="667" name="Google Shape;667;p63"/>
          <p:cNvCxnSpPr>
            <a:stCxn id="655" idx="0"/>
            <a:endCxn id="648" idx="0"/>
          </p:cNvCxnSpPr>
          <p:nvPr/>
        </p:nvCxnSpPr>
        <p:spPr>
          <a:xfrm rot="5400000" flipH="1">
            <a:off x="3588923" y="1949673"/>
            <a:ext cx="434400" cy="883200"/>
          </a:xfrm>
          <a:prstGeom prst="curvedConnector3">
            <a:avLst>
              <a:gd name="adj1" fmla="val 154789"/>
            </a:avLst>
          </a:prstGeom>
          <a:noFill/>
          <a:ln w="38100" cap="flat" cmpd="sng">
            <a:solidFill>
              <a:schemeClr val="accent1"/>
            </a:solidFill>
            <a:prstDash val="solid"/>
            <a:round/>
            <a:headEnd type="none" w="med" len="med"/>
            <a:tailEnd type="none" w="med" len="med"/>
          </a:ln>
        </p:spPr>
      </p:cxnSp>
      <p:sp>
        <p:nvSpPr>
          <p:cNvPr id="668" name="Google Shape;668;p63"/>
          <p:cNvSpPr txBox="1"/>
          <p:nvPr/>
        </p:nvSpPr>
        <p:spPr>
          <a:xfrm>
            <a:off x="3901923" y="2994266"/>
            <a:ext cx="734700" cy="35260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Switch</a:t>
            </a:r>
            <a:endParaRPr u="sng" dirty="0">
              <a:solidFill>
                <a:schemeClr val="bg1"/>
              </a:solidFill>
            </a:endParaRPr>
          </a:p>
          <a:p>
            <a:pPr marL="0" lvl="0" indent="0" algn="l" rtl="0">
              <a:spcBef>
                <a:spcPts val="0"/>
              </a:spcBef>
              <a:spcAft>
                <a:spcPts val="0"/>
              </a:spcAft>
              <a:buNone/>
            </a:pPr>
            <a:endParaRPr dirty="0"/>
          </a:p>
        </p:txBody>
      </p:sp>
      <p:pic>
        <p:nvPicPr>
          <p:cNvPr id="669" name="Google Shape;669;p63"/>
          <p:cNvPicPr preferRelativeResize="0"/>
          <p:nvPr/>
        </p:nvPicPr>
        <p:blipFill>
          <a:blip r:embed="rId7">
            <a:alphaModFix/>
          </a:blip>
          <a:stretch>
            <a:fillRect/>
          </a:stretch>
        </p:blipFill>
        <p:spPr>
          <a:xfrm>
            <a:off x="1198567" y="4040088"/>
            <a:ext cx="505231" cy="477300"/>
          </a:xfrm>
          <a:prstGeom prst="rect">
            <a:avLst/>
          </a:prstGeom>
          <a:noFill/>
          <a:ln>
            <a:noFill/>
          </a:ln>
        </p:spPr>
      </p:pic>
      <p:pic>
        <p:nvPicPr>
          <p:cNvPr id="670" name="Google Shape;670;p63"/>
          <p:cNvPicPr preferRelativeResize="0"/>
          <p:nvPr/>
        </p:nvPicPr>
        <p:blipFill>
          <a:blip r:embed="rId7">
            <a:alphaModFix/>
          </a:blip>
          <a:stretch>
            <a:fillRect/>
          </a:stretch>
        </p:blipFill>
        <p:spPr>
          <a:xfrm>
            <a:off x="1048309" y="3487000"/>
            <a:ext cx="449738" cy="424875"/>
          </a:xfrm>
          <a:prstGeom prst="rect">
            <a:avLst/>
          </a:prstGeom>
          <a:noFill/>
          <a:ln>
            <a:noFill/>
          </a:ln>
        </p:spPr>
      </p:pic>
      <p:sp>
        <p:nvSpPr>
          <p:cNvPr id="671" name="Google Shape;671;p63"/>
          <p:cNvSpPr txBox="1"/>
          <p:nvPr/>
        </p:nvSpPr>
        <p:spPr>
          <a:xfrm>
            <a:off x="149750" y="1086632"/>
            <a:ext cx="3027300" cy="7482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lvl="0" algn="ctr"/>
            <a:r>
              <a:rPr lang="en-US" dirty="0">
                <a:solidFill>
                  <a:schemeClr val="bg1"/>
                </a:solidFill>
              </a:rPr>
              <a:t>Add another switch, and connect to the first switch?</a:t>
            </a:r>
          </a:p>
        </p:txBody>
      </p:sp>
      <p:pic>
        <p:nvPicPr>
          <p:cNvPr id="672" name="Google Shape;672;p63"/>
          <p:cNvPicPr preferRelativeResize="0"/>
          <p:nvPr/>
        </p:nvPicPr>
        <p:blipFill>
          <a:blip r:embed="rId7">
            <a:alphaModFix/>
          </a:blip>
          <a:stretch>
            <a:fillRect/>
          </a:stretch>
        </p:blipFill>
        <p:spPr>
          <a:xfrm>
            <a:off x="1690559" y="4517400"/>
            <a:ext cx="449738" cy="424875"/>
          </a:xfrm>
          <a:prstGeom prst="rect">
            <a:avLst/>
          </a:prstGeom>
          <a:noFill/>
          <a:ln>
            <a:noFill/>
          </a:ln>
        </p:spPr>
      </p:pic>
      <p:pic>
        <p:nvPicPr>
          <p:cNvPr id="665" name="Google Shape;665;p63"/>
          <p:cNvPicPr preferRelativeResize="0"/>
          <p:nvPr/>
        </p:nvPicPr>
        <p:blipFill>
          <a:blip r:embed="rId6">
            <a:alphaModFix/>
          </a:blip>
          <a:stretch>
            <a:fillRect/>
          </a:stretch>
        </p:blipFill>
        <p:spPr>
          <a:xfrm>
            <a:off x="2783373" y="3615198"/>
            <a:ext cx="582000" cy="424877"/>
          </a:xfrm>
          <a:prstGeom prst="rect">
            <a:avLst/>
          </a:prstGeom>
          <a:noFill/>
          <a:ln>
            <a:noFill/>
          </a:ln>
        </p:spPr>
      </p:pic>
      <p:cxnSp>
        <p:nvCxnSpPr>
          <p:cNvPr id="673" name="Google Shape;673;p63"/>
          <p:cNvCxnSpPr>
            <a:stCxn id="672" idx="3"/>
            <a:endCxn id="665" idx="1"/>
          </p:cNvCxnSpPr>
          <p:nvPr/>
        </p:nvCxnSpPr>
        <p:spPr>
          <a:xfrm rot="10800000" flipH="1">
            <a:off x="2140297" y="3827737"/>
            <a:ext cx="643200" cy="902100"/>
          </a:xfrm>
          <a:prstGeom prst="straightConnector1">
            <a:avLst/>
          </a:prstGeom>
          <a:noFill/>
          <a:ln w="38100" cap="flat" cmpd="sng">
            <a:solidFill>
              <a:schemeClr val="accent1"/>
            </a:solidFill>
            <a:prstDash val="solid"/>
            <a:round/>
            <a:headEnd type="none" w="med" len="med"/>
            <a:tailEnd type="none" w="med" len="med"/>
          </a:ln>
        </p:spPr>
      </p:cxnSp>
      <p:cxnSp>
        <p:nvCxnSpPr>
          <p:cNvPr id="674" name="Google Shape;674;p63"/>
          <p:cNvCxnSpPr>
            <a:stCxn id="669" idx="3"/>
            <a:endCxn id="665" idx="1"/>
          </p:cNvCxnSpPr>
          <p:nvPr/>
        </p:nvCxnSpPr>
        <p:spPr>
          <a:xfrm rot="10800000" flipH="1">
            <a:off x="1703798" y="3827538"/>
            <a:ext cx="1079700" cy="451200"/>
          </a:xfrm>
          <a:prstGeom prst="straightConnector1">
            <a:avLst/>
          </a:prstGeom>
          <a:noFill/>
          <a:ln w="38100" cap="flat" cmpd="sng">
            <a:solidFill>
              <a:schemeClr val="accent1"/>
            </a:solidFill>
            <a:prstDash val="solid"/>
            <a:round/>
            <a:headEnd type="none" w="med" len="med"/>
            <a:tailEnd type="none" w="med" len="med"/>
          </a:ln>
        </p:spPr>
      </p:cxnSp>
      <p:cxnSp>
        <p:nvCxnSpPr>
          <p:cNvPr id="675" name="Google Shape;675;p63"/>
          <p:cNvCxnSpPr>
            <a:stCxn id="670" idx="3"/>
            <a:endCxn id="665" idx="1"/>
          </p:cNvCxnSpPr>
          <p:nvPr/>
        </p:nvCxnSpPr>
        <p:spPr>
          <a:xfrm>
            <a:off x="1498047" y="3699437"/>
            <a:ext cx="1285200" cy="128100"/>
          </a:xfrm>
          <a:prstGeom prst="straightConnector1">
            <a:avLst/>
          </a:prstGeom>
          <a:noFill/>
          <a:ln w="38100" cap="flat" cmpd="sng">
            <a:solidFill>
              <a:schemeClr val="accent1"/>
            </a:solidFill>
            <a:prstDash val="solid"/>
            <a:round/>
            <a:headEnd type="none" w="med" len="med"/>
            <a:tailEnd type="none" w="med" len="med"/>
          </a:ln>
        </p:spPr>
      </p:cxnSp>
      <p:sp>
        <p:nvSpPr>
          <p:cNvPr id="676" name="Google Shape;676;p63"/>
          <p:cNvSpPr txBox="1"/>
          <p:nvPr/>
        </p:nvSpPr>
        <p:spPr>
          <a:xfrm>
            <a:off x="189007" y="4157563"/>
            <a:ext cx="869143" cy="5358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u="sng" dirty="0">
                <a:solidFill>
                  <a:schemeClr val="bg1"/>
                </a:solidFill>
              </a:rPr>
              <a:t>Kitchen Printers</a:t>
            </a:r>
            <a:endParaRPr sz="1100" u="sng" dirty="0">
              <a:solidFill>
                <a:schemeClr val="bg1"/>
              </a:solidFill>
            </a:endParaRPr>
          </a:p>
        </p:txBody>
      </p:sp>
      <p:pic>
        <p:nvPicPr>
          <p:cNvPr id="677" name="Google Shape;677;p63"/>
          <p:cNvPicPr preferRelativeResize="0"/>
          <p:nvPr/>
        </p:nvPicPr>
        <p:blipFill>
          <a:blip r:embed="rId8">
            <a:alphaModFix/>
          </a:blip>
          <a:stretch>
            <a:fillRect/>
          </a:stretch>
        </p:blipFill>
        <p:spPr>
          <a:xfrm>
            <a:off x="3928669" y="2549686"/>
            <a:ext cx="597600" cy="397692"/>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433F1132-B626-472D-84C9-826B93B79509}"/>
              </a:ext>
            </a:extLst>
          </p:cNvPr>
          <p:cNvPicPr>
            <a:picLocks noChangeAspect="1"/>
          </p:cNvPicPr>
          <p:nvPr/>
        </p:nvPicPr>
        <p:blipFill>
          <a:blip r:embed="rId9"/>
          <a:stretch>
            <a:fillRect/>
          </a:stretch>
        </p:blipFill>
        <p:spPr>
          <a:xfrm>
            <a:off x="8499038" y="4549749"/>
            <a:ext cx="599123" cy="514087"/>
          </a:xfrm>
          <a:prstGeom prst="rect">
            <a:avLst/>
          </a:prstGeom>
        </p:spPr>
      </p:pic>
      <p:pic>
        <p:nvPicPr>
          <p:cNvPr id="44" name="Picture 43" descr="A screen shot of a computer&#10;&#10;Description automatically generated">
            <a:extLst>
              <a:ext uri="{FF2B5EF4-FFF2-40B4-BE49-F238E27FC236}">
                <a16:creationId xmlns:a16="http://schemas.microsoft.com/office/drawing/2014/main" id="{FF39E7B8-2754-4E7C-8779-F4796784637C}"/>
              </a:ext>
            </a:extLst>
          </p:cNvPr>
          <p:cNvPicPr>
            <a:picLocks noChangeAspect="1"/>
          </p:cNvPicPr>
          <p:nvPr/>
        </p:nvPicPr>
        <p:blipFill>
          <a:blip r:embed="rId10"/>
          <a:stretch>
            <a:fillRect/>
          </a:stretch>
        </p:blipFill>
        <p:spPr>
          <a:xfrm>
            <a:off x="4487888" y="3642039"/>
            <a:ext cx="1378501" cy="1093610"/>
          </a:xfrm>
          <a:prstGeom prst="rect">
            <a:avLst/>
          </a:prstGeom>
        </p:spPr>
      </p:pic>
      <p:pic>
        <p:nvPicPr>
          <p:cNvPr id="45" name="Picture 44" descr="A screen shot of a computer&#10;&#10;Description automatically generated">
            <a:extLst>
              <a:ext uri="{FF2B5EF4-FFF2-40B4-BE49-F238E27FC236}">
                <a16:creationId xmlns:a16="http://schemas.microsoft.com/office/drawing/2014/main" id="{B19DC59B-7DD5-437B-BCC2-B7652E71184A}"/>
              </a:ext>
            </a:extLst>
          </p:cNvPr>
          <p:cNvPicPr>
            <a:picLocks noChangeAspect="1"/>
          </p:cNvPicPr>
          <p:nvPr/>
        </p:nvPicPr>
        <p:blipFill>
          <a:blip r:embed="rId10"/>
          <a:stretch>
            <a:fillRect/>
          </a:stretch>
        </p:blipFill>
        <p:spPr>
          <a:xfrm>
            <a:off x="6519700" y="3419641"/>
            <a:ext cx="1430962" cy="1135229"/>
          </a:xfrm>
          <a:prstGeom prst="rect">
            <a:avLst/>
          </a:prstGeom>
        </p:spPr>
      </p:pic>
      <p:pic>
        <p:nvPicPr>
          <p:cNvPr id="46" name="Picture 45" descr="A screen shot of a computer&#10;&#10;Description automatically generated">
            <a:extLst>
              <a:ext uri="{FF2B5EF4-FFF2-40B4-BE49-F238E27FC236}">
                <a16:creationId xmlns:a16="http://schemas.microsoft.com/office/drawing/2014/main" id="{C487DD83-11E9-45A2-956C-CD1F13507FAA}"/>
              </a:ext>
            </a:extLst>
          </p:cNvPr>
          <p:cNvPicPr>
            <a:picLocks noChangeAspect="1"/>
          </p:cNvPicPr>
          <p:nvPr/>
        </p:nvPicPr>
        <p:blipFill>
          <a:blip r:embed="rId10"/>
          <a:stretch>
            <a:fillRect/>
          </a:stretch>
        </p:blipFill>
        <p:spPr>
          <a:xfrm>
            <a:off x="6295232" y="2065159"/>
            <a:ext cx="1300781" cy="1031952"/>
          </a:xfrm>
          <a:prstGeom prst="rect">
            <a:avLst/>
          </a:prstGeom>
        </p:spPr>
      </p:pic>
      <p:pic>
        <p:nvPicPr>
          <p:cNvPr id="47" name="Picture 46" descr="A screen shot of a computer&#10;&#10;Description automatically generated">
            <a:extLst>
              <a:ext uri="{FF2B5EF4-FFF2-40B4-BE49-F238E27FC236}">
                <a16:creationId xmlns:a16="http://schemas.microsoft.com/office/drawing/2014/main" id="{B9AC307D-3326-4555-A353-D5B73DDA056A}"/>
              </a:ext>
            </a:extLst>
          </p:cNvPr>
          <p:cNvPicPr>
            <a:picLocks noChangeAspect="1"/>
          </p:cNvPicPr>
          <p:nvPr/>
        </p:nvPicPr>
        <p:blipFill>
          <a:blip r:embed="rId10"/>
          <a:stretch>
            <a:fillRect/>
          </a:stretch>
        </p:blipFill>
        <p:spPr>
          <a:xfrm>
            <a:off x="7723400" y="1156244"/>
            <a:ext cx="1300781" cy="1031952"/>
          </a:xfrm>
          <a:prstGeom prst="rect">
            <a:avLst/>
          </a:prstGeom>
        </p:spPr>
      </p:pic>
      <p:pic>
        <p:nvPicPr>
          <p:cNvPr id="48" name="Picture 47" descr="A screen shot of a computer&#10;&#10;Description automatically generated">
            <a:extLst>
              <a:ext uri="{FF2B5EF4-FFF2-40B4-BE49-F238E27FC236}">
                <a16:creationId xmlns:a16="http://schemas.microsoft.com/office/drawing/2014/main" id="{844D597B-6F67-4AFC-A56F-A6061D4E08EA}"/>
              </a:ext>
            </a:extLst>
          </p:cNvPr>
          <p:cNvPicPr>
            <a:picLocks noChangeAspect="1"/>
          </p:cNvPicPr>
          <p:nvPr/>
        </p:nvPicPr>
        <p:blipFill>
          <a:blip r:embed="rId10"/>
          <a:stretch>
            <a:fillRect/>
          </a:stretch>
        </p:blipFill>
        <p:spPr>
          <a:xfrm>
            <a:off x="4258195" y="1055633"/>
            <a:ext cx="1289424" cy="1022942"/>
          </a:xfrm>
          <a:prstGeom prst="rect">
            <a:avLst/>
          </a:prstGeom>
        </p:spPr>
      </p:pic>
      <p:cxnSp>
        <p:nvCxnSpPr>
          <p:cNvPr id="7" name="Straight Connector 6">
            <a:extLst>
              <a:ext uri="{FF2B5EF4-FFF2-40B4-BE49-F238E27FC236}">
                <a16:creationId xmlns:a16="http://schemas.microsoft.com/office/drawing/2014/main" id="{42CDD1D1-D125-4BE9-A182-78E26467E73B}"/>
              </a:ext>
            </a:extLst>
          </p:cNvPr>
          <p:cNvCxnSpPr>
            <a:cxnSpLocks/>
          </p:cNvCxnSpPr>
          <p:nvPr/>
        </p:nvCxnSpPr>
        <p:spPr>
          <a:xfrm flipV="1">
            <a:off x="3066270" y="2831913"/>
            <a:ext cx="971114" cy="80347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689C6B2-5633-4F9F-B472-2C0ABB40BD47}"/>
              </a:ext>
            </a:extLst>
          </p:cNvPr>
          <p:cNvCxnSpPr>
            <a:cxnSpLocks/>
          </p:cNvCxnSpPr>
          <p:nvPr/>
        </p:nvCxnSpPr>
        <p:spPr>
          <a:xfrm>
            <a:off x="3806123" y="2571750"/>
            <a:ext cx="239364" cy="17133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560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635"/>
        <p:cNvGrpSpPr/>
        <p:nvPr/>
      </p:nvGrpSpPr>
      <p:grpSpPr>
        <a:xfrm>
          <a:off x="0" y="0"/>
          <a:ext cx="0" cy="0"/>
          <a:chOff x="0" y="0"/>
          <a:chExt cx="0" cy="0"/>
        </a:xfrm>
      </p:grpSpPr>
      <p:sp>
        <p:nvSpPr>
          <p:cNvPr id="636" name="Google Shape;636;p63"/>
          <p:cNvSpPr txBox="1">
            <a:spLocks noGrp="1"/>
          </p:cNvSpPr>
          <p:nvPr>
            <p:ph type="title"/>
          </p:nvPr>
        </p:nvSpPr>
        <p:spPr>
          <a:xfrm>
            <a:off x="629073" y="82337"/>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sz="3600" dirty="0">
                <a:solidFill>
                  <a:schemeClr val="bg1"/>
                </a:solidFill>
              </a:rPr>
              <a:t>If we add more equipment...</a:t>
            </a:r>
            <a:endParaRPr sz="3600" b="0" i="0" u="none" strike="noStrike" cap="none" dirty="0">
              <a:solidFill>
                <a:schemeClr val="bg1"/>
              </a:solidFill>
              <a:sym typeface="Lato"/>
            </a:endParaRPr>
          </a:p>
        </p:txBody>
      </p:sp>
      <p:sp>
        <p:nvSpPr>
          <p:cNvPr id="637" name="Google Shape;637;p63"/>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38" name="Google Shape;638;p63"/>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639" name="Google Shape;639;p63"/>
          <p:cNvSpPr txBox="1"/>
          <p:nvPr/>
        </p:nvSpPr>
        <p:spPr>
          <a:xfrm>
            <a:off x="426994" y="2887383"/>
            <a:ext cx="597786" cy="34626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640" name="Google Shape;640;p63"/>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641" name="Google Shape;641;p63"/>
          <p:cNvSpPr txBox="1"/>
          <p:nvPr/>
        </p:nvSpPr>
        <p:spPr>
          <a:xfrm>
            <a:off x="1690538" y="2919649"/>
            <a:ext cx="822900" cy="4272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642" name="Google Shape;642;p63"/>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643" name="Google Shape;643;p63"/>
          <p:cNvCxnSpPr>
            <a:stCxn id="64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63"/>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646" name="Google Shape;646;p63"/>
          <p:cNvSpPr txBox="1"/>
          <p:nvPr/>
        </p:nvSpPr>
        <p:spPr>
          <a:xfrm>
            <a:off x="3034057" y="2697306"/>
            <a:ext cx="670489" cy="29903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648" name="Google Shape;648;p63"/>
          <p:cNvPicPr preferRelativeResize="0"/>
          <p:nvPr/>
        </p:nvPicPr>
        <p:blipFill>
          <a:blip r:embed="rId5">
            <a:alphaModFix/>
          </a:blip>
          <a:stretch>
            <a:fillRect/>
          </a:stretch>
        </p:blipFill>
        <p:spPr>
          <a:xfrm>
            <a:off x="2742001" y="2174196"/>
            <a:ext cx="1245024" cy="544129"/>
          </a:xfrm>
          <a:prstGeom prst="rect">
            <a:avLst/>
          </a:prstGeom>
          <a:noFill/>
          <a:ln>
            <a:noFill/>
          </a:ln>
        </p:spPr>
      </p:pic>
      <p:sp>
        <p:nvSpPr>
          <p:cNvPr id="650" name="Google Shape;650;p63"/>
          <p:cNvSpPr txBox="1"/>
          <p:nvPr/>
        </p:nvSpPr>
        <p:spPr>
          <a:xfrm>
            <a:off x="4827924" y="2088580"/>
            <a:ext cx="426946" cy="36675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1</a:t>
            </a:r>
            <a:endParaRPr sz="1100" u="sng" dirty="0">
              <a:solidFill>
                <a:schemeClr val="bg1"/>
              </a:solidFill>
            </a:endParaRPr>
          </a:p>
          <a:p>
            <a:pPr marL="0" lvl="0" indent="0" algn="l" rtl="0">
              <a:spcBef>
                <a:spcPts val="0"/>
              </a:spcBef>
              <a:spcAft>
                <a:spcPts val="0"/>
              </a:spcAft>
              <a:buNone/>
            </a:pPr>
            <a:endParaRPr dirty="0"/>
          </a:p>
        </p:txBody>
      </p:sp>
      <p:cxnSp>
        <p:nvCxnSpPr>
          <p:cNvPr id="651" name="Google Shape;651;p63"/>
          <p:cNvCxnSpPr>
            <a:cxnSpLocks/>
          </p:cNvCxnSpPr>
          <p:nvPr/>
        </p:nvCxnSpPr>
        <p:spPr>
          <a:xfrm flipH="1">
            <a:off x="4300900" y="1437541"/>
            <a:ext cx="330900" cy="1403700"/>
          </a:xfrm>
          <a:prstGeom prst="straightConnector1">
            <a:avLst/>
          </a:prstGeom>
          <a:noFill/>
          <a:ln w="38100" cap="flat" cmpd="sng">
            <a:solidFill>
              <a:schemeClr val="accent1"/>
            </a:solidFill>
            <a:prstDash val="solid"/>
            <a:round/>
            <a:headEnd type="none" w="med" len="med"/>
            <a:tailEnd type="none" w="med" len="med"/>
          </a:ln>
        </p:spPr>
      </p:cxnSp>
      <p:sp>
        <p:nvSpPr>
          <p:cNvPr id="653" name="Google Shape;653;p63"/>
          <p:cNvSpPr txBox="1"/>
          <p:nvPr/>
        </p:nvSpPr>
        <p:spPr>
          <a:xfrm>
            <a:off x="7104522" y="2944611"/>
            <a:ext cx="427014" cy="34266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T2</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4" name="Google Shape;654;p63"/>
          <p:cNvCxnSpPr>
            <a:cxnSpLocks/>
            <a:endCxn id="655" idx="3"/>
          </p:cNvCxnSpPr>
          <p:nvPr/>
        </p:nvCxnSpPr>
        <p:spPr>
          <a:xfrm flipH="1">
            <a:off x="4538723" y="2654477"/>
            <a:ext cx="2411495" cy="166435"/>
          </a:xfrm>
          <a:prstGeom prst="straightConnector1">
            <a:avLst/>
          </a:prstGeom>
          <a:noFill/>
          <a:ln w="38100" cap="flat" cmpd="sng">
            <a:solidFill>
              <a:schemeClr val="accent1"/>
            </a:solidFill>
            <a:prstDash val="solid"/>
            <a:round/>
            <a:headEnd type="none" w="med" len="med"/>
            <a:tailEnd type="none" w="med" len="med"/>
          </a:ln>
        </p:spPr>
      </p:cxnSp>
      <p:sp>
        <p:nvSpPr>
          <p:cNvPr id="657" name="Google Shape;657;p63"/>
          <p:cNvSpPr txBox="1"/>
          <p:nvPr/>
        </p:nvSpPr>
        <p:spPr>
          <a:xfrm>
            <a:off x="7693716" y="4425474"/>
            <a:ext cx="486892" cy="41683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4</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8" name="Google Shape;658;p63"/>
          <p:cNvCxnSpPr>
            <a:cxnSpLocks/>
          </p:cNvCxnSpPr>
          <p:nvPr/>
        </p:nvCxnSpPr>
        <p:spPr>
          <a:xfrm flipH="1" flipV="1">
            <a:off x="4818331" y="2706357"/>
            <a:ext cx="2618779" cy="1099467"/>
          </a:xfrm>
          <a:prstGeom prst="straightConnector1">
            <a:avLst/>
          </a:prstGeom>
          <a:noFill/>
          <a:ln w="38100" cap="flat" cmpd="sng">
            <a:solidFill>
              <a:schemeClr val="accent1"/>
            </a:solidFill>
            <a:prstDash val="solid"/>
            <a:round/>
            <a:headEnd type="none" w="med" len="med"/>
            <a:tailEnd type="none" w="med" len="med"/>
          </a:ln>
        </p:spPr>
      </p:cxnSp>
      <p:sp>
        <p:nvSpPr>
          <p:cNvPr id="661" name="Google Shape;661;p63"/>
          <p:cNvSpPr txBox="1"/>
          <p:nvPr/>
        </p:nvSpPr>
        <p:spPr>
          <a:xfrm>
            <a:off x="8431727" y="1907942"/>
            <a:ext cx="426946" cy="3950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T3</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63" name="Google Shape;663;p63"/>
          <p:cNvSpPr txBox="1"/>
          <p:nvPr/>
        </p:nvSpPr>
        <p:spPr>
          <a:xfrm>
            <a:off x="4361396" y="4477458"/>
            <a:ext cx="379083" cy="3648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T5</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64" name="Google Shape;664;p63"/>
          <p:cNvCxnSpPr>
            <a:cxnSpLocks/>
            <a:endCxn id="665" idx="3"/>
          </p:cNvCxnSpPr>
          <p:nvPr/>
        </p:nvCxnSpPr>
        <p:spPr>
          <a:xfrm flipH="1" flipV="1">
            <a:off x="3622905" y="3836033"/>
            <a:ext cx="1283168" cy="321530"/>
          </a:xfrm>
          <a:prstGeom prst="straightConnector1">
            <a:avLst/>
          </a:prstGeom>
          <a:noFill/>
          <a:ln w="38100" cap="flat" cmpd="sng">
            <a:solidFill>
              <a:schemeClr val="accent1"/>
            </a:solidFill>
            <a:prstDash val="solid"/>
            <a:round/>
            <a:headEnd type="none" w="med" len="med"/>
            <a:tailEnd type="none" w="med" len="med"/>
          </a:ln>
        </p:spPr>
      </p:cxnSp>
      <p:pic>
        <p:nvPicPr>
          <p:cNvPr id="655" name="Google Shape;655;p63"/>
          <p:cNvPicPr preferRelativeResize="0"/>
          <p:nvPr/>
        </p:nvPicPr>
        <p:blipFill>
          <a:blip r:embed="rId6">
            <a:alphaModFix/>
          </a:blip>
          <a:stretch>
            <a:fillRect/>
          </a:stretch>
        </p:blipFill>
        <p:spPr>
          <a:xfrm>
            <a:off x="3956723" y="2608473"/>
            <a:ext cx="582000" cy="424877"/>
          </a:xfrm>
          <a:prstGeom prst="rect">
            <a:avLst/>
          </a:prstGeom>
          <a:noFill/>
          <a:ln>
            <a:noFill/>
          </a:ln>
        </p:spPr>
      </p:pic>
      <p:cxnSp>
        <p:nvCxnSpPr>
          <p:cNvPr id="666" name="Google Shape;666;p63"/>
          <p:cNvCxnSpPr>
            <a:cxnSpLocks/>
          </p:cNvCxnSpPr>
          <p:nvPr/>
        </p:nvCxnSpPr>
        <p:spPr>
          <a:xfrm rot="10800000" flipV="1">
            <a:off x="4394863" y="1437540"/>
            <a:ext cx="3459400" cy="1335831"/>
          </a:xfrm>
          <a:prstGeom prst="curvedConnector3">
            <a:avLst>
              <a:gd name="adj1" fmla="val 66520"/>
            </a:avLst>
          </a:prstGeom>
          <a:noFill/>
          <a:ln w="38100" cap="flat" cmpd="sng">
            <a:solidFill>
              <a:schemeClr val="accent1"/>
            </a:solidFill>
            <a:prstDash val="solid"/>
            <a:round/>
            <a:headEnd type="none" w="med" len="med"/>
            <a:tailEnd type="none" w="med" len="med"/>
          </a:ln>
        </p:spPr>
      </p:cxnSp>
      <p:cxnSp>
        <p:nvCxnSpPr>
          <p:cNvPr id="667" name="Google Shape;667;p63"/>
          <p:cNvCxnSpPr>
            <a:stCxn id="655" idx="0"/>
            <a:endCxn id="648" idx="0"/>
          </p:cNvCxnSpPr>
          <p:nvPr/>
        </p:nvCxnSpPr>
        <p:spPr>
          <a:xfrm rot="5400000" flipH="1">
            <a:off x="3588923" y="1949673"/>
            <a:ext cx="434400" cy="883200"/>
          </a:xfrm>
          <a:prstGeom prst="curvedConnector3">
            <a:avLst>
              <a:gd name="adj1" fmla="val 154789"/>
            </a:avLst>
          </a:prstGeom>
          <a:noFill/>
          <a:ln w="38100" cap="flat" cmpd="sng">
            <a:solidFill>
              <a:schemeClr val="accent1"/>
            </a:solidFill>
            <a:prstDash val="solid"/>
            <a:round/>
            <a:headEnd type="none" w="med" len="med"/>
            <a:tailEnd type="none" w="med" len="med"/>
          </a:ln>
        </p:spPr>
      </p:cxnSp>
      <p:sp>
        <p:nvSpPr>
          <p:cNvPr id="668" name="Google Shape;668;p63"/>
          <p:cNvSpPr txBox="1"/>
          <p:nvPr/>
        </p:nvSpPr>
        <p:spPr>
          <a:xfrm>
            <a:off x="4171373" y="3273442"/>
            <a:ext cx="734700" cy="35260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Switch</a:t>
            </a:r>
            <a:endParaRPr u="sng" dirty="0">
              <a:solidFill>
                <a:schemeClr val="bg1"/>
              </a:solidFill>
            </a:endParaRPr>
          </a:p>
          <a:p>
            <a:pPr marL="0" lvl="0" indent="0" algn="l" rtl="0">
              <a:spcBef>
                <a:spcPts val="0"/>
              </a:spcBef>
              <a:spcAft>
                <a:spcPts val="0"/>
              </a:spcAft>
              <a:buNone/>
            </a:pPr>
            <a:endParaRPr dirty="0"/>
          </a:p>
        </p:txBody>
      </p:sp>
      <p:pic>
        <p:nvPicPr>
          <p:cNvPr id="669" name="Google Shape;669;p63"/>
          <p:cNvPicPr preferRelativeResize="0"/>
          <p:nvPr/>
        </p:nvPicPr>
        <p:blipFill>
          <a:blip r:embed="rId7">
            <a:alphaModFix/>
          </a:blip>
          <a:stretch>
            <a:fillRect/>
          </a:stretch>
        </p:blipFill>
        <p:spPr>
          <a:xfrm>
            <a:off x="1198567" y="4040088"/>
            <a:ext cx="505231" cy="477300"/>
          </a:xfrm>
          <a:prstGeom prst="rect">
            <a:avLst/>
          </a:prstGeom>
          <a:noFill/>
          <a:ln>
            <a:noFill/>
          </a:ln>
        </p:spPr>
      </p:pic>
      <p:pic>
        <p:nvPicPr>
          <p:cNvPr id="670" name="Google Shape;670;p63"/>
          <p:cNvPicPr preferRelativeResize="0"/>
          <p:nvPr/>
        </p:nvPicPr>
        <p:blipFill>
          <a:blip r:embed="rId7">
            <a:alphaModFix/>
          </a:blip>
          <a:stretch>
            <a:fillRect/>
          </a:stretch>
        </p:blipFill>
        <p:spPr>
          <a:xfrm>
            <a:off x="1048309" y="3487000"/>
            <a:ext cx="449738" cy="424875"/>
          </a:xfrm>
          <a:prstGeom prst="rect">
            <a:avLst/>
          </a:prstGeom>
          <a:noFill/>
          <a:ln>
            <a:noFill/>
          </a:ln>
        </p:spPr>
      </p:pic>
      <p:sp>
        <p:nvSpPr>
          <p:cNvPr id="671" name="Google Shape;671;p63"/>
          <p:cNvSpPr txBox="1"/>
          <p:nvPr/>
        </p:nvSpPr>
        <p:spPr>
          <a:xfrm>
            <a:off x="149749" y="1086632"/>
            <a:ext cx="3919563" cy="61720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lvl="0" algn="ctr"/>
            <a:r>
              <a:rPr lang="en-US" dirty="0">
                <a:solidFill>
                  <a:schemeClr val="bg1"/>
                </a:solidFill>
              </a:rPr>
              <a:t>Add another switch, </a:t>
            </a:r>
          </a:p>
          <a:p>
            <a:pPr lvl="0" algn="ctr"/>
            <a:r>
              <a:rPr lang="en-US" dirty="0">
                <a:solidFill>
                  <a:schemeClr val="bg1"/>
                </a:solidFill>
              </a:rPr>
              <a:t>and connect to the router?</a:t>
            </a:r>
          </a:p>
        </p:txBody>
      </p:sp>
      <p:pic>
        <p:nvPicPr>
          <p:cNvPr id="672" name="Google Shape;672;p63"/>
          <p:cNvPicPr preferRelativeResize="0"/>
          <p:nvPr/>
        </p:nvPicPr>
        <p:blipFill>
          <a:blip r:embed="rId7">
            <a:alphaModFix/>
          </a:blip>
          <a:stretch>
            <a:fillRect/>
          </a:stretch>
        </p:blipFill>
        <p:spPr>
          <a:xfrm>
            <a:off x="1690559" y="4517400"/>
            <a:ext cx="449738" cy="424875"/>
          </a:xfrm>
          <a:prstGeom prst="rect">
            <a:avLst/>
          </a:prstGeom>
          <a:noFill/>
          <a:ln>
            <a:noFill/>
          </a:ln>
        </p:spPr>
      </p:pic>
      <p:pic>
        <p:nvPicPr>
          <p:cNvPr id="665" name="Google Shape;665;p63"/>
          <p:cNvPicPr preferRelativeResize="0"/>
          <p:nvPr/>
        </p:nvPicPr>
        <p:blipFill>
          <a:blip r:embed="rId6">
            <a:alphaModFix/>
          </a:blip>
          <a:stretch>
            <a:fillRect/>
          </a:stretch>
        </p:blipFill>
        <p:spPr>
          <a:xfrm>
            <a:off x="2783373" y="3615198"/>
            <a:ext cx="839532" cy="441670"/>
          </a:xfrm>
          <a:prstGeom prst="rect">
            <a:avLst/>
          </a:prstGeom>
          <a:noFill/>
          <a:ln>
            <a:noFill/>
          </a:ln>
        </p:spPr>
      </p:pic>
      <p:cxnSp>
        <p:nvCxnSpPr>
          <p:cNvPr id="673" name="Google Shape;673;p63"/>
          <p:cNvCxnSpPr>
            <a:cxnSpLocks/>
            <a:stCxn id="672" idx="3"/>
            <a:endCxn id="665" idx="1"/>
          </p:cNvCxnSpPr>
          <p:nvPr/>
        </p:nvCxnSpPr>
        <p:spPr>
          <a:xfrm flipV="1">
            <a:off x="2140297" y="3836033"/>
            <a:ext cx="643076" cy="893805"/>
          </a:xfrm>
          <a:prstGeom prst="straightConnector1">
            <a:avLst/>
          </a:prstGeom>
          <a:noFill/>
          <a:ln w="38100" cap="flat" cmpd="sng">
            <a:solidFill>
              <a:schemeClr val="accent1"/>
            </a:solidFill>
            <a:prstDash val="solid"/>
            <a:round/>
            <a:headEnd type="none" w="med" len="med"/>
            <a:tailEnd type="none" w="med" len="med"/>
          </a:ln>
        </p:spPr>
      </p:cxnSp>
      <p:cxnSp>
        <p:nvCxnSpPr>
          <p:cNvPr id="674" name="Google Shape;674;p63"/>
          <p:cNvCxnSpPr>
            <a:cxnSpLocks/>
            <a:stCxn id="669" idx="3"/>
            <a:endCxn id="665" idx="1"/>
          </p:cNvCxnSpPr>
          <p:nvPr/>
        </p:nvCxnSpPr>
        <p:spPr>
          <a:xfrm flipV="1">
            <a:off x="1703798" y="3836033"/>
            <a:ext cx="1079575" cy="442705"/>
          </a:xfrm>
          <a:prstGeom prst="straightConnector1">
            <a:avLst/>
          </a:prstGeom>
          <a:noFill/>
          <a:ln w="38100" cap="flat" cmpd="sng">
            <a:solidFill>
              <a:schemeClr val="accent1"/>
            </a:solidFill>
            <a:prstDash val="solid"/>
            <a:round/>
            <a:headEnd type="none" w="med" len="med"/>
            <a:tailEnd type="none" w="med" len="med"/>
          </a:ln>
        </p:spPr>
      </p:cxnSp>
      <p:cxnSp>
        <p:nvCxnSpPr>
          <p:cNvPr id="675" name="Google Shape;675;p63"/>
          <p:cNvCxnSpPr>
            <a:cxnSpLocks/>
            <a:stCxn id="670" idx="3"/>
            <a:endCxn id="665" idx="1"/>
          </p:cNvCxnSpPr>
          <p:nvPr/>
        </p:nvCxnSpPr>
        <p:spPr>
          <a:xfrm>
            <a:off x="1498047" y="3699438"/>
            <a:ext cx="1285326" cy="136595"/>
          </a:xfrm>
          <a:prstGeom prst="straightConnector1">
            <a:avLst/>
          </a:prstGeom>
          <a:noFill/>
          <a:ln w="38100" cap="flat" cmpd="sng">
            <a:solidFill>
              <a:schemeClr val="accent1"/>
            </a:solidFill>
            <a:prstDash val="solid"/>
            <a:round/>
            <a:headEnd type="none" w="med" len="med"/>
            <a:tailEnd type="none" w="med" len="med"/>
          </a:ln>
        </p:spPr>
      </p:cxnSp>
      <p:sp>
        <p:nvSpPr>
          <p:cNvPr id="676" name="Google Shape;676;p63"/>
          <p:cNvSpPr txBox="1"/>
          <p:nvPr/>
        </p:nvSpPr>
        <p:spPr>
          <a:xfrm>
            <a:off x="189007" y="4157563"/>
            <a:ext cx="869143" cy="5358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u="sng" dirty="0">
                <a:solidFill>
                  <a:schemeClr val="bg1"/>
                </a:solidFill>
              </a:rPr>
              <a:t>Kitchen Printers</a:t>
            </a:r>
            <a:endParaRPr sz="1100" u="sng" dirty="0">
              <a:solidFill>
                <a:schemeClr val="bg1"/>
              </a:solidFill>
            </a:endParaRPr>
          </a:p>
        </p:txBody>
      </p:sp>
      <p:pic>
        <p:nvPicPr>
          <p:cNvPr id="677" name="Google Shape;677;p63"/>
          <p:cNvPicPr preferRelativeResize="0"/>
          <p:nvPr/>
        </p:nvPicPr>
        <p:blipFill>
          <a:blip r:embed="rId8">
            <a:alphaModFix/>
          </a:blip>
          <a:stretch>
            <a:fillRect/>
          </a:stretch>
        </p:blipFill>
        <p:spPr>
          <a:xfrm>
            <a:off x="3928668" y="2549685"/>
            <a:ext cx="1058459" cy="630919"/>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433F1132-B626-472D-84C9-826B93B79509}"/>
              </a:ext>
            </a:extLst>
          </p:cNvPr>
          <p:cNvPicPr>
            <a:picLocks noChangeAspect="1"/>
          </p:cNvPicPr>
          <p:nvPr/>
        </p:nvPicPr>
        <p:blipFill>
          <a:blip r:embed="rId9"/>
          <a:stretch>
            <a:fillRect/>
          </a:stretch>
        </p:blipFill>
        <p:spPr>
          <a:xfrm>
            <a:off x="8499038" y="4549749"/>
            <a:ext cx="599123" cy="514087"/>
          </a:xfrm>
          <a:prstGeom prst="rect">
            <a:avLst/>
          </a:prstGeom>
        </p:spPr>
      </p:pic>
      <p:pic>
        <p:nvPicPr>
          <p:cNvPr id="44" name="Picture 43" descr="A screen shot of a computer&#10;&#10;Description automatically generated">
            <a:extLst>
              <a:ext uri="{FF2B5EF4-FFF2-40B4-BE49-F238E27FC236}">
                <a16:creationId xmlns:a16="http://schemas.microsoft.com/office/drawing/2014/main" id="{FF39E7B8-2754-4E7C-8779-F4796784637C}"/>
              </a:ext>
            </a:extLst>
          </p:cNvPr>
          <p:cNvPicPr>
            <a:picLocks noChangeAspect="1"/>
          </p:cNvPicPr>
          <p:nvPr/>
        </p:nvPicPr>
        <p:blipFill>
          <a:blip r:embed="rId10"/>
          <a:stretch>
            <a:fillRect/>
          </a:stretch>
        </p:blipFill>
        <p:spPr>
          <a:xfrm>
            <a:off x="4767323" y="3711880"/>
            <a:ext cx="1540646" cy="1222245"/>
          </a:xfrm>
          <a:prstGeom prst="rect">
            <a:avLst/>
          </a:prstGeom>
        </p:spPr>
      </p:pic>
      <p:pic>
        <p:nvPicPr>
          <p:cNvPr id="45" name="Picture 44" descr="A screen shot of a computer&#10;&#10;Description automatically generated">
            <a:extLst>
              <a:ext uri="{FF2B5EF4-FFF2-40B4-BE49-F238E27FC236}">
                <a16:creationId xmlns:a16="http://schemas.microsoft.com/office/drawing/2014/main" id="{B19DC59B-7DD5-437B-BCC2-B7652E71184A}"/>
              </a:ext>
            </a:extLst>
          </p:cNvPr>
          <p:cNvPicPr>
            <a:picLocks noChangeAspect="1"/>
          </p:cNvPicPr>
          <p:nvPr/>
        </p:nvPicPr>
        <p:blipFill>
          <a:blip r:embed="rId10"/>
          <a:stretch>
            <a:fillRect/>
          </a:stretch>
        </p:blipFill>
        <p:spPr>
          <a:xfrm>
            <a:off x="7287583" y="3352654"/>
            <a:ext cx="1299159" cy="1030665"/>
          </a:xfrm>
          <a:prstGeom prst="rect">
            <a:avLst/>
          </a:prstGeom>
        </p:spPr>
      </p:pic>
      <p:pic>
        <p:nvPicPr>
          <p:cNvPr id="46" name="Picture 45" descr="A screen shot of a computer&#10;&#10;Description automatically generated">
            <a:extLst>
              <a:ext uri="{FF2B5EF4-FFF2-40B4-BE49-F238E27FC236}">
                <a16:creationId xmlns:a16="http://schemas.microsoft.com/office/drawing/2014/main" id="{C487DD83-11E9-45A2-956C-CD1F13507FAA}"/>
              </a:ext>
            </a:extLst>
          </p:cNvPr>
          <p:cNvPicPr>
            <a:picLocks noChangeAspect="1"/>
          </p:cNvPicPr>
          <p:nvPr/>
        </p:nvPicPr>
        <p:blipFill>
          <a:blip r:embed="rId10"/>
          <a:stretch>
            <a:fillRect/>
          </a:stretch>
        </p:blipFill>
        <p:spPr>
          <a:xfrm>
            <a:off x="6721219" y="1890175"/>
            <a:ext cx="1364631" cy="1082606"/>
          </a:xfrm>
          <a:prstGeom prst="rect">
            <a:avLst/>
          </a:prstGeom>
        </p:spPr>
      </p:pic>
      <p:pic>
        <p:nvPicPr>
          <p:cNvPr id="47" name="Picture 46" descr="A screen shot of a computer&#10;&#10;Description automatically generated">
            <a:extLst>
              <a:ext uri="{FF2B5EF4-FFF2-40B4-BE49-F238E27FC236}">
                <a16:creationId xmlns:a16="http://schemas.microsoft.com/office/drawing/2014/main" id="{B9AC307D-3326-4555-A353-D5B73DDA056A}"/>
              </a:ext>
            </a:extLst>
          </p:cNvPr>
          <p:cNvPicPr>
            <a:picLocks noChangeAspect="1"/>
          </p:cNvPicPr>
          <p:nvPr/>
        </p:nvPicPr>
        <p:blipFill>
          <a:blip r:embed="rId10"/>
          <a:stretch>
            <a:fillRect/>
          </a:stretch>
        </p:blipFill>
        <p:spPr>
          <a:xfrm>
            <a:off x="7765706" y="994311"/>
            <a:ext cx="1160278" cy="920487"/>
          </a:xfrm>
          <a:prstGeom prst="rect">
            <a:avLst/>
          </a:prstGeom>
        </p:spPr>
      </p:pic>
      <p:pic>
        <p:nvPicPr>
          <p:cNvPr id="48" name="Picture 47" descr="A screen shot of a computer&#10;&#10;Description automatically generated">
            <a:extLst>
              <a:ext uri="{FF2B5EF4-FFF2-40B4-BE49-F238E27FC236}">
                <a16:creationId xmlns:a16="http://schemas.microsoft.com/office/drawing/2014/main" id="{844D597B-6F67-4AFC-A56F-A6061D4E08EA}"/>
              </a:ext>
            </a:extLst>
          </p:cNvPr>
          <p:cNvPicPr>
            <a:picLocks noChangeAspect="1"/>
          </p:cNvPicPr>
          <p:nvPr/>
        </p:nvPicPr>
        <p:blipFill>
          <a:blip r:embed="rId10"/>
          <a:stretch>
            <a:fillRect/>
          </a:stretch>
        </p:blipFill>
        <p:spPr>
          <a:xfrm>
            <a:off x="4448089" y="1083984"/>
            <a:ext cx="1315624" cy="1043728"/>
          </a:xfrm>
          <a:prstGeom prst="rect">
            <a:avLst/>
          </a:prstGeom>
        </p:spPr>
      </p:pic>
      <p:cxnSp>
        <p:nvCxnSpPr>
          <p:cNvPr id="7" name="Straight Connector 6">
            <a:extLst>
              <a:ext uri="{FF2B5EF4-FFF2-40B4-BE49-F238E27FC236}">
                <a16:creationId xmlns:a16="http://schemas.microsoft.com/office/drawing/2014/main" id="{42CDD1D1-D125-4BE9-A182-78E26467E73B}"/>
              </a:ext>
            </a:extLst>
          </p:cNvPr>
          <p:cNvCxnSpPr>
            <a:cxnSpLocks/>
          </p:cNvCxnSpPr>
          <p:nvPr/>
        </p:nvCxnSpPr>
        <p:spPr>
          <a:xfrm flipV="1">
            <a:off x="2868084" y="2608473"/>
            <a:ext cx="71715" cy="1102555"/>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689C6B2-5633-4F9F-B472-2C0ABB40BD47}"/>
              </a:ext>
            </a:extLst>
          </p:cNvPr>
          <p:cNvCxnSpPr>
            <a:cxnSpLocks/>
          </p:cNvCxnSpPr>
          <p:nvPr/>
        </p:nvCxnSpPr>
        <p:spPr>
          <a:xfrm>
            <a:off x="3806123" y="2571750"/>
            <a:ext cx="239364" cy="17133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64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635"/>
        <p:cNvGrpSpPr/>
        <p:nvPr/>
      </p:nvGrpSpPr>
      <p:grpSpPr>
        <a:xfrm>
          <a:off x="0" y="0"/>
          <a:ext cx="0" cy="0"/>
          <a:chOff x="0" y="0"/>
          <a:chExt cx="0" cy="0"/>
        </a:xfrm>
      </p:grpSpPr>
      <p:sp>
        <p:nvSpPr>
          <p:cNvPr id="636" name="Google Shape;636;p63"/>
          <p:cNvSpPr txBox="1">
            <a:spLocks noGrp="1"/>
          </p:cNvSpPr>
          <p:nvPr>
            <p:ph type="title"/>
          </p:nvPr>
        </p:nvSpPr>
        <p:spPr>
          <a:xfrm>
            <a:off x="629073" y="82337"/>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sz="4000" dirty="0">
                <a:solidFill>
                  <a:schemeClr val="bg1"/>
                </a:solidFill>
              </a:rPr>
              <a:t>If we add more equipment...</a:t>
            </a:r>
            <a:endParaRPr sz="4000" b="0" i="0" u="none" strike="noStrike" cap="none" dirty="0">
              <a:solidFill>
                <a:schemeClr val="bg1"/>
              </a:solidFill>
              <a:sym typeface="Lato"/>
            </a:endParaRPr>
          </a:p>
        </p:txBody>
      </p:sp>
      <p:sp>
        <p:nvSpPr>
          <p:cNvPr id="637" name="Google Shape;637;p63"/>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38" name="Google Shape;638;p63"/>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639" name="Google Shape;639;p63"/>
          <p:cNvSpPr txBox="1"/>
          <p:nvPr/>
        </p:nvSpPr>
        <p:spPr>
          <a:xfrm>
            <a:off x="405789" y="3000862"/>
            <a:ext cx="597786" cy="34626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640" name="Google Shape;640;p63"/>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641" name="Google Shape;641;p63"/>
          <p:cNvSpPr txBox="1"/>
          <p:nvPr/>
        </p:nvSpPr>
        <p:spPr>
          <a:xfrm>
            <a:off x="1677979" y="3052004"/>
            <a:ext cx="822900" cy="4272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642" name="Google Shape;642;p63"/>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643" name="Google Shape;643;p63"/>
          <p:cNvCxnSpPr>
            <a:stCxn id="64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63"/>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646" name="Google Shape;646;p63"/>
          <p:cNvSpPr txBox="1"/>
          <p:nvPr/>
        </p:nvSpPr>
        <p:spPr>
          <a:xfrm>
            <a:off x="3036749" y="2816657"/>
            <a:ext cx="670489" cy="29903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647" name="Google Shape;647;p63"/>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648" name="Google Shape;648;p63"/>
          <p:cNvPicPr preferRelativeResize="0"/>
          <p:nvPr/>
        </p:nvPicPr>
        <p:blipFill>
          <a:blip r:embed="rId5">
            <a:alphaModFix/>
          </a:blip>
          <a:stretch>
            <a:fillRect/>
          </a:stretch>
        </p:blipFill>
        <p:spPr>
          <a:xfrm>
            <a:off x="2742001" y="1791950"/>
            <a:ext cx="1245024" cy="926375"/>
          </a:xfrm>
          <a:prstGeom prst="rect">
            <a:avLst/>
          </a:prstGeom>
          <a:noFill/>
          <a:ln>
            <a:noFill/>
          </a:ln>
        </p:spPr>
      </p:pic>
      <p:sp>
        <p:nvSpPr>
          <p:cNvPr id="650" name="Google Shape;650;p63"/>
          <p:cNvSpPr txBox="1"/>
          <p:nvPr/>
        </p:nvSpPr>
        <p:spPr>
          <a:xfrm>
            <a:off x="5092530" y="1989242"/>
            <a:ext cx="426946" cy="29720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1</a:t>
            </a:r>
            <a:endParaRPr sz="1100" u="sng" dirty="0">
              <a:solidFill>
                <a:schemeClr val="bg1"/>
              </a:solidFill>
            </a:endParaRPr>
          </a:p>
          <a:p>
            <a:pPr marL="0" lvl="0" indent="0" algn="l" rtl="0">
              <a:spcBef>
                <a:spcPts val="0"/>
              </a:spcBef>
              <a:spcAft>
                <a:spcPts val="0"/>
              </a:spcAft>
              <a:buNone/>
            </a:pPr>
            <a:endParaRPr dirty="0"/>
          </a:p>
        </p:txBody>
      </p:sp>
      <p:cxnSp>
        <p:nvCxnSpPr>
          <p:cNvPr id="651" name="Google Shape;651;p63"/>
          <p:cNvCxnSpPr>
            <a:cxnSpLocks/>
          </p:cNvCxnSpPr>
          <p:nvPr/>
        </p:nvCxnSpPr>
        <p:spPr>
          <a:xfrm flipH="1">
            <a:off x="4300900" y="1690275"/>
            <a:ext cx="738739" cy="1150966"/>
          </a:xfrm>
          <a:prstGeom prst="straightConnector1">
            <a:avLst/>
          </a:prstGeom>
          <a:noFill/>
          <a:ln w="38100" cap="flat" cmpd="sng">
            <a:solidFill>
              <a:schemeClr val="accent1"/>
            </a:solidFill>
            <a:prstDash val="solid"/>
            <a:round/>
            <a:headEnd type="none" w="med" len="med"/>
            <a:tailEnd type="none" w="med" len="med"/>
          </a:ln>
        </p:spPr>
      </p:cxnSp>
      <p:sp>
        <p:nvSpPr>
          <p:cNvPr id="653" name="Google Shape;653;p63"/>
          <p:cNvSpPr txBox="1"/>
          <p:nvPr/>
        </p:nvSpPr>
        <p:spPr>
          <a:xfrm>
            <a:off x="7324651" y="2907548"/>
            <a:ext cx="417240" cy="34266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2</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4" name="Google Shape;654;p63"/>
          <p:cNvCxnSpPr>
            <a:cxnSpLocks/>
          </p:cNvCxnSpPr>
          <p:nvPr/>
        </p:nvCxnSpPr>
        <p:spPr>
          <a:xfrm flipH="1">
            <a:off x="4538723" y="2773372"/>
            <a:ext cx="1969797" cy="47540"/>
          </a:xfrm>
          <a:prstGeom prst="straightConnector1">
            <a:avLst/>
          </a:prstGeom>
          <a:noFill/>
          <a:ln w="38100" cap="flat" cmpd="sng">
            <a:solidFill>
              <a:schemeClr val="accent1"/>
            </a:solidFill>
            <a:prstDash val="solid"/>
            <a:round/>
            <a:headEnd type="none" w="med" len="med"/>
            <a:tailEnd type="none" w="med" len="med"/>
          </a:ln>
        </p:spPr>
      </p:cxnSp>
      <p:sp>
        <p:nvSpPr>
          <p:cNvPr id="657" name="Google Shape;657;p63"/>
          <p:cNvSpPr txBox="1"/>
          <p:nvPr/>
        </p:nvSpPr>
        <p:spPr>
          <a:xfrm>
            <a:off x="6759499" y="4516331"/>
            <a:ext cx="447692" cy="30295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4</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58" name="Google Shape;658;p63"/>
          <p:cNvCxnSpPr>
            <a:cxnSpLocks/>
          </p:cNvCxnSpPr>
          <p:nvPr/>
        </p:nvCxnSpPr>
        <p:spPr>
          <a:xfrm flipH="1" flipV="1">
            <a:off x="4104777" y="2654966"/>
            <a:ext cx="2271217" cy="1038063"/>
          </a:xfrm>
          <a:prstGeom prst="straightConnector1">
            <a:avLst/>
          </a:prstGeom>
          <a:noFill/>
          <a:ln w="38100" cap="flat" cmpd="sng">
            <a:solidFill>
              <a:schemeClr val="accent1"/>
            </a:solidFill>
            <a:prstDash val="solid"/>
            <a:round/>
            <a:headEnd type="none" w="med" len="med"/>
            <a:tailEnd type="none" w="med" len="med"/>
          </a:ln>
        </p:spPr>
      </p:cxnSp>
      <p:sp>
        <p:nvSpPr>
          <p:cNvPr id="661" name="Google Shape;661;p63"/>
          <p:cNvSpPr txBox="1"/>
          <p:nvPr/>
        </p:nvSpPr>
        <p:spPr>
          <a:xfrm>
            <a:off x="8107483" y="2190913"/>
            <a:ext cx="428030" cy="35877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T 3</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63" name="Google Shape;663;p63"/>
          <p:cNvSpPr txBox="1"/>
          <p:nvPr/>
        </p:nvSpPr>
        <p:spPr>
          <a:xfrm>
            <a:off x="4043828" y="4692176"/>
            <a:ext cx="514143" cy="30295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u="sng" dirty="0">
                <a:solidFill>
                  <a:schemeClr val="bg1"/>
                </a:solidFill>
              </a:rPr>
              <a:t>T5</a:t>
            </a:r>
            <a:endParaRPr sz="1100" u="sng" dirty="0">
              <a:solidFill>
                <a:schemeClr val="bg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cxnSp>
        <p:nvCxnSpPr>
          <p:cNvPr id="664" name="Google Shape;664;p63"/>
          <p:cNvCxnSpPr>
            <a:cxnSpLocks/>
            <a:endCxn id="665" idx="3"/>
          </p:cNvCxnSpPr>
          <p:nvPr/>
        </p:nvCxnSpPr>
        <p:spPr>
          <a:xfrm flipH="1" flipV="1">
            <a:off x="3701335" y="3924668"/>
            <a:ext cx="1042538" cy="145668"/>
          </a:xfrm>
          <a:prstGeom prst="straightConnector1">
            <a:avLst/>
          </a:prstGeom>
          <a:noFill/>
          <a:ln w="38100" cap="flat" cmpd="sng">
            <a:solidFill>
              <a:schemeClr val="accent1"/>
            </a:solidFill>
            <a:prstDash val="solid"/>
            <a:round/>
            <a:headEnd type="none" w="med" len="med"/>
            <a:tailEnd type="none" w="med" len="med"/>
          </a:ln>
        </p:spPr>
      </p:cxnSp>
      <p:cxnSp>
        <p:nvCxnSpPr>
          <p:cNvPr id="666" name="Google Shape;666;p63"/>
          <p:cNvCxnSpPr>
            <a:cxnSpLocks/>
          </p:cNvCxnSpPr>
          <p:nvPr/>
        </p:nvCxnSpPr>
        <p:spPr>
          <a:xfrm rot="10800000" flipV="1">
            <a:off x="4394864" y="1574552"/>
            <a:ext cx="3396587" cy="1198820"/>
          </a:xfrm>
          <a:prstGeom prst="curvedConnector3">
            <a:avLst>
              <a:gd name="adj1" fmla="val 47196"/>
            </a:avLst>
          </a:prstGeom>
          <a:noFill/>
          <a:ln w="38100" cap="flat" cmpd="sng">
            <a:solidFill>
              <a:schemeClr val="accent1"/>
            </a:solidFill>
            <a:prstDash val="solid"/>
            <a:round/>
            <a:headEnd type="none" w="med" len="med"/>
            <a:tailEnd type="none" w="med" len="med"/>
          </a:ln>
        </p:spPr>
      </p:cxnSp>
      <p:sp>
        <p:nvSpPr>
          <p:cNvPr id="668" name="Google Shape;668;p63"/>
          <p:cNvSpPr txBox="1"/>
          <p:nvPr/>
        </p:nvSpPr>
        <p:spPr>
          <a:xfrm>
            <a:off x="4171373" y="3192992"/>
            <a:ext cx="734700" cy="35260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Switch</a:t>
            </a:r>
            <a:endParaRPr u="sng" dirty="0">
              <a:solidFill>
                <a:schemeClr val="bg1"/>
              </a:solidFill>
            </a:endParaRPr>
          </a:p>
          <a:p>
            <a:pPr marL="0" lvl="0" indent="0" algn="l" rtl="0">
              <a:spcBef>
                <a:spcPts val="0"/>
              </a:spcBef>
              <a:spcAft>
                <a:spcPts val="0"/>
              </a:spcAft>
              <a:buNone/>
            </a:pPr>
            <a:endParaRPr dirty="0"/>
          </a:p>
        </p:txBody>
      </p:sp>
      <p:pic>
        <p:nvPicPr>
          <p:cNvPr id="669" name="Google Shape;669;p63"/>
          <p:cNvPicPr preferRelativeResize="0"/>
          <p:nvPr/>
        </p:nvPicPr>
        <p:blipFill>
          <a:blip r:embed="rId6">
            <a:alphaModFix/>
          </a:blip>
          <a:stretch>
            <a:fillRect/>
          </a:stretch>
        </p:blipFill>
        <p:spPr>
          <a:xfrm>
            <a:off x="1198567" y="4040088"/>
            <a:ext cx="505231" cy="477300"/>
          </a:xfrm>
          <a:prstGeom prst="rect">
            <a:avLst/>
          </a:prstGeom>
          <a:noFill/>
          <a:ln>
            <a:noFill/>
          </a:ln>
        </p:spPr>
      </p:pic>
      <p:pic>
        <p:nvPicPr>
          <p:cNvPr id="670" name="Google Shape;670;p63"/>
          <p:cNvPicPr preferRelativeResize="0"/>
          <p:nvPr/>
        </p:nvPicPr>
        <p:blipFill>
          <a:blip r:embed="rId6">
            <a:alphaModFix/>
          </a:blip>
          <a:stretch>
            <a:fillRect/>
          </a:stretch>
        </p:blipFill>
        <p:spPr>
          <a:xfrm>
            <a:off x="1048309" y="3487000"/>
            <a:ext cx="449738" cy="424875"/>
          </a:xfrm>
          <a:prstGeom prst="rect">
            <a:avLst/>
          </a:prstGeom>
          <a:noFill/>
          <a:ln>
            <a:noFill/>
          </a:ln>
        </p:spPr>
      </p:pic>
      <p:sp>
        <p:nvSpPr>
          <p:cNvPr id="671" name="Google Shape;671;p63"/>
          <p:cNvSpPr txBox="1"/>
          <p:nvPr/>
        </p:nvSpPr>
        <p:spPr>
          <a:xfrm>
            <a:off x="324947" y="1134053"/>
            <a:ext cx="3837275" cy="45424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lvl="0" algn="ctr"/>
            <a:r>
              <a:rPr lang="en-US" dirty="0">
                <a:solidFill>
                  <a:schemeClr val="bg1"/>
                </a:solidFill>
              </a:rPr>
              <a:t>Add a bigger switch? 16 Port</a:t>
            </a:r>
          </a:p>
        </p:txBody>
      </p:sp>
      <p:pic>
        <p:nvPicPr>
          <p:cNvPr id="672" name="Google Shape;672;p63"/>
          <p:cNvPicPr preferRelativeResize="0"/>
          <p:nvPr/>
        </p:nvPicPr>
        <p:blipFill>
          <a:blip r:embed="rId6">
            <a:alphaModFix/>
          </a:blip>
          <a:stretch>
            <a:fillRect/>
          </a:stretch>
        </p:blipFill>
        <p:spPr>
          <a:xfrm>
            <a:off x="1690559" y="4517400"/>
            <a:ext cx="449738" cy="424875"/>
          </a:xfrm>
          <a:prstGeom prst="rect">
            <a:avLst/>
          </a:prstGeom>
          <a:noFill/>
          <a:ln>
            <a:noFill/>
          </a:ln>
        </p:spPr>
      </p:pic>
      <p:pic>
        <p:nvPicPr>
          <p:cNvPr id="665" name="Google Shape;665;p63"/>
          <p:cNvPicPr preferRelativeResize="0"/>
          <p:nvPr/>
        </p:nvPicPr>
        <p:blipFill>
          <a:blip r:embed="rId7">
            <a:alphaModFix/>
          </a:blip>
          <a:stretch>
            <a:fillRect/>
          </a:stretch>
        </p:blipFill>
        <p:spPr>
          <a:xfrm>
            <a:off x="2783372" y="3615198"/>
            <a:ext cx="917963" cy="618940"/>
          </a:xfrm>
          <a:prstGeom prst="rect">
            <a:avLst/>
          </a:prstGeom>
          <a:noFill/>
          <a:ln>
            <a:noFill/>
          </a:ln>
        </p:spPr>
      </p:pic>
      <p:cxnSp>
        <p:nvCxnSpPr>
          <p:cNvPr id="673" name="Google Shape;673;p63"/>
          <p:cNvCxnSpPr>
            <a:cxnSpLocks/>
            <a:stCxn id="672" idx="3"/>
            <a:endCxn id="665" idx="1"/>
          </p:cNvCxnSpPr>
          <p:nvPr/>
        </p:nvCxnSpPr>
        <p:spPr>
          <a:xfrm flipV="1">
            <a:off x="2140297" y="3924668"/>
            <a:ext cx="643075" cy="805170"/>
          </a:xfrm>
          <a:prstGeom prst="straightConnector1">
            <a:avLst/>
          </a:prstGeom>
          <a:noFill/>
          <a:ln w="38100" cap="flat" cmpd="sng">
            <a:solidFill>
              <a:schemeClr val="accent1"/>
            </a:solidFill>
            <a:prstDash val="solid"/>
            <a:round/>
            <a:headEnd type="none" w="med" len="med"/>
            <a:tailEnd type="none" w="med" len="med"/>
          </a:ln>
        </p:spPr>
      </p:cxnSp>
      <p:cxnSp>
        <p:nvCxnSpPr>
          <p:cNvPr id="674" name="Google Shape;674;p63"/>
          <p:cNvCxnSpPr>
            <a:cxnSpLocks/>
            <a:stCxn id="669" idx="3"/>
            <a:endCxn id="665" idx="1"/>
          </p:cNvCxnSpPr>
          <p:nvPr/>
        </p:nvCxnSpPr>
        <p:spPr>
          <a:xfrm flipV="1">
            <a:off x="1703798" y="3924668"/>
            <a:ext cx="1079574" cy="354070"/>
          </a:xfrm>
          <a:prstGeom prst="straightConnector1">
            <a:avLst/>
          </a:prstGeom>
          <a:noFill/>
          <a:ln w="38100" cap="flat" cmpd="sng">
            <a:solidFill>
              <a:schemeClr val="accent1"/>
            </a:solidFill>
            <a:prstDash val="solid"/>
            <a:round/>
            <a:headEnd type="none" w="med" len="med"/>
            <a:tailEnd type="none" w="med" len="med"/>
          </a:ln>
        </p:spPr>
      </p:cxnSp>
      <p:cxnSp>
        <p:nvCxnSpPr>
          <p:cNvPr id="675" name="Google Shape;675;p63"/>
          <p:cNvCxnSpPr>
            <a:cxnSpLocks/>
            <a:stCxn id="670" idx="3"/>
            <a:endCxn id="665" idx="1"/>
          </p:cNvCxnSpPr>
          <p:nvPr/>
        </p:nvCxnSpPr>
        <p:spPr>
          <a:xfrm>
            <a:off x="1498047" y="3699438"/>
            <a:ext cx="1285325" cy="225230"/>
          </a:xfrm>
          <a:prstGeom prst="straightConnector1">
            <a:avLst/>
          </a:prstGeom>
          <a:noFill/>
          <a:ln w="38100" cap="flat" cmpd="sng">
            <a:solidFill>
              <a:schemeClr val="accent1"/>
            </a:solidFill>
            <a:prstDash val="solid"/>
            <a:round/>
            <a:headEnd type="none" w="med" len="med"/>
            <a:tailEnd type="none" w="med" len="med"/>
          </a:ln>
        </p:spPr>
      </p:cxnSp>
      <p:sp>
        <p:nvSpPr>
          <p:cNvPr id="676" name="Google Shape;676;p63"/>
          <p:cNvSpPr txBox="1"/>
          <p:nvPr/>
        </p:nvSpPr>
        <p:spPr>
          <a:xfrm>
            <a:off x="189007" y="4157563"/>
            <a:ext cx="869143" cy="5358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u="sng" dirty="0">
                <a:solidFill>
                  <a:schemeClr val="bg1"/>
                </a:solidFill>
              </a:rPr>
              <a:t>Kitchen Printers</a:t>
            </a:r>
            <a:endParaRPr sz="1100" u="sng"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433F1132-B626-472D-84C9-826B93B79509}"/>
              </a:ext>
            </a:extLst>
          </p:cNvPr>
          <p:cNvPicPr>
            <a:picLocks noChangeAspect="1"/>
          </p:cNvPicPr>
          <p:nvPr/>
        </p:nvPicPr>
        <p:blipFill>
          <a:blip r:embed="rId8"/>
          <a:stretch>
            <a:fillRect/>
          </a:stretch>
        </p:blipFill>
        <p:spPr>
          <a:xfrm>
            <a:off x="8499038" y="4549749"/>
            <a:ext cx="599123" cy="514087"/>
          </a:xfrm>
          <a:prstGeom prst="rect">
            <a:avLst/>
          </a:prstGeom>
        </p:spPr>
      </p:pic>
      <p:pic>
        <p:nvPicPr>
          <p:cNvPr id="44" name="Picture 43" descr="A screen shot of a computer&#10;&#10;Description automatically generated">
            <a:extLst>
              <a:ext uri="{FF2B5EF4-FFF2-40B4-BE49-F238E27FC236}">
                <a16:creationId xmlns:a16="http://schemas.microsoft.com/office/drawing/2014/main" id="{FF39E7B8-2754-4E7C-8779-F4796784637C}"/>
              </a:ext>
            </a:extLst>
          </p:cNvPr>
          <p:cNvPicPr>
            <a:picLocks noChangeAspect="1"/>
          </p:cNvPicPr>
          <p:nvPr/>
        </p:nvPicPr>
        <p:blipFill>
          <a:blip r:embed="rId9"/>
          <a:stretch>
            <a:fillRect/>
          </a:stretch>
        </p:blipFill>
        <p:spPr>
          <a:xfrm>
            <a:off x="4420970" y="3822218"/>
            <a:ext cx="1411838" cy="1120057"/>
          </a:xfrm>
          <a:prstGeom prst="rect">
            <a:avLst/>
          </a:prstGeom>
        </p:spPr>
      </p:pic>
      <p:pic>
        <p:nvPicPr>
          <p:cNvPr id="45" name="Picture 44" descr="A screen shot of a computer&#10;&#10;Description automatically generated">
            <a:extLst>
              <a:ext uri="{FF2B5EF4-FFF2-40B4-BE49-F238E27FC236}">
                <a16:creationId xmlns:a16="http://schemas.microsoft.com/office/drawing/2014/main" id="{B19DC59B-7DD5-437B-BCC2-B7652E71184A}"/>
              </a:ext>
            </a:extLst>
          </p:cNvPr>
          <p:cNvPicPr>
            <a:picLocks noChangeAspect="1"/>
          </p:cNvPicPr>
          <p:nvPr/>
        </p:nvPicPr>
        <p:blipFill>
          <a:blip r:embed="rId9"/>
          <a:stretch>
            <a:fillRect/>
          </a:stretch>
        </p:blipFill>
        <p:spPr>
          <a:xfrm>
            <a:off x="6277426" y="3398172"/>
            <a:ext cx="1411838" cy="1120057"/>
          </a:xfrm>
          <a:prstGeom prst="rect">
            <a:avLst/>
          </a:prstGeom>
        </p:spPr>
      </p:pic>
      <p:pic>
        <p:nvPicPr>
          <p:cNvPr id="46" name="Picture 45" descr="A screen shot of a computer&#10;&#10;Description automatically generated">
            <a:extLst>
              <a:ext uri="{FF2B5EF4-FFF2-40B4-BE49-F238E27FC236}">
                <a16:creationId xmlns:a16="http://schemas.microsoft.com/office/drawing/2014/main" id="{C487DD83-11E9-45A2-956C-CD1F13507FAA}"/>
              </a:ext>
            </a:extLst>
          </p:cNvPr>
          <p:cNvPicPr>
            <a:picLocks noChangeAspect="1"/>
          </p:cNvPicPr>
          <p:nvPr/>
        </p:nvPicPr>
        <p:blipFill>
          <a:blip r:embed="rId9"/>
          <a:stretch>
            <a:fillRect/>
          </a:stretch>
        </p:blipFill>
        <p:spPr>
          <a:xfrm>
            <a:off x="6388448" y="2148572"/>
            <a:ext cx="1252089" cy="993323"/>
          </a:xfrm>
          <a:prstGeom prst="rect">
            <a:avLst/>
          </a:prstGeom>
        </p:spPr>
      </p:pic>
      <p:pic>
        <p:nvPicPr>
          <p:cNvPr id="47" name="Picture 46" descr="A screen shot of a computer&#10;&#10;Description automatically generated">
            <a:extLst>
              <a:ext uri="{FF2B5EF4-FFF2-40B4-BE49-F238E27FC236}">
                <a16:creationId xmlns:a16="http://schemas.microsoft.com/office/drawing/2014/main" id="{B9AC307D-3326-4555-A353-D5B73DDA056A}"/>
              </a:ext>
            </a:extLst>
          </p:cNvPr>
          <p:cNvPicPr>
            <a:picLocks noChangeAspect="1"/>
          </p:cNvPicPr>
          <p:nvPr/>
        </p:nvPicPr>
        <p:blipFill>
          <a:blip r:embed="rId9"/>
          <a:stretch>
            <a:fillRect/>
          </a:stretch>
        </p:blipFill>
        <p:spPr>
          <a:xfrm>
            <a:off x="7476928" y="1077889"/>
            <a:ext cx="1381746" cy="1096184"/>
          </a:xfrm>
          <a:prstGeom prst="rect">
            <a:avLst/>
          </a:prstGeom>
        </p:spPr>
      </p:pic>
      <p:pic>
        <p:nvPicPr>
          <p:cNvPr id="48" name="Picture 47" descr="A screen shot of a computer&#10;&#10;Description automatically generated">
            <a:extLst>
              <a:ext uri="{FF2B5EF4-FFF2-40B4-BE49-F238E27FC236}">
                <a16:creationId xmlns:a16="http://schemas.microsoft.com/office/drawing/2014/main" id="{844D597B-6F67-4AFC-A56F-A6061D4E08EA}"/>
              </a:ext>
            </a:extLst>
          </p:cNvPr>
          <p:cNvPicPr>
            <a:picLocks noChangeAspect="1"/>
          </p:cNvPicPr>
          <p:nvPr/>
        </p:nvPicPr>
        <p:blipFill>
          <a:blip r:embed="rId9"/>
          <a:stretch>
            <a:fillRect/>
          </a:stretch>
        </p:blipFill>
        <p:spPr>
          <a:xfrm>
            <a:off x="4707060" y="979502"/>
            <a:ext cx="1292253" cy="1025187"/>
          </a:xfrm>
          <a:prstGeom prst="rect">
            <a:avLst/>
          </a:prstGeom>
        </p:spPr>
      </p:pic>
      <p:cxnSp>
        <p:nvCxnSpPr>
          <p:cNvPr id="7" name="Straight Connector 6">
            <a:extLst>
              <a:ext uri="{FF2B5EF4-FFF2-40B4-BE49-F238E27FC236}">
                <a16:creationId xmlns:a16="http://schemas.microsoft.com/office/drawing/2014/main" id="{42CDD1D1-D125-4BE9-A182-78E26467E73B}"/>
              </a:ext>
            </a:extLst>
          </p:cNvPr>
          <p:cNvCxnSpPr>
            <a:cxnSpLocks/>
          </p:cNvCxnSpPr>
          <p:nvPr/>
        </p:nvCxnSpPr>
        <p:spPr>
          <a:xfrm flipV="1">
            <a:off x="2868084" y="2370299"/>
            <a:ext cx="126581" cy="134073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689C6B2-5633-4F9F-B472-2C0ABB40BD47}"/>
              </a:ext>
            </a:extLst>
          </p:cNvPr>
          <p:cNvCxnSpPr>
            <a:cxnSpLocks/>
          </p:cNvCxnSpPr>
          <p:nvPr/>
        </p:nvCxnSpPr>
        <p:spPr>
          <a:xfrm>
            <a:off x="3800475" y="2335624"/>
            <a:ext cx="398942" cy="302517"/>
          </a:xfrm>
          <a:prstGeom prst="line">
            <a:avLst/>
          </a:prstGeom>
        </p:spPr>
        <p:style>
          <a:lnRef idx="3">
            <a:schemeClr val="accent1"/>
          </a:lnRef>
          <a:fillRef idx="0">
            <a:schemeClr val="accent1"/>
          </a:fillRef>
          <a:effectRef idx="2">
            <a:schemeClr val="accent1"/>
          </a:effectRef>
          <a:fontRef idx="minor">
            <a:schemeClr val="tx1"/>
          </a:fontRef>
        </p:style>
      </p:cxnSp>
      <p:pic>
        <p:nvPicPr>
          <p:cNvPr id="49" name="Google Shape;799;p66">
            <a:extLst>
              <a:ext uri="{FF2B5EF4-FFF2-40B4-BE49-F238E27FC236}">
                <a16:creationId xmlns:a16="http://schemas.microsoft.com/office/drawing/2014/main" id="{8B1DE91B-4948-4A02-8D88-B45EFE487E68}"/>
              </a:ext>
            </a:extLst>
          </p:cNvPr>
          <p:cNvPicPr preferRelativeResize="0"/>
          <p:nvPr/>
        </p:nvPicPr>
        <p:blipFill>
          <a:blip r:embed="rId10">
            <a:alphaModFix/>
          </a:blip>
          <a:stretch>
            <a:fillRect/>
          </a:stretch>
        </p:blipFill>
        <p:spPr>
          <a:xfrm>
            <a:off x="4023355" y="2479194"/>
            <a:ext cx="1206648" cy="637605"/>
          </a:xfrm>
          <a:prstGeom prst="rect">
            <a:avLst/>
          </a:prstGeom>
          <a:noFill/>
          <a:ln>
            <a:noFill/>
          </a:ln>
        </p:spPr>
      </p:pic>
    </p:spTree>
    <p:extLst>
      <p:ext uri="{BB962C8B-B14F-4D97-AF65-F5344CB8AC3E}">
        <p14:creationId xmlns:p14="http://schemas.microsoft.com/office/powerpoint/2010/main" val="2039180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1000"/>
                <a:lumOff val="19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22"/>
        <p:cNvGrpSpPr/>
        <p:nvPr/>
      </p:nvGrpSpPr>
      <p:grpSpPr>
        <a:xfrm>
          <a:off x="0" y="0"/>
          <a:ext cx="0" cy="0"/>
          <a:chOff x="0" y="0"/>
          <a:chExt cx="0" cy="0"/>
        </a:xfrm>
      </p:grpSpPr>
      <p:sp>
        <p:nvSpPr>
          <p:cNvPr id="823" name="Google Shape;823;p6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Just focus on the basics</a:t>
            </a:r>
            <a:endParaRPr dirty="0">
              <a:solidFill>
                <a:schemeClr val="bg1"/>
              </a:solidFill>
            </a:endParaRPr>
          </a:p>
        </p:txBody>
      </p:sp>
      <p:sp>
        <p:nvSpPr>
          <p:cNvPr id="824" name="Google Shape;824;p67"/>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dirty="0">
                <a:solidFill>
                  <a:schemeClr val="bg1"/>
                </a:solidFill>
              </a:rPr>
              <a:t>Networking can seem overwhelming to many people. In reality, the basic rules of networking are quite simple. </a:t>
            </a:r>
            <a:endParaRPr sz="2400" dirty="0">
              <a:solidFill>
                <a:schemeClr val="bg1"/>
              </a:solidFill>
            </a:endParaRPr>
          </a:p>
          <a:p>
            <a:pPr marL="342900" lvl="0" indent="-139700" algn="ctr" rtl="0">
              <a:spcBef>
                <a:spcPts val="640"/>
              </a:spcBef>
              <a:spcAft>
                <a:spcPts val="0"/>
              </a:spcAft>
              <a:buNone/>
            </a:pPr>
            <a:endParaRPr sz="2400" dirty="0">
              <a:solidFill>
                <a:schemeClr val="bg1"/>
              </a:solidFill>
            </a:endParaRPr>
          </a:p>
          <a:p>
            <a:pPr marL="342900" lvl="0" indent="-139700" algn="ctr" rtl="0">
              <a:spcBef>
                <a:spcPts val="640"/>
              </a:spcBef>
              <a:spcAft>
                <a:spcPts val="0"/>
              </a:spcAft>
              <a:buNone/>
            </a:pPr>
            <a:r>
              <a:rPr lang="en-US" sz="2400" dirty="0">
                <a:solidFill>
                  <a:schemeClr val="bg1"/>
                </a:solidFill>
              </a:rPr>
              <a:t>Every device needs to connect to the router, if there isn’t space, make some!</a:t>
            </a:r>
            <a:endParaRPr sz="24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BA6A621B-88F4-455B-A3E1-E2B39E5D76DD}"/>
              </a:ext>
            </a:extLst>
          </p:cNvPr>
          <p:cNvPicPr>
            <a:picLocks noChangeAspect="1"/>
          </p:cNvPicPr>
          <p:nvPr/>
        </p:nvPicPr>
        <p:blipFill>
          <a:blip r:embed="rId3"/>
          <a:stretch>
            <a:fillRect/>
          </a:stretch>
        </p:blipFill>
        <p:spPr>
          <a:xfrm>
            <a:off x="8451271" y="4594651"/>
            <a:ext cx="639041" cy="50910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1000"/>
                <a:lumOff val="19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28"/>
        <p:cNvGrpSpPr/>
        <p:nvPr/>
      </p:nvGrpSpPr>
      <p:grpSpPr>
        <a:xfrm>
          <a:off x="0" y="0"/>
          <a:ext cx="0" cy="0"/>
          <a:chOff x="0" y="0"/>
          <a:chExt cx="0" cy="0"/>
        </a:xfrm>
      </p:grpSpPr>
      <p:sp>
        <p:nvSpPr>
          <p:cNvPr id="829" name="Google Shape;829;p6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Speaking of devices,</a:t>
            </a:r>
            <a:r>
              <a:rPr lang="en-US" dirty="0"/>
              <a:t>	</a:t>
            </a:r>
            <a:endParaRPr dirty="0"/>
          </a:p>
        </p:txBody>
      </p:sp>
      <p:sp>
        <p:nvSpPr>
          <p:cNvPr id="830" name="Google Shape;830;p68"/>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3600" dirty="0">
                <a:solidFill>
                  <a:schemeClr val="bg1"/>
                </a:solidFill>
              </a:rPr>
              <a:t>Before diving into how wireless works, first let’s make sure we all agree what a “device” is (with regards to networking). </a:t>
            </a:r>
            <a:endParaRPr sz="3600" dirty="0">
              <a:solidFill>
                <a:schemeClr val="bg1"/>
              </a:solidFill>
            </a:endParaRPr>
          </a:p>
          <a:p>
            <a:pPr marL="342900" lvl="0" indent="-139700" algn="l" rtl="0">
              <a:spcBef>
                <a:spcPts val="640"/>
              </a:spcBef>
              <a:spcAft>
                <a:spcPts val="0"/>
              </a:spcAft>
              <a:buNone/>
            </a:pPr>
            <a:endParaRPr sz="2400" dirty="0"/>
          </a:p>
        </p:txBody>
      </p:sp>
      <p:pic>
        <p:nvPicPr>
          <p:cNvPr id="3" name="Picture 2" descr="A picture containing object&#10;&#10;Description automatically generated">
            <a:extLst>
              <a:ext uri="{FF2B5EF4-FFF2-40B4-BE49-F238E27FC236}">
                <a16:creationId xmlns:a16="http://schemas.microsoft.com/office/drawing/2014/main" id="{4676BA5B-B35B-4ACF-80E8-AD36276A657E}"/>
              </a:ext>
            </a:extLst>
          </p:cNvPr>
          <p:cNvPicPr>
            <a:picLocks noChangeAspect="1"/>
          </p:cNvPicPr>
          <p:nvPr/>
        </p:nvPicPr>
        <p:blipFill>
          <a:blip r:embed="rId3"/>
          <a:stretch>
            <a:fillRect/>
          </a:stretch>
        </p:blipFill>
        <p:spPr>
          <a:xfrm>
            <a:off x="8478980" y="4594651"/>
            <a:ext cx="604405" cy="4815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1000"/>
                <a:lumOff val="19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34"/>
        <p:cNvGrpSpPr/>
        <p:nvPr/>
      </p:nvGrpSpPr>
      <p:grpSpPr>
        <a:xfrm>
          <a:off x="0" y="0"/>
          <a:ext cx="0" cy="0"/>
          <a:chOff x="0" y="0"/>
          <a:chExt cx="0" cy="0"/>
        </a:xfrm>
      </p:grpSpPr>
      <p:sp>
        <p:nvSpPr>
          <p:cNvPr id="835" name="Google Shape;835;p6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rPr>
              <a:t>Speaking of devices</a:t>
            </a:r>
            <a:r>
              <a:rPr lang="en-US" dirty="0">
                <a:solidFill>
                  <a:schemeClr val="bg1"/>
                </a:solidFill>
              </a:rPr>
              <a:t>	</a:t>
            </a:r>
            <a:endParaRPr dirty="0">
              <a:solidFill>
                <a:schemeClr val="bg1"/>
              </a:solidFill>
            </a:endParaRPr>
          </a:p>
        </p:txBody>
      </p:sp>
      <p:sp>
        <p:nvSpPr>
          <p:cNvPr id="836" name="Google Shape;836;p69"/>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dirty="0">
                <a:solidFill>
                  <a:schemeClr val="bg1"/>
                </a:solidFill>
              </a:rPr>
              <a:t>Before diving into how wireless works, first let’s make sure we all agree what a “device” is (with regards to networking). </a:t>
            </a:r>
            <a:endParaRPr sz="2400" dirty="0">
              <a:solidFill>
                <a:schemeClr val="bg1"/>
              </a:solidFill>
            </a:endParaRPr>
          </a:p>
          <a:p>
            <a:pPr marL="342900" lvl="0" indent="-139700" algn="ctr" rtl="0">
              <a:spcBef>
                <a:spcPts val="640"/>
              </a:spcBef>
              <a:spcAft>
                <a:spcPts val="0"/>
              </a:spcAft>
              <a:buNone/>
            </a:pPr>
            <a:endParaRPr sz="2400" dirty="0">
              <a:solidFill>
                <a:schemeClr val="bg1"/>
              </a:solidFill>
            </a:endParaRPr>
          </a:p>
          <a:p>
            <a:pPr marL="342900" lvl="0" indent="-139700" algn="ctr" rtl="0">
              <a:spcBef>
                <a:spcPts val="640"/>
              </a:spcBef>
              <a:spcAft>
                <a:spcPts val="0"/>
              </a:spcAft>
              <a:buNone/>
            </a:pPr>
            <a:r>
              <a:rPr lang="en-US" sz="2400" dirty="0">
                <a:solidFill>
                  <a:schemeClr val="bg1"/>
                </a:solidFill>
              </a:rPr>
              <a:t>A </a:t>
            </a:r>
            <a:r>
              <a:rPr lang="en-US" sz="2400" b="1" dirty="0">
                <a:solidFill>
                  <a:schemeClr val="bg1"/>
                </a:solidFill>
              </a:rPr>
              <a:t>device</a:t>
            </a:r>
            <a:r>
              <a:rPr lang="en-US" sz="2400" dirty="0">
                <a:solidFill>
                  <a:schemeClr val="bg1"/>
                </a:solidFill>
              </a:rPr>
              <a:t> is any object connected to the router to access the internet </a:t>
            </a:r>
          </a:p>
          <a:p>
            <a:pPr marL="342900" lvl="0" indent="-139700" algn="ctr" rtl="0">
              <a:spcBef>
                <a:spcPts val="640"/>
              </a:spcBef>
              <a:spcAft>
                <a:spcPts val="0"/>
              </a:spcAft>
              <a:buNone/>
            </a:pPr>
            <a:r>
              <a:rPr lang="en-US" sz="2400" b="1" u="sng" dirty="0">
                <a:solidFill>
                  <a:srgbClr val="C00000"/>
                </a:solidFill>
              </a:rPr>
              <a:t>that has an IP Address.</a:t>
            </a:r>
            <a:endParaRPr sz="2400" b="1" u="sng" dirty="0">
              <a:solidFill>
                <a:srgbClr val="C00000"/>
              </a:solidFill>
            </a:endParaRPr>
          </a:p>
        </p:txBody>
      </p:sp>
      <p:pic>
        <p:nvPicPr>
          <p:cNvPr id="3" name="Picture 2" descr="A picture containing object&#10;&#10;Description automatically generated">
            <a:extLst>
              <a:ext uri="{FF2B5EF4-FFF2-40B4-BE49-F238E27FC236}">
                <a16:creationId xmlns:a16="http://schemas.microsoft.com/office/drawing/2014/main" id="{BADC5AB4-AB0D-4CD7-8440-93F9170D0434}"/>
              </a:ext>
            </a:extLst>
          </p:cNvPr>
          <p:cNvPicPr>
            <a:picLocks noChangeAspect="1"/>
          </p:cNvPicPr>
          <p:nvPr/>
        </p:nvPicPr>
        <p:blipFill>
          <a:blip r:embed="rId3"/>
          <a:stretch>
            <a:fillRect/>
          </a:stretch>
        </p:blipFill>
        <p:spPr>
          <a:xfrm>
            <a:off x="8534401" y="4594651"/>
            <a:ext cx="512618" cy="46225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79000"/>
                <a:lumOff val="21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40"/>
        <p:cNvGrpSpPr/>
        <p:nvPr/>
      </p:nvGrpSpPr>
      <p:grpSpPr>
        <a:xfrm>
          <a:off x="0" y="0"/>
          <a:ext cx="0" cy="0"/>
          <a:chOff x="0" y="0"/>
          <a:chExt cx="0" cy="0"/>
        </a:xfrm>
      </p:grpSpPr>
      <p:sp>
        <p:nvSpPr>
          <p:cNvPr id="841" name="Google Shape;841;p70"/>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rPr>
              <a:t>What’s an IP Address?	</a:t>
            </a:r>
            <a:endParaRPr b="1" dirty="0">
              <a:solidFill>
                <a:schemeClr val="bg1"/>
              </a:solidFill>
            </a:endParaRPr>
          </a:p>
        </p:txBody>
      </p:sp>
      <p:sp>
        <p:nvSpPr>
          <p:cNvPr id="842" name="Google Shape;842;p70"/>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dirty="0">
                <a:solidFill>
                  <a:schemeClr val="bg1"/>
                </a:solidFill>
              </a:rPr>
              <a:t>Simply put, an </a:t>
            </a:r>
          </a:p>
          <a:p>
            <a:pPr marL="342900" lvl="0" indent="-139700" algn="ctr" rtl="0">
              <a:spcBef>
                <a:spcPts val="640"/>
              </a:spcBef>
              <a:spcAft>
                <a:spcPts val="0"/>
              </a:spcAft>
              <a:buNone/>
            </a:pPr>
            <a:r>
              <a:rPr lang="en-US" b="1" dirty="0">
                <a:solidFill>
                  <a:srgbClr val="C00000"/>
                </a:solidFill>
              </a:rPr>
              <a:t>IP address</a:t>
            </a:r>
            <a:r>
              <a:rPr lang="en-US" dirty="0">
                <a:solidFill>
                  <a:srgbClr val="C00000"/>
                </a:solidFill>
              </a:rPr>
              <a:t> </a:t>
            </a:r>
          </a:p>
          <a:p>
            <a:pPr marL="342900" lvl="0" indent="-139700" algn="ctr" rtl="0">
              <a:spcBef>
                <a:spcPts val="640"/>
              </a:spcBef>
              <a:spcAft>
                <a:spcPts val="0"/>
              </a:spcAft>
              <a:buNone/>
            </a:pPr>
            <a:r>
              <a:rPr lang="en-US" dirty="0">
                <a:solidFill>
                  <a:schemeClr val="bg1"/>
                </a:solidFill>
              </a:rPr>
              <a:t>is the unique identifier for a device that is assigned when it connects to the router. This allows the router to differentiate between devices.</a:t>
            </a:r>
            <a:endParaRPr dirty="0">
              <a:solidFill>
                <a:schemeClr val="bg1"/>
              </a:solidFill>
            </a:endParaRPr>
          </a:p>
          <a:p>
            <a:pPr marL="342900" lvl="0" indent="-139700" algn="l" rtl="0">
              <a:spcBef>
                <a:spcPts val="64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087C27B2-0CD8-450F-8AA5-3F55CF3A0629}"/>
              </a:ext>
            </a:extLst>
          </p:cNvPr>
          <p:cNvPicPr>
            <a:picLocks noChangeAspect="1"/>
          </p:cNvPicPr>
          <p:nvPr/>
        </p:nvPicPr>
        <p:blipFill>
          <a:blip r:embed="rId3"/>
          <a:stretch>
            <a:fillRect/>
          </a:stretch>
        </p:blipFill>
        <p:spPr>
          <a:xfrm>
            <a:off x="8423564" y="4594651"/>
            <a:ext cx="625186" cy="498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rgbClr val="0E0D0C"/>
            </a:gs>
          </a:gsLst>
          <a:lin ang="5400000" scaled="1"/>
        </a:gradFill>
        <a:effectLst/>
      </p:bgPr>
    </p:bg>
    <p:spTree>
      <p:nvGrpSpPr>
        <p:cNvPr id="1" name="Shape 163"/>
        <p:cNvGrpSpPr/>
        <p:nvPr/>
      </p:nvGrpSpPr>
      <p:grpSpPr>
        <a:xfrm>
          <a:off x="0" y="0"/>
          <a:ext cx="0" cy="0"/>
          <a:chOff x="0" y="0"/>
          <a:chExt cx="0" cy="0"/>
        </a:xfrm>
      </p:grpSpPr>
      <p:sp>
        <p:nvSpPr>
          <p:cNvPr id="164" name="Google Shape;164;p3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Internet Service Providers</a:t>
            </a:r>
            <a:endParaRPr sz="4400" b="0" i="0" u="none" strike="noStrike" cap="none" dirty="0">
              <a:solidFill>
                <a:schemeClr val="bg1"/>
              </a:solidFill>
              <a:sym typeface="Lato"/>
            </a:endParaRPr>
          </a:p>
        </p:txBody>
      </p:sp>
      <p:sp>
        <p:nvSpPr>
          <p:cNvPr id="165" name="Google Shape;165;p38"/>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66" name="Google Shape;166;p38"/>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67" name="Google Shape;167;p38"/>
          <p:cNvSpPr txBox="1"/>
          <p:nvPr/>
        </p:nvSpPr>
        <p:spPr>
          <a:xfrm>
            <a:off x="166595" y="3027352"/>
            <a:ext cx="1142979" cy="947113"/>
          </a:xfrm>
          <a:prstGeom prst="rect">
            <a:avLst/>
          </a:prstGeom>
          <a:gradFill>
            <a:gsLst>
              <a:gs pos="0">
                <a:scrgbClr r="0" g="0" b="0">
                  <a:lumMod val="90000"/>
                </a:scrgbClr>
              </a:gs>
              <a:gs pos="100000">
                <a:schemeClr val="accent2">
                  <a:lumMod val="60000"/>
                  <a:lumOff val="4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Internet</a:t>
            </a:r>
            <a:endParaRPr dirty="0">
              <a:solidFill>
                <a:schemeClr val="bg1"/>
              </a:solidFill>
            </a:endParaRPr>
          </a:p>
          <a:p>
            <a:pPr marL="0" lvl="0" indent="0" algn="ctr" rtl="0">
              <a:spcBef>
                <a:spcPts val="0"/>
              </a:spcBef>
              <a:spcAft>
                <a:spcPts val="0"/>
              </a:spcAft>
              <a:buNone/>
            </a:pPr>
            <a:r>
              <a:rPr lang="en-US" dirty="0">
                <a:solidFill>
                  <a:schemeClr val="bg1"/>
                </a:solidFill>
              </a:rPr>
              <a:t>Service</a:t>
            </a:r>
            <a:endParaRPr dirty="0">
              <a:solidFill>
                <a:schemeClr val="bg1"/>
              </a:solidFill>
            </a:endParaRPr>
          </a:p>
          <a:p>
            <a:pPr marL="0" lvl="0" indent="0" algn="ctr" rtl="0">
              <a:spcBef>
                <a:spcPts val="0"/>
              </a:spcBef>
              <a:spcAft>
                <a:spcPts val="0"/>
              </a:spcAft>
              <a:buNone/>
            </a:pPr>
            <a:r>
              <a:rPr lang="en-US" dirty="0">
                <a:solidFill>
                  <a:schemeClr val="bg1"/>
                </a:solidFill>
              </a:rPr>
              <a:t>Provider</a:t>
            </a:r>
            <a:endParaRPr dirty="0">
              <a:solidFill>
                <a:schemeClr val="bg1"/>
              </a:solidFill>
            </a:endParaRPr>
          </a:p>
          <a:p>
            <a:pPr marL="0" lvl="0" indent="0" algn="ctr" rtl="0">
              <a:spcBef>
                <a:spcPts val="0"/>
              </a:spcBef>
              <a:spcAft>
                <a:spcPts val="0"/>
              </a:spcAft>
              <a:buNone/>
            </a:pPr>
            <a:r>
              <a:rPr lang="en-US" dirty="0">
                <a:solidFill>
                  <a:schemeClr val="bg1"/>
                </a:solidFill>
              </a:rPr>
              <a:t>(ISP)</a:t>
            </a:r>
            <a:endParaRPr dirty="0">
              <a:solidFill>
                <a:schemeClr val="bg1"/>
              </a:solidFill>
            </a:endParaRPr>
          </a:p>
        </p:txBody>
      </p:sp>
      <p:sp>
        <p:nvSpPr>
          <p:cNvPr id="168" name="Google Shape;168;p38"/>
          <p:cNvSpPr txBox="1"/>
          <p:nvPr/>
        </p:nvSpPr>
        <p:spPr>
          <a:xfrm>
            <a:off x="2694275" y="1459875"/>
            <a:ext cx="4320600" cy="6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latin typeface="Lato"/>
                <a:ea typeface="Lato"/>
                <a:cs typeface="Lato"/>
                <a:sym typeface="Lato"/>
              </a:rPr>
              <a:t>An Internet Service Provider (ISP) provisions any building, allowing users to build networks to connect to the web. We’ll use Comcast in this example</a:t>
            </a:r>
            <a:endParaRPr dirty="0">
              <a:solidFill>
                <a:schemeClr val="bg1"/>
              </a:solidFill>
              <a:latin typeface="Lato"/>
              <a:ea typeface="Lato"/>
              <a:cs typeface="Lato"/>
              <a:sym typeface="Lato"/>
            </a:endParaRPr>
          </a:p>
        </p:txBody>
      </p:sp>
      <p:sp>
        <p:nvSpPr>
          <p:cNvPr id="169" name="Google Shape;169;p38"/>
          <p:cNvSpPr txBox="1"/>
          <p:nvPr/>
        </p:nvSpPr>
        <p:spPr>
          <a:xfrm>
            <a:off x="3311475" y="2559450"/>
            <a:ext cx="4986600" cy="6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latin typeface="Lato"/>
                <a:ea typeface="Lato"/>
                <a:cs typeface="Lato"/>
                <a:sym typeface="Lato"/>
              </a:rPr>
              <a:t>There are loads of ISPs, but typically any building is limited to the providers in their area. Dense urban areas will likely have multiple options, while more rural areas might be restricted to only smaller, local and independent ISPs.</a:t>
            </a:r>
            <a:endParaRPr dirty="0">
              <a:solidFill>
                <a:schemeClr val="bg1"/>
              </a:solidFill>
              <a:latin typeface="Lato"/>
              <a:ea typeface="Lato"/>
              <a:cs typeface="Lato"/>
              <a:sym typeface="Lato"/>
            </a:endParaRPr>
          </a:p>
        </p:txBody>
      </p:sp>
      <p:cxnSp>
        <p:nvCxnSpPr>
          <p:cNvPr id="170" name="Google Shape;170;p38"/>
          <p:cNvCxnSpPr>
            <a:stCxn id="166" idx="3"/>
            <a:endCxn id="168" idx="1"/>
          </p:cNvCxnSpPr>
          <p:nvPr/>
        </p:nvCxnSpPr>
        <p:spPr>
          <a:xfrm rot="10800000" flipH="1">
            <a:off x="1309575" y="1797886"/>
            <a:ext cx="1384800" cy="667500"/>
          </a:xfrm>
          <a:prstGeom prst="straightConnector1">
            <a:avLst/>
          </a:prstGeom>
          <a:noFill/>
          <a:ln w="38100" cap="flat" cmpd="sng">
            <a:solidFill>
              <a:schemeClr val="bg1"/>
            </a:solidFill>
            <a:prstDash val="solid"/>
            <a:round/>
            <a:headEnd type="none" w="med" len="med"/>
            <a:tailEnd type="none" w="med" len="med"/>
          </a:ln>
        </p:spPr>
      </p:cxnSp>
      <p:cxnSp>
        <p:nvCxnSpPr>
          <p:cNvPr id="171" name="Google Shape;171;p38"/>
          <p:cNvCxnSpPr>
            <a:stCxn id="166" idx="3"/>
            <a:endCxn id="169" idx="1"/>
          </p:cNvCxnSpPr>
          <p:nvPr/>
        </p:nvCxnSpPr>
        <p:spPr>
          <a:xfrm>
            <a:off x="1309575" y="2465386"/>
            <a:ext cx="2001900" cy="4320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38"/>
          <p:cNvCxnSpPr>
            <a:stCxn id="166" idx="3"/>
            <a:endCxn id="169" idx="1"/>
          </p:cNvCxnSpPr>
          <p:nvPr/>
        </p:nvCxnSpPr>
        <p:spPr>
          <a:xfrm>
            <a:off x="1309575" y="2465386"/>
            <a:ext cx="2001900" cy="432000"/>
          </a:xfrm>
          <a:prstGeom prst="straightConnector1">
            <a:avLst/>
          </a:prstGeom>
          <a:noFill/>
          <a:ln w="38100" cap="flat" cmpd="sng">
            <a:solidFill>
              <a:schemeClr val="bg1"/>
            </a:solidFill>
            <a:prstDash val="solid"/>
            <a:round/>
            <a:headEnd type="none" w="med" len="med"/>
            <a:tailEnd type="none" w="med" len="med"/>
          </a:ln>
        </p:spPr>
      </p:cxnSp>
      <p:sp>
        <p:nvSpPr>
          <p:cNvPr id="173" name="Google Shape;173;p38"/>
          <p:cNvSpPr txBox="1"/>
          <p:nvPr/>
        </p:nvSpPr>
        <p:spPr>
          <a:xfrm>
            <a:off x="2165175" y="3732850"/>
            <a:ext cx="5515800" cy="7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latin typeface="Lato"/>
                <a:ea typeface="Lato"/>
                <a:cs typeface="Lato"/>
                <a:sym typeface="Lato"/>
              </a:rPr>
              <a:t>Although most big-name ISPs will provide internet that is strong and fast enough for Brink, it’s important to know a customer’s ISP. A local provider may only offer relatively slow speeds due to rural infrastructure</a:t>
            </a:r>
            <a:endParaRPr dirty="0">
              <a:solidFill>
                <a:schemeClr val="bg1"/>
              </a:solidFill>
              <a:latin typeface="Lato"/>
              <a:ea typeface="Lato"/>
              <a:cs typeface="Lato"/>
              <a:sym typeface="Lato"/>
            </a:endParaRPr>
          </a:p>
        </p:txBody>
      </p:sp>
      <p:cxnSp>
        <p:nvCxnSpPr>
          <p:cNvPr id="174" name="Google Shape;174;p38"/>
          <p:cNvCxnSpPr>
            <a:stCxn id="166" idx="3"/>
            <a:endCxn id="173" idx="1"/>
          </p:cNvCxnSpPr>
          <p:nvPr/>
        </p:nvCxnSpPr>
        <p:spPr>
          <a:xfrm>
            <a:off x="1309575" y="2465386"/>
            <a:ext cx="855600" cy="1664100"/>
          </a:xfrm>
          <a:prstGeom prst="straightConnector1">
            <a:avLst/>
          </a:prstGeom>
          <a:noFill/>
          <a:ln w="38100" cap="flat" cmpd="sng">
            <a:solidFill>
              <a:schemeClr val="bg1"/>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F67D488C-7D8C-4718-B17A-B6508A7FB0A3}"/>
              </a:ext>
            </a:extLst>
          </p:cNvPr>
          <p:cNvPicPr>
            <a:picLocks noChangeAspect="1"/>
          </p:cNvPicPr>
          <p:nvPr/>
        </p:nvPicPr>
        <p:blipFill>
          <a:blip r:embed="rId4"/>
          <a:stretch>
            <a:fillRect/>
          </a:stretch>
        </p:blipFill>
        <p:spPr>
          <a:xfrm>
            <a:off x="8137321" y="4286271"/>
            <a:ext cx="972404" cy="7746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1000"/>
                <a:lumOff val="19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46"/>
        <p:cNvGrpSpPr/>
        <p:nvPr/>
      </p:nvGrpSpPr>
      <p:grpSpPr>
        <a:xfrm>
          <a:off x="0" y="0"/>
          <a:ext cx="0" cy="0"/>
          <a:chOff x="0" y="0"/>
          <a:chExt cx="0" cy="0"/>
        </a:xfrm>
      </p:grpSpPr>
      <p:sp>
        <p:nvSpPr>
          <p:cNvPr id="847" name="Google Shape;847;p71"/>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rPr>
              <a:t>What’s an IP Address?</a:t>
            </a:r>
            <a:r>
              <a:rPr lang="en-US" dirty="0">
                <a:solidFill>
                  <a:schemeClr val="bg1"/>
                </a:solidFill>
              </a:rPr>
              <a:t>	</a:t>
            </a:r>
            <a:endParaRPr dirty="0">
              <a:solidFill>
                <a:schemeClr val="bg1"/>
              </a:solidFill>
            </a:endParaRPr>
          </a:p>
        </p:txBody>
      </p:sp>
      <p:sp>
        <p:nvSpPr>
          <p:cNvPr id="848" name="Google Shape;848;p71"/>
          <p:cNvSpPr txBox="1">
            <a:spLocks noGrp="1"/>
          </p:cNvSpPr>
          <p:nvPr>
            <p:ph type="body" idx="1"/>
          </p:nvPr>
        </p:nvSpPr>
        <p:spPr>
          <a:xfrm>
            <a:off x="209550" y="1200151"/>
            <a:ext cx="8782050" cy="373737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dirty="0">
                <a:solidFill>
                  <a:schemeClr val="bg1"/>
                </a:solidFill>
              </a:rPr>
              <a:t>Simply put, an</a:t>
            </a:r>
          </a:p>
          <a:p>
            <a:pPr marL="342900" lvl="0" indent="-139700" algn="ctr" rtl="0">
              <a:spcBef>
                <a:spcPts val="640"/>
              </a:spcBef>
              <a:spcAft>
                <a:spcPts val="0"/>
              </a:spcAft>
              <a:buNone/>
            </a:pPr>
            <a:r>
              <a:rPr lang="en-US" sz="2400" dirty="0">
                <a:solidFill>
                  <a:schemeClr val="bg1"/>
                </a:solidFill>
              </a:rPr>
              <a:t> </a:t>
            </a:r>
            <a:r>
              <a:rPr lang="en-US" sz="2400" b="1" dirty="0">
                <a:solidFill>
                  <a:srgbClr val="C00000"/>
                </a:solidFill>
              </a:rPr>
              <a:t>IP address</a:t>
            </a:r>
          </a:p>
          <a:p>
            <a:pPr marL="342900" lvl="0" indent="-139700" algn="ctr" rtl="0">
              <a:spcBef>
                <a:spcPts val="640"/>
              </a:spcBef>
              <a:spcAft>
                <a:spcPts val="0"/>
              </a:spcAft>
              <a:buNone/>
            </a:pPr>
            <a:r>
              <a:rPr lang="en-US" sz="1800" dirty="0">
                <a:solidFill>
                  <a:srgbClr val="C00000"/>
                </a:solidFill>
              </a:rPr>
              <a:t> </a:t>
            </a:r>
            <a:r>
              <a:rPr lang="en-US" sz="1600" dirty="0">
                <a:solidFill>
                  <a:schemeClr val="bg1"/>
                </a:solidFill>
              </a:rPr>
              <a:t>is the unique identifier for a device that is assigned when it connects to the router. </a:t>
            </a:r>
          </a:p>
          <a:p>
            <a:pPr marL="342900" lvl="0" indent="-139700" algn="ctr" rtl="0">
              <a:spcBef>
                <a:spcPts val="640"/>
              </a:spcBef>
              <a:spcAft>
                <a:spcPts val="0"/>
              </a:spcAft>
              <a:buNone/>
            </a:pPr>
            <a:r>
              <a:rPr lang="en-US" sz="1600" dirty="0">
                <a:solidFill>
                  <a:schemeClr val="bg1"/>
                </a:solidFill>
              </a:rPr>
              <a:t>This allows the router to differentiate between devices.</a:t>
            </a:r>
            <a:endParaRPr sz="1600" dirty="0">
              <a:solidFill>
                <a:schemeClr val="bg1"/>
              </a:solidFill>
            </a:endParaRPr>
          </a:p>
          <a:p>
            <a:pPr marL="342900" lvl="0" indent="-139700" algn="ctr" rtl="0">
              <a:spcBef>
                <a:spcPts val="640"/>
              </a:spcBef>
              <a:spcAft>
                <a:spcPts val="0"/>
              </a:spcAft>
              <a:buNone/>
            </a:pPr>
            <a:endParaRPr sz="1600" dirty="0">
              <a:solidFill>
                <a:schemeClr val="bg1"/>
              </a:solidFill>
            </a:endParaRPr>
          </a:p>
          <a:p>
            <a:pPr marL="342900" lvl="0" indent="-139700" algn="ctr" rtl="0">
              <a:spcBef>
                <a:spcPts val="640"/>
              </a:spcBef>
              <a:spcAft>
                <a:spcPts val="0"/>
              </a:spcAft>
              <a:buNone/>
            </a:pPr>
            <a:r>
              <a:rPr lang="en-US" sz="1600" dirty="0">
                <a:solidFill>
                  <a:schemeClr val="bg1"/>
                </a:solidFill>
              </a:rPr>
              <a:t>Easy example: Bob and Mary both have tablets in the same room as a router. Bob connects to the router’s wireless network by entering the password. The router assigns Bob’s tablet the IP address - </a:t>
            </a:r>
            <a:r>
              <a:rPr lang="en-US" sz="1600" b="1" u="sng" dirty="0">
                <a:solidFill>
                  <a:srgbClr val="C00000"/>
                </a:solidFill>
              </a:rPr>
              <a:t>192.168.1.1 </a:t>
            </a:r>
            <a:r>
              <a:rPr lang="en-US" sz="1600" dirty="0">
                <a:solidFill>
                  <a:schemeClr val="bg1"/>
                </a:solidFill>
              </a:rPr>
              <a:t>and starts routing internet to the tablet. Bob’s on the web! Mary, however, isn’t on the web, since she hasn’t connected to the network by entering the password. That means the router doesn’t know how to route internet to Mary’s tablet, since it doesn’t have an IP address to send it to. </a:t>
            </a:r>
            <a:endParaRPr sz="16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4BCF685C-1509-4E95-8231-8014E0B031F9}"/>
              </a:ext>
            </a:extLst>
          </p:cNvPr>
          <p:cNvPicPr>
            <a:picLocks noChangeAspect="1"/>
          </p:cNvPicPr>
          <p:nvPr/>
        </p:nvPicPr>
        <p:blipFill>
          <a:blip r:embed="rId3"/>
          <a:stretch>
            <a:fillRect/>
          </a:stretch>
        </p:blipFill>
        <p:spPr>
          <a:xfrm>
            <a:off x="8458199" y="4594651"/>
            <a:ext cx="618259" cy="49254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1000"/>
                <a:lumOff val="19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64"/>
        <p:cNvGrpSpPr/>
        <p:nvPr/>
      </p:nvGrpSpPr>
      <p:grpSpPr>
        <a:xfrm>
          <a:off x="0" y="0"/>
          <a:ext cx="0" cy="0"/>
          <a:chOff x="0" y="0"/>
          <a:chExt cx="0" cy="0"/>
        </a:xfrm>
      </p:grpSpPr>
      <p:sp>
        <p:nvSpPr>
          <p:cNvPr id="865" name="Google Shape;865;p74"/>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So, what has an IP address?</a:t>
            </a:r>
            <a:endParaRPr dirty="0">
              <a:solidFill>
                <a:schemeClr val="bg1"/>
              </a:solidFill>
            </a:endParaRPr>
          </a:p>
        </p:txBody>
      </p:sp>
      <p:sp>
        <p:nvSpPr>
          <p:cNvPr id="866" name="Google Shape;866;p74"/>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dirty="0">
                <a:solidFill>
                  <a:schemeClr val="bg1"/>
                </a:solidFill>
              </a:rPr>
              <a:t>The devices with IP addresses </a:t>
            </a:r>
          </a:p>
          <a:p>
            <a:pPr marL="342900" lvl="0" indent="-139700" algn="ctr" rtl="0">
              <a:spcBef>
                <a:spcPts val="640"/>
              </a:spcBef>
              <a:spcAft>
                <a:spcPts val="0"/>
              </a:spcAft>
              <a:buNone/>
            </a:pPr>
            <a:r>
              <a:rPr lang="en-US" sz="2400" dirty="0">
                <a:solidFill>
                  <a:schemeClr val="bg1"/>
                </a:solidFill>
              </a:rPr>
              <a:t>(relevant to Brink, that is) </a:t>
            </a:r>
          </a:p>
          <a:p>
            <a:pPr marL="342900" lvl="0" indent="-139700" algn="ctr" rtl="0">
              <a:spcBef>
                <a:spcPts val="640"/>
              </a:spcBef>
              <a:spcAft>
                <a:spcPts val="0"/>
              </a:spcAft>
              <a:buNone/>
            </a:pPr>
            <a:r>
              <a:rPr lang="en-US" sz="2400" dirty="0">
                <a:solidFill>
                  <a:schemeClr val="bg1"/>
                </a:solidFill>
              </a:rPr>
              <a:t>are: </a:t>
            </a:r>
            <a:endParaRPr sz="2400" dirty="0">
              <a:solidFill>
                <a:schemeClr val="bg1"/>
              </a:solidFill>
            </a:endParaRPr>
          </a:p>
          <a:p>
            <a:pPr marL="914400" lvl="0" indent="-342900" rtl="0">
              <a:spcBef>
                <a:spcPts val="640"/>
              </a:spcBef>
              <a:spcAft>
                <a:spcPts val="0"/>
              </a:spcAft>
              <a:buClr>
                <a:schemeClr val="bg1"/>
              </a:buClr>
              <a:buSzPts val="1800"/>
              <a:buAutoNum type="arabicPeriod"/>
            </a:pPr>
            <a:r>
              <a:rPr lang="en-US" sz="2400" dirty="0">
                <a:solidFill>
                  <a:schemeClr val="bg1"/>
                </a:solidFill>
              </a:rPr>
              <a:t>Tablets (Terminals, Handhelds, KDS - ANY tablet)</a:t>
            </a:r>
            <a:endParaRPr sz="2400" dirty="0">
              <a:solidFill>
                <a:schemeClr val="bg1"/>
              </a:solidFill>
            </a:endParaRPr>
          </a:p>
          <a:p>
            <a:pPr marL="914400" lvl="0" indent="-342900" rtl="0">
              <a:spcBef>
                <a:spcPts val="0"/>
              </a:spcBef>
              <a:spcAft>
                <a:spcPts val="0"/>
              </a:spcAft>
              <a:buClr>
                <a:schemeClr val="bg1"/>
              </a:buClr>
              <a:buSzPts val="1800"/>
              <a:buAutoNum type="arabicPeriod"/>
            </a:pPr>
            <a:r>
              <a:rPr lang="en-US" sz="2400" dirty="0">
                <a:solidFill>
                  <a:schemeClr val="bg1"/>
                </a:solidFill>
              </a:rPr>
              <a:t>Printers </a:t>
            </a:r>
            <a:endParaRPr sz="2400" dirty="0">
              <a:solidFill>
                <a:schemeClr val="bg1"/>
              </a:solidFill>
            </a:endParaRPr>
          </a:p>
          <a:p>
            <a:pPr marL="914400" lvl="0" indent="-342900" rtl="0">
              <a:spcBef>
                <a:spcPts val="0"/>
              </a:spcBef>
              <a:spcAft>
                <a:spcPts val="0"/>
              </a:spcAft>
              <a:buClr>
                <a:schemeClr val="bg1"/>
              </a:buClr>
              <a:buSzPts val="1800"/>
              <a:buAutoNum type="arabicPeriod"/>
            </a:pPr>
            <a:r>
              <a:rPr lang="en-US" sz="2400" dirty="0">
                <a:solidFill>
                  <a:schemeClr val="bg1"/>
                </a:solidFill>
              </a:rPr>
              <a:t>Access Points (which we’ll cover in just a moment)</a:t>
            </a:r>
            <a:endParaRPr sz="2400" dirty="0">
              <a:solidFill>
                <a:schemeClr val="bg1"/>
              </a:solidFill>
            </a:endParaRPr>
          </a:p>
          <a:p>
            <a:pPr marL="0" lvl="0" indent="0" algn="l" rtl="0">
              <a:spcBef>
                <a:spcPts val="640"/>
              </a:spcBef>
              <a:spcAft>
                <a:spcPts val="0"/>
              </a:spcAft>
              <a:buClr>
                <a:srgbClr val="000000"/>
              </a:buClr>
              <a:buSzPts val="1100"/>
              <a:buNone/>
            </a:pPr>
            <a:endParaRPr sz="2800" dirty="0">
              <a:solidFill>
                <a:schemeClr val="bg1"/>
              </a:solidFill>
            </a:endParaRPr>
          </a:p>
          <a:p>
            <a:pPr marL="0" lvl="0" indent="0" algn="l" rtl="0">
              <a:spcBef>
                <a:spcPts val="640"/>
              </a:spcBef>
              <a:spcAft>
                <a:spcPts val="0"/>
              </a:spcAft>
              <a:buNone/>
            </a:pPr>
            <a:endParaRPr sz="2800" dirty="0">
              <a:solidFill>
                <a:schemeClr val="bg1"/>
              </a:solidFill>
            </a:endParaRPr>
          </a:p>
          <a:p>
            <a:pPr marL="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1B27953E-0C80-46F9-A008-4CBE42659BF1}"/>
              </a:ext>
            </a:extLst>
          </p:cNvPr>
          <p:cNvPicPr>
            <a:picLocks noChangeAspect="1"/>
          </p:cNvPicPr>
          <p:nvPr/>
        </p:nvPicPr>
        <p:blipFill>
          <a:blip r:embed="rId3"/>
          <a:stretch>
            <a:fillRect/>
          </a:stretch>
        </p:blipFill>
        <p:spPr>
          <a:xfrm>
            <a:off x="8569035" y="4588461"/>
            <a:ext cx="484909" cy="4545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lumOff val="1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70"/>
        <p:cNvGrpSpPr/>
        <p:nvPr/>
      </p:nvGrpSpPr>
      <p:grpSpPr>
        <a:xfrm>
          <a:off x="0" y="0"/>
          <a:ext cx="0" cy="0"/>
          <a:chOff x="0" y="0"/>
          <a:chExt cx="0" cy="0"/>
        </a:xfrm>
      </p:grpSpPr>
      <p:sp>
        <p:nvSpPr>
          <p:cNvPr id="871" name="Google Shape;871;p75"/>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So, what has an IP address?</a:t>
            </a:r>
            <a:endParaRPr dirty="0">
              <a:solidFill>
                <a:schemeClr val="bg1"/>
              </a:solidFill>
            </a:endParaRPr>
          </a:p>
        </p:txBody>
      </p:sp>
      <p:sp>
        <p:nvSpPr>
          <p:cNvPr id="872" name="Google Shape;872;p75"/>
          <p:cNvSpPr txBox="1">
            <a:spLocks noGrp="1"/>
          </p:cNvSpPr>
          <p:nvPr>
            <p:ph type="body" idx="1"/>
          </p:nvPr>
        </p:nvSpPr>
        <p:spPr>
          <a:xfrm>
            <a:off x="457200" y="1200151"/>
            <a:ext cx="8229600" cy="373737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2000" dirty="0">
                <a:solidFill>
                  <a:schemeClr val="bg1"/>
                </a:solidFill>
              </a:rPr>
              <a:t>The devices with IP addresses (relevant to Brink, that is) are: </a:t>
            </a:r>
            <a:endParaRPr sz="2000" dirty="0">
              <a:solidFill>
                <a:schemeClr val="bg1"/>
              </a:solidFill>
            </a:endParaRPr>
          </a:p>
          <a:p>
            <a:pPr marL="914400" lvl="0" indent="-342900" algn="l" rtl="0">
              <a:spcBef>
                <a:spcPts val="640"/>
              </a:spcBef>
              <a:spcAft>
                <a:spcPts val="0"/>
              </a:spcAft>
              <a:buClr>
                <a:schemeClr val="bg1"/>
              </a:buClr>
              <a:buSzPts val="1800"/>
              <a:buAutoNum type="arabicPeriod"/>
            </a:pPr>
            <a:r>
              <a:rPr lang="en-US" sz="2000" dirty="0">
                <a:solidFill>
                  <a:schemeClr val="bg1"/>
                </a:solidFill>
              </a:rPr>
              <a:t>Tablets (Terminals, Handhelds, KDS - ANY tablet)</a:t>
            </a:r>
            <a:endParaRPr sz="2000" dirty="0">
              <a:solidFill>
                <a:schemeClr val="bg1"/>
              </a:solidFill>
            </a:endParaRPr>
          </a:p>
          <a:p>
            <a:pPr marL="914400" lvl="0" indent="-342900" algn="l" rtl="0">
              <a:spcBef>
                <a:spcPts val="0"/>
              </a:spcBef>
              <a:spcAft>
                <a:spcPts val="0"/>
              </a:spcAft>
              <a:buClr>
                <a:schemeClr val="bg1"/>
              </a:buClr>
              <a:buSzPts val="1800"/>
              <a:buAutoNum type="arabicPeriod"/>
            </a:pPr>
            <a:r>
              <a:rPr lang="en-US" sz="2000" dirty="0">
                <a:solidFill>
                  <a:schemeClr val="bg1"/>
                </a:solidFill>
              </a:rPr>
              <a:t>Printers </a:t>
            </a:r>
            <a:endParaRPr sz="2000" dirty="0">
              <a:solidFill>
                <a:schemeClr val="bg1"/>
              </a:solidFill>
            </a:endParaRPr>
          </a:p>
          <a:p>
            <a:pPr marL="914400" lvl="0" indent="-342900" algn="l" rtl="0">
              <a:spcBef>
                <a:spcPts val="0"/>
              </a:spcBef>
              <a:spcAft>
                <a:spcPts val="0"/>
              </a:spcAft>
              <a:buClr>
                <a:schemeClr val="bg1"/>
              </a:buClr>
              <a:buSzPts val="1800"/>
              <a:buAutoNum type="arabicPeriod"/>
            </a:pPr>
            <a:r>
              <a:rPr lang="en-US" sz="2000" dirty="0">
                <a:solidFill>
                  <a:schemeClr val="bg1"/>
                </a:solidFill>
              </a:rPr>
              <a:t>Access Points (which we’ll cover in just a moment)</a:t>
            </a:r>
            <a:endParaRPr sz="2000" dirty="0">
              <a:solidFill>
                <a:schemeClr val="bg1"/>
              </a:solidFill>
            </a:endParaRPr>
          </a:p>
          <a:p>
            <a:pPr marL="0" lvl="0" indent="0" algn="l" rtl="0">
              <a:spcBef>
                <a:spcPts val="640"/>
              </a:spcBef>
              <a:spcAft>
                <a:spcPts val="0"/>
              </a:spcAft>
              <a:buNone/>
            </a:pPr>
            <a:endParaRPr sz="2000" dirty="0">
              <a:solidFill>
                <a:schemeClr val="bg1"/>
              </a:solidFill>
            </a:endParaRPr>
          </a:p>
          <a:p>
            <a:pPr marL="0" lvl="0" indent="0" algn="ctr" rtl="0">
              <a:spcBef>
                <a:spcPts val="640"/>
              </a:spcBef>
              <a:spcAft>
                <a:spcPts val="0"/>
              </a:spcAft>
              <a:buNone/>
            </a:pPr>
            <a:r>
              <a:rPr lang="en-US" sz="2000" dirty="0">
                <a:solidFill>
                  <a:schemeClr val="bg1"/>
                </a:solidFill>
              </a:rPr>
              <a:t>So if my restaurant has 2 Terminals, 1 Handheld, 1 Receipt printer, 2 Kitchen printers and 2 Access Points - you could say I have 8 devices with IP addresses that need to connect to the router and access the internet.</a:t>
            </a:r>
            <a:endParaRPr sz="2000" dirty="0">
              <a:solidFill>
                <a:schemeClr val="bg1"/>
              </a:solidFill>
            </a:endParaRPr>
          </a:p>
          <a:p>
            <a:pPr marL="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913D342F-D123-4FF3-8746-2F19A9153EEC}"/>
              </a:ext>
            </a:extLst>
          </p:cNvPr>
          <p:cNvPicPr>
            <a:picLocks noChangeAspect="1"/>
          </p:cNvPicPr>
          <p:nvPr/>
        </p:nvPicPr>
        <p:blipFill>
          <a:blip r:embed="rId3"/>
          <a:stretch>
            <a:fillRect/>
          </a:stretch>
        </p:blipFill>
        <p:spPr>
          <a:xfrm>
            <a:off x="8339570" y="4548780"/>
            <a:ext cx="694459" cy="55325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76"/>
        <p:cNvGrpSpPr/>
        <p:nvPr/>
      </p:nvGrpSpPr>
      <p:grpSpPr>
        <a:xfrm>
          <a:off x="0" y="0"/>
          <a:ext cx="0" cy="0"/>
          <a:chOff x="0" y="0"/>
          <a:chExt cx="0" cy="0"/>
        </a:xfrm>
      </p:grpSpPr>
      <p:sp>
        <p:nvSpPr>
          <p:cNvPr id="877" name="Google Shape;877;p76"/>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Why does this matter?	</a:t>
            </a:r>
            <a:endParaRPr dirty="0">
              <a:solidFill>
                <a:schemeClr val="bg1"/>
              </a:solidFill>
            </a:endParaRPr>
          </a:p>
        </p:txBody>
      </p:sp>
      <p:sp>
        <p:nvSpPr>
          <p:cNvPr id="878" name="Google Shape;878;p76"/>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dirty="0">
                <a:solidFill>
                  <a:schemeClr val="bg1"/>
                </a:solidFill>
              </a:rPr>
              <a:t>If you remember the slides on Brink routers, you’ll remember that each router has a maximum number of devices</a:t>
            </a:r>
          </a:p>
          <a:p>
            <a:pPr marL="342900" lvl="0" indent="-139700" algn="ctr" rtl="0">
              <a:spcBef>
                <a:spcPts val="640"/>
              </a:spcBef>
              <a:spcAft>
                <a:spcPts val="0"/>
              </a:spcAft>
              <a:buNone/>
            </a:pPr>
            <a:r>
              <a:rPr lang="en-US" dirty="0">
                <a:solidFill>
                  <a:schemeClr val="bg1"/>
                </a:solidFill>
              </a:rPr>
              <a:t> it can support.</a:t>
            </a:r>
            <a:endParaRPr dirty="0">
              <a:solidFill>
                <a:schemeClr val="bg1"/>
              </a:solidFill>
            </a:endParaRPr>
          </a:p>
          <a:p>
            <a:pPr marL="342900" lvl="0" indent="-139700" algn="l" rtl="0">
              <a:spcBef>
                <a:spcPts val="640"/>
              </a:spcBef>
              <a:spcAft>
                <a:spcPts val="0"/>
              </a:spcAft>
              <a:buNone/>
            </a:pPr>
            <a:endParaRPr sz="1800" b="1" dirty="0"/>
          </a:p>
        </p:txBody>
      </p:sp>
      <p:pic>
        <p:nvPicPr>
          <p:cNvPr id="3" name="Picture 2" descr="A picture containing object&#10;&#10;Description automatically generated">
            <a:extLst>
              <a:ext uri="{FF2B5EF4-FFF2-40B4-BE49-F238E27FC236}">
                <a16:creationId xmlns:a16="http://schemas.microsoft.com/office/drawing/2014/main" id="{1BD25297-4AC7-419C-B43C-5DAF55FA19BE}"/>
              </a:ext>
            </a:extLst>
          </p:cNvPr>
          <p:cNvPicPr>
            <a:picLocks noChangeAspect="1"/>
          </p:cNvPicPr>
          <p:nvPr/>
        </p:nvPicPr>
        <p:blipFill>
          <a:blip r:embed="rId3"/>
          <a:stretch>
            <a:fillRect/>
          </a:stretch>
        </p:blipFill>
        <p:spPr>
          <a:xfrm>
            <a:off x="8465126" y="4594651"/>
            <a:ext cx="597477" cy="4759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E0D0C"/>
            </a:gs>
            <a:gs pos="100000">
              <a:schemeClr val="accent2">
                <a:lumMod val="60000"/>
                <a:lumOff val="40000"/>
              </a:schemeClr>
            </a:gs>
            <a:gs pos="100000">
              <a:srgbClr val="0E0D0C"/>
            </a:gs>
          </a:gsLst>
          <a:lin ang="5400000" scaled="1"/>
        </a:gradFill>
        <a:effectLst/>
      </p:bgPr>
    </p:bg>
    <p:spTree>
      <p:nvGrpSpPr>
        <p:cNvPr id="1" name="Shape 882"/>
        <p:cNvGrpSpPr/>
        <p:nvPr/>
      </p:nvGrpSpPr>
      <p:grpSpPr>
        <a:xfrm>
          <a:off x="0" y="0"/>
          <a:ext cx="0" cy="0"/>
          <a:chOff x="0" y="0"/>
          <a:chExt cx="0" cy="0"/>
        </a:xfrm>
      </p:grpSpPr>
      <p:sp>
        <p:nvSpPr>
          <p:cNvPr id="883" name="Google Shape;883;p7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Why does this matter?	</a:t>
            </a:r>
            <a:endParaRPr dirty="0">
              <a:solidFill>
                <a:schemeClr val="bg1"/>
              </a:solidFill>
            </a:endParaRPr>
          </a:p>
        </p:txBody>
      </p:sp>
      <p:sp>
        <p:nvSpPr>
          <p:cNvPr id="884" name="Google Shape;884;p77"/>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dirty="0">
                <a:solidFill>
                  <a:schemeClr val="bg1"/>
                </a:solidFill>
              </a:rPr>
              <a:t>If you remember the slides on Brink routers, you’ll remember that each router has a maximum number of devices it can support.</a:t>
            </a:r>
            <a:endParaRPr sz="2400" dirty="0">
              <a:solidFill>
                <a:schemeClr val="bg1"/>
              </a:solidFill>
            </a:endParaRPr>
          </a:p>
          <a:p>
            <a:pPr marL="342900" lvl="0" indent="-139700" algn="ctr" rtl="0">
              <a:spcBef>
                <a:spcPts val="640"/>
              </a:spcBef>
              <a:spcAft>
                <a:spcPts val="0"/>
              </a:spcAft>
              <a:buNone/>
            </a:pPr>
            <a:endParaRPr sz="2400" b="1" dirty="0">
              <a:solidFill>
                <a:schemeClr val="bg1"/>
              </a:solidFill>
            </a:endParaRPr>
          </a:p>
          <a:p>
            <a:pPr marL="342900" lvl="0" indent="-139700" algn="ctr" rtl="0">
              <a:spcBef>
                <a:spcPts val="640"/>
              </a:spcBef>
              <a:spcAft>
                <a:spcPts val="0"/>
              </a:spcAft>
              <a:buNone/>
            </a:pPr>
            <a:r>
              <a:rPr lang="en-US" sz="2400" b="1" dirty="0">
                <a:solidFill>
                  <a:schemeClr val="bg1"/>
                </a:solidFill>
              </a:rPr>
              <a:t>Meraki Z1</a:t>
            </a:r>
            <a:r>
              <a:rPr lang="en-US" sz="2400" dirty="0">
                <a:solidFill>
                  <a:schemeClr val="bg1"/>
                </a:solidFill>
              </a:rPr>
              <a:t> </a:t>
            </a:r>
            <a:endParaRPr sz="2400" dirty="0">
              <a:solidFill>
                <a:schemeClr val="bg1"/>
              </a:solidFill>
            </a:endParaRPr>
          </a:p>
          <a:p>
            <a:pPr marL="342900" lvl="0" indent="-139700" algn="ctr" rtl="0">
              <a:spcBef>
                <a:spcPts val="640"/>
              </a:spcBef>
              <a:spcAft>
                <a:spcPts val="0"/>
              </a:spcAft>
              <a:buNone/>
            </a:pPr>
            <a:r>
              <a:rPr lang="en-US" sz="2400" dirty="0">
                <a:solidFill>
                  <a:schemeClr val="bg1"/>
                </a:solidFill>
              </a:rPr>
              <a:t>	</a:t>
            </a:r>
            <a:r>
              <a:rPr lang="en-US" sz="2800" b="1" dirty="0">
                <a:solidFill>
                  <a:srgbClr val="C00000"/>
                </a:solidFill>
              </a:rPr>
              <a:t>Maximum # of Devices: Approx. 10</a:t>
            </a:r>
            <a:endParaRPr sz="2800" b="1" dirty="0">
              <a:solidFill>
                <a:srgbClr val="C00000"/>
              </a:solidFill>
            </a:endParaRPr>
          </a:p>
        </p:txBody>
      </p:sp>
      <p:pic>
        <p:nvPicPr>
          <p:cNvPr id="3" name="Picture 2" descr="A picture containing object&#10;&#10;Description automatically generated">
            <a:extLst>
              <a:ext uri="{FF2B5EF4-FFF2-40B4-BE49-F238E27FC236}">
                <a16:creationId xmlns:a16="http://schemas.microsoft.com/office/drawing/2014/main" id="{B587C131-7666-49FD-AF74-CE70CCA053B0}"/>
              </a:ext>
            </a:extLst>
          </p:cNvPr>
          <p:cNvPicPr>
            <a:picLocks noChangeAspect="1"/>
          </p:cNvPicPr>
          <p:nvPr/>
        </p:nvPicPr>
        <p:blipFill>
          <a:blip r:embed="rId3"/>
          <a:stretch>
            <a:fillRect/>
          </a:stretch>
        </p:blipFill>
        <p:spPr>
          <a:xfrm>
            <a:off x="8444344" y="4594651"/>
            <a:ext cx="618259" cy="49254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894"/>
        <p:cNvGrpSpPr/>
        <p:nvPr/>
      </p:nvGrpSpPr>
      <p:grpSpPr>
        <a:xfrm>
          <a:off x="0" y="0"/>
          <a:ext cx="0" cy="0"/>
          <a:chOff x="0" y="0"/>
          <a:chExt cx="0" cy="0"/>
        </a:xfrm>
      </p:grpSpPr>
      <p:sp>
        <p:nvSpPr>
          <p:cNvPr id="895" name="Google Shape;895;p7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Why does this matter?	</a:t>
            </a:r>
            <a:endParaRPr dirty="0">
              <a:solidFill>
                <a:schemeClr val="bg1"/>
              </a:solidFill>
            </a:endParaRPr>
          </a:p>
        </p:txBody>
      </p:sp>
      <p:sp>
        <p:nvSpPr>
          <p:cNvPr id="896" name="Google Shape;896;p79"/>
          <p:cNvSpPr txBox="1">
            <a:spLocks noGrp="1"/>
          </p:cNvSpPr>
          <p:nvPr>
            <p:ph type="body" idx="1"/>
          </p:nvPr>
        </p:nvSpPr>
        <p:spPr>
          <a:xfrm>
            <a:off x="457200" y="1200151"/>
            <a:ext cx="8229600" cy="355282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000" dirty="0">
                <a:solidFill>
                  <a:schemeClr val="bg1"/>
                </a:solidFill>
              </a:rPr>
              <a:t>If you remember the slides on Brink routers, you’ll remember that each router has a maximum number of devices it can support.</a:t>
            </a:r>
            <a:endParaRPr sz="2000" dirty="0">
              <a:solidFill>
                <a:schemeClr val="bg1"/>
              </a:solidFill>
            </a:endParaRPr>
          </a:p>
          <a:p>
            <a:pPr marL="342900" lvl="0" indent="-139700" algn="ctr" rtl="0">
              <a:spcBef>
                <a:spcPts val="640"/>
              </a:spcBef>
              <a:spcAft>
                <a:spcPts val="0"/>
              </a:spcAft>
              <a:buNone/>
            </a:pPr>
            <a:endParaRPr sz="2000" b="1" dirty="0">
              <a:solidFill>
                <a:schemeClr val="bg1"/>
              </a:solidFill>
            </a:endParaRPr>
          </a:p>
          <a:p>
            <a:pPr marL="342900" lvl="0" indent="-139700" algn="ctr" rtl="0">
              <a:spcBef>
                <a:spcPts val="640"/>
              </a:spcBef>
              <a:spcAft>
                <a:spcPts val="0"/>
              </a:spcAft>
              <a:buNone/>
            </a:pPr>
            <a:r>
              <a:rPr lang="en-US" sz="2000" b="1" dirty="0">
                <a:solidFill>
                  <a:schemeClr val="bg1"/>
                </a:solidFill>
              </a:rPr>
              <a:t>Meraki Z1</a:t>
            </a:r>
            <a:r>
              <a:rPr lang="en-US" sz="2000" dirty="0">
                <a:solidFill>
                  <a:schemeClr val="bg1"/>
                </a:solidFill>
              </a:rPr>
              <a:t> </a:t>
            </a: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	</a:t>
            </a:r>
            <a:r>
              <a:rPr lang="en-US" sz="2000" b="1" dirty="0">
                <a:solidFill>
                  <a:srgbClr val="C00000"/>
                </a:solidFill>
              </a:rPr>
              <a:t>Maximum # of Devices: Approx. 10</a:t>
            </a:r>
            <a:endParaRPr sz="2000" b="1" dirty="0">
              <a:solidFill>
                <a:srgbClr val="C00000"/>
              </a:solidFill>
            </a:endParaRPr>
          </a:p>
          <a:p>
            <a:pPr marL="342900" lvl="0" indent="-139700" algn="ctr" rtl="0">
              <a:spcBef>
                <a:spcPts val="640"/>
              </a:spcBef>
              <a:spcAft>
                <a:spcPts val="0"/>
              </a:spcAft>
              <a:buNone/>
            </a:pPr>
            <a:r>
              <a:rPr lang="en-US" sz="2000" b="1" dirty="0">
                <a:solidFill>
                  <a:schemeClr val="bg1"/>
                </a:solidFill>
              </a:rPr>
              <a:t>Meraki MX64</a:t>
            </a:r>
            <a:endParaRPr sz="2000" b="1" dirty="0">
              <a:solidFill>
                <a:schemeClr val="bg1"/>
              </a:solidFill>
            </a:endParaRPr>
          </a:p>
          <a:p>
            <a:pPr marL="342900" lvl="0" indent="-139700" algn="ctr" rtl="0">
              <a:spcBef>
                <a:spcPts val="640"/>
              </a:spcBef>
              <a:spcAft>
                <a:spcPts val="0"/>
              </a:spcAft>
              <a:buNone/>
            </a:pPr>
            <a:r>
              <a:rPr lang="en-US" sz="2000" b="1" dirty="0">
                <a:solidFill>
                  <a:schemeClr val="bg1"/>
                </a:solidFill>
              </a:rPr>
              <a:t>	</a:t>
            </a:r>
            <a:r>
              <a:rPr lang="en-US" sz="2000" b="1" dirty="0">
                <a:solidFill>
                  <a:srgbClr val="00CC00"/>
                </a:solidFill>
              </a:rPr>
              <a:t>Maximum # of Devices: Approx. 100</a:t>
            </a:r>
            <a:endParaRPr sz="2000" b="1" dirty="0">
              <a:solidFill>
                <a:srgbClr val="00CC00"/>
              </a:solidFill>
            </a:endParaRPr>
          </a:p>
          <a:p>
            <a:pPr marL="342900" lvl="0" indent="-139700" algn="ctr" rtl="0">
              <a:spcBef>
                <a:spcPts val="640"/>
              </a:spcBef>
              <a:spcAft>
                <a:spcPts val="0"/>
              </a:spcAft>
              <a:buNone/>
            </a:pPr>
            <a:endParaRPr sz="2000" dirty="0">
              <a:solidFill>
                <a:schemeClr val="bg1"/>
              </a:solidFill>
            </a:endParaRPr>
          </a:p>
          <a:p>
            <a:pPr marL="342900" lvl="0" indent="-139700" algn="ctr" rtl="0">
              <a:spcBef>
                <a:spcPts val="640"/>
              </a:spcBef>
              <a:spcAft>
                <a:spcPts val="0"/>
              </a:spcAft>
              <a:buNone/>
            </a:pPr>
            <a:r>
              <a:rPr lang="en-US" sz="2000" b="1" dirty="0">
                <a:solidFill>
                  <a:schemeClr val="bg1"/>
                </a:solidFill>
              </a:rPr>
              <a:t>So the number of devices affects our router choice. </a:t>
            </a:r>
            <a:endParaRPr sz="2000" b="1"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C054CFD6-D62D-448F-8766-BEA3B27938DC}"/>
              </a:ext>
            </a:extLst>
          </p:cNvPr>
          <p:cNvPicPr>
            <a:picLocks noChangeAspect="1"/>
          </p:cNvPicPr>
          <p:nvPr/>
        </p:nvPicPr>
        <p:blipFill>
          <a:blip r:embed="rId3"/>
          <a:stretch>
            <a:fillRect/>
          </a:stretch>
        </p:blipFill>
        <p:spPr>
          <a:xfrm>
            <a:off x="8410723" y="4537364"/>
            <a:ext cx="665735" cy="53036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00"/>
        <p:cNvGrpSpPr/>
        <p:nvPr/>
      </p:nvGrpSpPr>
      <p:grpSpPr>
        <a:xfrm>
          <a:off x="0" y="0"/>
          <a:ext cx="0" cy="0"/>
          <a:chOff x="0" y="0"/>
          <a:chExt cx="0" cy="0"/>
        </a:xfrm>
      </p:grpSpPr>
      <p:sp>
        <p:nvSpPr>
          <p:cNvPr id="901" name="Google Shape;901;p80"/>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Don’t fall for the easy mistake!</a:t>
            </a:r>
            <a:endParaRPr dirty="0">
              <a:solidFill>
                <a:schemeClr val="bg1"/>
              </a:solidFill>
            </a:endParaRPr>
          </a:p>
        </p:txBody>
      </p:sp>
      <p:sp>
        <p:nvSpPr>
          <p:cNvPr id="902" name="Google Shape;902;p80"/>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dirty="0">
                <a:solidFill>
                  <a:schemeClr val="bg1"/>
                </a:solidFill>
              </a:rPr>
              <a:t>Number of Devices </a:t>
            </a:r>
          </a:p>
          <a:p>
            <a:pPr marL="342900" lvl="0" indent="-139700" algn="ctr" rtl="0">
              <a:spcBef>
                <a:spcPts val="640"/>
              </a:spcBef>
              <a:spcAft>
                <a:spcPts val="0"/>
              </a:spcAft>
              <a:buNone/>
            </a:pPr>
            <a:r>
              <a:rPr lang="en-US" b="1" dirty="0">
                <a:solidFill>
                  <a:srgbClr val="C00000"/>
                </a:solidFill>
              </a:rPr>
              <a:t>does not equal </a:t>
            </a:r>
          </a:p>
          <a:p>
            <a:pPr marL="342900" lvl="0" indent="-139700" algn="ctr" rtl="0">
              <a:spcBef>
                <a:spcPts val="640"/>
              </a:spcBef>
              <a:spcAft>
                <a:spcPts val="0"/>
              </a:spcAft>
              <a:buNone/>
            </a:pPr>
            <a:r>
              <a:rPr lang="en-US" dirty="0">
                <a:solidFill>
                  <a:schemeClr val="bg1"/>
                </a:solidFill>
              </a:rPr>
              <a:t>Number of Tablets. </a:t>
            </a:r>
            <a:endParaRPr dirty="0">
              <a:solidFill>
                <a:schemeClr val="bg1"/>
              </a:solidFill>
            </a:endParaRPr>
          </a:p>
          <a:p>
            <a:pPr marL="342900" lvl="0" indent="-139700" algn="ctr" rtl="0">
              <a:spcBef>
                <a:spcPts val="640"/>
              </a:spcBef>
              <a:spcAft>
                <a:spcPts val="0"/>
              </a:spcAft>
              <a:buNone/>
            </a:pPr>
            <a:r>
              <a:rPr lang="en-US" dirty="0">
                <a:solidFill>
                  <a:schemeClr val="bg1"/>
                </a:solidFill>
              </a:rPr>
              <a:t>A tablet is just one of the </a:t>
            </a:r>
          </a:p>
          <a:p>
            <a:pPr marL="342900" lvl="0" indent="-139700" algn="ctr" rtl="0">
              <a:spcBef>
                <a:spcPts val="640"/>
              </a:spcBef>
              <a:spcAft>
                <a:spcPts val="0"/>
              </a:spcAft>
              <a:buNone/>
            </a:pPr>
            <a:r>
              <a:rPr lang="en-US" dirty="0">
                <a:solidFill>
                  <a:schemeClr val="bg1"/>
                </a:solidFill>
              </a:rPr>
              <a:t>3 types of devices.</a:t>
            </a:r>
            <a:endParaRPr dirty="0">
              <a:solidFill>
                <a:schemeClr val="bg1"/>
              </a:solidFill>
            </a:endParaRPr>
          </a:p>
          <a:p>
            <a:pPr marL="342900" lvl="0" indent="-139700" algn="ctr" rtl="0">
              <a:spcBef>
                <a:spcPts val="640"/>
              </a:spcBef>
              <a:spcAft>
                <a:spcPts val="0"/>
              </a:spcAft>
              <a:buNone/>
            </a:pPr>
            <a:endParaRPr dirty="0">
              <a:solidFill>
                <a:schemeClr val="bg1"/>
              </a:solidFill>
            </a:endParaRPr>
          </a:p>
          <a:p>
            <a:pPr marL="342900" lvl="0" indent="-139700" algn="ctr" rtl="0">
              <a:spcBef>
                <a:spcPts val="640"/>
              </a:spcBef>
              <a:spcAft>
                <a:spcPts val="0"/>
              </a:spcAft>
              <a:buNone/>
            </a:pPr>
            <a:endParaRPr dirty="0">
              <a:solidFill>
                <a:schemeClr val="bg1"/>
              </a:solidFill>
            </a:endParaRPr>
          </a:p>
          <a:p>
            <a:pPr marL="342900" lvl="0" indent="-139700" algn="l" rtl="0">
              <a:spcBef>
                <a:spcPts val="640"/>
              </a:spcBef>
              <a:spcAft>
                <a:spcPts val="0"/>
              </a:spcAft>
              <a:buNone/>
            </a:pPr>
            <a:endParaRPr sz="1800" dirty="0"/>
          </a:p>
          <a:p>
            <a:pPr marL="20320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D5E6D8BD-6103-4C7B-9D04-A572D1A1E42D}"/>
              </a:ext>
            </a:extLst>
          </p:cNvPr>
          <p:cNvPicPr>
            <a:picLocks noChangeAspect="1"/>
          </p:cNvPicPr>
          <p:nvPr/>
        </p:nvPicPr>
        <p:blipFill>
          <a:blip r:embed="rId3"/>
          <a:stretch>
            <a:fillRect/>
          </a:stretch>
        </p:blipFill>
        <p:spPr>
          <a:xfrm>
            <a:off x="8356888" y="4542073"/>
            <a:ext cx="659823" cy="52565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79000"/>
                <a:lumOff val="21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06"/>
        <p:cNvGrpSpPr/>
        <p:nvPr/>
      </p:nvGrpSpPr>
      <p:grpSpPr>
        <a:xfrm>
          <a:off x="0" y="0"/>
          <a:ext cx="0" cy="0"/>
          <a:chOff x="0" y="0"/>
          <a:chExt cx="0" cy="0"/>
        </a:xfrm>
      </p:grpSpPr>
      <p:sp>
        <p:nvSpPr>
          <p:cNvPr id="907" name="Google Shape;907;p81"/>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Don’t fall for the easy mistake!</a:t>
            </a:r>
            <a:endParaRPr dirty="0">
              <a:solidFill>
                <a:schemeClr val="bg1"/>
              </a:solidFill>
            </a:endParaRPr>
          </a:p>
        </p:txBody>
      </p:sp>
      <p:sp>
        <p:nvSpPr>
          <p:cNvPr id="908" name="Google Shape;908;p81"/>
          <p:cNvSpPr txBox="1">
            <a:spLocks noGrp="1"/>
          </p:cNvSpPr>
          <p:nvPr>
            <p:ph type="body" idx="1"/>
          </p:nvPr>
        </p:nvSpPr>
        <p:spPr>
          <a:xfrm>
            <a:off x="457200" y="1200151"/>
            <a:ext cx="8229600" cy="36480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dirty="0">
                <a:solidFill>
                  <a:schemeClr val="bg1"/>
                </a:solidFill>
              </a:rPr>
              <a:t>Number of Devices </a:t>
            </a:r>
          </a:p>
          <a:p>
            <a:pPr marL="342900" lvl="0" indent="-139700" algn="ctr" rtl="0">
              <a:spcBef>
                <a:spcPts val="640"/>
              </a:spcBef>
              <a:spcAft>
                <a:spcPts val="0"/>
              </a:spcAft>
              <a:buNone/>
            </a:pPr>
            <a:r>
              <a:rPr lang="en-US" sz="2800" b="1" dirty="0">
                <a:solidFill>
                  <a:srgbClr val="C00000"/>
                </a:solidFill>
              </a:rPr>
              <a:t>does not equal </a:t>
            </a:r>
            <a:r>
              <a:rPr lang="en-US" sz="2800" dirty="0">
                <a:solidFill>
                  <a:schemeClr val="bg1"/>
                </a:solidFill>
              </a:rPr>
              <a:t>Number of Tablets. </a:t>
            </a:r>
            <a:endParaRPr sz="2800" dirty="0">
              <a:solidFill>
                <a:schemeClr val="bg1"/>
              </a:solidFill>
            </a:endParaRPr>
          </a:p>
          <a:p>
            <a:pPr marL="342900" lvl="0" indent="-139700" algn="ctr" rtl="0">
              <a:spcBef>
                <a:spcPts val="640"/>
              </a:spcBef>
              <a:spcAft>
                <a:spcPts val="0"/>
              </a:spcAft>
              <a:buNone/>
            </a:pPr>
            <a:r>
              <a:rPr lang="en-US" sz="2800" dirty="0">
                <a:solidFill>
                  <a:schemeClr val="bg1"/>
                </a:solidFill>
              </a:rPr>
              <a:t>A tablet is just one of the 3 types of devices.</a:t>
            </a:r>
            <a:endParaRPr sz="2800" dirty="0">
              <a:solidFill>
                <a:schemeClr val="bg1"/>
              </a:solidFill>
            </a:endParaRPr>
          </a:p>
          <a:p>
            <a:pPr marL="342900" lvl="0" indent="-139700" algn="ctr" rtl="0">
              <a:spcBef>
                <a:spcPts val="640"/>
              </a:spcBef>
              <a:spcAft>
                <a:spcPts val="0"/>
              </a:spcAft>
              <a:buNone/>
            </a:pPr>
            <a:r>
              <a:rPr lang="en-US" sz="2800" dirty="0">
                <a:solidFill>
                  <a:srgbClr val="C00000"/>
                </a:solidFill>
              </a:rPr>
              <a:t>Common mistake: </a:t>
            </a:r>
            <a:endParaRPr sz="2800" dirty="0">
              <a:solidFill>
                <a:srgbClr val="C00000"/>
              </a:solidFill>
            </a:endParaRPr>
          </a:p>
          <a:p>
            <a:pPr marL="342900" lvl="0" indent="-139700" algn="ctr" rtl="0">
              <a:spcBef>
                <a:spcPts val="640"/>
              </a:spcBef>
              <a:spcAft>
                <a:spcPts val="0"/>
              </a:spcAft>
              <a:buNone/>
            </a:pPr>
            <a:r>
              <a:rPr lang="en-US" sz="2800" dirty="0">
                <a:solidFill>
                  <a:srgbClr val="C00000"/>
                </a:solidFill>
              </a:rPr>
              <a:t>“It’s just a simple 6 Terminal setup - a Z1 will be fine”</a:t>
            </a:r>
            <a:endParaRPr sz="2800" dirty="0">
              <a:solidFill>
                <a:srgbClr val="C00000"/>
              </a:solidFill>
            </a:endParaRPr>
          </a:p>
          <a:p>
            <a:pPr marL="20320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90A712D9-3306-40EF-92F0-EB2CED4828F9}"/>
              </a:ext>
            </a:extLst>
          </p:cNvPr>
          <p:cNvPicPr>
            <a:picLocks noChangeAspect="1"/>
          </p:cNvPicPr>
          <p:nvPr/>
        </p:nvPicPr>
        <p:blipFill>
          <a:blip r:embed="rId3"/>
          <a:stretch>
            <a:fillRect/>
          </a:stretch>
        </p:blipFill>
        <p:spPr>
          <a:xfrm>
            <a:off x="8492836" y="4594651"/>
            <a:ext cx="555914" cy="44287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12"/>
        <p:cNvGrpSpPr/>
        <p:nvPr/>
      </p:nvGrpSpPr>
      <p:grpSpPr>
        <a:xfrm>
          <a:off x="0" y="0"/>
          <a:ext cx="0" cy="0"/>
          <a:chOff x="0" y="0"/>
          <a:chExt cx="0" cy="0"/>
        </a:xfrm>
      </p:grpSpPr>
      <p:sp>
        <p:nvSpPr>
          <p:cNvPr id="913" name="Google Shape;913;p82"/>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Don’t fall for the easy mistake!</a:t>
            </a:r>
            <a:endParaRPr dirty="0">
              <a:solidFill>
                <a:schemeClr val="bg1"/>
              </a:solidFill>
            </a:endParaRPr>
          </a:p>
        </p:txBody>
      </p:sp>
      <p:sp>
        <p:nvSpPr>
          <p:cNvPr id="914" name="Google Shape;914;p82"/>
          <p:cNvSpPr txBox="1">
            <a:spLocks noGrp="1"/>
          </p:cNvSpPr>
          <p:nvPr>
            <p:ph type="body" idx="1"/>
          </p:nvPr>
        </p:nvSpPr>
        <p:spPr>
          <a:xfrm>
            <a:off x="457200" y="1200150"/>
            <a:ext cx="8229600" cy="383825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000" dirty="0">
                <a:solidFill>
                  <a:schemeClr val="bg1"/>
                </a:solidFill>
              </a:rPr>
              <a:t>Number of Devices </a:t>
            </a:r>
          </a:p>
          <a:p>
            <a:pPr marL="342900" lvl="0" indent="-139700" algn="ctr" rtl="0">
              <a:spcBef>
                <a:spcPts val="640"/>
              </a:spcBef>
              <a:spcAft>
                <a:spcPts val="0"/>
              </a:spcAft>
              <a:buNone/>
            </a:pPr>
            <a:r>
              <a:rPr lang="en-US" sz="2000" b="1" dirty="0">
                <a:solidFill>
                  <a:srgbClr val="C00000"/>
                </a:solidFill>
              </a:rPr>
              <a:t>does not equal </a:t>
            </a:r>
            <a:r>
              <a:rPr lang="en-US" sz="2000" dirty="0">
                <a:solidFill>
                  <a:schemeClr val="bg1"/>
                </a:solidFill>
              </a:rPr>
              <a:t>Number of Tablets. </a:t>
            </a: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A tablet is just one of the 3 types of devices.</a:t>
            </a:r>
            <a:endParaRPr sz="2000" dirty="0">
              <a:solidFill>
                <a:schemeClr val="bg1"/>
              </a:solidFill>
            </a:endParaRPr>
          </a:p>
          <a:p>
            <a:pPr marL="342900" lvl="0" indent="-139700" algn="ctr" rtl="0">
              <a:spcBef>
                <a:spcPts val="640"/>
              </a:spcBef>
              <a:spcAft>
                <a:spcPts val="0"/>
              </a:spcAft>
              <a:buNone/>
            </a:pP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Common mistake: </a:t>
            </a:r>
            <a:endParaRPr sz="2000" dirty="0">
              <a:solidFill>
                <a:schemeClr val="bg1"/>
              </a:solidFill>
            </a:endParaRPr>
          </a:p>
          <a:p>
            <a:pPr marL="342900" lvl="0" indent="-139700" algn="ctr" rtl="0">
              <a:spcBef>
                <a:spcPts val="640"/>
              </a:spcBef>
              <a:spcAft>
                <a:spcPts val="0"/>
              </a:spcAft>
              <a:buNone/>
            </a:pPr>
            <a:r>
              <a:rPr lang="en-US" sz="2000" strike="sngStrike" dirty="0">
                <a:solidFill>
                  <a:srgbClr val="C00000"/>
                </a:solidFill>
              </a:rPr>
              <a:t>“It’s just a simple 6 Terminal setup - a Z1 will be fine”</a:t>
            </a:r>
            <a:endParaRPr sz="2000" strike="sngStrike" dirty="0">
              <a:solidFill>
                <a:srgbClr val="C00000"/>
              </a:solidFill>
            </a:endParaRPr>
          </a:p>
          <a:p>
            <a:pPr marL="342900" lvl="0" indent="-139700" algn="ctr" rtl="0">
              <a:spcBef>
                <a:spcPts val="640"/>
              </a:spcBef>
              <a:spcAft>
                <a:spcPts val="0"/>
              </a:spcAft>
              <a:buNone/>
            </a:pPr>
            <a:r>
              <a:rPr lang="en-US" sz="2000" b="1" dirty="0">
                <a:solidFill>
                  <a:schemeClr val="bg1"/>
                </a:solidFill>
              </a:rPr>
              <a:t>Not necessarily - </a:t>
            </a:r>
            <a:r>
              <a:rPr lang="en-US" sz="2000" dirty="0">
                <a:solidFill>
                  <a:schemeClr val="bg1"/>
                </a:solidFill>
              </a:rPr>
              <a:t>you need to account for printers and access points as well. If the total number of Tablets + Printers + Access points is ≤ 10, then a Z1 will do. If that total number of devices is &gt; 10, then you will need an MX64. </a:t>
            </a:r>
            <a:endParaRPr sz="2000" dirty="0">
              <a:solidFill>
                <a:schemeClr val="bg1"/>
              </a:solidFill>
            </a:endParaRPr>
          </a:p>
          <a:p>
            <a:pPr marL="20320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880C360F-762F-4502-8DCC-069EF2FAEDAE}"/>
              </a:ext>
            </a:extLst>
          </p:cNvPr>
          <p:cNvPicPr>
            <a:picLocks noChangeAspect="1"/>
          </p:cNvPicPr>
          <p:nvPr/>
        </p:nvPicPr>
        <p:blipFill>
          <a:blip r:embed="rId3"/>
          <a:stretch>
            <a:fillRect/>
          </a:stretch>
        </p:blipFill>
        <p:spPr>
          <a:xfrm>
            <a:off x="8373341" y="4529542"/>
            <a:ext cx="770659" cy="61395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18"/>
        <p:cNvGrpSpPr/>
        <p:nvPr/>
      </p:nvGrpSpPr>
      <p:grpSpPr>
        <a:xfrm>
          <a:off x="0" y="0"/>
          <a:ext cx="0" cy="0"/>
          <a:chOff x="0" y="0"/>
          <a:chExt cx="0" cy="0"/>
        </a:xfrm>
      </p:grpSpPr>
      <p:sp>
        <p:nvSpPr>
          <p:cNvPr id="919" name="Google Shape;919;p83"/>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Now that we all agree,</a:t>
            </a:r>
            <a:endParaRPr dirty="0">
              <a:solidFill>
                <a:schemeClr val="bg1"/>
              </a:solidFill>
            </a:endParaRPr>
          </a:p>
        </p:txBody>
      </p:sp>
      <p:sp>
        <p:nvSpPr>
          <p:cNvPr id="920" name="Google Shape;920;p83"/>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3600" dirty="0">
                <a:solidFill>
                  <a:schemeClr val="bg1"/>
                </a:solidFill>
              </a:rPr>
              <a:t>Let’s dive into wireless. We’ll go back to our original network setup and remove the hardwired terminals to keep things simple.</a:t>
            </a:r>
            <a:endParaRPr sz="36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018E17FE-44FF-4C6C-94AD-9DB64BAE939B}"/>
              </a:ext>
            </a:extLst>
          </p:cNvPr>
          <p:cNvPicPr>
            <a:picLocks noChangeAspect="1"/>
          </p:cNvPicPr>
          <p:nvPr/>
        </p:nvPicPr>
        <p:blipFill>
          <a:blip r:embed="rId3"/>
          <a:stretch>
            <a:fillRect/>
          </a:stretch>
        </p:blipFill>
        <p:spPr>
          <a:xfrm>
            <a:off x="8416635" y="4519883"/>
            <a:ext cx="652895" cy="5201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207"/>
        <p:cNvGrpSpPr/>
        <p:nvPr/>
      </p:nvGrpSpPr>
      <p:grpSpPr>
        <a:xfrm>
          <a:off x="0" y="0"/>
          <a:ext cx="0" cy="0"/>
          <a:chOff x="0" y="0"/>
          <a:chExt cx="0" cy="0"/>
        </a:xfrm>
      </p:grpSpPr>
      <p:sp>
        <p:nvSpPr>
          <p:cNvPr id="208" name="Google Shape;208;p4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Let’s build a simple network</a:t>
            </a:r>
            <a:endParaRPr sz="4400" b="0" i="0" u="none" strike="noStrike" cap="none" dirty="0">
              <a:solidFill>
                <a:schemeClr val="bg1"/>
              </a:solidFill>
              <a:sym typeface="Lato"/>
            </a:endParaRPr>
          </a:p>
        </p:txBody>
      </p:sp>
      <p:sp>
        <p:nvSpPr>
          <p:cNvPr id="209" name="Google Shape;209;p40"/>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10" name="Google Shape;210;p40"/>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211" name="Google Shape;211;p40"/>
          <p:cNvSpPr txBox="1"/>
          <p:nvPr/>
        </p:nvSpPr>
        <p:spPr>
          <a:xfrm>
            <a:off x="277585" y="3013550"/>
            <a:ext cx="921000" cy="1107105"/>
          </a:xfrm>
          <a:prstGeom prst="rect">
            <a:avLst/>
          </a:prstGeom>
          <a:gradFill>
            <a:gsLst>
              <a:gs pos="0">
                <a:scrgbClr r="0" g="0" b="0">
                  <a:lumMod val="90000"/>
                </a:scrgbClr>
              </a:gs>
              <a:gs pos="100000">
                <a:schemeClr val="accent2">
                  <a:lumMod val="60000"/>
                  <a:lumOff val="4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Internet</a:t>
            </a:r>
            <a:endParaRPr dirty="0">
              <a:solidFill>
                <a:schemeClr val="bg1"/>
              </a:solidFill>
            </a:endParaRPr>
          </a:p>
          <a:p>
            <a:pPr marL="0" lvl="0" indent="0" algn="ctr" rtl="0">
              <a:spcBef>
                <a:spcPts val="0"/>
              </a:spcBef>
              <a:spcAft>
                <a:spcPts val="0"/>
              </a:spcAft>
              <a:buNone/>
            </a:pPr>
            <a:r>
              <a:rPr lang="en-US" dirty="0">
                <a:solidFill>
                  <a:schemeClr val="bg1"/>
                </a:solidFill>
              </a:rPr>
              <a:t>Service</a:t>
            </a:r>
            <a:endParaRPr dirty="0">
              <a:solidFill>
                <a:schemeClr val="bg1"/>
              </a:solidFill>
            </a:endParaRPr>
          </a:p>
          <a:p>
            <a:pPr marL="0" lvl="0" indent="0" algn="ctr" rtl="0">
              <a:spcBef>
                <a:spcPts val="0"/>
              </a:spcBef>
              <a:spcAft>
                <a:spcPts val="0"/>
              </a:spcAft>
              <a:buNone/>
            </a:pPr>
            <a:r>
              <a:rPr lang="en-US" dirty="0">
                <a:solidFill>
                  <a:schemeClr val="bg1"/>
                </a:solidFill>
              </a:rPr>
              <a:t>Provider</a:t>
            </a:r>
            <a:endParaRPr dirty="0">
              <a:solidFill>
                <a:schemeClr val="bg1"/>
              </a:solidFill>
            </a:endParaRPr>
          </a:p>
          <a:p>
            <a:pPr marL="0" lvl="0" indent="0" algn="ctr" rtl="0">
              <a:spcBef>
                <a:spcPts val="0"/>
              </a:spcBef>
              <a:spcAft>
                <a:spcPts val="0"/>
              </a:spcAft>
              <a:buNone/>
            </a:pPr>
            <a:r>
              <a:rPr lang="en-US" dirty="0">
                <a:solidFill>
                  <a:schemeClr val="bg1"/>
                </a:solidFill>
              </a:rPr>
              <a:t>(ISP)</a:t>
            </a:r>
            <a:endParaRPr dirty="0">
              <a:solidFill>
                <a:schemeClr val="bg1"/>
              </a:solidFill>
            </a:endParaRPr>
          </a:p>
        </p:txBody>
      </p:sp>
      <p:sp>
        <p:nvSpPr>
          <p:cNvPr id="212" name="Google Shape;212;p40"/>
          <p:cNvSpPr txBox="1"/>
          <p:nvPr/>
        </p:nvSpPr>
        <p:spPr>
          <a:xfrm>
            <a:off x="2694275" y="1459875"/>
            <a:ext cx="43206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bg1"/>
                </a:solidFill>
                <a:latin typeface="Lato"/>
                <a:ea typeface="Lato"/>
                <a:cs typeface="Lato"/>
                <a:sym typeface="Lato"/>
              </a:rPr>
              <a:t>An Internet Service Provider (ISP) provisions any building, allowing users to build networks to connect to the web. We’ll use Comcast in this example</a:t>
            </a:r>
            <a:endParaRPr sz="2400" dirty="0">
              <a:solidFill>
                <a:schemeClr val="bg1"/>
              </a:solidFill>
              <a:latin typeface="Lato"/>
              <a:ea typeface="Lato"/>
              <a:cs typeface="Lato"/>
              <a:sym typeface="Lato"/>
            </a:endParaRPr>
          </a:p>
        </p:txBody>
      </p:sp>
      <p:sp>
        <p:nvSpPr>
          <p:cNvPr id="213" name="Google Shape;213;p40"/>
          <p:cNvSpPr txBox="1"/>
          <p:nvPr/>
        </p:nvSpPr>
        <p:spPr>
          <a:xfrm>
            <a:off x="3311500" y="2733525"/>
            <a:ext cx="4986600" cy="6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214" name="Google Shape;214;p40"/>
          <p:cNvCxnSpPr>
            <a:stCxn id="210" idx="3"/>
            <a:endCxn id="212" idx="1"/>
          </p:cNvCxnSpPr>
          <p:nvPr/>
        </p:nvCxnSpPr>
        <p:spPr>
          <a:xfrm rot="10800000" flipH="1">
            <a:off x="1309575" y="1797886"/>
            <a:ext cx="1384800" cy="667500"/>
          </a:xfrm>
          <a:prstGeom prst="straightConnector1">
            <a:avLst/>
          </a:prstGeom>
          <a:noFill/>
          <a:ln w="38100" cap="flat" cmpd="sng">
            <a:solidFill>
              <a:schemeClr val="bg1"/>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0CA176D8-6586-485D-ABDB-0DAD92AF7ED7}"/>
              </a:ext>
            </a:extLst>
          </p:cNvPr>
          <p:cNvPicPr>
            <a:picLocks noChangeAspect="1"/>
          </p:cNvPicPr>
          <p:nvPr/>
        </p:nvPicPr>
        <p:blipFill>
          <a:blip r:embed="rId4"/>
          <a:stretch>
            <a:fillRect/>
          </a:stretch>
        </p:blipFill>
        <p:spPr>
          <a:xfrm>
            <a:off x="8345735" y="4544842"/>
            <a:ext cx="682130" cy="54343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24"/>
        <p:cNvGrpSpPr/>
        <p:nvPr/>
      </p:nvGrpSpPr>
      <p:grpSpPr>
        <a:xfrm>
          <a:off x="0" y="0"/>
          <a:ext cx="0" cy="0"/>
          <a:chOff x="0" y="0"/>
          <a:chExt cx="0" cy="0"/>
        </a:xfrm>
      </p:grpSpPr>
      <p:sp>
        <p:nvSpPr>
          <p:cNvPr id="925" name="Google Shape;925;p84"/>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926" name="Google Shape;926;p84"/>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27" name="Google Shape;927;p84"/>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928" name="Google Shape;928;p84"/>
          <p:cNvSpPr txBox="1"/>
          <p:nvPr/>
        </p:nvSpPr>
        <p:spPr>
          <a:xfrm>
            <a:off x="401043" y="2977073"/>
            <a:ext cx="617713" cy="43355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929" name="Google Shape;929;p84"/>
          <p:cNvPicPr preferRelativeResize="0"/>
          <p:nvPr/>
        </p:nvPicPr>
        <p:blipFill>
          <a:blip r:embed="rId4">
            <a:alphaModFix/>
          </a:blip>
          <a:stretch>
            <a:fillRect/>
          </a:stretch>
        </p:blipFill>
        <p:spPr>
          <a:xfrm>
            <a:off x="1519742" y="2011113"/>
            <a:ext cx="1362775" cy="908525"/>
          </a:xfrm>
          <a:prstGeom prst="rect">
            <a:avLst/>
          </a:prstGeom>
          <a:noFill/>
          <a:ln>
            <a:noFill/>
          </a:ln>
        </p:spPr>
      </p:pic>
      <p:sp>
        <p:nvSpPr>
          <p:cNvPr id="930" name="Google Shape;930;p84"/>
          <p:cNvSpPr txBox="1"/>
          <p:nvPr/>
        </p:nvSpPr>
        <p:spPr>
          <a:xfrm>
            <a:off x="1798046" y="2990150"/>
            <a:ext cx="822900" cy="4480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931" name="Google Shape;931;p84"/>
          <p:cNvCxnSpPr>
            <a:cxnSpLocks/>
          </p:cNvCxnSpPr>
          <p:nvPr/>
        </p:nvCxnSpPr>
        <p:spPr>
          <a:xfrm>
            <a:off x="1058150" y="2449400"/>
            <a:ext cx="970675" cy="19499"/>
          </a:xfrm>
          <a:prstGeom prst="straightConnector1">
            <a:avLst/>
          </a:prstGeom>
          <a:noFill/>
          <a:ln w="38100" cap="flat" cmpd="sng">
            <a:solidFill>
              <a:schemeClr val="accent3"/>
            </a:solidFill>
            <a:prstDash val="solid"/>
            <a:round/>
            <a:headEnd type="none" w="med" len="med"/>
            <a:tailEnd type="none" w="med" len="med"/>
          </a:ln>
        </p:spPr>
      </p:cxnSp>
      <p:cxnSp>
        <p:nvCxnSpPr>
          <p:cNvPr id="932" name="Google Shape;932;p84"/>
          <p:cNvCxnSpPr>
            <a:stCxn id="933"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84"/>
          <p:cNvCxnSpPr>
            <a:cxnSpLocks/>
          </p:cNvCxnSpPr>
          <p:nvPr/>
        </p:nvCxnSpPr>
        <p:spPr>
          <a:xfrm>
            <a:off x="2380750" y="2459200"/>
            <a:ext cx="1019486" cy="40005"/>
          </a:xfrm>
          <a:prstGeom prst="straightConnector1">
            <a:avLst/>
          </a:prstGeom>
          <a:noFill/>
          <a:ln w="38100" cap="flat" cmpd="sng">
            <a:solidFill>
              <a:schemeClr val="accent3"/>
            </a:solidFill>
            <a:prstDash val="solid"/>
            <a:round/>
            <a:headEnd type="none" w="med" len="med"/>
            <a:tailEnd type="none" w="med" len="med"/>
          </a:ln>
        </p:spPr>
      </p:cxnSp>
      <p:sp>
        <p:nvSpPr>
          <p:cNvPr id="935" name="Google Shape;935;p84"/>
          <p:cNvSpPr txBox="1"/>
          <p:nvPr/>
        </p:nvSpPr>
        <p:spPr>
          <a:xfrm>
            <a:off x="3400236" y="3051561"/>
            <a:ext cx="670489" cy="31616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sp>
        <p:nvSpPr>
          <p:cNvPr id="936" name="Google Shape;936;p84"/>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937" name="Google Shape;937;p84"/>
          <p:cNvPicPr preferRelativeResize="0"/>
          <p:nvPr/>
        </p:nvPicPr>
        <p:blipFill>
          <a:blip r:embed="rId5">
            <a:alphaModFix/>
          </a:blip>
          <a:stretch>
            <a:fillRect/>
          </a:stretch>
        </p:blipFill>
        <p:spPr>
          <a:xfrm>
            <a:off x="3155675" y="2036762"/>
            <a:ext cx="1244875" cy="847350"/>
          </a:xfrm>
          <a:prstGeom prst="rect">
            <a:avLst/>
          </a:prstGeom>
          <a:noFill/>
          <a:ln>
            <a:noFill/>
          </a:ln>
        </p:spPr>
      </p:pic>
      <p:sp>
        <p:nvSpPr>
          <p:cNvPr id="938" name="Google Shape;938;p84"/>
          <p:cNvSpPr txBox="1"/>
          <p:nvPr/>
        </p:nvSpPr>
        <p:spPr>
          <a:xfrm>
            <a:off x="5073276" y="1679852"/>
            <a:ext cx="3683700" cy="18782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solidFill>
                  <a:schemeClr val="bg1"/>
                </a:solidFill>
                <a:latin typeface="Lato"/>
                <a:ea typeface="Lato"/>
                <a:cs typeface="Lato"/>
                <a:sym typeface="Lato"/>
              </a:rPr>
              <a:t>Alright, back to the Z1 Network we set up.</a:t>
            </a:r>
            <a:endParaRPr sz="1800" dirty="0">
              <a:solidFill>
                <a:schemeClr val="bg1"/>
              </a:solidFill>
              <a:latin typeface="Lato"/>
              <a:ea typeface="Lato"/>
              <a:cs typeface="Lato"/>
              <a:sym typeface="Lato"/>
            </a:endParaRPr>
          </a:p>
          <a:p>
            <a:pPr marL="0" lvl="0" indent="0" algn="ctr" rtl="0">
              <a:spcBef>
                <a:spcPts val="0"/>
              </a:spcBef>
              <a:spcAft>
                <a:spcPts val="0"/>
              </a:spcAft>
              <a:buNone/>
            </a:pPr>
            <a:r>
              <a:rPr lang="en-US" sz="1800" dirty="0">
                <a:solidFill>
                  <a:schemeClr val="bg1"/>
                </a:solidFill>
                <a:latin typeface="Lato"/>
                <a:ea typeface="Lato"/>
                <a:cs typeface="Lato"/>
                <a:sym typeface="Lato"/>
              </a:rPr>
              <a:t>We learned earlier that the Z1 can broadcast a wireless network and cover approx. 1000 square feet. Let’s add some wireless devices! </a:t>
            </a:r>
            <a:endParaRPr sz="18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D63574BE-E8AF-426E-8070-DA2D8252B1BA}"/>
              </a:ext>
            </a:extLst>
          </p:cNvPr>
          <p:cNvPicPr>
            <a:picLocks noChangeAspect="1"/>
          </p:cNvPicPr>
          <p:nvPr/>
        </p:nvPicPr>
        <p:blipFill>
          <a:blip r:embed="rId6"/>
          <a:stretch>
            <a:fillRect/>
          </a:stretch>
        </p:blipFill>
        <p:spPr>
          <a:xfrm>
            <a:off x="8428587" y="4551596"/>
            <a:ext cx="647871" cy="51613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42"/>
        <p:cNvGrpSpPr/>
        <p:nvPr/>
      </p:nvGrpSpPr>
      <p:grpSpPr>
        <a:xfrm>
          <a:off x="0" y="0"/>
          <a:ext cx="0" cy="0"/>
          <a:chOff x="0" y="0"/>
          <a:chExt cx="0" cy="0"/>
        </a:xfrm>
      </p:grpSpPr>
      <p:sp>
        <p:nvSpPr>
          <p:cNvPr id="943" name="Google Shape;943;p85"/>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944" name="Google Shape;944;p85"/>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45" name="Google Shape;945;p85"/>
          <p:cNvPicPr preferRelativeResize="0"/>
          <p:nvPr/>
        </p:nvPicPr>
        <p:blipFill>
          <a:blip r:embed="rId3">
            <a:alphaModFix/>
          </a:blip>
          <a:stretch>
            <a:fillRect/>
          </a:stretch>
        </p:blipFill>
        <p:spPr>
          <a:xfrm>
            <a:off x="90832" y="2224301"/>
            <a:ext cx="1279858" cy="1010324"/>
          </a:xfrm>
          <a:prstGeom prst="rect">
            <a:avLst/>
          </a:prstGeom>
          <a:noFill/>
          <a:ln>
            <a:noFill/>
          </a:ln>
        </p:spPr>
      </p:pic>
      <p:sp>
        <p:nvSpPr>
          <p:cNvPr id="946" name="Google Shape;946;p85"/>
          <p:cNvSpPr txBox="1"/>
          <p:nvPr/>
        </p:nvSpPr>
        <p:spPr>
          <a:xfrm>
            <a:off x="392354" y="3418476"/>
            <a:ext cx="655946" cy="41359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947" name="Google Shape;947;p85"/>
          <p:cNvPicPr preferRelativeResize="0"/>
          <p:nvPr/>
        </p:nvPicPr>
        <p:blipFill>
          <a:blip r:embed="rId4">
            <a:alphaModFix/>
          </a:blip>
          <a:stretch>
            <a:fillRect/>
          </a:stretch>
        </p:blipFill>
        <p:spPr>
          <a:xfrm>
            <a:off x="1556202" y="2258875"/>
            <a:ext cx="1362775" cy="908525"/>
          </a:xfrm>
          <a:prstGeom prst="rect">
            <a:avLst/>
          </a:prstGeom>
          <a:noFill/>
          <a:ln>
            <a:noFill/>
          </a:ln>
        </p:spPr>
      </p:pic>
      <p:sp>
        <p:nvSpPr>
          <p:cNvPr id="948" name="Google Shape;948;p85"/>
          <p:cNvSpPr txBox="1"/>
          <p:nvPr/>
        </p:nvSpPr>
        <p:spPr>
          <a:xfrm>
            <a:off x="1851550" y="3271486"/>
            <a:ext cx="822900" cy="37352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949" name="Google Shape;949;p85"/>
          <p:cNvCxnSpPr>
            <a:cxnSpLocks/>
          </p:cNvCxnSpPr>
          <p:nvPr/>
        </p:nvCxnSpPr>
        <p:spPr>
          <a:xfrm flipV="1">
            <a:off x="1050000" y="2649523"/>
            <a:ext cx="912150" cy="3403"/>
          </a:xfrm>
          <a:prstGeom prst="straightConnector1">
            <a:avLst/>
          </a:prstGeom>
          <a:noFill/>
          <a:ln w="38100" cap="flat" cmpd="sng">
            <a:solidFill>
              <a:schemeClr val="accent3"/>
            </a:solidFill>
            <a:prstDash val="solid"/>
            <a:round/>
            <a:headEnd type="none" w="med" len="med"/>
            <a:tailEnd type="none" w="med" len="med"/>
          </a:ln>
        </p:spPr>
      </p:cxnSp>
      <p:cxnSp>
        <p:nvCxnSpPr>
          <p:cNvPr id="950" name="Google Shape;950;p85"/>
          <p:cNvCxnSpPr>
            <a:stCxn id="951"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85"/>
          <p:cNvCxnSpPr>
            <a:cxnSpLocks/>
          </p:cNvCxnSpPr>
          <p:nvPr/>
        </p:nvCxnSpPr>
        <p:spPr>
          <a:xfrm>
            <a:off x="2366300" y="2649523"/>
            <a:ext cx="1032728" cy="9900"/>
          </a:xfrm>
          <a:prstGeom prst="straightConnector1">
            <a:avLst/>
          </a:prstGeom>
          <a:noFill/>
          <a:ln w="38100" cap="flat" cmpd="sng">
            <a:solidFill>
              <a:schemeClr val="accent3"/>
            </a:solidFill>
            <a:prstDash val="solid"/>
            <a:round/>
            <a:headEnd type="none" w="med" len="med"/>
            <a:tailEnd type="none" w="med" len="med"/>
          </a:ln>
        </p:spPr>
      </p:cxnSp>
      <p:sp>
        <p:nvSpPr>
          <p:cNvPr id="953" name="Google Shape;953;p85"/>
          <p:cNvSpPr txBox="1"/>
          <p:nvPr/>
        </p:nvSpPr>
        <p:spPr>
          <a:xfrm>
            <a:off x="3432801" y="2980637"/>
            <a:ext cx="655946" cy="37352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954" name="Google Shape;954;p85"/>
          <p:cNvPicPr preferRelativeResize="0"/>
          <p:nvPr/>
        </p:nvPicPr>
        <p:blipFill>
          <a:blip r:embed="rId5">
            <a:alphaModFix/>
          </a:blip>
          <a:stretch>
            <a:fillRect/>
          </a:stretch>
        </p:blipFill>
        <p:spPr>
          <a:xfrm>
            <a:off x="3104489" y="2323176"/>
            <a:ext cx="1245024" cy="544129"/>
          </a:xfrm>
          <a:prstGeom prst="rect">
            <a:avLst/>
          </a:prstGeom>
          <a:noFill/>
          <a:ln>
            <a:noFill/>
          </a:ln>
        </p:spPr>
      </p:pic>
      <p:pic>
        <p:nvPicPr>
          <p:cNvPr id="955" name="Google Shape;955;p85"/>
          <p:cNvPicPr preferRelativeResize="0"/>
          <p:nvPr/>
        </p:nvPicPr>
        <p:blipFill>
          <a:blip r:embed="rId6">
            <a:alphaModFix/>
          </a:blip>
          <a:stretch>
            <a:fillRect/>
          </a:stretch>
        </p:blipFill>
        <p:spPr>
          <a:xfrm>
            <a:off x="4464520" y="1818863"/>
            <a:ext cx="695950" cy="695950"/>
          </a:xfrm>
          <a:prstGeom prst="rect">
            <a:avLst/>
          </a:prstGeom>
          <a:noFill/>
          <a:ln>
            <a:noFill/>
          </a:ln>
        </p:spPr>
      </p:pic>
      <p:pic>
        <p:nvPicPr>
          <p:cNvPr id="956" name="Google Shape;956;p85"/>
          <p:cNvPicPr preferRelativeResize="0"/>
          <p:nvPr/>
        </p:nvPicPr>
        <p:blipFill>
          <a:blip r:embed="rId7">
            <a:alphaModFix/>
          </a:blip>
          <a:stretch>
            <a:fillRect/>
          </a:stretch>
        </p:blipFill>
        <p:spPr>
          <a:xfrm>
            <a:off x="6153726" y="1327764"/>
            <a:ext cx="515528" cy="857250"/>
          </a:xfrm>
          <a:prstGeom prst="rect">
            <a:avLst/>
          </a:prstGeom>
          <a:noFill/>
          <a:ln>
            <a:noFill/>
          </a:ln>
        </p:spPr>
      </p:pic>
      <p:sp>
        <p:nvSpPr>
          <p:cNvPr id="957" name="Google Shape;957;p85"/>
          <p:cNvSpPr txBox="1"/>
          <p:nvPr/>
        </p:nvSpPr>
        <p:spPr>
          <a:xfrm>
            <a:off x="5844852" y="2366059"/>
            <a:ext cx="1143000" cy="45836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1</a:t>
            </a:r>
            <a:endParaRPr u="sng"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370EDD5F-EF0B-41FC-B769-E39EFDABC8C5}"/>
              </a:ext>
            </a:extLst>
          </p:cNvPr>
          <p:cNvPicPr>
            <a:picLocks noChangeAspect="1"/>
          </p:cNvPicPr>
          <p:nvPr/>
        </p:nvPicPr>
        <p:blipFill>
          <a:blip r:embed="rId8"/>
          <a:stretch>
            <a:fillRect/>
          </a:stretch>
        </p:blipFill>
        <p:spPr>
          <a:xfrm>
            <a:off x="8329179" y="4490996"/>
            <a:ext cx="715241" cy="56980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61"/>
        <p:cNvGrpSpPr/>
        <p:nvPr/>
      </p:nvGrpSpPr>
      <p:grpSpPr>
        <a:xfrm>
          <a:off x="0" y="0"/>
          <a:ext cx="0" cy="0"/>
          <a:chOff x="0" y="0"/>
          <a:chExt cx="0" cy="0"/>
        </a:xfrm>
      </p:grpSpPr>
      <p:sp>
        <p:nvSpPr>
          <p:cNvPr id="962" name="Google Shape;962;p86"/>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963" name="Google Shape;963;p86"/>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64" name="Google Shape;964;p86"/>
          <p:cNvPicPr preferRelativeResize="0"/>
          <p:nvPr/>
        </p:nvPicPr>
        <p:blipFill>
          <a:blip r:embed="rId3">
            <a:alphaModFix/>
          </a:blip>
          <a:stretch>
            <a:fillRect/>
          </a:stretch>
        </p:blipFill>
        <p:spPr>
          <a:xfrm>
            <a:off x="50740" y="2279796"/>
            <a:ext cx="1240814" cy="952823"/>
          </a:xfrm>
          <a:prstGeom prst="rect">
            <a:avLst/>
          </a:prstGeom>
          <a:noFill/>
          <a:ln>
            <a:noFill/>
          </a:ln>
        </p:spPr>
      </p:pic>
      <p:sp>
        <p:nvSpPr>
          <p:cNvPr id="965" name="Google Shape;965;p86"/>
          <p:cNvSpPr txBox="1"/>
          <p:nvPr/>
        </p:nvSpPr>
        <p:spPr>
          <a:xfrm>
            <a:off x="166600" y="3327271"/>
            <a:ext cx="742845" cy="43355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966" name="Google Shape;966;p86"/>
          <p:cNvPicPr preferRelativeResize="0"/>
          <p:nvPr/>
        </p:nvPicPr>
        <p:blipFill>
          <a:blip r:embed="rId4">
            <a:alphaModFix/>
          </a:blip>
          <a:stretch>
            <a:fillRect/>
          </a:stretch>
        </p:blipFill>
        <p:spPr>
          <a:xfrm>
            <a:off x="1436974" y="2241026"/>
            <a:ext cx="1643585" cy="952824"/>
          </a:xfrm>
          <a:prstGeom prst="rect">
            <a:avLst/>
          </a:prstGeom>
          <a:noFill/>
          <a:ln>
            <a:noFill/>
          </a:ln>
        </p:spPr>
      </p:pic>
      <p:sp>
        <p:nvSpPr>
          <p:cNvPr id="967" name="Google Shape;967;p86"/>
          <p:cNvSpPr txBox="1"/>
          <p:nvPr/>
        </p:nvSpPr>
        <p:spPr>
          <a:xfrm>
            <a:off x="1847316" y="3379693"/>
            <a:ext cx="822900" cy="43355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968" name="Google Shape;968;p86"/>
          <p:cNvCxnSpPr/>
          <p:nvPr/>
        </p:nvCxnSpPr>
        <p:spPr>
          <a:xfrm>
            <a:off x="1048300" y="2708422"/>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969" name="Google Shape;969;p86"/>
          <p:cNvCxnSpPr>
            <a:stCxn id="970"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971" name="Google Shape;971;p86"/>
          <p:cNvCxnSpPr>
            <a:cxnSpLocks/>
          </p:cNvCxnSpPr>
          <p:nvPr/>
        </p:nvCxnSpPr>
        <p:spPr>
          <a:xfrm flipV="1">
            <a:off x="2403975" y="2687257"/>
            <a:ext cx="1057679" cy="9600"/>
          </a:xfrm>
          <a:prstGeom prst="straightConnector1">
            <a:avLst/>
          </a:prstGeom>
          <a:noFill/>
          <a:ln w="38100" cap="flat" cmpd="sng">
            <a:solidFill>
              <a:schemeClr val="accent3"/>
            </a:solidFill>
            <a:prstDash val="solid"/>
            <a:round/>
            <a:headEnd type="none" w="med" len="med"/>
            <a:tailEnd type="none" w="med" len="med"/>
          </a:ln>
        </p:spPr>
      </p:cxnSp>
      <p:sp>
        <p:nvSpPr>
          <p:cNvPr id="972" name="Google Shape;972;p86"/>
          <p:cNvSpPr txBox="1"/>
          <p:nvPr/>
        </p:nvSpPr>
        <p:spPr>
          <a:xfrm>
            <a:off x="3635397" y="3133758"/>
            <a:ext cx="627460" cy="46271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973" name="Google Shape;973;p86"/>
          <p:cNvPicPr preferRelativeResize="0"/>
          <p:nvPr/>
        </p:nvPicPr>
        <p:blipFill>
          <a:blip r:embed="rId5">
            <a:alphaModFix/>
          </a:blip>
          <a:stretch>
            <a:fillRect/>
          </a:stretch>
        </p:blipFill>
        <p:spPr>
          <a:xfrm>
            <a:off x="3225979" y="2299685"/>
            <a:ext cx="1320872" cy="619965"/>
          </a:xfrm>
          <a:prstGeom prst="rect">
            <a:avLst/>
          </a:prstGeom>
          <a:noFill/>
          <a:ln>
            <a:noFill/>
          </a:ln>
        </p:spPr>
      </p:pic>
      <p:pic>
        <p:nvPicPr>
          <p:cNvPr id="974" name="Google Shape;974;p86"/>
          <p:cNvPicPr preferRelativeResize="0"/>
          <p:nvPr/>
        </p:nvPicPr>
        <p:blipFill>
          <a:blip r:embed="rId6">
            <a:alphaModFix/>
          </a:blip>
          <a:stretch>
            <a:fillRect/>
          </a:stretch>
        </p:blipFill>
        <p:spPr>
          <a:xfrm>
            <a:off x="4672998" y="1926143"/>
            <a:ext cx="695950" cy="695950"/>
          </a:xfrm>
          <a:prstGeom prst="rect">
            <a:avLst/>
          </a:prstGeom>
          <a:noFill/>
          <a:ln>
            <a:noFill/>
          </a:ln>
        </p:spPr>
      </p:pic>
      <p:pic>
        <p:nvPicPr>
          <p:cNvPr id="975" name="Google Shape;975;p86"/>
          <p:cNvPicPr preferRelativeResize="0"/>
          <p:nvPr/>
        </p:nvPicPr>
        <p:blipFill>
          <a:blip r:embed="rId7">
            <a:alphaModFix/>
          </a:blip>
          <a:stretch>
            <a:fillRect/>
          </a:stretch>
        </p:blipFill>
        <p:spPr>
          <a:xfrm>
            <a:off x="5779179" y="1492779"/>
            <a:ext cx="612096" cy="976120"/>
          </a:xfrm>
          <a:prstGeom prst="rect">
            <a:avLst/>
          </a:prstGeom>
          <a:noFill/>
          <a:ln>
            <a:noFill/>
          </a:ln>
        </p:spPr>
      </p:pic>
      <p:sp>
        <p:nvSpPr>
          <p:cNvPr id="976" name="Google Shape;976;p86"/>
          <p:cNvSpPr txBox="1"/>
          <p:nvPr/>
        </p:nvSpPr>
        <p:spPr>
          <a:xfrm>
            <a:off x="6680487" y="1792808"/>
            <a:ext cx="1143000" cy="3532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1</a:t>
            </a:r>
            <a:endParaRPr u="sng" dirty="0">
              <a:solidFill>
                <a:schemeClr val="bg1"/>
              </a:solidFill>
            </a:endParaRPr>
          </a:p>
        </p:txBody>
      </p:sp>
      <p:pic>
        <p:nvPicPr>
          <p:cNvPr id="977" name="Google Shape;977;p86"/>
          <p:cNvPicPr preferRelativeResize="0"/>
          <p:nvPr/>
        </p:nvPicPr>
        <p:blipFill>
          <a:blip r:embed="rId7">
            <a:alphaModFix/>
          </a:blip>
          <a:stretch>
            <a:fillRect/>
          </a:stretch>
        </p:blipFill>
        <p:spPr>
          <a:xfrm>
            <a:off x="6842376" y="2894158"/>
            <a:ext cx="778765" cy="941914"/>
          </a:xfrm>
          <a:prstGeom prst="rect">
            <a:avLst/>
          </a:prstGeom>
          <a:noFill/>
          <a:ln>
            <a:noFill/>
          </a:ln>
        </p:spPr>
      </p:pic>
      <p:sp>
        <p:nvSpPr>
          <p:cNvPr id="978" name="Google Shape;978;p86"/>
          <p:cNvSpPr txBox="1"/>
          <p:nvPr/>
        </p:nvSpPr>
        <p:spPr>
          <a:xfrm>
            <a:off x="7747288" y="3137047"/>
            <a:ext cx="1143000" cy="38044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24D6CD99-7701-4659-9634-115DEDF18EC0}"/>
              </a:ext>
            </a:extLst>
          </p:cNvPr>
          <p:cNvPicPr>
            <a:picLocks noChangeAspect="1"/>
          </p:cNvPicPr>
          <p:nvPr/>
        </p:nvPicPr>
        <p:blipFill>
          <a:blip r:embed="rId8"/>
          <a:stretch>
            <a:fillRect/>
          </a:stretch>
        </p:blipFill>
        <p:spPr>
          <a:xfrm>
            <a:off x="8318788" y="4474440"/>
            <a:ext cx="736023" cy="58636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82"/>
        <p:cNvGrpSpPr/>
        <p:nvPr/>
      </p:nvGrpSpPr>
      <p:grpSpPr>
        <a:xfrm>
          <a:off x="0" y="0"/>
          <a:ext cx="0" cy="0"/>
          <a:chOff x="0" y="0"/>
          <a:chExt cx="0" cy="0"/>
        </a:xfrm>
      </p:grpSpPr>
      <p:sp>
        <p:nvSpPr>
          <p:cNvPr id="983" name="Google Shape;983;p8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984" name="Google Shape;984;p87"/>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85" name="Google Shape;985;p87"/>
          <p:cNvPicPr preferRelativeResize="0"/>
          <p:nvPr/>
        </p:nvPicPr>
        <p:blipFill>
          <a:blip r:embed="rId3">
            <a:alphaModFix/>
          </a:blip>
          <a:stretch>
            <a:fillRect/>
          </a:stretch>
        </p:blipFill>
        <p:spPr>
          <a:xfrm>
            <a:off x="101495" y="2266026"/>
            <a:ext cx="1142980" cy="857250"/>
          </a:xfrm>
          <a:prstGeom prst="rect">
            <a:avLst/>
          </a:prstGeom>
          <a:noFill/>
          <a:ln>
            <a:noFill/>
          </a:ln>
        </p:spPr>
      </p:pic>
      <p:sp>
        <p:nvSpPr>
          <p:cNvPr id="986" name="Google Shape;986;p87"/>
          <p:cNvSpPr txBox="1"/>
          <p:nvPr/>
        </p:nvSpPr>
        <p:spPr>
          <a:xfrm>
            <a:off x="166600" y="3254108"/>
            <a:ext cx="921000" cy="39146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987" name="Google Shape;987;p87"/>
          <p:cNvPicPr preferRelativeResize="0"/>
          <p:nvPr/>
        </p:nvPicPr>
        <p:blipFill>
          <a:blip r:embed="rId4">
            <a:alphaModFix/>
          </a:blip>
          <a:stretch>
            <a:fillRect/>
          </a:stretch>
        </p:blipFill>
        <p:spPr>
          <a:xfrm>
            <a:off x="1420599" y="2281812"/>
            <a:ext cx="1362775" cy="908525"/>
          </a:xfrm>
          <a:prstGeom prst="rect">
            <a:avLst/>
          </a:prstGeom>
          <a:noFill/>
          <a:ln>
            <a:noFill/>
          </a:ln>
        </p:spPr>
      </p:pic>
      <p:sp>
        <p:nvSpPr>
          <p:cNvPr id="988" name="Google Shape;988;p87"/>
          <p:cNvSpPr txBox="1"/>
          <p:nvPr/>
        </p:nvSpPr>
        <p:spPr>
          <a:xfrm>
            <a:off x="1714300" y="3254108"/>
            <a:ext cx="822900" cy="3609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989" name="Google Shape;989;p87"/>
          <p:cNvCxnSpPr/>
          <p:nvPr/>
        </p:nvCxnSpPr>
        <p:spPr>
          <a:xfrm>
            <a:off x="1048300" y="2694651"/>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990" name="Google Shape;990;p87"/>
          <p:cNvCxnSpPr>
            <a:stCxn id="991"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992" name="Google Shape;992;p87"/>
          <p:cNvCxnSpPr>
            <a:cxnSpLocks/>
          </p:cNvCxnSpPr>
          <p:nvPr/>
        </p:nvCxnSpPr>
        <p:spPr>
          <a:xfrm>
            <a:off x="2276475" y="2694651"/>
            <a:ext cx="1019175" cy="50024"/>
          </a:xfrm>
          <a:prstGeom prst="straightConnector1">
            <a:avLst/>
          </a:prstGeom>
          <a:noFill/>
          <a:ln w="38100" cap="flat" cmpd="sng">
            <a:solidFill>
              <a:schemeClr val="accent3"/>
            </a:solidFill>
            <a:prstDash val="solid"/>
            <a:round/>
            <a:headEnd type="none" w="med" len="med"/>
            <a:tailEnd type="none" w="med" len="med"/>
          </a:ln>
        </p:spPr>
      </p:cxnSp>
      <p:sp>
        <p:nvSpPr>
          <p:cNvPr id="993" name="Google Shape;993;p87"/>
          <p:cNvSpPr txBox="1"/>
          <p:nvPr/>
        </p:nvSpPr>
        <p:spPr>
          <a:xfrm>
            <a:off x="3172934" y="3181632"/>
            <a:ext cx="653002" cy="3906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994" name="Google Shape;994;p87"/>
          <p:cNvPicPr preferRelativeResize="0"/>
          <p:nvPr/>
        </p:nvPicPr>
        <p:blipFill>
          <a:blip r:embed="rId5">
            <a:alphaModFix/>
          </a:blip>
          <a:stretch>
            <a:fillRect/>
          </a:stretch>
        </p:blipFill>
        <p:spPr>
          <a:xfrm>
            <a:off x="2941753" y="2370790"/>
            <a:ext cx="1245024" cy="752486"/>
          </a:xfrm>
          <a:prstGeom prst="rect">
            <a:avLst/>
          </a:prstGeom>
          <a:noFill/>
          <a:ln>
            <a:noFill/>
          </a:ln>
        </p:spPr>
      </p:pic>
      <p:pic>
        <p:nvPicPr>
          <p:cNvPr id="995" name="Google Shape;995;p87"/>
          <p:cNvPicPr preferRelativeResize="0"/>
          <p:nvPr/>
        </p:nvPicPr>
        <p:blipFill>
          <a:blip r:embed="rId6">
            <a:alphaModFix/>
          </a:blip>
          <a:stretch>
            <a:fillRect/>
          </a:stretch>
        </p:blipFill>
        <p:spPr>
          <a:xfrm>
            <a:off x="3286634" y="1644214"/>
            <a:ext cx="695950" cy="695950"/>
          </a:xfrm>
          <a:prstGeom prst="rect">
            <a:avLst/>
          </a:prstGeom>
          <a:noFill/>
          <a:ln>
            <a:noFill/>
          </a:ln>
        </p:spPr>
      </p:pic>
      <p:pic>
        <p:nvPicPr>
          <p:cNvPr id="996" name="Google Shape;996;p87"/>
          <p:cNvPicPr preferRelativeResize="0"/>
          <p:nvPr/>
        </p:nvPicPr>
        <p:blipFill>
          <a:blip r:embed="rId7">
            <a:alphaModFix/>
          </a:blip>
          <a:stretch>
            <a:fillRect/>
          </a:stretch>
        </p:blipFill>
        <p:spPr>
          <a:xfrm>
            <a:off x="5038579" y="1315924"/>
            <a:ext cx="515528" cy="857250"/>
          </a:xfrm>
          <a:prstGeom prst="rect">
            <a:avLst/>
          </a:prstGeom>
          <a:noFill/>
          <a:ln>
            <a:noFill/>
          </a:ln>
        </p:spPr>
      </p:pic>
      <p:sp>
        <p:nvSpPr>
          <p:cNvPr id="997" name="Google Shape;997;p87"/>
          <p:cNvSpPr txBox="1"/>
          <p:nvPr/>
        </p:nvSpPr>
        <p:spPr>
          <a:xfrm>
            <a:off x="5681939" y="1637882"/>
            <a:ext cx="1143000" cy="410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1</a:t>
            </a:r>
            <a:endParaRPr u="sng" dirty="0">
              <a:solidFill>
                <a:schemeClr val="bg1"/>
              </a:solidFill>
            </a:endParaRPr>
          </a:p>
        </p:txBody>
      </p:sp>
      <p:pic>
        <p:nvPicPr>
          <p:cNvPr id="998" name="Google Shape;998;p87"/>
          <p:cNvPicPr preferRelativeResize="0"/>
          <p:nvPr/>
        </p:nvPicPr>
        <p:blipFill>
          <a:blip r:embed="rId7">
            <a:alphaModFix/>
          </a:blip>
          <a:stretch>
            <a:fillRect/>
          </a:stretch>
        </p:blipFill>
        <p:spPr>
          <a:xfrm>
            <a:off x="7207873" y="1744549"/>
            <a:ext cx="515528" cy="857250"/>
          </a:xfrm>
          <a:prstGeom prst="rect">
            <a:avLst/>
          </a:prstGeom>
          <a:noFill/>
          <a:ln>
            <a:noFill/>
          </a:ln>
        </p:spPr>
      </p:pic>
      <p:sp>
        <p:nvSpPr>
          <p:cNvPr id="999" name="Google Shape;999;p87"/>
          <p:cNvSpPr txBox="1"/>
          <p:nvPr/>
        </p:nvSpPr>
        <p:spPr>
          <a:xfrm>
            <a:off x="6384863" y="2744675"/>
            <a:ext cx="1143000" cy="39124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000" name="Google Shape;1000;p87"/>
          <p:cNvPicPr preferRelativeResize="0"/>
          <p:nvPr/>
        </p:nvPicPr>
        <p:blipFill>
          <a:blip r:embed="rId7">
            <a:alphaModFix/>
          </a:blip>
          <a:stretch>
            <a:fillRect/>
          </a:stretch>
        </p:blipFill>
        <p:spPr>
          <a:xfrm>
            <a:off x="8068709" y="2715831"/>
            <a:ext cx="515528" cy="857250"/>
          </a:xfrm>
          <a:prstGeom prst="rect">
            <a:avLst/>
          </a:prstGeom>
          <a:noFill/>
          <a:ln>
            <a:noFill/>
          </a:ln>
        </p:spPr>
      </p:pic>
      <p:sp>
        <p:nvSpPr>
          <p:cNvPr id="1001" name="Google Shape;1001;p87"/>
          <p:cNvSpPr txBox="1"/>
          <p:nvPr/>
        </p:nvSpPr>
        <p:spPr>
          <a:xfrm>
            <a:off x="7497209" y="3914222"/>
            <a:ext cx="1143000" cy="40843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2F6CCAB4-089B-4A5D-B9BC-27B341A28020}"/>
              </a:ext>
            </a:extLst>
          </p:cNvPr>
          <p:cNvPicPr>
            <a:picLocks noChangeAspect="1"/>
          </p:cNvPicPr>
          <p:nvPr/>
        </p:nvPicPr>
        <p:blipFill>
          <a:blip r:embed="rId8"/>
          <a:stretch>
            <a:fillRect/>
          </a:stretch>
        </p:blipFill>
        <p:spPr>
          <a:xfrm>
            <a:off x="8404900" y="4515710"/>
            <a:ext cx="701386" cy="5587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982"/>
        <p:cNvGrpSpPr/>
        <p:nvPr/>
      </p:nvGrpSpPr>
      <p:grpSpPr>
        <a:xfrm>
          <a:off x="0" y="0"/>
          <a:ext cx="0" cy="0"/>
          <a:chOff x="0" y="0"/>
          <a:chExt cx="0" cy="0"/>
        </a:xfrm>
      </p:grpSpPr>
      <p:sp>
        <p:nvSpPr>
          <p:cNvPr id="983" name="Google Shape;983;p8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984" name="Google Shape;984;p87"/>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85" name="Google Shape;985;p87"/>
          <p:cNvPicPr preferRelativeResize="0"/>
          <p:nvPr/>
        </p:nvPicPr>
        <p:blipFill>
          <a:blip r:embed="rId3">
            <a:alphaModFix/>
          </a:blip>
          <a:stretch>
            <a:fillRect/>
          </a:stretch>
        </p:blipFill>
        <p:spPr>
          <a:xfrm>
            <a:off x="101495" y="2266026"/>
            <a:ext cx="1142980" cy="857250"/>
          </a:xfrm>
          <a:prstGeom prst="rect">
            <a:avLst/>
          </a:prstGeom>
          <a:noFill/>
          <a:ln>
            <a:noFill/>
          </a:ln>
        </p:spPr>
      </p:pic>
      <p:sp>
        <p:nvSpPr>
          <p:cNvPr id="986" name="Google Shape;986;p87"/>
          <p:cNvSpPr txBox="1"/>
          <p:nvPr/>
        </p:nvSpPr>
        <p:spPr>
          <a:xfrm>
            <a:off x="243769" y="3222726"/>
            <a:ext cx="921000" cy="39146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987" name="Google Shape;987;p87"/>
          <p:cNvPicPr preferRelativeResize="0"/>
          <p:nvPr/>
        </p:nvPicPr>
        <p:blipFill>
          <a:blip r:embed="rId4">
            <a:alphaModFix/>
          </a:blip>
          <a:stretch>
            <a:fillRect/>
          </a:stretch>
        </p:blipFill>
        <p:spPr>
          <a:xfrm>
            <a:off x="1420599" y="2281812"/>
            <a:ext cx="1362775" cy="908525"/>
          </a:xfrm>
          <a:prstGeom prst="rect">
            <a:avLst/>
          </a:prstGeom>
          <a:noFill/>
          <a:ln>
            <a:noFill/>
          </a:ln>
        </p:spPr>
      </p:pic>
      <p:sp>
        <p:nvSpPr>
          <p:cNvPr id="988" name="Google Shape;988;p87"/>
          <p:cNvSpPr txBox="1"/>
          <p:nvPr/>
        </p:nvSpPr>
        <p:spPr>
          <a:xfrm>
            <a:off x="1714300" y="3254108"/>
            <a:ext cx="822900" cy="3609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989" name="Google Shape;989;p87"/>
          <p:cNvCxnSpPr/>
          <p:nvPr/>
        </p:nvCxnSpPr>
        <p:spPr>
          <a:xfrm>
            <a:off x="1048300" y="2694651"/>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990" name="Google Shape;990;p87"/>
          <p:cNvCxnSpPr>
            <a:stCxn id="991"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992" name="Google Shape;992;p87"/>
          <p:cNvCxnSpPr>
            <a:cxnSpLocks/>
          </p:cNvCxnSpPr>
          <p:nvPr/>
        </p:nvCxnSpPr>
        <p:spPr>
          <a:xfrm>
            <a:off x="2199575" y="2694651"/>
            <a:ext cx="1362775" cy="183308"/>
          </a:xfrm>
          <a:prstGeom prst="straightConnector1">
            <a:avLst/>
          </a:prstGeom>
          <a:noFill/>
          <a:ln w="38100" cap="flat" cmpd="sng">
            <a:solidFill>
              <a:schemeClr val="accent3"/>
            </a:solidFill>
            <a:prstDash val="solid"/>
            <a:round/>
            <a:headEnd type="none" w="med" len="med"/>
            <a:tailEnd type="none" w="med" len="med"/>
          </a:ln>
        </p:spPr>
      </p:cxnSp>
      <p:sp>
        <p:nvSpPr>
          <p:cNvPr id="993" name="Google Shape;993;p87"/>
          <p:cNvSpPr txBox="1"/>
          <p:nvPr/>
        </p:nvSpPr>
        <p:spPr>
          <a:xfrm>
            <a:off x="3357798" y="3284235"/>
            <a:ext cx="653002" cy="3906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994" name="Google Shape;994;p87"/>
          <p:cNvPicPr preferRelativeResize="0"/>
          <p:nvPr/>
        </p:nvPicPr>
        <p:blipFill>
          <a:blip r:embed="rId5">
            <a:alphaModFix/>
          </a:blip>
          <a:stretch>
            <a:fillRect/>
          </a:stretch>
        </p:blipFill>
        <p:spPr>
          <a:xfrm>
            <a:off x="3040039" y="2376930"/>
            <a:ext cx="1245024" cy="803507"/>
          </a:xfrm>
          <a:prstGeom prst="rect">
            <a:avLst/>
          </a:prstGeom>
          <a:noFill/>
          <a:ln>
            <a:noFill/>
          </a:ln>
        </p:spPr>
      </p:pic>
      <p:pic>
        <p:nvPicPr>
          <p:cNvPr id="995" name="Google Shape;995;p87"/>
          <p:cNvPicPr preferRelativeResize="0"/>
          <p:nvPr/>
        </p:nvPicPr>
        <p:blipFill>
          <a:blip r:embed="rId6">
            <a:alphaModFix/>
          </a:blip>
          <a:stretch>
            <a:fillRect/>
          </a:stretch>
        </p:blipFill>
        <p:spPr>
          <a:xfrm>
            <a:off x="4010800" y="1980081"/>
            <a:ext cx="695950" cy="695950"/>
          </a:xfrm>
          <a:prstGeom prst="rect">
            <a:avLst/>
          </a:prstGeom>
          <a:noFill/>
          <a:ln>
            <a:noFill/>
          </a:ln>
        </p:spPr>
      </p:pic>
      <p:pic>
        <p:nvPicPr>
          <p:cNvPr id="996" name="Google Shape;996;p87"/>
          <p:cNvPicPr preferRelativeResize="0"/>
          <p:nvPr/>
        </p:nvPicPr>
        <p:blipFill>
          <a:blip r:embed="rId7">
            <a:alphaModFix/>
          </a:blip>
          <a:stretch>
            <a:fillRect/>
          </a:stretch>
        </p:blipFill>
        <p:spPr>
          <a:xfrm>
            <a:off x="5314976" y="1243970"/>
            <a:ext cx="515528" cy="857250"/>
          </a:xfrm>
          <a:prstGeom prst="rect">
            <a:avLst/>
          </a:prstGeom>
          <a:noFill/>
          <a:ln>
            <a:noFill/>
          </a:ln>
        </p:spPr>
      </p:pic>
      <p:sp>
        <p:nvSpPr>
          <p:cNvPr id="997" name="Google Shape;997;p87"/>
          <p:cNvSpPr txBox="1"/>
          <p:nvPr/>
        </p:nvSpPr>
        <p:spPr>
          <a:xfrm>
            <a:off x="6241301" y="1268856"/>
            <a:ext cx="1143000" cy="410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1</a:t>
            </a:r>
            <a:endParaRPr u="sng" dirty="0">
              <a:solidFill>
                <a:schemeClr val="bg1"/>
              </a:solidFill>
            </a:endParaRPr>
          </a:p>
        </p:txBody>
      </p:sp>
      <p:pic>
        <p:nvPicPr>
          <p:cNvPr id="998" name="Google Shape;998;p87"/>
          <p:cNvPicPr preferRelativeResize="0"/>
          <p:nvPr/>
        </p:nvPicPr>
        <p:blipFill>
          <a:blip r:embed="rId7">
            <a:alphaModFix/>
          </a:blip>
          <a:stretch>
            <a:fillRect/>
          </a:stretch>
        </p:blipFill>
        <p:spPr>
          <a:xfrm>
            <a:off x="6812801" y="2020709"/>
            <a:ext cx="515528" cy="857250"/>
          </a:xfrm>
          <a:prstGeom prst="rect">
            <a:avLst/>
          </a:prstGeom>
          <a:noFill/>
          <a:ln>
            <a:noFill/>
          </a:ln>
        </p:spPr>
      </p:pic>
      <p:sp>
        <p:nvSpPr>
          <p:cNvPr id="999" name="Google Shape;999;p87"/>
          <p:cNvSpPr txBox="1"/>
          <p:nvPr/>
        </p:nvSpPr>
        <p:spPr>
          <a:xfrm>
            <a:off x="6185329" y="3004070"/>
            <a:ext cx="1143000" cy="39124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000" name="Google Shape;1000;p87"/>
          <p:cNvPicPr preferRelativeResize="0"/>
          <p:nvPr/>
        </p:nvPicPr>
        <p:blipFill>
          <a:blip r:embed="rId7">
            <a:alphaModFix/>
          </a:blip>
          <a:stretch>
            <a:fillRect/>
          </a:stretch>
        </p:blipFill>
        <p:spPr>
          <a:xfrm>
            <a:off x="8110760" y="2757832"/>
            <a:ext cx="515528" cy="857250"/>
          </a:xfrm>
          <a:prstGeom prst="rect">
            <a:avLst/>
          </a:prstGeom>
          <a:noFill/>
          <a:ln>
            <a:noFill/>
          </a:ln>
        </p:spPr>
      </p:pic>
      <p:sp>
        <p:nvSpPr>
          <p:cNvPr id="1001" name="Google Shape;1001;p87"/>
          <p:cNvSpPr txBox="1"/>
          <p:nvPr/>
        </p:nvSpPr>
        <p:spPr>
          <a:xfrm>
            <a:off x="7797024" y="3835289"/>
            <a:ext cx="1143000" cy="40843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2F6CCAB4-089B-4A5D-B9BC-27B341A28020}"/>
              </a:ext>
            </a:extLst>
          </p:cNvPr>
          <p:cNvPicPr>
            <a:picLocks noChangeAspect="1"/>
          </p:cNvPicPr>
          <p:nvPr/>
        </p:nvPicPr>
        <p:blipFill>
          <a:blip r:embed="rId8"/>
          <a:stretch>
            <a:fillRect/>
          </a:stretch>
        </p:blipFill>
        <p:spPr>
          <a:xfrm>
            <a:off x="8404900" y="4515710"/>
            <a:ext cx="701386" cy="558771"/>
          </a:xfrm>
          <a:prstGeom prst="rect">
            <a:avLst/>
          </a:prstGeom>
        </p:spPr>
      </p:pic>
      <p:sp>
        <p:nvSpPr>
          <p:cNvPr id="2" name="Rectangle 1">
            <a:extLst>
              <a:ext uri="{FF2B5EF4-FFF2-40B4-BE49-F238E27FC236}">
                <a16:creationId xmlns:a16="http://schemas.microsoft.com/office/drawing/2014/main" id="{C104A6D9-A726-4835-8802-53148FBD9D2B}"/>
              </a:ext>
            </a:extLst>
          </p:cNvPr>
          <p:cNvSpPr/>
          <p:nvPr/>
        </p:nvSpPr>
        <p:spPr>
          <a:xfrm>
            <a:off x="1048300" y="3946792"/>
            <a:ext cx="5545370" cy="64633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sz="1800" dirty="0">
                <a:solidFill>
                  <a:schemeClr val="bg1"/>
                </a:solidFill>
                <a:latin typeface="Lato"/>
                <a:ea typeface="Lato"/>
                <a:cs typeface="Lato"/>
                <a:sym typeface="Lato"/>
              </a:rPr>
              <a:t>Now we’ll look at distance. Let’s outline what 1000 square foot coverage looks like coming from the Z1:</a:t>
            </a:r>
          </a:p>
        </p:txBody>
      </p:sp>
    </p:spTree>
    <p:extLst>
      <p:ext uri="{BB962C8B-B14F-4D97-AF65-F5344CB8AC3E}">
        <p14:creationId xmlns:p14="http://schemas.microsoft.com/office/powerpoint/2010/main" val="2020573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65969" y="2965927"/>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035" name="Google Shape;1035;p89"/>
          <p:cNvSpPr txBox="1"/>
          <p:nvPr/>
        </p:nvSpPr>
        <p:spPr>
          <a:xfrm>
            <a:off x="1690537" y="3013475"/>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040" name="Google Shape;1040;p89"/>
          <p:cNvSpPr txBox="1"/>
          <p:nvPr/>
        </p:nvSpPr>
        <p:spPr>
          <a:xfrm>
            <a:off x="3057102" y="2804388"/>
            <a:ext cx="670489" cy="331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041" name="Google Shape;1041;p89"/>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042" name="Google Shape;1042;p89"/>
          <p:cNvPicPr preferRelativeResize="0"/>
          <p:nvPr/>
        </p:nvPicPr>
        <p:blipFill>
          <a:blip r:embed="rId6">
            <a:alphaModFix/>
          </a:blip>
          <a:stretch>
            <a:fillRect/>
          </a:stretch>
        </p:blipFill>
        <p:spPr>
          <a:xfrm>
            <a:off x="3928723" y="1753448"/>
            <a:ext cx="695950" cy="695950"/>
          </a:xfrm>
          <a:prstGeom prst="rect">
            <a:avLst/>
          </a:prstGeom>
          <a:noFill/>
          <a:ln>
            <a:noFill/>
          </a:ln>
        </p:spPr>
      </p:pic>
      <p:pic>
        <p:nvPicPr>
          <p:cNvPr id="1043" name="Google Shape;1043;p89"/>
          <p:cNvPicPr preferRelativeResize="0"/>
          <p:nvPr/>
        </p:nvPicPr>
        <p:blipFill>
          <a:blip r:embed="rId7">
            <a:alphaModFix/>
          </a:blip>
          <a:stretch>
            <a:fillRect/>
          </a:stretch>
        </p:blipFill>
        <p:spPr>
          <a:xfrm>
            <a:off x="2876818" y="1093133"/>
            <a:ext cx="515528" cy="857250"/>
          </a:xfrm>
          <a:prstGeom prst="rect">
            <a:avLst/>
          </a:prstGeom>
          <a:noFill/>
          <a:ln>
            <a:noFill/>
          </a:ln>
        </p:spPr>
      </p:pic>
      <p:sp>
        <p:nvSpPr>
          <p:cNvPr id="1044" name="Google Shape;1044;p89"/>
          <p:cNvSpPr txBox="1"/>
          <p:nvPr/>
        </p:nvSpPr>
        <p:spPr>
          <a:xfrm>
            <a:off x="3561815" y="1187035"/>
            <a:ext cx="1143000"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1</a:t>
            </a:r>
            <a:endParaRPr u="sng" dirty="0">
              <a:solidFill>
                <a:schemeClr val="bg1"/>
              </a:solidFill>
            </a:endParaRPr>
          </a:p>
        </p:txBody>
      </p:sp>
      <p:pic>
        <p:nvPicPr>
          <p:cNvPr id="1045" name="Google Shape;1045;p89"/>
          <p:cNvPicPr preferRelativeResize="0"/>
          <p:nvPr/>
        </p:nvPicPr>
        <p:blipFill>
          <a:blip r:embed="rId7">
            <a:alphaModFix/>
          </a:blip>
          <a:stretch>
            <a:fillRect/>
          </a:stretch>
        </p:blipFill>
        <p:spPr>
          <a:xfrm>
            <a:off x="4526605" y="2919638"/>
            <a:ext cx="515528" cy="857250"/>
          </a:xfrm>
          <a:prstGeom prst="rect">
            <a:avLst/>
          </a:prstGeom>
          <a:noFill/>
          <a:ln>
            <a:noFill/>
          </a:ln>
        </p:spPr>
      </p:pic>
      <p:sp>
        <p:nvSpPr>
          <p:cNvPr id="1046" name="Google Shape;1046;p89"/>
          <p:cNvSpPr txBox="1"/>
          <p:nvPr/>
        </p:nvSpPr>
        <p:spPr>
          <a:xfrm>
            <a:off x="5160932" y="3193554"/>
            <a:ext cx="1143000"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047" name="Google Shape;1047;p89"/>
          <p:cNvPicPr preferRelativeResize="0"/>
          <p:nvPr/>
        </p:nvPicPr>
        <p:blipFill>
          <a:blip r:embed="rId7">
            <a:alphaModFix/>
          </a:blip>
          <a:stretch>
            <a:fillRect/>
          </a:stretch>
        </p:blipFill>
        <p:spPr>
          <a:xfrm>
            <a:off x="7826462" y="2765225"/>
            <a:ext cx="515528" cy="857250"/>
          </a:xfrm>
          <a:prstGeom prst="rect">
            <a:avLst/>
          </a:prstGeom>
          <a:noFill/>
          <a:ln>
            <a:noFill/>
          </a:ln>
        </p:spPr>
      </p:pic>
      <p:sp>
        <p:nvSpPr>
          <p:cNvPr id="1048" name="Google Shape;1048;p89"/>
          <p:cNvSpPr txBox="1"/>
          <p:nvPr/>
        </p:nvSpPr>
        <p:spPr>
          <a:xfrm>
            <a:off x="7926532" y="3681798"/>
            <a:ext cx="1143000" cy="45391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sp>
        <p:nvSpPr>
          <p:cNvPr id="1049" name="Google Shape;1049;p89"/>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9"/>
          <p:cNvSpPr txBox="1"/>
          <p:nvPr/>
        </p:nvSpPr>
        <p:spPr>
          <a:xfrm>
            <a:off x="2419950" y="4016850"/>
            <a:ext cx="2713800" cy="6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FF"/>
                </a:solidFill>
                <a:latin typeface="Lato"/>
                <a:ea typeface="Lato"/>
                <a:cs typeface="Lato"/>
                <a:sym typeface="Lato"/>
              </a:rPr>
              <a:t>Wireless Network Coverage</a:t>
            </a:r>
            <a:endParaRPr>
              <a:solidFill>
                <a:srgbClr val="0000FF"/>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8"/>
          <a:stretch>
            <a:fillRect/>
          </a:stretch>
        </p:blipFill>
        <p:spPr>
          <a:xfrm>
            <a:off x="8499764" y="4593036"/>
            <a:ext cx="569768" cy="45391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65969" y="2965927"/>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035" name="Google Shape;1035;p89"/>
          <p:cNvSpPr txBox="1"/>
          <p:nvPr/>
        </p:nvSpPr>
        <p:spPr>
          <a:xfrm>
            <a:off x="1667931" y="3063941"/>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040" name="Google Shape;1040;p89"/>
          <p:cNvSpPr txBox="1"/>
          <p:nvPr/>
        </p:nvSpPr>
        <p:spPr>
          <a:xfrm>
            <a:off x="3061924" y="2822566"/>
            <a:ext cx="670489" cy="331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041" name="Google Shape;1041;p89"/>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042" name="Google Shape;1042;p89"/>
          <p:cNvPicPr preferRelativeResize="0"/>
          <p:nvPr/>
        </p:nvPicPr>
        <p:blipFill>
          <a:blip r:embed="rId6">
            <a:alphaModFix/>
          </a:blip>
          <a:stretch>
            <a:fillRect/>
          </a:stretch>
        </p:blipFill>
        <p:spPr>
          <a:xfrm>
            <a:off x="3670007" y="1665954"/>
            <a:ext cx="695950" cy="695950"/>
          </a:xfrm>
          <a:prstGeom prst="rect">
            <a:avLst/>
          </a:prstGeom>
          <a:noFill/>
          <a:ln>
            <a:noFill/>
          </a:ln>
        </p:spPr>
      </p:pic>
      <p:pic>
        <p:nvPicPr>
          <p:cNvPr id="1043" name="Google Shape;1043;p89"/>
          <p:cNvPicPr preferRelativeResize="0"/>
          <p:nvPr/>
        </p:nvPicPr>
        <p:blipFill>
          <a:blip r:embed="rId7">
            <a:alphaModFix/>
          </a:blip>
          <a:stretch>
            <a:fillRect/>
          </a:stretch>
        </p:blipFill>
        <p:spPr>
          <a:xfrm>
            <a:off x="4991974" y="1833701"/>
            <a:ext cx="515528" cy="857250"/>
          </a:xfrm>
          <a:prstGeom prst="rect">
            <a:avLst/>
          </a:prstGeom>
          <a:noFill/>
          <a:ln>
            <a:noFill/>
          </a:ln>
        </p:spPr>
      </p:pic>
      <p:sp>
        <p:nvSpPr>
          <p:cNvPr id="1044" name="Google Shape;1044;p89"/>
          <p:cNvSpPr txBox="1"/>
          <p:nvPr/>
        </p:nvSpPr>
        <p:spPr>
          <a:xfrm>
            <a:off x="5628587" y="2068024"/>
            <a:ext cx="938528"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1</a:t>
            </a:r>
            <a:endParaRPr sz="1100" u="sng" dirty="0">
              <a:solidFill>
                <a:schemeClr val="bg1"/>
              </a:solidFill>
            </a:endParaRPr>
          </a:p>
        </p:txBody>
      </p:sp>
      <p:pic>
        <p:nvPicPr>
          <p:cNvPr id="1045" name="Google Shape;1045;p89"/>
          <p:cNvPicPr preferRelativeResize="0"/>
          <p:nvPr/>
        </p:nvPicPr>
        <p:blipFill>
          <a:blip r:embed="rId7">
            <a:alphaModFix/>
          </a:blip>
          <a:stretch>
            <a:fillRect/>
          </a:stretch>
        </p:blipFill>
        <p:spPr>
          <a:xfrm>
            <a:off x="3753198" y="3159600"/>
            <a:ext cx="515528" cy="857250"/>
          </a:xfrm>
          <a:prstGeom prst="rect">
            <a:avLst/>
          </a:prstGeom>
          <a:noFill/>
          <a:ln>
            <a:noFill/>
          </a:ln>
        </p:spPr>
      </p:pic>
      <p:sp>
        <p:nvSpPr>
          <p:cNvPr id="1046" name="Google Shape;1046;p89"/>
          <p:cNvSpPr txBox="1"/>
          <p:nvPr/>
        </p:nvSpPr>
        <p:spPr>
          <a:xfrm>
            <a:off x="4503391" y="3306650"/>
            <a:ext cx="967237"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2</a:t>
            </a:r>
            <a:endParaRPr sz="1100" u="sng" dirty="0">
              <a:solidFill>
                <a:schemeClr val="bg1"/>
              </a:solidFill>
            </a:endParaRPr>
          </a:p>
        </p:txBody>
      </p:sp>
      <p:pic>
        <p:nvPicPr>
          <p:cNvPr id="1047" name="Google Shape;1047;p89"/>
          <p:cNvPicPr preferRelativeResize="0"/>
          <p:nvPr/>
        </p:nvPicPr>
        <p:blipFill>
          <a:blip r:embed="rId7">
            <a:alphaModFix/>
          </a:blip>
          <a:stretch>
            <a:fillRect/>
          </a:stretch>
        </p:blipFill>
        <p:spPr>
          <a:xfrm>
            <a:off x="6973547" y="1685804"/>
            <a:ext cx="515528" cy="857250"/>
          </a:xfrm>
          <a:prstGeom prst="rect">
            <a:avLst/>
          </a:prstGeom>
          <a:noFill/>
          <a:ln>
            <a:noFill/>
          </a:ln>
        </p:spPr>
      </p:pic>
      <p:sp>
        <p:nvSpPr>
          <p:cNvPr id="1048" name="Google Shape;1048;p89"/>
          <p:cNvSpPr txBox="1"/>
          <p:nvPr/>
        </p:nvSpPr>
        <p:spPr>
          <a:xfrm>
            <a:off x="7738344" y="1914683"/>
            <a:ext cx="948456" cy="3884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3</a:t>
            </a:r>
            <a:endParaRPr sz="1100" u="sng" dirty="0">
              <a:solidFill>
                <a:schemeClr val="bg1"/>
              </a:solidFill>
            </a:endParaRPr>
          </a:p>
          <a:p>
            <a:pPr marL="0" lvl="0" indent="0" algn="l" rtl="0">
              <a:spcBef>
                <a:spcPts val="0"/>
              </a:spcBef>
              <a:spcAft>
                <a:spcPts val="0"/>
              </a:spcAft>
              <a:buNone/>
            </a:pPr>
            <a:endParaRPr dirty="0"/>
          </a:p>
        </p:txBody>
      </p:sp>
      <p:sp>
        <p:nvSpPr>
          <p:cNvPr id="1049" name="Google Shape;1049;p89"/>
          <p:cNvSpPr/>
          <p:nvPr/>
        </p:nvSpPr>
        <p:spPr>
          <a:xfrm>
            <a:off x="1657367" y="580127"/>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9"/>
          <p:cNvSpPr txBox="1"/>
          <p:nvPr/>
        </p:nvSpPr>
        <p:spPr>
          <a:xfrm>
            <a:off x="2419950" y="4016850"/>
            <a:ext cx="2713800" cy="6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FF"/>
                </a:solidFill>
                <a:latin typeface="Lato"/>
                <a:ea typeface="Lato"/>
                <a:cs typeface="Lato"/>
                <a:sym typeface="Lato"/>
              </a:rPr>
              <a:t>Wireless Network Coverage</a:t>
            </a:r>
            <a:endParaRPr>
              <a:solidFill>
                <a:srgbClr val="0000FF"/>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8"/>
          <a:stretch>
            <a:fillRect/>
          </a:stretch>
        </p:blipFill>
        <p:spPr>
          <a:xfrm>
            <a:off x="8499764" y="4593036"/>
            <a:ext cx="569768" cy="453915"/>
          </a:xfrm>
          <a:prstGeom prst="rect">
            <a:avLst/>
          </a:prstGeom>
        </p:spPr>
      </p:pic>
      <p:sp>
        <p:nvSpPr>
          <p:cNvPr id="2" name="Rectangle 1">
            <a:extLst>
              <a:ext uri="{FF2B5EF4-FFF2-40B4-BE49-F238E27FC236}">
                <a16:creationId xmlns:a16="http://schemas.microsoft.com/office/drawing/2014/main" id="{08BB2BB7-8FE9-4032-9A8F-71FF1583D45F}"/>
              </a:ext>
            </a:extLst>
          </p:cNvPr>
          <p:cNvSpPr/>
          <p:nvPr/>
        </p:nvSpPr>
        <p:spPr>
          <a:xfrm>
            <a:off x="5628587" y="3673172"/>
            <a:ext cx="2976650" cy="138499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algn="ctr"/>
            <a:r>
              <a:rPr lang="en-US" dirty="0">
                <a:solidFill>
                  <a:schemeClr val="bg1"/>
                </a:solidFill>
                <a:latin typeface="Lato"/>
                <a:ea typeface="Lato"/>
                <a:cs typeface="Lato"/>
                <a:sym typeface="Lato"/>
              </a:rPr>
              <a:t>Looks like Handhelds 1 and 2 are covered, but Handheld 3 is outside of the range of the Z1. We’ll need to extend the coverage somehow, or Handheld 3 won’t be able to access the  Internet</a:t>
            </a:r>
            <a:endParaRPr lang="en-US" dirty="0">
              <a:solidFill>
                <a:schemeClr val="bg1"/>
              </a:solidFill>
            </a:endParaRPr>
          </a:p>
        </p:txBody>
      </p:sp>
    </p:spTree>
    <p:extLst>
      <p:ext uri="{BB962C8B-B14F-4D97-AF65-F5344CB8AC3E}">
        <p14:creationId xmlns:p14="http://schemas.microsoft.com/office/powerpoint/2010/main" val="3373526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80"/>
        <p:cNvGrpSpPr/>
        <p:nvPr/>
      </p:nvGrpSpPr>
      <p:grpSpPr>
        <a:xfrm>
          <a:off x="0" y="0"/>
          <a:ext cx="0" cy="0"/>
          <a:chOff x="0" y="0"/>
          <a:chExt cx="0" cy="0"/>
        </a:xfrm>
      </p:grpSpPr>
      <p:sp>
        <p:nvSpPr>
          <p:cNvPr id="1081" name="Google Shape;1081;p91"/>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Cue Access Points!</a:t>
            </a:r>
            <a:r>
              <a:rPr lang="en-US" dirty="0"/>
              <a:t>	</a:t>
            </a:r>
            <a:endParaRPr dirty="0"/>
          </a:p>
        </p:txBody>
      </p:sp>
      <p:sp>
        <p:nvSpPr>
          <p:cNvPr id="1082" name="Google Shape;1082;p91"/>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dirty="0">
                <a:solidFill>
                  <a:schemeClr val="bg1"/>
                </a:solidFill>
              </a:rPr>
              <a:t>An </a:t>
            </a:r>
            <a:r>
              <a:rPr lang="en-US" sz="2800" b="1" dirty="0">
                <a:solidFill>
                  <a:srgbClr val="C00000"/>
                </a:solidFill>
              </a:rPr>
              <a:t>Access Point</a:t>
            </a:r>
            <a:r>
              <a:rPr lang="en-US" sz="2800" dirty="0">
                <a:solidFill>
                  <a:srgbClr val="C00000"/>
                </a:solidFill>
              </a:rPr>
              <a:t> </a:t>
            </a:r>
          </a:p>
          <a:p>
            <a:pPr marL="342900" lvl="0" indent="-139700" algn="ctr" rtl="0">
              <a:spcBef>
                <a:spcPts val="640"/>
              </a:spcBef>
              <a:spcAft>
                <a:spcPts val="0"/>
              </a:spcAft>
              <a:buNone/>
            </a:pPr>
            <a:r>
              <a:rPr lang="en-US" sz="2800" dirty="0">
                <a:solidFill>
                  <a:schemeClr val="bg1"/>
                </a:solidFill>
              </a:rPr>
              <a:t>serves as a wireless network extender. Access Points allow us to cover large spaces with </a:t>
            </a:r>
          </a:p>
          <a:p>
            <a:pPr marL="342900" lvl="0" indent="-139700" algn="ctr" rtl="0">
              <a:spcBef>
                <a:spcPts val="640"/>
              </a:spcBef>
              <a:spcAft>
                <a:spcPts val="0"/>
              </a:spcAft>
              <a:buNone/>
            </a:pPr>
            <a:r>
              <a:rPr lang="en-US" sz="2800" dirty="0">
                <a:solidFill>
                  <a:srgbClr val="C00000"/>
                </a:solidFill>
              </a:rPr>
              <a:t>Wi-Fi</a:t>
            </a:r>
            <a:r>
              <a:rPr lang="en-US" sz="2800" dirty="0">
                <a:solidFill>
                  <a:schemeClr val="bg1"/>
                </a:solidFill>
              </a:rPr>
              <a:t> </a:t>
            </a:r>
          </a:p>
          <a:p>
            <a:pPr marL="342900" lvl="0" indent="-139700" algn="ctr" rtl="0">
              <a:spcBef>
                <a:spcPts val="640"/>
              </a:spcBef>
              <a:spcAft>
                <a:spcPts val="0"/>
              </a:spcAft>
              <a:buNone/>
            </a:pPr>
            <a:r>
              <a:rPr lang="en-US" sz="2800" dirty="0">
                <a:solidFill>
                  <a:schemeClr val="bg1"/>
                </a:solidFill>
              </a:rPr>
              <a:t>so that customers can take advantage of Toast’s wireless solutions.</a:t>
            </a:r>
            <a:endParaRPr sz="2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A95C4AEF-FBF6-44B8-83E7-5E7EA66F649F}"/>
              </a:ext>
            </a:extLst>
          </p:cNvPr>
          <p:cNvPicPr>
            <a:picLocks noChangeAspect="1"/>
          </p:cNvPicPr>
          <p:nvPr/>
        </p:nvPicPr>
        <p:blipFill>
          <a:blip r:embed="rId3"/>
          <a:stretch>
            <a:fillRect/>
          </a:stretch>
        </p:blipFill>
        <p:spPr>
          <a:xfrm>
            <a:off x="8301470" y="4424444"/>
            <a:ext cx="770659" cy="61395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76000"/>
                <a:lumOff val="24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86"/>
        <p:cNvGrpSpPr/>
        <p:nvPr/>
      </p:nvGrpSpPr>
      <p:grpSpPr>
        <a:xfrm>
          <a:off x="0" y="0"/>
          <a:ext cx="0" cy="0"/>
          <a:chOff x="0" y="0"/>
          <a:chExt cx="0" cy="0"/>
        </a:xfrm>
      </p:grpSpPr>
      <p:sp>
        <p:nvSpPr>
          <p:cNvPr id="1087" name="Google Shape;1087;p92"/>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Cue Access Points!</a:t>
            </a:r>
            <a:r>
              <a:rPr lang="en-US" dirty="0"/>
              <a:t>	</a:t>
            </a:r>
            <a:endParaRPr dirty="0"/>
          </a:p>
        </p:txBody>
      </p:sp>
      <p:sp>
        <p:nvSpPr>
          <p:cNvPr id="1088" name="Google Shape;1088;p92"/>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dirty="0">
                <a:solidFill>
                  <a:schemeClr val="bg1"/>
                </a:solidFill>
              </a:rPr>
              <a:t>An </a:t>
            </a:r>
            <a:r>
              <a:rPr lang="en-US" sz="2400" b="1" dirty="0">
                <a:solidFill>
                  <a:srgbClr val="C00000"/>
                </a:solidFill>
              </a:rPr>
              <a:t>Access Point</a:t>
            </a:r>
            <a:r>
              <a:rPr lang="en-US" sz="2400" dirty="0">
                <a:solidFill>
                  <a:srgbClr val="C00000"/>
                </a:solidFill>
              </a:rPr>
              <a:t> </a:t>
            </a:r>
          </a:p>
          <a:p>
            <a:pPr marL="342900" lvl="0" indent="-139700" algn="ctr" rtl="0">
              <a:spcBef>
                <a:spcPts val="640"/>
              </a:spcBef>
              <a:spcAft>
                <a:spcPts val="0"/>
              </a:spcAft>
              <a:buNone/>
            </a:pPr>
            <a:r>
              <a:rPr lang="en-US" sz="2400" dirty="0">
                <a:solidFill>
                  <a:schemeClr val="bg1"/>
                </a:solidFill>
              </a:rPr>
              <a:t>serves as a wireless network extender. Access Points allow us to cover large spaces with</a:t>
            </a:r>
          </a:p>
          <a:p>
            <a:pPr marL="342900" lvl="0" indent="-139700" algn="ctr" rtl="0">
              <a:spcBef>
                <a:spcPts val="640"/>
              </a:spcBef>
              <a:spcAft>
                <a:spcPts val="0"/>
              </a:spcAft>
              <a:buNone/>
            </a:pPr>
            <a:r>
              <a:rPr lang="en-US" sz="2400" dirty="0">
                <a:solidFill>
                  <a:schemeClr val="bg1"/>
                </a:solidFill>
              </a:rPr>
              <a:t> </a:t>
            </a:r>
            <a:r>
              <a:rPr lang="en-US" sz="2400" b="1" dirty="0">
                <a:solidFill>
                  <a:srgbClr val="C00000"/>
                </a:solidFill>
              </a:rPr>
              <a:t>Wi-Fi</a:t>
            </a:r>
            <a:r>
              <a:rPr lang="en-US" sz="2400" dirty="0">
                <a:solidFill>
                  <a:schemeClr val="bg1"/>
                </a:solidFill>
              </a:rPr>
              <a:t> </a:t>
            </a:r>
          </a:p>
          <a:p>
            <a:pPr marL="342900" lvl="0" indent="-139700" algn="ctr" rtl="0">
              <a:spcBef>
                <a:spcPts val="640"/>
              </a:spcBef>
              <a:spcAft>
                <a:spcPts val="0"/>
              </a:spcAft>
              <a:buNone/>
            </a:pPr>
            <a:r>
              <a:rPr lang="en-US" sz="2400" dirty="0">
                <a:solidFill>
                  <a:schemeClr val="bg1"/>
                </a:solidFill>
              </a:rPr>
              <a:t>so that customers can take advantage of Brink’s wireless solutions.</a:t>
            </a:r>
            <a:endParaRPr sz="2400" dirty="0">
              <a:solidFill>
                <a:schemeClr val="bg1"/>
              </a:solidFill>
            </a:endParaRPr>
          </a:p>
          <a:p>
            <a:pPr marL="342900" lvl="0" indent="-139700" algn="ctr" rtl="0">
              <a:spcBef>
                <a:spcPts val="640"/>
              </a:spcBef>
              <a:spcAft>
                <a:spcPts val="0"/>
              </a:spcAft>
              <a:buNone/>
            </a:pPr>
            <a:r>
              <a:rPr lang="en-US" sz="2400" dirty="0">
                <a:solidFill>
                  <a:schemeClr val="bg1"/>
                </a:solidFill>
              </a:rPr>
              <a:t>Brink offers 3 Access Points to cover all scenarios:</a:t>
            </a:r>
            <a:endParaRPr sz="24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BFD6389D-6DAD-4AC3-AE71-15E30C72374E}"/>
              </a:ext>
            </a:extLst>
          </p:cNvPr>
          <p:cNvPicPr>
            <a:picLocks noChangeAspect="1"/>
          </p:cNvPicPr>
          <p:nvPr/>
        </p:nvPicPr>
        <p:blipFill>
          <a:blip r:embed="rId3"/>
          <a:stretch>
            <a:fillRect/>
          </a:stretch>
        </p:blipFill>
        <p:spPr>
          <a:xfrm>
            <a:off x="8437418" y="4594651"/>
            <a:ext cx="645968" cy="51462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92"/>
        <p:cNvGrpSpPr/>
        <p:nvPr/>
      </p:nvGrpSpPr>
      <p:grpSpPr>
        <a:xfrm>
          <a:off x="0" y="0"/>
          <a:ext cx="0" cy="0"/>
          <a:chOff x="0" y="0"/>
          <a:chExt cx="0" cy="0"/>
        </a:xfrm>
      </p:grpSpPr>
      <p:sp>
        <p:nvSpPr>
          <p:cNvPr id="1093" name="Google Shape;1093;p93"/>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AP’s (1)</a:t>
            </a:r>
            <a:endParaRPr dirty="0">
              <a:solidFill>
                <a:schemeClr val="bg1"/>
              </a:solidFill>
            </a:endParaRPr>
          </a:p>
        </p:txBody>
      </p:sp>
      <p:sp>
        <p:nvSpPr>
          <p:cNvPr id="1094" name="Google Shape;1094;p93"/>
          <p:cNvSpPr txBox="1">
            <a:spLocks noGrp="1"/>
          </p:cNvSpPr>
          <p:nvPr>
            <p:ph type="body" idx="1"/>
          </p:nvPr>
        </p:nvSpPr>
        <p:spPr>
          <a:xfrm>
            <a:off x="2942460" y="1200150"/>
            <a:ext cx="61101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b="1" dirty="0">
                <a:solidFill>
                  <a:schemeClr val="bg1"/>
                </a:solidFill>
              </a:rPr>
              <a:t>Open Mesh Dual Band Access Point</a:t>
            </a:r>
            <a:endParaRPr sz="2400" b="1" dirty="0">
              <a:solidFill>
                <a:schemeClr val="bg1"/>
              </a:solidFill>
            </a:endParaRPr>
          </a:p>
          <a:p>
            <a:pPr marL="342900" lvl="0" indent="-139700" algn="ctr" rtl="0">
              <a:spcBef>
                <a:spcPts val="640"/>
              </a:spcBef>
              <a:spcAft>
                <a:spcPts val="0"/>
              </a:spcAft>
              <a:buNone/>
            </a:pPr>
            <a:r>
              <a:rPr lang="en-US" sz="2400" dirty="0">
                <a:solidFill>
                  <a:schemeClr val="bg1"/>
                </a:solidFill>
              </a:rPr>
              <a:t>Standard go-to Access Point used in all basic scenarios. These are the least expensive AP’s that are used to easily extend wireless over large or tricky spaces.</a:t>
            </a:r>
            <a:endParaRPr sz="2400" dirty="0">
              <a:solidFill>
                <a:schemeClr val="bg1"/>
              </a:solidFill>
            </a:endParaRPr>
          </a:p>
          <a:p>
            <a:pPr marL="342900" lvl="0" indent="-139700" algn="ctr" rtl="0">
              <a:spcBef>
                <a:spcPts val="640"/>
              </a:spcBef>
              <a:spcAft>
                <a:spcPts val="0"/>
              </a:spcAft>
              <a:buNone/>
            </a:pPr>
            <a:endParaRPr sz="2400" dirty="0">
              <a:solidFill>
                <a:schemeClr val="bg1"/>
              </a:solidFill>
            </a:endParaRPr>
          </a:p>
          <a:p>
            <a:pPr marL="203200" lvl="0" indent="0" algn="l" rtl="0">
              <a:spcBef>
                <a:spcPts val="640"/>
              </a:spcBef>
              <a:spcAft>
                <a:spcPts val="0"/>
              </a:spcAft>
              <a:buNone/>
            </a:pPr>
            <a:endParaRPr sz="2400" dirty="0"/>
          </a:p>
        </p:txBody>
      </p:sp>
      <p:pic>
        <p:nvPicPr>
          <p:cNvPr id="1095" name="Google Shape;1095;p93"/>
          <p:cNvPicPr preferRelativeResize="0"/>
          <p:nvPr/>
        </p:nvPicPr>
        <p:blipFill rotWithShape="1">
          <a:blip r:embed="rId3">
            <a:alphaModFix/>
          </a:blip>
          <a:srcRect l="536" r="960"/>
          <a:stretch/>
        </p:blipFill>
        <p:spPr>
          <a:xfrm>
            <a:off x="158115" y="1606328"/>
            <a:ext cx="2428075" cy="1930844"/>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52D2587B-C61F-45C0-BDFC-72B67F0423CA}"/>
              </a:ext>
            </a:extLst>
          </p:cNvPr>
          <p:cNvPicPr>
            <a:picLocks noChangeAspect="1"/>
          </p:cNvPicPr>
          <p:nvPr/>
        </p:nvPicPr>
        <p:blipFill>
          <a:blip r:embed="rId4"/>
          <a:stretch>
            <a:fillRect/>
          </a:stretch>
        </p:blipFill>
        <p:spPr>
          <a:xfrm>
            <a:off x="8403795" y="4594650"/>
            <a:ext cx="665735" cy="5303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218"/>
        <p:cNvGrpSpPr/>
        <p:nvPr/>
      </p:nvGrpSpPr>
      <p:grpSpPr>
        <a:xfrm>
          <a:off x="0" y="0"/>
          <a:ext cx="0" cy="0"/>
          <a:chOff x="0" y="0"/>
          <a:chExt cx="0" cy="0"/>
        </a:xfrm>
      </p:grpSpPr>
      <p:sp>
        <p:nvSpPr>
          <p:cNvPr id="219" name="Google Shape;219;p4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Modems</a:t>
            </a:r>
            <a:endParaRPr sz="4400" b="0" i="0" u="none" strike="noStrike" cap="none" dirty="0">
              <a:solidFill>
                <a:schemeClr val="bg1"/>
              </a:solidFill>
              <a:sym typeface="Lato"/>
            </a:endParaRPr>
          </a:p>
        </p:txBody>
      </p:sp>
      <p:sp>
        <p:nvSpPr>
          <p:cNvPr id="220" name="Google Shape;220;p41"/>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21" name="Google Shape;221;p41"/>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222" name="Google Shape;222;p41"/>
          <p:cNvSpPr txBox="1"/>
          <p:nvPr/>
        </p:nvSpPr>
        <p:spPr>
          <a:xfrm>
            <a:off x="294128" y="3005164"/>
            <a:ext cx="863827" cy="37737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223" name="Google Shape;223;p41"/>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224" name="Google Shape;224;p41"/>
          <p:cNvSpPr txBox="1"/>
          <p:nvPr/>
        </p:nvSpPr>
        <p:spPr>
          <a:xfrm>
            <a:off x="1697830" y="3025904"/>
            <a:ext cx="822900" cy="33960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225" name="Google Shape;225;p41"/>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sp>
        <p:nvSpPr>
          <p:cNvPr id="226" name="Google Shape;226;p41"/>
          <p:cNvSpPr txBox="1"/>
          <p:nvPr/>
        </p:nvSpPr>
        <p:spPr>
          <a:xfrm>
            <a:off x="3380075" y="1063375"/>
            <a:ext cx="5016000" cy="49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A </a:t>
            </a:r>
            <a:r>
              <a:rPr lang="en-US" b="1" dirty="0">
                <a:solidFill>
                  <a:schemeClr val="bg1"/>
                </a:solidFill>
                <a:latin typeface="Lato"/>
                <a:ea typeface="Lato"/>
                <a:cs typeface="Lato"/>
                <a:sym typeface="Lato"/>
              </a:rPr>
              <a:t>modem</a:t>
            </a:r>
            <a:r>
              <a:rPr lang="en-US" dirty="0">
                <a:solidFill>
                  <a:schemeClr val="bg1"/>
                </a:solidFill>
                <a:latin typeface="Lato"/>
                <a:ea typeface="Lato"/>
                <a:cs typeface="Lato"/>
                <a:sym typeface="Lato"/>
              </a:rPr>
              <a:t> is the is the physical piece of equipment that allows a user to connect to the ISP. Think of this as the power outlet for internet in a building.</a:t>
            </a:r>
            <a:endParaRPr dirty="0">
              <a:solidFill>
                <a:schemeClr val="bg1"/>
              </a:solidFill>
              <a:latin typeface="Lato"/>
              <a:ea typeface="Lato"/>
              <a:cs typeface="Lato"/>
              <a:sym typeface="Lato"/>
            </a:endParaRPr>
          </a:p>
          <a:p>
            <a:pPr marL="0" lvl="0" indent="0" algn="l" rtl="0">
              <a:spcBef>
                <a:spcPts val="0"/>
              </a:spcBef>
              <a:spcAft>
                <a:spcPts val="0"/>
              </a:spcAft>
              <a:buNone/>
            </a:pPr>
            <a:endParaRPr dirty="0"/>
          </a:p>
        </p:txBody>
      </p:sp>
      <p:sp>
        <p:nvSpPr>
          <p:cNvPr id="227" name="Google Shape;227;p41"/>
          <p:cNvSpPr txBox="1"/>
          <p:nvPr/>
        </p:nvSpPr>
        <p:spPr>
          <a:xfrm>
            <a:off x="3889525" y="1949750"/>
            <a:ext cx="42717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The modem will need to be connected to wherever the ISP has provisioned cables in the building. In restaurants, this is often the back office, basement or IT closet.</a:t>
            </a:r>
            <a:endParaRPr dirty="0">
              <a:solidFill>
                <a:schemeClr val="bg1"/>
              </a:solidFill>
              <a:latin typeface="Lato"/>
              <a:ea typeface="Lato"/>
              <a:cs typeface="Lato"/>
              <a:sym typeface="Lato"/>
            </a:endParaRPr>
          </a:p>
        </p:txBody>
      </p:sp>
      <p:sp>
        <p:nvSpPr>
          <p:cNvPr id="228" name="Google Shape;228;p41"/>
          <p:cNvSpPr txBox="1"/>
          <p:nvPr/>
        </p:nvSpPr>
        <p:spPr>
          <a:xfrm>
            <a:off x="3282100" y="3360525"/>
            <a:ext cx="5163000" cy="90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Modems are usually provided by the ISP. The only real thing to consider as a sales rep regarding modems is </a:t>
            </a:r>
            <a:r>
              <a:rPr lang="en-US" b="1" dirty="0">
                <a:solidFill>
                  <a:schemeClr val="bg1"/>
                </a:solidFill>
                <a:latin typeface="Lato"/>
                <a:ea typeface="Lato"/>
                <a:cs typeface="Lato"/>
                <a:sym typeface="Lato"/>
              </a:rPr>
              <a:t>where they are </a:t>
            </a:r>
            <a:r>
              <a:rPr lang="en-US" dirty="0">
                <a:solidFill>
                  <a:schemeClr val="bg1"/>
                </a:solidFill>
                <a:latin typeface="Lato"/>
                <a:ea typeface="Lato"/>
                <a:cs typeface="Lato"/>
                <a:sym typeface="Lato"/>
              </a:rPr>
              <a:t>in the building. </a:t>
            </a:r>
            <a:endParaRPr dirty="0">
              <a:solidFill>
                <a:schemeClr val="bg1"/>
              </a:solidFill>
              <a:latin typeface="Lato"/>
              <a:ea typeface="Lato"/>
              <a:cs typeface="Lato"/>
              <a:sym typeface="Lato"/>
            </a:endParaRPr>
          </a:p>
        </p:txBody>
      </p:sp>
      <p:cxnSp>
        <p:nvCxnSpPr>
          <p:cNvPr id="229" name="Google Shape;229;p41"/>
          <p:cNvCxnSpPr>
            <a:stCxn id="223" idx="3"/>
            <a:endCxn id="226" idx="1"/>
          </p:cNvCxnSpPr>
          <p:nvPr/>
        </p:nvCxnSpPr>
        <p:spPr>
          <a:xfrm rot="10800000" flipH="1">
            <a:off x="2783375" y="1313375"/>
            <a:ext cx="596700" cy="1152000"/>
          </a:xfrm>
          <a:prstGeom prst="straightConnector1">
            <a:avLst/>
          </a:prstGeom>
          <a:noFill/>
          <a:ln w="38100" cap="flat" cmpd="sng">
            <a:solidFill>
              <a:schemeClr val="bg1"/>
            </a:solidFill>
            <a:prstDash val="solid"/>
            <a:round/>
            <a:headEnd type="none" w="med" len="med"/>
            <a:tailEnd type="none" w="med" len="med"/>
          </a:ln>
        </p:spPr>
      </p:cxnSp>
      <p:cxnSp>
        <p:nvCxnSpPr>
          <p:cNvPr id="230" name="Google Shape;230;p41"/>
          <p:cNvCxnSpPr>
            <a:stCxn id="223" idx="3"/>
            <a:endCxn id="227" idx="1"/>
          </p:cNvCxnSpPr>
          <p:nvPr/>
        </p:nvCxnSpPr>
        <p:spPr>
          <a:xfrm rot="10800000" flipH="1">
            <a:off x="2783375" y="2378375"/>
            <a:ext cx="1106100" cy="87000"/>
          </a:xfrm>
          <a:prstGeom prst="straightConnector1">
            <a:avLst/>
          </a:prstGeom>
          <a:noFill/>
          <a:ln w="38100" cap="flat" cmpd="sng">
            <a:solidFill>
              <a:schemeClr val="bg1"/>
            </a:solidFill>
            <a:prstDash val="solid"/>
            <a:round/>
            <a:headEnd type="none" w="med" len="med"/>
            <a:tailEnd type="none" w="med" len="med"/>
          </a:ln>
        </p:spPr>
      </p:cxnSp>
      <p:cxnSp>
        <p:nvCxnSpPr>
          <p:cNvPr id="231" name="Google Shape;231;p41"/>
          <p:cNvCxnSpPr>
            <a:stCxn id="223" idx="3"/>
            <a:endCxn id="228" idx="1"/>
          </p:cNvCxnSpPr>
          <p:nvPr/>
        </p:nvCxnSpPr>
        <p:spPr>
          <a:xfrm>
            <a:off x="2783375" y="2465375"/>
            <a:ext cx="498600" cy="1349400"/>
          </a:xfrm>
          <a:prstGeom prst="straightConnector1">
            <a:avLst/>
          </a:prstGeom>
          <a:noFill/>
          <a:ln w="38100" cap="flat" cmpd="sng">
            <a:solidFill>
              <a:schemeClr val="bg1"/>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770C285E-A814-4EA7-883F-CD82D0CE9183}"/>
              </a:ext>
            </a:extLst>
          </p:cNvPr>
          <p:cNvPicPr>
            <a:picLocks noChangeAspect="1"/>
          </p:cNvPicPr>
          <p:nvPr/>
        </p:nvPicPr>
        <p:blipFill>
          <a:blip r:embed="rId5"/>
          <a:stretch>
            <a:fillRect/>
          </a:stretch>
        </p:blipFill>
        <p:spPr>
          <a:xfrm>
            <a:off x="8396075" y="4563951"/>
            <a:ext cx="648574" cy="51669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99"/>
        <p:cNvGrpSpPr/>
        <p:nvPr/>
      </p:nvGrpSpPr>
      <p:grpSpPr>
        <a:xfrm>
          <a:off x="0" y="0"/>
          <a:ext cx="0" cy="0"/>
          <a:chOff x="0" y="0"/>
          <a:chExt cx="0" cy="0"/>
        </a:xfrm>
      </p:grpSpPr>
      <p:sp>
        <p:nvSpPr>
          <p:cNvPr id="1100" name="Google Shape;1100;p94"/>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AP’s (2)</a:t>
            </a:r>
            <a:endParaRPr dirty="0">
              <a:solidFill>
                <a:schemeClr val="bg1"/>
              </a:solidFill>
            </a:endParaRPr>
          </a:p>
        </p:txBody>
      </p:sp>
      <p:sp>
        <p:nvSpPr>
          <p:cNvPr id="1101" name="Google Shape;1101;p94"/>
          <p:cNvSpPr txBox="1">
            <a:spLocks noGrp="1"/>
          </p:cNvSpPr>
          <p:nvPr>
            <p:ph type="body" idx="1"/>
          </p:nvPr>
        </p:nvSpPr>
        <p:spPr>
          <a:xfrm>
            <a:off x="2576700" y="1200150"/>
            <a:ext cx="61101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b="1" dirty="0">
                <a:solidFill>
                  <a:schemeClr val="bg1"/>
                </a:solidFill>
              </a:rPr>
              <a:t>Open Mesh Dual Band Access Point</a:t>
            </a:r>
            <a:endParaRPr sz="1800" b="1" dirty="0">
              <a:solidFill>
                <a:schemeClr val="bg1"/>
              </a:solidFill>
            </a:endParaRPr>
          </a:p>
          <a:p>
            <a:pPr marL="342900" lvl="0" indent="-139700" algn="ctr" rtl="0">
              <a:spcBef>
                <a:spcPts val="640"/>
              </a:spcBef>
              <a:spcAft>
                <a:spcPts val="0"/>
              </a:spcAft>
              <a:buNone/>
            </a:pPr>
            <a:r>
              <a:rPr lang="en-US" sz="1800" dirty="0">
                <a:solidFill>
                  <a:schemeClr val="bg1"/>
                </a:solidFill>
              </a:rPr>
              <a:t>Standard go-to Access Point used in all basic scenarios. These are the least expensive AP’s that are used to easily extend wireless over large or tricky spaces.</a:t>
            </a:r>
            <a:endParaRPr sz="1800" dirty="0">
              <a:solidFill>
                <a:schemeClr val="bg1"/>
              </a:solidFill>
            </a:endParaRPr>
          </a:p>
          <a:p>
            <a:pPr marL="342900" lvl="0" indent="-139700" algn="ctr" rtl="0">
              <a:spcBef>
                <a:spcPts val="640"/>
              </a:spcBef>
              <a:spcAft>
                <a:spcPts val="0"/>
              </a:spcAft>
              <a:buNone/>
            </a:pPr>
            <a:endParaRPr sz="1800" dirty="0">
              <a:solidFill>
                <a:schemeClr val="bg1"/>
              </a:solidFill>
            </a:endParaRPr>
          </a:p>
          <a:p>
            <a:pPr marL="203200" lvl="0" indent="0" algn="ctr" rtl="0">
              <a:spcBef>
                <a:spcPts val="640"/>
              </a:spcBef>
              <a:spcAft>
                <a:spcPts val="0"/>
              </a:spcAft>
              <a:buNone/>
            </a:pPr>
            <a:r>
              <a:rPr lang="en-US" sz="1800" dirty="0">
                <a:solidFill>
                  <a:schemeClr val="bg1"/>
                </a:solidFill>
              </a:rPr>
              <a:t>Each Dual Band will cover approx. 1000 square feet of space in addition to the Z1. </a:t>
            </a:r>
            <a:endParaRPr sz="1800" dirty="0">
              <a:solidFill>
                <a:schemeClr val="bg1"/>
              </a:solidFill>
            </a:endParaRPr>
          </a:p>
          <a:p>
            <a:pPr marL="203200" lvl="0" indent="0" algn="ctr" rtl="0">
              <a:spcBef>
                <a:spcPts val="640"/>
              </a:spcBef>
              <a:spcAft>
                <a:spcPts val="0"/>
              </a:spcAft>
              <a:buNone/>
            </a:pPr>
            <a:r>
              <a:rPr lang="en-US" sz="1800" dirty="0">
                <a:solidFill>
                  <a:schemeClr val="bg1"/>
                </a:solidFill>
              </a:rPr>
              <a:t>This AP does not have any advanced features.</a:t>
            </a:r>
            <a:endParaRPr sz="1800" dirty="0">
              <a:solidFill>
                <a:schemeClr val="bg1"/>
              </a:solidFill>
            </a:endParaRPr>
          </a:p>
        </p:txBody>
      </p:sp>
      <p:pic>
        <p:nvPicPr>
          <p:cNvPr id="1102" name="Google Shape;1102;p94"/>
          <p:cNvPicPr preferRelativeResize="0"/>
          <p:nvPr/>
        </p:nvPicPr>
        <p:blipFill>
          <a:blip r:embed="rId3">
            <a:alphaModFix/>
          </a:blip>
          <a:stretch>
            <a:fillRect/>
          </a:stretch>
        </p:blipFill>
        <p:spPr>
          <a:xfrm>
            <a:off x="161925" y="1679600"/>
            <a:ext cx="2294725" cy="149402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2813DA29-180C-43F3-ACAC-CA32371890C9}"/>
              </a:ext>
            </a:extLst>
          </p:cNvPr>
          <p:cNvPicPr>
            <a:picLocks noChangeAspect="1"/>
          </p:cNvPicPr>
          <p:nvPr/>
        </p:nvPicPr>
        <p:blipFill>
          <a:blip r:embed="rId4"/>
          <a:stretch>
            <a:fillRect/>
          </a:stretch>
        </p:blipFill>
        <p:spPr>
          <a:xfrm>
            <a:off x="8325716" y="4499333"/>
            <a:ext cx="722168" cy="57532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106"/>
        <p:cNvGrpSpPr/>
        <p:nvPr/>
      </p:nvGrpSpPr>
      <p:grpSpPr>
        <a:xfrm>
          <a:off x="0" y="0"/>
          <a:ext cx="0" cy="0"/>
          <a:chOff x="0" y="0"/>
          <a:chExt cx="0" cy="0"/>
        </a:xfrm>
      </p:grpSpPr>
      <p:sp>
        <p:nvSpPr>
          <p:cNvPr id="1107" name="Google Shape;1107;p95"/>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AP’s (3)</a:t>
            </a:r>
            <a:endParaRPr dirty="0">
              <a:solidFill>
                <a:schemeClr val="bg1"/>
              </a:solidFill>
            </a:endParaRPr>
          </a:p>
        </p:txBody>
      </p:sp>
      <p:sp>
        <p:nvSpPr>
          <p:cNvPr id="1108" name="Google Shape;1108;p95"/>
          <p:cNvSpPr txBox="1">
            <a:spLocks noGrp="1"/>
          </p:cNvSpPr>
          <p:nvPr>
            <p:ph type="body" idx="1"/>
          </p:nvPr>
        </p:nvSpPr>
        <p:spPr>
          <a:xfrm>
            <a:off x="2576700" y="1200150"/>
            <a:ext cx="61101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b="1" dirty="0">
                <a:solidFill>
                  <a:srgbClr val="C00000"/>
                </a:solidFill>
              </a:rPr>
              <a:t>Open Mesh MR1750 Access Point</a:t>
            </a:r>
            <a:endParaRPr sz="2800" b="1" dirty="0">
              <a:solidFill>
                <a:srgbClr val="C00000"/>
              </a:solidFill>
            </a:endParaRPr>
          </a:p>
          <a:p>
            <a:pPr marL="342900" lvl="0" indent="-139700" algn="ctr" rtl="0">
              <a:spcBef>
                <a:spcPts val="640"/>
              </a:spcBef>
              <a:spcAft>
                <a:spcPts val="0"/>
              </a:spcAft>
              <a:buNone/>
            </a:pPr>
            <a:r>
              <a:rPr lang="en-US" sz="2800" dirty="0">
                <a:solidFill>
                  <a:schemeClr val="bg1"/>
                </a:solidFill>
              </a:rPr>
              <a:t>The step up from the Dual Band, the MR1750 covers a slightly larger range and provides some additional features. </a:t>
            </a:r>
            <a:endParaRPr sz="2800" dirty="0">
              <a:solidFill>
                <a:schemeClr val="bg1"/>
              </a:solidFill>
            </a:endParaRPr>
          </a:p>
          <a:p>
            <a:pPr marL="342900" lvl="0" indent="-139700" algn="l" rtl="0">
              <a:spcBef>
                <a:spcPts val="640"/>
              </a:spcBef>
              <a:spcAft>
                <a:spcPts val="0"/>
              </a:spcAft>
              <a:buNone/>
            </a:pPr>
            <a:endParaRPr sz="1800" dirty="0"/>
          </a:p>
          <a:p>
            <a:pPr marL="203200" lvl="0" indent="0" algn="l" rtl="0">
              <a:spcBef>
                <a:spcPts val="640"/>
              </a:spcBef>
              <a:spcAft>
                <a:spcPts val="0"/>
              </a:spcAft>
              <a:buNone/>
            </a:pPr>
            <a:endParaRPr sz="1800" dirty="0"/>
          </a:p>
        </p:txBody>
      </p:sp>
      <p:pic>
        <p:nvPicPr>
          <p:cNvPr id="1109" name="Google Shape;1109;p95"/>
          <p:cNvPicPr preferRelativeResize="0"/>
          <p:nvPr/>
        </p:nvPicPr>
        <p:blipFill>
          <a:blip r:embed="rId3">
            <a:alphaModFix/>
          </a:blip>
          <a:stretch>
            <a:fillRect/>
          </a:stretch>
        </p:blipFill>
        <p:spPr>
          <a:xfrm>
            <a:off x="190499" y="1814800"/>
            <a:ext cx="2093374" cy="1210349"/>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EE9F2DDF-4404-47EC-9FF1-1764E6F227FF}"/>
              </a:ext>
            </a:extLst>
          </p:cNvPr>
          <p:cNvPicPr>
            <a:picLocks noChangeAspect="1"/>
          </p:cNvPicPr>
          <p:nvPr/>
        </p:nvPicPr>
        <p:blipFill>
          <a:blip r:embed="rId4"/>
          <a:stretch>
            <a:fillRect/>
          </a:stretch>
        </p:blipFill>
        <p:spPr>
          <a:xfrm>
            <a:off x="8348379" y="4493814"/>
            <a:ext cx="729095" cy="58084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113"/>
        <p:cNvGrpSpPr/>
        <p:nvPr/>
      </p:nvGrpSpPr>
      <p:grpSpPr>
        <a:xfrm>
          <a:off x="0" y="0"/>
          <a:ext cx="0" cy="0"/>
          <a:chOff x="0" y="0"/>
          <a:chExt cx="0" cy="0"/>
        </a:xfrm>
      </p:grpSpPr>
      <p:sp>
        <p:nvSpPr>
          <p:cNvPr id="1114" name="Google Shape;1114;p96"/>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AP’s (3)</a:t>
            </a:r>
            <a:endParaRPr dirty="0">
              <a:solidFill>
                <a:schemeClr val="bg1"/>
              </a:solidFill>
            </a:endParaRPr>
          </a:p>
        </p:txBody>
      </p:sp>
      <p:sp>
        <p:nvSpPr>
          <p:cNvPr id="1115" name="Google Shape;1115;p96"/>
          <p:cNvSpPr txBox="1">
            <a:spLocks noGrp="1"/>
          </p:cNvSpPr>
          <p:nvPr>
            <p:ph type="body" idx="1"/>
          </p:nvPr>
        </p:nvSpPr>
        <p:spPr>
          <a:xfrm>
            <a:off x="2929274" y="1219200"/>
            <a:ext cx="61101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b="1" dirty="0">
                <a:solidFill>
                  <a:srgbClr val="C00000"/>
                </a:solidFill>
              </a:rPr>
              <a:t>Open Mesh MR1750 Access Point</a:t>
            </a:r>
            <a:endParaRPr sz="1800" b="1" dirty="0">
              <a:solidFill>
                <a:srgbClr val="C00000"/>
              </a:solidFill>
            </a:endParaRPr>
          </a:p>
          <a:p>
            <a:pPr marL="342900" lvl="0" indent="-139700" algn="ctr" rtl="0">
              <a:spcBef>
                <a:spcPts val="640"/>
              </a:spcBef>
              <a:spcAft>
                <a:spcPts val="0"/>
              </a:spcAft>
              <a:buNone/>
            </a:pPr>
            <a:r>
              <a:rPr lang="en-US" sz="1800" dirty="0">
                <a:solidFill>
                  <a:schemeClr val="bg1"/>
                </a:solidFill>
              </a:rPr>
              <a:t>The step up from the Dual Band, the MR1750 covers a slightly larger range and provides some additional features. </a:t>
            </a:r>
            <a:endParaRPr sz="1800" dirty="0">
              <a:solidFill>
                <a:schemeClr val="bg1"/>
              </a:solidFill>
            </a:endParaRPr>
          </a:p>
          <a:p>
            <a:pPr marL="342900" lvl="0" indent="-139700" algn="ctr" rtl="0">
              <a:spcBef>
                <a:spcPts val="640"/>
              </a:spcBef>
              <a:spcAft>
                <a:spcPts val="0"/>
              </a:spcAft>
              <a:buNone/>
            </a:pP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The MR1750 has cloud analytics &amp; support tools, so as wireless configurations become more complex and demanding, the MR1750’s supportability becomes well worth the very slight price increase from the Dual Band.</a:t>
            </a:r>
            <a:endParaRPr sz="1800" dirty="0">
              <a:solidFill>
                <a:schemeClr val="bg1"/>
              </a:solidFill>
            </a:endParaRPr>
          </a:p>
          <a:p>
            <a:pPr marL="342900" lvl="0" indent="-139700" algn="ctr" rtl="0">
              <a:spcBef>
                <a:spcPts val="640"/>
              </a:spcBef>
              <a:spcAft>
                <a:spcPts val="0"/>
              </a:spcAft>
              <a:buNone/>
            </a:pPr>
            <a:endParaRPr sz="1800" dirty="0">
              <a:solidFill>
                <a:schemeClr val="bg1"/>
              </a:solidFill>
            </a:endParaRPr>
          </a:p>
          <a:p>
            <a:pPr marL="203200" lvl="0" indent="0" algn="l" rtl="0">
              <a:spcBef>
                <a:spcPts val="640"/>
              </a:spcBef>
              <a:spcAft>
                <a:spcPts val="0"/>
              </a:spcAft>
              <a:buNone/>
            </a:pPr>
            <a:endParaRPr sz="1800" dirty="0"/>
          </a:p>
        </p:txBody>
      </p:sp>
      <p:pic>
        <p:nvPicPr>
          <p:cNvPr id="1116" name="Google Shape;1116;p96"/>
          <p:cNvPicPr preferRelativeResize="0"/>
          <p:nvPr/>
        </p:nvPicPr>
        <p:blipFill>
          <a:blip r:embed="rId3">
            <a:alphaModFix/>
          </a:blip>
          <a:stretch>
            <a:fillRect/>
          </a:stretch>
        </p:blipFill>
        <p:spPr>
          <a:xfrm>
            <a:off x="228598" y="1871950"/>
            <a:ext cx="2609851" cy="152847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E8C2B0E0-97A9-4F94-9FCE-57AFA15517C1}"/>
              </a:ext>
            </a:extLst>
          </p:cNvPr>
          <p:cNvPicPr>
            <a:picLocks noChangeAspect="1"/>
          </p:cNvPicPr>
          <p:nvPr/>
        </p:nvPicPr>
        <p:blipFill>
          <a:blip r:embed="rId4"/>
          <a:stretch>
            <a:fillRect/>
          </a:stretch>
        </p:blipFill>
        <p:spPr>
          <a:xfrm>
            <a:off x="8386479" y="4533738"/>
            <a:ext cx="652895" cy="52014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120"/>
        <p:cNvGrpSpPr/>
        <p:nvPr/>
      </p:nvGrpSpPr>
      <p:grpSpPr>
        <a:xfrm>
          <a:off x="0" y="0"/>
          <a:ext cx="0" cy="0"/>
          <a:chOff x="0" y="0"/>
          <a:chExt cx="0" cy="0"/>
        </a:xfrm>
      </p:grpSpPr>
      <p:sp>
        <p:nvSpPr>
          <p:cNvPr id="1121" name="Google Shape;1121;p9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AP’s (4)</a:t>
            </a:r>
            <a:endParaRPr dirty="0">
              <a:solidFill>
                <a:schemeClr val="bg1"/>
              </a:solidFill>
            </a:endParaRPr>
          </a:p>
        </p:txBody>
      </p:sp>
      <p:sp>
        <p:nvSpPr>
          <p:cNvPr id="1122" name="Google Shape;1122;p97"/>
          <p:cNvSpPr txBox="1">
            <a:spLocks noGrp="1"/>
          </p:cNvSpPr>
          <p:nvPr>
            <p:ph type="body" idx="1"/>
          </p:nvPr>
        </p:nvSpPr>
        <p:spPr>
          <a:xfrm>
            <a:off x="2952505" y="1200150"/>
            <a:ext cx="61101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b="1" dirty="0">
                <a:solidFill>
                  <a:srgbClr val="00CC00"/>
                </a:solidFill>
              </a:rPr>
              <a:t>Meraki MR18 Access Point</a:t>
            </a:r>
            <a:endParaRPr sz="2800" b="1" dirty="0">
              <a:solidFill>
                <a:srgbClr val="00CC00"/>
              </a:solidFill>
            </a:endParaRPr>
          </a:p>
          <a:p>
            <a:pPr marL="342900" lvl="0" indent="-139700" algn="ctr" rtl="0">
              <a:spcBef>
                <a:spcPts val="640"/>
              </a:spcBef>
              <a:spcAft>
                <a:spcPts val="0"/>
              </a:spcAft>
              <a:buNone/>
            </a:pPr>
            <a:r>
              <a:rPr lang="en-US" sz="2800" dirty="0">
                <a:solidFill>
                  <a:schemeClr val="bg1"/>
                </a:solidFill>
              </a:rPr>
              <a:t>The MR18 is the most powerful access point Brink offers, with advanced cloud support tools and an extremely robust network strength.</a:t>
            </a:r>
            <a:endParaRPr sz="2800" dirty="0">
              <a:solidFill>
                <a:schemeClr val="bg1"/>
              </a:solidFill>
            </a:endParaRPr>
          </a:p>
          <a:p>
            <a:pPr marL="342900" lvl="0" indent="-139700" algn="l" rtl="0">
              <a:spcBef>
                <a:spcPts val="640"/>
              </a:spcBef>
              <a:spcAft>
                <a:spcPts val="0"/>
              </a:spcAft>
              <a:buNone/>
            </a:pPr>
            <a:endParaRPr sz="1800" dirty="0"/>
          </a:p>
          <a:p>
            <a:pPr marL="203200" lvl="0" indent="0" algn="l" rtl="0">
              <a:spcBef>
                <a:spcPts val="640"/>
              </a:spcBef>
              <a:spcAft>
                <a:spcPts val="0"/>
              </a:spcAft>
              <a:buNone/>
            </a:pPr>
            <a:endParaRPr sz="1800" dirty="0"/>
          </a:p>
        </p:txBody>
      </p:sp>
      <p:pic>
        <p:nvPicPr>
          <p:cNvPr id="1123" name="Google Shape;1123;p97"/>
          <p:cNvPicPr preferRelativeResize="0"/>
          <p:nvPr/>
        </p:nvPicPr>
        <p:blipFill>
          <a:blip r:embed="rId3">
            <a:alphaModFix/>
          </a:blip>
          <a:stretch>
            <a:fillRect/>
          </a:stretch>
        </p:blipFill>
        <p:spPr>
          <a:xfrm>
            <a:off x="256074" y="1572425"/>
            <a:ext cx="2487126" cy="22661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pic>
      <p:pic>
        <p:nvPicPr>
          <p:cNvPr id="3" name="Picture 2" descr="A picture containing object&#10;&#10;Description automatically generated">
            <a:extLst>
              <a:ext uri="{FF2B5EF4-FFF2-40B4-BE49-F238E27FC236}">
                <a16:creationId xmlns:a16="http://schemas.microsoft.com/office/drawing/2014/main" id="{5BA8E1FA-322A-474D-88ED-8CD5C2CB6F07}"/>
              </a:ext>
            </a:extLst>
          </p:cNvPr>
          <p:cNvPicPr>
            <a:picLocks noChangeAspect="1"/>
          </p:cNvPicPr>
          <p:nvPr/>
        </p:nvPicPr>
        <p:blipFill>
          <a:blip r:embed="rId4"/>
          <a:stretch>
            <a:fillRect/>
          </a:stretch>
        </p:blipFill>
        <p:spPr>
          <a:xfrm>
            <a:off x="8501213" y="4594650"/>
            <a:ext cx="561392" cy="44724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127"/>
        <p:cNvGrpSpPr/>
        <p:nvPr/>
      </p:nvGrpSpPr>
      <p:grpSpPr>
        <a:xfrm>
          <a:off x="0" y="0"/>
          <a:ext cx="0" cy="0"/>
          <a:chOff x="0" y="0"/>
          <a:chExt cx="0" cy="0"/>
        </a:xfrm>
      </p:grpSpPr>
      <p:sp>
        <p:nvSpPr>
          <p:cNvPr id="1128" name="Google Shape;1128;p9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AP’s (4)</a:t>
            </a:r>
            <a:endParaRPr dirty="0">
              <a:solidFill>
                <a:schemeClr val="bg1"/>
              </a:solidFill>
            </a:endParaRPr>
          </a:p>
        </p:txBody>
      </p:sp>
      <p:sp>
        <p:nvSpPr>
          <p:cNvPr id="1129" name="Google Shape;1129;p98"/>
          <p:cNvSpPr txBox="1">
            <a:spLocks noGrp="1"/>
          </p:cNvSpPr>
          <p:nvPr>
            <p:ph type="body" idx="1"/>
          </p:nvPr>
        </p:nvSpPr>
        <p:spPr>
          <a:xfrm>
            <a:off x="2826316" y="1200150"/>
            <a:ext cx="61101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b="1" dirty="0">
                <a:solidFill>
                  <a:srgbClr val="00CC00"/>
                </a:solidFill>
              </a:rPr>
              <a:t>Meraki MR18 Access Point</a:t>
            </a:r>
            <a:endParaRPr sz="1800" b="1" dirty="0">
              <a:solidFill>
                <a:srgbClr val="00CC00"/>
              </a:solidFill>
            </a:endParaRPr>
          </a:p>
          <a:p>
            <a:pPr marL="342900" lvl="0" indent="-139700" algn="ctr" rtl="0">
              <a:spcBef>
                <a:spcPts val="640"/>
              </a:spcBef>
              <a:spcAft>
                <a:spcPts val="0"/>
              </a:spcAft>
              <a:buNone/>
            </a:pPr>
            <a:r>
              <a:rPr lang="en-US" sz="1800" dirty="0">
                <a:solidFill>
                  <a:schemeClr val="bg1"/>
                </a:solidFill>
              </a:rPr>
              <a:t>The MR18 is the most powerful access point Toast offers, with advanced cloud support tools and an extremely robust network strength.</a:t>
            </a:r>
            <a:endParaRPr sz="1800" dirty="0">
              <a:solidFill>
                <a:schemeClr val="bg1"/>
              </a:solidFill>
            </a:endParaRPr>
          </a:p>
          <a:p>
            <a:pPr marL="342900" lvl="0" indent="-139700" algn="ctr" rtl="0">
              <a:spcBef>
                <a:spcPts val="640"/>
              </a:spcBef>
              <a:spcAft>
                <a:spcPts val="0"/>
              </a:spcAft>
              <a:buNone/>
            </a:pP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The MR18 is the premium access point, but also comes with a premium price tag. However, any technically demanding setup (heavy reliance on </a:t>
            </a:r>
            <a:r>
              <a:rPr lang="en-US" sz="1800" dirty="0" err="1">
                <a:solidFill>
                  <a:schemeClr val="bg1"/>
                </a:solidFill>
              </a:rPr>
              <a:t>wifi</a:t>
            </a:r>
            <a:r>
              <a:rPr lang="en-US" sz="1800" dirty="0">
                <a:solidFill>
                  <a:schemeClr val="bg1"/>
                </a:solidFill>
              </a:rPr>
              <a:t>, many handhelds) will need to consider the MR18 for it’s reliability and support tools. </a:t>
            </a:r>
            <a:endParaRPr sz="1800" dirty="0">
              <a:solidFill>
                <a:schemeClr val="bg1"/>
              </a:solidFill>
            </a:endParaRPr>
          </a:p>
        </p:txBody>
      </p:sp>
      <p:pic>
        <p:nvPicPr>
          <p:cNvPr id="1130" name="Google Shape;1130;p98"/>
          <p:cNvPicPr preferRelativeResize="0"/>
          <p:nvPr/>
        </p:nvPicPr>
        <p:blipFill>
          <a:blip r:embed="rId3">
            <a:alphaModFix/>
          </a:blip>
          <a:stretch>
            <a:fillRect/>
          </a:stretch>
        </p:blipFill>
        <p:spPr>
          <a:xfrm>
            <a:off x="207584" y="1562900"/>
            <a:ext cx="2369116" cy="2199475"/>
          </a:xfrm>
          <a:prstGeom prst="rect">
            <a:avLst/>
          </a:prstGeom>
          <a:noFill/>
          <a:ln>
            <a:noFill/>
          </a:ln>
        </p:spPr>
      </p:pic>
      <p:pic>
        <p:nvPicPr>
          <p:cNvPr id="3" name="Picture 2">
            <a:extLst>
              <a:ext uri="{FF2B5EF4-FFF2-40B4-BE49-F238E27FC236}">
                <a16:creationId xmlns:a16="http://schemas.microsoft.com/office/drawing/2014/main" id="{8351E7D9-02AE-4757-8A11-8FC09FC1B313}"/>
              </a:ext>
            </a:extLst>
          </p:cNvPr>
          <p:cNvPicPr>
            <a:picLocks noChangeAspect="1"/>
          </p:cNvPicPr>
          <p:nvPr/>
        </p:nvPicPr>
        <p:blipFill>
          <a:blip r:embed="rId4"/>
          <a:stretch>
            <a:fillRect/>
          </a:stretch>
        </p:blipFill>
        <p:spPr>
          <a:xfrm>
            <a:off x="8343034" y="4513071"/>
            <a:ext cx="687532" cy="54773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65969" y="2965927"/>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035" name="Google Shape;1035;p89"/>
          <p:cNvSpPr txBox="1"/>
          <p:nvPr/>
        </p:nvSpPr>
        <p:spPr>
          <a:xfrm>
            <a:off x="1690537" y="3010948"/>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040" name="Google Shape;1040;p89"/>
          <p:cNvSpPr txBox="1"/>
          <p:nvPr/>
        </p:nvSpPr>
        <p:spPr>
          <a:xfrm>
            <a:off x="3164989" y="2834126"/>
            <a:ext cx="670489" cy="331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041" name="Google Shape;1041;p89"/>
          <p:cNvPicPr preferRelativeResize="0"/>
          <p:nvPr/>
        </p:nvPicPr>
        <p:blipFill>
          <a:blip r:embed="rId5">
            <a:alphaModFix/>
          </a:blip>
          <a:stretch>
            <a:fillRect/>
          </a:stretch>
        </p:blipFill>
        <p:spPr>
          <a:xfrm>
            <a:off x="2948211" y="2181177"/>
            <a:ext cx="1245024" cy="544129"/>
          </a:xfrm>
          <a:prstGeom prst="rect">
            <a:avLst/>
          </a:prstGeom>
          <a:noFill/>
          <a:ln>
            <a:noFill/>
          </a:ln>
        </p:spPr>
      </p:pic>
      <p:pic>
        <p:nvPicPr>
          <p:cNvPr id="1042" name="Google Shape;1042;p89"/>
          <p:cNvPicPr preferRelativeResize="0"/>
          <p:nvPr/>
        </p:nvPicPr>
        <p:blipFill>
          <a:blip r:embed="rId6">
            <a:alphaModFix/>
          </a:blip>
          <a:stretch>
            <a:fillRect/>
          </a:stretch>
        </p:blipFill>
        <p:spPr>
          <a:xfrm>
            <a:off x="3976102" y="1846570"/>
            <a:ext cx="695950" cy="695950"/>
          </a:xfrm>
          <a:prstGeom prst="rect">
            <a:avLst/>
          </a:prstGeom>
          <a:noFill/>
          <a:ln>
            <a:noFill/>
          </a:ln>
        </p:spPr>
      </p:pic>
      <p:pic>
        <p:nvPicPr>
          <p:cNvPr id="1043" name="Google Shape;1043;p89"/>
          <p:cNvPicPr preferRelativeResize="0"/>
          <p:nvPr/>
        </p:nvPicPr>
        <p:blipFill>
          <a:blip r:embed="rId7">
            <a:alphaModFix/>
          </a:blip>
          <a:stretch>
            <a:fillRect/>
          </a:stretch>
        </p:blipFill>
        <p:spPr>
          <a:xfrm>
            <a:off x="2948211" y="1179180"/>
            <a:ext cx="515528" cy="857250"/>
          </a:xfrm>
          <a:prstGeom prst="rect">
            <a:avLst/>
          </a:prstGeom>
          <a:noFill/>
          <a:ln>
            <a:noFill/>
          </a:ln>
        </p:spPr>
      </p:pic>
      <p:sp>
        <p:nvSpPr>
          <p:cNvPr id="1044" name="Google Shape;1044;p89"/>
          <p:cNvSpPr txBox="1"/>
          <p:nvPr/>
        </p:nvSpPr>
        <p:spPr>
          <a:xfrm>
            <a:off x="3705953" y="1277326"/>
            <a:ext cx="938528"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1</a:t>
            </a:r>
            <a:endParaRPr sz="1100" u="sng" dirty="0">
              <a:solidFill>
                <a:schemeClr val="bg1"/>
              </a:solidFill>
            </a:endParaRPr>
          </a:p>
        </p:txBody>
      </p:sp>
      <p:pic>
        <p:nvPicPr>
          <p:cNvPr id="1045" name="Google Shape;1045;p89"/>
          <p:cNvPicPr preferRelativeResize="0"/>
          <p:nvPr/>
        </p:nvPicPr>
        <p:blipFill>
          <a:blip r:embed="rId7">
            <a:alphaModFix/>
          </a:blip>
          <a:stretch>
            <a:fillRect/>
          </a:stretch>
        </p:blipFill>
        <p:spPr>
          <a:xfrm>
            <a:off x="4600891" y="3094325"/>
            <a:ext cx="515528" cy="857250"/>
          </a:xfrm>
          <a:prstGeom prst="rect">
            <a:avLst/>
          </a:prstGeom>
          <a:noFill/>
          <a:ln>
            <a:noFill/>
          </a:ln>
        </p:spPr>
      </p:pic>
      <p:sp>
        <p:nvSpPr>
          <p:cNvPr id="1046" name="Google Shape;1046;p89"/>
          <p:cNvSpPr txBox="1"/>
          <p:nvPr/>
        </p:nvSpPr>
        <p:spPr>
          <a:xfrm>
            <a:off x="3428737" y="3507156"/>
            <a:ext cx="967237"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2</a:t>
            </a:r>
            <a:endParaRPr sz="1100" u="sng" dirty="0">
              <a:solidFill>
                <a:schemeClr val="bg1"/>
              </a:solidFill>
            </a:endParaRPr>
          </a:p>
        </p:txBody>
      </p:sp>
      <p:pic>
        <p:nvPicPr>
          <p:cNvPr id="1047" name="Google Shape;1047;p89"/>
          <p:cNvPicPr preferRelativeResize="0"/>
          <p:nvPr/>
        </p:nvPicPr>
        <p:blipFill>
          <a:blip r:embed="rId7">
            <a:alphaModFix/>
          </a:blip>
          <a:stretch>
            <a:fillRect/>
          </a:stretch>
        </p:blipFill>
        <p:spPr>
          <a:xfrm>
            <a:off x="7163117" y="1549774"/>
            <a:ext cx="515528" cy="857250"/>
          </a:xfrm>
          <a:prstGeom prst="rect">
            <a:avLst/>
          </a:prstGeom>
          <a:noFill/>
          <a:ln>
            <a:noFill/>
          </a:ln>
        </p:spPr>
      </p:pic>
      <p:sp>
        <p:nvSpPr>
          <p:cNvPr id="1048" name="Google Shape;1048;p89"/>
          <p:cNvSpPr txBox="1"/>
          <p:nvPr/>
        </p:nvSpPr>
        <p:spPr>
          <a:xfrm>
            <a:off x="6960748" y="2468899"/>
            <a:ext cx="948456" cy="3884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3</a:t>
            </a:r>
            <a:endParaRPr sz="1100" u="sng" dirty="0">
              <a:solidFill>
                <a:schemeClr val="bg1"/>
              </a:solidFill>
            </a:endParaRPr>
          </a:p>
          <a:p>
            <a:pPr marL="0" lvl="0" indent="0" algn="l" rtl="0">
              <a:spcBef>
                <a:spcPts val="0"/>
              </a:spcBef>
              <a:spcAft>
                <a:spcPts val="0"/>
              </a:spcAft>
              <a:buNone/>
            </a:pPr>
            <a:endParaRPr dirty="0"/>
          </a:p>
        </p:txBody>
      </p:sp>
      <p:sp>
        <p:nvSpPr>
          <p:cNvPr id="1049" name="Google Shape;1049;p89"/>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9"/>
          <p:cNvSpPr txBox="1"/>
          <p:nvPr/>
        </p:nvSpPr>
        <p:spPr>
          <a:xfrm>
            <a:off x="2419950" y="4016850"/>
            <a:ext cx="2713800" cy="6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FF"/>
                </a:solidFill>
                <a:latin typeface="Lato"/>
                <a:ea typeface="Lato"/>
                <a:cs typeface="Lato"/>
                <a:sym typeface="Lato"/>
              </a:rPr>
              <a:t>Wireless Network Coverage</a:t>
            </a:r>
            <a:endParaRPr>
              <a:solidFill>
                <a:srgbClr val="0000FF"/>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8"/>
          <a:stretch>
            <a:fillRect/>
          </a:stretch>
        </p:blipFill>
        <p:spPr>
          <a:xfrm>
            <a:off x="8499764" y="4593036"/>
            <a:ext cx="569768" cy="453915"/>
          </a:xfrm>
          <a:prstGeom prst="rect">
            <a:avLst/>
          </a:prstGeom>
        </p:spPr>
      </p:pic>
      <p:sp>
        <p:nvSpPr>
          <p:cNvPr id="2" name="Rectangle 1">
            <a:extLst>
              <a:ext uri="{FF2B5EF4-FFF2-40B4-BE49-F238E27FC236}">
                <a16:creationId xmlns:a16="http://schemas.microsoft.com/office/drawing/2014/main" id="{08BB2BB7-8FE9-4032-9A8F-71FF1583D45F}"/>
              </a:ext>
            </a:extLst>
          </p:cNvPr>
          <p:cNvSpPr/>
          <p:nvPr/>
        </p:nvSpPr>
        <p:spPr>
          <a:xfrm>
            <a:off x="5933501" y="3423223"/>
            <a:ext cx="2976650" cy="120032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sz="1800" dirty="0">
                <a:solidFill>
                  <a:schemeClr val="bg1"/>
                </a:solidFill>
                <a:latin typeface="Lato"/>
                <a:ea typeface="Lato"/>
                <a:cs typeface="Lato"/>
                <a:sym typeface="Lato"/>
              </a:rPr>
              <a:t>Now, let’s use an access point to help get Handheld 3 onto our wireless network.</a:t>
            </a:r>
          </a:p>
        </p:txBody>
      </p:sp>
    </p:spTree>
    <p:extLst>
      <p:ext uri="{BB962C8B-B14F-4D97-AF65-F5344CB8AC3E}">
        <p14:creationId xmlns:p14="http://schemas.microsoft.com/office/powerpoint/2010/main" val="2399769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160"/>
        <p:cNvGrpSpPr/>
        <p:nvPr/>
      </p:nvGrpSpPr>
      <p:grpSpPr>
        <a:xfrm>
          <a:off x="0" y="0"/>
          <a:ext cx="0" cy="0"/>
          <a:chOff x="0" y="0"/>
          <a:chExt cx="0" cy="0"/>
        </a:xfrm>
      </p:grpSpPr>
      <p:sp>
        <p:nvSpPr>
          <p:cNvPr id="1161" name="Google Shape;1161;p100"/>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Wireless</a:t>
            </a:r>
            <a:endParaRPr sz="4400" b="0" i="0" u="none" strike="noStrike" cap="none" dirty="0">
              <a:solidFill>
                <a:schemeClr val="bg1"/>
              </a:solidFill>
              <a:sym typeface="Lato"/>
            </a:endParaRPr>
          </a:p>
        </p:txBody>
      </p:sp>
      <p:sp>
        <p:nvSpPr>
          <p:cNvPr id="1162" name="Google Shape;1162;p100"/>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63" name="Google Shape;1163;p100"/>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164" name="Google Shape;1164;p100"/>
          <p:cNvSpPr txBox="1"/>
          <p:nvPr/>
        </p:nvSpPr>
        <p:spPr>
          <a:xfrm>
            <a:off x="413081" y="2910685"/>
            <a:ext cx="604821" cy="43355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165" name="Google Shape;1165;p100"/>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166" name="Google Shape;1166;p100"/>
          <p:cNvSpPr txBox="1"/>
          <p:nvPr/>
        </p:nvSpPr>
        <p:spPr>
          <a:xfrm>
            <a:off x="1721907" y="2963552"/>
            <a:ext cx="822900" cy="41601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167" name="Google Shape;1167;p100"/>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168" name="Google Shape;1168;p100"/>
          <p:cNvCxnSpPr>
            <a:stCxn id="1169"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170" name="Google Shape;1170;p100"/>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171" name="Google Shape;1171;p100"/>
          <p:cNvSpPr txBox="1"/>
          <p:nvPr/>
        </p:nvSpPr>
        <p:spPr>
          <a:xfrm>
            <a:off x="3083011" y="2637667"/>
            <a:ext cx="611086" cy="41601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172" name="Google Shape;1172;p100"/>
          <p:cNvPicPr preferRelativeResize="0"/>
          <p:nvPr/>
        </p:nvPicPr>
        <p:blipFill>
          <a:blip r:embed="rId5">
            <a:alphaModFix/>
          </a:blip>
          <a:stretch>
            <a:fillRect/>
          </a:stretch>
        </p:blipFill>
        <p:spPr>
          <a:xfrm>
            <a:off x="2808913" y="2119910"/>
            <a:ext cx="1245024" cy="544129"/>
          </a:xfrm>
          <a:prstGeom prst="rect">
            <a:avLst/>
          </a:prstGeom>
          <a:noFill/>
          <a:ln>
            <a:noFill/>
          </a:ln>
        </p:spPr>
      </p:pic>
      <p:pic>
        <p:nvPicPr>
          <p:cNvPr id="1173" name="Google Shape;1173;p100"/>
          <p:cNvPicPr preferRelativeResize="0"/>
          <p:nvPr/>
        </p:nvPicPr>
        <p:blipFill>
          <a:blip r:embed="rId6">
            <a:alphaModFix/>
          </a:blip>
          <a:stretch>
            <a:fillRect/>
          </a:stretch>
        </p:blipFill>
        <p:spPr>
          <a:xfrm>
            <a:off x="3928723" y="1753448"/>
            <a:ext cx="695950" cy="695950"/>
          </a:xfrm>
          <a:prstGeom prst="rect">
            <a:avLst/>
          </a:prstGeom>
          <a:noFill/>
          <a:ln>
            <a:noFill/>
          </a:ln>
        </p:spPr>
      </p:pic>
      <p:pic>
        <p:nvPicPr>
          <p:cNvPr id="1174" name="Google Shape;1174;p100"/>
          <p:cNvPicPr preferRelativeResize="0"/>
          <p:nvPr/>
        </p:nvPicPr>
        <p:blipFill>
          <a:blip r:embed="rId7">
            <a:alphaModFix/>
          </a:blip>
          <a:stretch>
            <a:fillRect/>
          </a:stretch>
        </p:blipFill>
        <p:spPr>
          <a:xfrm>
            <a:off x="4787124" y="1283997"/>
            <a:ext cx="515528" cy="857250"/>
          </a:xfrm>
          <a:prstGeom prst="rect">
            <a:avLst/>
          </a:prstGeom>
          <a:noFill/>
          <a:ln>
            <a:noFill/>
          </a:ln>
        </p:spPr>
      </p:pic>
      <p:sp>
        <p:nvSpPr>
          <p:cNvPr id="1175" name="Google Shape;1175;p100"/>
          <p:cNvSpPr txBox="1"/>
          <p:nvPr/>
        </p:nvSpPr>
        <p:spPr>
          <a:xfrm>
            <a:off x="5457100" y="1866850"/>
            <a:ext cx="1143000" cy="36232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1</a:t>
            </a:r>
            <a:endParaRPr u="sng" dirty="0">
              <a:solidFill>
                <a:schemeClr val="bg1"/>
              </a:solidFill>
            </a:endParaRPr>
          </a:p>
        </p:txBody>
      </p:sp>
      <p:pic>
        <p:nvPicPr>
          <p:cNvPr id="1176" name="Google Shape;1176;p100"/>
          <p:cNvPicPr preferRelativeResize="0"/>
          <p:nvPr/>
        </p:nvPicPr>
        <p:blipFill>
          <a:blip r:embed="rId7">
            <a:alphaModFix/>
          </a:blip>
          <a:stretch>
            <a:fillRect/>
          </a:stretch>
        </p:blipFill>
        <p:spPr>
          <a:xfrm>
            <a:off x="4196689" y="2875850"/>
            <a:ext cx="515528" cy="857250"/>
          </a:xfrm>
          <a:prstGeom prst="rect">
            <a:avLst/>
          </a:prstGeom>
          <a:noFill/>
          <a:ln>
            <a:noFill/>
          </a:ln>
        </p:spPr>
      </p:pic>
      <p:sp>
        <p:nvSpPr>
          <p:cNvPr id="1177" name="Google Shape;1177;p100"/>
          <p:cNvSpPr txBox="1"/>
          <p:nvPr/>
        </p:nvSpPr>
        <p:spPr>
          <a:xfrm>
            <a:off x="4712217" y="3053680"/>
            <a:ext cx="1143000" cy="36232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178" name="Google Shape;1178;p100"/>
          <p:cNvPicPr preferRelativeResize="0"/>
          <p:nvPr/>
        </p:nvPicPr>
        <p:blipFill>
          <a:blip r:embed="rId7">
            <a:alphaModFix/>
          </a:blip>
          <a:stretch>
            <a:fillRect/>
          </a:stretch>
        </p:blipFill>
        <p:spPr>
          <a:xfrm>
            <a:off x="7087657" y="1942615"/>
            <a:ext cx="515528" cy="857250"/>
          </a:xfrm>
          <a:prstGeom prst="rect">
            <a:avLst/>
          </a:prstGeom>
          <a:noFill/>
          <a:ln>
            <a:noFill/>
          </a:ln>
        </p:spPr>
      </p:pic>
      <p:sp>
        <p:nvSpPr>
          <p:cNvPr id="1179" name="Google Shape;1179;p100"/>
          <p:cNvSpPr txBox="1"/>
          <p:nvPr/>
        </p:nvSpPr>
        <p:spPr>
          <a:xfrm>
            <a:off x="7762219" y="2176700"/>
            <a:ext cx="1143000" cy="3890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sp>
        <p:nvSpPr>
          <p:cNvPr id="1180" name="Google Shape;1180;p100"/>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0"/>
          <p:cNvSpPr txBox="1"/>
          <p:nvPr/>
        </p:nvSpPr>
        <p:spPr>
          <a:xfrm>
            <a:off x="2419950" y="4016850"/>
            <a:ext cx="2713800" cy="6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FF"/>
                </a:solidFill>
                <a:latin typeface="Lato"/>
                <a:ea typeface="Lato"/>
                <a:cs typeface="Lato"/>
                <a:sym typeface="Lato"/>
              </a:rPr>
              <a:t>Wireless Network Coverage</a:t>
            </a:r>
            <a:endParaRPr>
              <a:solidFill>
                <a:srgbClr val="0000FF"/>
              </a:solidFill>
              <a:latin typeface="Lato"/>
              <a:ea typeface="Lato"/>
              <a:cs typeface="Lato"/>
              <a:sym typeface="Lato"/>
            </a:endParaRPr>
          </a:p>
        </p:txBody>
      </p:sp>
      <p:sp>
        <p:nvSpPr>
          <p:cNvPr id="1182" name="Google Shape;1182;p100"/>
          <p:cNvSpPr txBox="1"/>
          <p:nvPr/>
        </p:nvSpPr>
        <p:spPr>
          <a:xfrm>
            <a:off x="4889017" y="4398513"/>
            <a:ext cx="2557233" cy="64190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lvl="0" algn="ctr"/>
            <a:r>
              <a:rPr lang="en-US" sz="1800" dirty="0">
                <a:solidFill>
                  <a:schemeClr val="bg1"/>
                </a:solidFill>
                <a:latin typeface="Lato"/>
                <a:ea typeface="Lato"/>
                <a:cs typeface="Lato"/>
                <a:sym typeface="Lato"/>
              </a:rPr>
              <a:t>Thanks Access Point!</a:t>
            </a:r>
          </a:p>
        </p:txBody>
      </p:sp>
      <p:pic>
        <p:nvPicPr>
          <p:cNvPr id="1183" name="Google Shape;1183;p100"/>
          <p:cNvPicPr preferRelativeResize="0"/>
          <p:nvPr/>
        </p:nvPicPr>
        <p:blipFill>
          <a:blip r:embed="rId8">
            <a:alphaModFix/>
          </a:blip>
          <a:stretch>
            <a:fillRect/>
          </a:stretch>
        </p:blipFill>
        <p:spPr>
          <a:xfrm>
            <a:off x="7626775" y="4135807"/>
            <a:ext cx="597600" cy="389080"/>
          </a:xfrm>
          <a:prstGeom prst="rect">
            <a:avLst/>
          </a:prstGeom>
          <a:noFill/>
          <a:ln>
            <a:noFill/>
          </a:ln>
        </p:spPr>
      </p:pic>
      <p:cxnSp>
        <p:nvCxnSpPr>
          <p:cNvPr id="1184" name="Google Shape;1184;p100"/>
          <p:cNvCxnSpPr>
            <a:cxnSpLocks/>
            <a:endCxn id="1183" idx="1"/>
          </p:cNvCxnSpPr>
          <p:nvPr/>
        </p:nvCxnSpPr>
        <p:spPr>
          <a:xfrm>
            <a:off x="3776850" y="2507709"/>
            <a:ext cx="3849925" cy="1822638"/>
          </a:xfrm>
          <a:prstGeom prst="curvedConnector3">
            <a:avLst>
              <a:gd name="adj1" fmla="val 70782"/>
            </a:avLst>
          </a:prstGeom>
          <a:noFill/>
          <a:ln w="28575" cap="flat" cmpd="sng">
            <a:solidFill>
              <a:schemeClr val="lt2"/>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CACE1AF0-6792-41F2-B67F-A2F0FBE42659}"/>
              </a:ext>
            </a:extLst>
          </p:cNvPr>
          <p:cNvPicPr>
            <a:picLocks noChangeAspect="1"/>
          </p:cNvPicPr>
          <p:nvPr/>
        </p:nvPicPr>
        <p:blipFill>
          <a:blip r:embed="rId9"/>
          <a:stretch>
            <a:fillRect/>
          </a:stretch>
        </p:blipFill>
        <p:spPr>
          <a:xfrm>
            <a:off x="8404900" y="4524887"/>
            <a:ext cx="673677" cy="53669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79000"/>
                <a:lumOff val="21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218"/>
        <p:cNvGrpSpPr/>
        <p:nvPr/>
      </p:nvGrpSpPr>
      <p:grpSpPr>
        <a:xfrm>
          <a:off x="0" y="0"/>
          <a:ext cx="0" cy="0"/>
          <a:chOff x="0" y="0"/>
          <a:chExt cx="0" cy="0"/>
        </a:xfrm>
      </p:grpSpPr>
      <p:sp>
        <p:nvSpPr>
          <p:cNvPr id="1219" name="Google Shape;1219;p102"/>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What about MX64s?</a:t>
            </a:r>
            <a:endParaRPr dirty="0">
              <a:solidFill>
                <a:schemeClr val="bg1"/>
              </a:solidFill>
            </a:endParaRPr>
          </a:p>
        </p:txBody>
      </p:sp>
      <p:sp>
        <p:nvSpPr>
          <p:cNvPr id="1220" name="Google Shape;1220;p102"/>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dirty="0">
                <a:solidFill>
                  <a:schemeClr val="bg1"/>
                </a:solidFill>
              </a:rPr>
              <a:t>Remember, although Z1 Routers can broadcast wirelessly (as well as support hardwired connections), the </a:t>
            </a:r>
          </a:p>
          <a:p>
            <a:pPr marL="342900" lvl="0" indent="-139700" algn="ctr" rtl="0">
              <a:spcBef>
                <a:spcPts val="640"/>
              </a:spcBef>
              <a:spcAft>
                <a:spcPts val="0"/>
              </a:spcAft>
              <a:buNone/>
            </a:pPr>
            <a:r>
              <a:rPr lang="en-US" sz="2800" b="1" dirty="0">
                <a:solidFill>
                  <a:srgbClr val="00CC00"/>
                </a:solidFill>
              </a:rPr>
              <a:t>MX64</a:t>
            </a:r>
            <a:r>
              <a:rPr lang="en-US" sz="2800" dirty="0">
                <a:solidFill>
                  <a:srgbClr val="C00000"/>
                </a:solidFill>
              </a:rPr>
              <a:t> </a:t>
            </a:r>
          </a:p>
          <a:p>
            <a:pPr marL="342900" lvl="0" indent="-139700" algn="ctr" rtl="0">
              <a:spcBef>
                <a:spcPts val="640"/>
              </a:spcBef>
              <a:spcAft>
                <a:spcPts val="0"/>
              </a:spcAft>
              <a:buNone/>
            </a:pPr>
            <a:r>
              <a:rPr lang="en-US" sz="2800" dirty="0">
                <a:solidFill>
                  <a:srgbClr val="C00000"/>
                </a:solidFill>
              </a:rPr>
              <a:t>does not broadcast wirelessly out of the box.</a:t>
            </a:r>
            <a:endParaRPr sz="2800" dirty="0">
              <a:solidFill>
                <a:srgbClr val="C00000"/>
              </a:solidFill>
            </a:endParaRPr>
          </a:p>
        </p:txBody>
      </p:sp>
      <p:pic>
        <p:nvPicPr>
          <p:cNvPr id="3" name="Picture 2" descr="A picture containing object&#10;&#10;Description automatically generated">
            <a:extLst>
              <a:ext uri="{FF2B5EF4-FFF2-40B4-BE49-F238E27FC236}">
                <a16:creationId xmlns:a16="http://schemas.microsoft.com/office/drawing/2014/main" id="{813FD2C9-F4F0-4541-B29E-0F267F092C34}"/>
              </a:ext>
            </a:extLst>
          </p:cNvPr>
          <p:cNvPicPr>
            <a:picLocks noChangeAspect="1"/>
          </p:cNvPicPr>
          <p:nvPr/>
        </p:nvPicPr>
        <p:blipFill>
          <a:blip r:embed="rId3"/>
          <a:stretch>
            <a:fillRect/>
          </a:stretch>
        </p:blipFill>
        <p:spPr>
          <a:xfrm>
            <a:off x="8472054" y="4594651"/>
            <a:ext cx="590550" cy="47047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03"/>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What about MX64s?</a:t>
            </a:r>
            <a:endParaRPr dirty="0">
              <a:solidFill>
                <a:schemeClr val="bg1"/>
              </a:solidFill>
            </a:endParaRPr>
          </a:p>
        </p:txBody>
      </p:sp>
      <p:sp>
        <p:nvSpPr>
          <p:cNvPr id="1226" name="Google Shape;1226;p103"/>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dirty="0">
                <a:solidFill>
                  <a:schemeClr val="bg1"/>
                </a:solidFill>
              </a:rPr>
              <a:t>Remember, although Z1 Routers can broadcast wirelessly (as well as support hardwired connections), the </a:t>
            </a:r>
            <a:r>
              <a:rPr lang="en-US" sz="2400" b="1" dirty="0">
                <a:solidFill>
                  <a:srgbClr val="00CC00"/>
                </a:solidFill>
              </a:rPr>
              <a:t>MX64</a:t>
            </a:r>
            <a:r>
              <a:rPr lang="en-US" sz="2400" dirty="0">
                <a:solidFill>
                  <a:srgbClr val="00CC00"/>
                </a:solidFill>
              </a:rPr>
              <a:t> </a:t>
            </a:r>
            <a:r>
              <a:rPr lang="en-US" sz="2400" dirty="0">
                <a:solidFill>
                  <a:srgbClr val="C00000"/>
                </a:solidFill>
              </a:rPr>
              <a:t>does not broadcast wirelessly out of the box.</a:t>
            </a:r>
            <a:endParaRPr sz="2400" dirty="0">
              <a:solidFill>
                <a:srgbClr val="C00000"/>
              </a:solidFill>
            </a:endParaRPr>
          </a:p>
          <a:p>
            <a:pPr marL="342900" lvl="0" indent="-139700" algn="ctr" rtl="0">
              <a:spcBef>
                <a:spcPts val="640"/>
              </a:spcBef>
              <a:spcAft>
                <a:spcPts val="0"/>
              </a:spcAft>
              <a:buNone/>
            </a:pPr>
            <a:endParaRPr sz="2400" dirty="0">
              <a:solidFill>
                <a:schemeClr val="bg1"/>
              </a:solidFill>
            </a:endParaRPr>
          </a:p>
          <a:p>
            <a:pPr marL="342900" lvl="0" indent="-139700" algn="ctr" rtl="0">
              <a:spcBef>
                <a:spcPts val="640"/>
              </a:spcBef>
              <a:spcAft>
                <a:spcPts val="0"/>
              </a:spcAft>
              <a:buNone/>
            </a:pPr>
            <a:r>
              <a:rPr lang="en-US" sz="2400" dirty="0">
                <a:solidFill>
                  <a:schemeClr val="bg1"/>
                </a:solidFill>
              </a:rPr>
              <a:t>If you need an MX64 router for your setup, and need wireless, you just need to add an access point.</a:t>
            </a:r>
            <a:endParaRPr sz="24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C6F34D2F-DC12-459F-8BCA-FD1C7E9ABAF6}"/>
              </a:ext>
            </a:extLst>
          </p:cNvPr>
          <p:cNvPicPr>
            <a:picLocks noChangeAspect="1"/>
          </p:cNvPicPr>
          <p:nvPr/>
        </p:nvPicPr>
        <p:blipFill>
          <a:blip r:embed="rId3"/>
          <a:stretch>
            <a:fillRect/>
          </a:stretch>
        </p:blipFill>
        <p:spPr>
          <a:xfrm>
            <a:off x="8426492" y="4594651"/>
            <a:ext cx="622258" cy="49573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79000"/>
                <a:lumOff val="21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lvl="0" algn="ctr">
              <a:buClr>
                <a:srgbClr val="2F2B27"/>
              </a:buClr>
            </a:pPr>
            <a:r>
              <a:rPr lang="en-US" dirty="0">
                <a:solidFill>
                  <a:schemeClr val="bg1"/>
                </a:solidFill>
              </a:rPr>
              <a:t>MX64</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65969" y="2965927"/>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035" name="Google Shape;1035;p89"/>
          <p:cNvSpPr txBox="1"/>
          <p:nvPr/>
        </p:nvSpPr>
        <p:spPr>
          <a:xfrm>
            <a:off x="1690538" y="2919650"/>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040" name="Google Shape;1040;p89"/>
          <p:cNvSpPr txBox="1"/>
          <p:nvPr/>
        </p:nvSpPr>
        <p:spPr>
          <a:xfrm>
            <a:off x="3020804" y="2681575"/>
            <a:ext cx="670489" cy="331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041" name="Google Shape;1041;p89"/>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042" name="Google Shape;1042;p89"/>
          <p:cNvPicPr preferRelativeResize="0"/>
          <p:nvPr/>
        </p:nvPicPr>
        <p:blipFill>
          <a:blip r:embed="rId6">
            <a:alphaModFix/>
          </a:blip>
          <a:stretch>
            <a:fillRect/>
          </a:stretch>
        </p:blipFill>
        <p:spPr>
          <a:xfrm>
            <a:off x="3810925" y="1937670"/>
            <a:ext cx="695950" cy="695950"/>
          </a:xfrm>
          <a:prstGeom prst="rect">
            <a:avLst/>
          </a:prstGeom>
          <a:noFill/>
          <a:ln>
            <a:noFill/>
          </a:ln>
        </p:spPr>
      </p:pic>
      <p:pic>
        <p:nvPicPr>
          <p:cNvPr id="1043" name="Google Shape;1043;p89"/>
          <p:cNvPicPr preferRelativeResize="0"/>
          <p:nvPr/>
        </p:nvPicPr>
        <p:blipFill>
          <a:blip r:embed="rId7">
            <a:alphaModFix/>
          </a:blip>
          <a:stretch>
            <a:fillRect/>
          </a:stretch>
        </p:blipFill>
        <p:spPr>
          <a:xfrm>
            <a:off x="4650131" y="1226150"/>
            <a:ext cx="515528" cy="857250"/>
          </a:xfrm>
          <a:prstGeom prst="rect">
            <a:avLst/>
          </a:prstGeom>
          <a:noFill/>
          <a:ln>
            <a:noFill/>
          </a:ln>
        </p:spPr>
      </p:pic>
      <p:sp>
        <p:nvSpPr>
          <p:cNvPr id="1044" name="Google Shape;1044;p89"/>
          <p:cNvSpPr txBox="1"/>
          <p:nvPr/>
        </p:nvSpPr>
        <p:spPr>
          <a:xfrm>
            <a:off x="5276762" y="1737232"/>
            <a:ext cx="938528"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1</a:t>
            </a:r>
            <a:endParaRPr sz="1100" u="sng" dirty="0">
              <a:solidFill>
                <a:schemeClr val="bg1"/>
              </a:solidFill>
            </a:endParaRPr>
          </a:p>
        </p:txBody>
      </p:sp>
      <p:pic>
        <p:nvPicPr>
          <p:cNvPr id="1045" name="Google Shape;1045;p89"/>
          <p:cNvPicPr preferRelativeResize="0"/>
          <p:nvPr/>
        </p:nvPicPr>
        <p:blipFill>
          <a:blip r:embed="rId7">
            <a:alphaModFix/>
          </a:blip>
          <a:stretch>
            <a:fillRect/>
          </a:stretch>
        </p:blipFill>
        <p:spPr>
          <a:xfrm>
            <a:off x="4119194" y="2906275"/>
            <a:ext cx="515528" cy="857250"/>
          </a:xfrm>
          <a:prstGeom prst="rect">
            <a:avLst/>
          </a:prstGeom>
          <a:noFill/>
          <a:ln>
            <a:noFill/>
          </a:ln>
        </p:spPr>
      </p:pic>
      <p:sp>
        <p:nvSpPr>
          <p:cNvPr id="1046" name="Google Shape;1046;p89"/>
          <p:cNvSpPr txBox="1"/>
          <p:nvPr/>
        </p:nvSpPr>
        <p:spPr>
          <a:xfrm>
            <a:off x="4650131" y="3103422"/>
            <a:ext cx="967237"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2</a:t>
            </a:r>
            <a:endParaRPr sz="1100" u="sng" dirty="0">
              <a:solidFill>
                <a:schemeClr val="bg1"/>
              </a:solidFill>
            </a:endParaRPr>
          </a:p>
        </p:txBody>
      </p:sp>
      <p:pic>
        <p:nvPicPr>
          <p:cNvPr id="1047" name="Google Shape;1047;p89"/>
          <p:cNvPicPr preferRelativeResize="0"/>
          <p:nvPr/>
        </p:nvPicPr>
        <p:blipFill>
          <a:blip r:embed="rId7">
            <a:alphaModFix/>
          </a:blip>
          <a:stretch>
            <a:fillRect/>
          </a:stretch>
        </p:blipFill>
        <p:spPr>
          <a:xfrm>
            <a:off x="7296869" y="1990275"/>
            <a:ext cx="515528" cy="857250"/>
          </a:xfrm>
          <a:prstGeom prst="rect">
            <a:avLst/>
          </a:prstGeom>
          <a:noFill/>
          <a:ln>
            <a:noFill/>
          </a:ln>
        </p:spPr>
      </p:pic>
      <p:sp>
        <p:nvSpPr>
          <p:cNvPr id="1048" name="Google Shape;1048;p89"/>
          <p:cNvSpPr txBox="1"/>
          <p:nvPr/>
        </p:nvSpPr>
        <p:spPr>
          <a:xfrm>
            <a:off x="7843119" y="2183271"/>
            <a:ext cx="948456" cy="3884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3</a:t>
            </a:r>
            <a:endParaRPr sz="1100" u="sng" dirty="0">
              <a:solidFill>
                <a:schemeClr val="bg1"/>
              </a:solidFill>
            </a:endParaRPr>
          </a:p>
          <a:p>
            <a:pPr marL="0" lvl="0" indent="0" algn="l" rtl="0">
              <a:spcBef>
                <a:spcPts val="0"/>
              </a:spcBef>
              <a:spcAft>
                <a:spcPts val="0"/>
              </a:spcAft>
              <a:buNone/>
            </a:pPr>
            <a:endParaRPr dirty="0"/>
          </a:p>
        </p:txBody>
      </p:sp>
      <p:sp>
        <p:nvSpPr>
          <p:cNvPr id="1049" name="Google Shape;1049;p89"/>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9"/>
          <p:cNvSpPr txBox="1"/>
          <p:nvPr/>
        </p:nvSpPr>
        <p:spPr>
          <a:xfrm>
            <a:off x="2419950" y="4016850"/>
            <a:ext cx="2713800" cy="6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000FF"/>
                </a:solidFill>
                <a:latin typeface="Lato"/>
                <a:ea typeface="Lato"/>
                <a:cs typeface="Lato"/>
                <a:sym typeface="Lato"/>
              </a:rPr>
              <a:t>Wireless Network Coverage</a:t>
            </a:r>
            <a:endParaRPr>
              <a:solidFill>
                <a:srgbClr val="0000FF"/>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8"/>
          <a:stretch>
            <a:fillRect/>
          </a:stretch>
        </p:blipFill>
        <p:spPr>
          <a:xfrm>
            <a:off x="8499764" y="4593036"/>
            <a:ext cx="569768" cy="453915"/>
          </a:xfrm>
          <a:prstGeom prst="rect">
            <a:avLst/>
          </a:prstGeom>
        </p:spPr>
      </p:pic>
      <p:sp>
        <p:nvSpPr>
          <p:cNvPr id="2" name="Rectangle 1">
            <a:extLst>
              <a:ext uri="{FF2B5EF4-FFF2-40B4-BE49-F238E27FC236}">
                <a16:creationId xmlns:a16="http://schemas.microsoft.com/office/drawing/2014/main" id="{08BB2BB7-8FE9-4032-9A8F-71FF1583D45F}"/>
              </a:ext>
            </a:extLst>
          </p:cNvPr>
          <p:cNvSpPr/>
          <p:nvPr/>
        </p:nvSpPr>
        <p:spPr>
          <a:xfrm>
            <a:off x="6448839" y="3394193"/>
            <a:ext cx="2237961" cy="36933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sz="1800" dirty="0">
                <a:solidFill>
                  <a:schemeClr val="bg1"/>
                </a:solidFill>
                <a:latin typeface="Lato"/>
                <a:ea typeface="Lato"/>
                <a:cs typeface="Lato"/>
                <a:sym typeface="Lato"/>
              </a:rPr>
              <a:t>Switch to MX64</a:t>
            </a:r>
          </a:p>
        </p:txBody>
      </p:sp>
    </p:spTree>
    <p:extLst>
      <p:ext uri="{BB962C8B-B14F-4D97-AF65-F5344CB8AC3E}">
        <p14:creationId xmlns:p14="http://schemas.microsoft.com/office/powerpoint/2010/main" val="317282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F2B27"/>
              </a:buClr>
              <a:buFont typeface="Lato"/>
              <a:buNone/>
            </a:pPr>
            <a:r>
              <a:rPr lang="en-US" dirty="0">
                <a:solidFill>
                  <a:schemeClr val="bg1"/>
                </a:solidFill>
              </a:rPr>
              <a:t>Routers</a:t>
            </a:r>
            <a:endParaRPr sz="4400" b="0" i="0" u="none" strike="noStrike" cap="none" dirty="0">
              <a:solidFill>
                <a:schemeClr val="bg1"/>
              </a:solidFill>
              <a:sym typeface="Lato"/>
            </a:endParaRPr>
          </a:p>
        </p:txBody>
      </p:sp>
      <p:sp>
        <p:nvSpPr>
          <p:cNvPr id="237" name="Google Shape;237;p42"/>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38" name="Google Shape;238;p42"/>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239" name="Google Shape;239;p42"/>
          <p:cNvSpPr txBox="1"/>
          <p:nvPr/>
        </p:nvSpPr>
        <p:spPr>
          <a:xfrm>
            <a:off x="311485" y="2993149"/>
            <a:ext cx="790665" cy="35173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240" name="Google Shape;240;p42"/>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241" name="Google Shape;241;p42"/>
          <p:cNvSpPr txBox="1"/>
          <p:nvPr/>
        </p:nvSpPr>
        <p:spPr>
          <a:xfrm>
            <a:off x="1683812" y="3056749"/>
            <a:ext cx="822900" cy="33981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242" name="Google Shape;242;p42"/>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pic>
        <p:nvPicPr>
          <p:cNvPr id="243" name="Google Shape;243;p42"/>
          <p:cNvPicPr preferRelativeResize="0"/>
          <p:nvPr/>
        </p:nvPicPr>
        <p:blipFill>
          <a:blip r:embed="rId5">
            <a:alphaModFix/>
          </a:blip>
          <a:stretch>
            <a:fillRect/>
          </a:stretch>
        </p:blipFill>
        <p:spPr>
          <a:xfrm>
            <a:off x="2894400" y="2068663"/>
            <a:ext cx="1660425" cy="725775"/>
          </a:xfrm>
          <a:prstGeom prst="rect">
            <a:avLst/>
          </a:prstGeom>
          <a:noFill/>
          <a:ln>
            <a:noFill/>
          </a:ln>
        </p:spPr>
      </p:pic>
      <p:cxnSp>
        <p:nvCxnSpPr>
          <p:cNvPr id="244" name="Google Shape;244;p42"/>
          <p:cNvCxnSpPr>
            <a:stCxn id="243" idx="1"/>
          </p:cNvCxnSpPr>
          <p:nvPr/>
        </p:nvCxnSpPr>
        <p:spPr>
          <a:xfrm>
            <a:off x="2894400" y="2431550"/>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245" name="Google Shape;245;p42"/>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246" name="Google Shape;246;p42"/>
          <p:cNvSpPr txBox="1"/>
          <p:nvPr/>
        </p:nvSpPr>
        <p:spPr>
          <a:xfrm>
            <a:off x="3285437" y="2917696"/>
            <a:ext cx="881700" cy="35173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Router</a:t>
            </a:r>
            <a:endParaRPr u="sng" dirty="0">
              <a:solidFill>
                <a:schemeClr val="bg1"/>
              </a:solidFill>
            </a:endParaRPr>
          </a:p>
        </p:txBody>
      </p:sp>
      <p:sp>
        <p:nvSpPr>
          <p:cNvPr id="247" name="Google Shape;247;p42"/>
          <p:cNvSpPr txBox="1"/>
          <p:nvPr/>
        </p:nvSpPr>
        <p:spPr>
          <a:xfrm>
            <a:off x="3536825" y="832875"/>
            <a:ext cx="4986900" cy="60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The </a:t>
            </a:r>
            <a:r>
              <a:rPr lang="en-US" b="1" dirty="0">
                <a:solidFill>
                  <a:schemeClr val="bg1"/>
                </a:solidFill>
                <a:latin typeface="Lato"/>
                <a:ea typeface="Lato"/>
                <a:cs typeface="Lato"/>
                <a:sym typeface="Lato"/>
              </a:rPr>
              <a:t>router</a:t>
            </a:r>
            <a:r>
              <a:rPr lang="en-US" dirty="0">
                <a:solidFill>
                  <a:schemeClr val="bg1"/>
                </a:solidFill>
                <a:latin typeface="Lato"/>
                <a:ea typeface="Lato"/>
                <a:cs typeface="Lato"/>
                <a:sym typeface="Lato"/>
              </a:rPr>
              <a:t> is the piece of equipment that takes internet from the modem, creates a network and “routes” it to devices (like tablets or laptops) to make it accessible. </a:t>
            </a:r>
            <a:endParaRPr dirty="0">
              <a:solidFill>
                <a:schemeClr val="bg1"/>
              </a:solidFill>
              <a:latin typeface="Lato"/>
              <a:ea typeface="Lato"/>
              <a:cs typeface="Lato"/>
              <a:sym typeface="Lato"/>
            </a:endParaRPr>
          </a:p>
        </p:txBody>
      </p:sp>
      <p:cxnSp>
        <p:nvCxnSpPr>
          <p:cNvPr id="248" name="Google Shape;248;p42"/>
          <p:cNvCxnSpPr>
            <a:cxnSpLocks/>
          </p:cNvCxnSpPr>
          <p:nvPr/>
        </p:nvCxnSpPr>
        <p:spPr>
          <a:xfrm rot="10800000" flipH="1">
            <a:off x="4554825" y="1633863"/>
            <a:ext cx="475800" cy="754500"/>
          </a:xfrm>
          <a:prstGeom prst="straightConnector1">
            <a:avLst/>
          </a:prstGeom>
          <a:noFill/>
          <a:ln w="38100" cap="flat" cmpd="sng">
            <a:solidFill>
              <a:schemeClr val="bg1"/>
            </a:solidFill>
            <a:prstDash val="solid"/>
            <a:round/>
            <a:headEnd type="none" w="med" len="med"/>
            <a:tailEnd type="none" w="med" len="med"/>
          </a:ln>
        </p:spPr>
      </p:cxnSp>
      <p:sp>
        <p:nvSpPr>
          <p:cNvPr id="249" name="Google Shape;249;p42"/>
          <p:cNvSpPr txBox="1"/>
          <p:nvPr/>
        </p:nvSpPr>
        <p:spPr>
          <a:xfrm>
            <a:off x="5162275" y="2263250"/>
            <a:ext cx="3576900" cy="65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Routers can create wired or wireless networks that allow devices to access the internet. </a:t>
            </a:r>
            <a:endParaRPr dirty="0">
              <a:solidFill>
                <a:schemeClr val="bg1"/>
              </a:solidFill>
              <a:latin typeface="Lato"/>
              <a:ea typeface="Lato"/>
              <a:cs typeface="Lato"/>
              <a:sym typeface="Lato"/>
            </a:endParaRPr>
          </a:p>
        </p:txBody>
      </p:sp>
      <p:cxnSp>
        <p:nvCxnSpPr>
          <p:cNvPr id="250" name="Google Shape;250;p42"/>
          <p:cNvCxnSpPr>
            <a:cxnSpLocks/>
            <a:stCxn id="243" idx="3"/>
            <a:endCxn id="249" idx="1"/>
          </p:cNvCxnSpPr>
          <p:nvPr/>
        </p:nvCxnSpPr>
        <p:spPr>
          <a:xfrm>
            <a:off x="4554825" y="2431551"/>
            <a:ext cx="607450" cy="159899"/>
          </a:xfrm>
          <a:prstGeom prst="straightConnector1">
            <a:avLst/>
          </a:prstGeom>
          <a:noFill/>
          <a:ln w="38100" cap="flat" cmpd="sng">
            <a:solidFill>
              <a:schemeClr val="bg1"/>
            </a:solidFill>
            <a:prstDash val="solid"/>
            <a:round/>
            <a:headEnd type="none" w="med" len="med"/>
            <a:tailEnd type="none" w="med" len="med"/>
          </a:ln>
        </p:spPr>
      </p:cxnSp>
      <p:sp>
        <p:nvSpPr>
          <p:cNvPr id="251" name="Google Shape;251;p42"/>
          <p:cNvSpPr txBox="1"/>
          <p:nvPr/>
        </p:nvSpPr>
        <p:spPr>
          <a:xfrm>
            <a:off x="3409450" y="3595675"/>
            <a:ext cx="5329800" cy="11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Different routers will have unique features and abilities. Speed, maximum number of connected devices, wired vs. wireless connection (or both), wireless coverage strength/distance, support tools/analytics, and more are all factors that your choice of router will affect.  </a:t>
            </a:r>
            <a:endParaRPr dirty="0">
              <a:solidFill>
                <a:schemeClr val="bg1"/>
              </a:solidFill>
              <a:latin typeface="Lato"/>
              <a:ea typeface="Lato"/>
              <a:cs typeface="Lato"/>
              <a:sym typeface="Lato"/>
            </a:endParaRPr>
          </a:p>
        </p:txBody>
      </p:sp>
      <p:cxnSp>
        <p:nvCxnSpPr>
          <p:cNvPr id="252" name="Google Shape;252;p42"/>
          <p:cNvCxnSpPr>
            <a:stCxn id="243" idx="3"/>
          </p:cNvCxnSpPr>
          <p:nvPr/>
        </p:nvCxnSpPr>
        <p:spPr>
          <a:xfrm>
            <a:off x="4554825" y="2431550"/>
            <a:ext cx="426600" cy="1087500"/>
          </a:xfrm>
          <a:prstGeom prst="straightConnector1">
            <a:avLst/>
          </a:prstGeom>
          <a:noFill/>
          <a:ln w="38100" cap="flat" cmpd="sng">
            <a:solidFill>
              <a:schemeClr val="bg1"/>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B5643164-BBFB-41CD-BBE7-8183AB699779}"/>
              </a:ext>
            </a:extLst>
          </p:cNvPr>
          <p:cNvPicPr>
            <a:picLocks noChangeAspect="1"/>
          </p:cNvPicPr>
          <p:nvPr/>
        </p:nvPicPr>
        <p:blipFill>
          <a:blip r:embed="rId6"/>
          <a:stretch>
            <a:fillRect/>
          </a:stretch>
        </p:blipFill>
        <p:spPr>
          <a:xfrm>
            <a:off x="8358318" y="4554159"/>
            <a:ext cx="719007" cy="49840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lvl="0" algn="ctr">
              <a:buClr>
                <a:srgbClr val="2F2B27"/>
              </a:buClr>
            </a:pPr>
            <a:r>
              <a:rPr lang="en-US" dirty="0">
                <a:solidFill>
                  <a:schemeClr val="bg1"/>
                </a:solidFill>
              </a:rPr>
              <a:t>MX64</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65969" y="2965927"/>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543781" y="2031002"/>
            <a:ext cx="1362775" cy="908525"/>
          </a:xfrm>
          <a:prstGeom prst="rect">
            <a:avLst/>
          </a:prstGeom>
          <a:noFill/>
          <a:ln>
            <a:noFill/>
          </a:ln>
        </p:spPr>
      </p:pic>
      <p:sp>
        <p:nvSpPr>
          <p:cNvPr id="1035" name="Google Shape;1035;p89"/>
          <p:cNvSpPr txBox="1"/>
          <p:nvPr/>
        </p:nvSpPr>
        <p:spPr>
          <a:xfrm>
            <a:off x="1756290" y="3056750"/>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a:cxnSpLocks/>
          </p:cNvCxnSpPr>
          <p:nvPr/>
        </p:nvCxnSpPr>
        <p:spPr>
          <a:xfrm flipV="1">
            <a:off x="1058150" y="2449399"/>
            <a:ext cx="884950" cy="1"/>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a:cxnSpLocks/>
          </p:cNvCxnSpPr>
          <p:nvPr/>
        </p:nvCxnSpPr>
        <p:spPr>
          <a:xfrm>
            <a:off x="2380750" y="2459200"/>
            <a:ext cx="904450" cy="9699"/>
          </a:xfrm>
          <a:prstGeom prst="straightConnector1">
            <a:avLst/>
          </a:prstGeom>
          <a:noFill/>
          <a:ln w="38100" cap="flat" cmpd="sng">
            <a:solidFill>
              <a:schemeClr val="accent3"/>
            </a:solidFill>
            <a:prstDash val="solid"/>
            <a:round/>
            <a:headEnd type="none" w="med" len="med"/>
            <a:tailEnd type="none" w="med" len="med"/>
          </a:ln>
        </p:spPr>
      </p:cxnSp>
      <p:sp>
        <p:nvSpPr>
          <p:cNvPr id="1040" name="Google Shape;1040;p89"/>
          <p:cNvSpPr txBox="1"/>
          <p:nvPr/>
        </p:nvSpPr>
        <p:spPr>
          <a:xfrm>
            <a:off x="3395981" y="2804388"/>
            <a:ext cx="670489" cy="331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041" name="Google Shape;1041;p89"/>
          <p:cNvPicPr preferRelativeResize="0"/>
          <p:nvPr/>
        </p:nvPicPr>
        <p:blipFill>
          <a:blip r:embed="rId5">
            <a:alphaModFix/>
          </a:blip>
          <a:stretch>
            <a:fillRect/>
          </a:stretch>
        </p:blipFill>
        <p:spPr>
          <a:xfrm>
            <a:off x="3093244" y="2163534"/>
            <a:ext cx="1245024" cy="544129"/>
          </a:xfrm>
          <a:prstGeom prst="rect">
            <a:avLst/>
          </a:prstGeom>
          <a:noFill/>
          <a:ln>
            <a:noFill/>
          </a:ln>
        </p:spPr>
      </p:pic>
      <p:pic>
        <p:nvPicPr>
          <p:cNvPr id="1043" name="Google Shape;1043;p89"/>
          <p:cNvPicPr preferRelativeResize="0"/>
          <p:nvPr/>
        </p:nvPicPr>
        <p:blipFill>
          <a:blip r:embed="rId6">
            <a:alphaModFix/>
          </a:blip>
          <a:stretch>
            <a:fillRect/>
          </a:stretch>
        </p:blipFill>
        <p:spPr>
          <a:xfrm>
            <a:off x="4513776" y="1363815"/>
            <a:ext cx="515528" cy="857250"/>
          </a:xfrm>
          <a:prstGeom prst="rect">
            <a:avLst/>
          </a:prstGeom>
          <a:noFill/>
          <a:ln>
            <a:noFill/>
          </a:ln>
        </p:spPr>
      </p:pic>
      <p:sp>
        <p:nvSpPr>
          <p:cNvPr id="1044" name="Google Shape;1044;p89"/>
          <p:cNvSpPr txBox="1"/>
          <p:nvPr/>
        </p:nvSpPr>
        <p:spPr>
          <a:xfrm>
            <a:off x="5086792" y="1283832"/>
            <a:ext cx="938528"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1</a:t>
            </a:r>
            <a:endParaRPr sz="1100" u="sng" dirty="0">
              <a:solidFill>
                <a:schemeClr val="bg1"/>
              </a:solidFill>
            </a:endParaRPr>
          </a:p>
        </p:txBody>
      </p:sp>
      <p:pic>
        <p:nvPicPr>
          <p:cNvPr id="1045" name="Google Shape;1045;p89"/>
          <p:cNvPicPr preferRelativeResize="0"/>
          <p:nvPr/>
        </p:nvPicPr>
        <p:blipFill>
          <a:blip r:embed="rId6">
            <a:alphaModFix/>
          </a:blip>
          <a:stretch>
            <a:fillRect/>
          </a:stretch>
        </p:blipFill>
        <p:spPr>
          <a:xfrm>
            <a:off x="5556056" y="2279038"/>
            <a:ext cx="515528" cy="857250"/>
          </a:xfrm>
          <a:prstGeom prst="rect">
            <a:avLst/>
          </a:prstGeom>
          <a:noFill/>
          <a:ln>
            <a:noFill/>
          </a:ln>
        </p:spPr>
      </p:pic>
      <p:sp>
        <p:nvSpPr>
          <p:cNvPr id="1046" name="Google Shape;1046;p89"/>
          <p:cNvSpPr txBox="1"/>
          <p:nvPr/>
        </p:nvSpPr>
        <p:spPr>
          <a:xfrm>
            <a:off x="6189933" y="2135258"/>
            <a:ext cx="967237"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2</a:t>
            </a:r>
            <a:endParaRPr sz="1100" u="sng" dirty="0">
              <a:solidFill>
                <a:schemeClr val="bg1"/>
              </a:solidFill>
            </a:endParaRPr>
          </a:p>
        </p:txBody>
      </p:sp>
      <p:pic>
        <p:nvPicPr>
          <p:cNvPr id="1047" name="Google Shape;1047;p89"/>
          <p:cNvPicPr preferRelativeResize="0"/>
          <p:nvPr/>
        </p:nvPicPr>
        <p:blipFill>
          <a:blip r:embed="rId6">
            <a:alphaModFix/>
          </a:blip>
          <a:stretch>
            <a:fillRect/>
          </a:stretch>
        </p:blipFill>
        <p:spPr>
          <a:xfrm>
            <a:off x="7195698" y="2930923"/>
            <a:ext cx="515528" cy="857250"/>
          </a:xfrm>
          <a:prstGeom prst="rect">
            <a:avLst/>
          </a:prstGeom>
          <a:noFill/>
          <a:ln>
            <a:noFill/>
          </a:ln>
        </p:spPr>
      </p:pic>
      <p:sp>
        <p:nvSpPr>
          <p:cNvPr id="1048" name="Google Shape;1048;p89"/>
          <p:cNvSpPr txBox="1"/>
          <p:nvPr/>
        </p:nvSpPr>
        <p:spPr>
          <a:xfrm>
            <a:off x="7829575" y="3126569"/>
            <a:ext cx="948456" cy="3884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3</a:t>
            </a:r>
            <a:endParaRPr sz="1100" u="sng" dirty="0">
              <a:solidFill>
                <a:schemeClr val="bg1"/>
              </a:solidFill>
            </a:endParaRPr>
          </a:p>
          <a:p>
            <a:pPr marL="0" lvl="0" indent="0" algn="l" rtl="0">
              <a:spcBef>
                <a:spcPts val="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7"/>
          <a:stretch>
            <a:fillRect/>
          </a:stretch>
        </p:blipFill>
        <p:spPr>
          <a:xfrm>
            <a:off x="8499764" y="4593036"/>
            <a:ext cx="569768" cy="453915"/>
          </a:xfrm>
          <a:prstGeom prst="rect">
            <a:avLst/>
          </a:prstGeom>
        </p:spPr>
      </p:pic>
      <p:sp>
        <p:nvSpPr>
          <p:cNvPr id="2" name="Rectangle 1">
            <a:extLst>
              <a:ext uri="{FF2B5EF4-FFF2-40B4-BE49-F238E27FC236}">
                <a16:creationId xmlns:a16="http://schemas.microsoft.com/office/drawing/2014/main" id="{08BB2BB7-8FE9-4032-9A8F-71FF1583D45F}"/>
              </a:ext>
            </a:extLst>
          </p:cNvPr>
          <p:cNvSpPr/>
          <p:nvPr/>
        </p:nvSpPr>
        <p:spPr>
          <a:xfrm>
            <a:off x="1513648" y="4094826"/>
            <a:ext cx="5946013" cy="64633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sz="1800" dirty="0">
                <a:solidFill>
                  <a:schemeClr val="bg1"/>
                </a:solidFill>
                <a:latin typeface="Lato"/>
                <a:ea typeface="Lato"/>
                <a:cs typeface="Lato"/>
                <a:sym typeface="Lato"/>
              </a:rPr>
              <a:t>Notice we lose our wireless network when switching to the MX64. Let’s add an access point to fix this</a:t>
            </a:r>
          </a:p>
        </p:txBody>
      </p:sp>
    </p:spTree>
    <p:extLst>
      <p:ext uri="{BB962C8B-B14F-4D97-AF65-F5344CB8AC3E}">
        <p14:creationId xmlns:p14="http://schemas.microsoft.com/office/powerpoint/2010/main" val="3010194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lvl="0" algn="ctr">
              <a:buClr>
                <a:srgbClr val="2F2B27"/>
              </a:buClr>
            </a:pPr>
            <a:r>
              <a:rPr lang="en-US" dirty="0">
                <a:solidFill>
                  <a:schemeClr val="bg1"/>
                </a:solidFill>
              </a:rPr>
              <a:t>MX64</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65969" y="2965927"/>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539577" y="2030544"/>
            <a:ext cx="1362775" cy="908525"/>
          </a:xfrm>
          <a:prstGeom prst="rect">
            <a:avLst/>
          </a:prstGeom>
          <a:noFill/>
          <a:ln>
            <a:noFill/>
          </a:ln>
        </p:spPr>
      </p:pic>
      <p:sp>
        <p:nvSpPr>
          <p:cNvPr id="1035" name="Google Shape;1035;p89"/>
          <p:cNvSpPr txBox="1"/>
          <p:nvPr/>
        </p:nvSpPr>
        <p:spPr>
          <a:xfrm>
            <a:off x="1711659" y="3112956"/>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a:cxnSpLocks/>
          </p:cNvCxnSpPr>
          <p:nvPr/>
        </p:nvCxnSpPr>
        <p:spPr>
          <a:xfrm flipV="1">
            <a:off x="1058150" y="2449399"/>
            <a:ext cx="1064959" cy="1"/>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a:cxnSpLocks/>
          </p:cNvCxnSpPr>
          <p:nvPr/>
        </p:nvCxnSpPr>
        <p:spPr>
          <a:xfrm>
            <a:off x="2415182" y="2468899"/>
            <a:ext cx="947143" cy="0"/>
          </a:xfrm>
          <a:prstGeom prst="straightConnector1">
            <a:avLst/>
          </a:prstGeom>
          <a:noFill/>
          <a:ln w="38100" cap="flat" cmpd="sng">
            <a:solidFill>
              <a:schemeClr val="accent3"/>
            </a:solidFill>
            <a:prstDash val="solid"/>
            <a:round/>
            <a:headEnd type="none" w="med" len="med"/>
            <a:tailEnd type="none" w="med" len="med"/>
          </a:ln>
        </p:spPr>
      </p:cxnSp>
      <p:sp>
        <p:nvSpPr>
          <p:cNvPr id="1040" name="Google Shape;1040;p89"/>
          <p:cNvSpPr txBox="1"/>
          <p:nvPr/>
        </p:nvSpPr>
        <p:spPr>
          <a:xfrm>
            <a:off x="3262616" y="2944253"/>
            <a:ext cx="670489" cy="331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041" name="Google Shape;1041;p89"/>
          <p:cNvPicPr preferRelativeResize="0"/>
          <p:nvPr/>
        </p:nvPicPr>
        <p:blipFill>
          <a:blip r:embed="rId5">
            <a:alphaModFix/>
          </a:blip>
          <a:stretch>
            <a:fillRect/>
          </a:stretch>
        </p:blipFill>
        <p:spPr>
          <a:xfrm>
            <a:off x="3065060" y="2063015"/>
            <a:ext cx="1486890" cy="698303"/>
          </a:xfrm>
          <a:prstGeom prst="rect">
            <a:avLst/>
          </a:prstGeom>
          <a:noFill/>
          <a:ln>
            <a:noFill/>
          </a:ln>
        </p:spPr>
      </p:pic>
      <p:pic>
        <p:nvPicPr>
          <p:cNvPr id="1043" name="Google Shape;1043;p89"/>
          <p:cNvPicPr preferRelativeResize="0"/>
          <p:nvPr/>
        </p:nvPicPr>
        <p:blipFill>
          <a:blip r:embed="rId6">
            <a:alphaModFix/>
          </a:blip>
          <a:stretch>
            <a:fillRect/>
          </a:stretch>
        </p:blipFill>
        <p:spPr>
          <a:xfrm>
            <a:off x="4551950" y="1120593"/>
            <a:ext cx="515528" cy="857250"/>
          </a:xfrm>
          <a:prstGeom prst="rect">
            <a:avLst/>
          </a:prstGeom>
          <a:noFill/>
          <a:ln>
            <a:noFill/>
          </a:ln>
        </p:spPr>
      </p:pic>
      <p:sp>
        <p:nvSpPr>
          <p:cNvPr id="1044" name="Google Shape;1044;p89"/>
          <p:cNvSpPr txBox="1"/>
          <p:nvPr/>
        </p:nvSpPr>
        <p:spPr>
          <a:xfrm>
            <a:off x="5247166" y="1190657"/>
            <a:ext cx="938528"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1</a:t>
            </a:r>
            <a:endParaRPr sz="1100" u="sng" dirty="0">
              <a:solidFill>
                <a:schemeClr val="bg1"/>
              </a:solidFill>
            </a:endParaRPr>
          </a:p>
        </p:txBody>
      </p:sp>
      <p:pic>
        <p:nvPicPr>
          <p:cNvPr id="1045" name="Google Shape;1045;p89"/>
          <p:cNvPicPr preferRelativeResize="0"/>
          <p:nvPr/>
        </p:nvPicPr>
        <p:blipFill>
          <a:blip r:embed="rId6">
            <a:alphaModFix/>
          </a:blip>
          <a:stretch>
            <a:fillRect/>
          </a:stretch>
        </p:blipFill>
        <p:spPr>
          <a:xfrm>
            <a:off x="5927930" y="1920629"/>
            <a:ext cx="515528" cy="857250"/>
          </a:xfrm>
          <a:prstGeom prst="rect">
            <a:avLst/>
          </a:prstGeom>
          <a:noFill/>
          <a:ln>
            <a:noFill/>
          </a:ln>
        </p:spPr>
      </p:pic>
      <p:sp>
        <p:nvSpPr>
          <p:cNvPr id="1046" name="Google Shape;1046;p89"/>
          <p:cNvSpPr txBox="1"/>
          <p:nvPr/>
        </p:nvSpPr>
        <p:spPr>
          <a:xfrm>
            <a:off x="6813125" y="1989854"/>
            <a:ext cx="967237"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2</a:t>
            </a:r>
            <a:endParaRPr sz="1100" u="sng" dirty="0">
              <a:solidFill>
                <a:schemeClr val="bg1"/>
              </a:solidFill>
            </a:endParaRPr>
          </a:p>
        </p:txBody>
      </p:sp>
      <p:pic>
        <p:nvPicPr>
          <p:cNvPr id="1047" name="Google Shape;1047;p89"/>
          <p:cNvPicPr preferRelativeResize="0"/>
          <p:nvPr/>
        </p:nvPicPr>
        <p:blipFill>
          <a:blip r:embed="rId6">
            <a:alphaModFix/>
          </a:blip>
          <a:stretch>
            <a:fillRect/>
          </a:stretch>
        </p:blipFill>
        <p:spPr>
          <a:xfrm>
            <a:off x="7302772" y="2892307"/>
            <a:ext cx="515528" cy="857250"/>
          </a:xfrm>
          <a:prstGeom prst="rect">
            <a:avLst/>
          </a:prstGeom>
          <a:noFill/>
          <a:ln>
            <a:noFill/>
          </a:ln>
        </p:spPr>
      </p:pic>
      <p:sp>
        <p:nvSpPr>
          <p:cNvPr id="1048" name="Google Shape;1048;p89"/>
          <p:cNvSpPr txBox="1"/>
          <p:nvPr/>
        </p:nvSpPr>
        <p:spPr>
          <a:xfrm>
            <a:off x="8028944" y="3056750"/>
            <a:ext cx="948456" cy="3884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3</a:t>
            </a:r>
            <a:endParaRPr sz="1100" u="sng" dirty="0">
              <a:solidFill>
                <a:schemeClr val="bg1"/>
              </a:solidFill>
            </a:endParaRPr>
          </a:p>
          <a:p>
            <a:pPr marL="0" lvl="0" indent="0" algn="l" rtl="0">
              <a:spcBef>
                <a:spcPts val="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7"/>
          <a:stretch>
            <a:fillRect/>
          </a:stretch>
        </p:blipFill>
        <p:spPr>
          <a:xfrm>
            <a:off x="8499764" y="4593036"/>
            <a:ext cx="569768" cy="453915"/>
          </a:xfrm>
          <a:prstGeom prst="rect">
            <a:avLst/>
          </a:prstGeom>
        </p:spPr>
      </p:pic>
      <p:cxnSp>
        <p:nvCxnSpPr>
          <p:cNvPr id="21" name="Google Shape;1301;p106">
            <a:extLst>
              <a:ext uri="{FF2B5EF4-FFF2-40B4-BE49-F238E27FC236}">
                <a16:creationId xmlns:a16="http://schemas.microsoft.com/office/drawing/2014/main" id="{15E17020-4379-4E32-B3CF-DDF26FA94F80}"/>
              </a:ext>
            </a:extLst>
          </p:cNvPr>
          <p:cNvCxnSpPr>
            <a:cxnSpLocks/>
          </p:cNvCxnSpPr>
          <p:nvPr/>
        </p:nvCxnSpPr>
        <p:spPr>
          <a:xfrm rot="10800000">
            <a:off x="3808505" y="2390731"/>
            <a:ext cx="1555812" cy="1358827"/>
          </a:xfrm>
          <a:prstGeom prst="curvedConnector3">
            <a:avLst>
              <a:gd name="adj1" fmla="val 50000"/>
            </a:avLst>
          </a:prstGeom>
          <a:noFill/>
          <a:ln w="28575" cap="flat" cmpd="sng">
            <a:solidFill>
              <a:schemeClr val="lt2"/>
            </a:solidFill>
            <a:prstDash val="solid"/>
            <a:round/>
            <a:headEnd type="none" w="med" len="med"/>
            <a:tailEnd type="none" w="med" len="med"/>
          </a:ln>
        </p:spPr>
      </p:cxnSp>
      <p:pic>
        <p:nvPicPr>
          <p:cNvPr id="23" name="Google Shape;1300;p106">
            <a:extLst>
              <a:ext uri="{FF2B5EF4-FFF2-40B4-BE49-F238E27FC236}">
                <a16:creationId xmlns:a16="http://schemas.microsoft.com/office/drawing/2014/main" id="{687440DE-75EF-417D-A2B5-C5F69A0987A9}"/>
              </a:ext>
            </a:extLst>
          </p:cNvPr>
          <p:cNvPicPr preferRelativeResize="0"/>
          <p:nvPr/>
        </p:nvPicPr>
        <p:blipFill>
          <a:blip r:embed="rId8">
            <a:alphaModFix/>
          </a:blip>
          <a:stretch>
            <a:fillRect/>
          </a:stretch>
        </p:blipFill>
        <p:spPr>
          <a:xfrm>
            <a:off x="5364317" y="3604646"/>
            <a:ext cx="1642754" cy="993421"/>
          </a:xfrm>
          <a:prstGeom prst="rect">
            <a:avLst/>
          </a:prstGeom>
          <a:noFill/>
          <a:ln>
            <a:noFill/>
          </a:ln>
        </p:spPr>
      </p:pic>
    </p:spTree>
    <p:extLst>
      <p:ext uri="{BB962C8B-B14F-4D97-AF65-F5344CB8AC3E}">
        <p14:creationId xmlns:p14="http://schemas.microsoft.com/office/powerpoint/2010/main" val="2666140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lvl="0" algn="ctr">
              <a:buClr>
                <a:srgbClr val="2F2B27"/>
              </a:buClr>
            </a:pPr>
            <a:r>
              <a:rPr lang="en-US" dirty="0">
                <a:solidFill>
                  <a:schemeClr val="bg1"/>
                </a:solidFill>
              </a:rPr>
              <a:t>MX64</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33731" y="3033432"/>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476885" y="1972475"/>
            <a:ext cx="1362775" cy="908525"/>
          </a:xfrm>
          <a:prstGeom prst="rect">
            <a:avLst/>
          </a:prstGeom>
          <a:noFill/>
          <a:ln>
            <a:noFill/>
          </a:ln>
        </p:spPr>
      </p:pic>
      <p:sp>
        <p:nvSpPr>
          <p:cNvPr id="1035" name="Google Shape;1035;p89"/>
          <p:cNvSpPr txBox="1"/>
          <p:nvPr/>
        </p:nvSpPr>
        <p:spPr>
          <a:xfrm>
            <a:off x="1747812" y="3119675"/>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a:cxnSpLocks/>
          </p:cNvCxnSpPr>
          <p:nvPr/>
        </p:nvCxnSpPr>
        <p:spPr>
          <a:xfrm flipV="1">
            <a:off x="1058150" y="2449399"/>
            <a:ext cx="904000" cy="1"/>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a:cxnSpLocks/>
          </p:cNvCxnSpPr>
          <p:nvPr/>
        </p:nvCxnSpPr>
        <p:spPr>
          <a:xfrm>
            <a:off x="2227484" y="2459149"/>
            <a:ext cx="980954" cy="9750"/>
          </a:xfrm>
          <a:prstGeom prst="straightConnector1">
            <a:avLst/>
          </a:prstGeom>
          <a:noFill/>
          <a:ln w="38100" cap="flat" cmpd="sng">
            <a:solidFill>
              <a:schemeClr val="accent3"/>
            </a:solidFill>
            <a:prstDash val="solid"/>
            <a:round/>
            <a:headEnd type="none" w="med" len="med"/>
            <a:tailEnd type="none" w="med" len="med"/>
          </a:ln>
        </p:spPr>
      </p:cxnSp>
      <p:sp>
        <p:nvSpPr>
          <p:cNvPr id="1040" name="Google Shape;1040;p89"/>
          <p:cNvSpPr txBox="1"/>
          <p:nvPr/>
        </p:nvSpPr>
        <p:spPr>
          <a:xfrm>
            <a:off x="3277915" y="2692782"/>
            <a:ext cx="670489" cy="331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041" name="Google Shape;1041;p89"/>
          <p:cNvPicPr preferRelativeResize="0"/>
          <p:nvPr/>
        </p:nvPicPr>
        <p:blipFill>
          <a:blip r:embed="rId5">
            <a:alphaModFix/>
          </a:blip>
          <a:stretch>
            <a:fillRect/>
          </a:stretch>
        </p:blipFill>
        <p:spPr>
          <a:xfrm>
            <a:off x="2979010" y="2104139"/>
            <a:ext cx="1245024" cy="544129"/>
          </a:xfrm>
          <a:prstGeom prst="rect">
            <a:avLst/>
          </a:prstGeom>
          <a:noFill/>
          <a:ln>
            <a:noFill/>
          </a:ln>
        </p:spPr>
      </p:pic>
      <p:pic>
        <p:nvPicPr>
          <p:cNvPr id="1043" name="Google Shape;1043;p89"/>
          <p:cNvPicPr preferRelativeResize="0"/>
          <p:nvPr/>
        </p:nvPicPr>
        <p:blipFill>
          <a:blip r:embed="rId6">
            <a:alphaModFix/>
          </a:blip>
          <a:stretch>
            <a:fillRect/>
          </a:stretch>
        </p:blipFill>
        <p:spPr>
          <a:xfrm>
            <a:off x="4360793" y="1229370"/>
            <a:ext cx="515528" cy="857250"/>
          </a:xfrm>
          <a:prstGeom prst="rect">
            <a:avLst/>
          </a:prstGeom>
          <a:noFill/>
          <a:ln>
            <a:noFill/>
          </a:ln>
        </p:spPr>
      </p:pic>
      <p:sp>
        <p:nvSpPr>
          <p:cNvPr id="1044" name="Google Shape;1044;p89"/>
          <p:cNvSpPr txBox="1"/>
          <p:nvPr/>
        </p:nvSpPr>
        <p:spPr>
          <a:xfrm>
            <a:off x="4984674" y="1257120"/>
            <a:ext cx="938528"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1</a:t>
            </a:r>
            <a:endParaRPr sz="1100" u="sng" dirty="0">
              <a:solidFill>
                <a:schemeClr val="bg1"/>
              </a:solidFill>
            </a:endParaRPr>
          </a:p>
        </p:txBody>
      </p:sp>
      <p:pic>
        <p:nvPicPr>
          <p:cNvPr id="1045" name="Google Shape;1045;p89"/>
          <p:cNvPicPr preferRelativeResize="0"/>
          <p:nvPr/>
        </p:nvPicPr>
        <p:blipFill>
          <a:blip r:embed="rId6">
            <a:alphaModFix/>
          </a:blip>
          <a:stretch>
            <a:fillRect/>
          </a:stretch>
        </p:blipFill>
        <p:spPr>
          <a:xfrm>
            <a:off x="5747910" y="1817296"/>
            <a:ext cx="515528" cy="857250"/>
          </a:xfrm>
          <a:prstGeom prst="rect">
            <a:avLst/>
          </a:prstGeom>
          <a:noFill/>
          <a:ln>
            <a:noFill/>
          </a:ln>
        </p:spPr>
      </p:pic>
      <p:sp>
        <p:nvSpPr>
          <p:cNvPr id="1046" name="Google Shape;1046;p89"/>
          <p:cNvSpPr txBox="1"/>
          <p:nvPr/>
        </p:nvSpPr>
        <p:spPr>
          <a:xfrm>
            <a:off x="6545887" y="2190291"/>
            <a:ext cx="967237"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2</a:t>
            </a:r>
            <a:endParaRPr sz="1100" u="sng" dirty="0">
              <a:solidFill>
                <a:schemeClr val="bg1"/>
              </a:solidFill>
            </a:endParaRPr>
          </a:p>
        </p:txBody>
      </p:sp>
      <p:pic>
        <p:nvPicPr>
          <p:cNvPr id="1047" name="Google Shape;1047;p89"/>
          <p:cNvPicPr preferRelativeResize="0"/>
          <p:nvPr/>
        </p:nvPicPr>
        <p:blipFill>
          <a:blip r:embed="rId6">
            <a:alphaModFix/>
          </a:blip>
          <a:stretch>
            <a:fillRect/>
          </a:stretch>
        </p:blipFill>
        <p:spPr>
          <a:xfrm>
            <a:off x="6903859" y="2916036"/>
            <a:ext cx="515528" cy="857250"/>
          </a:xfrm>
          <a:prstGeom prst="rect">
            <a:avLst/>
          </a:prstGeom>
          <a:noFill/>
          <a:ln>
            <a:noFill/>
          </a:ln>
        </p:spPr>
      </p:pic>
      <p:sp>
        <p:nvSpPr>
          <p:cNvPr id="1048" name="Google Shape;1048;p89"/>
          <p:cNvSpPr txBox="1"/>
          <p:nvPr/>
        </p:nvSpPr>
        <p:spPr>
          <a:xfrm>
            <a:off x="6564668" y="3822650"/>
            <a:ext cx="948456" cy="3884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3</a:t>
            </a:r>
            <a:endParaRPr sz="1100" u="sng" dirty="0">
              <a:solidFill>
                <a:schemeClr val="bg1"/>
              </a:solidFill>
            </a:endParaRPr>
          </a:p>
          <a:p>
            <a:pPr marL="0" lvl="0" indent="0" algn="l" rtl="0">
              <a:spcBef>
                <a:spcPts val="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7"/>
          <a:stretch>
            <a:fillRect/>
          </a:stretch>
        </p:blipFill>
        <p:spPr>
          <a:xfrm>
            <a:off x="8499764" y="4593036"/>
            <a:ext cx="569768" cy="453915"/>
          </a:xfrm>
          <a:prstGeom prst="rect">
            <a:avLst/>
          </a:prstGeom>
        </p:spPr>
      </p:pic>
      <p:cxnSp>
        <p:nvCxnSpPr>
          <p:cNvPr id="21" name="Google Shape;1301;p106">
            <a:extLst>
              <a:ext uri="{FF2B5EF4-FFF2-40B4-BE49-F238E27FC236}">
                <a16:creationId xmlns:a16="http://schemas.microsoft.com/office/drawing/2014/main" id="{15E17020-4379-4E32-B3CF-DDF26FA94F80}"/>
              </a:ext>
            </a:extLst>
          </p:cNvPr>
          <p:cNvCxnSpPr>
            <a:cxnSpLocks/>
          </p:cNvCxnSpPr>
          <p:nvPr/>
        </p:nvCxnSpPr>
        <p:spPr>
          <a:xfrm rot="10800000">
            <a:off x="3829053" y="2571753"/>
            <a:ext cx="1294375" cy="873477"/>
          </a:xfrm>
          <a:prstGeom prst="curvedConnector3">
            <a:avLst>
              <a:gd name="adj1" fmla="val 50000"/>
            </a:avLst>
          </a:prstGeom>
          <a:noFill/>
          <a:ln w="28575" cap="flat" cmpd="sng">
            <a:solidFill>
              <a:schemeClr val="lt2"/>
            </a:solidFill>
            <a:prstDash val="solid"/>
            <a:round/>
            <a:headEnd type="none" w="med" len="med"/>
            <a:tailEnd type="none" w="med" len="med"/>
          </a:ln>
        </p:spPr>
      </p:cxnSp>
      <p:pic>
        <p:nvPicPr>
          <p:cNvPr id="23" name="Google Shape;1300;p106">
            <a:extLst>
              <a:ext uri="{FF2B5EF4-FFF2-40B4-BE49-F238E27FC236}">
                <a16:creationId xmlns:a16="http://schemas.microsoft.com/office/drawing/2014/main" id="{687440DE-75EF-417D-A2B5-C5F69A0987A9}"/>
              </a:ext>
            </a:extLst>
          </p:cNvPr>
          <p:cNvPicPr preferRelativeResize="0"/>
          <p:nvPr/>
        </p:nvPicPr>
        <p:blipFill>
          <a:blip r:embed="rId8">
            <a:alphaModFix/>
          </a:blip>
          <a:stretch>
            <a:fillRect/>
          </a:stretch>
        </p:blipFill>
        <p:spPr>
          <a:xfrm>
            <a:off x="5020478" y="3013475"/>
            <a:ext cx="1338674" cy="970942"/>
          </a:xfrm>
          <a:prstGeom prst="rect">
            <a:avLst/>
          </a:prstGeom>
          <a:noFill/>
          <a:ln>
            <a:noFill/>
          </a:ln>
        </p:spPr>
      </p:pic>
      <p:sp>
        <p:nvSpPr>
          <p:cNvPr id="22" name="Google Shape;1327;p107">
            <a:extLst>
              <a:ext uri="{FF2B5EF4-FFF2-40B4-BE49-F238E27FC236}">
                <a16:creationId xmlns:a16="http://schemas.microsoft.com/office/drawing/2014/main" id="{F398073B-AD1A-4C5D-91A9-5EE75073C27D}"/>
              </a:ext>
            </a:extLst>
          </p:cNvPr>
          <p:cNvSpPr/>
          <p:nvPr/>
        </p:nvSpPr>
        <p:spPr>
          <a:xfrm>
            <a:off x="3225400" y="734550"/>
            <a:ext cx="4803543" cy="4292901"/>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433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100000">
              <a:scrgbClr r="0" g="0" b="0"/>
            </a:gs>
            <a:gs pos="30000">
              <a:schemeClr val="accent2">
                <a:lumMod val="60000"/>
                <a:lumOff val="40000"/>
              </a:schemeClr>
            </a:gs>
            <a:gs pos="100000">
              <a:schemeClr val="bg1"/>
            </a:gs>
          </a:gsLst>
          <a:lin ang="5400000" scaled="1"/>
        </a:gradFill>
        <a:effectLst/>
      </p:bgPr>
    </p:bg>
    <p:spTree>
      <p:nvGrpSpPr>
        <p:cNvPr id="1" name="Shape 1331"/>
        <p:cNvGrpSpPr/>
        <p:nvPr/>
      </p:nvGrpSpPr>
      <p:grpSpPr>
        <a:xfrm>
          <a:off x="0" y="0"/>
          <a:ext cx="0" cy="0"/>
          <a:chOff x="0" y="0"/>
          <a:chExt cx="0" cy="0"/>
        </a:xfrm>
      </p:grpSpPr>
      <p:sp>
        <p:nvSpPr>
          <p:cNvPr id="1332" name="Google Shape;1332;p108"/>
          <p:cNvSpPr txBox="1">
            <a:spLocks noGrp="1"/>
          </p:cNvSpPr>
          <p:nvPr>
            <p:ph type="ctrTitle"/>
          </p:nvPr>
        </p:nvSpPr>
        <p:spPr>
          <a:xfrm>
            <a:off x="800100" y="1172766"/>
            <a:ext cx="7772400" cy="1102519"/>
          </a:xfrm>
          <a:prstGeom prst="rect">
            <a:avLst/>
          </a:prstGeom>
          <a:gradFill>
            <a:gsLst>
              <a:gs pos="100000">
                <a:scrgbClr r="0" g="0" b="0"/>
              </a:gs>
              <a:gs pos="19000">
                <a:schemeClr val="accent2">
                  <a:lumMod val="60000"/>
                  <a:lumOff val="40000"/>
                </a:schemeClr>
              </a:gs>
              <a:gs pos="100000">
                <a:schemeClr val="bg1"/>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ato"/>
              <a:buNone/>
            </a:pPr>
            <a:r>
              <a:rPr lang="en-US" dirty="0"/>
              <a:t>Basics Recap</a:t>
            </a:r>
            <a:endParaRPr sz="4400" b="1" i="0" u="none" strike="noStrike" cap="none" dirty="0">
              <a:solidFill>
                <a:schemeClr val="lt1"/>
              </a:solidFill>
              <a:latin typeface="Lato"/>
              <a:ea typeface="Lato"/>
              <a:cs typeface="Lato"/>
              <a:sym typeface="La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111"/>
          <p:cNvSpPr txBox="1">
            <a:spLocks noGrp="1"/>
          </p:cNvSpPr>
          <p:nvPr>
            <p:ph type="title"/>
          </p:nvPr>
        </p:nvSpPr>
        <p:spPr>
          <a:xfrm>
            <a:off x="457200" y="205979"/>
            <a:ext cx="8229600" cy="857400"/>
          </a:xfrm>
          <a:prstGeom prst="rect">
            <a:avLst/>
          </a:prstGeom>
          <a:gradFill>
            <a:gsLst>
              <a:gs pos="100000">
                <a:scrgbClr r="0" g="0" b="0"/>
              </a:gs>
              <a:gs pos="30000">
                <a:schemeClr val="accent2">
                  <a:lumMod val="60000"/>
                  <a:lumOff val="40000"/>
                </a:schemeClr>
              </a:gs>
              <a:gs pos="100000">
                <a:schemeClr val="bg1"/>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What we’ve covered</a:t>
            </a:r>
            <a:endParaRPr dirty="0">
              <a:solidFill>
                <a:schemeClr val="bg1"/>
              </a:solidFill>
            </a:endParaRPr>
          </a:p>
        </p:txBody>
      </p:sp>
      <p:sp>
        <p:nvSpPr>
          <p:cNvPr id="1348" name="Google Shape;1348;p111"/>
          <p:cNvSpPr txBox="1">
            <a:spLocks noGrp="1"/>
          </p:cNvSpPr>
          <p:nvPr>
            <p:ph type="body" idx="1"/>
          </p:nvPr>
        </p:nvSpPr>
        <p:spPr>
          <a:xfrm>
            <a:off x="457200" y="1200151"/>
            <a:ext cx="8229600" cy="3394500"/>
          </a:xfrm>
          <a:prstGeom prst="rect">
            <a:avLst/>
          </a:prstGeom>
          <a:gradFill>
            <a:gsLst>
              <a:gs pos="100000">
                <a:scrgbClr r="0" g="0" b="0"/>
              </a:gs>
              <a:gs pos="30000">
                <a:schemeClr val="accent2">
                  <a:lumMod val="60000"/>
                  <a:lumOff val="40000"/>
                </a:schemeClr>
              </a:gs>
              <a:gs pos="100000">
                <a:schemeClr val="bg1"/>
              </a:gs>
            </a:gsLst>
            <a:lin ang="5400000" scaled="1"/>
          </a:gradFill>
        </p:spPr>
        <p:txBody>
          <a:bodyPr spcFirstLastPara="1" wrap="square" lIns="91425" tIns="91425" rIns="91425" bIns="91425" anchor="t" anchorCtr="0">
            <a:noAutofit/>
          </a:bodyPr>
          <a:lstStyle/>
          <a:p>
            <a:pPr marL="114300" lvl="0" indent="0" rtl="0">
              <a:spcBef>
                <a:spcPts val="640"/>
              </a:spcBef>
              <a:spcAft>
                <a:spcPts val="0"/>
              </a:spcAft>
              <a:buClr>
                <a:schemeClr val="bg1"/>
              </a:buClr>
              <a:buSzPts val="1800"/>
              <a:buNone/>
            </a:pPr>
            <a:r>
              <a:rPr lang="en-US" sz="2400" b="1" dirty="0">
                <a:solidFill>
                  <a:srgbClr val="00CC00"/>
                </a:solidFill>
              </a:rPr>
              <a:t>Basic Hardware</a:t>
            </a:r>
            <a:endParaRPr sz="2400" b="1" dirty="0">
              <a:solidFill>
                <a:srgbClr val="00CC00"/>
              </a:solidFill>
            </a:endParaRPr>
          </a:p>
          <a:p>
            <a:pPr marL="914400" lvl="1" indent="-342900" rtl="0">
              <a:spcBef>
                <a:spcPts val="0"/>
              </a:spcBef>
              <a:spcAft>
                <a:spcPts val="0"/>
              </a:spcAft>
              <a:buClr>
                <a:schemeClr val="bg1"/>
              </a:buClr>
              <a:buSzPts val="1800"/>
              <a:buChar char="•"/>
            </a:pPr>
            <a:r>
              <a:rPr lang="en-US" sz="2400" dirty="0">
                <a:solidFill>
                  <a:schemeClr val="bg1"/>
                </a:solidFill>
              </a:rPr>
              <a:t>Routers, Switches, Access Points</a:t>
            </a:r>
            <a:endParaRPr sz="2400" dirty="0">
              <a:solidFill>
                <a:schemeClr val="bg1"/>
              </a:solidFill>
            </a:endParaRPr>
          </a:p>
          <a:p>
            <a:pPr marL="114300" lvl="0" indent="0" rtl="0">
              <a:spcBef>
                <a:spcPts val="0"/>
              </a:spcBef>
              <a:spcAft>
                <a:spcPts val="0"/>
              </a:spcAft>
              <a:buSzPts val="1800"/>
              <a:buNone/>
            </a:pPr>
            <a:r>
              <a:rPr lang="en-US" sz="2400" b="1" dirty="0">
                <a:solidFill>
                  <a:srgbClr val="C00000"/>
                </a:solidFill>
              </a:rPr>
              <a:t>Internet Basics</a:t>
            </a:r>
            <a:endParaRPr sz="2400" b="1" dirty="0">
              <a:solidFill>
                <a:srgbClr val="C00000"/>
              </a:solidFill>
            </a:endParaRPr>
          </a:p>
          <a:p>
            <a:pPr marL="914400" lvl="1" indent="-342900" rtl="0">
              <a:spcBef>
                <a:spcPts val="0"/>
              </a:spcBef>
              <a:spcAft>
                <a:spcPts val="0"/>
              </a:spcAft>
              <a:buClr>
                <a:schemeClr val="bg1"/>
              </a:buClr>
              <a:buSzPts val="1800"/>
              <a:buChar char="•"/>
            </a:pPr>
            <a:r>
              <a:rPr lang="en-US" sz="2400" dirty="0">
                <a:solidFill>
                  <a:schemeClr val="bg1"/>
                </a:solidFill>
              </a:rPr>
              <a:t>ISP, Modems, Hardwired and Wireless connections</a:t>
            </a:r>
            <a:endParaRPr sz="2400" dirty="0">
              <a:solidFill>
                <a:schemeClr val="bg1"/>
              </a:solidFill>
            </a:endParaRPr>
          </a:p>
          <a:p>
            <a:pPr marL="114300" lvl="0" indent="0" rtl="0">
              <a:spcBef>
                <a:spcPts val="0"/>
              </a:spcBef>
              <a:spcAft>
                <a:spcPts val="0"/>
              </a:spcAft>
              <a:buSzPts val="1800"/>
              <a:buNone/>
            </a:pPr>
            <a:r>
              <a:rPr lang="en-US" sz="2400" b="1" dirty="0">
                <a:solidFill>
                  <a:srgbClr val="7030A0"/>
                </a:solidFill>
              </a:rPr>
              <a:t>Some Specifics</a:t>
            </a:r>
            <a:endParaRPr sz="2400" b="1" dirty="0">
              <a:solidFill>
                <a:srgbClr val="7030A0"/>
              </a:solidFill>
            </a:endParaRPr>
          </a:p>
          <a:p>
            <a:pPr marL="914400" lvl="1" indent="-342900" rtl="0">
              <a:spcBef>
                <a:spcPts val="0"/>
              </a:spcBef>
              <a:spcAft>
                <a:spcPts val="0"/>
              </a:spcAft>
              <a:buClr>
                <a:schemeClr val="bg1"/>
              </a:buClr>
              <a:buSzPts val="1800"/>
              <a:buChar char="•"/>
            </a:pPr>
            <a:r>
              <a:rPr lang="en-US" sz="2400" dirty="0">
                <a:solidFill>
                  <a:schemeClr val="bg1"/>
                </a:solidFill>
              </a:rPr>
              <a:t>IP addresses, varying combinations, router nuances</a:t>
            </a:r>
            <a:endParaRPr sz="24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6748E05E-9EAA-49E2-A11C-69CFEF28A31A}"/>
              </a:ext>
            </a:extLst>
          </p:cNvPr>
          <p:cNvPicPr>
            <a:picLocks noChangeAspect="1"/>
          </p:cNvPicPr>
          <p:nvPr/>
        </p:nvPicPr>
        <p:blipFill>
          <a:blip r:embed="rId3"/>
          <a:stretch>
            <a:fillRect/>
          </a:stretch>
        </p:blipFill>
        <p:spPr>
          <a:xfrm>
            <a:off x="8423563" y="4594651"/>
            <a:ext cx="666750" cy="53117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rgbClr r="0" g="0" b="0"/>
            </a:gs>
            <a:gs pos="95000">
              <a:schemeClr val="accent2">
                <a:lumMod val="60000"/>
                <a:lumOff val="40000"/>
              </a:schemeClr>
            </a:gs>
            <a:gs pos="96000">
              <a:srgbClr val="0E0D0C"/>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5849-0280-4E43-966C-FCCC3B5C3B49}"/>
              </a:ext>
            </a:extLst>
          </p:cNvPr>
          <p:cNvSpPr>
            <a:spLocks noGrp="1"/>
          </p:cNvSpPr>
          <p:nvPr>
            <p:ph type="ctrTitle"/>
          </p:nvPr>
        </p:nvSpPr>
        <p:spPr/>
        <p:txBody>
          <a:bodyPr/>
          <a:lstStyle/>
          <a:p>
            <a:r>
              <a:rPr lang="en-US" dirty="0"/>
              <a:t>Advanced Networking</a:t>
            </a:r>
          </a:p>
        </p:txBody>
      </p:sp>
    </p:spTree>
    <p:extLst>
      <p:ext uri="{BB962C8B-B14F-4D97-AF65-F5344CB8AC3E}">
        <p14:creationId xmlns:p14="http://schemas.microsoft.com/office/powerpoint/2010/main" val="1598776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95000">
              <a:schemeClr val="accent2">
                <a:lumMod val="60000"/>
                <a:lumOff val="40000"/>
              </a:schemeClr>
            </a:gs>
            <a:gs pos="96000">
              <a:schemeClr val="bg1"/>
            </a:gs>
          </a:gsLst>
          <a:lin ang="5400000" scaled="1"/>
        </a:gradFill>
        <a:effectLst/>
      </p:bgPr>
    </p:bg>
    <p:spTree>
      <p:nvGrpSpPr>
        <p:cNvPr id="1" name="Shape 1363"/>
        <p:cNvGrpSpPr/>
        <p:nvPr/>
      </p:nvGrpSpPr>
      <p:grpSpPr>
        <a:xfrm>
          <a:off x="0" y="0"/>
          <a:ext cx="0" cy="0"/>
          <a:chOff x="0" y="0"/>
          <a:chExt cx="0" cy="0"/>
        </a:xfrm>
      </p:grpSpPr>
      <p:sp>
        <p:nvSpPr>
          <p:cNvPr id="1364" name="Google Shape;1364;p114"/>
          <p:cNvSpPr txBox="1">
            <a:spLocks noGrp="1"/>
          </p:cNvSpPr>
          <p:nvPr>
            <p:ph type="title"/>
          </p:nvPr>
        </p:nvSpPr>
        <p:spPr>
          <a:xfrm>
            <a:off x="457200" y="205979"/>
            <a:ext cx="8229600" cy="857250"/>
          </a:xfrm>
          <a:prstGeom prst="rect">
            <a:avLst/>
          </a:prstGeom>
          <a:gradFill>
            <a:gsLst>
              <a:gs pos="0">
                <a:scrgbClr r="0" g="0" b="0"/>
              </a:gs>
              <a:gs pos="95000">
                <a:schemeClr val="accent2">
                  <a:lumMod val="60000"/>
                  <a:lumOff val="40000"/>
                </a:schemeClr>
              </a:gs>
              <a:gs pos="96000">
                <a:schemeClr val="bg1"/>
              </a:gs>
            </a:gsLst>
            <a:lin ang="54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Let’s pick up where we left off</a:t>
            </a:r>
            <a:endParaRPr sz="4400" b="0" i="0" u="none" strike="noStrike" cap="none" dirty="0">
              <a:solidFill>
                <a:schemeClr val="bg1"/>
              </a:solidFill>
              <a:sym typeface="Lato"/>
            </a:endParaRPr>
          </a:p>
        </p:txBody>
      </p:sp>
      <p:sp>
        <p:nvSpPr>
          <p:cNvPr id="1365" name="Google Shape;1365;p114"/>
          <p:cNvSpPr txBox="1">
            <a:spLocks noGrp="1"/>
          </p:cNvSpPr>
          <p:nvPr>
            <p:ph type="body" idx="1"/>
          </p:nvPr>
        </p:nvSpPr>
        <p:spPr>
          <a:xfrm>
            <a:off x="457200" y="1200151"/>
            <a:ext cx="8229600" cy="3394472"/>
          </a:xfrm>
          <a:prstGeom prst="rect">
            <a:avLst/>
          </a:prstGeom>
          <a:gradFill>
            <a:gsLst>
              <a:gs pos="0">
                <a:scrgbClr r="0" g="0" b="0"/>
              </a:gs>
              <a:gs pos="95000">
                <a:schemeClr val="accent2">
                  <a:lumMod val="60000"/>
                  <a:lumOff val="40000"/>
                </a:schemeClr>
              </a:gs>
              <a:gs pos="96000">
                <a:srgbClr val="0E0D0C"/>
              </a:gs>
            </a:gsLst>
            <a:lin ang="5400000" scaled="1"/>
          </a:gradFill>
          <a:ln>
            <a:noFill/>
          </a:ln>
        </p:spPr>
        <p:txBody>
          <a:bodyPr spcFirstLastPara="1" wrap="square" lIns="91425" tIns="45700" rIns="91425" bIns="45700" anchor="t" anchorCtr="0">
            <a:noAutofit/>
          </a:bodyPr>
          <a:lstStyle/>
          <a:p>
            <a:pPr marL="342900" marR="0" lvl="0" indent="-139700" algn="ctr" rtl="0">
              <a:spcBef>
                <a:spcPts val="0"/>
              </a:spcBef>
              <a:spcAft>
                <a:spcPts val="0"/>
              </a:spcAft>
              <a:buClr>
                <a:srgbClr val="2F2B27"/>
              </a:buClr>
              <a:buSzPts val="3200"/>
              <a:buFont typeface="Arial"/>
              <a:buNone/>
            </a:pPr>
            <a:r>
              <a:rPr lang="en-US" sz="2800" dirty="0">
                <a:solidFill>
                  <a:schemeClr val="bg1"/>
                </a:solidFill>
              </a:rPr>
              <a:t>At the end of Networking Basics training, we covered setting up access points with routers to extend wireless coverage. </a:t>
            </a:r>
          </a:p>
          <a:p>
            <a:pPr marL="342900" marR="0" lvl="0" indent="-139700" algn="ctr" rtl="0">
              <a:spcBef>
                <a:spcPts val="0"/>
              </a:spcBef>
              <a:spcAft>
                <a:spcPts val="0"/>
              </a:spcAft>
              <a:buClr>
                <a:srgbClr val="2F2B27"/>
              </a:buClr>
              <a:buSzPts val="3200"/>
              <a:buFont typeface="Arial"/>
              <a:buNone/>
            </a:pPr>
            <a:endParaRPr lang="en-US" sz="2800" dirty="0">
              <a:solidFill>
                <a:schemeClr val="bg1"/>
              </a:solidFill>
            </a:endParaRPr>
          </a:p>
          <a:p>
            <a:pPr marL="342900" indent="-139700" algn="ctr">
              <a:spcBef>
                <a:spcPts val="0"/>
              </a:spcBef>
              <a:buSzPts val="3200"/>
              <a:buNone/>
            </a:pPr>
            <a:r>
              <a:rPr lang="en-US" sz="2800" dirty="0">
                <a:solidFill>
                  <a:schemeClr val="bg1"/>
                </a:solidFill>
              </a:rPr>
              <a:t>There is one thing we overlooked though...</a:t>
            </a:r>
          </a:p>
          <a:p>
            <a:pPr marL="342900" marR="0" lvl="0" indent="-139700" algn="ctr" rtl="0">
              <a:spcBef>
                <a:spcPts val="0"/>
              </a:spcBef>
              <a:spcAft>
                <a:spcPts val="0"/>
              </a:spcAft>
              <a:buClr>
                <a:srgbClr val="2F2B27"/>
              </a:buClr>
              <a:buSzPts val="3200"/>
              <a:buFont typeface="Arial"/>
              <a:buNone/>
            </a:pPr>
            <a:endParaRPr sz="2800" b="0" i="0" u="none" strike="noStrike" cap="none" dirty="0">
              <a:solidFill>
                <a:schemeClr val="bg1"/>
              </a:solidFill>
              <a:sym typeface="Lato"/>
            </a:endParaRPr>
          </a:p>
        </p:txBody>
      </p:sp>
      <p:pic>
        <p:nvPicPr>
          <p:cNvPr id="3" name="Picture 2" descr="A picture containing object&#10;&#10;Description automatically generated">
            <a:extLst>
              <a:ext uri="{FF2B5EF4-FFF2-40B4-BE49-F238E27FC236}">
                <a16:creationId xmlns:a16="http://schemas.microsoft.com/office/drawing/2014/main" id="{F2952575-4C14-461C-B8F0-C7B51C95BE4D}"/>
              </a:ext>
            </a:extLst>
          </p:cNvPr>
          <p:cNvPicPr>
            <a:picLocks noChangeAspect="1"/>
          </p:cNvPicPr>
          <p:nvPr/>
        </p:nvPicPr>
        <p:blipFill>
          <a:blip r:embed="rId3"/>
          <a:stretch>
            <a:fillRect/>
          </a:stretch>
        </p:blipFill>
        <p:spPr>
          <a:xfrm>
            <a:off x="8416028" y="4594623"/>
            <a:ext cx="639649" cy="50958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rgbClr r="0" g="0" b="0"/>
            </a:gs>
            <a:gs pos="95000">
              <a:schemeClr val="accent2">
                <a:lumMod val="60000"/>
                <a:lumOff val="40000"/>
              </a:schemeClr>
            </a:gs>
            <a:gs pos="96000">
              <a:srgbClr val="0E0D0C"/>
            </a:gs>
          </a:gsLst>
          <a:lin ang="5400000" scaled="1"/>
        </a:gradFill>
        <a:effectLst/>
      </p:bgPr>
    </p:bg>
    <p:spTree>
      <p:nvGrpSpPr>
        <p:cNvPr id="1" name="Shape 1029"/>
        <p:cNvGrpSpPr/>
        <p:nvPr/>
      </p:nvGrpSpPr>
      <p:grpSpPr>
        <a:xfrm>
          <a:off x="0" y="0"/>
          <a:ext cx="0" cy="0"/>
          <a:chOff x="0" y="0"/>
          <a:chExt cx="0" cy="0"/>
        </a:xfrm>
      </p:grpSpPr>
      <p:sp>
        <p:nvSpPr>
          <p:cNvPr id="1030" name="Google Shape;1030;p8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45700" rIns="91425" bIns="45700" anchor="ctr" anchorCtr="0">
            <a:noAutofit/>
          </a:bodyPr>
          <a:lstStyle/>
          <a:p>
            <a:pPr lvl="0" algn="ctr">
              <a:buClr>
                <a:srgbClr val="2F2B27"/>
              </a:buClr>
            </a:pPr>
            <a:r>
              <a:rPr lang="en-US" dirty="0">
                <a:solidFill>
                  <a:schemeClr val="bg1"/>
                </a:solidFill>
              </a:rPr>
              <a:t>MX64</a:t>
            </a:r>
            <a:endParaRPr sz="4400" b="0" i="0" u="none" strike="noStrike" cap="none" dirty="0">
              <a:solidFill>
                <a:schemeClr val="bg1"/>
              </a:solidFill>
              <a:sym typeface="Lato"/>
            </a:endParaRPr>
          </a:p>
        </p:txBody>
      </p:sp>
      <p:sp>
        <p:nvSpPr>
          <p:cNvPr id="1031" name="Google Shape;1031;p8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32" name="Google Shape;1032;p8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033" name="Google Shape;1033;p89"/>
          <p:cNvSpPr txBox="1"/>
          <p:nvPr/>
        </p:nvSpPr>
        <p:spPr>
          <a:xfrm>
            <a:off x="365969" y="2965927"/>
            <a:ext cx="744231" cy="3407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034" name="Google Shape;1034;p8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035" name="Google Shape;1035;p89"/>
          <p:cNvSpPr txBox="1"/>
          <p:nvPr/>
        </p:nvSpPr>
        <p:spPr>
          <a:xfrm>
            <a:off x="1690538" y="2919650"/>
            <a:ext cx="822900" cy="38738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036" name="Google Shape;1036;p8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037" name="Google Shape;1037;p89"/>
          <p:cNvCxnSpPr>
            <a:stCxn id="1038"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8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pic>
        <p:nvPicPr>
          <p:cNvPr id="1041" name="Google Shape;1041;p89"/>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043" name="Google Shape;1043;p89"/>
          <p:cNvPicPr preferRelativeResize="0"/>
          <p:nvPr/>
        </p:nvPicPr>
        <p:blipFill>
          <a:blip r:embed="rId6">
            <a:alphaModFix/>
          </a:blip>
          <a:stretch>
            <a:fillRect/>
          </a:stretch>
        </p:blipFill>
        <p:spPr>
          <a:xfrm>
            <a:off x="4228891" y="1063379"/>
            <a:ext cx="515528" cy="857250"/>
          </a:xfrm>
          <a:prstGeom prst="rect">
            <a:avLst/>
          </a:prstGeom>
          <a:noFill/>
          <a:ln>
            <a:noFill/>
          </a:ln>
        </p:spPr>
      </p:pic>
      <p:sp>
        <p:nvSpPr>
          <p:cNvPr id="1044" name="Google Shape;1044;p89"/>
          <p:cNvSpPr txBox="1"/>
          <p:nvPr/>
        </p:nvSpPr>
        <p:spPr>
          <a:xfrm>
            <a:off x="4790500" y="1180274"/>
            <a:ext cx="938528" cy="4008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1</a:t>
            </a:r>
            <a:endParaRPr sz="1100" u="sng" dirty="0">
              <a:solidFill>
                <a:schemeClr val="bg1"/>
              </a:solidFill>
            </a:endParaRPr>
          </a:p>
        </p:txBody>
      </p:sp>
      <p:pic>
        <p:nvPicPr>
          <p:cNvPr id="1045" name="Google Shape;1045;p89"/>
          <p:cNvPicPr preferRelativeResize="0"/>
          <p:nvPr/>
        </p:nvPicPr>
        <p:blipFill>
          <a:blip r:embed="rId6">
            <a:alphaModFix/>
          </a:blip>
          <a:stretch>
            <a:fillRect/>
          </a:stretch>
        </p:blipFill>
        <p:spPr>
          <a:xfrm>
            <a:off x="5318397" y="1962103"/>
            <a:ext cx="515528" cy="857250"/>
          </a:xfrm>
          <a:prstGeom prst="rect">
            <a:avLst/>
          </a:prstGeom>
          <a:noFill/>
          <a:ln>
            <a:noFill/>
          </a:ln>
        </p:spPr>
      </p:pic>
      <p:sp>
        <p:nvSpPr>
          <p:cNvPr id="1046" name="Google Shape;1046;p89"/>
          <p:cNvSpPr txBox="1"/>
          <p:nvPr/>
        </p:nvSpPr>
        <p:spPr>
          <a:xfrm>
            <a:off x="6046319" y="2102704"/>
            <a:ext cx="967237" cy="40087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2</a:t>
            </a:r>
            <a:endParaRPr sz="1100" u="sng" dirty="0">
              <a:solidFill>
                <a:schemeClr val="bg1"/>
              </a:solidFill>
            </a:endParaRPr>
          </a:p>
        </p:txBody>
      </p:sp>
      <p:pic>
        <p:nvPicPr>
          <p:cNvPr id="1047" name="Google Shape;1047;p89"/>
          <p:cNvPicPr preferRelativeResize="0"/>
          <p:nvPr/>
        </p:nvPicPr>
        <p:blipFill>
          <a:blip r:embed="rId6">
            <a:alphaModFix/>
          </a:blip>
          <a:stretch>
            <a:fillRect/>
          </a:stretch>
        </p:blipFill>
        <p:spPr>
          <a:xfrm>
            <a:off x="7302772" y="2892307"/>
            <a:ext cx="515528" cy="857250"/>
          </a:xfrm>
          <a:prstGeom prst="rect">
            <a:avLst/>
          </a:prstGeom>
          <a:noFill/>
          <a:ln>
            <a:noFill/>
          </a:ln>
        </p:spPr>
      </p:pic>
      <p:sp>
        <p:nvSpPr>
          <p:cNvPr id="1048" name="Google Shape;1048;p89"/>
          <p:cNvSpPr txBox="1"/>
          <p:nvPr/>
        </p:nvSpPr>
        <p:spPr>
          <a:xfrm>
            <a:off x="8028944" y="3056750"/>
            <a:ext cx="948456" cy="3884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bg1"/>
                </a:solidFill>
              </a:rPr>
              <a:t>Handheld 3</a:t>
            </a:r>
            <a:endParaRPr sz="1100" u="sng" dirty="0">
              <a:solidFill>
                <a:schemeClr val="bg1"/>
              </a:solidFill>
            </a:endParaRPr>
          </a:p>
          <a:p>
            <a:pPr marL="0" lvl="0" indent="0" algn="l" rtl="0">
              <a:spcBef>
                <a:spcPts val="0"/>
              </a:spcBef>
              <a:spcAft>
                <a:spcPts val="0"/>
              </a:spcAft>
              <a:buNone/>
            </a:pPr>
            <a:endParaRPr dirty="0"/>
          </a:p>
        </p:txBody>
      </p:sp>
      <p:pic>
        <p:nvPicPr>
          <p:cNvPr id="3" name="Picture 2" descr="A picture containing object&#10;&#10;Description automatically generated">
            <a:extLst>
              <a:ext uri="{FF2B5EF4-FFF2-40B4-BE49-F238E27FC236}">
                <a16:creationId xmlns:a16="http://schemas.microsoft.com/office/drawing/2014/main" id="{D845872F-C7D2-4A59-9FA8-232A993142FB}"/>
              </a:ext>
            </a:extLst>
          </p:cNvPr>
          <p:cNvPicPr>
            <a:picLocks noChangeAspect="1"/>
          </p:cNvPicPr>
          <p:nvPr/>
        </p:nvPicPr>
        <p:blipFill>
          <a:blip r:embed="rId7"/>
          <a:stretch>
            <a:fillRect/>
          </a:stretch>
        </p:blipFill>
        <p:spPr>
          <a:xfrm>
            <a:off x="8499764" y="4593036"/>
            <a:ext cx="569768" cy="453915"/>
          </a:xfrm>
          <a:prstGeom prst="rect">
            <a:avLst/>
          </a:prstGeom>
        </p:spPr>
      </p:pic>
      <p:cxnSp>
        <p:nvCxnSpPr>
          <p:cNvPr id="21" name="Google Shape;1301;p106">
            <a:extLst>
              <a:ext uri="{FF2B5EF4-FFF2-40B4-BE49-F238E27FC236}">
                <a16:creationId xmlns:a16="http://schemas.microsoft.com/office/drawing/2014/main" id="{15E17020-4379-4E32-B3CF-DDF26FA94F80}"/>
              </a:ext>
            </a:extLst>
          </p:cNvPr>
          <p:cNvCxnSpPr>
            <a:cxnSpLocks/>
          </p:cNvCxnSpPr>
          <p:nvPr/>
        </p:nvCxnSpPr>
        <p:spPr>
          <a:xfrm rot="10800000">
            <a:off x="3829053" y="2571753"/>
            <a:ext cx="1294375" cy="873477"/>
          </a:xfrm>
          <a:prstGeom prst="curvedConnector3">
            <a:avLst>
              <a:gd name="adj1" fmla="val 50000"/>
            </a:avLst>
          </a:prstGeom>
          <a:noFill/>
          <a:ln w="28575" cap="flat" cmpd="sng">
            <a:solidFill>
              <a:schemeClr val="lt2"/>
            </a:solidFill>
            <a:prstDash val="solid"/>
            <a:round/>
            <a:headEnd type="none" w="med" len="med"/>
            <a:tailEnd type="none" w="med" len="med"/>
          </a:ln>
        </p:spPr>
      </p:cxnSp>
      <p:pic>
        <p:nvPicPr>
          <p:cNvPr id="23" name="Google Shape;1300;p106">
            <a:extLst>
              <a:ext uri="{FF2B5EF4-FFF2-40B4-BE49-F238E27FC236}">
                <a16:creationId xmlns:a16="http://schemas.microsoft.com/office/drawing/2014/main" id="{687440DE-75EF-417D-A2B5-C5F69A0987A9}"/>
              </a:ext>
            </a:extLst>
          </p:cNvPr>
          <p:cNvPicPr preferRelativeResize="0"/>
          <p:nvPr/>
        </p:nvPicPr>
        <p:blipFill>
          <a:blip r:embed="rId8">
            <a:alphaModFix/>
          </a:blip>
          <a:stretch>
            <a:fillRect/>
          </a:stretch>
        </p:blipFill>
        <p:spPr>
          <a:xfrm>
            <a:off x="5020478" y="3013475"/>
            <a:ext cx="1338674" cy="970942"/>
          </a:xfrm>
          <a:prstGeom prst="rect">
            <a:avLst/>
          </a:prstGeom>
          <a:noFill/>
          <a:ln>
            <a:noFill/>
          </a:ln>
        </p:spPr>
      </p:pic>
      <p:sp>
        <p:nvSpPr>
          <p:cNvPr id="22" name="Google Shape;1327;p107">
            <a:extLst>
              <a:ext uri="{FF2B5EF4-FFF2-40B4-BE49-F238E27FC236}">
                <a16:creationId xmlns:a16="http://schemas.microsoft.com/office/drawing/2014/main" id="{F398073B-AD1A-4C5D-91A9-5EE75073C27D}"/>
              </a:ext>
            </a:extLst>
          </p:cNvPr>
          <p:cNvSpPr/>
          <p:nvPr/>
        </p:nvSpPr>
        <p:spPr>
          <a:xfrm>
            <a:off x="3225400" y="734550"/>
            <a:ext cx="4803543" cy="4292901"/>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6A782D0-AC71-4D9B-99B8-80168452A09E}"/>
              </a:ext>
            </a:extLst>
          </p:cNvPr>
          <p:cNvSpPr/>
          <p:nvPr/>
        </p:nvSpPr>
        <p:spPr>
          <a:xfrm>
            <a:off x="294295" y="3527086"/>
            <a:ext cx="2722909" cy="1169551"/>
          </a:xfrm>
          <a:prstGeom prst="rect">
            <a:avLst/>
          </a:prstGeom>
          <a:gradFill>
            <a:gsLst>
              <a:gs pos="0">
                <a:scrgbClr r="0" g="0" b="0"/>
              </a:gs>
              <a:gs pos="95000">
                <a:schemeClr val="accent2">
                  <a:lumMod val="60000"/>
                  <a:lumOff val="40000"/>
                </a:schemeClr>
              </a:gs>
              <a:gs pos="96000">
                <a:schemeClr val="bg1"/>
              </a:gs>
            </a:gsLst>
            <a:lin ang="5400000" scaled="1"/>
          </a:gradFill>
        </p:spPr>
        <p:txBody>
          <a:bodyPr wrap="square">
            <a:spAutoFit/>
          </a:bodyPr>
          <a:lstStyle/>
          <a:p>
            <a:pPr lvl="0"/>
            <a:r>
              <a:rPr lang="en-US" dirty="0">
                <a:solidFill>
                  <a:schemeClr val="bg1"/>
                </a:solidFill>
                <a:latin typeface="Lato"/>
                <a:ea typeface="Lato"/>
                <a:cs typeface="Lato"/>
                <a:sym typeface="Lato"/>
              </a:rPr>
              <a:t>Here is our last setup, where we added an AP to cover some handhelds. Simple enough! Let’s remove some things to clear up some space.</a:t>
            </a:r>
          </a:p>
        </p:txBody>
      </p:sp>
      <p:pic>
        <p:nvPicPr>
          <p:cNvPr id="24" name="Google Shape;1394;p116">
            <a:extLst>
              <a:ext uri="{FF2B5EF4-FFF2-40B4-BE49-F238E27FC236}">
                <a16:creationId xmlns:a16="http://schemas.microsoft.com/office/drawing/2014/main" id="{D82C14C0-27A0-4D3F-A9CD-9B83B2A3AFC0}"/>
              </a:ext>
            </a:extLst>
          </p:cNvPr>
          <p:cNvPicPr preferRelativeResize="0"/>
          <p:nvPr/>
        </p:nvPicPr>
        <p:blipFill>
          <a:blip r:embed="rId9">
            <a:alphaModFix/>
          </a:blip>
          <a:stretch>
            <a:fillRect/>
          </a:stretch>
        </p:blipFill>
        <p:spPr>
          <a:xfrm>
            <a:off x="2537200" y="2086512"/>
            <a:ext cx="1660425" cy="725775"/>
          </a:xfrm>
          <a:prstGeom prst="rect">
            <a:avLst/>
          </a:prstGeom>
          <a:noFill/>
          <a:ln>
            <a:noFill/>
          </a:ln>
        </p:spPr>
      </p:pic>
      <p:sp>
        <p:nvSpPr>
          <p:cNvPr id="4" name="Rectangle 3">
            <a:extLst>
              <a:ext uri="{FF2B5EF4-FFF2-40B4-BE49-F238E27FC236}">
                <a16:creationId xmlns:a16="http://schemas.microsoft.com/office/drawing/2014/main" id="{A8AAC457-2D89-4B02-967D-2BEEE51DF546}"/>
              </a:ext>
            </a:extLst>
          </p:cNvPr>
          <p:cNvSpPr/>
          <p:nvPr/>
        </p:nvSpPr>
        <p:spPr>
          <a:xfrm>
            <a:off x="3017204" y="2700715"/>
            <a:ext cx="652743" cy="30777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none">
            <a:spAutoFit/>
          </a:bodyPr>
          <a:lstStyle/>
          <a:p>
            <a:pPr lvl="0"/>
            <a:r>
              <a:rPr lang="en-US" u="sng" dirty="0">
                <a:solidFill>
                  <a:schemeClr val="bg1"/>
                </a:solidFill>
              </a:rPr>
              <a:t>MX64</a:t>
            </a:r>
          </a:p>
        </p:txBody>
      </p:sp>
    </p:spTree>
    <p:extLst>
      <p:ext uri="{BB962C8B-B14F-4D97-AF65-F5344CB8AC3E}">
        <p14:creationId xmlns:p14="http://schemas.microsoft.com/office/powerpoint/2010/main" val="2234024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gs>
          </a:gsLst>
          <a:lin ang="5400000" scaled="1"/>
        </a:gradFill>
        <a:effectLst/>
      </p:bgPr>
    </p:bg>
    <p:spTree>
      <p:nvGrpSpPr>
        <p:cNvPr id="1" name="Shape 1403"/>
        <p:cNvGrpSpPr/>
        <p:nvPr/>
      </p:nvGrpSpPr>
      <p:grpSpPr>
        <a:xfrm>
          <a:off x="0" y="0"/>
          <a:ext cx="0" cy="0"/>
          <a:chOff x="0" y="0"/>
          <a:chExt cx="0" cy="0"/>
        </a:xfrm>
      </p:grpSpPr>
      <p:sp>
        <p:nvSpPr>
          <p:cNvPr id="1404" name="Google Shape;1404;p11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Our previous setup</a:t>
            </a:r>
            <a:endParaRPr dirty="0">
              <a:solidFill>
                <a:schemeClr val="bg1"/>
              </a:solidFill>
            </a:endParaRPr>
          </a:p>
        </p:txBody>
      </p:sp>
      <p:sp>
        <p:nvSpPr>
          <p:cNvPr id="1405" name="Google Shape;1405;p117"/>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06" name="Google Shape;1406;p117"/>
          <p:cNvPicPr preferRelativeResize="0"/>
          <p:nvPr/>
        </p:nvPicPr>
        <p:blipFill>
          <a:blip r:embed="rId3">
            <a:alphaModFix/>
          </a:blip>
          <a:stretch>
            <a:fillRect/>
          </a:stretch>
        </p:blipFill>
        <p:spPr>
          <a:xfrm>
            <a:off x="89920" y="2050590"/>
            <a:ext cx="1142980" cy="857250"/>
          </a:xfrm>
          <a:prstGeom prst="rect">
            <a:avLst/>
          </a:prstGeom>
          <a:noFill/>
          <a:ln>
            <a:noFill/>
          </a:ln>
        </p:spPr>
      </p:pic>
      <p:sp>
        <p:nvSpPr>
          <p:cNvPr id="1407" name="Google Shape;1407;p117"/>
          <p:cNvSpPr txBox="1"/>
          <p:nvPr/>
        </p:nvSpPr>
        <p:spPr>
          <a:xfrm>
            <a:off x="457200" y="2983927"/>
            <a:ext cx="687201" cy="357353"/>
          </a:xfrm>
          <a:prstGeom prst="rect">
            <a:avLst/>
          </a:prstGeom>
          <a:gradFill>
            <a:gsLst>
              <a:gs pos="0">
                <a:scrgbClr r="0" g="0" b="0">
                  <a:lumMod val="80000"/>
                  <a:lumOff val="20000"/>
                </a:scrgbClr>
              </a:gs>
              <a:gs pos="100000">
                <a:schemeClr val="accent2">
                  <a:lumMod val="60000"/>
                  <a:lumOff val="4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408" name="Google Shape;1408;p117"/>
          <p:cNvPicPr preferRelativeResize="0"/>
          <p:nvPr/>
        </p:nvPicPr>
        <p:blipFill>
          <a:blip r:embed="rId4">
            <a:alphaModFix/>
          </a:blip>
          <a:stretch>
            <a:fillRect/>
          </a:stretch>
        </p:blipFill>
        <p:spPr>
          <a:xfrm>
            <a:off x="1345751" y="2024952"/>
            <a:ext cx="1325926" cy="908525"/>
          </a:xfrm>
          <a:prstGeom prst="rect">
            <a:avLst/>
          </a:prstGeom>
          <a:noFill/>
          <a:ln>
            <a:noFill/>
          </a:ln>
        </p:spPr>
      </p:pic>
      <p:sp>
        <p:nvSpPr>
          <p:cNvPr id="1409" name="Google Shape;1409;p117"/>
          <p:cNvSpPr txBox="1"/>
          <p:nvPr/>
        </p:nvSpPr>
        <p:spPr>
          <a:xfrm>
            <a:off x="1690537" y="3034488"/>
            <a:ext cx="822900" cy="357354"/>
          </a:xfrm>
          <a:prstGeom prst="rect">
            <a:avLst/>
          </a:prstGeom>
          <a:gradFill>
            <a:gsLst>
              <a:gs pos="0">
                <a:scrgbClr r="0" g="0" b="0">
                  <a:lumMod val="80000"/>
                  <a:lumOff val="20000"/>
                </a:scrgbClr>
              </a:gs>
              <a:gs pos="100000">
                <a:schemeClr val="accent2">
                  <a:lumMod val="60000"/>
                  <a:lumOff val="4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410" name="Google Shape;1410;p117"/>
          <p:cNvCxnSpPr>
            <a:cxnSpLocks/>
          </p:cNvCxnSpPr>
          <p:nvPr/>
        </p:nvCxnSpPr>
        <p:spPr>
          <a:xfrm flipV="1">
            <a:off x="800800" y="2429587"/>
            <a:ext cx="1113251" cy="1"/>
          </a:xfrm>
          <a:prstGeom prst="straightConnector1">
            <a:avLst/>
          </a:prstGeom>
          <a:noFill/>
          <a:ln w="38100" cap="flat" cmpd="sng">
            <a:solidFill>
              <a:schemeClr val="accent3"/>
            </a:solidFill>
            <a:prstDash val="solid"/>
            <a:round/>
            <a:headEnd type="none" w="med" len="med"/>
            <a:tailEnd type="none" w="med" len="med"/>
          </a:ln>
        </p:spPr>
      </p:cxnSp>
      <p:cxnSp>
        <p:nvCxnSpPr>
          <p:cNvPr id="1411" name="Google Shape;1411;p117"/>
          <p:cNvCxnSpPr>
            <a:stCxn id="1412"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413" name="Google Shape;1413;p117"/>
          <p:cNvCxnSpPr>
            <a:cxnSpLocks/>
          </p:cNvCxnSpPr>
          <p:nvPr/>
        </p:nvCxnSpPr>
        <p:spPr>
          <a:xfrm>
            <a:off x="2197051" y="2468899"/>
            <a:ext cx="1127174" cy="0"/>
          </a:xfrm>
          <a:prstGeom prst="straightConnector1">
            <a:avLst/>
          </a:prstGeom>
          <a:noFill/>
          <a:ln w="38100" cap="flat" cmpd="sng">
            <a:solidFill>
              <a:schemeClr val="accent3"/>
            </a:solidFill>
            <a:prstDash val="solid"/>
            <a:round/>
            <a:headEnd type="none" w="med" len="med"/>
            <a:tailEnd type="none" w="med" len="med"/>
          </a:ln>
        </p:spPr>
      </p:cxnSp>
      <p:sp>
        <p:nvSpPr>
          <p:cNvPr id="1414" name="Google Shape;1414;p117"/>
          <p:cNvSpPr txBox="1"/>
          <p:nvPr/>
        </p:nvSpPr>
        <p:spPr>
          <a:xfrm>
            <a:off x="2929200" y="2618475"/>
            <a:ext cx="8817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15" name="Google Shape;1415;p117"/>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416" name="Google Shape;1416;p117"/>
          <p:cNvPicPr preferRelativeResize="0"/>
          <p:nvPr/>
        </p:nvPicPr>
        <p:blipFill>
          <a:blip r:embed="rId6">
            <a:alphaModFix/>
          </a:blip>
          <a:stretch>
            <a:fillRect/>
          </a:stretch>
        </p:blipFill>
        <p:spPr>
          <a:xfrm>
            <a:off x="2794825" y="2066700"/>
            <a:ext cx="1660425" cy="725775"/>
          </a:xfrm>
          <a:prstGeom prst="rect">
            <a:avLst/>
          </a:prstGeom>
          <a:noFill/>
          <a:ln>
            <a:noFill/>
          </a:ln>
        </p:spPr>
      </p:pic>
      <p:sp>
        <p:nvSpPr>
          <p:cNvPr id="1417" name="Google Shape;1417;p117"/>
          <p:cNvSpPr txBox="1"/>
          <p:nvPr/>
        </p:nvSpPr>
        <p:spPr>
          <a:xfrm>
            <a:off x="3153376" y="2846441"/>
            <a:ext cx="822900" cy="316163"/>
          </a:xfrm>
          <a:prstGeom prst="rect">
            <a:avLst/>
          </a:prstGeom>
          <a:gradFill>
            <a:gsLst>
              <a:gs pos="0">
                <a:scrgbClr r="0" g="0" b="0">
                  <a:lumMod val="80000"/>
                  <a:lumOff val="20000"/>
                </a:scrgbClr>
              </a:gs>
              <a:gs pos="100000">
                <a:schemeClr val="accent2">
                  <a:lumMod val="60000"/>
                  <a:lumOff val="4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418" name="Google Shape;1418;p117"/>
          <p:cNvPicPr preferRelativeResize="0"/>
          <p:nvPr/>
        </p:nvPicPr>
        <p:blipFill>
          <a:blip r:embed="rId7">
            <a:alphaModFix/>
          </a:blip>
          <a:stretch>
            <a:fillRect/>
          </a:stretch>
        </p:blipFill>
        <p:spPr>
          <a:xfrm>
            <a:off x="5167725" y="3034507"/>
            <a:ext cx="597600" cy="389080"/>
          </a:xfrm>
          <a:prstGeom prst="rect">
            <a:avLst/>
          </a:prstGeom>
          <a:noFill/>
          <a:ln>
            <a:noFill/>
          </a:ln>
        </p:spPr>
      </p:pic>
      <p:cxnSp>
        <p:nvCxnSpPr>
          <p:cNvPr id="1419" name="Google Shape;1419;p117"/>
          <p:cNvCxnSpPr>
            <a:cxnSpLocks/>
            <a:stCxn id="1418" idx="1"/>
          </p:cNvCxnSpPr>
          <p:nvPr/>
        </p:nvCxnSpPr>
        <p:spPr>
          <a:xfrm rot="10800000">
            <a:off x="3810901" y="2479215"/>
            <a:ext cx="1356825" cy="749833"/>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420" name="Google Shape;1420;p117"/>
          <p:cNvSpPr txBox="1"/>
          <p:nvPr/>
        </p:nvSpPr>
        <p:spPr>
          <a:xfrm>
            <a:off x="1655750" y="3780953"/>
            <a:ext cx="5439275" cy="87293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What we didn’t consider, is how that access point is going to be powered. Just like all our other electronics, this AP is going to need power!</a:t>
            </a:r>
            <a:endParaRPr dirty="0">
              <a:solidFill>
                <a:schemeClr val="bg1"/>
              </a:solidFill>
              <a:latin typeface="Lato"/>
              <a:ea typeface="Lato"/>
              <a:cs typeface="Lato"/>
              <a:sym typeface="Lato"/>
            </a:endParaRPr>
          </a:p>
        </p:txBody>
      </p:sp>
      <p:sp>
        <p:nvSpPr>
          <p:cNvPr id="1421" name="Google Shape;1421;p117"/>
          <p:cNvSpPr txBox="1"/>
          <p:nvPr/>
        </p:nvSpPr>
        <p:spPr>
          <a:xfrm>
            <a:off x="5079075" y="1408045"/>
            <a:ext cx="3683700" cy="100474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solidFill>
                <a:latin typeface="Lato"/>
                <a:ea typeface="Lato"/>
                <a:cs typeface="Lato"/>
                <a:sym typeface="Lato"/>
              </a:rPr>
              <a:t>We know that the AP needs to be connected to the router to establish an internet connection. </a:t>
            </a:r>
            <a:endParaRPr sz="1600" dirty="0">
              <a:solidFill>
                <a:schemeClr val="bg1"/>
              </a:solidFill>
              <a:latin typeface="Lato"/>
              <a:ea typeface="Lato"/>
              <a:cs typeface="Lato"/>
              <a:sym typeface="Lato"/>
            </a:endParaRPr>
          </a:p>
        </p:txBody>
      </p:sp>
      <p:cxnSp>
        <p:nvCxnSpPr>
          <p:cNvPr id="1422" name="Google Shape;1422;p117"/>
          <p:cNvCxnSpPr/>
          <p:nvPr/>
        </p:nvCxnSpPr>
        <p:spPr>
          <a:xfrm flipH="1">
            <a:off x="4545950" y="2066700"/>
            <a:ext cx="879300" cy="764700"/>
          </a:xfrm>
          <a:prstGeom prst="straightConnector1">
            <a:avLst/>
          </a:prstGeom>
          <a:noFill/>
          <a:ln w="28575" cap="flat" cmpd="sng">
            <a:solidFill>
              <a:schemeClr val="accent4"/>
            </a:solidFill>
            <a:prstDash val="solid"/>
            <a:round/>
            <a:headEnd type="none" w="med" len="med"/>
            <a:tailEnd type="triangle" w="med" len="med"/>
          </a:ln>
        </p:spPr>
      </p:cxnSp>
      <p:pic>
        <p:nvPicPr>
          <p:cNvPr id="3" name="Picture 2" descr="A picture containing object&#10;&#10;Description automatically generated">
            <a:extLst>
              <a:ext uri="{FF2B5EF4-FFF2-40B4-BE49-F238E27FC236}">
                <a16:creationId xmlns:a16="http://schemas.microsoft.com/office/drawing/2014/main" id="{7D93CDB4-985F-4C11-AD1B-2CDF203719FB}"/>
              </a:ext>
            </a:extLst>
          </p:cNvPr>
          <p:cNvPicPr>
            <a:picLocks noChangeAspect="1"/>
          </p:cNvPicPr>
          <p:nvPr/>
        </p:nvPicPr>
        <p:blipFill>
          <a:blip r:embed="rId8"/>
          <a:stretch>
            <a:fillRect/>
          </a:stretch>
        </p:blipFill>
        <p:spPr>
          <a:xfrm>
            <a:off x="8423280" y="4517125"/>
            <a:ext cx="685670" cy="54625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gs>
          </a:gsLst>
          <a:lin ang="5400000" scaled="1"/>
        </a:gradFill>
        <a:effectLst/>
      </p:bgPr>
    </p:bg>
    <p:spTree>
      <p:nvGrpSpPr>
        <p:cNvPr id="1" name="Shape 1426"/>
        <p:cNvGrpSpPr/>
        <p:nvPr/>
      </p:nvGrpSpPr>
      <p:grpSpPr>
        <a:xfrm>
          <a:off x="0" y="0"/>
          <a:ext cx="0" cy="0"/>
          <a:chOff x="0" y="0"/>
          <a:chExt cx="0" cy="0"/>
        </a:xfrm>
      </p:grpSpPr>
      <p:sp>
        <p:nvSpPr>
          <p:cNvPr id="1427" name="Google Shape;1427;p11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Our previous setup</a:t>
            </a:r>
            <a:endParaRPr dirty="0">
              <a:solidFill>
                <a:schemeClr val="bg1"/>
              </a:solidFill>
            </a:endParaRPr>
          </a:p>
        </p:txBody>
      </p:sp>
      <p:sp>
        <p:nvSpPr>
          <p:cNvPr id="1428" name="Google Shape;1428;p118"/>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29" name="Google Shape;1429;p118"/>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430" name="Google Shape;1430;p118"/>
          <p:cNvSpPr txBox="1"/>
          <p:nvPr/>
        </p:nvSpPr>
        <p:spPr>
          <a:xfrm>
            <a:off x="453981" y="3012426"/>
            <a:ext cx="545425" cy="4141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431" name="Google Shape;1431;p118"/>
          <p:cNvPicPr preferRelativeResize="0"/>
          <p:nvPr/>
        </p:nvPicPr>
        <p:blipFill>
          <a:blip r:embed="rId4">
            <a:alphaModFix/>
          </a:blip>
          <a:stretch>
            <a:fillRect/>
          </a:stretch>
        </p:blipFill>
        <p:spPr>
          <a:xfrm>
            <a:off x="1495937" y="2011124"/>
            <a:ext cx="1362775" cy="908525"/>
          </a:xfrm>
          <a:prstGeom prst="rect">
            <a:avLst/>
          </a:prstGeom>
          <a:noFill/>
          <a:ln>
            <a:noFill/>
          </a:ln>
        </p:spPr>
      </p:pic>
      <p:sp>
        <p:nvSpPr>
          <p:cNvPr id="1432" name="Google Shape;1432;p118"/>
          <p:cNvSpPr txBox="1"/>
          <p:nvPr/>
        </p:nvSpPr>
        <p:spPr>
          <a:xfrm>
            <a:off x="1777096" y="3045532"/>
            <a:ext cx="822900" cy="35264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433" name="Google Shape;1433;p118"/>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434" name="Google Shape;1434;p118"/>
          <p:cNvCxnSpPr>
            <a:stCxn id="1435"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436" name="Google Shape;1436;p118"/>
          <p:cNvCxnSpPr>
            <a:cxnSpLocks/>
          </p:cNvCxnSpPr>
          <p:nvPr/>
        </p:nvCxnSpPr>
        <p:spPr>
          <a:xfrm flipV="1">
            <a:off x="2380750" y="2437263"/>
            <a:ext cx="989300" cy="21937"/>
          </a:xfrm>
          <a:prstGeom prst="straightConnector1">
            <a:avLst/>
          </a:prstGeom>
          <a:noFill/>
          <a:ln w="38100" cap="flat" cmpd="sng">
            <a:solidFill>
              <a:schemeClr val="accent3"/>
            </a:solidFill>
            <a:prstDash val="solid"/>
            <a:round/>
            <a:headEnd type="none" w="med" len="med"/>
            <a:tailEnd type="none" w="med" len="med"/>
          </a:ln>
        </p:spPr>
      </p:cxnSp>
      <p:sp>
        <p:nvSpPr>
          <p:cNvPr id="1437" name="Google Shape;1437;p118"/>
          <p:cNvSpPr txBox="1"/>
          <p:nvPr/>
        </p:nvSpPr>
        <p:spPr>
          <a:xfrm>
            <a:off x="2929200" y="2618475"/>
            <a:ext cx="8817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39" name="Google Shape;1439;p118"/>
          <p:cNvPicPr preferRelativeResize="0"/>
          <p:nvPr/>
        </p:nvPicPr>
        <p:blipFill>
          <a:blip r:embed="rId5">
            <a:alphaModFix/>
          </a:blip>
          <a:stretch>
            <a:fillRect/>
          </a:stretch>
        </p:blipFill>
        <p:spPr>
          <a:xfrm>
            <a:off x="3000686" y="2036198"/>
            <a:ext cx="1660425" cy="850451"/>
          </a:xfrm>
          <a:prstGeom prst="rect">
            <a:avLst/>
          </a:prstGeom>
          <a:noFill/>
          <a:ln>
            <a:noFill/>
          </a:ln>
        </p:spPr>
      </p:pic>
      <p:sp>
        <p:nvSpPr>
          <p:cNvPr id="1440" name="Google Shape;1440;p118"/>
          <p:cNvSpPr txBox="1"/>
          <p:nvPr/>
        </p:nvSpPr>
        <p:spPr>
          <a:xfrm>
            <a:off x="3416015" y="3028087"/>
            <a:ext cx="822900" cy="31616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441" name="Google Shape;1441;p118"/>
          <p:cNvPicPr preferRelativeResize="0"/>
          <p:nvPr/>
        </p:nvPicPr>
        <p:blipFill>
          <a:blip r:embed="rId6">
            <a:alphaModFix/>
          </a:blip>
          <a:stretch>
            <a:fillRect/>
          </a:stretch>
        </p:blipFill>
        <p:spPr>
          <a:xfrm>
            <a:off x="6156950" y="2990312"/>
            <a:ext cx="1566450" cy="1010715"/>
          </a:xfrm>
          <a:prstGeom prst="rect">
            <a:avLst/>
          </a:prstGeom>
          <a:noFill/>
          <a:ln>
            <a:noFill/>
          </a:ln>
        </p:spPr>
      </p:pic>
      <p:cxnSp>
        <p:nvCxnSpPr>
          <p:cNvPr id="1442" name="Google Shape;1442;p118"/>
          <p:cNvCxnSpPr>
            <a:cxnSpLocks/>
            <a:stCxn id="1441" idx="1"/>
          </p:cNvCxnSpPr>
          <p:nvPr/>
        </p:nvCxnSpPr>
        <p:spPr>
          <a:xfrm rot="10800000">
            <a:off x="4284880" y="2405312"/>
            <a:ext cx="1872071" cy="1090358"/>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443" name="Google Shape;1443;p118"/>
          <p:cNvSpPr txBox="1"/>
          <p:nvPr/>
        </p:nvSpPr>
        <p:spPr>
          <a:xfrm>
            <a:off x="769150" y="3823285"/>
            <a:ext cx="36837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bg1"/>
                </a:solidFill>
                <a:latin typeface="Lato"/>
                <a:ea typeface="Lato"/>
                <a:cs typeface="Lato"/>
                <a:sym typeface="Lato"/>
              </a:rPr>
              <a:t>There we go. Let’s focus on this access point.</a:t>
            </a:r>
            <a:endParaRPr sz="20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39B8ECFE-E6BD-4D47-B576-B5A40DC1CA5E}"/>
              </a:ext>
            </a:extLst>
          </p:cNvPr>
          <p:cNvPicPr>
            <a:picLocks noChangeAspect="1"/>
          </p:cNvPicPr>
          <p:nvPr/>
        </p:nvPicPr>
        <p:blipFill>
          <a:blip r:embed="rId7"/>
          <a:stretch>
            <a:fillRect/>
          </a:stretch>
        </p:blipFill>
        <p:spPr>
          <a:xfrm>
            <a:off x="8478858" y="4577789"/>
            <a:ext cx="597601" cy="476089"/>
          </a:xfrm>
          <a:prstGeom prst="rect">
            <a:avLst/>
          </a:prstGeom>
        </p:spPr>
      </p:pic>
      <p:sp>
        <p:nvSpPr>
          <p:cNvPr id="22" name="Google Shape;1464;p119">
            <a:extLst>
              <a:ext uri="{FF2B5EF4-FFF2-40B4-BE49-F238E27FC236}">
                <a16:creationId xmlns:a16="http://schemas.microsoft.com/office/drawing/2014/main" id="{459CA456-0E19-4E03-8BCB-24AC70813941}"/>
              </a:ext>
            </a:extLst>
          </p:cNvPr>
          <p:cNvSpPr txBox="1"/>
          <p:nvPr/>
        </p:nvSpPr>
        <p:spPr>
          <a:xfrm>
            <a:off x="5079075" y="1327650"/>
            <a:ext cx="36837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We know that the AP needs to be connected to the router to establish an internet connection. </a:t>
            </a:r>
            <a:endParaRPr dirty="0">
              <a:solidFill>
                <a:schemeClr val="bg1"/>
              </a:solidFill>
              <a:latin typeface="Lato"/>
              <a:ea typeface="Lato"/>
              <a:cs typeface="Lato"/>
              <a:sym typeface="Lato"/>
            </a:endParaRPr>
          </a:p>
        </p:txBody>
      </p:sp>
      <p:cxnSp>
        <p:nvCxnSpPr>
          <p:cNvPr id="23" name="Google Shape;1422;p117">
            <a:extLst>
              <a:ext uri="{FF2B5EF4-FFF2-40B4-BE49-F238E27FC236}">
                <a16:creationId xmlns:a16="http://schemas.microsoft.com/office/drawing/2014/main" id="{9C050C9D-90E8-475E-BBE2-04B631CE4607}"/>
              </a:ext>
            </a:extLst>
          </p:cNvPr>
          <p:cNvCxnSpPr>
            <a:cxnSpLocks/>
          </p:cNvCxnSpPr>
          <p:nvPr/>
        </p:nvCxnSpPr>
        <p:spPr>
          <a:xfrm flipH="1">
            <a:off x="4106145" y="1557163"/>
            <a:ext cx="1028946" cy="892117"/>
          </a:xfrm>
          <a:prstGeom prst="straightConnector1">
            <a:avLst/>
          </a:prstGeom>
          <a:noFill/>
          <a:ln w="28575" cap="flat" cmpd="sng">
            <a:solidFill>
              <a:srgbClr val="C0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Routers 1</a:t>
            </a:r>
            <a:endParaRPr dirty="0">
              <a:solidFill>
                <a:schemeClr val="bg1"/>
              </a:solidFill>
            </a:endParaRPr>
          </a:p>
        </p:txBody>
      </p:sp>
      <p:sp>
        <p:nvSpPr>
          <p:cNvPr id="272" name="Google Shape;272;p45"/>
          <p:cNvSpPr txBox="1">
            <a:spLocks noGrp="1"/>
          </p:cNvSpPr>
          <p:nvPr>
            <p:ph type="body" idx="1"/>
          </p:nvPr>
        </p:nvSpPr>
        <p:spPr>
          <a:xfrm>
            <a:off x="2784075" y="1131764"/>
            <a:ext cx="6188700" cy="33945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1800" b="1" dirty="0">
                <a:solidFill>
                  <a:schemeClr val="bg1"/>
                </a:solidFill>
              </a:rPr>
              <a:t>Meraki Z1 Router</a:t>
            </a:r>
            <a:endParaRPr sz="1800" b="1" dirty="0">
              <a:solidFill>
                <a:schemeClr val="bg1"/>
              </a:solidFill>
            </a:endParaRPr>
          </a:p>
          <a:p>
            <a:pPr lvl="0" algn="l" rtl="0">
              <a:spcBef>
                <a:spcPts val="640"/>
              </a:spcBef>
              <a:spcAft>
                <a:spcPts val="0"/>
              </a:spcAft>
              <a:buClr>
                <a:schemeClr val="bg1"/>
              </a:buClr>
              <a:buSzPts val="1400"/>
              <a:buFont typeface="Arial" panose="020B0604020202020204" pitchFamily="34" charset="0"/>
              <a:buChar char="•"/>
            </a:pPr>
            <a:r>
              <a:rPr lang="en-US" sz="1400" dirty="0">
                <a:solidFill>
                  <a:schemeClr val="bg1"/>
                </a:solidFill>
              </a:rPr>
              <a:t>Network Type: Wired or Wireless</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Wireless Coverage: Approx. 1000 square feet</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Maximum # of Connected Devices: Approx. 10 devices</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Offers Cloud Analytics and support tools (Toast support remote access and troubleshooting)</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4 Ethernet ports for hard wired connections </a:t>
            </a:r>
            <a:endParaRPr sz="1400" dirty="0">
              <a:solidFill>
                <a:schemeClr val="bg1"/>
              </a:solidFill>
            </a:endParaRPr>
          </a:p>
          <a:p>
            <a:pPr marL="285750" lvl="0" indent="-285750" algn="l" rtl="0">
              <a:spcBef>
                <a:spcPts val="640"/>
              </a:spcBef>
              <a:spcAft>
                <a:spcPts val="0"/>
              </a:spcAft>
              <a:buClr>
                <a:schemeClr val="bg1"/>
              </a:buClr>
              <a:buFont typeface="Arial" panose="020B0604020202020204" pitchFamily="34" charset="0"/>
              <a:buChar char="•"/>
            </a:pPr>
            <a:endParaRPr sz="1400" dirty="0">
              <a:solidFill>
                <a:schemeClr val="bg1"/>
              </a:solidFill>
            </a:endParaRPr>
          </a:p>
          <a:p>
            <a:pPr marL="0" lvl="0" indent="0" algn="ctr" rtl="0">
              <a:spcBef>
                <a:spcPts val="640"/>
              </a:spcBef>
              <a:spcAft>
                <a:spcPts val="0"/>
              </a:spcAft>
              <a:buNone/>
            </a:pPr>
            <a:r>
              <a:rPr lang="en-US" sz="1600" dirty="0">
                <a:solidFill>
                  <a:schemeClr val="bg1"/>
                </a:solidFill>
              </a:rPr>
              <a:t>The Z1 is The essential small deal workhorse. It’s relatively inexpensive, provides strong cloud analytics and creates a wireless network that covers most small spaces. For basic setups with under 10 devices, the Z1 covers all the bases. 3 Year Cloud license included with purchase. </a:t>
            </a:r>
            <a:endParaRPr sz="1600" dirty="0">
              <a:solidFill>
                <a:schemeClr val="bg1"/>
              </a:solidFill>
            </a:endParaRPr>
          </a:p>
          <a:p>
            <a:pPr marL="0" lvl="0" indent="0" algn="l" rtl="0">
              <a:spcBef>
                <a:spcPts val="640"/>
              </a:spcBef>
              <a:spcAft>
                <a:spcPts val="0"/>
              </a:spcAft>
              <a:buNone/>
            </a:pPr>
            <a:endParaRPr sz="1400" dirty="0"/>
          </a:p>
        </p:txBody>
      </p:sp>
      <p:pic>
        <p:nvPicPr>
          <p:cNvPr id="273" name="Google Shape;273;p45"/>
          <p:cNvPicPr preferRelativeResize="0"/>
          <p:nvPr/>
        </p:nvPicPr>
        <p:blipFill>
          <a:blip r:embed="rId3">
            <a:alphaModFix/>
          </a:blip>
          <a:stretch>
            <a:fillRect/>
          </a:stretch>
        </p:blipFill>
        <p:spPr>
          <a:xfrm>
            <a:off x="171225" y="1366437"/>
            <a:ext cx="2590800" cy="241062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DC7E26E5-8E91-4409-A79B-C9D4DEEBFFB1}"/>
              </a:ext>
            </a:extLst>
          </p:cNvPr>
          <p:cNvPicPr>
            <a:picLocks noChangeAspect="1"/>
          </p:cNvPicPr>
          <p:nvPr/>
        </p:nvPicPr>
        <p:blipFill>
          <a:blip r:embed="rId4"/>
          <a:stretch>
            <a:fillRect/>
          </a:stretch>
        </p:blipFill>
        <p:spPr>
          <a:xfrm>
            <a:off x="8499762" y="4594650"/>
            <a:ext cx="547256" cy="47611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gs>
          </a:gsLst>
          <a:lin ang="5400000" scaled="1"/>
        </a:gradFill>
        <a:effectLst/>
      </p:bgPr>
    </p:bg>
    <p:spTree>
      <p:nvGrpSpPr>
        <p:cNvPr id="1" name="Shape 1426"/>
        <p:cNvGrpSpPr/>
        <p:nvPr/>
      </p:nvGrpSpPr>
      <p:grpSpPr>
        <a:xfrm>
          <a:off x="0" y="0"/>
          <a:ext cx="0" cy="0"/>
          <a:chOff x="0" y="0"/>
          <a:chExt cx="0" cy="0"/>
        </a:xfrm>
      </p:grpSpPr>
      <p:sp>
        <p:nvSpPr>
          <p:cNvPr id="1427" name="Google Shape;1427;p11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Our previous setup</a:t>
            </a:r>
            <a:endParaRPr dirty="0">
              <a:solidFill>
                <a:schemeClr val="bg1"/>
              </a:solidFill>
            </a:endParaRPr>
          </a:p>
        </p:txBody>
      </p:sp>
      <p:sp>
        <p:nvSpPr>
          <p:cNvPr id="1428" name="Google Shape;1428;p118"/>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29" name="Google Shape;1429;p118"/>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430" name="Google Shape;1430;p118"/>
          <p:cNvSpPr txBox="1"/>
          <p:nvPr/>
        </p:nvSpPr>
        <p:spPr>
          <a:xfrm>
            <a:off x="457200" y="3010867"/>
            <a:ext cx="545425" cy="4141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431" name="Google Shape;1431;p118"/>
          <p:cNvPicPr preferRelativeResize="0"/>
          <p:nvPr/>
        </p:nvPicPr>
        <p:blipFill>
          <a:blip r:embed="rId4">
            <a:alphaModFix/>
          </a:blip>
          <a:stretch>
            <a:fillRect/>
          </a:stretch>
        </p:blipFill>
        <p:spPr>
          <a:xfrm>
            <a:off x="1800157" y="2067456"/>
            <a:ext cx="1362775" cy="908525"/>
          </a:xfrm>
          <a:prstGeom prst="rect">
            <a:avLst/>
          </a:prstGeom>
          <a:noFill/>
          <a:ln>
            <a:noFill/>
          </a:ln>
        </p:spPr>
      </p:pic>
      <p:sp>
        <p:nvSpPr>
          <p:cNvPr id="1432" name="Google Shape;1432;p118"/>
          <p:cNvSpPr txBox="1"/>
          <p:nvPr/>
        </p:nvSpPr>
        <p:spPr>
          <a:xfrm>
            <a:off x="2092956" y="3072351"/>
            <a:ext cx="822900" cy="35264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433" name="Google Shape;1433;p118"/>
          <p:cNvCxnSpPr>
            <a:cxnSpLocks/>
          </p:cNvCxnSpPr>
          <p:nvPr/>
        </p:nvCxnSpPr>
        <p:spPr>
          <a:xfrm>
            <a:off x="1058150" y="2449400"/>
            <a:ext cx="1161175" cy="9749"/>
          </a:xfrm>
          <a:prstGeom prst="straightConnector1">
            <a:avLst/>
          </a:prstGeom>
          <a:noFill/>
          <a:ln w="38100" cap="flat" cmpd="sng">
            <a:solidFill>
              <a:schemeClr val="accent3"/>
            </a:solidFill>
            <a:prstDash val="solid"/>
            <a:round/>
            <a:headEnd type="none" w="med" len="med"/>
            <a:tailEnd type="none" w="med" len="med"/>
          </a:ln>
        </p:spPr>
      </p:cxnSp>
      <p:cxnSp>
        <p:nvCxnSpPr>
          <p:cNvPr id="1434" name="Google Shape;1434;p118"/>
          <p:cNvCxnSpPr>
            <a:stCxn id="1435"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436" name="Google Shape;1436;p118"/>
          <p:cNvCxnSpPr>
            <a:cxnSpLocks/>
          </p:cNvCxnSpPr>
          <p:nvPr/>
        </p:nvCxnSpPr>
        <p:spPr>
          <a:xfrm>
            <a:off x="2598700" y="2460023"/>
            <a:ext cx="1387132" cy="5363"/>
          </a:xfrm>
          <a:prstGeom prst="straightConnector1">
            <a:avLst/>
          </a:prstGeom>
          <a:noFill/>
          <a:ln w="38100" cap="flat" cmpd="sng">
            <a:solidFill>
              <a:schemeClr val="accent3"/>
            </a:solidFill>
            <a:prstDash val="solid"/>
            <a:round/>
            <a:headEnd type="none" w="med" len="med"/>
            <a:tailEnd type="none" w="med" len="med"/>
          </a:ln>
        </p:spPr>
      </p:cxnSp>
      <p:sp>
        <p:nvSpPr>
          <p:cNvPr id="1437" name="Google Shape;1437;p118"/>
          <p:cNvSpPr txBox="1"/>
          <p:nvPr/>
        </p:nvSpPr>
        <p:spPr>
          <a:xfrm>
            <a:off x="2929200" y="2618475"/>
            <a:ext cx="8817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39" name="Google Shape;1439;p118"/>
          <p:cNvPicPr preferRelativeResize="0"/>
          <p:nvPr/>
        </p:nvPicPr>
        <p:blipFill>
          <a:blip r:embed="rId5">
            <a:alphaModFix/>
          </a:blip>
          <a:stretch>
            <a:fillRect/>
          </a:stretch>
        </p:blipFill>
        <p:spPr>
          <a:xfrm>
            <a:off x="3512287" y="2044332"/>
            <a:ext cx="1660425" cy="875317"/>
          </a:xfrm>
          <a:prstGeom prst="rect">
            <a:avLst/>
          </a:prstGeom>
          <a:noFill/>
          <a:ln>
            <a:noFill/>
          </a:ln>
        </p:spPr>
      </p:pic>
      <p:sp>
        <p:nvSpPr>
          <p:cNvPr id="1440" name="Google Shape;1440;p118"/>
          <p:cNvSpPr txBox="1"/>
          <p:nvPr/>
        </p:nvSpPr>
        <p:spPr>
          <a:xfrm>
            <a:off x="3960513" y="3033849"/>
            <a:ext cx="822900" cy="31616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441" name="Google Shape;1441;p118"/>
          <p:cNvPicPr preferRelativeResize="0"/>
          <p:nvPr/>
        </p:nvPicPr>
        <p:blipFill>
          <a:blip r:embed="rId6">
            <a:alphaModFix/>
          </a:blip>
          <a:stretch>
            <a:fillRect/>
          </a:stretch>
        </p:blipFill>
        <p:spPr>
          <a:xfrm>
            <a:off x="6520275" y="2862210"/>
            <a:ext cx="597600" cy="389080"/>
          </a:xfrm>
          <a:prstGeom prst="rect">
            <a:avLst/>
          </a:prstGeom>
          <a:noFill/>
          <a:ln>
            <a:noFill/>
          </a:ln>
        </p:spPr>
      </p:pic>
      <p:cxnSp>
        <p:nvCxnSpPr>
          <p:cNvPr id="1442" name="Google Shape;1442;p118"/>
          <p:cNvCxnSpPr>
            <a:cxnSpLocks/>
            <a:stCxn id="1441" idx="1"/>
          </p:cNvCxnSpPr>
          <p:nvPr/>
        </p:nvCxnSpPr>
        <p:spPr>
          <a:xfrm rot="10800000">
            <a:off x="4783413" y="2466156"/>
            <a:ext cx="1736863" cy="590595"/>
          </a:xfrm>
          <a:prstGeom prst="curvedConnector3">
            <a:avLst>
              <a:gd name="adj1" fmla="val 50000"/>
            </a:avLst>
          </a:prstGeom>
          <a:noFill/>
          <a:ln w="28575" cap="flat" cmpd="sng">
            <a:solidFill>
              <a:schemeClr val="lt2"/>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39B8ECFE-E6BD-4D47-B576-B5A40DC1CA5E}"/>
              </a:ext>
            </a:extLst>
          </p:cNvPr>
          <p:cNvPicPr>
            <a:picLocks noChangeAspect="1"/>
          </p:cNvPicPr>
          <p:nvPr/>
        </p:nvPicPr>
        <p:blipFill>
          <a:blip r:embed="rId7"/>
          <a:stretch>
            <a:fillRect/>
          </a:stretch>
        </p:blipFill>
        <p:spPr>
          <a:xfrm>
            <a:off x="8478858" y="4577789"/>
            <a:ext cx="597601" cy="476089"/>
          </a:xfrm>
          <a:prstGeom prst="rect">
            <a:avLst/>
          </a:prstGeom>
        </p:spPr>
      </p:pic>
      <p:sp>
        <p:nvSpPr>
          <p:cNvPr id="22" name="Google Shape;1464;p119">
            <a:extLst>
              <a:ext uri="{FF2B5EF4-FFF2-40B4-BE49-F238E27FC236}">
                <a16:creationId xmlns:a16="http://schemas.microsoft.com/office/drawing/2014/main" id="{459CA456-0E19-4E03-8BCB-24AC70813941}"/>
              </a:ext>
            </a:extLst>
          </p:cNvPr>
          <p:cNvSpPr txBox="1"/>
          <p:nvPr/>
        </p:nvSpPr>
        <p:spPr>
          <a:xfrm>
            <a:off x="1420600" y="3852613"/>
            <a:ext cx="6486524" cy="85459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lvl="0" algn="ctr"/>
            <a:r>
              <a:rPr lang="en-US" dirty="0">
                <a:solidFill>
                  <a:schemeClr val="bg1"/>
                </a:solidFill>
                <a:latin typeface="Lato"/>
                <a:ea typeface="Lato"/>
                <a:cs typeface="Lato"/>
                <a:sym typeface="Lato"/>
              </a:rPr>
              <a:t>Access points are generally placed where they provide the best coverage. Often this means mounting them to a wall or drop ceiling. </a:t>
            </a:r>
          </a:p>
        </p:txBody>
      </p:sp>
    </p:spTree>
    <p:extLst>
      <p:ext uri="{BB962C8B-B14F-4D97-AF65-F5344CB8AC3E}">
        <p14:creationId xmlns:p14="http://schemas.microsoft.com/office/powerpoint/2010/main" val="3114718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426"/>
        <p:cNvGrpSpPr/>
        <p:nvPr/>
      </p:nvGrpSpPr>
      <p:grpSpPr>
        <a:xfrm>
          <a:off x="0" y="0"/>
          <a:ext cx="0" cy="0"/>
          <a:chOff x="0" y="0"/>
          <a:chExt cx="0" cy="0"/>
        </a:xfrm>
      </p:grpSpPr>
      <p:sp>
        <p:nvSpPr>
          <p:cNvPr id="1427" name="Google Shape;1427;p11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Our previous setup</a:t>
            </a:r>
            <a:endParaRPr dirty="0">
              <a:solidFill>
                <a:schemeClr val="bg1"/>
              </a:solidFill>
            </a:endParaRPr>
          </a:p>
        </p:txBody>
      </p:sp>
      <p:sp>
        <p:nvSpPr>
          <p:cNvPr id="1428" name="Google Shape;1428;p118"/>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29" name="Google Shape;1429;p118"/>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430" name="Google Shape;1430;p118"/>
          <p:cNvSpPr txBox="1"/>
          <p:nvPr/>
        </p:nvSpPr>
        <p:spPr>
          <a:xfrm>
            <a:off x="404909" y="3070345"/>
            <a:ext cx="545425" cy="4141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431" name="Google Shape;1431;p118"/>
          <p:cNvPicPr preferRelativeResize="0"/>
          <p:nvPr/>
        </p:nvPicPr>
        <p:blipFill>
          <a:blip r:embed="rId4">
            <a:alphaModFix/>
          </a:blip>
          <a:stretch>
            <a:fillRect/>
          </a:stretch>
        </p:blipFill>
        <p:spPr>
          <a:xfrm>
            <a:off x="1572958" y="2032843"/>
            <a:ext cx="1362775" cy="908525"/>
          </a:xfrm>
          <a:prstGeom prst="rect">
            <a:avLst/>
          </a:prstGeom>
          <a:noFill/>
          <a:ln>
            <a:noFill/>
          </a:ln>
        </p:spPr>
      </p:pic>
      <p:sp>
        <p:nvSpPr>
          <p:cNvPr id="1432" name="Google Shape;1432;p118"/>
          <p:cNvSpPr txBox="1"/>
          <p:nvPr/>
        </p:nvSpPr>
        <p:spPr>
          <a:xfrm>
            <a:off x="1842895" y="3062560"/>
            <a:ext cx="822900" cy="35264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433" name="Google Shape;1433;p118"/>
          <p:cNvCxnSpPr>
            <a:cxnSpLocks/>
          </p:cNvCxnSpPr>
          <p:nvPr/>
        </p:nvCxnSpPr>
        <p:spPr>
          <a:xfrm>
            <a:off x="1058150" y="2449400"/>
            <a:ext cx="1043838" cy="9749"/>
          </a:xfrm>
          <a:prstGeom prst="straightConnector1">
            <a:avLst/>
          </a:prstGeom>
          <a:noFill/>
          <a:ln w="38100" cap="flat" cmpd="sng">
            <a:solidFill>
              <a:schemeClr val="accent3"/>
            </a:solidFill>
            <a:prstDash val="solid"/>
            <a:round/>
            <a:headEnd type="none" w="med" len="med"/>
            <a:tailEnd type="none" w="med" len="med"/>
          </a:ln>
        </p:spPr>
      </p:cxnSp>
      <p:cxnSp>
        <p:nvCxnSpPr>
          <p:cNvPr id="1434" name="Google Shape;1434;p118"/>
          <p:cNvCxnSpPr>
            <a:stCxn id="1435"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436" name="Google Shape;1436;p118"/>
          <p:cNvCxnSpPr>
            <a:cxnSpLocks/>
          </p:cNvCxnSpPr>
          <p:nvPr/>
        </p:nvCxnSpPr>
        <p:spPr>
          <a:xfrm>
            <a:off x="2380750" y="2459200"/>
            <a:ext cx="1324475" cy="0"/>
          </a:xfrm>
          <a:prstGeom prst="straightConnector1">
            <a:avLst/>
          </a:prstGeom>
          <a:noFill/>
          <a:ln w="38100" cap="flat" cmpd="sng">
            <a:solidFill>
              <a:schemeClr val="accent3"/>
            </a:solidFill>
            <a:prstDash val="solid"/>
            <a:round/>
            <a:headEnd type="none" w="med" len="med"/>
            <a:tailEnd type="none" w="med" len="med"/>
          </a:ln>
        </p:spPr>
      </p:cxnSp>
      <p:sp>
        <p:nvSpPr>
          <p:cNvPr id="1437" name="Google Shape;1437;p118"/>
          <p:cNvSpPr txBox="1"/>
          <p:nvPr/>
        </p:nvSpPr>
        <p:spPr>
          <a:xfrm>
            <a:off x="2929200" y="2618475"/>
            <a:ext cx="8817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39" name="Google Shape;1439;p118"/>
          <p:cNvPicPr preferRelativeResize="0"/>
          <p:nvPr/>
        </p:nvPicPr>
        <p:blipFill>
          <a:blip r:embed="rId5">
            <a:alphaModFix/>
          </a:blip>
          <a:stretch>
            <a:fillRect/>
          </a:stretch>
        </p:blipFill>
        <p:spPr>
          <a:xfrm>
            <a:off x="3098087" y="2102487"/>
            <a:ext cx="1660425" cy="725775"/>
          </a:xfrm>
          <a:prstGeom prst="rect">
            <a:avLst/>
          </a:prstGeom>
          <a:noFill/>
          <a:ln>
            <a:noFill/>
          </a:ln>
        </p:spPr>
      </p:pic>
      <p:sp>
        <p:nvSpPr>
          <p:cNvPr id="1440" name="Google Shape;1440;p118"/>
          <p:cNvSpPr txBox="1"/>
          <p:nvPr/>
        </p:nvSpPr>
        <p:spPr>
          <a:xfrm>
            <a:off x="3500200" y="2912884"/>
            <a:ext cx="822900" cy="31616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441" name="Google Shape;1441;p118"/>
          <p:cNvPicPr preferRelativeResize="0"/>
          <p:nvPr/>
        </p:nvPicPr>
        <p:blipFill>
          <a:blip r:embed="rId6">
            <a:alphaModFix/>
          </a:blip>
          <a:stretch>
            <a:fillRect/>
          </a:stretch>
        </p:blipFill>
        <p:spPr>
          <a:xfrm>
            <a:off x="6108222" y="2657514"/>
            <a:ext cx="1158123" cy="738664"/>
          </a:xfrm>
          <a:prstGeom prst="rect">
            <a:avLst/>
          </a:prstGeom>
          <a:noFill/>
          <a:ln>
            <a:noFill/>
          </a:ln>
        </p:spPr>
      </p:pic>
      <p:cxnSp>
        <p:nvCxnSpPr>
          <p:cNvPr id="1442" name="Google Shape;1442;p118"/>
          <p:cNvCxnSpPr>
            <a:cxnSpLocks/>
          </p:cNvCxnSpPr>
          <p:nvPr/>
        </p:nvCxnSpPr>
        <p:spPr>
          <a:xfrm rot="10800000">
            <a:off x="4097287" y="2571750"/>
            <a:ext cx="2222672" cy="548460"/>
          </a:xfrm>
          <a:prstGeom prst="curvedConnector3">
            <a:avLst>
              <a:gd name="adj1" fmla="val 50000"/>
            </a:avLst>
          </a:prstGeom>
          <a:noFill/>
          <a:ln w="28575" cap="flat" cmpd="sng">
            <a:solidFill>
              <a:schemeClr val="lt2"/>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39B8ECFE-E6BD-4D47-B576-B5A40DC1CA5E}"/>
              </a:ext>
            </a:extLst>
          </p:cNvPr>
          <p:cNvPicPr>
            <a:picLocks noChangeAspect="1"/>
          </p:cNvPicPr>
          <p:nvPr/>
        </p:nvPicPr>
        <p:blipFill>
          <a:blip r:embed="rId7"/>
          <a:stretch>
            <a:fillRect/>
          </a:stretch>
        </p:blipFill>
        <p:spPr>
          <a:xfrm>
            <a:off x="8478858" y="4577789"/>
            <a:ext cx="597601" cy="476089"/>
          </a:xfrm>
          <a:prstGeom prst="rect">
            <a:avLst/>
          </a:prstGeom>
        </p:spPr>
      </p:pic>
      <p:sp>
        <p:nvSpPr>
          <p:cNvPr id="2" name="Rectangle 1">
            <a:extLst>
              <a:ext uri="{FF2B5EF4-FFF2-40B4-BE49-F238E27FC236}">
                <a16:creationId xmlns:a16="http://schemas.microsoft.com/office/drawing/2014/main" id="{365F984E-9CBC-41FC-8C74-302CB1059739}"/>
              </a:ext>
            </a:extLst>
          </p:cNvPr>
          <p:cNvSpPr/>
          <p:nvPr/>
        </p:nvSpPr>
        <p:spPr>
          <a:xfrm>
            <a:off x="4267200" y="1205613"/>
            <a:ext cx="4629149" cy="73866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dirty="0">
                <a:solidFill>
                  <a:schemeClr val="bg1"/>
                </a:solidFill>
                <a:latin typeface="Lato"/>
                <a:ea typeface="Lato"/>
                <a:cs typeface="Lato"/>
                <a:sym typeface="Lato"/>
              </a:rPr>
              <a:t>Access points are generally placed where they provide the best coverage. Often this means mounting them to a wall or drop ceiling. </a:t>
            </a:r>
          </a:p>
        </p:txBody>
      </p:sp>
      <p:sp>
        <p:nvSpPr>
          <p:cNvPr id="4" name="Rectangle 3">
            <a:extLst>
              <a:ext uri="{FF2B5EF4-FFF2-40B4-BE49-F238E27FC236}">
                <a16:creationId xmlns:a16="http://schemas.microsoft.com/office/drawing/2014/main" id="{6A416AAB-B18E-496C-94D7-17287D0C4E12}"/>
              </a:ext>
            </a:extLst>
          </p:cNvPr>
          <p:cNvSpPr/>
          <p:nvPr/>
        </p:nvSpPr>
        <p:spPr>
          <a:xfrm>
            <a:off x="1547013" y="4164656"/>
            <a:ext cx="6049974" cy="52322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dirty="0">
                <a:solidFill>
                  <a:schemeClr val="bg1"/>
                </a:solidFill>
                <a:latin typeface="Lato"/>
                <a:ea typeface="Lato"/>
                <a:cs typeface="Lato"/>
                <a:sym typeface="Lato"/>
              </a:rPr>
              <a:t>Unless you get lucky, there probably will not be a power outlet where you happen to need your access point installed.</a:t>
            </a:r>
          </a:p>
        </p:txBody>
      </p:sp>
    </p:spTree>
    <p:extLst>
      <p:ext uri="{BB962C8B-B14F-4D97-AF65-F5344CB8AC3E}">
        <p14:creationId xmlns:p14="http://schemas.microsoft.com/office/powerpoint/2010/main" val="1704286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426"/>
        <p:cNvGrpSpPr/>
        <p:nvPr/>
      </p:nvGrpSpPr>
      <p:grpSpPr>
        <a:xfrm>
          <a:off x="0" y="0"/>
          <a:ext cx="0" cy="0"/>
          <a:chOff x="0" y="0"/>
          <a:chExt cx="0" cy="0"/>
        </a:xfrm>
      </p:grpSpPr>
      <p:sp>
        <p:nvSpPr>
          <p:cNvPr id="1427" name="Google Shape;1427;p11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Our previous setup</a:t>
            </a:r>
            <a:endParaRPr dirty="0">
              <a:solidFill>
                <a:schemeClr val="bg1"/>
              </a:solidFill>
            </a:endParaRPr>
          </a:p>
        </p:txBody>
      </p:sp>
      <p:sp>
        <p:nvSpPr>
          <p:cNvPr id="1428" name="Google Shape;1428;p118"/>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29" name="Google Shape;1429;p118"/>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430" name="Google Shape;1430;p118"/>
          <p:cNvSpPr txBox="1"/>
          <p:nvPr/>
        </p:nvSpPr>
        <p:spPr>
          <a:xfrm>
            <a:off x="428288" y="2876405"/>
            <a:ext cx="545425" cy="41412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431" name="Google Shape;1431;p118"/>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432" name="Google Shape;1432;p118"/>
          <p:cNvSpPr txBox="1"/>
          <p:nvPr/>
        </p:nvSpPr>
        <p:spPr>
          <a:xfrm>
            <a:off x="1690538" y="2919649"/>
            <a:ext cx="822900" cy="35264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433" name="Google Shape;1433;p118"/>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434" name="Google Shape;1434;p118"/>
          <p:cNvCxnSpPr>
            <a:stCxn id="1435"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436" name="Google Shape;1436;p118"/>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437" name="Google Shape;1437;p118"/>
          <p:cNvSpPr txBox="1"/>
          <p:nvPr/>
        </p:nvSpPr>
        <p:spPr>
          <a:xfrm>
            <a:off x="2929200" y="2618475"/>
            <a:ext cx="8817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38" name="Google Shape;1438;p118"/>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439" name="Google Shape;1439;p118"/>
          <p:cNvPicPr preferRelativeResize="0"/>
          <p:nvPr/>
        </p:nvPicPr>
        <p:blipFill>
          <a:blip r:embed="rId6">
            <a:alphaModFix/>
          </a:blip>
          <a:stretch>
            <a:fillRect/>
          </a:stretch>
        </p:blipFill>
        <p:spPr>
          <a:xfrm>
            <a:off x="2537200" y="2086512"/>
            <a:ext cx="1660425" cy="725775"/>
          </a:xfrm>
          <a:prstGeom prst="rect">
            <a:avLst/>
          </a:prstGeom>
          <a:noFill/>
          <a:ln>
            <a:noFill/>
          </a:ln>
        </p:spPr>
      </p:pic>
      <p:sp>
        <p:nvSpPr>
          <p:cNvPr id="1440" name="Google Shape;1440;p118"/>
          <p:cNvSpPr txBox="1"/>
          <p:nvPr/>
        </p:nvSpPr>
        <p:spPr>
          <a:xfrm>
            <a:off x="2973750" y="2707881"/>
            <a:ext cx="822900" cy="31616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441" name="Google Shape;1441;p118"/>
          <p:cNvPicPr preferRelativeResize="0"/>
          <p:nvPr/>
        </p:nvPicPr>
        <p:blipFill>
          <a:blip r:embed="rId7">
            <a:alphaModFix/>
          </a:blip>
          <a:stretch>
            <a:fillRect/>
          </a:stretch>
        </p:blipFill>
        <p:spPr>
          <a:xfrm>
            <a:off x="5167725" y="3034507"/>
            <a:ext cx="597600" cy="389080"/>
          </a:xfrm>
          <a:prstGeom prst="rect">
            <a:avLst/>
          </a:prstGeom>
          <a:noFill/>
          <a:ln>
            <a:noFill/>
          </a:ln>
        </p:spPr>
      </p:pic>
      <p:cxnSp>
        <p:nvCxnSpPr>
          <p:cNvPr id="1442" name="Google Shape;1442;p118"/>
          <p:cNvCxnSpPr>
            <a:cxnSpLocks/>
            <a:stCxn id="1441" idx="1"/>
            <a:endCxn id="1440" idx="3"/>
          </p:cNvCxnSpPr>
          <p:nvPr/>
        </p:nvCxnSpPr>
        <p:spPr>
          <a:xfrm rot="10800000">
            <a:off x="3796651" y="2865963"/>
            <a:ext cx="1371075" cy="363084"/>
          </a:xfrm>
          <a:prstGeom prst="curvedConnector3">
            <a:avLst>
              <a:gd name="adj1" fmla="val 50000"/>
            </a:avLst>
          </a:prstGeom>
          <a:noFill/>
          <a:ln w="28575" cap="flat" cmpd="sng">
            <a:solidFill>
              <a:schemeClr val="lt2"/>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39B8ECFE-E6BD-4D47-B576-B5A40DC1CA5E}"/>
              </a:ext>
            </a:extLst>
          </p:cNvPr>
          <p:cNvPicPr>
            <a:picLocks noChangeAspect="1"/>
          </p:cNvPicPr>
          <p:nvPr/>
        </p:nvPicPr>
        <p:blipFill>
          <a:blip r:embed="rId8"/>
          <a:stretch>
            <a:fillRect/>
          </a:stretch>
        </p:blipFill>
        <p:spPr>
          <a:xfrm>
            <a:off x="8478858" y="4577789"/>
            <a:ext cx="597601" cy="476089"/>
          </a:xfrm>
          <a:prstGeom prst="rect">
            <a:avLst/>
          </a:prstGeom>
        </p:spPr>
      </p:pic>
      <p:sp>
        <p:nvSpPr>
          <p:cNvPr id="2" name="Rectangle 1">
            <a:extLst>
              <a:ext uri="{FF2B5EF4-FFF2-40B4-BE49-F238E27FC236}">
                <a16:creationId xmlns:a16="http://schemas.microsoft.com/office/drawing/2014/main" id="{365F984E-9CBC-41FC-8C74-302CB1059739}"/>
              </a:ext>
            </a:extLst>
          </p:cNvPr>
          <p:cNvSpPr/>
          <p:nvPr/>
        </p:nvSpPr>
        <p:spPr>
          <a:xfrm>
            <a:off x="4946377" y="1407965"/>
            <a:ext cx="3519075" cy="95410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dirty="0">
                <a:solidFill>
                  <a:schemeClr val="bg1"/>
                </a:solidFill>
                <a:latin typeface="Lato"/>
                <a:ea typeface="Lato"/>
                <a:cs typeface="Lato"/>
                <a:sym typeface="Lato"/>
              </a:rPr>
              <a:t>Access points are generally placed where they provide the best coverage. Often this means mounting them to a wall or drop ceiling. </a:t>
            </a:r>
          </a:p>
        </p:txBody>
      </p:sp>
      <p:sp>
        <p:nvSpPr>
          <p:cNvPr id="4" name="Rectangle 3">
            <a:extLst>
              <a:ext uri="{FF2B5EF4-FFF2-40B4-BE49-F238E27FC236}">
                <a16:creationId xmlns:a16="http://schemas.microsoft.com/office/drawing/2014/main" id="{6A416AAB-B18E-496C-94D7-17287D0C4E12}"/>
              </a:ext>
            </a:extLst>
          </p:cNvPr>
          <p:cNvSpPr/>
          <p:nvPr/>
        </p:nvSpPr>
        <p:spPr>
          <a:xfrm>
            <a:off x="5963462" y="2579696"/>
            <a:ext cx="3013938" cy="95410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lgn="ctr"/>
            <a:r>
              <a:rPr lang="en-US" dirty="0">
                <a:solidFill>
                  <a:schemeClr val="bg1"/>
                </a:solidFill>
                <a:latin typeface="Lato"/>
                <a:ea typeface="Lato"/>
                <a:cs typeface="Lato"/>
                <a:sym typeface="Lato"/>
              </a:rPr>
              <a:t>Unless you get lucky, there probably will not be a power outlet where you happen to need your access point installed.</a:t>
            </a:r>
          </a:p>
        </p:txBody>
      </p:sp>
      <p:sp>
        <p:nvSpPr>
          <p:cNvPr id="5" name="Rectangle 4">
            <a:extLst>
              <a:ext uri="{FF2B5EF4-FFF2-40B4-BE49-F238E27FC236}">
                <a16:creationId xmlns:a16="http://schemas.microsoft.com/office/drawing/2014/main" id="{8FC9CEEC-E669-4015-878A-A2DCF8380E2D}"/>
              </a:ext>
            </a:extLst>
          </p:cNvPr>
          <p:cNvSpPr/>
          <p:nvPr/>
        </p:nvSpPr>
        <p:spPr>
          <a:xfrm>
            <a:off x="2513437" y="4116124"/>
            <a:ext cx="4125487" cy="46166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a:spAutoFit/>
          </a:bodyPr>
          <a:lstStyle/>
          <a:p>
            <a:pPr lvl="0"/>
            <a:r>
              <a:rPr lang="en-US" sz="2400" dirty="0">
                <a:solidFill>
                  <a:schemeClr val="bg1"/>
                </a:solidFill>
                <a:latin typeface="Lato"/>
                <a:ea typeface="Lato"/>
                <a:cs typeface="Lato"/>
                <a:sym typeface="Lato"/>
              </a:rPr>
              <a:t>That’s where PoE comes in</a:t>
            </a:r>
          </a:p>
        </p:txBody>
      </p:sp>
    </p:spTree>
    <p:extLst>
      <p:ext uri="{BB962C8B-B14F-4D97-AF65-F5344CB8AC3E}">
        <p14:creationId xmlns:p14="http://schemas.microsoft.com/office/powerpoint/2010/main" val="14973472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535"/>
        <p:cNvGrpSpPr/>
        <p:nvPr/>
      </p:nvGrpSpPr>
      <p:grpSpPr>
        <a:xfrm>
          <a:off x="0" y="0"/>
          <a:ext cx="0" cy="0"/>
          <a:chOff x="0" y="0"/>
          <a:chExt cx="0" cy="0"/>
        </a:xfrm>
      </p:grpSpPr>
      <p:sp>
        <p:nvSpPr>
          <p:cNvPr id="1536" name="Google Shape;1536;p123"/>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Power over Ethernet (PoE)</a:t>
            </a:r>
            <a:r>
              <a:rPr lang="en-US" dirty="0"/>
              <a:t>	</a:t>
            </a:r>
            <a:endParaRPr dirty="0"/>
          </a:p>
        </p:txBody>
      </p:sp>
      <p:sp>
        <p:nvSpPr>
          <p:cNvPr id="1537" name="Google Shape;1537;p123"/>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b="1" dirty="0">
                <a:solidFill>
                  <a:srgbClr val="C00000"/>
                </a:solidFill>
              </a:rPr>
              <a:t>Power over Ethernet</a:t>
            </a:r>
            <a:r>
              <a:rPr lang="en-US" dirty="0">
                <a:solidFill>
                  <a:srgbClr val="C00000"/>
                </a:solidFill>
              </a:rPr>
              <a:t> </a:t>
            </a:r>
          </a:p>
          <a:p>
            <a:pPr marL="342900" lvl="0" indent="-139700" algn="ctr" rtl="0">
              <a:spcBef>
                <a:spcPts val="640"/>
              </a:spcBef>
              <a:spcAft>
                <a:spcPts val="0"/>
              </a:spcAft>
              <a:buNone/>
            </a:pPr>
            <a:r>
              <a:rPr lang="en-US" dirty="0">
                <a:solidFill>
                  <a:schemeClr val="bg1"/>
                </a:solidFill>
              </a:rPr>
              <a:t>allows you to send electricity through an ethernet cable to power a PoE compatible device.</a:t>
            </a:r>
            <a:endParaRPr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1CF73EA6-C417-4A63-ADD1-CEDAD3B0F382}"/>
              </a:ext>
            </a:extLst>
          </p:cNvPr>
          <p:cNvPicPr>
            <a:picLocks noChangeAspect="1"/>
          </p:cNvPicPr>
          <p:nvPr/>
        </p:nvPicPr>
        <p:blipFill>
          <a:blip r:embed="rId3"/>
          <a:stretch>
            <a:fillRect/>
          </a:stretch>
        </p:blipFill>
        <p:spPr>
          <a:xfrm>
            <a:off x="8409709" y="4543482"/>
            <a:ext cx="666750" cy="531178"/>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124"/>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Power over Ethernet (PoE)	</a:t>
            </a:r>
            <a:endParaRPr dirty="0">
              <a:solidFill>
                <a:schemeClr val="bg1"/>
              </a:solidFill>
            </a:endParaRPr>
          </a:p>
        </p:txBody>
      </p:sp>
      <p:sp>
        <p:nvSpPr>
          <p:cNvPr id="1543" name="Google Shape;1543;p124"/>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b="1" dirty="0">
                <a:solidFill>
                  <a:srgbClr val="C00000"/>
                </a:solidFill>
              </a:rPr>
              <a:t>Power over Ethernet</a:t>
            </a:r>
            <a:r>
              <a:rPr lang="en-US" sz="2400" dirty="0">
                <a:solidFill>
                  <a:srgbClr val="C00000"/>
                </a:solidFill>
              </a:rPr>
              <a:t> </a:t>
            </a:r>
          </a:p>
          <a:p>
            <a:pPr marL="342900" lvl="0" indent="-139700" algn="ctr" rtl="0">
              <a:spcBef>
                <a:spcPts val="640"/>
              </a:spcBef>
              <a:spcAft>
                <a:spcPts val="0"/>
              </a:spcAft>
              <a:buNone/>
            </a:pPr>
            <a:r>
              <a:rPr lang="en-US" sz="2400" dirty="0">
                <a:solidFill>
                  <a:schemeClr val="bg1"/>
                </a:solidFill>
              </a:rPr>
              <a:t>allows you to send electricity through an ethernet cable to power a PoE compatible device.</a:t>
            </a:r>
            <a:endParaRPr sz="2400" dirty="0">
              <a:solidFill>
                <a:schemeClr val="bg1"/>
              </a:solidFill>
            </a:endParaRPr>
          </a:p>
          <a:p>
            <a:pPr marL="342900" lvl="0" indent="-139700" algn="ctr" rtl="0">
              <a:spcBef>
                <a:spcPts val="640"/>
              </a:spcBef>
              <a:spcAft>
                <a:spcPts val="0"/>
              </a:spcAft>
              <a:buNone/>
            </a:pPr>
            <a:endParaRPr sz="2400" dirty="0">
              <a:solidFill>
                <a:schemeClr val="bg1"/>
              </a:solidFill>
            </a:endParaRPr>
          </a:p>
          <a:p>
            <a:pPr marL="342900" lvl="0" indent="-139700" algn="ctr" rtl="0">
              <a:spcBef>
                <a:spcPts val="640"/>
              </a:spcBef>
              <a:spcAft>
                <a:spcPts val="0"/>
              </a:spcAft>
              <a:buNone/>
            </a:pPr>
            <a:r>
              <a:rPr lang="en-US" sz="2400" dirty="0">
                <a:solidFill>
                  <a:schemeClr val="bg1"/>
                </a:solidFill>
              </a:rPr>
              <a:t>With PoE equipment, you can turn any ethernet cable into an internet/electric hybrid.</a:t>
            </a:r>
            <a:endParaRPr sz="24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0474B253-5EEC-4E14-84C7-D6DC72CFB02F}"/>
              </a:ext>
            </a:extLst>
          </p:cNvPr>
          <p:cNvPicPr>
            <a:picLocks noChangeAspect="1"/>
          </p:cNvPicPr>
          <p:nvPr/>
        </p:nvPicPr>
        <p:blipFill>
          <a:blip r:embed="rId3"/>
          <a:stretch>
            <a:fillRect/>
          </a:stretch>
        </p:blipFill>
        <p:spPr>
          <a:xfrm>
            <a:off x="8402782" y="4515772"/>
            <a:ext cx="666750" cy="531178"/>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gs>
          </a:gsLst>
          <a:lin ang="5400000" scaled="1"/>
        </a:gradFill>
        <a:effectLst/>
      </p:bgPr>
    </p:bg>
    <p:spTree>
      <p:nvGrpSpPr>
        <p:cNvPr id="1" name="Shape 1547"/>
        <p:cNvGrpSpPr/>
        <p:nvPr/>
      </p:nvGrpSpPr>
      <p:grpSpPr>
        <a:xfrm>
          <a:off x="0" y="0"/>
          <a:ext cx="0" cy="0"/>
          <a:chOff x="0" y="0"/>
          <a:chExt cx="0" cy="0"/>
        </a:xfrm>
      </p:grpSpPr>
      <p:sp>
        <p:nvSpPr>
          <p:cNvPr id="1548" name="Google Shape;1548;p125"/>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PoE Injector</a:t>
            </a:r>
            <a:endParaRPr dirty="0">
              <a:solidFill>
                <a:schemeClr val="bg1"/>
              </a:solidFill>
            </a:endParaRPr>
          </a:p>
        </p:txBody>
      </p:sp>
      <p:sp>
        <p:nvSpPr>
          <p:cNvPr id="1549" name="Google Shape;1549;p125"/>
          <p:cNvSpPr txBox="1">
            <a:spLocks noGrp="1"/>
          </p:cNvSpPr>
          <p:nvPr>
            <p:ph type="body" idx="1"/>
          </p:nvPr>
        </p:nvSpPr>
        <p:spPr>
          <a:xfrm>
            <a:off x="3063300" y="1512764"/>
            <a:ext cx="5737800" cy="2476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400" b="1" dirty="0">
                <a:solidFill>
                  <a:srgbClr val="C00000"/>
                </a:solidFill>
              </a:rPr>
              <a:t>PoE Injector </a:t>
            </a:r>
            <a:r>
              <a:rPr lang="en-US" sz="2400" b="1" dirty="0">
                <a:solidFill>
                  <a:schemeClr val="bg1"/>
                </a:solidFill>
              </a:rPr>
              <a:t>- for a single device</a:t>
            </a:r>
            <a:endParaRPr sz="2400" b="1" dirty="0">
              <a:solidFill>
                <a:schemeClr val="bg1"/>
              </a:solidFill>
            </a:endParaRPr>
          </a:p>
          <a:p>
            <a:pPr marL="342900" lvl="0" indent="-139700" algn="ctr" rtl="0">
              <a:spcBef>
                <a:spcPts val="640"/>
              </a:spcBef>
              <a:spcAft>
                <a:spcPts val="0"/>
              </a:spcAft>
              <a:buNone/>
            </a:pPr>
            <a:r>
              <a:rPr lang="en-US" sz="2400" dirty="0">
                <a:solidFill>
                  <a:schemeClr val="bg1"/>
                </a:solidFill>
              </a:rPr>
              <a:t>Plug the router to the injector via ethernet, then plug the injector to the access point via ethernet and plug the injector to an outlet with an adapter.</a:t>
            </a:r>
            <a:endParaRPr sz="2400" dirty="0">
              <a:solidFill>
                <a:schemeClr val="bg1"/>
              </a:solidFill>
            </a:endParaRPr>
          </a:p>
          <a:p>
            <a:pPr marL="342900" lvl="0" indent="-139700" algn="l" rtl="0">
              <a:spcBef>
                <a:spcPts val="640"/>
              </a:spcBef>
              <a:spcAft>
                <a:spcPts val="0"/>
              </a:spcAft>
              <a:buNone/>
            </a:pPr>
            <a:endParaRPr dirty="0"/>
          </a:p>
        </p:txBody>
      </p:sp>
      <p:pic>
        <p:nvPicPr>
          <p:cNvPr id="1550" name="Google Shape;1550;p125"/>
          <p:cNvPicPr preferRelativeResize="0"/>
          <p:nvPr/>
        </p:nvPicPr>
        <p:blipFill>
          <a:blip r:embed="rId3">
            <a:alphaModFix/>
          </a:blip>
          <a:stretch>
            <a:fillRect/>
          </a:stretch>
        </p:blipFill>
        <p:spPr>
          <a:xfrm>
            <a:off x="177025" y="1587526"/>
            <a:ext cx="2762450" cy="232697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9663C393-70D4-4F9E-B30F-29211CBAD3B4}"/>
              </a:ext>
            </a:extLst>
          </p:cNvPr>
          <p:cNvPicPr>
            <a:picLocks noChangeAspect="1"/>
          </p:cNvPicPr>
          <p:nvPr/>
        </p:nvPicPr>
        <p:blipFill>
          <a:blip r:embed="rId4"/>
          <a:stretch>
            <a:fillRect/>
          </a:stretch>
        </p:blipFill>
        <p:spPr>
          <a:xfrm>
            <a:off x="8319151" y="4495800"/>
            <a:ext cx="735297" cy="58578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554"/>
        <p:cNvGrpSpPr/>
        <p:nvPr/>
      </p:nvGrpSpPr>
      <p:grpSpPr>
        <a:xfrm>
          <a:off x="0" y="0"/>
          <a:ext cx="0" cy="0"/>
          <a:chOff x="0" y="0"/>
          <a:chExt cx="0" cy="0"/>
        </a:xfrm>
      </p:grpSpPr>
      <p:sp>
        <p:nvSpPr>
          <p:cNvPr id="1555" name="Google Shape;1555;p126"/>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PoE Injector</a:t>
            </a:r>
            <a:endParaRPr dirty="0">
              <a:solidFill>
                <a:schemeClr val="bg1"/>
              </a:solidFill>
            </a:endParaRPr>
          </a:p>
        </p:txBody>
      </p:sp>
      <p:sp>
        <p:nvSpPr>
          <p:cNvPr id="1556" name="Google Shape;1556;p126"/>
          <p:cNvSpPr txBox="1">
            <a:spLocks noGrp="1"/>
          </p:cNvSpPr>
          <p:nvPr>
            <p:ph type="body" idx="1"/>
          </p:nvPr>
        </p:nvSpPr>
        <p:spPr>
          <a:xfrm>
            <a:off x="3358681" y="1200150"/>
            <a:ext cx="57378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b="1" dirty="0">
                <a:solidFill>
                  <a:srgbClr val="C00000"/>
                </a:solidFill>
              </a:rPr>
              <a:t>PoE Injector </a:t>
            </a:r>
            <a:r>
              <a:rPr lang="en-US" sz="1800" b="1" dirty="0">
                <a:solidFill>
                  <a:schemeClr val="bg1"/>
                </a:solidFill>
              </a:rPr>
              <a:t>- for a single device</a:t>
            </a:r>
            <a:endParaRPr sz="1800" b="1" dirty="0">
              <a:solidFill>
                <a:schemeClr val="bg1"/>
              </a:solidFill>
            </a:endParaRPr>
          </a:p>
          <a:p>
            <a:pPr marL="342900" lvl="0" indent="-139700" algn="ctr" rtl="0">
              <a:spcBef>
                <a:spcPts val="640"/>
              </a:spcBef>
              <a:spcAft>
                <a:spcPts val="0"/>
              </a:spcAft>
              <a:buNone/>
            </a:pPr>
            <a:r>
              <a:rPr lang="en-US" sz="1800" dirty="0">
                <a:solidFill>
                  <a:schemeClr val="bg1"/>
                </a:solidFill>
              </a:rPr>
              <a:t>Plug the router to the injector via ethernet, then plug the injector to the access point via ethernet and plug the injector to an outlet with an adapter.</a:t>
            </a:r>
            <a:endParaRPr sz="1800" dirty="0">
              <a:solidFill>
                <a:schemeClr val="bg1"/>
              </a:solidFill>
            </a:endParaRPr>
          </a:p>
          <a:p>
            <a:pPr marL="342900" lvl="0" indent="-139700" algn="ctr" rtl="0">
              <a:spcBef>
                <a:spcPts val="640"/>
              </a:spcBef>
              <a:spcAft>
                <a:spcPts val="0"/>
              </a:spcAft>
              <a:buNone/>
            </a:pP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In other words, just put a PoE injector in between the router and the access point along the ethernet cable to provide power! This gives you the freedom to place the AP wherever you need, and the PoE will provide power from the source.</a:t>
            </a:r>
            <a:endParaRPr sz="1800" dirty="0">
              <a:solidFill>
                <a:schemeClr val="bg1"/>
              </a:solidFill>
            </a:endParaRPr>
          </a:p>
          <a:p>
            <a:pPr marL="342900" lvl="0" indent="-139700" algn="l" rtl="0">
              <a:spcBef>
                <a:spcPts val="640"/>
              </a:spcBef>
              <a:spcAft>
                <a:spcPts val="0"/>
              </a:spcAft>
              <a:buNone/>
            </a:pPr>
            <a:endParaRPr sz="2400" dirty="0"/>
          </a:p>
          <a:p>
            <a:pPr marL="342900" lvl="0" indent="-139700" algn="l" rtl="0">
              <a:spcBef>
                <a:spcPts val="640"/>
              </a:spcBef>
              <a:spcAft>
                <a:spcPts val="0"/>
              </a:spcAft>
              <a:buNone/>
            </a:pPr>
            <a:endParaRPr dirty="0"/>
          </a:p>
        </p:txBody>
      </p:sp>
      <p:pic>
        <p:nvPicPr>
          <p:cNvPr id="1557" name="Google Shape;1557;p126"/>
          <p:cNvPicPr preferRelativeResize="0"/>
          <p:nvPr/>
        </p:nvPicPr>
        <p:blipFill>
          <a:blip r:embed="rId3">
            <a:alphaModFix/>
          </a:blip>
          <a:stretch>
            <a:fillRect/>
          </a:stretch>
        </p:blipFill>
        <p:spPr>
          <a:xfrm>
            <a:off x="243700" y="1541612"/>
            <a:ext cx="2762450" cy="232697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A20DE99A-FC1F-4C91-9043-32CC88DD3137}"/>
              </a:ext>
            </a:extLst>
          </p:cNvPr>
          <p:cNvPicPr>
            <a:picLocks noChangeAspect="1"/>
          </p:cNvPicPr>
          <p:nvPr/>
        </p:nvPicPr>
        <p:blipFill>
          <a:blip r:embed="rId4"/>
          <a:stretch>
            <a:fillRect/>
          </a:stretch>
        </p:blipFill>
        <p:spPr>
          <a:xfrm>
            <a:off x="8492076" y="4594650"/>
            <a:ext cx="604405" cy="481509"/>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gs>
          </a:gsLst>
          <a:lin ang="5400000" scaled="1"/>
        </a:gradFill>
        <a:effectLst/>
      </p:bgPr>
    </p:bg>
    <p:spTree>
      <p:nvGrpSpPr>
        <p:cNvPr id="1" name="Shape 1574"/>
        <p:cNvGrpSpPr/>
        <p:nvPr/>
      </p:nvGrpSpPr>
      <p:grpSpPr>
        <a:xfrm>
          <a:off x="0" y="0"/>
          <a:ext cx="0" cy="0"/>
          <a:chOff x="0" y="0"/>
          <a:chExt cx="0" cy="0"/>
        </a:xfrm>
      </p:grpSpPr>
      <p:sp>
        <p:nvSpPr>
          <p:cNvPr id="1575" name="Google Shape;1575;p12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How PoE works</a:t>
            </a:r>
            <a:endParaRPr dirty="0">
              <a:solidFill>
                <a:schemeClr val="bg1"/>
              </a:solidFill>
            </a:endParaRPr>
          </a:p>
        </p:txBody>
      </p:sp>
      <p:sp>
        <p:nvSpPr>
          <p:cNvPr id="1576" name="Google Shape;1576;p128"/>
          <p:cNvSpPr txBox="1"/>
          <p:nvPr/>
        </p:nvSpPr>
        <p:spPr>
          <a:xfrm>
            <a:off x="849200" y="2435188"/>
            <a:ext cx="8817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77" name="Google Shape;1577;p128"/>
          <p:cNvPicPr preferRelativeResize="0"/>
          <p:nvPr/>
        </p:nvPicPr>
        <p:blipFill>
          <a:blip r:embed="rId3">
            <a:alphaModFix/>
          </a:blip>
          <a:stretch>
            <a:fillRect/>
          </a:stretch>
        </p:blipFill>
        <p:spPr>
          <a:xfrm>
            <a:off x="662001" y="1990909"/>
            <a:ext cx="1245024" cy="544129"/>
          </a:xfrm>
          <a:prstGeom prst="rect">
            <a:avLst/>
          </a:prstGeom>
          <a:noFill/>
          <a:ln>
            <a:noFill/>
          </a:ln>
        </p:spPr>
      </p:pic>
      <p:pic>
        <p:nvPicPr>
          <p:cNvPr id="1578" name="Google Shape;1578;p128"/>
          <p:cNvPicPr preferRelativeResize="0"/>
          <p:nvPr/>
        </p:nvPicPr>
        <p:blipFill>
          <a:blip r:embed="rId4">
            <a:alphaModFix/>
          </a:blip>
          <a:stretch>
            <a:fillRect/>
          </a:stretch>
        </p:blipFill>
        <p:spPr>
          <a:xfrm>
            <a:off x="66676" y="1903224"/>
            <a:ext cx="2050950" cy="944751"/>
          </a:xfrm>
          <a:prstGeom prst="rect">
            <a:avLst/>
          </a:prstGeom>
          <a:noFill/>
          <a:ln>
            <a:noFill/>
          </a:ln>
        </p:spPr>
      </p:pic>
      <p:sp>
        <p:nvSpPr>
          <p:cNvPr id="1579" name="Google Shape;1579;p128"/>
          <p:cNvSpPr txBox="1"/>
          <p:nvPr/>
        </p:nvSpPr>
        <p:spPr>
          <a:xfrm>
            <a:off x="680701" y="2847975"/>
            <a:ext cx="822900" cy="36361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580" name="Google Shape;1580;p128"/>
          <p:cNvPicPr preferRelativeResize="0"/>
          <p:nvPr/>
        </p:nvPicPr>
        <p:blipFill>
          <a:blip r:embed="rId5">
            <a:alphaModFix/>
          </a:blip>
          <a:stretch>
            <a:fillRect/>
          </a:stretch>
        </p:blipFill>
        <p:spPr>
          <a:xfrm>
            <a:off x="6928199" y="2299469"/>
            <a:ext cx="1660500" cy="857400"/>
          </a:xfrm>
          <a:prstGeom prst="rect">
            <a:avLst/>
          </a:prstGeom>
          <a:noFill/>
          <a:ln>
            <a:noFill/>
          </a:ln>
        </p:spPr>
      </p:pic>
      <p:cxnSp>
        <p:nvCxnSpPr>
          <p:cNvPr id="1581" name="Google Shape;1581;p128"/>
          <p:cNvCxnSpPr>
            <a:cxnSpLocks/>
            <a:stCxn id="1580" idx="1"/>
          </p:cNvCxnSpPr>
          <p:nvPr/>
        </p:nvCxnSpPr>
        <p:spPr>
          <a:xfrm rot="10800000">
            <a:off x="3977707" y="2488613"/>
            <a:ext cx="2950493" cy="239557"/>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582" name="Google Shape;1582;p128"/>
          <p:cNvSpPr txBox="1"/>
          <p:nvPr/>
        </p:nvSpPr>
        <p:spPr>
          <a:xfrm>
            <a:off x="7599611" y="3253859"/>
            <a:ext cx="501500" cy="30604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AP</a:t>
            </a:r>
            <a:endParaRPr dirty="0">
              <a:solidFill>
                <a:schemeClr val="bg1"/>
              </a:solidFill>
            </a:endParaRPr>
          </a:p>
        </p:txBody>
      </p:sp>
      <p:sp>
        <p:nvSpPr>
          <p:cNvPr id="1583" name="Google Shape;1583;p128"/>
          <p:cNvSpPr txBox="1"/>
          <p:nvPr/>
        </p:nvSpPr>
        <p:spPr>
          <a:xfrm>
            <a:off x="4707945" y="1956576"/>
            <a:ext cx="1660500" cy="40039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Ethernet cable</a:t>
            </a:r>
            <a:endParaRPr u="sng" dirty="0">
              <a:solidFill>
                <a:schemeClr val="bg1"/>
              </a:solidFill>
            </a:endParaRPr>
          </a:p>
        </p:txBody>
      </p:sp>
      <p:pic>
        <p:nvPicPr>
          <p:cNvPr id="1584" name="Google Shape;1584;p128"/>
          <p:cNvPicPr preferRelativeResize="0"/>
          <p:nvPr/>
        </p:nvPicPr>
        <p:blipFill>
          <a:blip r:embed="rId6">
            <a:alphaModFix/>
          </a:blip>
          <a:stretch>
            <a:fillRect/>
          </a:stretch>
        </p:blipFill>
        <p:spPr>
          <a:xfrm rot="2180612">
            <a:off x="2723550" y="2002221"/>
            <a:ext cx="1491308" cy="1236008"/>
          </a:xfrm>
          <a:prstGeom prst="rect">
            <a:avLst/>
          </a:prstGeom>
          <a:noFill/>
          <a:ln>
            <a:noFill/>
          </a:ln>
        </p:spPr>
      </p:pic>
      <p:cxnSp>
        <p:nvCxnSpPr>
          <p:cNvPr id="1585" name="Google Shape;1585;p128"/>
          <p:cNvCxnSpPr>
            <a:cxnSpLocks/>
          </p:cNvCxnSpPr>
          <p:nvPr/>
        </p:nvCxnSpPr>
        <p:spPr>
          <a:xfrm rot="10800000" flipV="1">
            <a:off x="1361405" y="2337983"/>
            <a:ext cx="1671338" cy="37616"/>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586" name="Google Shape;1586;p128"/>
          <p:cNvSpPr txBox="1"/>
          <p:nvPr/>
        </p:nvSpPr>
        <p:spPr>
          <a:xfrm>
            <a:off x="3103324" y="3668099"/>
            <a:ext cx="822900" cy="34302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PoE</a:t>
            </a:r>
            <a:endParaRPr u="sng"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E3FA5EE7-1A2A-45DF-A2E0-E87CB5EED7E4}"/>
              </a:ext>
            </a:extLst>
          </p:cNvPr>
          <p:cNvPicPr>
            <a:picLocks noChangeAspect="1"/>
          </p:cNvPicPr>
          <p:nvPr/>
        </p:nvPicPr>
        <p:blipFill>
          <a:blip r:embed="rId7"/>
          <a:stretch>
            <a:fillRect/>
          </a:stretch>
        </p:blipFill>
        <p:spPr>
          <a:xfrm>
            <a:off x="8472055" y="4586109"/>
            <a:ext cx="569768" cy="45391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1590"/>
        <p:cNvGrpSpPr/>
        <p:nvPr/>
      </p:nvGrpSpPr>
      <p:grpSpPr>
        <a:xfrm>
          <a:off x="0" y="0"/>
          <a:ext cx="0" cy="0"/>
          <a:chOff x="0" y="0"/>
          <a:chExt cx="0" cy="0"/>
        </a:xfrm>
      </p:grpSpPr>
      <p:sp>
        <p:nvSpPr>
          <p:cNvPr id="1591" name="Google Shape;1591;p129"/>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How PoE works</a:t>
            </a:r>
            <a:endParaRPr dirty="0">
              <a:solidFill>
                <a:schemeClr val="bg1"/>
              </a:solidFill>
            </a:endParaRPr>
          </a:p>
        </p:txBody>
      </p:sp>
      <p:sp>
        <p:nvSpPr>
          <p:cNvPr id="1592" name="Google Shape;1592;p129"/>
          <p:cNvSpPr txBox="1"/>
          <p:nvPr/>
        </p:nvSpPr>
        <p:spPr>
          <a:xfrm>
            <a:off x="849200" y="2435188"/>
            <a:ext cx="881700" cy="1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93" name="Google Shape;1593;p129"/>
          <p:cNvPicPr preferRelativeResize="0"/>
          <p:nvPr/>
        </p:nvPicPr>
        <p:blipFill>
          <a:blip r:embed="rId3">
            <a:alphaModFix/>
          </a:blip>
          <a:stretch>
            <a:fillRect/>
          </a:stretch>
        </p:blipFill>
        <p:spPr>
          <a:xfrm>
            <a:off x="662001" y="1990909"/>
            <a:ext cx="1245024" cy="544129"/>
          </a:xfrm>
          <a:prstGeom prst="rect">
            <a:avLst/>
          </a:prstGeom>
          <a:noFill/>
          <a:ln>
            <a:noFill/>
          </a:ln>
        </p:spPr>
      </p:pic>
      <p:pic>
        <p:nvPicPr>
          <p:cNvPr id="1594" name="Google Shape;1594;p129"/>
          <p:cNvPicPr preferRelativeResize="0"/>
          <p:nvPr/>
        </p:nvPicPr>
        <p:blipFill>
          <a:blip r:embed="rId4">
            <a:alphaModFix/>
          </a:blip>
          <a:stretch>
            <a:fillRect/>
          </a:stretch>
        </p:blipFill>
        <p:spPr>
          <a:xfrm>
            <a:off x="457200" y="1903224"/>
            <a:ext cx="1660425" cy="725775"/>
          </a:xfrm>
          <a:prstGeom prst="rect">
            <a:avLst/>
          </a:prstGeom>
          <a:noFill/>
          <a:ln>
            <a:noFill/>
          </a:ln>
        </p:spPr>
      </p:pic>
      <p:sp>
        <p:nvSpPr>
          <p:cNvPr id="1595" name="Google Shape;1595;p129"/>
          <p:cNvSpPr txBox="1"/>
          <p:nvPr/>
        </p:nvSpPr>
        <p:spPr>
          <a:xfrm>
            <a:off x="828753" y="1384345"/>
            <a:ext cx="822900" cy="37313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MX64</a:t>
            </a:r>
            <a:endParaRPr u="sng" dirty="0">
              <a:solidFill>
                <a:schemeClr val="bg1"/>
              </a:solidFill>
            </a:endParaRPr>
          </a:p>
          <a:p>
            <a:pPr marL="0" lvl="0" indent="0" algn="l" rtl="0">
              <a:spcBef>
                <a:spcPts val="0"/>
              </a:spcBef>
              <a:spcAft>
                <a:spcPts val="0"/>
              </a:spcAft>
              <a:buNone/>
            </a:pPr>
            <a:endParaRPr dirty="0"/>
          </a:p>
        </p:txBody>
      </p:sp>
      <p:pic>
        <p:nvPicPr>
          <p:cNvPr id="1596" name="Google Shape;1596;p129"/>
          <p:cNvPicPr preferRelativeResize="0"/>
          <p:nvPr/>
        </p:nvPicPr>
        <p:blipFill>
          <a:blip r:embed="rId5">
            <a:alphaModFix/>
          </a:blip>
          <a:stretch>
            <a:fillRect/>
          </a:stretch>
        </p:blipFill>
        <p:spPr>
          <a:xfrm>
            <a:off x="6928200" y="2299469"/>
            <a:ext cx="1206150" cy="655227"/>
          </a:xfrm>
          <a:prstGeom prst="rect">
            <a:avLst/>
          </a:prstGeom>
          <a:noFill/>
          <a:ln>
            <a:noFill/>
          </a:ln>
        </p:spPr>
      </p:pic>
      <p:cxnSp>
        <p:nvCxnSpPr>
          <p:cNvPr id="1597" name="Google Shape;1597;p129"/>
          <p:cNvCxnSpPr>
            <a:cxnSpLocks/>
            <a:stCxn id="1596" idx="1"/>
          </p:cNvCxnSpPr>
          <p:nvPr/>
        </p:nvCxnSpPr>
        <p:spPr>
          <a:xfrm rot="10800000">
            <a:off x="3977700" y="2488613"/>
            <a:ext cx="2950500" cy="138471"/>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598" name="Google Shape;1598;p129"/>
          <p:cNvSpPr txBox="1"/>
          <p:nvPr/>
        </p:nvSpPr>
        <p:spPr>
          <a:xfrm>
            <a:off x="7239357" y="3098853"/>
            <a:ext cx="547789" cy="313288"/>
          </a:xfrm>
          <a:prstGeom prst="rect">
            <a:avLst/>
          </a:prstGeom>
          <a:gradFill>
            <a:gsLst>
              <a:gs pos="0">
                <a:scrgbClr r="0" g="0" b="0">
                  <a:lumMod val="80000"/>
                  <a:lumOff val="2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AP</a:t>
            </a:r>
            <a:endParaRPr dirty="0">
              <a:solidFill>
                <a:schemeClr val="bg1"/>
              </a:solidFill>
            </a:endParaRPr>
          </a:p>
        </p:txBody>
      </p:sp>
      <p:sp>
        <p:nvSpPr>
          <p:cNvPr id="1599" name="Google Shape;1599;p129"/>
          <p:cNvSpPr txBox="1"/>
          <p:nvPr/>
        </p:nvSpPr>
        <p:spPr>
          <a:xfrm>
            <a:off x="5221621" y="1957296"/>
            <a:ext cx="1404705" cy="39603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Ethernet cable</a:t>
            </a:r>
            <a:endParaRPr u="sng" dirty="0">
              <a:solidFill>
                <a:schemeClr val="bg1"/>
              </a:solidFill>
            </a:endParaRPr>
          </a:p>
        </p:txBody>
      </p:sp>
      <p:pic>
        <p:nvPicPr>
          <p:cNvPr id="1600" name="Google Shape;1600;p129"/>
          <p:cNvPicPr preferRelativeResize="0"/>
          <p:nvPr/>
        </p:nvPicPr>
        <p:blipFill>
          <a:blip r:embed="rId6">
            <a:alphaModFix/>
          </a:blip>
          <a:stretch>
            <a:fillRect/>
          </a:stretch>
        </p:blipFill>
        <p:spPr>
          <a:xfrm rot="2180612">
            <a:off x="3181163" y="1946943"/>
            <a:ext cx="1180672" cy="1061997"/>
          </a:xfrm>
          <a:prstGeom prst="rect">
            <a:avLst/>
          </a:prstGeom>
          <a:noFill/>
          <a:ln>
            <a:noFill/>
          </a:ln>
        </p:spPr>
      </p:pic>
      <p:cxnSp>
        <p:nvCxnSpPr>
          <p:cNvPr id="1601" name="Google Shape;1601;p129"/>
          <p:cNvCxnSpPr>
            <a:cxnSpLocks/>
          </p:cNvCxnSpPr>
          <p:nvPr/>
        </p:nvCxnSpPr>
        <p:spPr>
          <a:xfrm rot="10800000" flipV="1">
            <a:off x="1693734" y="2358731"/>
            <a:ext cx="1362530" cy="19657"/>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602" name="Google Shape;1602;p129"/>
          <p:cNvSpPr txBox="1"/>
          <p:nvPr/>
        </p:nvSpPr>
        <p:spPr>
          <a:xfrm>
            <a:off x="3056264" y="1320331"/>
            <a:ext cx="822900" cy="37313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PoE</a:t>
            </a:r>
            <a:endParaRPr u="sng" dirty="0">
              <a:solidFill>
                <a:schemeClr val="bg1"/>
              </a:solidFill>
            </a:endParaRPr>
          </a:p>
        </p:txBody>
      </p:sp>
      <p:pic>
        <p:nvPicPr>
          <p:cNvPr id="1603" name="Google Shape;1603;p129"/>
          <p:cNvPicPr preferRelativeResize="0"/>
          <p:nvPr/>
        </p:nvPicPr>
        <p:blipFill>
          <a:blip r:embed="rId7">
            <a:alphaModFix/>
          </a:blip>
          <a:stretch>
            <a:fillRect/>
          </a:stretch>
        </p:blipFill>
        <p:spPr>
          <a:xfrm rot="10800000" flipH="1">
            <a:off x="720237" y="2980537"/>
            <a:ext cx="1862831" cy="1105091"/>
          </a:xfrm>
          <a:prstGeom prst="rect">
            <a:avLst/>
          </a:prstGeom>
          <a:noFill/>
          <a:ln>
            <a:noFill/>
          </a:ln>
          <a:effectLst>
            <a:glow rad="127000">
              <a:srgbClr val="0E0D0C"/>
            </a:glow>
            <a:outerShdw blurRad="50800" dist="38100" dir="5400000" algn="t" rotWithShape="0">
              <a:srgbClr val="0E0D0C">
                <a:alpha val="40000"/>
              </a:srgbClr>
            </a:outerShdw>
          </a:effectLst>
        </p:spPr>
      </p:pic>
      <p:sp>
        <p:nvSpPr>
          <p:cNvPr id="1604" name="Google Shape;1604;p129"/>
          <p:cNvSpPr txBox="1"/>
          <p:nvPr/>
        </p:nvSpPr>
        <p:spPr>
          <a:xfrm>
            <a:off x="932863" y="4441081"/>
            <a:ext cx="1567500" cy="4899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Connect to outlet</a:t>
            </a:r>
            <a:endParaRPr u="sng" dirty="0">
              <a:solidFill>
                <a:schemeClr val="bg1"/>
              </a:solidFill>
            </a:endParaRPr>
          </a:p>
        </p:txBody>
      </p:sp>
      <p:pic>
        <p:nvPicPr>
          <p:cNvPr id="1605" name="Google Shape;1605;p129"/>
          <p:cNvPicPr preferRelativeResize="0"/>
          <p:nvPr/>
        </p:nvPicPr>
        <p:blipFill>
          <a:blip r:embed="rId8">
            <a:alphaModFix/>
          </a:blip>
          <a:stretch>
            <a:fillRect/>
          </a:stretch>
        </p:blipFill>
        <p:spPr>
          <a:xfrm>
            <a:off x="7881564" y="1327487"/>
            <a:ext cx="695950" cy="695950"/>
          </a:xfrm>
          <a:prstGeom prst="rect">
            <a:avLst/>
          </a:prstGeom>
          <a:noFill/>
          <a:ln>
            <a:noFill/>
          </a:ln>
        </p:spPr>
      </p:pic>
      <p:sp>
        <p:nvSpPr>
          <p:cNvPr id="1606" name="Google Shape;1606;p129"/>
          <p:cNvSpPr/>
          <p:nvPr/>
        </p:nvSpPr>
        <p:spPr>
          <a:xfrm>
            <a:off x="4965901" y="470650"/>
            <a:ext cx="4608000" cy="40413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29"/>
          <p:cNvSpPr txBox="1"/>
          <p:nvPr/>
        </p:nvSpPr>
        <p:spPr>
          <a:xfrm>
            <a:off x="4384508" y="4358996"/>
            <a:ext cx="1737748" cy="52212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Device is powered!</a:t>
            </a:r>
            <a:endParaRPr u="sng"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37517B93-0088-495D-9739-935E2B1F06CE}"/>
              </a:ext>
            </a:extLst>
          </p:cNvPr>
          <p:cNvPicPr>
            <a:picLocks noChangeAspect="1"/>
          </p:cNvPicPr>
          <p:nvPr/>
        </p:nvPicPr>
        <p:blipFill>
          <a:blip r:embed="rId9"/>
          <a:stretch>
            <a:fillRect/>
          </a:stretch>
        </p:blipFill>
        <p:spPr>
          <a:xfrm flipH="1">
            <a:off x="8508423" y="4556561"/>
            <a:ext cx="552450" cy="50727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gs>
          </a:gsLst>
          <a:lin ang="5400000" scaled="1"/>
        </a:gradFill>
        <a:effectLst/>
      </p:bgPr>
    </p:bg>
    <p:spTree>
      <p:nvGrpSpPr>
        <p:cNvPr id="1" name="Shape 1617"/>
        <p:cNvGrpSpPr/>
        <p:nvPr/>
      </p:nvGrpSpPr>
      <p:grpSpPr>
        <a:xfrm>
          <a:off x="0" y="0"/>
          <a:ext cx="0" cy="0"/>
          <a:chOff x="0" y="0"/>
          <a:chExt cx="0" cy="0"/>
        </a:xfrm>
      </p:grpSpPr>
      <p:sp>
        <p:nvSpPr>
          <p:cNvPr id="1618" name="Google Shape;1618;p131"/>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But what about multiple devices?</a:t>
            </a:r>
            <a:endParaRPr dirty="0">
              <a:solidFill>
                <a:schemeClr val="bg1"/>
              </a:solidFill>
            </a:endParaRPr>
          </a:p>
        </p:txBody>
      </p:sp>
      <p:sp>
        <p:nvSpPr>
          <p:cNvPr id="1619" name="Google Shape;1619;p131"/>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000" dirty="0">
                <a:solidFill>
                  <a:schemeClr val="bg1"/>
                </a:solidFill>
              </a:rPr>
              <a:t>Now we know how to handle that tricky access point that needs power. But what if there are multiple access points?</a:t>
            </a:r>
            <a:endParaRPr sz="2000" dirty="0">
              <a:solidFill>
                <a:schemeClr val="bg1"/>
              </a:solidFill>
            </a:endParaRPr>
          </a:p>
          <a:p>
            <a:pPr marL="342900" lvl="0" indent="-139700" algn="ctr" rtl="0">
              <a:spcBef>
                <a:spcPts val="640"/>
              </a:spcBef>
              <a:spcAft>
                <a:spcPts val="0"/>
              </a:spcAft>
              <a:buNone/>
            </a:pP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Of course you could just use multiple PoE injectors. In fact for 1, 2 or 3 access points, that is probably your best bet. Once you start to encounter more than a few access points needing PoE, however, having lots of individual PoE injectors all plugged into outlets near the router gets cumbersome, and more difficult to manage</a:t>
            </a:r>
            <a:endParaRPr sz="20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360A1B89-5CEB-440E-8CA5-09576F4DDC6D}"/>
              </a:ext>
            </a:extLst>
          </p:cNvPr>
          <p:cNvPicPr>
            <a:picLocks noChangeAspect="1"/>
          </p:cNvPicPr>
          <p:nvPr/>
        </p:nvPicPr>
        <p:blipFill>
          <a:blip r:embed="rId3"/>
          <a:stretch>
            <a:fillRect/>
          </a:stretch>
        </p:blipFill>
        <p:spPr>
          <a:xfrm>
            <a:off x="8478982" y="4594651"/>
            <a:ext cx="554182" cy="4622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gs>
          </a:gsLst>
          <a:lin ang="5400000" scaled="1"/>
        </a:gradFill>
        <a:effectLst/>
      </p:bgPr>
    </p:bg>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Types of Routers 2</a:t>
            </a:r>
            <a:endParaRPr dirty="0">
              <a:solidFill>
                <a:schemeClr val="bg1"/>
              </a:solidFill>
            </a:endParaRPr>
          </a:p>
        </p:txBody>
      </p:sp>
      <p:sp>
        <p:nvSpPr>
          <p:cNvPr id="293" name="Google Shape;293;p48"/>
          <p:cNvSpPr txBox="1">
            <a:spLocks noGrp="1"/>
          </p:cNvSpPr>
          <p:nvPr>
            <p:ph type="body" idx="1"/>
          </p:nvPr>
        </p:nvSpPr>
        <p:spPr>
          <a:xfrm>
            <a:off x="2882420" y="1152524"/>
            <a:ext cx="6188700" cy="383281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1600" b="1" dirty="0">
                <a:solidFill>
                  <a:srgbClr val="C00000"/>
                </a:solidFill>
              </a:rPr>
              <a:t>Meraki MX64 Router</a:t>
            </a:r>
            <a:endParaRPr sz="1600" b="1" dirty="0">
              <a:solidFill>
                <a:srgbClr val="C00000"/>
              </a:solidFill>
            </a:endParaRPr>
          </a:p>
          <a:p>
            <a:pPr lvl="0" algn="l" rtl="0">
              <a:spcBef>
                <a:spcPts val="640"/>
              </a:spcBef>
              <a:spcAft>
                <a:spcPts val="0"/>
              </a:spcAft>
              <a:buClr>
                <a:schemeClr val="bg1"/>
              </a:buClr>
              <a:buSzPts val="1400"/>
              <a:buFont typeface="Lato" panose="020B0604020202020204" charset="0"/>
              <a:buChar char="•"/>
            </a:pPr>
            <a:r>
              <a:rPr lang="en-US" sz="1400" dirty="0">
                <a:solidFill>
                  <a:schemeClr val="bg1"/>
                </a:solidFill>
              </a:rPr>
              <a:t>Network Type: Wired only</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Wireless Coverage: None - requires access points to create Wi-Fi Network</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Maximum # of Connected Devices: Approx. 100 devices</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Offers Cloud Analytics and support tools (Toast support remote access and troubleshooting)</a:t>
            </a:r>
            <a:endParaRPr sz="1400" dirty="0">
              <a:solidFill>
                <a:schemeClr val="bg1"/>
              </a:solidFill>
            </a:endParaRPr>
          </a:p>
          <a:p>
            <a:pPr marL="457200" lvl="0" indent="-317500" algn="l" rtl="0">
              <a:spcBef>
                <a:spcPts val="0"/>
              </a:spcBef>
              <a:spcAft>
                <a:spcPts val="0"/>
              </a:spcAft>
              <a:buClr>
                <a:schemeClr val="bg1"/>
              </a:buClr>
              <a:buSzPts val="1400"/>
              <a:buChar char="•"/>
            </a:pPr>
            <a:r>
              <a:rPr lang="en-US" sz="1400" dirty="0">
                <a:solidFill>
                  <a:schemeClr val="bg1"/>
                </a:solidFill>
              </a:rPr>
              <a:t>4 Ethernet ports for hard wired connections </a:t>
            </a:r>
            <a:endParaRPr sz="1400" dirty="0">
              <a:solidFill>
                <a:schemeClr val="bg1"/>
              </a:solidFill>
            </a:endParaRPr>
          </a:p>
          <a:p>
            <a:pPr marL="0" lvl="0" indent="0" algn="l" rtl="0">
              <a:spcBef>
                <a:spcPts val="640"/>
              </a:spcBef>
              <a:spcAft>
                <a:spcPts val="0"/>
              </a:spcAft>
              <a:buNone/>
            </a:pPr>
            <a:endParaRPr sz="1400" dirty="0">
              <a:solidFill>
                <a:schemeClr val="bg1"/>
              </a:solidFill>
            </a:endParaRPr>
          </a:p>
          <a:p>
            <a:pPr marL="0" lvl="0" indent="0" algn="ctr" rtl="0">
              <a:spcBef>
                <a:spcPts val="640"/>
              </a:spcBef>
              <a:spcAft>
                <a:spcPts val="0"/>
              </a:spcAft>
              <a:buNone/>
            </a:pPr>
            <a:r>
              <a:rPr lang="en-US" sz="1400" b="1" dirty="0">
                <a:solidFill>
                  <a:srgbClr val="C00000"/>
                </a:solidFill>
              </a:rPr>
              <a:t>The MX64 </a:t>
            </a:r>
            <a:r>
              <a:rPr lang="en-US" sz="1400" dirty="0">
                <a:solidFill>
                  <a:schemeClr val="bg1"/>
                </a:solidFill>
              </a:rPr>
              <a:t>is a big step up from the Z1 and covers all setups larger than 10 connected devices. It is a more robust router that is essential for larger installs. It does not create a wireless network on its own, so if your deal needs Wi-Fi (even in a small space), an access point will be necessary. 3 Year Cloud License included with purchase.</a:t>
            </a:r>
            <a:endParaRPr sz="1400" dirty="0">
              <a:solidFill>
                <a:schemeClr val="bg1"/>
              </a:solidFill>
            </a:endParaRPr>
          </a:p>
          <a:p>
            <a:pPr marL="0" lvl="0" indent="0" algn="l" rtl="0">
              <a:spcBef>
                <a:spcPts val="640"/>
              </a:spcBef>
              <a:spcAft>
                <a:spcPts val="0"/>
              </a:spcAft>
              <a:buNone/>
            </a:pPr>
            <a:r>
              <a:rPr lang="en-US" sz="1400" dirty="0"/>
              <a:t> </a:t>
            </a:r>
            <a:endParaRPr sz="1400" dirty="0"/>
          </a:p>
          <a:p>
            <a:pPr marL="0" lvl="0" indent="0" algn="l" rtl="0">
              <a:spcBef>
                <a:spcPts val="640"/>
              </a:spcBef>
              <a:spcAft>
                <a:spcPts val="0"/>
              </a:spcAft>
              <a:buNone/>
            </a:pPr>
            <a:endParaRPr sz="1400" dirty="0"/>
          </a:p>
        </p:txBody>
      </p:sp>
      <p:pic>
        <p:nvPicPr>
          <p:cNvPr id="294" name="Google Shape;294;p48"/>
          <p:cNvPicPr preferRelativeResize="0"/>
          <p:nvPr/>
        </p:nvPicPr>
        <p:blipFill>
          <a:blip r:embed="rId3">
            <a:alphaModFix/>
          </a:blip>
          <a:stretch>
            <a:fillRect/>
          </a:stretch>
        </p:blipFill>
        <p:spPr>
          <a:xfrm>
            <a:off x="183525" y="1830665"/>
            <a:ext cx="2445375" cy="1482169"/>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8142F2F0-9B74-480A-8C3B-DEDE5C67F277}"/>
              </a:ext>
            </a:extLst>
          </p:cNvPr>
          <p:cNvPicPr>
            <a:picLocks noChangeAspect="1"/>
          </p:cNvPicPr>
          <p:nvPr/>
        </p:nvPicPr>
        <p:blipFill>
          <a:blip r:embed="rId4"/>
          <a:stretch>
            <a:fillRect/>
          </a:stretch>
        </p:blipFill>
        <p:spPr>
          <a:xfrm>
            <a:off x="8499916" y="4577902"/>
            <a:ext cx="571204" cy="455059"/>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630"/>
        <p:cNvGrpSpPr/>
        <p:nvPr/>
      </p:nvGrpSpPr>
      <p:grpSpPr>
        <a:xfrm>
          <a:off x="0" y="0"/>
          <a:ext cx="0" cy="0"/>
          <a:chOff x="0" y="0"/>
          <a:chExt cx="0" cy="0"/>
        </a:xfrm>
      </p:grpSpPr>
      <p:sp>
        <p:nvSpPr>
          <p:cNvPr id="1631" name="Google Shape;1631;p133"/>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The PoE Switch</a:t>
            </a:r>
            <a:endParaRPr dirty="0">
              <a:solidFill>
                <a:schemeClr val="bg1"/>
              </a:solidFill>
            </a:endParaRPr>
          </a:p>
        </p:txBody>
      </p:sp>
      <p:sp>
        <p:nvSpPr>
          <p:cNvPr id="1632" name="Google Shape;1632;p133"/>
          <p:cNvSpPr txBox="1">
            <a:spLocks noGrp="1"/>
          </p:cNvSpPr>
          <p:nvPr>
            <p:ph type="body" idx="1"/>
          </p:nvPr>
        </p:nvSpPr>
        <p:spPr>
          <a:xfrm>
            <a:off x="4068350" y="1145164"/>
            <a:ext cx="4915900" cy="39433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800" b="1" dirty="0">
                <a:solidFill>
                  <a:srgbClr val="C00000"/>
                </a:solidFill>
              </a:rPr>
              <a:t>Netgear Prosafe 16 Port PoE Switch</a:t>
            </a:r>
            <a:endParaRPr sz="1800" b="1" dirty="0">
              <a:solidFill>
                <a:srgbClr val="C00000"/>
              </a:solidFill>
            </a:endParaRPr>
          </a:p>
          <a:p>
            <a:pPr marL="342900" lvl="0" indent="-139700" algn="ctr" rtl="0">
              <a:spcBef>
                <a:spcPts val="640"/>
              </a:spcBef>
              <a:spcAft>
                <a:spcPts val="0"/>
              </a:spcAft>
              <a:buNone/>
            </a:pPr>
            <a:r>
              <a:rPr lang="en-US" sz="1800" dirty="0">
                <a:solidFill>
                  <a:schemeClr val="bg1"/>
                </a:solidFill>
              </a:rPr>
              <a:t>PoE + Switch = PoE Switch</a:t>
            </a: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Looks just like a regular switch, but every port can be enabled with PoE to accommodate multiple devices!</a:t>
            </a:r>
            <a:endParaRPr sz="1800" dirty="0">
              <a:solidFill>
                <a:schemeClr val="bg1"/>
              </a:solidFill>
            </a:endParaRPr>
          </a:p>
          <a:p>
            <a:pPr marL="342900" lvl="0" indent="-139700" algn="ctr" rtl="0">
              <a:spcBef>
                <a:spcPts val="640"/>
              </a:spcBef>
              <a:spcAft>
                <a:spcPts val="0"/>
              </a:spcAft>
              <a:buNone/>
            </a:pP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PoE switches can be used just like a regular switch that also offers PoE. This means you can use a PoE switch for all ethernet devices and provide the necessary APs with electricity.</a:t>
            </a:r>
            <a:endParaRPr sz="1800" dirty="0">
              <a:solidFill>
                <a:schemeClr val="bg1"/>
              </a:solidFill>
            </a:endParaRPr>
          </a:p>
          <a:p>
            <a:pPr marL="342900" lvl="0" indent="-139700" algn="l" rtl="0">
              <a:spcBef>
                <a:spcPts val="640"/>
              </a:spcBef>
              <a:spcAft>
                <a:spcPts val="0"/>
              </a:spcAft>
              <a:buNone/>
            </a:pPr>
            <a:endParaRPr sz="1800" dirty="0"/>
          </a:p>
        </p:txBody>
      </p:sp>
      <p:pic>
        <p:nvPicPr>
          <p:cNvPr id="1633" name="Google Shape;1633;p133"/>
          <p:cNvPicPr preferRelativeResize="0"/>
          <p:nvPr/>
        </p:nvPicPr>
        <p:blipFill>
          <a:blip r:embed="rId3">
            <a:alphaModFix/>
          </a:blip>
          <a:stretch>
            <a:fillRect/>
          </a:stretch>
        </p:blipFill>
        <p:spPr>
          <a:xfrm>
            <a:off x="159750" y="2040514"/>
            <a:ext cx="3801095" cy="1076325"/>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7CF520CA-583E-46FE-A3AC-A8AA86EB387A}"/>
              </a:ext>
            </a:extLst>
          </p:cNvPr>
          <p:cNvPicPr>
            <a:picLocks noChangeAspect="1"/>
          </p:cNvPicPr>
          <p:nvPr/>
        </p:nvPicPr>
        <p:blipFill>
          <a:blip r:embed="rId4"/>
          <a:stretch>
            <a:fillRect/>
          </a:stretch>
        </p:blipFill>
        <p:spPr>
          <a:xfrm>
            <a:off x="8533244" y="4594650"/>
            <a:ext cx="558511" cy="493864"/>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637"/>
        <p:cNvGrpSpPr/>
        <p:nvPr/>
      </p:nvGrpSpPr>
      <p:grpSpPr>
        <a:xfrm>
          <a:off x="0" y="0"/>
          <a:ext cx="0" cy="0"/>
          <a:chOff x="0" y="0"/>
          <a:chExt cx="0" cy="0"/>
        </a:xfrm>
      </p:grpSpPr>
      <p:sp>
        <p:nvSpPr>
          <p:cNvPr id="1638" name="Google Shape;1638;p134"/>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The PoE Switch</a:t>
            </a:r>
            <a:endParaRPr dirty="0">
              <a:solidFill>
                <a:schemeClr val="bg1"/>
              </a:solidFill>
            </a:endParaRPr>
          </a:p>
        </p:txBody>
      </p:sp>
      <p:sp>
        <p:nvSpPr>
          <p:cNvPr id="1639" name="Google Shape;1639;p134"/>
          <p:cNvSpPr txBox="1">
            <a:spLocks noGrp="1"/>
          </p:cNvSpPr>
          <p:nvPr>
            <p:ph type="body" idx="1"/>
          </p:nvPr>
        </p:nvSpPr>
        <p:spPr>
          <a:xfrm>
            <a:off x="4588471" y="1163920"/>
            <a:ext cx="4464300" cy="3737371"/>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1600" b="1" dirty="0">
                <a:solidFill>
                  <a:srgbClr val="C00000"/>
                </a:solidFill>
              </a:rPr>
              <a:t>Netgear Prosafe 16 Port PoE Switch</a:t>
            </a:r>
            <a:endParaRPr sz="1600" b="1" dirty="0">
              <a:solidFill>
                <a:srgbClr val="C00000"/>
              </a:solidFill>
            </a:endParaRPr>
          </a:p>
          <a:p>
            <a:pPr marL="342900" lvl="0" indent="-139700" algn="l" rtl="0">
              <a:spcBef>
                <a:spcPts val="640"/>
              </a:spcBef>
              <a:spcAft>
                <a:spcPts val="0"/>
              </a:spcAft>
              <a:buNone/>
            </a:pPr>
            <a:r>
              <a:rPr lang="en-US" sz="1600" dirty="0">
                <a:solidFill>
                  <a:schemeClr val="bg1"/>
                </a:solidFill>
              </a:rPr>
              <a:t>PoE + Switch = PoE Switch</a:t>
            </a:r>
            <a:endParaRPr sz="1600" dirty="0">
              <a:solidFill>
                <a:schemeClr val="bg1"/>
              </a:solidFill>
            </a:endParaRPr>
          </a:p>
          <a:p>
            <a:pPr marL="0" lvl="0" indent="0" algn="l" rtl="0">
              <a:spcBef>
                <a:spcPts val="640"/>
              </a:spcBef>
              <a:spcAft>
                <a:spcPts val="0"/>
              </a:spcAft>
              <a:buNone/>
            </a:pPr>
            <a:endParaRPr sz="1600" dirty="0">
              <a:solidFill>
                <a:schemeClr val="bg1"/>
              </a:solidFill>
            </a:endParaRPr>
          </a:p>
          <a:p>
            <a:pPr marL="342900" lvl="0" indent="-139700" algn="l" rtl="0">
              <a:spcBef>
                <a:spcPts val="640"/>
              </a:spcBef>
              <a:spcAft>
                <a:spcPts val="0"/>
              </a:spcAft>
              <a:buNone/>
            </a:pPr>
            <a:r>
              <a:rPr lang="en-US" sz="1600" dirty="0">
                <a:solidFill>
                  <a:schemeClr val="bg1"/>
                </a:solidFill>
              </a:rPr>
              <a:t>Looks just like a regular switch, but every port can be enabled with PoE to accommodate multiple devices!</a:t>
            </a:r>
            <a:endParaRPr sz="1600" dirty="0">
              <a:solidFill>
                <a:schemeClr val="bg1"/>
              </a:solidFill>
            </a:endParaRPr>
          </a:p>
          <a:p>
            <a:pPr marL="342900" lvl="0" indent="-139700" algn="l" rtl="0">
              <a:spcBef>
                <a:spcPts val="640"/>
              </a:spcBef>
              <a:spcAft>
                <a:spcPts val="0"/>
              </a:spcAft>
              <a:buNone/>
            </a:pPr>
            <a:endParaRPr sz="1600" dirty="0">
              <a:solidFill>
                <a:schemeClr val="bg1"/>
              </a:solidFill>
            </a:endParaRPr>
          </a:p>
          <a:p>
            <a:pPr marL="342900" lvl="0" indent="-139700" algn="l" rtl="0">
              <a:spcBef>
                <a:spcPts val="640"/>
              </a:spcBef>
              <a:spcAft>
                <a:spcPts val="0"/>
              </a:spcAft>
              <a:buNone/>
            </a:pPr>
            <a:r>
              <a:rPr lang="en-US" sz="1600" dirty="0">
                <a:solidFill>
                  <a:schemeClr val="bg1"/>
                </a:solidFill>
              </a:rPr>
              <a:t>PoE switches can be used just like a regular switch that also offers PoE. This means you can use a PoE switch for all ethernet devices, and provide the necessary APs with electricity.</a:t>
            </a:r>
            <a:endParaRPr sz="1600" dirty="0">
              <a:solidFill>
                <a:schemeClr val="bg1"/>
              </a:solidFill>
            </a:endParaRPr>
          </a:p>
        </p:txBody>
      </p:sp>
      <p:pic>
        <p:nvPicPr>
          <p:cNvPr id="1640" name="Google Shape;1640;p134"/>
          <p:cNvPicPr preferRelativeResize="0"/>
          <p:nvPr/>
        </p:nvPicPr>
        <p:blipFill>
          <a:blip r:embed="rId3">
            <a:alphaModFix/>
          </a:blip>
          <a:stretch>
            <a:fillRect/>
          </a:stretch>
        </p:blipFill>
        <p:spPr>
          <a:xfrm>
            <a:off x="293100" y="1424272"/>
            <a:ext cx="3803950" cy="721425"/>
          </a:xfrm>
          <a:prstGeom prst="rect">
            <a:avLst/>
          </a:prstGeom>
          <a:noFill/>
          <a:ln>
            <a:noFill/>
          </a:ln>
        </p:spPr>
      </p:pic>
      <p:pic>
        <p:nvPicPr>
          <p:cNvPr id="1641" name="Google Shape;1641;p134"/>
          <p:cNvPicPr preferRelativeResize="0"/>
          <p:nvPr/>
        </p:nvPicPr>
        <p:blipFill>
          <a:blip r:embed="rId4">
            <a:alphaModFix/>
          </a:blip>
          <a:stretch>
            <a:fillRect/>
          </a:stretch>
        </p:blipFill>
        <p:spPr>
          <a:xfrm>
            <a:off x="50600" y="2944426"/>
            <a:ext cx="929175" cy="604950"/>
          </a:xfrm>
          <a:prstGeom prst="rect">
            <a:avLst/>
          </a:prstGeom>
          <a:noFill/>
          <a:ln>
            <a:noFill/>
          </a:ln>
        </p:spPr>
      </p:pic>
      <p:pic>
        <p:nvPicPr>
          <p:cNvPr id="1642" name="Google Shape;1642;p134"/>
          <p:cNvPicPr preferRelativeResize="0"/>
          <p:nvPr/>
        </p:nvPicPr>
        <p:blipFill>
          <a:blip r:embed="rId4">
            <a:alphaModFix/>
          </a:blip>
          <a:stretch>
            <a:fillRect/>
          </a:stretch>
        </p:blipFill>
        <p:spPr>
          <a:xfrm>
            <a:off x="702650" y="3486026"/>
            <a:ext cx="929175" cy="604950"/>
          </a:xfrm>
          <a:prstGeom prst="rect">
            <a:avLst/>
          </a:prstGeom>
          <a:noFill/>
          <a:ln>
            <a:noFill/>
          </a:ln>
        </p:spPr>
      </p:pic>
      <p:pic>
        <p:nvPicPr>
          <p:cNvPr id="1644" name="Google Shape;1644;p134"/>
          <p:cNvPicPr preferRelativeResize="0"/>
          <p:nvPr/>
        </p:nvPicPr>
        <p:blipFill>
          <a:blip r:embed="rId5">
            <a:alphaModFix/>
          </a:blip>
          <a:stretch>
            <a:fillRect/>
          </a:stretch>
        </p:blipFill>
        <p:spPr>
          <a:xfrm>
            <a:off x="3977634" y="2214713"/>
            <a:ext cx="449738" cy="424875"/>
          </a:xfrm>
          <a:prstGeom prst="rect">
            <a:avLst/>
          </a:prstGeom>
          <a:noFill/>
          <a:ln>
            <a:noFill/>
          </a:ln>
        </p:spPr>
      </p:pic>
      <p:pic>
        <p:nvPicPr>
          <p:cNvPr id="1645" name="Google Shape;1645;p134"/>
          <p:cNvPicPr preferRelativeResize="0"/>
          <p:nvPr/>
        </p:nvPicPr>
        <p:blipFill>
          <a:blip r:embed="rId5">
            <a:alphaModFix/>
          </a:blip>
          <a:stretch>
            <a:fillRect/>
          </a:stretch>
        </p:blipFill>
        <p:spPr>
          <a:xfrm>
            <a:off x="3772884" y="2944413"/>
            <a:ext cx="449738" cy="424875"/>
          </a:xfrm>
          <a:prstGeom prst="rect">
            <a:avLst/>
          </a:prstGeom>
          <a:noFill/>
          <a:ln>
            <a:noFill/>
          </a:ln>
        </p:spPr>
      </p:pic>
      <p:cxnSp>
        <p:nvCxnSpPr>
          <p:cNvPr id="1647" name="Google Shape;1647;p134"/>
          <p:cNvCxnSpPr>
            <a:stCxn id="1644" idx="1"/>
          </p:cNvCxnSpPr>
          <p:nvPr/>
        </p:nvCxnSpPr>
        <p:spPr>
          <a:xfrm rot="10800000">
            <a:off x="3262434" y="1812450"/>
            <a:ext cx="715200" cy="614700"/>
          </a:xfrm>
          <a:prstGeom prst="straightConnector1">
            <a:avLst/>
          </a:prstGeom>
          <a:noFill/>
          <a:ln w="38100" cap="flat" cmpd="sng">
            <a:solidFill>
              <a:schemeClr val="accent1"/>
            </a:solidFill>
            <a:prstDash val="solid"/>
            <a:round/>
            <a:headEnd type="none" w="med" len="med"/>
            <a:tailEnd type="none" w="med" len="med"/>
          </a:ln>
        </p:spPr>
      </p:cxnSp>
      <p:cxnSp>
        <p:nvCxnSpPr>
          <p:cNvPr id="1648" name="Google Shape;1648;p134"/>
          <p:cNvCxnSpPr>
            <a:stCxn id="1645" idx="1"/>
          </p:cNvCxnSpPr>
          <p:nvPr/>
        </p:nvCxnSpPr>
        <p:spPr>
          <a:xfrm rot="10800000">
            <a:off x="3017484" y="1841950"/>
            <a:ext cx="755400" cy="1314900"/>
          </a:xfrm>
          <a:prstGeom prst="straightConnector1">
            <a:avLst/>
          </a:prstGeom>
          <a:noFill/>
          <a:ln w="38100" cap="flat" cmpd="sng">
            <a:solidFill>
              <a:schemeClr val="accent1"/>
            </a:solidFill>
            <a:prstDash val="solid"/>
            <a:round/>
            <a:headEnd type="none" w="med" len="med"/>
            <a:tailEnd type="none" w="med" len="med"/>
          </a:ln>
        </p:spPr>
      </p:cxnSp>
      <p:cxnSp>
        <p:nvCxnSpPr>
          <p:cNvPr id="1649" name="Google Shape;1649;p134"/>
          <p:cNvCxnSpPr>
            <a:cxnSpLocks/>
          </p:cNvCxnSpPr>
          <p:nvPr/>
        </p:nvCxnSpPr>
        <p:spPr>
          <a:xfrm rot="10800000">
            <a:off x="2821563" y="1851631"/>
            <a:ext cx="459900" cy="1634400"/>
          </a:xfrm>
          <a:prstGeom prst="straightConnector1">
            <a:avLst/>
          </a:prstGeom>
          <a:noFill/>
          <a:ln w="38100" cap="flat" cmpd="sng">
            <a:solidFill>
              <a:schemeClr val="lt2"/>
            </a:solidFill>
            <a:prstDash val="solid"/>
            <a:round/>
            <a:headEnd type="none" w="med" len="med"/>
            <a:tailEnd type="none" w="med" len="med"/>
          </a:ln>
        </p:spPr>
      </p:cxnSp>
      <p:cxnSp>
        <p:nvCxnSpPr>
          <p:cNvPr id="1650" name="Google Shape;1650;p134"/>
          <p:cNvCxnSpPr>
            <a:cxnSpLocks/>
          </p:cNvCxnSpPr>
          <p:nvPr/>
        </p:nvCxnSpPr>
        <p:spPr>
          <a:xfrm rot="10800000" flipH="1">
            <a:off x="2226388" y="1841906"/>
            <a:ext cx="399300" cy="1190700"/>
          </a:xfrm>
          <a:prstGeom prst="straightConnector1">
            <a:avLst/>
          </a:prstGeom>
          <a:noFill/>
          <a:ln w="38100" cap="flat" cmpd="sng">
            <a:solidFill>
              <a:schemeClr val="lt2"/>
            </a:solidFill>
            <a:prstDash val="solid"/>
            <a:round/>
            <a:headEnd type="none" w="med" len="med"/>
            <a:tailEnd type="none" w="med" len="med"/>
          </a:ln>
        </p:spPr>
      </p:cxnSp>
      <p:cxnSp>
        <p:nvCxnSpPr>
          <p:cNvPr id="1651" name="Google Shape;1651;p134"/>
          <p:cNvCxnSpPr>
            <a:stCxn id="1641" idx="0"/>
          </p:cNvCxnSpPr>
          <p:nvPr/>
        </p:nvCxnSpPr>
        <p:spPr>
          <a:xfrm rot="10800000" flipH="1">
            <a:off x="515187" y="2114626"/>
            <a:ext cx="239400" cy="829800"/>
          </a:xfrm>
          <a:prstGeom prst="straightConnector1">
            <a:avLst/>
          </a:prstGeom>
          <a:noFill/>
          <a:ln w="38100" cap="flat" cmpd="sng">
            <a:solidFill>
              <a:schemeClr val="accent3"/>
            </a:solidFill>
            <a:prstDash val="solid"/>
            <a:round/>
            <a:headEnd type="none" w="med" len="med"/>
            <a:tailEnd type="none" w="med" len="med"/>
          </a:ln>
        </p:spPr>
      </p:cxnSp>
      <p:cxnSp>
        <p:nvCxnSpPr>
          <p:cNvPr id="1652" name="Google Shape;1652;p134"/>
          <p:cNvCxnSpPr>
            <a:stCxn id="1642" idx="0"/>
          </p:cNvCxnSpPr>
          <p:nvPr/>
        </p:nvCxnSpPr>
        <p:spPr>
          <a:xfrm rot="10800000">
            <a:off x="1019037" y="1939826"/>
            <a:ext cx="148200" cy="1546200"/>
          </a:xfrm>
          <a:prstGeom prst="straightConnector1">
            <a:avLst/>
          </a:prstGeom>
          <a:noFill/>
          <a:ln w="38100" cap="flat" cmpd="sng">
            <a:solidFill>
              <a:schemeClr val="accent3"/>
            </a:solidFill>
            <a:prstDash val="solid"/>
            <a:round/>
            <a:headEnd type="none" w="med" len="med"/>
            <a:tailEnd type="none" w="med" len="med"/>
          </a:ln>
        </p:spPr>
      </p:cxnSp>
      <p:sp>
        <p:nvSpPr>
          <p:cNvPr id="1653" name="Google Shape;1653;p134"/>
          <p:cNvSpPr/>
          <p:nvPr/>
        </p:nvSpPr>
        <p:spPr>
          <a:xfrm rot="2398440">
            <a:off x="912039" y="2512093"/>
            <a:ext cx="362191" cy="313475"/>
          </a:xfrm>
          <a:prstGeom prst="lightningBolt">
            <a:avLst/>
          </a:prstGeom>
          <a:solidFill>
            <a:srgbClr val="FFFF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4"/>
          <p:cNvSpPr/>
          <p:nvPr/>
        </p:nvSpPr>
        <p:spPr>
          <a:xfrm rot="3408448">
            <a:off x="463091" y="2300982"/>
            <a:ext cx="362200" cy="313433"/>
          </a:xfrm>
          <a:prstGeom prst="lightningBolt">
            <a:avLst/>
          </a:prstGeom>
          <a:solidFill>
            <a:srgbClr val="FFFF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object&#10;&#10;Description automatically generated">
            <a:extLst>
              <a:ext uri="{FF2B5EF4-FFF2-40B4-BE49-F238E27FC236}">
                <a16:creationId xmlns:a16="http://schemas.microsoft.com/office/drawing/2014/main" id="{A259EAC3-2171-4FB5-BC06-5971000EFAA8}"/>
              </a:ext>
            </a:extLst>
          </p:cNvPr>
          <p:cNvPicPr>
            <a:picLocks noChangeAspect="1"/>
          </p:cNvPicPr>
          <p:nvPr/>
        </p:nvPicPr>
        <p:blipFill>
          <a:blip r:embed="rId6"/>
          <a:stretch>
            <a:fillRect/>
          </a:stretch>
        </p:blipFill>
        <p:spPr>
          <a:xfrm>
            <a:off x="8505718" y="4594650"/>
            <a:ext cx="613563" cy="488805"/>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0D6A09EE-7974-47CE-8A39-ADB3829CC966}"/>
              </a:ext>
            </a:extLst>
          </p:cNvPr>
          <p:cNvPicPr>
            <a:picLocks noChangeAspect="1"/>
          </p:cNvPicPr>
          <p:nvPr/>
        </p:nvPicPr>
        <p:blipFill>
          <a:blip r:embed="rId7"/>
          <a:stretch>
            <a:fillRect/>
          </a:stretch>
        </p:blipFill>
        <p:spPr>
          <a:xfrm>
            <a:off x="1576050" y="2966667"/>
            <a:ext cx="1236683" cy="981102"/>
          </a:xfrm>
          <a:prstGeom prst="rect">
            <a:avLst/>
          </a:prstGeom>
        </p:spPr>
      </p:pic>
      <p:pic>
        <p:nvPicPr>
          <p:cNvPr id="22" name="Picture 21" descr="A screen shot of a computer&#10;&#10;Description automatically generated">
            <a:extLst>
              <a:ext uri="{FF2B5EF4-FFF2-40B4-BE49-F238E27FC236}">
                <a16:creationId xmlns:a16="http://schemas.microsoft.com/office/drawing/2014/main" id="{2002D1BA-12BF-4FE5-937E-90F49674B8A6}"/>
              </a:ext>
            </a:extLst>
          </p:cNvPr>
          <p:cNvPicPr>
            <a:picLocks noChangeAspect="1"/>
          </p:cNvPicPr>
          <p:nvPr/>
        </p:nvPicPr>
        <p:blipFill>
          <a:blip r:embed="rId7"/>
          <a:stretch>
            <a:fillRect/>
          </a:stretch>
        </p:blipFill>
        <p:spPr>
          <a:xfrm>
            <a:off x="2829518" y="3441714"/>
            <a:ext cx="1236683" cy="981102"/>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658"/>
        <p:cNvGrpSpPr/>
        <p:nvPr/>
      </p:nvGrpSpPr>
      <p:grpSpPr>
        <a:xfrm>
          <a:off x="0" y="0"/>
          <a:ext cx="0" cy="0"/>
          <a:chOff x="0" y="0"/>
          <a:chExt cx="0" cy="0"/>
        </a:xfrm>
      </p:grpSpPr>
      <p:sp>
        <p:nvSpPr>
          <p:cNvPr id="1659" name="Google Shape;1659;p135"/>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What else?	</a:t>
            </a:r>
            <a:endParaRPr dirty="0">
              <a:solidFill>
                <a:schemeClr val="bg1"/>
              </a:solidFill>
            </a:endParaRPr>
          </a:p>
        </p:txBody>
      </p:sp>
      <p:sp>
        <p:nvSpPr>
          <p:cNvPr id="1660" name="Google Shape;1660;p135"/>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dirty="0">
                <a:solidFill>
                  <a:schemeClr val="bg1"/>
                </a:solidFill>
              </a:rPr>
              <a:t>So now we can build a simple wired network, a simple wireless network, make sure all ethernet ports are accounted for with switches, cover large wireless network areas with access points</a:t>
            </a:r>
          </a:p>
          <a:p>
            <a:pPr marL="342900" lvl="0" indent="-139700" algn="ctr" rtl="0">
              <a:spcBef>
                <a:spcPts val="640"/>
              </a:spcBef>
              <a:spcAft>
                <a:spcPts val="0"/>
              </a:spcAft>
              <a:buNone/>
            </a:pPr>
            <a:r>
              <a:rPr lang="en-US" sz="2800" dirty="0">
                <a:solidFill>
                  <a:schemeClr val="bg1"/>
                </a:solidFill>
              </a:rPr>
              <a:t> AND make sure those Aps</a:t>
            </a:r>
          </a:p>
          <a:p>
            <a:pPr marL="342900" lvl="0" indent="-139700" algn="ctr" rtl="0">
              <a:spcBef>
                <a:spcPts val="640"/>
              </a:spcBef>
              <a:spcAft>
                <a:spcPts val="0"/>
              </a:spcAft>
              <a:buNone/>
            </a:pPr>
            <a:r>
              <a:rPr lang="en-US" sz="2800" dirty="0">
                <a:solidFill>
                  <a:schemeClr val="bg1"/>
                </a:solidFill>
              </a:rPr>
              <a:t> are powered with PoE. </a:t>
            </a:r>
            <a:endParaRPr sz="28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750D790B-A6FE-493D-846E-E8512E9D0C9E}"/>
              </a:ext>
            </a:extLst>
          </p:cNvPr>
          <p:cNvPicPr>
            <a:picLocks noChangeAspect="1"/>
          </p:cNvPicPr>
          <p:nvPr/>
        </p:nvPicPr>
        <p:blipFill>
          <a:blip r:embed="rId3"/>
          <a:stretch>
            <a:fillRect/>
          </a:stretch>
        </p:blipFill>
        <p:spPr>
          <a:xfrm>
            <a:off x="8430491" y="4539257"/>
            <a:ext cx="645968" cy="514621"/>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664"/>
        <p:cNvGrpSpPr/>
        <p:nvPr/>
      </p:nvGrpSpPr>
      <p:grpSpPr>
        <a:xfrm>
          <a:off x="0" y="0"/>
          <a:ext cx="0" cy="0"/>
          <a:chOff x="0" y="0"/>
          <a:chExt cx="0" cy="0"/>
        </a:xfrm>
      </p:grpSpPr>
      <p:sp>
        <p:nvSpPr>
          <p:cNvPr id="1665" name="Google Shape;1665;p136"/>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What else?	</a:t>
            </a:r>
            <a:endParaRPr dirty="0">
              <a:solidFill>
                <a:schemeClr val="bg1"/>
              </a:solidFill>
            </a:endParaRPr>
          </a:p>
        </p:txBody>
      </p:sp>
      <p:sp>
        <p:nvSpPr>
          <p:cNvPr id="1666" name="Google Shape;1666;p136"/>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1800" dirty="0">
                <a:solidFill>
                  <a:schemeClr val="bg1"/>
                </a:solidFill>
              </a:rPr>
              <a:t>So now we can build a simple wired network, a simple wireless network, make sure all ethernet ports are accounted for with switches, cover large wireless network areas with access points AND make sure those APs are powered with PoE.</a:t>
            </a:r>
            <a:endParaRPr sz="1800" dirty="0">
              <a:solidFill>
                <a:schemeClr val="bg1"/>
              </a:solidFill>
            </a:endParaRPr>
          </a:p>
          <a:p>
            <a:pPr marL="342900" lvl="0" indent="-139700" algn="l" rtl="0">
              <a:spcBef>
                <a:spcPts val="640"/>
              </a:spcBef>
              <a:spcAft>
                <a:spcPts val="0"/>
              </a:spcAft>
              <a:buNone/>
            </a:pPr>
            <a:endParaRPr sz="1800" dirty="0">
              <a:solidFill>
                <a:schemeClr val="bg1"/>
              </a:solidFill>
            </a:endParaRPr>
          </a:p>
          <a:p>
            <a:pPr marL="342900" lvl="0" indent="-139700" algn="ctr" rtl="0">
              <a:spcBef>
                <a:spcPts val="640"/>
              </a:spcBef>
              <a:spcAft>
                <a:spcPts val="0"/>
              </a:spcAft>
              <a:buNone/>
            </a:pPr>
            <a:r>
              <a:rPr lang="en-US" sz="1800" dirty="0">
                <a:solidFill>
                  <a:schemeClr val="bg1"/>
                </a:solidFill>
              </a:rPr>
              <a:t>Is there anything else we need to consider</a:t>
            </a:r>
          </a:p>
          <a:p>
            <a:pPr marL="342900" lvl="0" indent="-139700" algn="ctr" rtl="0">
              <a:spcBef>
                <a:spcPts val="640"/>
              </a:spcBef>
              <a:spcAft>
                <a:spcPts val="0"/>
              </a:spcAft>
              <a:buNone/>
            </a:pPr>
            <a:r>
              <a:rPr lang="en-US" sz="1800" dirty="0">
                <a:solidFill>
                  <a:schemeClr val="bg1"/>
                </a:solidFill>
              </a:rPr>
              <a:t> </a:t>
            </a:r>
            <a:r>
              <a:rPr lang="en-US" sz="2800" dirty="0">
                <a:solidFill>
                  <a:srgbClr val="00CC00"/>
                </a:solidFill>
              </a:rPr>
              <a:t>when building these networks? </a:t>
            </a:r>
            <a:endParaRPr sz="2800" dirty="0">
              <a:solidFill>
                <a:srgbClr val="00CC00"/>
              </a:solidFill>
            </a:endParaRPr>
          </a:p>
        </p:txBody>
      </p:sp>
      <p:pic>
        <p:nvPicPr>
          <p:cNvPr id="3" name="Picture 2" descr="A picture containing object&#10;&#10;Description automatically generated">
            <a:extLst>
              <a:ext uri="{FF2B5EF4-FFF2-40B4-BE49-F238E27FC236}">
                <a16:creationId xmlns:a16="http://schemas.microsoft.com/office/drawing/2014/main" id="{8662410F-BAA2-408D-AB76-1A3A482E6909}"/>
              </a:ext>
            </a:extLst>
          </p:cNvPr>
          <p:cNvPicPr>
            <a:picLocks noChangeAspect="1"/>
          </p:cNvPicPr>
          <p:nvPr/>
        </p:nvPicPr>
        <p:blipFill>
          <a:blip r:embed="rId3"/>
          <a:stretch>
            <a:fillRect/>
          </a:stretch>
        </p:blipFill>
        <p:spPr>
          <a:xfrm>
            <a:off x="8485589" y="4594651"/>
            <a:ext cx="570087" cy="454169"/>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137"/>
          <p:cNvSpPr txBox="1">
            <a:spLocks noGrp="1"/>
          </p:cNvSpPr>
          <p:nvPr>
            <p:ph type="title"/>
          </p:nvPr>
        </p:nvSpPr>
        <p:spPr>
          <a:xfrm>
            <a:off x="457200" y="205979"/>
            <a:ext cx="8229600" cy="8574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1 Simple Exception</a:t>
            </a:r>
            <a:r>
              <a:rPr lang="en-US" dirty="0"/>
              <a:t>	</a:t>
            </a:r>
            <a:endParaRPr dirty="0"/>
          </a:p>
        </p:txBody>
      </p:sp>
      <p:sp>
        <p:nvSpPr>
          <p:cNvPr id="1672" name="Google Shape;1672;p137"/>
          <p:cNvSpPr txBox="1">
            <a:spLocks noGrp="1"/>
          </p:cNvSpPr>
          <p:nvPr>
            <p:ph type="body" idx="1"/>
          </p:nvPr>
        </p:nvSpPr>
        <p:spPr>
          <a:xfrm>
            <a:off x="457200" y="1200151"/>
            <a:ext cx="8229600" cy="339450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dirty="0">
                <a:solidFill>
                  <a:schemeClr val="bg1"/>
                </a:solidFill>
              </a:rPr>
              <a:t>There is 1 Simple Exception that you should be aware of when building simple networks, and it has to do with running access points in wireless setups. </a:t>
            </a:r>
          </a:p>
          <a:p>
            <a:pPr marL="342900" indent="-139700" algn="ctr">
              <a:buNone/>
            </a:pPr>
            <a:r>
              <a:rPr lang="en-US" dirty="0">
                <a:solidFill>
                  <a:srgbClr val="C00000"/>
                </a:solidFill>
              </a:rPr>
              <a:t>Let’s go back to a wireless setup with a Z1 and an Open Mesh Access Point</a:t>
            </a:r>
          </a:p>
          <a:p>
            <a:pPr marL="342900" lvl="0" indent="-139700" algn="ctr" rtl="0">
              <a:spcBef>
                <a:spcPts val="640"/>
              </a:spcBef>
              <a:spcAft>
                <a:spcPts val="0"/>
              </a:spcAft>
              <a:buNone/>
            </a:pPr>
            <a:endParaRPr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C52E959E-D1FD-43B7-A92A-9D8898745397}"/>
              </a:ext>
            </a:extLst>
          </p:cNvPr>
          <p:cNvPicPr>
            <a:picLocks noChangeAspect="1"/>
          </p:cNvPicPr>
          <p:nvPr/>
        </p:nvPicPr>
        <p:blipFill>
          <a:blip r:embed="rId3"/>
          <a:stretch>
            <a:fillRect/>
          </a:stretch>
        </p:blipFill>
        <p:spPr>
          <a:xfrm>
            <a:off x="8458198" y="4594651"/>
            <a:ext cx="604405" cy="48150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682"/>
        <p:cNvGrpSpPr/>
        <p:nvPr/>
      </p:nvGrpSpPr>
      <p:grpSpPr>
        <a:xfrm>
          <a:off x="0" y="0"/>
          <a:ext cx="0" cy="0"/>
          <a:chOff x="0" y="0"/>
          <a:chExt cx="0" cy="0"/>
        </a:xfrm>
      </p:grpSpPr>
      <p:sp>
        <p:nvSpPr>
          <p:cNvPr id="1683" name="Google Shape;1683;p13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684" name="Google Shape;1684;p13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685" name="Google Shape;1685;p139"/>
          <p:cNvSpPr txBox="1"/>
          <p:nvPr/>
        </p:nvSpPr>
        <p:spPr>
          <a:xfrm>
            <a:off x="388143" y="3010598"/>
            <a:ext cx="644609" cy="43355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686" name="Google Shape;1686;p13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687" name="Google Shape;1687;p139"/>
          <p:cNvSpPr txBox="1"/>
          <p:nvPr/>
        </p:nvSpPr>
        <p:spPr>
          <a:xfrm>
            <a:off x="1690537" y="3047210"/>
            <a:ext cx="822900" cy="36033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688" name="Google Shape;1688;p13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689" name="Google Shape;1689;p139"/>
          <p:cNvCxnSpPr>
            <a:stCxn id="1690"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691" name="Google Shape;1691;p13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692" name="Google Shape;1692;p139"/>
          <p:cNvSpPr txBox="1"/>
          <p:nvPr/>
        </p:nvSpPr>
        <p:spPr>
          <a:xfrm>
            <a:off x="3126109" y="2769199"/>
            <a:ext cx="670489" cy="360336"/>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693" name="Google Shape;1693;p139"/>
          <p:cNvPicPr preferRelativeResize="0"/>
          <p:nvPr/>
        </p:nvPicPr>
        <p:blipFill>
          <a:blip r:embed="rId5">
            <a:alphaModFix/>
          </a:blip>
          <a:stretch>
            <a:fillRect/>
          </a:stretch>
        </p:blipFill>
        <p:spPr>
          <a:xfrm>
            <a:off x="2884959" y="2163223"/>
            <a:ext cx="1245024" cy="544129"/>
          </a:xfrm>
          <a:prstGeom prst="rect">
            <a:avLst/>
          </a:prstGeom>
          <a:noFill/>
          <a:ln>
            <a:noFill/>
          </a:ln>
        </p:spPr>
      </p:pic>
      <p:pic>
        <p:nvPicPr>
          <p:cNvPr id="1694" name="Google Shape;1694;p139"/>
          <p:cNvPicPr preferRelativeResize="0"/>
          <p:nvPr/>
        </p:nvPicPr>
        <p:blipFill>
          <a:blip r:embed="rId6">
            <a:alphaModFix/>
          </a:blip>
          <a:stretch>
            <a:fillRect/>
          </a:stretch>
        </p:blipFill>
        <p:spPr>
          <a:xfrm>
            <a:off x="4239143" y="1604021"/>
            <a:ext cx="869646" cy="764877"/>
          </a:xfrm>
          <a:prstGeom prst="rect">
            <a:avLst/>
          </a:prstGeom>
          <a:noFill/>
          <a:ln>
            <a:noFill/>
          </a:ln>
        </p:spPr>
      </p:pic>
      <p:pic>
        <p:nvPicPr>
          <p:cNvPr id="1695" name="Google Shape;1695;p139"/>
          <p:cNvPicPr preferRelativeResize="0"/>
          <p:nvPr/>
        </p:nvPicPr>
        <p:blipFill>
          <a:blip r:embed="rId7">
            <a:alphaModFix/>
          </a:blip>
          <a:stretch>
            <a:fillRect/>
          </a:stretch>
        </p:blipFill>
        <p:spPr>
          <a:xfrm>
            <a:off x="2797287" y="823719"/>
            <a:ext cx="515528" cy="857250"/>
          </a:xfrm>
          <a:prstGeom prst="rect">
            <a:avLst/>
          </a:prstGeom>
          <a:noFill/>
          <a:ln>
            <a:noFill/>
          </a:ln>
        </p:spPr>
      </p:pic>
      <p:pic>
        <p:nvPicPr>
          <p:cNvPr id="1696" name="Google Shape;1696;p139"/>
          <p:cNvPicPr preferRelativeResize="0"/>
          <p:nvPr/>
        </p:nvPicPr>
        <p:blipFill>
          <a:blip r:embed="rId7">
            <a:alphaModFix/>
          </a:blip>
          <a:stretch>
            <a:fillRect/>
          </a:stretch>
        </p:blipFill>
        <p:spPr>
          <a:xfrm>
            <a:off x="3344062" y="3339918"/>
            <a:ext cx="515528" cy="857250"/>
          </a:xfrm>
          <a:prstGeom prst="rect">
            <a:avLst/>
          </a:prstGeom>
          <a:noFill/>
          <a:ln>
            <a:noFill/>
          </a:ln>
        </p:spPr>
      </p:pic>
      <p:sp>
        <p:nvSpPr>
          <p:cNvPr id="1697" name="Google Shape;1697;p139"/>
          <p:cNvSpPr txBox="1"/>
          <p:nvPr/>
        </p:nvSpPr>
        <p:spPr>
          <a:xfrm>
            <a:off x="3934056" y="3450325"/>
            <a:ext cx="1143000" cy="41661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698" name="Google Shape;1698;p139"/>
          <p:cNvPicPr preferRelativeResize="0"/>
          <p:nvPr/>
        </p:nvPicPr>
        <p:blipFill>
          <a:blip r:embed="rId7">
            <a:alphaModFix/>
          </a:blip>
          <a:stretch>
            <a:fillRect/>
          </a:stretch>
        </p:blipFill>
        <p:spPr>
          <a:xfrm>
            <a:off x="7281496" y="2561599"/>
            <a:ext cx="515528" cy="857250"/>
          </a:xfrm>
          <a:prstGeom prst="rect">
            <a:avLst/>
          </a:prstGeom>
          <a:noFill/>
          <a:ln>
            <a:noFill/>
          </a:ln>
        </p:spPr>
      </p:pic>
      <p:sp>
        <p:nvSpPr>
          <p:cNvPr id="1699" name="Google Shape;1699;p139"/>
          <p:cNvSpPr txBox="1"/>
          <p:nvPr/>
        </p:nvSpPr>
        <p:spPr>
          <a:xfrm>
            <a:off x="7833400" y="2845674"/>
            <a:ext cx="1143000" cy="348175"/>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sp>
        <p:nvSpPr>
          <p:cNvPr id="1700" name="Google Shape;1700;p139"/>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9"/>
          <p:cNvSpPr txBox="1"/>
          <p:nvPr/>
        </p:nvSpPr>
        <p:spPr>
          <a:xfrm>
            <a:off x="6191850" y="489975"/>
            <a:ext cx="2784600" cy="14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702" name="Google Shape;1702;p139"/>
          <p:cNvPicPr preferRelativeResize="0"/>
          <p:nvPr/>
        </p:nvPicPr>
        <p:blipFill>
          <a:blip r:embed="rId8">
            <a:alphaModFix/>
          </a:blip>
          <a:stretch>
            <a:fillRect/>
          </a:stretch>
        </p:blipFill>
        <p:spPr>
          <a:xfrm>
            <a:off x="7626775" y="4135807"/>
            <a:ext cx="597600" cy="389080"/>
          </a:xfrm>
          <a:prstGeom prst="rect">
            <a:avLst/>
          </a:prstGeom>
          <a:noFill/>
          <a:ln>
            <a:noFill/>
          </a:ln>
        </p:spPr>
      </p:pic>
      <p:cxnSp>
        <p:nvCxnSpPr>
          <p:cNvPr id="1703" name="Google Shape;1703;p139"/>
          <p:cNvCxnSpPr>
            <a:endCxn id="1702" idx="1"/>
          </p:cNvCxnSpPr>
          <p:nvPr/>
        </p:nvCxnSpPr>
        <p:spPr>
          <a:xfrm>
            <a:off x="3772075" y="2625747"/>
            <a:ext cx="3854700" cy="1704600"/>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704" name="Google Shape;1704;p139"/>
          <p:cNvSpPr/>
          <p:nvPr/>
        </p:nvSpPr>
        <p:spPr>
          <a:xfrm>
            <a:off x="5621563" y="2309675"/>
            <a:ext cx="4608000" cy="40413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9"/>
          <p:cNvSpPr txBox="1"/>
          <p:nvPr/>
        </p:nvSpPr>
        <p:spPr>
          <a:xfrm>
            <a:off x="5705474" y="109724"/>
            <a:ext cx="3235645" cy="1404912"/>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chemeClr val="bg1"/>
                </a:solidFill>
                <a:latin typeface="Lato"/>
                <a:ea typeface="Lato"/>
                <a:cs typeface="Lato"/>
                <a:sym typeface="Lato"/>
              </a:rPr>
              <a:t>So here we are - this setup has a Z1 broadcasting a wireless network (covering roughly 1,000 square feet), and a single open mesh access point covering another 1,000. Together, they cover all the handhelds, right?</a:t>
            </a:r>
            <a:endParaRPr sz="12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CED61C9C-D589-4EED-9088-7756A95BBF36}"/>
              </a:ext>
            </a:extLst>
          </p:cNvPr>
          <p:cNvPicPr>
            <a:picLocks noChangeAspect="1"/>
          </p:cNvPicPr>
          <p:nvPr/>
        </p:nvPicPr>
        <p:blipFill>
          <a:blip r:embed="rId9"/>
          <a:stretch>
            <a:fillRect/>
          </a:stretch>
        </p:blipFill>
        <p:spPr>
          <a:xfrm>
            <a:off x="8404900" y="4524887"/>
            <a:ext cx="690032" cy="549725"/>
          </a:xfrm>
          <a:prstGeom prst="rect">
            <a:avLst/>
          </a:prstGeom>
        </p:spPr>
      </p:pic>
      <p:sp>
        <p:nvSpPr>
          <p:cNvPr id="2" name="TextBox 1">
            <a:extLst>
              <a:ext uri="{FF2B5EF4-FFF2-40B4-BE49-F238E27FC236}">
                <a16:creationId xmlns:a16="http://schemas.microsoft.com/office/drawing/2014/main" id="{F2CC3BF0-F8BF-4A99-9588-A710126F685E}"/>
              </a:ext>
            </a:extLst>
          </p:cNvPr>
          <p:cNvSpPr txBox="1"/>
          <p:nvPr/>
        </p:nvSpPr>
        <p:spPr>
          <a:xfrm>
            <a:off x="3447997" y="946332"/>
            <a:ext cx="1176676" cy="30777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rtlCol="0">
            <a:spAutoFit/>
          </a:bodyPr>
          <a:lstStyle/>
          <a:p>
            <a:r>
              <a:rPr lang="en-US" u="sng" dirty="0">
                <a:solidFill>
                  <a:schemeClr val="bg1"/>
                </a:solidFill>
              </a:rPr>
              <a:t>Handheld 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736"/>
        <p:cNvGrpSpPr/>
        <p:nvPr/>
      </p:nvGrpSpPr>
      <p:grpSpPr>
        <a:xfrm>
          <a:off x="0" y="0"/>
          <a:ext cx="0" cy="0"/>
          <a:chOff x="0" y="0"/>
          <a:chExt cx="0" cy="0"/>
        </a:xfrm>
      </p:grpSpPr>
      <p:sp>
        <p:nvSpPr>
          <p:cNvPr id="1737" name="Google Shape;1737;p141"/>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38" name="Google Shape;1738;p141"/>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739" name="Google Shape;1739;p141"/>
          <p:cNvSpPr txBox="1"/>
          <p:nvPr/>
        </p:nvSpPr>
        <p:spPr>
          <a:xfrm>
            <a:off x="324588" y="2955192"/>
            <a:ext cx="649706" cy="415407"/>
          </a:xfrm>
          <a:prstGeom prst="rect">
            <a:avLst/>
          </a:prstGeom>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740" name="Google Shape;1740;p141"/>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741" name="Google Shape;1741;p141"/>
          <p:cNvSpPr txBox="1"/>
          <p:nvPr/>
        </p:nvSpPr>
        <p:spPr>
          <a:xfrm>
            <a:off x="1612981" y="2992549"/>
            <a:ext cx="822900" cy="340695"/>
          </a:xfrm>
          <a:prstGeom prst="rect">
            <a:avLst/>
          </a:prstGeom>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Modem</a:t>
            </a:r>
            <a:endParaRPr dirty="0">
              <a:solidFill>
                <a:schemeClr val="bg1"/>
              </a:solidFill>
            </a:endParaRPr>
          </a:p>
        </p:txBody>
      </p:sp>
      <p:cxnSp>
        <p:nvCxnSpPr>
          <p:cNvPr id="1742" name="Google Shape;1742;p141"/>
          <p:cNvCxnSpPr>
            <a:cxnSpLocks/>
          </p:cNvCxnSpPr>
          <p:nvPr/>
        </p:nvCxnSpPr>
        <p:spPr>
          <a:xfrm flipV="1">
            <a:off x="1058150" y="2446260"/>
            <a:ext cx="799225" cy="3140"/>
          </a:xfrm>
          <a:prstGeom prst="straightConnector1">
            <a:avLst/>
          </a:prstGeom>
          <a:noFill/>
          <a:ln w="38100" cap="flat" cmpd="sng">
            <a:solidFill>
              <a:schemeClr val="accent3"/>
            </a:solidFill>
            <a:prstDash val="solid"/>
            <a:round/>
            <a:headEnd type="none" w="med" len="med"/>
            <a:tailEnd type="none" w="med" len="med"/>
          </a:ln>
        </p:spPr>
      </p:cxnSp>
      <p:cxnSp>
        <p:nvCxnSpPr>
          <p:cNvPr id="1743" name="Google Shape;1743;p141"/>
          <p:cNvCxnSpPr>
            <a:stCxn id="174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745" name="Google Shape;1745;p141"/>
          <p:cNvCxnSpPr>
            <a:cxnSpLocks/>
          </p:cNvCxnSpPr>
          <p:nvPr/>
        </p:nvCxnSpPr>
        <p:spPr>
          <a:xfrm>
            <a:off x="2194201" y="2446260"/>
            <a:ext cx="647049" cy="22840"/>
          </a:xfrm>
          <a:prstGeom prst="straightConnector1">
            <a:avLst/>
          </a:prstGeom>
          <a:noFill/>
          <a:ln w="38100" cap="flat" cmpd="sng">
            <a:solidFill>
              <a:schemeClr val="accent3"/>
            </a:solidFill>
            <a:prstDash val="solid"/>
            <a:round/>
            <a:headEnd type="none" w="med" len="med"/>
            <a:tailEnd type="none" w="med" len="med"/>
          </a:ln>
        </p:spPr>
      </p:cxnSp>
      <p:sp>
        <p:nvSpPr>
          <p:cNvPr id="1746" name="Google Shape;1746;p141"/>
          <p:cNvSpPr txBox="1"/>
          <p:nvPr/>
        </p:nvSpPr>
        <p:spPr>
          <a:xfrm>
            <a:off x="3309351" y="2914049"/>
            <a:ext cx="633801" cy="340695"/>
          </a:xfrm>
          <a:prstGeom prst="rect">
            <a:avLst/>
          </a:prstGeom>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Z1</a:t>
            </a:r>
            <a:endParaRPr dirty="0">
              <a:solidFill>
                <a:schemeClr val="bg1"/>
              </a:solidFill>
            </a:endParaRPr>
          </a:p>
          <a:p>
            <a:pPr marL="0" lvl="0" indent="0" algn="l" rtl="0">
              <a:spcBef>
                <a:spcPts val="0"/>
              </a:spcBef>
              <a:spcAft>
                <a:spcPts val="0"/>
              </a:spcAft>
              <a:buNone/>
            </a:pPr>
            <a:endParaRPr dirty="0"/>
          </a:p>
        </p:txBody>
      </p:sp>
      <p:pic>
        <p:nvPicPr>
          <p:cNvPr id="1747" name="Google Shape;1747;p141"/>
          <p:cNvPicPr preferRelativeResize="0"/>
          <p:nvPr/>
        </p:nvPicPr>
        <p:blipFill>
          <a:blip r:embed="rId5">
            <a:alphaModFix/>
          </a:blip>
          <a:stretch>
            <a:fillRect/>
          </a:stretch>
        </p:blipFill>
        <p:spPr>
          <a:xfrm>
            <a:off x="2896137" y="2036761"/>
            <a:ext cx="1362774" cy="844083"/>
          </a:xfrm>
          <a:prstGeom prst="rect">
            <a:avLst/>
          </a:prstGeom>
          <a:noFill/>
          <a:ln>
            <a:noFill/>
          </a:ln>
        </p:spPr>
      </p:pic>
      <p:pic>
        <p:nvPicPr>
          <p:cNvPr id="1748" name="Google Shape;1748;p141"/>
          <p:cNvPicPr preferRelativeResize="0"/>
          <p:nvPr/>
        </p:nvPicPr>
        <p:blipFill>
          <a:blip r:embed="rId6">
            <a:alphaModFix/>
          </a:blip>
          <a:stretch>
            <a:fillRect/>
          </a:stretch>
        </p:blipFill>
        <p:spPr>
          <a:xfrm>
            <a:off x="3984237" y="1750310"/>
            <a:ext cx="695950" cy="695950"/>
          </a:xfrm>
          <a:prstGeom prst="rect">
            <a:avLst/>
          </a:prstGeom>
          <a:noFill/>
          <a:ln>
            <a:noFill/>
          </a:ln>
        </p:spPr>
      </p:pic>
      <p:pic>
        <p:nvPicPr>
          <p:cNvPr id="1749" name="Google Shape;1749;p141"/>
          <p:cNvPicPr preferRelativeResize="0"/>
          <p:nvPr/>
        </p:nvPicPr>
        <p:blipFill>
          <a:blip r:embed="rId7">
            <a:alphaModFix/>
          </a:blip>
          <a:stretch>
            <a:fillRect/>
          </a:stretch>
        </p:blipFill>
        <p:spPr>
          <a:xfrm>
            <a:off x="2997857" y="884304"/>
            <a:ext cx="515528" cy="857250"/>
          </a:xfrm>
          <a:prstGeom prst="rect">
            <a:avLst/>
          </a:prstGeom>
          <a:noFill/>
          <a:ln>
            <a:noFill/>
          </a:ln>
        </p:spPr>
      </p:pic>
      <p:pic>
        <p:nvPicPr>
          <p:cNvPr id="1750" name="Google Shape;1750;p141"/>
          <p:cNvPicPr preferRelativeResize="0"/>
          <p:nvPr/>
        </p:nvPicPr>
        <p:blipFill>
          <a:blip r:embed="rId7">
            <a:alphaModFix/>
          </a:blip>
          <a:stretch>
            <a:fillRect/>
          </a:stretch>
        </p:blipFill>
        <p:spPr>
          <a:xfrm>
            <a:off x="3338774" y="3570367"/>
            <a:ext cx="515528" cy="857250"/>
          </a:xfrm>
          <a:prstGeom prst="rect">
            <a:avLst/>
          </a:prstGeom>
          <a:noFill/>
          <a:ln>
            <a:noFill/>
          </a:ln>
        </p:spPr>
      </p:pic>
      <p:sp>
        <p:nvSpPr>
          <p:cNvPr id="1751" name="Google Shape;1751;p141"/>
          <p:cNvSpPr txBox="1"/>
          <p:nvPr/>
        </p:nvSpPr>
        <p:spPr>
          <a:xfrm>
            <a:off x="4064345" y="3502333"/>
            <a:ext cx="1143000" cy="32403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752" name="Google Shape;1752;p141"/>
          <p:cNvPicPr preferRelativeResize="0"/>
          <p:nvPr/>
        </p:nvPicPr>
        <p:blipFill>
          <a:blip r:embed="rId7">
            <a:alphaModFix/>
          </a:blip>
          <a:stretch>
            <a:fillRect/>
          </a:stretch>
        </p:blipFill>
        <p:spPr>
          <a:xfrm>
            <a:off x="6817463" y="3049422"/>
            <a:ext cx="515528" cy="857250"/>
          </a:xfrm>
          <a:prstGeom prst="rect">
            <a:avLst/>
          </a:prstGeom>
          <a:noFill/>
          <a:ln>
            <a:noFill/>
          </a:ln>
        </p:spPr>
      </p:pic>
      <p:sp>
        <p:nvSpPr>
          <p:cNvPr id="1753" name="Google Shape;1753;p141"/>
          <p:cNvSpPr txBox="1"/>
          <p:nvPr/>
        </p:nvSpPr>
        <p:spPr>
          <a:xfrm>
            <a:off x="7453462" y="3175700"/>
            <a:ext cx="1143000" cy="3890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u="sng" dirty="0">
              <a:solidFill>
                <a:schemeClr val="bg1"/>
              </a:solidFill>
            </a:endParaRPr>
          </a:p>
        </p:txBody>
      </p:sp>
      <p:sp>
        <p:nvSpPr>
          <p:cNvPr id="1754" name="Google Shape;1754;p141"/>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1"/>
          <p:cNvSpPr txBox="1"/>
          <p:nvPr/>
        </p:nvSpPr>
        <p:spPr>
          <a:xfrm>
            <a:off x="6191850" y="489975"/>
            <a:ext cx="2784600" cy="14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756" name="Google Shape;1756;p141"/>
          <p:cNvPicPr preferRelativeResize="0"/>
          <p:nvPr/>
        </p:nvPicPr>
        <p:blipFill>
          <a:blip r:embed="rId8">
            <a:alphaModFix/>
          </a:blip>
          <a:stretch>
            <a:fillRect/>
          </a:stretch>
        </p:blipFill>
        <p:spPr>
          <a:xfrm>
            <a:off x="7626775" y="4135807"/>
            <a:ext cx="597600" cy="389080"/>
          </a:xfrm>
          <a:prstGeom prst="rect">
            <a:avLst/>
          </a:prstGeom>
          <a:noFill/>
          <a:ln>
            <a:noFill/>
          </a:ln>
        </p:spPr>
      </p:pic>
      <p:cxnSp>
        <p:nvCxnSpPr>
          <p:cNvPr id="1757" name="Google Shape;1757;p141"/>
          <p:cNvCxnSpPr>
            <a:endCxn id="1756" idx="1"/>
          </p:cNvCxnSpPr>
          <p:nvPr/>
        </p:nvCxnSpPr>
        <p:spPr>
          <a:xfrm>
            <a:off x="3772075" y="2625747"/>
            <a:ext cx="3854700" cy="1704600"/>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758" name="Google Shape;1758;p141"/>
          <p:cNvSpPr/>
          <p:nvPr/>
        </p:nvSpPr>
        <p:spPr>
          <a:xfrm>
            <a:off x="5621563" y="2309675"/>
            <a:ext cx="4608000" cy="40413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1"/>
          <p:cNvSpPr txBox="1"/>
          <p:nvPr/>
        </p:nvSpPr>
        <p:spPr>
          <a:xfrm>
            <a:off x="5711925" y="97004"/>
            <a:ext cx="3341400" cy="14069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640"/>
              </a:spcBef>
              <a:spcAft>
                <a:spcPts val="0"/>
              </a:spcAft>
              <a:buNone/>
            </a:pPr>
            <a:r>
              <a:rPr lang="en-US" sz="1200" dirty="0">
                <a:solidFill>
                  <a:schemeClr val="bg1"/>
                </a:solidFill>
                <a:latin typeface="Lato"/>
                <a:ea typeface="Lato"/>
                <a:cs typeface="Lato"/>
                <a:sym typeface="Lato"/>
              </a:rPr>
              <a:t>The networks that Z1’s broadcast and the networks that Open Mesh APs broadcast are actually slightly different. Think of them as “speaking different languages”.</a:t>
            </a:r>
            <a:endParaRPr sz="1200" dirty="0">
              <a:solidFill>
                <a:schemeClr val="bg1"/>
              </a:solidFill>
              <a:latin typeface="Lato"/>
              <a:ea typeface="Lato"/>
              <a:cs typeface="Lato"/>
              <a:sym typeface="Lato"/>
            </a:endParaRPr>
          </a:p>
          <a:p>
            <a:pPr marL="0" lvl="0" indent="0" algn="ctr" rtl="0">
              <a:spcBef>
                <a:spcPts val="640"/>
              </a:spcBef>
              <a:spcAft>
                <a:spcPts val="0"/>
              </a:spcAft>
              <a:buNone/>
            </a:pPr>
            <a:r>
              <a:rPr lang="en-US" sz="1200" dirty="0">
                <a:solidFill>
                  <a:schemeClr val="bg1"/>
                </a:solidFill>
                <a:latin typeface="Lato"/>
                <a:ea typeface="Lato"/>
                <a:cs typeface="Lato"/>
                <a:sym typeface="Lato"/>
              </a:rPr>
              <a:t>You can encounter issues when you allow both to broadcast simultaneously</a:t>
            </a:r>
            <a:r>
              <a:rPr lang="en-US" dirty="0">
                <a:solidFill>
                  <a:schemeClr val="bg1"/>
                </a:solidFill>
                <a:latin typeface="Lato"/>
                <a:ea typeface="Lato"/>
                <a:cs typeface="Lato"/>
                <a:sym typeface="Lato"/>
              </a:rPr>
              <a:t>.</a:t>
            </a:r>
            <a:endParaRPr dirty="0">
              <a:solidFill>
                <a:schemeClr val="bg1"/>
              </a:solidFill>
              <a:latin typeface="Lato"/>
              <a:ea typeface="Lato"/>
              <a:cs typeface="Lato"/>
              <a:sym typeface="Lato"/>
            </a:endParaRPr>
          </a:p>
          <a:p>
            <a:pPr marL="0" lvl="0" indent="0" algn="ctr" rtl="0">
              <a:spcBef>
                <a:spcPts val="640"/>
              </a:spcBef>
              <a:spcAft>
                <a:spcPts val="0"/>
              </a:spcAft>
              <a:buNone/>
            </a:pPr>
            <a:endParaRPr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B41DB8A8-64AA-4091-BD39-B0EE4461D75B}"/>
              </a:ext>
            </a:extLst>
          </p:cNvPr>
          <p:cNvPicPr>
            <a:picLocks noChangeAspect="1"/>
          </p:cNvPicPr>
          <p:nvPr/>
        </p:nvPicPr>
        <p:blipFill>
          <a:blip r:embed="rId9"/>
          <a:stretch>
            <a:fillRect/>
          </a:stretch>
        </p:blipFill>
        <p:spPr>
          <a:xfrm>
            <a:off x="8520545" y="4524887"/>
            <a:ext cx="532780" cy="538949"/>
          </a:xfrm>
          <a:prstGeom prst="rect">
            <a:avLst/>
          </a:prstGeom>
        </p:spPr>
      </p:pic>
      <p:sp>
        <p:nvSpPr>
          <p:cNvPr id="2" name="TextBox 1">
            <a:extLst>
              <a:ext uri="{FF2B5EF4-FFF2-40B4-BE49-F238E27FC236}">
                <a16:creationId xmlns:a16="http://schemas.microsoft.com/office/drawing/2014/main" id="{CBF56868-4426-4D4B-80B4-5211DB8889A0}"/>
              </a:ext>
            </a:extLst>
          </p:cNvPr>
          <p:cNvSpPr txBox="1"/>
          <p:nvPr/>
        </p:nvSpPr>
        <p:spPr>
          <a:xfrm>
            <a:off x="3596538" y="1070131"/>
            <a:ext cx="1229873" cy="30777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rtlCol="0">
            <a:spAutoFit/>
          </a:bodyPr>
          <a:lstStyle/>
          <a:p>
            <a:r>
              <a:rPr lang="en-US" u="sng" dirty="0">
                <a:solidFill>
                  <a:schemeClr val="bg1"/>
                </a:solidFill>
              </a:rPr>
              <a:t>Handheld 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80000"/>
                <a:lumOff val="20000"/>
              </a:scrgbClr>
            </a:gs>
            <a:gs pos="100000">
              <a:schemeClr val="accent2">
                <a:lumMod val="60000"/>
                <a:lumOff val="40000"/>
              </a:schemeClr>
            </a:gs>
            <a:gs pos="100000">
              <a:srgbClr val="0E0D0C">
                <a:lumMod val="80000"/>
                <a:lumOff val="20000"/>
              </a:srgbClr>
            </a:gs>
          </a:gsLst>
          <a:lin ang="5400000" scaled="1"/>
        </a:gradFill>
        <a:effectLst/>
      </p:bgPr>
    </p:bg>
    <p:spTree>
      <p:nvGrpSpPr>
        <p:cNvPr id="1" name="Shape 1763"/>
        <p:cNvGrpSpPr/>
        <p:nvPr/>
      </p:nvGrpSpPr>
      <p:grpSpPr>
        <a:xfrm>
          <a:off x="0" y="0"/>
          <a:ext cx="0" cy="0"/>
          <a:chOff x="0" y="0"/>
          <a:chExt cx="0" cy="0"/>
        </a:xfrm>
      </p:grpSpPr>
      <p:sp>
        <p:nvSpPr>
          <p:cNvPr id="1764" name="Google Shape;1764;p142"/>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65" name="Google Shape;1765;p142"/>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766" name="Google Shape;1766;p142"/>
          <p:cNvSpPr txBox="1"/>
          <p:nvPr/>
        </p:nvSpPr>
        <p:spPr>
          <a:xfrm>
            <a:off x="329047" y="2990224"/>
            <a:ext cx="624201" cy="37138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767" name="Google Shape;1767;p142"/>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768" name="Google Shape;1768;p142"/>
          <p:cNvSpPr txBox="1"/>
          <p:nvPr/>
        </p:nvSpPr>
        <p:spPr>
          <a:xfrm>
            <a:off x="1660157" y="3011832"/>
            <a:ext cx="822900" cy="38226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769" name="Google Shape;1769;p142"/>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770" name="Google Shape;1770;p142"/>
          <p:cNvCxnSpPr>
            <a:stCxn id="1771"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772" name="Google Shape;1772;p142"/>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773" name="Google Shape;1773;p142"/>
          <p:cNvSpPr txBox="1"/>
          <p:nvPr/>
        </p:nvSpPr>
        <p:spPr>
          <a:xfrm>
            <a:off x="2966884" y="2772977"/>
            <a:ext cx="572938" cy="382268"/>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774" name="Google Shape;1774;p142"/>
          <p:cNvPicPr preferRelativeResize="0"/>
          <p:nvPr/>
        </p:nvPicPr>
        <p:blipFill>
          <a:blip r:embed="rId5">
            <a:alphaModFix/>
          </a:blip>
          <a:stretch>
            <a:fillRect/>
          </a:stretch>
        </p:blipFill>
        <p:spPr>
          <a:xfrm>
            <a:off x="2658534" y="2130272"/>
            <a:ext cx="1245024" cy="544129"/>
          </a:xfrm>
          <a:prstGeom prst="rect">
            <a:avLst/>
          </a:prstGeom>
          <a:noFill/>
          <a:ln>
            <a:noFill/>
          </a:ln>
        </p:spPr>
      </p:pic>
      <p:pic>
        <p:nvPicPr>
          <p:cNvPr id="1775" name="Google Shape;1775;p142"/>
          <p:cNvPicPr preferRelativeResize="0"/>
          <p:nvPr/>
        </p:nvPicPr>
        <p:blipFill>
          <a:blip r:embed="rId6">
            <a:alphaModFix/>
          </a:blip>
          <a:stretch>
            <a:fillRect/>
          </a:stretch>
        </p:blipFill>
        <p:spPr>
          <a:xfrm>
            <a:off x="3928723" y="1753448"/>
            <a:ext cx="695950" cy="695950"/>
          </a:xfrm>
          <a:prstGeom prst="rect">
            <a:avLst/>
          </a:prstGeom>
          <a:noFill/>
          <a:ln>
            <a:noFill/>
          </a:ln>
        </p:spPr>
      </p:pic>
      <p:pic>
        <p:nvPicPr>
          <p:cNvPr id="1776" name="Google Shape;1776;p142"/>
          <p:cNvPicPr preferRelativeResize="0"/>
          <p:nvPr/>
        </p:nvPicPr>
        <p:blipFill>
          <a:blip r:embed="rId7">
            <a:alphaModFix/>
          </a:blip>
          <a:stretch>
            <a:fillRect/>
          </a:stretch>
        </p:blipFill>
        <p:spPr>
          <a:xfrm>
            <a:off x="3593017" y="796391"/>
            <a:ext cx="515528" cy="857250"/>
          </a:xfrm>
          <a:prstGeom prst="rect">
            <a:avLst/>
          </a:prstGeom>
          <a:noFill/>
          <a:ln>
            <a:noFill/>
          </a:ln>
        </p:spPr>
      </p:pic>
      <p:pic>
        <p:nvPicPr>
          <p:cNvPr id="1777" name="Google Shape;1777;p142"/>
          <p:cNvPicPr preferRelativeResize="0"/>
          <p:nvPr/>
        </p:nvPicPr>
        <p:blipFill>
          <a:blip r:embed="rId7">
            <a:alphaModFix/>
          </a:blip>
          <a:stretch>
            <a:fillRect/>
          </a:stretch>
        </p:blipFill>
        <p:spPr>
          <a:xfrm>
            <a:off x="4989909" y="1998753"/>
            <a:ext cx="515528" cy="857250"/>
          </a:xfrm>
          <a:prstGeom prst="rect">
            <a:avLst/>
          </a:prstGeom>
          <a:noFill/>
          <a:ln>
            <a:noFill/>
          </a:ln>
        </p:spPr>
      </p:pic>
      <p:sp>
        <p:nvSpPr>
          <p:cNvPr id="1778" name="Google Shape;1778;p142"/>
          <p:cNvSpPr txBox="1"/>
          <p:nvPr/>
        </p:nvSpPr>
        <p:spPr>
          <a:xfrm>
            <a:off x="5532903" y="2235093"/>
            <a:ext cx="1143000" cy="32403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779" name="Google Shape;1779;p142"/>
          <p:cNvPicPr preferRelativeResize="0"/>
          <p:nvPr/>
        </p:nvPicPr>
        <p:blipFill>
          <a:blip r:embed="rId7">
            <a:alphaModFix/>
          </a:blip>
          <a:stretch>
            <a:fillRect/>
          </a:stretch>
        </p:blipFill>
        <p:spPr>
          <a:xfrm>
            <a:off x="7281496" y="2561599"/>
            <a:ext cx="515528" cy="857250"/>
          </a:xfrm>
          <a:prstGeom prst="rect">
            <a:avLst/>
          </a:prstGeom>
          <a:noFill/>
          <a:ln>
            <a:noFill/>
          </a:ln>
        </p:spPr>
      </p:pic>
      <p:sp>
        <p:nvSpPr>
          <p:cNvPr id="1780" name="Google Shape;1780;p142"/>
          <p:cNvSpPr txBox="1"/>
          <p:nvPr/>
        </p:nvSpPr>
        <p:spPr>
          <a:xfrm>
            <a:off x="7833400" y="2845674"/>
            <a:ext cx="1143000" cy="38907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sp>
        <p:nvSpPr>
          <p:cNvPr id="1781" name="Google Shape;1781;p142"/>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2"/>
          <p:cNvSpPr txBox="1"/>
          <p:nvPr/>
        </p:nvSpPr>
        <p:spPr>
          <a:xfrm>
            <a:off x="6191850" y="489975"/>
            <a:ext cx="2784600" cy="14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783" name="Google Shape;1783;p142"/>
          <p:cNvPicPr preferRelativeResize="0"/>
          <p:nvPr/>
        </p:nvPicPr>
        <p:blipFill>
          <a:blip r:embed="rId8">
            <a:alphaModFix/>
          </a:blip>
          <a:stretch>
            <a:fillRect/>
          </a:stretch>
        </p:blipFill>
        <p:spPr>
          <a:xfrm>
            <a:off x="7626775" y="3670773"/>
            <a:ext cx="863966" cy="854114"/>
          </a:xfrm>
          <a:prstGeom prst="rect">
            <a:avLst/>
          </a:prstGeom>
          <a:noFill/>
          <a:ln>
            <a:noFill/>
          </a:ln>
        </p:spPr>
      </p:pic>
      <p:cxnSp>
        <p:nvCxnSpPr>
          <p:cNvPr id="1784" name="Google Shape;1784;p142"/>
          <p:cNvCxnSpPr>
            <a:cxnSpLocks/>
            <a:endCxn id="1783" idx="1"/>
          </p:cNvCxnSpPr>
          <p:nvPr/>
        </p:nvCxnSpPr>
        <p:spPr>
          <a:xfrm>
            <a:off x="3772075" y="2625747"/>
            <a:ext cx="3854700" cy="1472083"/>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785" name="Google Shape;1785;p142"/>
          <p:cNvSpPr/>
          <p:nvPr/>
        </p:nvSpPr>
        <p:spPr>
          <a:xfrm>
            <a:off x="5621563" y="2309675"/>
            <a:ext cx="4608000" cy="40413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2"/>
          <p:cNvSpPr txBox="1"/>
          <p:nvPr/>
        </p:nvSpPr>
        <p:spPr>
          <a:xfrm>
            <a:off x="5188036" y="51205"/>
            <a:ext cx="3955964" cy="1316557"/>
          </a:xfrm>
          <a:prstGeom prst="rect">
            <a:avLst/>
          </a:prstGeom>
          <a:gradFill>
            <a:gsLst>
              <a:gs pos="57000">
                <a:srgbClr val="2F4B5D"/>
              </a:gs>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640"/>
              </a:spcBef>
              <a:spcAft>
                <a:spcPts val="0"/>
              </a:spcAft>
              <a:buNone/>
            </a:pPr>
            <a:r>
              <a:rPr lang="en-US" sz="1200" dirty="0">
                <a:solidFill>
                  <a:schemeClr val="bg1"/>
                </a:solidFill>
                <a:latin typeface="Lato"/>
                <a:ea typeface="Lato"/>
                <a:cs typeface="Lato"/>
                <a:sym typeface="Lato"/>
              </a:rPr>
              <a:t>If Handheld 3 moved from where it is now (connecting to the Open Mesh AP) into the coverage of the Z1…</a:t>
            </a:r>
            <a:endParaRPr sz="1200" dirty="0">
              <a:solidFill>
                <a:schemeClr val="bg1"/>
              </a:solidFill>
              <a:latin typeface="Lato"/>
              <a:ea typeface="Lato"/>
              <a:cs typeface="Lato"/>
              <a:sym typeface="Lato"/>
            </a:endParaRPr>
          </a:p>
          <a:p>
            <a:pPr marL="0" lvl="0" indent="0" algn="ctr" rtl="0">
              <a:spcBef>
                <a:spcPts val="640"/>
              </a:spcBef>
              <a:spcAft>
                <a:spcPts val="0"/>
              </a:spcAft>
              <a:buNone/>
            </a:pPr>
            <a:r>
              <a:rPr lang="en-US" sz="1200" dirty="0">
                <a:solidFill>
                  <a:schemeClr val="bg1"/>
                </a:solidFill>
                <a:latin typeface="Lato"/>
                <a:ea typeface="Lato"/>
                <a:cs typeface="Lato"/>
                <a:sym typeface="Lato"/>
              </a:rPr>
              <a:t>It would have to jump from “speaking 1 wireless language to another”. This would cause issues for the tablet, that’s just trying to connect to the internet.</a:t>
            </a:r>
            <a:endParaRPr sz="1200" dirty="0">
              <a:solidFill>
                <a:schemeClr val="bg1"/>
              </a:solidFill>
              <a:latin typeface="Lato"/>
              <a:ea typeface="Lato"/>
              <a:cs typeface="Lato"/>
              <a:sym typeface="Lato"/>
            </a:endParaRPr>
          </a:p>
        </p:txBody>
      </p:sp>
      <p:cxnSp>
        <p:nvCxnSpPr>
          <p:cNvPr id="1787" name="Google Shape;1787;p142"/>
          <p:cNvCxnSpPr/>
          <p:nvPr/>
        </p:nvCxnSpPr>
        <p:spPr>
          <a:xfrm flipH="1">
            <a:off x="3796575" y="3131675"/>
            <a:ext cx="3621300" cy="778500"/>
          </a:xfrm>
          <a:prstGeom prst="straightConnector1">
            <a:avLst/>
          </a:prstGeom>
          <a:noFill/>
          <a:ln w="76200" cap="flat" cmpd="sng">
            <a:solidFill>
              <a:srgbClr val="C00000"/>
            </a:solidFill>
            <a:prstDash val="solid"/>
            <a:round/>
            <a:headEnd type="none" w="med" len="med"/>
            <a:tailEnd type="triangle" w="med" len="med"/>
          </a:ln>
        </p:spPr>
      </p:cxnSp>
      <p:pic>
        <p:nvPicPr>
          <p:cNvPr id="1788" name="Google Shape;1788;p142"/>
          <p:cNvPicPr preferRelativeResize="0"/>
          <p:nvPr/>
        </p:nvPicPr>
        <p:blipFill>
          <a:blip r:embed="rId7">
            <a:alphaModFix amt="32000"/>
          </a:blip>
          <a:stretch>
            <a:fillRect/>
          </a:stretch>
        </p:blipFill>
        <p:spPr>
          <a:xfrm>
            <a:off x="3281046" y="3516849"/>
            <a:ext cx="515528" cy="857250"/>
          </a:xfrm>
          <a:prstGeom prst="rect">
            <a:avLst/>
          </a:prstGeom>
          <a:noFill/>
          <a:ln>
            <a:noFill/>
          </a:ln>
        </p:spPr>
      </p:pic>
      <p:sp>
        <p:nvSpPr>
          <p:cNvPr id="1789" name="Google Shape;1789;p142"/>
          <p:cNvSpPr/>
          <p:nvPr/>
        </p:nvSpPr>
        <p:spPr>
          <a:xfrm>
            <a:off x="5154125" y="3193850"/>
            <a:ext cx="1082808" cy="5851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2"/>
          <p:cNvSpPr/>
          <p:nvPr/>
        </p:nvSpPr>
        <p:spPr>
          <a:xfrm>
            <a:off x="5449700" y="3394100"/>
            <a:ext cx="447300" cy="218700"/>
          </a:xfrm>
          <a:prstGeom prst="mathNotEqual">
            <a:avLst>
              <a:gd name="adj1" fmla="val 23520"/>
              <a:gd name="adj2" fmla="val 6600000"/>
              <a:gd name="adj3"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2"/>
          <p:cNvSpPr txBox="1"/>
          <p:nvPr/>
        </p:nvSpPr>
        <p:spPr>
          <a:xfrm>
            <a:off x="3905355" y="2964111"/>
            <a:ext cx="517800" cy="585144"/>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bg1"/>
                </a:solidFill>
              </a:rPr>
              <a:t>?</a:t>
            </a:r>
            <a:endParaRPr sz="3000" b="1"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88DE754D-3DAC-402E-B3EF-BA6BD8BABA4B}"/>
              </a:ext>
            </a:extLst>
          </p:cNvPr>
          <p:cNvPicPr>
            <a:picLocks noChangeAspect="1"/>
          </p:cNvPicPr>
          <p:nvPr/>
        </p:nvPicPr>
        <p:blipFill>
          <a:blip r:embed="rId9"/>
          <a:stretch>
            <a:fillRect/>
          </a:stretch>
        </p:blipFill>
        <p:spPr>
          <a:xfrm>
            <a:off x="8490741" y="4524887"/>
            <a:ext cx="597600" cy="538949"/>
          </a:xfrm>
          <a:prstGeom prst="rect">
            <a:avLst/>
          </a:prstGeom>
        </p:spPr>
      </p:pic>
      <p:sp>
        <p:nvSpPr>
          <p:cNvPr id="2" name="TextBox 1">
            <a:extLst>
              <a:ext uri="{FF2B5EF4-FFF2-40B4-BE49-F238E27FC236}">
                <a16:creationId xmlns:a16="http://schemas.microsoft.com/office/drawing/2014/main" id="{759767FB-261F-4539-84DE-2CB703E75309}"/>
              </a:ext>
            </a:extLst>
          </p:cNvPr>
          <p:cNvSpPr txBox="1"/>
          <p:nvPr/>
        </p:nvSpPr>
        <p:spPr>
          <a:xfrm>
            <a:off x="2138803" y="1093364"/>
            <a:ext cx="1143619" cy="30777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wrap="square" rtlCol="0">
            <a:spAutoFit/>
          </a:bodyPr>
          <a:lstStyle/>
          <a:p>
            <a:r>
              <a:rPr lang="en-US" u="sng" dirty="0">
                <a:solidFill>
                  <a:schemeClr val="bg1"/>
                </a:solidFill>
              </a:rPr>
              <a:t>Handheld 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E0D0C"/>
            </a:gs>
            <a:gs pos="92000">
              <a:schemeClr val="accent2">
                <a:lumMod val="80000"/>
                <a:lumOff val="20000"/>
              </a:schemeClr>
            </a:gs>
          </a:gsLst>
          <a:lin ang="5400000" scaled="1"/>
          <a:tileRect/>
        </a:gradFill>
        <a:effectLst/>
      </p:bgPr>
    </p:bg>
    <p:spTree>
      <p:nvGrpSpPr>
        <p:cNvPr id="1" name="Shape 1795"/>
        <p:cNvGrpSpPr/>
        <p:nvPr/>
      </p:nvGrpSpPr>
      <p:grpSpPr>
        <a:xfrm>
          <a:off x="0" y="0"/>
          <a:ext cx="0" cy="0"/>
          <a:chOff x="0" y="0"/>
          <a:chExt cx="0" cy="0"/>
        </a:xfrm>
      </p:grpSpPr>
      <p:sp>
        <p:nvSpPr>
          <p:cNvPr id="1796" name="Google Shape;1796;p143"/>
          <p:cNvSpPr txBox="1">
            <a:spLocks noGrp="1"/>
          </p:cNvSpPr>
          <p:nvPr>
            <p:ph type="body" idx="1"/>
          </p:nvPr>
        </p:nvSpPr>
        <p:spPr>
          <a:xfrm>
            <a:off x="457200" y="419100"/>
            <a:ext cx="8229600" cy="4362450"/>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2800" dirty="0">
                <a:solidFill>
                  <a:schemeClr val="bg1"/>
                </a:solidFill>
              </a:rPr>
              <a:t>This sort of interference can really disrupt the handheld user’s experience. We need to make it easy for the tablet to connect to the internet, so service isn’t interrupted. To do this, we just need to make sure all the devices broadcasting wireless are “speaking the same language”.</a:t>
            </a:r>
            <a:endParaRPr sz="2800" dirty="0">
              <a:solidFill>
                <a:schemeClr val="bg1"/>
              </a:solidFill>
            </a:endParaRPr>
          </a:p>
          <a:p>
            <a:pPr marL="342900" lvl="0" indent="-139700" algn="l" rtl="0">
              <a:spcBef>
                <a:spcPts val="640"/>
              </a:spcBef>
              <a:spcAft>
                <a:spcPts val="0"/>
              </a:spcAft>
              <a:buNone/>
            </a:pPr>
            <a:endParaRPr sz="1400" dirty="0"/>
          </a:p>
        </p:txBody>
      </p:sp>
      <p:pic>
        <p:nvPicPr>
          <p:cNvPr id="3" name="Picture 2" descr="A picture containing object&#10;&#10;Description automatically generated">
            <a:extLst>
              <a:ext uri="{FF2B5EF4-FFF2-40B4-BE49-F238E27FC236}">
                <a16:creationId xmlns:a16="http://schemas.microsoft.com/office/drawing/2014/main" id="{9BFA7383-0110-4339-AA9C-F88E17E2DC6D}"/>
              </a:ext>
            </a:extLst>
          </p:cNvPr>
          <p:cNvPicPr>
            <a:picLocks noChangeAspect="1"/>
          </p:cNvPicPr>
          <p:nvPr/>
        </p:nvPicPr>
        <p:blipFill>
          <a:blip r:embed="rId3"/>
          <a:stretch>
            <a:fillRect/>
          </a:stretch>
        </p:blipFill>
        <p:spPr>
          <a:xfrm>
            <a:off x="8513618" y="4562907"/>
            <a:ext cx="569768" cy="523442"/>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0E0D0C"/>
            </a:gs>
            <a:gs pos="90000">
              <a:schemeClr val="accent2">
                <a:lumMod val="60000"/>
                <a:lumOff val="40000"/>
              </a:schemeClr>
            </a:gs>
            <a:gs pos="100000">
              <a:srgbClr val="0E0D0C"/>
            </a:gs>
          </a:gsLst>
          <a:lin ang="5400000" scaled="1"/>
        </a:gradFill>
        <a:effectLst/>
      </p:bgPr>
    </p:bg>
    <p:spTree>
      <p:nvGrpSpPr>
        <p:cNvPr id="1" name="Shape 1816"/>
        <p:cNvGrpSpPr/>
        <p:nvPr/>
      </p:nvGrpSpPr>
      <p:grpSpPr>
        <a:xfrm>
          <a:off x="0" y="0"/>
          <a:ext cx="0" cy="0"/>
          <a:chOff x="0" y="0"/>
          <a:chExt cx="0" cy="0"/>
        </a:xfrm>
      </p:grpSpPr>
      <p:sp>
        <p:nvSpPr>
          <p:cNvPr id="1817" name="Google Shape;1817;p146"/>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18" name="Google Shape;1818;p146"/>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819" name="Google Shape;1819;p146"/>
          <p:cNvSpPr txBox="1"/>
          <p:nvPr/>
        </p:nvSpPr>
        <p:spPr>
          <a:xfrm>
            <a:off x="466941" y="3005979"/>
            <a:ext cx="542288" cy="414419"/>
          </a:xfrm>
          <a:prstGeom prst="rect">
            <a:avLst/>
          </a:prstGeom>
          <a:gradFill>
            <a:gsLst>
              <a:gs pos="0">
                <a:srgbClr val="0E0D0C"/>
              </a:gs>
              <a:gs pos="100000">
                <a:schemeClr val="accent2">
                  <a:lumMod val="80000"/>
                  <a:lumOff val="2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ISP</a:t>
            </a:r>
            <a:endParaRPr dirty="0">
              <a:solidFill>
                <a:schemeClr val="bg1"/>
              </a:solidFill>
            </a:endParaRPr>
          </a:p>
        </p:txBody>
      </p:sp>
      <p:pic>
        <p:nvPicPr>
          <p:cNvPr id="1820" name="Google Shape;1820;p146"/>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821" name="Google Shape;1821;p146"/>
          <p:cNvSpPr txBox="1"/>
          <p:nvPr/>
        </p:nvSpPr>
        <p:spPr>
          <a:xfrm>
            <a:off x="1625550" y="3012702"/>
            <a:ext cx="822900" cy="362296"/>
          </a:xfrm>
          <a:prstGeom prst="rect">
            <a:avLst/>
          </a:prstGeom>
          <a:gradFill>
            <a:gsLst>
              <a:gs pos="0">
                <a:srgbClr val="0E0D0C"/>
              </a:gs>
              <a:gs pos="90000">
                <a:schemeClr val="accent2">
                  <a:lumMod val="60000"/>
                  <a:lumOff val="4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Modem</a:t>
            </a:r>
            <a:endParaRPr dirty="0">
              <a:solidFill>
                <a:schemeClr val="bg1"/>
              </a:solidFill>
            </a:endParaRPr>
          </a:p>
        </p:txBody>
      </p:sp>
      <p:cxnSp>
        <p:nvCxnSpPr>
          <p:cNvPr id="1822" name="Google Shape;1822;p146"/>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823" name="Google Shape;1823;p146"/>
          <p:cNvCxnSpPr>
            <a:stCxn id="1824"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146"/>
          <p:cNvCxnSpPr>
            <a:cxnSpLocks/>
          </p:cNvCxnSpPr>
          <p:nvPr/>
        </p:nvCxnSpPr>
        <p:spPr>
          <a:xfrm>
            <a:off x="2380750" y="2459200"/>
            <a:ext cx="666725" cy="6175"/>
          </a:xfrm>
          <a:prstGeom prst="straightConnector1">
            <a:avLst/>
          </a:prstGeom>
          <a:noFill/>
          <a:ln w="38100" cap="flat" cmpd="sng">
            <a:solidFill>
              <a:schemeClr val="accent3"/>
            </a:solidFill>
            <a:prstDash val="solid"/>
            <a:round/>
            <a:headEnd type="none" w="med" len="med"/>
            <a:tailEnd type="none" w="med" len="med"/>
          </a:ln>
        </p:spPr>
      </p:cxnSp>
      <p:sp>
        <p:nvSpPr>
          <p:cNvPr id="1826" name="Google Shape;1826;p146"/>
          <p:cNvSpPr txBox="1"/>
          <p:nvPr/>
        </p:nvSpPr>
        <p:spPr>
          <a:xfrm>
            <a:off x="3211387" y="2792593"/>
            <a:ext cx="572938" cy="391996"/>
          </a:xfrm>
          <a:prstGeom prst="rect">
            <a:avLst/>
          </a:prstGeom>
          <a:gradFill>
            <a:gsLst>
              <a:gs pos="0">
                <a:srgbClr val="0E0D0C"/>
              </a:gs>
              <a:gs pos="92000">
                <a:schemeClr val="accent2">
                  <a:lumMod val="60000"/>
                  <a:lumOff val="4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rPr>
              <a:t>Z1</a:t>
            </a:r>
            <a:endParaRPr dirty="0">
              <a:solidFill>
                <a:schemeClr val="bg1"/>
              </a:solidFill>
            </a:endParaRPr>
          </a:p>
          <a:p>
            <a:pPr marL="0" lvl="0" indent="0" algn="l" rtl="0">
              <a:spcBef>
                <a:spcPts val="0"/>
              </a:spcBef>
              <a:spcAft>
                <a:spcPts val="0"/>
              </a:spcAft>
              <a:buNone/>
            </a:pPr>
            <a:endParaRPr dirty="0"/>
          </a:p>
        </p:txBody>
      </p:sp>
      <p:pic>
        <p:nvPicPr>
          <p:cNvPr id="1827" name="Google Shape;1827;p146"/>
          <p:cNvPicPr preferRelativeResize="0"/>
          <p:nvPr/>
        </p:nvPicPr>
        <p:blipFill>
          <a:blip r:embed="rId5">
            <a:alphaModFix/>
          </a:blip>
          <a:stretch>
            <a:fillRect/>
          </a:stretch>
        </p:blipFill>
        <p:spPr>
          <a:xfrm>
            <a:off x="2939825" y="2184316"/>
            <a:ext cx="1245024" cy="544129"/>
          </a:xfrm>
          <a:prstGeom prst="rect">
            <a:avLst/>
          </a:prstGeom>
          <a:noFill/>
          <a:ln>
            <a:noFill/>
          </a:ln>
        </p:spPr>
      </p:pic>
      <p:pic>
        <p:nvPicPr>
          <p:cNvPr id="1828" name="Google Shape;1828;p146"/>
          <p:cNvPicPr preferRelativeResize="0"/>
          <p:nvPr/>
        </p:nvPicPr>
        <p:blipFill>
          <a:blip r:embed="rId6">
            <a:alphaModFix/>
          </a:blip>
          <a:stretch>
            <a:fillRect/>
          </a:stretch>
        </p:blipFill>
        <p:spPr>
          <a:xfrm>
            <a:off x="3927766" y="1663138"/>
            <a:ext cx="695950" cy="695950"/>
          </a:xfrm>
          <a:prstGeom prst="rect">
            <a:avLst/>
          </a:prstGeom>
          <a:noFill/>
          <a:ln>
            <a:noFill/>
          </a:ln>
        </p:spPr>
      </p:pic>
      <p:pic>
        <p:nvPicPr>
          <p:cNvPr id="1829" name="Google Shape;1829;p146"/>
          <p:cNvPicPr preferRelativeResize="0"/>
          <p:nvPr/>
        </p:nvPicPr>
        <p:blipFill>
          <a:blip r:embed="rId7">
            <a:alphaModFix/>
          </a:blip>
          <a:stretch>
            <a:fillRect/>
          </a:stretch>
        </p:blipFill>
        <p:spPr>
          <a:xfrm>
            <a:off x="3143000" y="860882"/>
            <a:ext cx="515528" cy="857250"/>
          </a:xfrm>
          <a:prstGeom prst="rect">
            <a:avLst/>
          </a:prstGeom>
          <a:noFill/>
          <a:ln>
            <a:noFill/>
          </a:ln>
        </p:spPr>
      </p:pic>
      <p:pic>
        <p:nvPicPr>
          <p:cNvPr id="1830" name="Google Shape;1830;p146"/>
          <p:cNvPicPr preferRelativeResize="0"/>
          <p:nvPr/>
        </p:nvPicPr>
        <p:blipFill>
          <a:blip r:embed="rId7">
            <a:alphaModFix/>
          </a:blip>
          <a:stretch>
            <a:fillRect/>
          </a:stretch>
        </p:blipFill>
        <p:spPr>
          <a:xfrm>
            <a:off x="5003170" y="2282878"/>
            <a:ext cx="515528" cy="857250"/>
          </a:xfrm>
          <a:prstGeom prst="rect">
            <a:avLst/>
          </a:prstGeom>
          <a:noFill/>
          <a:ln>
            <a:noFill/>
          </a:ln>
        </p:spPr>
      </p:pic>
      <p:sp>
        <p:nvSpPr>
          <p:cNvPr id="1831" name="Google Shape;1831;p146"/>
          <p:cNvSpPr txBox="1"/>
          <p:nvPr/>
        </p:nvSpPr>
        <p:spPr>
          <a:xfrm>
            <a:off x="5620060" y="2185059"/>
            <a:ext cx="1143000" cy="409790"/>
          </a:xfrm>
          <a:prstGeom prst="rect">
            <a:avLst/>
          </a:prstGeom>
          <a:gradFill>
            <a:gsLst>
              <a:gs pos="0">
                <a:srgbClr val="0E0D0C"/>
              </a:gs>
              <a:gs pos="100000">
                <a:schemeClr val="accent2">
                  <a:lumMod val="80000"/>
                  <a:lumOff val="2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Handheld 2</a:t>
            </a:r>
            <a:endParaRPr dirty="0">
              <a:solidFill>
                <a:schemeClr val="bg1"/>
              </a:solidFill>
            </a:endParaRPr>
          </a:p>
        </p:txBody>
      </p:sp>
      <p:pic>
        <p:nvPicPr>
          <p:cNvPr id="1832" name="Google Shape;1832;p146"/>
          <p:cNvPicPr preferRelativeResize="0"/>
          <p:nvPr/>
        </p:nvPicPr>
        <p:blipFill>
          <a:blip r:embed="rId7">
            <a:alphaModFix/>
          </a:blip>
          <a:stretch>
            <a:fillRect/>
          </a:stretch>
        </p:blipFill>
        <p:spPr>
          <a:xfrm>
            <a:off x="7281496" y="2561599"/>
            <a:ext cx="515528" cy="857250"/>
          </a:xfrm>
          <a:prstGeom prst="rect">
            <a:avLst/>
          </a:prstGeom>
          <a:noFill/>
          <a:ln>
            <a:noFill/>
          </a:ln>
        </p:spPr>
      </p:pic>
      <p:sp>
        <p:nvSpPr>
          <p:cNvPr id="1833" name="Google Shape;1833;p146"/>
          <p:cNvSpPr txBox="1"/>
          <p:nvPr/>
        </p:nvSpPr>
        <p:spPr>
          <a:xfrm>
            <a:off x="7938684" y="2876679"/>
            <a:ext cx="1143000" cy="358541"/>
          </a:xfrm>
          <a:prstGeom prst="rect">
            <a:avLst/>
          </a:prstGeom>
          <a:gradFill>
            <a:gsLst>
              <a:gs pos="0">
                <a:srgbClr val="0E0D0C"/>
              </a:gs>
              <a:gs pos="100000">
                <a:schemeClr val="accent2">
                  <a:lumMod val="80000"/>
                  <a:lumOff val="20000"/>
                </a:schemeClr>
              </a:gs>
              <a:gs pos="100000">
                <a:srgbClr val="0E0D0C"/>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Handheld 3</a:t>
            </a:r>
            <a:endParaRPr dirty="0">
              <a:solidFill>
                <a:schemeClr val="bg1"/>
              </a:solidFill>
            </a:endParaRPr>
          </a:p>
          <a:p>
            <a:pPr marL="0" lvl="0" indent="0" algn="l" rtl="0">
              <a:spcBef>
                <a:spcPts val="0"/>
              </a:spcBef>
              <a:spcAft>
                <a:spcPts val="0"/>
              </a:spcAft>
              <a:buNone/>
            </a:pPr>
            <a:endParaRPr dirty="0">
              <a:solidFill>
                <a:schemeClr val="bg1"/>
              </a:solidFill>
            </a:endParaRPr>
          </a:p>
        </p:txBody>
      </p:sp>
      <p:sp>
        <p:nvSpPr>
          <p:cNvPr id="1834" name="Google Shape;1834;p146"/>
          <p:cNvSpPr/>
          <p:nvPr/>
        </p:nvSpPr>
        <p:spPr>
          <a:xfrm>
            <a:off x="1317538" y="602550"/>
            <a:ext cx="4608000" cy="4041300"/>
          </a:xfrm>
          <a:prstGeom prst="ellipse">
            <a:avLst/>
          </a:prstGeom>
          <a:noFill/>
          <a:ln w="2857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6"/>
          <p:cNvSpPr txBox="1"/>
          <p:nvPr/>
        </p:nvSpPr>
        <p:spPr>
          <a:xfrm>
            <a:off x="6191850" y="489975"/>
            <a:ext cx="2784600" cy="14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836" name="Google Shape;1836;p146"/>
          <p:cNvPicPr preferRelativeResize="0"/>
          <p:nvPr/>
        </p:nvPicPr>
        <p:blipFill>
          <a:blip r:embed="rId8">
            <a:alphaModFix/>
          </a:blip>
          <a:stretch>
            <a:fillRect/>
          </a:stretch>
        </p:blipFill>
        <p:spPr>
          <a:xfrm>
            <a:off x="7626775" y="4135807"/>
            <a:ext cx="597600" cy="389080"/>
          </a:xfrm>
          <a:prstGeom prst="rect">
            <a:avLst/>
          </a:prstGeom>
          <a:noFill/>
          <a:ln>
            <a:noFill/>
          </a:ln>
        </p:spPr>
      </p:pic>
      <p:cxnSp>
        <p:nvCxnSpPr>
          <p:cNvPr id="1837" name="Google Shape;1837;p146"/>
          <p:cNvCxnSpPr>
            <a:endCxn id="1836" idx="1"/>
          </p:cNvCxnSpPr>
          <p:nvPr/>
        </p:nvCxnSpPr>
        <p:spPr>
          <a:xfrm>
            <a:off x="3772075" y="2625747"/>
            <a:ext cx="3854700" cy="1704600"/>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838" name="Google Shape;1838;p146"/>
          <p:cNvSpPr/>
          <p:nvPr/>
        </p:nvSpPr>
        <p:spPr>
          <a:xfrm>
            <a:off x="5621563" y="2309675"/>
            <a:ext cx="4608000" cy="40413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6"/>
          <p:cNvSpPr txBox="1"/>
          <p:nvPr/>
        </p:nvSpPr>
        <p:spPr>
          <a:xfrm>
            <a:off x="5494519" y="176472"/>
            <a:ext cx="3341400" cy="1183790"/>
          </a:xfrm>
          <a:prstGeom prst="rect">
            <a:avLst/>
          </a:prstGeom>
          <a:gradFill flip="none" rotWithShape="1">
            <a:gsLst>
              <a:gs pos="100000">
                <a:schemeClr val="accent2">
                  <a:lumMod val="60000"/>
                  <a:lumOff val="40000"/>
                </a:schemeClr>
              </a:gs>
              <a:gs pos="0">
                <a:schemeClr val="accent4"/>
              </a:gs>
              <a:gs pos="100000">
                <a:schemeClr val="tx2">
                  <a:lumMod val="20000"/>
                  <a:lumOff val="80000"/>
                </a:schemeClr>
              </a:gs>
            </a:gsLst>
            <a:lin ang="16200000" scaled="1"/>
            <a:tileRect/>
          </a:gradFill>
          <a:ln>
            <a:noFill/>
          </a:ln>
        </p:spPr>
        <p:txBody>
          <a:bodyPr spcFirstLastPara="1" wrap="square" lIns="91425" tIns="91425" rIns="91425" bIns="91425" anchor="t" anchorCtr="0">
            <a:noAutofit/>
          </a:bodyPr>
          <a:lstStyle/>
          <a:p>
            <a:pPr marL="0" lvl="0" indent="0" algn="ctr" rtl="0">
              <a:spcBef>
                <a:spcPts val="640"/>
              </a:spcBef>
              <a:spcAft>
                <a:spcPts val="0"/>
              </a:spcAft>
              <a:buNone/>
            </a:pPr>
            <a:r>
              <a:rPr lang="en-US" dirty="0">
                <a:solidFill>
                  <a:schemeClr val="bg1"/>
                </a:solidFill>
                <a:latin typeface="Lato"/>
                <a:ea typeface="Lato"/>
                <a:cs typeface="Lato"/>
                <a:sym typeface="Lato"/>
              </a:rPr>
              <a:t>If Handheld 3 moved from where it is now (connecting to the Open Mesh AP) into the coverage of the Z1...</a:t>
            </a:r>
            <a:endParaRPr dirty="0">
              <a:solidFill>
                <a:schemeClr val="bg1"/>
              </a:solidFill>
              <a:latin typeface="Lato"/>
              <a:ea typeface="Lato"/>
              <a:cs typeface="Lato"/>
              <a:sym typeface="Lato"/>
            </a:endParaRPr>
          </a:p>
        </p:txBody>
      </p:sp>
      <p:cxnSp>
        <p:nvCxnSpPr>
          <p:cNvPr id="1840" name="Google Shape;1840;p146"/>
          <p:cNvCxnSpPr/>
          <p:nvPr/>
        </p:nvCxnSpPr>
        <p:spPr>
          <a:xfrm flipH="1">
            <a:off x="3796575" y="3131675"/>
            <a:ext cx="3621300" cy="778500"/>
          </a:xfrm>
          <a:prstGeom prst="straightConnector1">
            <a:avLst/>
          </a:prstGeom>
          <a:noFill/>
          <a:ln w="76200" cap="flat" cmpd="sng">
            <a:solidFill>
              <a:schemeClr val="accent2"/>
            </a:solidFill>
            <a:prstDash val="solid"/>
            <a:round/>
            <a:headEnd type="none" w="med" len="med"/>
            <a:tailEnd type="triangle" w="med" len="med"/>
          </a:ln>
        </p:spPr>
      </p:cxnSp>
      <p:pic>
        <p:nvPicPr>
          <p:cNvPr id="1841" name="Google Shape;1841;p146"/>
          <p:cNvPicPr preferRelativeResize="0"/>
          <p:nvPr/>
        </p:nvPicPr>
        <p:blipFill>
          <a:blip r:embed="rId7">
            <a:alphaModFix amt="32000"/>
          </a:blip>
          <a:stretch>
            <a:fillRect/>
          </a:stretch>
        </p:blipFill>
        <p:spPr>
          <a:xfrm>
            <a:off x="3281046" y="3516849"/>
            <a:ext cx="515528" cy="857250"/>
          </a:xfrm>
          <a:prstGeom prst="rect">
            <a:avLst/>
          </a:prstGeom>
          <a:noFill/>
          <a:ln>
            <a:noFill/>
          </a:ln>
        </p:spPr>
      </p:pic>
      <p:pic>
        <p:nvPicPr>
          <p:cNvPr id="3" name="Picture 2" descr="A picture containing object&#10;&#10;Description automatically generated">
            <a:extLst>
              <a:ext uri="{FF2B5EF4-FFF2-40B4-BE49-F238E27FC236}">
                <a16:creationId xmlns:a16="http://schemas.microsoft.com/office/drawing/2014/main" id="{8B3A66E6-9E38-4257-AB11-FDB90359139D}"/>
              </a:ext>
            </a:extLst>
          </p:cNvPr>
          <p:cNvPicPr>
            <a:picLocks noChangeAspect="1"/>
          </p:cNvPicPr>
          <p:nvPr/>
        </p:nvPicPr>
        <p:blipFill>
          <a:blip r:embed="rId9"/>
          <a:stretch>
            <a:fillRect/>
          </a:stretch>
        </p:blipFill>
        <p:spPr>
          <a:xfrm>
            <a:off x="8404900" y="4519306"/>
            <a:ext cx="648425" cy="5165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effectLst/>
      </p:bgPr>
    </p:bg>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Next step… devices!</a:t>
            </a:r>
            <a:endParaRPr sz="4400" b="0" i="0" u="none" strike="noStrike" cap="none" dirty="0">
              <a:solidFill>
                <a:schemeClr val="bg1"/>
              </a:solidFill>
              <a:sym typeface="Lato"/>
            </a:endParaRPr>
          </a:p>
        </p:txBody>
      </p:sp>
      <p:sp>
        <p:nvSpPr>
          <p:cNvPr id="300" name="Google Shape;300;p4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01" name="Google Shape;301;p4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302" name="Google Shape;302;p49"/>
          <p:cNvSpPr txBox="1"/>
          <p:nvPr/>
        </p:nvSpPr>
        <p:spPr>
          <a:xfrm>
            <a:off x="388129" y="2984566"/>
            <a:ext cx="699912" cy="36455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303" name="Google Shape;303;p4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304" name="Google Shape;304;p49"/>
          <p:cNvSpPr txBox="1"/>
          <p:nvPr/>
        </p:nvSpPr>
        <p:spPr>
          <a:xfrm>
            <a:off x="1655750" y="3056749"/>
            <a:ext cx="822900" cy="364559"/>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305" name="Google Shape;305;p4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pic>
        <p:nvPicPr>
          <p:cNvPr id="306" name="Google Shape;306;p49"/>
          <p:cNvPicPr preferRelativeResize="0"/>
          <p:nvPr/>
        </p:nvPicPr>
        <p:blipFill>
          <a:blip r:embed="rId5">
            <a:alphaModFix/>
          </a:blip>
          <a:stretch>
            <a:fillRect/>
          </a:stretch>
        </p:blipFill>
        <p:spPr>
          <a:xfrm>
            <a:off x="2880542" y="2106212"/>
            <a:ext cx="1660425" cy="725775"/>
          </a:xfrm>
          <a:prstGeom prst="rect">
            <a:avLst/>
          </a:prstGeom>
          <a:noFill/>
          <a:ln>
            <a:noFill/>
          </a:ln>
        </p:spPr>
      </p:pic>
      <p:cxnSp>
        <p:nvCxnSpPr>
          <p:cNvPr id="307" name="Google Shape;307;p49"/>
          <p:cNvCxnSpPr>
            <a:stCxn id="306" idx="1"/>
          </p:cNvCxnSpPr>
          <p:nvPr/>
        </p:nvCxnSpPr>
        <p:spPr>
          <a:xfrm>
            <a:off x="2880542" y="24690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309" name="Google Shape;309;p49"/>
          <p:cNvSpPr txBox="1"/>
          <p:nvPr/>
        </p:nvSpPr>
        <p:spPr>
          <a:xfrm>
            <a:off x="3295660" y="2906639"/>
            <a:ext cx="881700" cy="339813"/>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Router</a:t>
            </a:r>
            <a:endParaRPr u="sng" dirty="0">
              <a:solidFill>
                <a:schemeClr val="bg1"/>
              </a:solidFill>
            </a:endParaRPr>
          </a:p>
        </p:txBody>
      </p:sp>
      <p:sp>
        <p:nvSpPr>
          <p:cNvPr id="311" name="Google Shape;311;p49"/>
          <p:cNvSpPr txBox="1"/>
          <p:nvPr/>
        </p:nvSpPr>
        <p:spPr>
          <a:xfrm>
            <a:off x="4870929" y="1234398"/>
            <a:ext cx="3815871" cy="2813727"/>
          </a:xfrm>
          <a:prstGeom prst="rect">
            <a:avLst/>
          </a:prstGeom>
          <a:gradFill>
            <a:gsLst>
              <a:gs pos="0">
                <a:scrgbClr r="0" g="0" b="0">
                  <a:lumMod val="90000"/>
                </a:scrgbClr>
              </a:gs>
              <a:gs pos="100000">
                <a:schemeClr val="accent2">
                  <a:lumMod val="60000"/>
                  <a:lumOff val="40000"/>
                </a:schemeClr>
              </a:gs>
              <a:gs pos="100000">
                <a:schemeClr val="accent1">
                  <a:lumMod val="30000"/>
                  <a:lumOff val="70000"/>
                </a:schemeClr>
              </a:gs>
            </a:gsLst>
            <a:lin ang="54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chemeClr val="bg1"/>
                </a:solidFill>
                <a:latin typeface="Lato"/>
                <a:ea typeface="Lato"/>
                <a:cs typeface="Lato"/>
                <a:sym typeface="Lato"/>
              </a:rPr>
              <a:t>Now that we know about the differences in the routers, let’s start connecting devices! Let’s pretend we are using a Z1 to start - so that we can hardwire, as well as wirelessly connect devices.</a:t>
            </a:r>
            <a:endParaRPr sz="2000"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4A49A71E-C753-43B4-B180-9BF20560F242}"/>
              </a:ext>
            </a:extLst>
          </p:cNvPr>
          <p:cNvPicPr>
            <a:picLocks noChangeAspect="1"/>
          </p:cNvPicPr>
          <p:nvPr/>
        </p:nvPicPr>
        <p:blipFill>
          <a:blip r:embed="rId6"/>
          <a:stretch>
            <a:fillRect/>
          </a:stretch>
        </p:blipFill>
        <p:spPr>
          <a:xfrm>
            <a:off x="8523725" y="4577772"/>
            <a:ext cx="562841" cy="47221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Google Shape;1846;p147"/>
          <p:cNvSpPr txBox="1">
            <a:spLocks noGrp="1"/>
          </p:cNvSpPr>
          <p:nvPr>
            <p:ph type="body" idx="1"/>
          </p:nvPr>
        </p:nvSpPr>
        <p:spPr>
          <a:xfrm>
            <a:off x="0" y="57151"/>
            <a:ext cx="9144000" cy="5086349"/>
          </a:xfrm>
          <a:prstGeom prst="rect">
            <a:avLst/>
          </a:prstGeom>
          <a:gradFill>
            <a:gsLst>
              <a:gs pos="100000">
                <a:schemeClr val="accent2">
                  <a:lumMod val="80000"/>
                  <a:lumOff val="20000"/>
                </a:schemeClr>
              </a:gs>
              <a:gs pos="0">
                <a:srgbClr val="0E0D0C"/>
              </a:gs>
              <a:gs pos="100000">
                <a:srgbClr val="0E0D0C"/>
              </a:gs>
            </a:gsLst>
            <a:lin ang="162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endParaRPr lang="en-US" sz="2000" dirty="0">
              <a:solidFill>
                <a:schemeClr val="bg1"/>
              </a:solidFill>
            </a:endParaRPr>
          </a:p>
          <a:p>
            <a:pPr marL="342900" lvl="0" indent="-139700" algn="ctr" rtl="0">
              <a:spcBef>
                <a:spcPts val="640"/>
              </a:spcBef>
              <a:spcAft>
                <a:spcPts val="0"/>
              </a:spcAft>
              <a:buNone/>
            </a:pPr>
            <a:r>
              <a:rPr lang="en-US" sz="2000" dirty="0">
                <a:solidFill>
                  <a:schemeClr val="bg1"/>
                </a:solidFill>
              </a:rPr>
              <a:t>This sort of interference can really disrupt the handheld user’s experience. We need to make it easy for the tablet to connect to the internet, so service isn’t interrupted. To do this, we just need to make sure all the devices broadcasting wireless are “speaking the same language”.</a:t>
            </a:r>
          </a:p>
          <a:p>
            <a:pPr marL="342900" lvl="0" indent="-139700" algn="ctr" rtl="0">
              <a:spcBef>
                <a:spcPts val="640"/>
              </a:spcBef>
              <a:spcAft>
                <a:spcPts val="0"/>
              </a:spcAft>
              <a:buNone/>
            </a:pPr>
            <a:endParaRPr sz="2000" dirty="0">
              <a:solidFill>
                <a:schemeClr val="bg1"/>
              </a:solidFill>
            </a:endParaRPr>
          </a:p>
          <a:p>
            <a:pPr marL="342900" lvl="0" indent="-139700" algn="ctr" rtl="0">
              <a:spcBef>
                <a:spcPts val="640"/>
              </a:spcBef>
              <a:spcAft>
                <a:spcPts val="0"/>
              </a:spcAft>
              <a:buNone/>
            </a:pPr>
            <a:r>
              <a:rPr lang="en-US" sz="2000" dirty="0">
                <a:solidFill>
                  <a:schemeClr val="bg1"/>
                </a:solidFill>
              </a:rPr>
              <a:t>Since Open Mesh access points all speak the same language, we can build networks with Open Mesh that tablets can wander through without worrying about interference or speaking different languages. </a:t>
            </a:r>
            <a:endParaRPr sz="2000" dirty="0">
              <a:solidFill>
                <a:schemeClr val="bg1"/>
              </a:solidFill>
            </a:endParaRPr>
          </a:p>
          <a:p>
            <a:pPr marL="342900" lvl="0" indent="-139700" algn="l" rtl="0">
              <a:spcBef>
                <a:spcPts val="640"/>
              </a:spcBef>
              <a:spcAft>
                <a:spcPts val="0"/>
              </a:spcAft>
              <a:buNone/>
            </a:pPr>
            <a:endParaRPr sz="1400" dirty="0"/>
          </a:p>
        </p:txBody>
      </p:sp>
      <p:pic>
        <p:nvPicPr>
          <p:cNvPr id="3" name="Picture 2" descr="A picture containing object&#10;&#10;Description automatically generated">
            <a:extLst>
              <a:ext uri="{FF2B5EF4-FFF2-40B4-BE49-F238E27FC236}">
                <a16:creationId xmlns:a16="http://schemas.microsoft.com/office/drawing/2014/main" id="{C9220EC3-CC00-439C-9834-C62BE2BFA2D8}"/>
              </a:ext>
            </a:extLst>
          </p:cNvPr>
          <p:cNvPicPr>
            <a:picLocks noChangeAspect="1"/>
          </p:cNvPicPr>
          <p:nvPr/>
        </p:nvPicPr>
        <p:blipFill>
          <a:blip r:embed="rId3"/>
          <a:stretch>
            <a:fillRect/>
          </a:stretch>
        </p:blipFill>
        <p:spPr>
          <a:xfrm>
            <a:off x="8449636" y="4544291"/>
            <a:ext cx="645564" cy="542058"/>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100000">
              <a:srgbClr val="FFB49F">
                <a:lumMod val="90000"/>
              </a:srgbClr>
            </a:gs>
            <a:gs pos="0">
              <a:schemeClr val="accent4">
                <a:lumMod val="0"/>
                <a:lumOff val="100000"/>
              </a:schemeClr>
            </a:gs>
            <a:gs pos="0">
              <a:schemeClr val="accent4"/>
            </a:gs>
            <a:gs pos="99000">
              <a:schemeClr val="accent2">
                <a:lumMod val="90000"/>
              </a:schemeClr>
            </a:gs>
          </a:gsLst>
          <a:lin ang="6000000" scaled="0"/>
        </a:gradFill>
        <a:effectLst/>
      </p:bgPr>
    </p:bg>
    <p:spTree>
      <p:nvGrpSpPr>
        <p:cNvPr id="1" name="Shape 1850"/>
        <p:cNvGrpSpPr/>
        <p:nvPr/>
      </p:nvGrpSpPr>
      <p:grpSpPr>
        <a:xfrm>
          <a:off x="0" y="0"/>
          <a:ext cx="0" cy="0"/>
          <a:chOff x="0" y="0"/>
          <a:chExt cx="0" cy="0"/>
        </a:xfrm>
      </p:grpSpPr>
      <p:pic>
        <p:nvPicPr>
          <p:cNvPr id="1851" name="Google Shape;1851;p148"/>
          <p:cNvPicPr preferRelativeResize="0"/>
          <p:nvPr/>
        </p:nvPicPr>
        <p:blipFill>
          <a:blip r:embed="rId3">
            <a:alphaModFix/>
          </a:blip>
          <a:stretch>
            <a:fillRect/>
          </a:stretch>
        </p:blipFill>
        <p:spPr>
          <a:xfrm>
            <a:off x="1425875" y="3117175"/>
            <a:ext cx="656075" cy="427150"/>
          </a:xfrm>
          <a:prstGeom prst="rect">
            <a:avLst/>
          </a:prstGeom>
          <a:noFill/>
          <a:ln>
            <a:noFill/>
          </a:ln>
        </p:spPr>
      </p:pic>
      <p:pic>
        <p:nvPicPr>
          <p:cNvPr id="1852" name="Google Shape;1852;p148"/>
          <p:cNvPicPr preferRelativeResize="0"/>
          <p:nvPr/>
        </p:nvPicPr>
        <p:blipFill>
          <a:blip r:embed="rId3">
            <a:alphaModFix/>
          </a:blip>
          <a:stretch>
            <a:fillRect/>
          </a:stretch>
        </p:blipFill>
        <p:spPr>
          <a:xfrm>
            <a:off x="3625175" y="3176900"/>
            <a:ext cx="656075" cy="427150"/>
          </a:xfrm>
          <a:prstGeom prst="rect">
            <a:avLst/>
          </a:prstGeom>
          <a:noFill/>
          <a:ln>
            <a:noFill/>
          </a:ln>
        </p:spPr>
      </p:pic>
      <p:pic>
        <p:nvPicPr>
          <p:cNvPr id="1853" name="Google Shape;1853;p148"/>
          <p:cNvPicPr preferRelativeResize="0"/>
          <p:nvPr/>
        </p:nvPicPr>
        <p:blipFill>
          <a:blip r:embed="rId3">
            <a:alphaModFix/>
          </a:blip>
          <a:stretch>
            <a:fillRect/>
          </a:stretch>
        </p:blipFill>
        <p:spPr>
          <a:xfrm>
            <a:off x="5824475" y="3176900"/>
            <a:ext cx="656075" cy="427150"/>
          </a:xfrm>
          <a:prstGeom prst="rect">
            <a:avLst/>
          </a:prstGeom>
          <a:noFill/>
          <a:ln>
            <a:noFill/>
          </a:ln>
        </p:spPr>
      </p:pic>
      <p:sp>
        <p:nvSpPr>
          <p:cNvPr id="1854" name="Google Shape;1854;p148"/>
          <p:cNvSpPr/>
          <p:nvPr/>
        </p:nvSpPr>
        <p:spPr>
          <a:xfrm>
            <a:off x="247160" y="1923475"/>
            <a:ext cx="3013500" cy="29340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48"/>
          <p:cNvSpPr/>
          <p:nvPr/>
        </p:nvSpPr>
        <p:spPr>
          <a:xfrm>
            <a:off x="2446472" y="2040900"/>
            <a:ext cx="3013500" cy="29340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48"/>
          <p:cNvSpPr/>
          <p:nvPr/>
        </p:nvSpPr>
        <p:spPr>
          <a:xfrm>
            <a:off x="4721984" y="2040900"/>
            <a:ext cx="3013500" cy="29340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7" name="Google Shape;1857;p148"/>
          <p:cNvPicPr preferRelativeResize="0"/>
          <p:nvPr/>
        </p:nvPicPr>
        <p:blipFill>
          <a:blip r:embed="rId4">
            <a:alphaModFix amt="93000"/>
          </a:blip>
          <a:stretch>
            <a:fillRect/>
          </a:stretch>
        </p:blipFill>
        <p:spPr>
          <a:xfrm>
            <a:off x="6638096" y="3727074"/>
            <a:ext cx="515528" cy="857250"/>
          </a:xfrm>
          <a:prstGeom prst="rect">
            <a:avLst/>
          </a:prstGeom>
          <a:noFill/>
          <a:ln>
            <a:noFill/>
          </a:ln>
        </p:spPr>
      </p:pic>
      <p:cxnSp>
        <p:nvCxnSpPr>
          <p:cNvPr id="1858" name="Google Shape;1858;p148"/>
          <p:cNvCxnSpPr>
            <a:stCxn id="1857" idx="1"/>
          </p:cNvCxnSpPr>
          <p:nvPr/>
        </p:nvCxnSpPr>
        <p:spPr>
          <a:xfrm flipH="1">
            <a:off x="1843196" y="4155699"/>
            <a:ext cx="4794900" cy="16800"/>
          </a:xfrm>
          <a:prstGeom prst="straightConnector1">
            <a:avLst/>
          </a:prstGeom>
          <a:noFill/>
          <a:ln w="38100" cap="flat" cmpd="sng">
            <a:solidFill>
              <a:schemeClr val="accent2"/>
            </a:solidFill>
            <a:prstDash val="solid"/>
            <a:round/>
            <a:headEnd type="none" w="med" len="med"/>
            <a:tailEnd type="triangle" w="med" len="med"/>
          </a:ln>
        </p:spPr>
      </p:cxnSp>
      <p:pic>
        <p:nvPicPr>
          <p:cNvPr id="1859" name="Google Shape;1859;p148"/>
          <p:cNvPicPr preferRelativeResize="0"/>
          <p:nvPr/>
        </p:nvPicPr>
        <p:blipFill>
          <a:blip r:embed="rId4">
            <a:alphaModFix amt="93000"/>
          </a:blip>
          <a:stretch>
            <a:fillRect/>
          </a:stretch>
        </p:blipFill>
        <p:spPr>
          <a:xfrm>
            <a:off x="1327671" y="3735474"/>
            <a:ext cx="515528" cy="857250"/>
          </a:xfrm>
          <a:prstGeom prst="rect">
            <a:avLst/>
          </a:prstGeom>
          <a:noFill/>
          <a:ln>
            <a:noFill/>
          </a:ln>
        </p:spPr>
      </p:pic>
      <p:sp>
        <p:nvSpPr>
          <p:cNvPr id="1860" name="Google Shape;1860;p148"/>
          <p:cNvSpPr txBox="1"/>
          <p:nvPr/>
        </p:nvSpPr>
        <p:spPr>
          <a:xfrm>
            <a:off x="555168" y="3751599"/>
            <a:ext cx="772500" cy="8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bg1"/>
                </a:solidFill>
              </a:rPr>
              <a:t>✅</a:t>
            </a:r>
            <a:endParaRPr sz="3600" dirty="0">
              <a:solidFill>
                <a:schemeClr val="bg1"/>
              </a:solidFill>
            </a:endParaRPr>
          </a:p>
        </p:txBody>
      </p:sp>
      <p:sp>
        <p:nvSpPr>
          <p:cNvPr id="1861" name="Google Shape;1861;p148"/>
          <p:cNvSpPr txBox="1">
            <a:spLocks noGrp="1"/>
          </p:cNvSpPr>
          <p:nvPr>
            <p:ph type="body" idx="1"/>
          </p:nvPr>
        </p:nvSpPr>
        <p:spPr>
          <a:xfrm>
            <a:off x="323850" y="132079"/>
            <a:ext cx="8496300" cy="1786273"/>
          </a:xfrm>
          <a:prstGeom prst="rect">
            <a:avLst/>
          </a:prstGeom>
          <a:gradFill>
            <a:gsLst>
              <a:gs pos="100000">
                <a:schemeClr val="accent2">
                  <a:lumMod val="60000"/>
                  <a:lumOff val="40000"/>
                </a:schemeClr>
              </a:gs>
              <a:gs pos="0">
                <a:srgbClr val="0E0D0C"/>
              </a:gs>
              <a:gs pos="100000">
                <a:srgbClr val="0E0D0C">
                  <a:lumMod val="78000"/>
                  <a:lumOff val="22000"/>
                </a:srgbClr>
              </a:gs>
            </a:gsLst>
            <a:lin ang="16200000" scaled="1"/>
          </a:gradFill>
        </p:spPr>
        <p:txBody>
          <a:bodyPr spcFirstLastPara="1" wrap="square" lIns="91425" tIns="91425" rIns="91425" bIns="91425" anchor="t" anchorCtr="0">
            <a:noAutofit/>
          </a:bodyPr>
          <a:lstStyle/>
          <a:p>
            <a:pPr marL="342900" lvl="0" indent="-139700" algn="ctr" rtl="0">
              <a:spcBef>
                <a:spcPts val="640"/>
              </a:spcBef>
              <a:spcAft>
                <a:spcPts val="0"/>
              </a:spcAft>
              <a:buNone/>
            </a:pPr>
            <a:r>
              <a:rPr lang="en-US" sz="1200" dirty="0">
                <a:solidFill>
                  <a:schemeClr val="bg1"/>
                </a:solidFill>
              </a:rPr>
              <a:t>This sort of interference can really disrupt the handheld user’s experience. We need to make it easy for the tablet to connect to the internet, so service isn’t interrupted. To do this, we just need to make sure all the devices broadcasting wireless are “speaking the same language”.</a:t>
            </a:r>
            <a:endParaRPr sz="1200" dirty="0">
              <a:solidFill>
                <a:schemeClr val="bg1"/>
              </a:solidFill>
            </a:endParaRPr>
          </a:p>
          <a:p>
            <a:pPr marL="342900" lvl="0" indent="-139700" algn="ctr" rtl="0">
              <a:spcBef>
                <a:spcPts val="640"/>
              </a:spcBef>
              <a:spcAft>
                <a:spcPts val="0"/>
              </a:spcAft>
              <a:buNone/>
            </a:pPr>
            <a:r>
              <a:rPr lang="en-US" sz="1200" dirty="0">
                <a:solidFill>
                  <a:schemeClr val="bg1"/>
                </a:solidFill>
              </a:rPr>
              <a:t>Since Open Mesh access points all speak the same language, we can build networks with Open Mesh that tablets can wander through without worrying about interference or speaking different languages. Just like when you’re roaming on a cell phone, you can move between 2 different towers’ coverage areas without dropping the call - wireless works the same way! </a:t>
            </a:r>
            <a:endParaRPr sz="1200" dirty="0">
              <a:solidFill>
                <a:schemeClr val="bg1"/>
              </a:solidFill>
            </a:endParaRPr>
          </a:p>
        </p:txBody>
      </p:sp>
      <p:pic>
        <p:nvPicPr>
          <p:cNvPr id="3" name="Picture 2" descr="A picture containing object&#10;&#10;Description automatically generated">
            <a:extLst>
              <a:ext uri="{FF2B5EF4-FFF2-40B4-BE49-F238E27FC236}">
                <a16:creationId xmlns:a16="http://schemas.microsoft.com/office/drawing/2014/main" id="{B282ED43-74DC-4A4D-9E1A-FC09A961BA0E}"/>
              </a:ext>
            </a:extLst>
          </p:cNvPr>
          <p:cNvPicPr>
            <a:picLocks noChangeAspect="1"/>
          </p:cNvPicPr>
          <p:nvPr/>
        </p:nvPicPr>
        <p:blipFill>
          <a:blip r:embed="rId5"/>
          <a:stretch>
            <a:fillRect/>
          </a:stretch>
        </p:blipFill>
        <p:spPr>
          <a:xfrm>
            <a:off x="8407311" y="4553262"/>
            <a:ext cx="669147" cy="533087"/>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100000">
              <a:srgbClr val="FFB49F">
                <a:lumMod val="90000"/>
              </a:srgbClr>
            </a:gs>
            <a:gs pos="0">
              <a:schemeClr val="accent4">
                <a:lumMod val="0"/>
                <a:lumOff val="100000"/>
              </a:schemeClr>
            </a:gs>
            <a:gs pos="0">
              <a:srgbClr val="0E0D0C"/>
            </a:gs>
            <a:gs pos="99000">
              <a:schemeClr val="accent2">
                <a:lumMod val="80000"/>
                <a:lumOff val="20000"/>
              </a:schemeClr>
            </a:gs>
          </a:gsLst>
          <a:lin ang="6000000" scaled="0"/>
        </a:gradFill>
        <a:effectLst/>
      </p:bgPr>
    </p:bg>
    <p:spTree>
      <p:nvGrpSpPr>
        <p:cNvPr id="1" name="Shape 1865"/>
        <p:cNvGrpSpPr/>
        <p:nvPr/>
      </p:nvGrpSpPr>
      <p:grpSpPr>
        <a:xfrm>
          <a:off x="0" y="0"/>
          <a:ext cx="0" cy="0"/>
          <a:chOff x="0" y="0"/>
          <a:chExt cx="0" cy="0"/>
        </a:xfrm>
      </p:grpSpPr>
      <p:sp>
        <p:nvSpPr>
          <p:cNvPr id="1866" name="Google Shape;1866;p149"/>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67" name="Google Shape;1867;p149"/>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868" name="Google Shape;1868;p149"/>
          <p:cNvSpPr txBox="1"/>
          <p:nvPr/>
        </p:nvSpPr>
        <p:spPr>
          <a:xfrm>
            <a:off x="377874" y="3034992"/>
            <a:ext cx="559490" cy="433561"/>
          </a:xfrm>
          <a:prstGeom prst="rect">
            <a:avLst/>
          </a:prstGeom>
          <a:gradFill>
            <a:gsLst>
              <a:gs pos="100000">
                <a:schemeClr val="accent2">
                  <a:lumMod val="60000"/>
                  <a:lumOff val="40000"/>
                </a:schemeClr>
              </a:gs>
              <a:gs pos="0">
                <a:schemeClr val="accent4"/>
              </a:gs>
              <a:gs pos="100000">
                <a:schemeClr val="tx2">
                  <a:lumMod val="20000"/>
                  <a:lumOff val="80000"/>
                </a:schemeClr>
              </a:gs>
            </a:gsLst>
            <a:lin ang="162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869" name="Google Shape;1869;p149"/>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870" name="Google Shape;1870;p149"/>
          <p:cNvSpPr txBox="1"/>
          <p:nvPr/>
        </p:nvSpPr>
        <p:spPr>
          <a:xfrm>
            <a:off x="1625550" y="3041071"/>
            <a:ext cx="822900" cy="366475"/>
          </a:xfrm>
          <a:prstGeom prst="rect">
            <a:avLst/>
          </a:prstGeom>
          <a:gradFill>
            <a:gsLst>
              <a:gs pos="100000">
                <a:schemeClr val="accent2">
                  <a:lumMod val="60000"/>
                  <a:lumOff val="40000"/>
                </a:schemeClr>
              </a:gs>
              <a:gs pos="0">
                <a:schemeClr val="accent4"/>
              </a:gs>
              <a:gs pos="100000">
                <a:schemeClr val="tx2">
                  <a:lumMod val="20000"/>
                  <a:lumOff val="80000"/>
                </a:schemeClr>
              </a:gs>
            </a:gsLst>
            <a:lin ang="162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871" name="Google Shape;1871;p149"/>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872" name="Google Shape;1872;p149"/>
          <p:cNvCxnSpPr>
            <a:stCxn id="1873"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874" name="Google Shape;1874;p149"/>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875" name="Google Shape;1875;p149"/>
          <p:cNvSpPr txBox="1"/>
          <p:nvPr/>
        </p:nvSpPr>
        <p:spPr>
          <a:xfrm>
            <a:off x="3020804" y="2832188"/>
            <a:ext cx="670489" cy="316072"/>
          </a:xfrm>
          <a:prstGeom prst="rect">
            <a:avLst/>
          </a:prstGeom>
          <a:gradFill>
            <a:gsLst>
              <a:gs pos="100000">
                <a:schemeClr val="accent2">
                  <a:lumMod val="60000"/>
                  <a:lumOff val="40000"/>
                </a:schemeClr>
              </a:gs>
              <a:gs pos="0">
                <a:schemeClr val="accent4"/>
              </a:gs>
              <a:gs pos="100000">
                <a:schemeClr val="tx2">
                  <a:lumMod val="20000"/>
                  <a:lumOff val="80000"/>
                </a:schemeClr>
              </a:gs>
            </a:gsLst>
            <a:lin ang="162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876" name="Google Shape;1876;p149"/>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877" name="Google Shape;1877;p149"/>
          <p:cNvPicPr preferRelativeResize="0"/>
          <p:nvPr/>
        </p:nvPicPr>
        <p:blipFill>
          <a:blip r:embed="rId6">
            <a:alphaModFix/>
          </a:blip>
          <a:stretch>
            <a:fillRect/>
          </a:stretch>
        </p:blipFill>
        <p:spPr>
          <a:xfrm>
            <a:off x="3928723" y="1753448"/>
            <a:ext cx="695950" cy="695950"/>
          </a:xfrm>
          <a:prstGeom prst="rect">
            <a:avLst/>
          </a:prstGeom>
          <a:noFill/>
          <a:ln>
            <a:noFill/>
          </a:ln>
        </p:spPr>
      </p:pic>
      <p:pic>
        <p:nvPicPr>
          <p:cNvPr id="1878" name="Google Shape;1878;p149"/>
          <p:cNvPicPr preferRelativeResize="0"/>
          <p:nvPr/>
        </p:nvPicPr>
        <p:blipFill>
          <a:blip r:embed="rId7">
            <a:alphaModFix/>
          </a:blip>
          <a:stretch>
            <a:fillRect/>
          </a:stretch>
        </p:blipFill>
        <p:spPr>
          <a:xfrm>
            <a:off x="2820305" y="883421"/>
            <a:ext cx="515528" cy="857250"/>
          </a:xfrm>
          <a:prstGeom prst="rect">
            <a:avLst/>
          </a:prstGeom>
          <a:noFill/>
          <a:ln>
            <a:noFill/>
          </a:ln>
        </p:spPr>
      </p:pic>
      <p:pic>
        <p:nvPicPr>
          <p:cNvPr id="1879" name="Google Shape;1879;p149"/>
          <p:cNvPicPr preferRelativeResize="0"/>
          <p:nvPr/>
        </p:nvPicPr>
        <p:blipFill>
          <a:blip r:embed="rId7">
            <a:alphaModFix/>
          </a:blip>
          <a:stretch>
            <a:fillRect/>
          </a:stretch>
        </p:blipFill>
        <p:spPr>
          <a:xfrm>
            <a:off x="3662562" y="3386672"/>
            <a:ext cx="515528" cy="857250"/>
          </a:xfrm>
          <a:prstGeom prst="rect">
            <a:avLst/>
          </a:prstGeom>
          <a:noFill/>
          <a:ln>
            <a:noFill/>
          </a:ln>
        </p:spPr>
      </p:pic>
      <p:sp>
        <p:nvSpPr>
          <p:cNvPr id="1880" name="Google Shape;1880;p149"/>
          <p:cNvSpPr txBox="1"/>
          <p:nvPr/>
        </p:nvSpPr>
        <p:spPr>
          <a:xfrm>
            <a:off x="4324151" y="3236981"/>
            <a:ext cx="1143000" cy="416612"/>
          </a:xfrm>
          <a:prstGeom prst="rect">
            <a:avLst/>
          </a:prstGeom>
          <a:gradFill>
            <a:gsLst>
              <a:gs pos="100000">
                <a:schemeClr val="accent2">
                  <a:lumMod val="60000"/>
                  <a:lumOff val="40000"/>
                </a:schemeClr>
              </a:gs>
              <a:gs pos="0">
                <a:schemeClr val="accent4"/>
              </a:gs>
              <a:gs pos="100000">
                <a:schemeClr val="tx2">
                  <a:lumMod val="20000"/>
                  <a:lumOff val="80000"/>
                </a:schemeClr>
              </a:gs>
            </a:gsLst>
            <a:lin ang="162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881" name="Google Shape;1881;p149"/>
          <p:cNvPicPr preferRelativeResize="0"/>
          <p:nvPr/>
        </p:nvPicPr>
        <p:blipFill>
          <a:blip r:embed="rId7">
            <a:alphaModFix/>
          </a:blip>
          <a:stretch>
            <a:fillRect/>
          </a:stretch>
        </p:blipFill>
        <p:spPr>
          <a:xfrm>
            <a:off x="7281496" y="2561599"/>
            <a:ext cx="515528" cy="857250"/>
          </a:xfrm>
          <a:prstGeom prst="rect">
            <a:avLst/>
          </a:prstGeom>
          <a:noFill/>
          <a:ln>
            <a:noFill/>
          </a:ln>
        </p:spPr>
      </p:pic>
      <p:sp>
        <p:nvSpPr>
          <p:cNvPr id="1882" name="Google Shape;1882;p149"/>
          <p:cNvSpPr txBox="1"/>
          <p:nvPr/>
        </p:nvSpPr>
        <p:spPr>
          <a:xfrm>
            <a:off x="7833400" y="2845675"/>
            <a:ext cx="1143000" cy="378634"/>
          </a:xfrm>
          <a:prstGeom prst="rect">
            <a:avLst/>
          </a:prstGeom>
          <a:gradFill>
            <a:gsLst>
              <a:gs pos="100000">
                <a:schemeClr val="accent2">
                  <a:lumMod val="60000"/>
                  <a:lumOff val="40000"/>
                </a:schemeClr>
              </a:gs>
              <a:gs pos="0">
                <a:schemeClr val="accent4"/>
              </a:gs>
              <a:gs pos="100000">
                <a:schemeClr val="tx2">
                  <a:lumMod val="20000"/>
                  <a:lumOff val="80000"/>
                </a:schemeClr>
              </a:gs>
            </a:gsLst>
            <a:lin ang="162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sp>
        <p:nvSpPr>
          <p:cNvPr id="1883" name="Google Shape;1883;p149"/>
          <p:cNvSpPr/>
          <p:nvPr/>
        </p:nvSpPr>
        <p:spPr>
          <a:xfrm>
            <a:off x="1317538" y="602550"/>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5" name="Google Shape;1885;p149"/>
          <p:cNvPicPr preferRelativeResize="0"/>
          <p:nvPr/>
        </p:nvPicPr>
        <p:blipFill>
          <a:blip r:embed="rId8">
            <a:alphaModFix/>
          </a:blip>
          <a:stretch>
            <a:fillRect/>
          </a:stretch>
        </p:blipFill>
        <p:spPr>
          <a:xfrm>
            <a:off x="7626775" y="4135807"/>
            <a:ext cx="597600" cy="389080"/>
          </a:xfrm>
          <a:prstGeom prst="rect">
            <a:avLst/>
          </a:prstGeom>
          <a:noFill/>
          <a:ln>
            <a:noFill/>
          </a:ln>
        </p:spPr>
      </p:pic>
      <p:cxnSp>
        <p:nvCxnSpPr>
          <p:cNvPr id="1886" name="Google Shape;1886;p149"/>
          <p:cNvCxnSpPr>
            <a:endCxn id="1885" idx="1"/>
          </p:cNvCxnSpPr>
          <p:nvPr/>
        </p:nvCxnSpPr>
        <p:spPr>
          <a:xfrm>
            <a:off x="3772075" y="2625747"/>
            <a:ext cx="3854700" cy="1704600"/>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887" name="Google Shape;1887;p149"/>
          <p:cNvSpPr/>
          <p:nvPr/>
        </p:nvSpPr>
        <p:spPr>
          <a:xfrm>
            <a:off x="5621563" y="2309675"/>
            <a:ext cx="4608000" cy="40413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9"/>
          <p:cNvSpPr txBox="1"/>
          <p:nvPr/>
        </p:nvSpPr>
        <p:spPr>
          <a:xfrm>
            <a:off x="5453675" y="242035"/>
            <a:ext cx="3341400" cy="986952"/>
          </a:xfrm>
          <a:prstGeom prst="rect">
            <a:avLst/>
          </a:prstGeom>
          <a:gradFill>
            <a:gsLst>
              <a:gs pos="100000">
                <a:schemeClr val="accent2">
                  <a:lumMod val="60000"/>
                  <a:lumOff val="40000"/>
                </a:schemeClr>
              </a:gs>
              <a:gs pos="0">
                <a:srgbClr val="0E0D0C"/>
              </a:gs>
              <a:gs pos="100000">
                <a:srgbClr val="0E0D0C"/>
              </a:gs>
            </a:gsLst>
            <a:lin ang="162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So in our original example, we just have to </a:t>
            </a:r>
            <a:r>
              <a:rPr lang="en-US" b="1" dirty="0">
                <a:solidFill>
                  <a:schemeClr val="bg1"/>
                </a:solidFill>
                <a:latin typeface="Lato"/>
                <a:ea typeface="Lato"/>
                <a:cs typeface="Lato"/>
                <a:sym typeface="Lato"/>
              </a:rPr>
              <a:t>turn off the Z1 </a:t>
            </a:r>
            <a:r>
              <a:rPr lang="en-US" dirty="0">
                <a:solidFill>
                  <a:schemeClr val="bg1"/>
                </a:solidFill>
                <a:latin typeface="Lato"/>
                <a:ea typeface="Lato"/>
                <a:cs typeface="Lato"/>
                <a:sym typeface="Lato"/>
              </a:rPr>
              <a:t>from broadcasting, so our 2nd language isn’t disruptive</a:t>
            </a:r>
            <a:r>
              <a:rPr lang="en-US" dirty="0">
                <a:latin typeface="Lato"/>
                <a:ea typeface="Lato"/>
                <a:cs typeface="Lato"/>
                <a:sym typeface="Lato"/>
              </a:rPr>
              <a:t>.</a:t>
            </a:r>
            <a:endParaRPr dirty="0">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70779106-E3C1-4E1E-BC98-AD73AC8D0DC2}"/>
              </a:ext>
            </a:extLst>
          </p:cNvPr>
          <p:cNvPicPr>
            <a:picLocks noChangeAspect="1"/>
          </p:cNvPicPr>
          <p:nvPr/>
        </p:nvPicPr>
        <p:blipFill>
          <a:blip r:embed="rId9"/>
          <a:stretch>
            <a:fillRect/>
          </a:stretch>
        </p:blipFill>
        <p:spPr>
          <a:xfrm>
            <a:off x="8498882" y="4586109"/>
            <a:ext cx="569768" cy="453915"/>
          </a:xfrm>
          <a:prstGeom prst="rect">
            <a:avLst/>
          </a:prstGeom>
        </p:spPr>
      </p:pic>
      <p:sp>
        <p:nvSpPr>
          <p:cNvPr id="2" name="TextBox 1">
            <a:extLst>
              <a:ext uri="{FF2B5EF4-FFF2-40B4-BE49-F238E27FC236}">
                <a16:creationId xmlns:a16="http://schemas.microsoft.com/office/drawing/2014/main" id="{A537756F-FC28-4F26-9014-A79D4F661BDF}"/>
              </a:ext>
            </a:extLst>
          </p:cNvPr>
          <p:cNvSpPr txBox="1"/>
          <p:nvPr/>
        </p:nvSpPr>
        <p:spPr>
          <a:xfrm>
            <a:off x="3443052" y="1052885"/>
            <a:ext cx="1171413" cy="307777"/>
          </a:xfrm>
          <a:prstGeom prst="rect">
            <a:avLst/>
          </a:prstGeom>
          <a:gradFill>
            <a:gsLst>
              <a:gs pos="100000">
                <a:schemeClr val="accent2">
                  <a:lumMod val="60000"/>
                  <a:lumOff val="40000"/>
                </a:schemeClr>
              </a:gs>
              <a:gs pos="0">
                <a:schemeClr val="accent4"/>
              </a:gs>
              <a:gs pos="100000">
                <a:schemeClr val="tx2">
                  <a:lumMod val="20000"/>
                  <a:lumOff val="80000"/>
                </a:schemeClr>
              </a:gs>
            </a:gsLst>
            <a:lin ang="16200000" scaled="1"/>
          </a:gradFill>
        </p:spPr>
        <p:txBody>
          <a:bodyPr wrap="square" rtlCol="0">
            <a:spAutoFit/>
          </a:bodyPr>
          <a:lstStyle/>
          <a:p>
            <a:r>
              <a:rPr lang="en-US" u="sng" dirty="0">
                <a:solidFill>
                  <a:schemeClr val="bg1"/>
                </a:solidFill>
              </a:rPr>
              <a:t>Handheld 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80000"/>
                <a:lumOff val="20000"/>
              </a:schemeClr>
            </a:gs>
            <a:gs pos="100000">
              <a:srgbClr val="0E0D0C"/>
            </a:gs>
            <a:gs pos="0">
              <a:schemeClr val="accent4">
                <a:lumMod val="0"/>
                <a:lumOff val="100000"/>
              </a:schemeClr>
            </a:gs>
            <a:gs pos="0">
              <a:srgbClr val="0E0D0C"/>
            </a:gs>
          </a:gsLst>
          <a:lin ang="6000000" scaled="0"/>
        </a:gradFill>
        <a:effectLst/>
      </p:bgPr>
    </p:bg>
    <p:spTree>
      <p:nvGrpSpPr>
        <p:cNvPr id="1" name="Shape 1892"/>
        <p:cNvGrpSpPr/>
        <p:nvPr/>
      </p:nvGrpSpPr>
      <p:grpSpPr>
        <a:xfrm>
          <a:off x="0" y="0"/>
          <a:ext cx="0" cy="0"/>
          <a:chOff x="0" y="0"/>
          <a:chExt cx="0" cy="0"/>
        </a:xfrm>
      </p:grpSpPr>
      <p:sp>
        <p:nvSpPr>
          <p:cNvPr id="1893" name="Google Shape;1893;p150"/>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94" name="Google Shape;1894;p150"/>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895" name="Google Shape;1895;p150"/>
          <p:cNvSpPr txBox="1"/>
          <p:nvPr/>
        </p:nvSpPr>
        <p:spPr>
          <a:xfrm>
            <a:off x="357099" y="3014057"/>
            <a:ext cx="655875" cy="359585"/>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896" name="Google Shape;1896;p150"/>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897" name="Google Shape;1897;p150"/>
          <p:cNvSpPr txBox="1"/>
          <p:nvPr/>
        </p:nvSpPr>
        <p:spPr>
          <a:xfrm>
            <a:off x="1707759" y="3024849"/>
            <a:ext cx="822900" cy="359585"/>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898" name="Google Shape;1898;p150"/>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899" name="Google Shape;1899;p150"/>
          <p:cNvCxnSpPr>
            <a:stCxn id="1900"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901" name="Google Shape;1901;p150"/>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902" name="Google Shape;1902;p150"/>
          <p:cNvSpPr txBox="1"/>
          <p:nvPr/>
        </p:nvSpPr>
        <p:spPr>
          <a:xfrm>
            <a:off x="3018775" y="2876957"/>
            <a:ext cx="822900" cy="359586"/>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903" name="Google Shape;1903;p150"/>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904" name="Google Shape;1904;p150"/>
          <p:cNvPicPr preferRelativeResize="0"/>
          <p:nvPr/>
        </p:nvPicPr>
        <p:blipFill>
          <a:blip r:embed="rId6">
            <a:alphaModFix/>
          </a:blip>
          <a:stretch>
            <a:fillRect/>
          </a:stretch>
        </p:blipFill>
        <p:spPr>
          <a:xfrm>
            <a:off x="2966943" y="806780"/>
            <a:ext cx="515528" cy="857250"/>
          </a:xfrm>
          <a:prstGeom prst="rect">
            <a:avLst/>
          </a:prstGeom>
          <a:noFill/>
          <a:ln>
            <a:noFill/>
          </a:ln>
        </p:spPr>
      </p:pic>
      <p:pic>
        <p:nvPicPr>
          <p:cNvPr id="1905" name="Google Shape;1905;p150"/>
          <p:cNvPicPr preferRelativeResize="0"/>
          <p:nvPr/>
        </p:nvPicPr>
        <p:blipFill>
          <a:blip r:embed="rId6">
            <a:alphaModFix/>
          </a:blip>
          <a:stretch>
            <a:fillRect/>
          </a:stretch>
        </p:blipFill>
        <p:spPr>
          <a:xfrm>
            <a:off x="4907389" y="1768497"/>
            <a:ext cx="515528" cy="857250"/>
          </a:xfrm>
          <a:prstGeom prst="rect">
            <a:avLst/>
          </a:prstGeom>
          <a:noFill/>
          <a:ln>
            <a:noFill/>
          </a:ln>
        </p:spPr>
      </p:pic>
      <p:sp>
        <p:nvSpPr>
          <p:cNvPr id="1906" name="Google Shape;1906;p150"/>
          <p:cNvSpPr txBox="1"/>
          <p:nvPr/>
        </p:nvSpPr>
        <p:spPr>
          <a:xfrm>
            <a:off x="5539539" y="1931969"/>
            <a:ext cx="1143000" cy="324034"/>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907" name="Google Shape;1907;p150"/>
          <p:cNvPicPr preferRelativeResize="0"/>
          <p:nvPr/>
        </p:nvPicPr>
        <p:blipFill>
          <a:blip r:embed="rId6">
            <a:alphaModFix/>
          </a:blip>
          <a:stretch>
            <a:fillRect/>
          </a:stretch>
        </p:blipFill>
        <p:spPr>
          <a:xfrm>
            <a:off x="6864550" y="2807918"/>
            <a:ext cx="515528" cy="857250"/>
          </a:xfrm>
          <a:prstGeom prst="rect">
            <a:avLst/>
          </a:prstGeom>
          <a:noFill/>
          <a:ln>
            <a:noFill/>
          </a:ln>
        </p:spPr>
      </p:pic>
      <p:sp>
        <p:nvSpPr>
          <p:cNvPr id="1908" name="Google Shape;1908;p150"/>
          <p:cNvSpPr txBox="1"/>
          <p:nvPr/>
        </p:nvSpPr>
        <p:spPr>
          <a:xfrm>
            <a:off x="7522465" y="3041239"/>
            <a:ext cx="1143000" cy="363004"/>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pic>
        <p:nvPicPr>
          <p:cNvPr id="1910" name="Google Shape;1910;p150"/>
          <p:cNvPicPr preferRelativeResize="0"/>
          <p:nvPr/>
        </p:nvPicPr>
        <p:blipFill>
          <a:blip r:embed="rId7">
            <a:alphaModFix/>
          </a:blip>
          <a:stretch>
            <a:fillRect/>
          </a:stretch>
        </p:blipFill>
        <p:spPr>
          <a:xfrm>
            <a:off x="7626775" y="4135807"/>
            <a:ext cx="597600" cy="389080"/>
          </a:xfrm>
          <a:prstGeom prst="rect">
            <a:avLst/>
          </a:prstGeom>
          <a:noFill/>
          <a:ln>
            <a:noFill/>
          </a:ln>
        </p:spPr>
      </p:pic>
      <p:cxnSp>
        <p:nvCxnSpPr>
          <p:cNvPr id="1911" name="Google Shape;1911;p150"/>
          <p:cNvCxnSpPr>
            <a:endCxn id="1910" idx="1"/>
          </p:cNvCxnSpPr>
          <p:nvPr/>
        </p:nvCxnSpPr>
        <p:spPr>
          <a:xfrm>
            <a:off x="3772075" y="2625747"/>
            <a:ext cx="3854700" cy="1704600"/>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912" name="Google Shape;1912;p150"/>
          <p:cNvSpPr/>
          <p:nvPr/>
        </p:nvSpPr>
        <p:spPr>
          <a:xfrm>
            <a:off x="5621563" y="2309675"/>
            <a:ext cx="4608000" cy="40413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0"/>
          <p:cNvSpPr txBox="1"/>
          <p:nvPr/>
        </p:nvSpPr>
        <p:spPr>
          <a:xfrm>
            <a:off x="4495800" y="427783"/>
            <a:ext cx="4039450" cy="1134442"/>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So in our original example, we just have to </a:t>
            </a:r>
            <a:r>
              <a:rPr lang="en-US" b="1" dirty="0">
                <a:solidFill>
                  <a:schemeClr val="bg1"/>
                </a:solidFill>
                <a:latin typeface="Lato"/>
                <a:ea typeface="Lato"/>
                <a:cs typeface="Lato"/>
                <a:sym typeface="Lato"/>
              </a:rPr>
              <a:t>turn off the Z1 </a:t>
            </a:r>
            <a:r>
              <a:rPr lang="en-US" dirty="0">
                <a:solidFill>
                  <a:schemeClr val="bg1"/>
                </a:solidFill>
                <a:latin typeface="Lato"/>
                <a:ea typeface="Lato"/>
                <a:cs typeface="Lato"/>
                <a:sym typeface="Lato"/>
              </a:rPr>
              <a:t>from broadcasting, so our 2nd language isn’t disruptive.</a:t>
            </a:r>
            <a:endParaRPr dirty="0">
              <a:solidFill>
                <a:schemeClr val="bg1"/>
              </a:solidFill>
              <a:latin typeface="Lato"/>
              <a:ea typeface="Lato"/>
              <a:cs typeface="Lato"/>
              <a:sym typeface="Lato"/>
            </a:endParaRPr>
          </a:p>
        </p:txBody>
      </p:sp>
      <p:pic>
        <p:nvPicPr>
          <p:cNvPr id="3" name="Picture 2" descr="A picture containing object&#10;&#10;Description automatically generated">
            <a:extLst>
              <a:ext uri="{FF2B5EF4-FFF2-40B4-BE49-F238E27FC236}">
                <a16:creationId xmlns:a16="http://schemas.microsoft.com/office/drawing/2014/main" id="{816F39E6-371B-48E2-8E15-6F2ACAB4160C}"/>
              </a:ext>
            </a:extLst>
          </p:cNvPr>
          <p:cNvPicPr>
            <a:picLocks noChangeAspect="1"/>
          </p:cNvPicPr>
          <p:nvPr/>
        </p:nvPicPr>
        <p:blipFill>
          <a:blip r:embed="rId8"/>
          <a:stretch>
            <a:fillRect/>
          </a:stretch>
        </p:blipFill>
        <p:spPr>
          <a:xfrm>
            <a:off x="8428633" y="4524887"/>
            <a:ext cx="640017" cy="509880"/>
          </a:xfrm>
          <a:prstGeom prst="rect">
            <a:avLst/>
          </a:prstGeom>
        </p:spPr>
      </p:pic>
      <p:sp>
        <p:nvSpPr>
          <p:cNvPr id="2" name="TextBox 1">
            <a:extLst>
              <a:ext uri="{FF2B5EF4-FFF2-40B4-BE49-F238E27FC236}">
                <a16:creationId xmlns:a16="http://schemas.microsoft.com/office/drawing/2014/main" id="{7E392649-06F3-49F1-A7A8-71A56DA0E526}"/>
              </a:ext>
            </a:extLst>
          </p:cNvPr>
          <p:cNvSpPr txBox="1"/>
          <p:nvPr/>
        </p:nvSpPr>
        <p:spPr>
          <a:xfrm>
            <a:off x="2611000" y="319683"/>
            <a:ext cx="1245024" cy="307777"/>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p:spPr>
        <p:txBody>
          <a:bodyPr wrap="square" rtlCol="0">
            <a:spAutoFit/>
          </a:bodyPr>
          <a:lstStyle/>
          <a:p>
            <a:pPr algn="ctr"/>
            <a:r>
              <a:rPr lang="en-US" u="sng" dirty="0">
                <a:solidFill>
                  <a:schemeClr val="bg1"/>
                </a:solidFill>
              </a:rPr>
              <a:t>Handheld 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100000">
              <a:srgbClr val="0E0D0C">
                <a:lumMod val="80000"/>
                <a:lumOff val="20000"/>
              </a:srgbClr>
            </a:gs>
            <a:gs pos="0">
              <a:schemeClr val="accent4">
                <a:lumMod val="0"/>
                <a:lumOff val="100000"/>
              </a:schemeClr>
            </a:gs>
            <a:gs pos="4000">
              <a:srgbClr val="0E0D0C"/>
            </a:gs>
            <a:gs pos="97000">
              <a:schemeClr val="accent2">
                <a:lumMod val="90000"/>
              </a:schemeClr>
            </a:gs>
          </a:gsLst>
          <a:lin ang="2700000" scaled="1"/>
        </a:gradFill>
        <a:effectLst/>
      </p:bgPr>
    </p:bg>
    <p:spTree>
      <p:nvGrpSpPr>
        <p:cNvPr id="1" name="Shape 1942"/>
        <p:cNvGrpSpPr/>
        <p:nvPr/>
      </p:nvGrpSpPr>
      <p:grpSpPr>
        <a:xfrm>
          <a:off x="0" y="0"/>
          <a:ext cx="0" cy="0"/>
          <a:chOff x="0" y="0"/>
          <a:chExt cx="0" cy="0"/>
        </a:xfrm>
      </p:grpSpPr>
      <p:sp>
        <p:nvSpPr>
          <p:cNvPr id="1943" name="Google Shape;1943;p152"/>
          <p:cNvSpPr txBox="1"/>
          <p:nvPr/>
        </p:nvSpPr>
        <p:spPr>
          <a:xfrm>
            <a:off x="166600" y="2919650"/>
            <a:ext cx="8817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944" name="Google Shape;1944;p152"/>
          <p:cNvPicPr preferRelativeResize="0"/>
          <p:nvPr/>
        </p:nvPicPr>
        <p:blipFill>
          <a:blip r:embed="rId3">
            <a:alphaModFix/>
          </a:blip>
          <a:stretch>
            <a:fillRect/>
          </a:stretch>
        </p:blipFill>
        <p:spPr>
          <a:xfrm>
            <a:off x="166595" y="2036761"/>
            <a:ext cx="1142980" cy="857250"/>
          </a:xfrm>
          <a:prstGeom prst="rect">
            <a:avLst/>
          </a:prstGeom>
          <a:noFill/>
          <a:ln>
            <a:noFill/>
          </a:ln>
        </p:spPr>
      </p:pic>
      <p:sp>
        <p:nvSpPr>
          <p:cNvPr id="1945" name="Google Shape;1945;p152"/>
          <p:cNvSpPr txBox="1"/>
          <p:nvPr/>
        </p:nvSpPr>
        <p:spPr>
          <a:xfrm>
            <a:off x="347595" y="3019988"/>
            <a:ext cx="646350" cy="325809"/>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ISP</a:t>
            </a:r>
            <a:endParaRPr u="sng" dirty="0">
              <a:solidFill>
                <a:schemeClr val="bg1"/>
              </a:solidFill>
            </a:endParaRPr>
          </a:p>
        </p:txBody>
      </p:sp>
      <p:pic>
        <p:nvPicPr>
          <p:cNvPr id="1946" name="Google Shape;1946;p152"/>
          <p:cNvPicPr preferRelativeResize="0"/>
          <p:nvPr/>
        </p:nvPicPr>
        <p:blipFill>
          <a:blip r:embed="rId4">
            <a:alphaModFix/>
          </a:blip>
          <a:stretch>
            <a:fillRect/>
          </a:stretch>
        </p:blipFill>
        <p:spPr>
          <a:xfrm>
            <a:off x="1420600" y="2011113"/>
            <a:ext cx="1362775" cy="908525"/>
          </a:xfrm>
          <a:prstGeom prst="rect">
            <a:avLst/>
          </a:prstGeom>
          <a:noFill/>
          <a:ln>
            <a:noFill/>
          </a:ln>
        </p:spPr>
      </p:pic>
      <p:sp>
        <p:nvSpPr>
          <p:cNvPr id="1947" name="Google Shape;1947;p152"/>
          <p:cNvSpPr txBox="1"/>
          <p:nvPr/>
        </p:nvSpPr>
        <p:spPr>
          <a:xfrm>
            <a:off x="1578699" y="3019988"/>
            <a:ext cx="822900" cy="325797"/>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bg1"/>
                </a:solidFill>
              </a:rPr>
              <a:t>Modem</a:t>
            </a:r>
            <a:endParaRPr u="sng" dirty="0">
              <a:solidFill>
                <a:schemeClr val="bg1"/>
              </a:solidFill>
            </a:endParaRPr>
          </a:p>
        </p:txBody>
      </p:sp>
      <p:cxnSp>
        <p:nvCxnSpPr>
          <p:cNvPr id="1948" name="Google Shape;1948;p152"/>
          <p:cNvCxnSpPr/>
          <p:nvPr/>
        </p:nvCxnSpPr>
        <p:spPr>
          <a:xfrm>
            <a:off x="1058150" y="2449400"/>
            <a:ext cx="597600" cy="0"/>
          </a:xfrm>
          <a:prstGeom prst="straightConnector1">
            <a:avLst/>
          </a:prstGeom>
          <a:noFill/>
          <a:ln w="38100" cap="flat" cmpd="sng">
            <a:solidFill>
              <a:schemeClr val="accent3"/>
            </a:solidFill>
            <a:prstDash val="solid"/>
            <a:round/>
            <a:headEnd type="none" w="med" len="med"/>
            <a:tailEnd type="none" w="med" len="med"/>
          </a:ln>
        </p:spPr>
      </p:cxnSp>
      <p:cxnSp>
        <p:nvCxnSpPr>
          <p:cNvPr id="1949" name="Google Shape;1949;p152"/>
          <p:cNvCxnSpPr>
            <a:stCxn id="1950" idx="1"/>
          </p:cNvCxnSpPr>
          <p:nvPr/>
        </p:nvCxnSpPr>
        <p:spPr>
          <a:xfrm>
            <a:off x="2537200" y="2449399"/>
            <a:ext cx="274500" cy="19500"/>
          </a:xfrm>
          <a:prstGeom prst="straightConnector1">
            <a:avLst/>
          </a:prstGeom>
          <a:noFill/>
          <a:ln w="9525" cap="flat" cmpd="sng">
            <a:solidFill>
              <a:schemeClr val="dk2"/>
            </a:solidFill>
            <a:prstDash val="solid"/>
            <a:round/>
            <a:headEnd type="none" w="med" len="med"/>
            <a:tailEnd type="none" w="med" len="med"/>
          </a:ln>
        </p:spPr>
      </p:cxnSp>
      <p:cxnSp>
        <p:nvCxnSpPr>
          <p:cNvPr id="1951" name="Google Shape;1951;p152"/>
          <p:cNvCxnSpPr/>
          <p:nvPr/>
        </p:nvCxnSpPr>
        <p:spPr>
          <a:xfrm>
            <a:off x="2380750" y="2459200"/>
            <a:ext cx="460500" cy="9900"/>
          </a:xfrm>
          <a:prstGeom prst="straightConnector1">
            <a:avLst/>
          </a:prstGeom>
          <a:noFill/>
          <a:ln w="38100" cap="flat" cmpd="sng">
            <a:solidFill>
              <a:schemeClr val="accent3"/>
            </a:solidFill>
            <a:prstDash val="solid"/>
            <a:round/>
            <a:headEnd type="none" w="med" len="med"/>
            <a:tailEnd type="none" w="med" len="med"/>
          </a:ln>
        </p:spPr>
      </p:cxnSp>
      <p:sp>
        <p:nvSpPr>
          <p:cNvPr id="1952" name="Google Shape;1952;p152"/>
          <p:cNvSpPr txBox="1"/>
          <p:nvPr/>
        </p:nvSpPr>
        <p:spPr>
          <a:xfrm>
            <a:off x="3184833" y="2841447"/>
            <a:ext cx="620872" cy="316072"/>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Z1</a:t>
            </a:r>
            <a:endParaRPr u="sng" dirty="0">
              <a:solidFill>
                <a:schemeClr val="bg1"/>
              </a:solidFill>
            </a:endParaRPr>
          </a:p>
          <a:p>
            <a:pPr marL="0" lvl="0" indent="0" algn="l" rtl="0">
              <a:spcBef>
                <a:spcPts val="0"/>
              </a:spcBef>
              <a:spcAft>
                <a:spcPts val="0"/>
              </a:spcAft>
              <a:buNone/>
            </a:pPr>
            <a:endParaRPr dirty="0"/>
          </a:p>
        </p:txBody>
      </p:sp>
      <p:pic>
        <p:nvPicPr>
          <p:cNvPr id="1953" name="Google Shape;1953;p152"/>
          <p:cNvPicPr preferRelativeResize="0"/>
          <p:nvPr/>
        </p:nvPicPr>
        <p:blipFill>
          <a:blip r:embed="rId5">
            <a:alphaModFix/>
          </a:blip>
          <a:stretch>
            <a:fillRect/>
          </a:stretch>
        </p:blipFill>
        <p:spPr>
          <a:xfrm>
            <a:off x="2742001" y="2174196"/>
            <a:ext cx="1245024" cy="544129"/>
          </a:xfrm>
          <a:prstGeom prst="rect">
            <a:avLst/>
          </a:prstGeom>
          <a:noFill/>
          <a:ln>
            <a:noFill/>
          </a:ln>
        </p:spPr>
      </p:pic>
      <p:pic>
        <p:nvPicPr>
          <p:cNvPr id="1954" name="Google Shape;1954;p152"/>
          <p:cNvPicPr preferRelativeResize="0"/>
          <p:nvPr/>
        </p:nvPicPr>
        <p:blipFill>
          <a:blip r:embed="rId6">
            <a:alphaModFix/>
          </a:blip>
          <a:stretch>
            <a:fillRect/>
          </a:stretch>
        </p:blipFill>
        <p:spPr>
          <a:xfrm>
            <a:off x="3791125" y="636337"/>
            <a:ext cx="515528" cy="857250"/>
          </a:xfrm>
          <a:prstGeom prst="rect">
            <a:avLst/>
          </a:prstGeom>
          <a:noFill/>
          <a:ln>
            <a:noFill/>
          </a:ln>
        </p:spPr>
      </p:pic>
      <p:pic>
        <p:nvPicPr>
          <p:cNvPr id="1955" name="Google Shape;1955;p152"/>
          <p:cNvPicPr preferRelativeResize="0"/>
          <p:nvPr/>
        </p:nvPicPr>
        <p:blipFill>
          <a:blip r:embed="rId6">
            <a:alphaModFix/>
          </a:blip>
          <a:stretch>
            <a:fillRect/>
          </a:stretch>
        </p:blipFill>
        <p:spPr>
          <a:xfrm>
            <a:off x="5381584" y="2017636"/>
            <a:ext cx="515528" cy="857250"/>
          </a:xfrm>
          <a:prstGeom prst="rect">
            <a:avLst/>
          </a:prstGeom>
          <a:noFill/>
          <a:ln>
            <a:noFill/>
          </a:ln>
        </p:spPr>
      </p:pic>
      <p:sp>
        <p:nvSpPr>
          <p:cNvPr id="1956" name="Google Shape;1956;p152"/>
          <p:cNvSpPr txBox="1"/>
          <p:nvPr/>
        </p:nvSpPr>
        <p:spPr>
          <a:xfrm>
            <a:off x="5897112" y="1901044"/>
            <a:ext cx="1143000" cy="324034"/>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Handheld 2</a:t>
            </a:r>
            <a:endParaRPr u="sng" dirty="0">
              <a:solidFill>
                <a:schemeClr val="bg1"/>
              </a:solidFill>
            </a:endParaRPr>
          </a:p>
        </p:txBody>
      </p:sp>
      <p:pic>
        <p:nvPicPr>
          <p:cNvPr id="1957" name="Google Shape;1957;p152"/>
          <p:cNvPicPr preferRelativeResize="0"/>
          <p:nvPr/>
        </p:nvPicPr>
        <p:blipFill>
          <a:blip r:embed="rId6">
            <a:alphaModFix/>
          </a:blip>
          <a:stretch>
            <a:fillRect/>
          </a:stretch>
        </p:blipFill>
        <p:spPr>
          <a:xfrm>
            <a:off x="7281496" y="2561599"/>
            <a:ext cx="515528" cy="857250"/>
          </a:xfrm>
          <a:prstGeom prst="rect">
            <a:avLst/>
          </a:prstGeom>
          <a:noFill/>
          <a:ln>
            <a:noFill/>
          </a:ln>
        </p:spPr>
      </p:pic>
      <p:sp>
        <p:nvSpPr>
          <p:cNvPr id="1958" name="Google Shape;1958;p152"/>
          <p:cNvSpPr txBox="1"/>
          <p:nvPr/>
        </p:nvSpPr>
        <p:spPr>
          <a:xfrm>
            <a:off x="7833400" y="2845675"/>
            <a:ext cx="1143000" cy="378080"/>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u="sng" dirty="0">
                <a:solidFill>
                  <a:schemeClr val="bg1"/>
                </a:solidFill>
              </a:rPr>
              <a:t>Handheld 3</a:t>
            </a:r>
            <a:endParaRPr u="sng" dirty="0">
              <a:solidFill>
                <a:schemeClr val="bg1"/>
              </a:solidFill>
            </a:endParaRPr>
          </a:p>
          <a:p>
            <a:pPr marL="0" lvl="0" indent="0" algn="l" rtl="0">
              <a:spcBef>
                <a:spcPts val="0"/>
              </a:spcBef>
              <a:spcAft>
                <a:spcPts val="0"/>
              </a:spcAft>
              <a:buNone/>
            </a:pPr>
            <a:endParaRPr dirty="0"/>
          </a:p>
        </p:txBody>
      </p:sp>
      <p:pic>
        <p:nvPicPr>
          <p:cNvPr id="1960" name="Google Shape;1960;p152"/>
          <p:cNvPicPr preferRelativeResize="0"/>
          <p:nvPr/>
        </p:nvPicPr>
        <p:blipFill>
          <a:blip r:embed="rId7">
            <a:alphaModFix/>
          </a:blip>
          <a:stretch>
            <a:fillRect/>
          </a:stretch>
        </p:blipFill>
        <p:spPr>
          <a:xfrm>
            <a:off x="7626775" y="4135807"/>
            <a:ext cx="597600" cy="389080"/>
          </a:xfrm>
          <a:prstGeom prst="rect">
            <a:avLst/>
          </a:prstGeom>
          <a:noFill/>
          <a:ln>
            <a:noFill/>
          </a:ln>
        </p:spPr>
      </p:pic>
      <p:cxnSp>
        <p:nvCxnSpPr>
          <p:cNvPr id="1961" name="Google Shape;1961;p152"/>
          <p:cNvCxnSpPr>
            <a:endCxn id="1960" idx="1"/>
          </p:cNvCxnSpPr>
          <p:nvPr/>
        </p:nvCxnSpPr>
        <p:spPr>
          <a:xfrm>
            <a:off x="3772075" y="2625747"/>
            <a:ext cx="3854700" cy="1704600"/>
          </a:xfrm>
          <a:prstGeom prst="curvedConnector3">
            <a:avLst>
              <a:gd name="adj1" fmla="val 50000"/>
            </a:avLst>
          </a:prstGeom>
          <a:noFill/>
          <a:ln w="28575" cap="flat" cmpd="sng">
            <a:solidFill>
              <a:schemeClr val="lt2"/>
            </a:solidFill>
            <a:prstDash val="solid"/>
            <a:round/>
            <a:headEnd type="none" w="med" len="med"/>
            <a:tailEnd type="none" w="med" len="med"/>
          </a:ln>
        </p:spPr>
      </p:cxnSp>
      <p:sp>
        <p:nvSpPr>
          <p:cNvPr id="1962" name="Google Shape;1962;p152"/>
          <p:cNvSpPr/>
          <p:nvPr/>
        </p:nvSpPr>
        <p:spPr>
          <a:xfrm>
            <a:off x="5621563" y="2309675"/>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52"/>
          <p:cNvSpPr txBox="1"/>
          <p:nvPr/>
        </p:nvSpPr>
        <p:spPr>
          <a:xfrm>
            <a:off x="4974775" y="347517"/>
            <a:ext cx="3341400" cy="1029438"/>
          </a:xfrm>
          <a:prstGeom prst="rect">
            <a:avLst/>
          </a:prstGeom>
          <a:gradFill>
            <a:gsLst>
              <a:gs pos="100000">
                <a:srgbClr val="0E0D0C"/>
              </a:gs>
              <a:gs pos="0">
                <a:schemeClr val="accent4">
                  <a:lumMod val="0"/>
                  <a:lumOff val="100000"/>
                </a:schemeClr>
              </a:gs>
              <a:gs pos="4000">
                <a:srgbClr val="0E0D0C"/>
              </a:gs>
              <a:gs pos="97000">
                <a:schemeClr val="accent2">
                  <a:lumMod val="90000"/>
                </a:schemeClr>
              </a:gs>
            </a:gsLst>
            <a:lin ang="2700000" scaled="1"/>
          </a:gra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bg1"/>
                </a:solidFill>
                <a:latin typeface="Lato"/>
                <a:ea typeface="Lato"/>
                <a:cs typeface="Lato"/>
                <a:sym typeface="Lato"/>
              </a:rPr>
              <a:t>Once the Z1 is not broadcasting, we can add another open mesh access point to broadcast in its place!</a:t>
            </a:r>
            <a:endParaRPr dirty="0">
              <a:solidFill>
                <a:schemeClr val="bg1"/>
              </a:solidFill>
              <a:latin typeface="Lato"/>
              <a:ea typeface="Lato"/>
              <a:cs typeface="Lato"/>
              <a:sym typeface="Lato"/>
            </a:endParaRPr>
          </a:p>
        </p:txBody>
      </p:sp>
      <p:pic>
        <p:nvPicPr>
          <p:cNvPr id="1964" name="Google Shape;1964;p152"/>
          <p:cNvPicPr preferRelativeResize="0"/>
          <p:nvPr/>
        </p:nvPicPr>
        <p:blipFill>
          <a:blip r:embed="rId7">
            <a:alphaModFix/>
          </a:blip>
          <a:stretch>
            <a:fillRect/>
          </a:stretch>
        </p:blipFill>
        <p:spPr>
          <a:xfrm>
            <a:off x="3944713" y="2174211"/>
            <a:ext cx="515525" cy="335639"/>
          </a:xfrm>
          <a:prstGeom prst="rect">
            <a:avLst/>
          </a:prstGeom>
          <a:noFill/>
          <a:ln>
            <a:noFill/>
          </a:ln>
        </p:spPr>
      </p:pic>
      <p:cxnSp>
        <p:nvCxnSpPr>
          <p:cNvPr id="1965" name="Google Shape;1965;p152"/>
          <p:cNvCxnSpPr>
            <a:stCxn id="1964" idx="1"/>
          </p:cNvCxnSpPr>
          <p:nvPr/>
        </p:nvCxnSpPr>
        <p:spPr>
          <a:xfrm flipH="1">
            <a:off x="3405613" y="2342031"/>
            <a:ext cx="539100" cy="106800"/>
          </a:xfrm>
          <a:prstGeom prst="curvedConnector3">
            <a:avLst>
              <a:gd name="adj1" fmla="val 50000"/>
            </a:avLst>
          </a:prstGeom>
          <a:noFill/>
          <a:ln w="38100" cap="flat" cmpd="sng">
            <a:solidFill>
              <a:schemeClr val="accent1"/>
            </a:solidFill>
            <a:prstDash val="solid"/>
            <a:round/>
            <a:headEnd type="none" w="med" len="med"/>
            <a:tailEnd type="none" w="med" len="med"/>
          </a:ln>
        </p:spPr>
      </p:cxnSp>
      <p:pic>
        <p:nvPicPr>
          <p:cNvPr id="3" name="Picture 2" descr="A picture containing object&#10;&#10;Description automatically generated">
            <a:extLst>
              <a:ext uri="{FF2B5EF4-FFF2-40B4-BE49-F238E27FC236}">
                <a16:creationId xmlns:a16="http://schemas.microsoft.com/office/drawing/2014/main" id="{8C94643A-EA12-44DB-BF59-25309E411E69}"/>
              </a:ext>
            </a:extLst>
          </p:cNvPr>
          <p:cNvPicPr>
            <a:picLocks noChangeAspect="1"/>
          </p:cNvPicPr>
          <p:nvPr/>
        </p:nvPicPr>
        <p:blipFill>
          <a:blip r:embed="rId8"/>
          <a:stretch>
            <a:fillRect/>
          </a:stretch>
        </p:blipFill>
        <p:spPr>
          <a:xfrm>
            <a:off x="8464354" y="4524887"/>
            <a:ext cx="658941" cy="524956"/>
          </a:xfrm>
          <a:prstGeom prst="rect">
            <a:avLst/>
          </a:prstGeom>
        </p:spPr>
      </p:pic>
      <p:sp>
        <p:nvSpPr>
          <p:cNvPr id="2" name="TextBox 1">
            <a:extLst>
              <a:ext uri="{FF2B5EF4-FFF2-40B4-BE49-F238E27FC236}">
                <a16:creationId xmlns:a16="http://schemas.microsoft.com/office/drawing/2014/main" id="{1736527F-72A0-4214-A5F1-9B81D468D326}"/>
              </a:ext>
            </a:extLst>
          </p:cNvPr>
          <p:cNvSpPr txBox="1"/>
          <p:nvPr/>
        </p:nvSpPr>
        <p:spPr>
          <a:xfrm>
            <a:off x="2345321" y="896199"/>
            <a:ext cx="1245024" cy="307777"/>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p:spPr>
        <p:txBody>
          <a:bodyPr wrap="square" rtlCol="0">
            <a:spAutoFit/>
          </a:bodyPr>
          <a:lstStyle/>
          <a:p>
            <a:pPr algn="ctr"/>
            <a:r>
              <a:rPr lang="en-US" u="sng" dirty="0">
                <a:solidFill>
                  <a:schemeClr val="bg1"/>
                </a:solidFill>
              </a:rPr>
              <a:t>Handheld 1</a:t>
            </a:r>
          </a:p>
        </p:txBody>
      </p:sp>
      <p:sp>
        <p:nvSpPr>
          <p:cNvPr id="26" name="Google Shape;1993;p153">
            <a:extLst>
              <a:ext uri="{FF2B5EF4-FFF2-40B4-BE49-F238E27FC236}">
                <a16:creationId xmlns:a16="http://schemas.microsoft.com/office/drawing/2014/main" id="{49E68DBC-895B-44BA-865C-8EF11AB90A1D}"/>
              </a:ext>
            </a:extLst>
          </p:cNvPr>
          <p:cNvSpPr/>
          <p:nvPr/>
        </p:nvSpPr>
        <p:spPr>
          <a:xfrm>
            <a:off x="2422447" y="265067"/>
            <a:ext cx="4608000" cy="4041300"/>
          </a:xfrm>
          <a:prstGeom prst="ellipse">
            <a:avLst/>
          </a:prstGeom>
          <a:noFill/>
          <a:ln w="28575" cap="flat" cmpd="sng">
            <a:solidFill>
              <a:srgbClr val="00CC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85A05690-3452-4489-A7E6-B37E48D31CED}"/>
              </a:ext>
            </a:extLst>
          </p:cNvPr>
          <p:cNvSpPr/>
          <p:nvPr/>
        </p:nvSpPr>
        <p:spPr>
          <a:xfrm>
            <a:off x="569611" y="4093412"/>
            <a:ext cx="2454518" cy="338554"/>
          </a:xfrm>
          <a:prstGeom prst="rect">
            <a:avLst/>
          </a:prstGeom>
          <a:gradFill>
            <a:gsLst>
              <a:gs pos="100000">
                <a:srgbClr val="0E0D0C">
                  <a:lumMod val="80000"/>
                  <a:lumOff val="20000"/>
                </a:srgbClr>
              </a:gs>
              <a:gs pos="0">
                <a:schemeClr val="accent4">
                  <a:lumMod val="0"/>
                  <a:lumOff val="100000"/>
                </a:schemeClr>
              </a:gs>
              <a:gs pos="4000">
                <a:srgbClr val="0E0D0C"/>
              </a:gs>
              <a:gs pos="97000">
                <a:schemeClr val="accent2">
                  <a:lumMod val="90000"/>
                </a:schemeClr>
              </a:gs>
            </a:gsLst>
            <a:lin ang="2700000" scaled="1"/>
          </a:gradFill>
        </p:spPr>
        <p:txBody>
          <a:bodyPr wrap="none">
            <a:spAutoFit/>
          </a:bodyPr>
          <a:lstStyle/>
          <a:p>
            <a:pPr lvl="0"/>
            <a:r>
              <a:rPr lang="en-US" sz="1600" u="sng" dirty="0">
                <a:solidFill>
                  <a:schemeClr val="bg1"/>
                </a:solidFill>
                <a:latin typeface="Lato"/>
                <a:ea typeface="Lato"/>
                <a:cs typeface="Lato"/>
                <a:sym typeface="Lato"/>
              </a:rPr>
              <a:t>Looks like we’re covered!</a:t>
            </a:r>
          </a:p>
        </p:txBody>
      </p:sp>
      <p:sp>
        <p:nvSpPr>
          <p:cNvPr id="5" name="TextBox 4">
            <a:extLst>
              <a:ext uri="{FF2B5EF4-FFF2-40B4-BE49-F238E27FC236}">
                <a16:creationId xmlns:a16="http://schemas.microsoft.com/office/drawing/2014/main" id="{9BBC12D1-CA5E-41E1-8237-D9E2C513AC4D}"/>
              </a:ext>
            </a:extLst>
          </p:cNvPr>
          <p:cNvSpPr txBox="1"/>
          <p:nvPr/>
        </p:nvSpPr>
        <p:spPr>
          <a:xfrm>
            <a:off x="4064151" y="1809750"/>
            <a:ext cx="437784" cy="307777"/>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p:spPr>
        <p:txBody>
          <a:bodyPr wrap="square" rtlCol="0">
            <a:spAutoFit/>
          </a:bodyPr>
          <a:lstStyle/>
          <a:p>
            <a:r>
              <a:rPr lang="en-US" u="sng" dirty="0">
                <a:solidFill>
                  <a:schemeClr val="bg1"/>
                </a:solidFill>
              </a:rPr>
              <a:t>AP</a:t>
            </a:r>
          </a:p>
        </p:txBody>
      </p:sp>
      <p:sp>
        <p:nvSpPr>
          <p:cNvPr id="6" name="TextBox 5">
            <a:extLst>
              <a:ext uri="{FF2B5EF4-FFF2-40B4-BE49-F238E27FC236}">
                <a16:creationId xmlns:a16="http://schemas.microsoft.com/office/drawing/2014/main" id="{D20B094A-C04C-4823-96C7-E9A12DD41CEA}"/>
              </a:ext>
            </a:extLst>
          </p:cNvPr>
          <p:cNvSpPr txBox="1"/>
          <p:nvPr/>
        </p:nvSpPr>
        <p:spPr>
          <a:xfrm>
            <a:off x="7444358" y="3781729"/>
            <a:ext cx="528977" cy="307777"/>
          </a:xfrm>
          <a:prstGeom prst="rect">
            <a:avLst/>
          </a:prstGeom>
          <a:gradFill>
            <a:gsLst>
              <a:gs pos="100000">
                <a:srgbClr val="FFB49F"/>
              </a:gs>
              <a:gs pos="0">
                <a:schemeClr val="accent4">
                  <a:lumMod val="0"/>
                  <a:lumOff val="100000"/>
                </a:schemeClr>
              </a:gs>
              <a:gs pos="4000">
                <a:schemeClr val="accent4"/>
              </a:gs>
              <a:gs pos="97000">
                <a:schemeClr val="accent2">
                  <a:lumMod val="90000"/>
                </a:schemeClr>
              </a:gs>
            </a:gsLst>
            <a:lin ang="2700000" scaled="1"/>
          </a:gradFill>
        </p:spPr>
        <p:txBody>
          <a:bodyPr wrap="square" rtlCol="0">
            <a:spAutoFit/>
          </a:bodyPr>
          <a:lstStyle/>
          <a:p>
            <a:r>
              <a:rPr lang="en-US" u="sng" dirty="0">
                <a:solidFill>
                  <a:schemeClr val="bg1"/>
                </a:solidFill>
              </a:rPr>
              <a:t>AP</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100000">
              <a:srgbClr val="0E0D0C">
                <a:lumMod val="80000"/>
                <a:lumOff val="20000"/>
              </a:srgbClr>
            </a:gs>
            <a:gs pos="0">
              <a:schemeClr val="accent4">
                <a:lumMod val="0"/>
                <a:lumOff val="100000"/>
              </a:schemeClr>
            </a:gs>
            <a:gs pos="4000">
              <a:srgbClr val="0E0D0C"/>
            </a:gs>
            <a:gs pos="89000">
              <a:schemeClr val="accent2">
                <a:lumMod val="90000"/>
              </a:schemeClr>
            </a:gs>
          </a:gsLst>
          <a:lin ang="2700000" scaled="1"/>
        </a:gradFill>
        <a:effectLst/>
      </p:bgPr>
    </p:bg>
    <p:spTree>
      <p:nvGrpSpPr>
        <p:cNvPr id="1" name="Shape 2003"/>
        <p:cNvGrpSpPr/>
        <p:nvPr/>
      </p:nvGrpSpPr>
      <p:grpSpPr>
        <a:xfrm>
          <a:off x="0" y="0"/>
          <a:ext cx="0" cy="0"/>
          <a:chOff x="0" y="0"/>
          <a:chExt cx="0" cy="0"/>
        </a:xfrm>
      </p:grpSpPr>
      <p:sp>
        <p:nvSpPr>
          <p:cNvPr id="2004" name="Google Shape;2004;p155"/>
          <p:cNvSpPr txBox="1">
            <a:spLocks noGrp="1"/>
          </p:cNvSpPr>
          <p:nvPr>
            <p:ph type="title"/>
          </p:nvPr>
        </p:nvSpPr>
        <p:spPr>
          <a:xfrm>
            <a:off x="457200" y="205979"/>
            <a:ext cx="8229600" cy="857400"/>
          </a:xfrm>
          <a:prstGeom prst="rect">
            <a:avLst/>
          </a:prstGeom>
          <a:gradFill>
            <a:gsLst>
              <a:gs pos="100000">
                <a:schemeClr val="accent2">
                  <a:lumMod val="60000"/>
                  <a:lumOff val="40000"/>
                </a:schemeClr>
              </a:gs>
              <a:gs pos="0">
                <a:schemeClr val="accent4">
                  <a:lumMod val="0"/>
                  <a:lumOff val="100000"/>
                </a:schemeClr>
              </a:gs>
              <a:gs pos="0">
                <a:schemeClr val="accent4"/>
              </a:gs>
              <a:gs pos="80000">
                <a:schemeClr val="accent2">
                  <a:lumMod val="90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The “Same Language” Rule</a:t>
            </a:r>
            <a:endParaRPr dirty="0">
              <a:solidFill>
                <a:schemeClr val="bg1"/>
              </a:solidFill>
            </a:endParaRPr>
          </a:p>
        </p:txBody>
      </p:sp>
      <p:sp>
        <p:nvSpPr>
          <p:cNvPr id="2005" name="Google Shape;2005;p155"/>
          <p:cNvSpPr txBox="1">
            <a:spLocks noGrp="1"/>
          </p:cNvSpPr>
          <p:nvPr>
            <p:ph type="body" idx="1"/>
          </p:nvPr>
        </p:nvSpPr>
        <p:spPr>
          <a:xfrm>
            <a:off x="457200" y="1200151"/>
            <a:ext cx="8229600" cy="3394500"/>
          </a:xfrm>
          <a:prstGeom prst="rect">
            <a:avLst/>
          </a:prstGeom>
          <a:gradFill>
            <a:gsLst>
              <a:gs pos="100000">
                <a:schemeClr val="accent2">
                  <a:lumMod val="60000"/>
                  <a:lumOff val="40000"/>
                </a:schemeClr>
              </a:gs>
              <a:gs pos="0">
                <a:schemeClr val="accent4">
                  <a:lumMod val="0"/>
                  <a:lumOff val="100000"/>
                </a:schemeClr>
              </a:gs>
              <a:gs pos="0">
                <a:srgbClr val="0E0D0C"/>
              </a:gs>
              <a:gs pos="80000">
                <a:schemeClr val="accent2">
                  <a:lumMod val="90000"/>
                </a:schemeClr>
              </a:gs>
            </a:gsLst>
            <a:lin ang="2700000" scaled="1"/>
          </a:gradFill>
        </p:spPr>
        <p:txBody>
          <a:bodyPr spcFirstLastPara="1" wrap="square" lIns="91425" tIns="91425" rIns="91425" bIns="91425" anchor="t" anchorCtr="0">
            <a:noAutofit/>
          </a:bodyPr>
          <a:lstStyle/>
          <a:p>
            <a:pPr marL="203200" lvl="0" indent="0" algn="ctr" rtl="0">
              <a:spcBef>
                <a:spcPts val="640"/>
              </a:spcBef>
              <a:spcAft>
                <a:spcPts val="0"/>
              </a:spcAft>
              <a:buNone/>
            </a:pPr>
            <a:r>
              <a:rPr lang="en-US" sz="2000" dirty="0">
                <a:solidFill>
                  <a:schemeClr val="bg1"/>
                </a:solidFill>
              </a:rPr>
              <a:t>This “same language” rule applies to all wireless networking devices. You can’t mix a Meraki Z1’s signal with an Open Mesh AP’s signal. The same would go for mixing an Open Mesh AP and a Meraki MR18 AP. </a:t>
            </a:r>
            <a:endParaRPr sz="2000" dirty="0">
              <a:solidFill>
                <a:schemeClr val="bg1"/>
              </a:solidFill>
            </a:endParaRPr>
          </a:p>
          <a:p>
            <a:pPr marL="203200" lvl="0" indent="0" algn="ctr" rtl="0">
              <a:spcBef>
                <a:spcPts val="640"/>
              </a:spcBef>
              <a:spcAft>
                <a:spcPts val="0"/>
              </a:spcAft>
              <a:buNone/>
            </a:pPr>
            <a:endParaRPr sz="2000" dirty="0">
              <a:solidFill>
                <a:schemeClr val="bg1"/>
              </a:solidFill>
            </a:endParaRPr>
          </a:p>
          <a:p>
            <a:pPr marL="203200" lvl="0" indent="0" algn="ctr" rtl="0">
              <a:spcBef>
                <a:spcPts val="640"/>
              </a:spcBef>
              <a:spcAft>
                <a:spcPts val="0"/>
              </a:spcAft>
              <a:buNone/>
            </a:pPr>
            <a:r>
              <a:rPr lang="en-US" sz="2000" dirty="0">
                <a:solidFill>
                  <a:schemeClr val="bg1"/>
                </a:solidFill>
              </a:rPr>
              <a:t>Make sure to keep this in mind when adding access points to setups with Z1s. An 1,800 square foot space can’t use a Z1 + an Open Mesh, but rather needs 2 Open Mesh access points.</a:t>
            </a:r>
            <a:endParaRPr sz="2000" dirty="0">
              <a:solidFill>
                <a:schemeClr val="bg1"/>
              </a:solidFill>
            </a:endParaRPr>
          </a:p>
          <a:p>
            <a:pPr marL="203200" lvl="0" indent="0" algn="l" rtl="0">
              <a:spcBef>
                <a:spcPts val="640"/>
              </a:spcBef>
              <a:spcAft>
                <a:spcPts val="0"/>
              </a:spcAft>
              <a:buNone/>
            </a:pPr>
            <a:endParaRPr sz="1800" dirty="0"/>
          </a:p>
          <a:p>
            <a:pPr marL="20320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B3752370-0299-4B1C-89FE-068F7F99F219}"/>
              </a:ext>
            </a:extLst>
          </p:cNvPr>
          <p:cNvPicPr>
            <a:picLocks noChangeAspect="1"/>
          </p:cNvPicPr>
          <p:nvPr/>
        </p:nvPicPr>
        <p:blipFill>
          <a:blip r:embed="rId3"/>
          <a:stretch>
            <a:fillRect/>
          </a:stretch>
        </p:blipFill>
        <p:spPr>
          <a:xfrm>
            <a:off x="8443882" y="4594651"/>
            <a:ext cx="604868" cy="481878"/>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B49F">
                <a:lumMod val="90000"/>
              </a:srgbClr>
            </a:gs>
            <a:gs pos="0">
              <a:schemeClr val="accent4">
                <a:lumMod val="0"/>
                <a:lumOff val="100000"/>
              </a:schemeClr>
            </a:gs>
            <a:gs pos="0">
              <a:srgbClr val="0E0D0C"/>
            </a:gs>
            <a:gs pos="99000">
              <a:schemeClr val="accent2">
                <a:lumMod val="9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363-54FC-41F4-9285-435BE9899312}"/>
              </a:ext>
            </a:extLst>
          </p:cNvPr>
          <p:cNvSpPr>
            <a:spLocks noGrp="1"/>
          </p:cNvSpPr>
          <p:nvPr>
            <p:ph type="ctrTitle"/>
          </p:nvPr>
        </p:nvSpPr>
        <p:spPr>
          <a:xfrm>
            <a:off x="685800" y="706041"/>
            <a:ext cx="7772400" cy="1102519"/>
          </a:xfrm>
          <a:gradFill>
            <a:gsLst>
              <a:gs pos="100000">
                <a:srgbClr val="FFB49F"/>
              </a:gs>
              <a:gs pos="0">
                <a:schemeClr val="accent4">
                  <a:lumMod val="0"/>
                  <a:lumOff val="100000"/>
                </a:schemeClr>
              </a:gs>
              <a:gs pos="0">
                <a:schemeClr val="accent4"/>
              </a:gs>
              <a:gs pos="99000">
                <a:schemeClr val="accent2">
                  <a:lumMod val="75000"/>
                </a:schemeClr>
              </a:gs>
            </a:gsLst>
            <a:lin ang="2700000" scaled="1"/>
          </a:gradFill>
        </p:spPr>
        <p:txBody>
          <a:bodyPr/>
          <a:lstStyle/>
          <a:p>
            <a:r>
              <a:rPr lang="en-US" dirty="0"/>
              <a:t>Advanced Networking</a:t>
            </a:r>
          </a:p>
        </p:txBody>
      </p:sp>
      <p:pic>
        <p:nvPicPr>
          <p:cNvPr id="4" name="Picture 3" descr="A picture containing clock&#10;&#10;Description automatically generated">
            <a:extLst>
              <a:ext uri="{FF2B5EF4-FFF2-40B4-BE49-F238E27FC236}">
                <a16:creationId xmlns:a16="http://schemas.microsoft.com/office/drawing/2014/main" id="{434D993B-7F68-460E-97D0-6EFC2B14234A}"/>
              </a:ext>
            </a:extLst>
          </p:cNvPr>
          <p:cNvPicPr>
            <a:picLocks noChangeAspect="1"/>
          </p:cNvPicPr>
          <p:nvPr/>
        </p:nvPicPr>
        <p:blipFill>
          <a:blip r:embed="rId2"/>
          <a:stretch>
            <a:fillRect/>
          </a:stretch>
        </p:blipFill>
        <p:spPr>
          <a:xfrm>
            <a:off x="1638300" y="2353226"/>
            <a:ext cx="5867400" cy="1389489"/>
          </a:xfrm>
          <a:prstGeom prst="rect">
            <a:avLst/>
          </a:prstGeom>
        </p:spPr>
      </p:pic>
    </p:spTree>
    <p:extLst>
      <p:ext uri="{BB962C8B-B14F-4D97-AF65-F5344CB8AC3E}">
        <p14:creationId xmlns:p14="http://schemas.microsoft.com/office/powerpoint/2010/main" val="15512489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2015" name="Google Shape;2015;p157"/>
          <p:cNvSpPr txBox="1">
            <a:spLocks noGrp="1"/>
          </p:cNvSpPr>
          <p:nvPr>
            <p:ph type="title"/>
          </p:nvPr>
        </p:nvSpPr>
        <p:spPr>
          <a:xfrm>
            <a:off x="457200" y="205979"/>
            <a:ext cx="8229600" cy="857400"/>
          </a:xfrm>
          <a:prstGeom prst="rect">
            <a:avLst/>
          </a:prstGeom>
          <a:gradFill>
            <a:gsLst>
              <a:gs pos="100000">
                <a:srgbClr val="FFB49F"/>
              </a:gs>
              <a:gs pos="0">
                <a:schemeClr val="accent4">
                  <a:lumMod val="0"/>
                  <a:lumOff val="100000"/>
                </a:schemeClr>
              </a:gs>
              <a:gs pos="0">
                <a:schemeClr val="accent4"/>
              </a:gs>
              <a:gs pos="99000">
                <a:schemeClr val="accent2">
                  <a:lumMod val="75000"/>
                </a:schemeClr>
              </a:gs>
            </a:gsLst>
            <a:lin ang="2700000" scaled="1"/>
          </a:gra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Advanced Recap</a:t>
            </a:r>
            <a:endParaRPr dirty="0">
              <a:solidFill>
                <a:schemeClr val="bg1"/>
              </a:solidFill>
            </a:endParaRPr>
          </a:p>
        </p:txBody>
      </p:sp>
      <p:sp>
        <p:nvSpPr>
          <p:cNvPr id="2016" name="Google Shape;2016;p157"/>
          <p:cNvSpPr txBox="1">
            <a:spLocks noGrp="1"/>
          </p:cNvSpPr>
          <p:nvPr>
            <p:ph type="body" idx="1"/>
          </p:nvPr>
        </p:nvSpPr>
        <p:spPr>
          <a:xfrm>
            <a:off x="457200" y="1200151"/>
            <a:ext cx="8229600" cy="3394500"/>
          </a:xfrm>
          <a:prstGeom prst="rect">
            <a:avLst/>
          </a:prstGeom>
          <a:gradFill>
            <a:gsLst>
              <a:gs pos="100000">
                <a:srgbClr val="FFB49F">
                  <a:lumMod val="90000"/>
                </a:srgbClr>
              </a:gs>
              <a:gs pos="0">
                <a:schemeClr val="accent4">
                  <a:lumMod val="0"/>
                  <a:lumOff val="100000"/>
                </a:schemeClr>
              </a:gs>
              <a:gs pos="0">
                <a:schemeClr val="accent4"/>
              </a:gs>
              <a:gs pos="99000">
                <a:schemeClr val="accent2">
                  <a:lumMod val="90000"/>
                </a:schemeClr>
              </a:gs>
            </a:gsLst>
            <a:lin ang="6000000" scaled="0"/>
          </a:gradFill>
        </p:spPr>
        <p:txBody>
          <a:bodyPr spcFirstLastPara="1" wrap="square" lIns="91425" tIns="91425" rIns="91425" bIns="91425" anchor="t" anchorCtr="0">
            <a:noAutofit/>
          </a:bodyPr>
          <a:lstStyle/>
          <a:p>
            <a:pPr marL="203200" lvl="0" indent="0" rtl="0">
              <a:spcBef>
                <a:spcPts val="640"/>
              </a:spcBef>
              <a:spcAft>
                <a:spcPts val="0"/>
              </a:spcAft>
              <a:buNone/>
            </a:pPr>
            <a:r>
              <a:rPr lang="en-US" sz="2000" dirty="0">
                <a:solidFill>
                  <a:schemeClr val="bg1"/>
                </a:solidFill>
              </a:rPr>
              <a:t>What we covered:</a:t>
            </a:r>
          </a:p>
          <a:p>
            <a:pPr marL="203200" lvl="0" indent="0" rtl="0">
              <a:spcBef>
                <a:spcPts val="640"/>
              </a:spcBef>
              <a:spcAft>
                <a:spcPts val="0"/>
              </a:spcAft>
              <a:buNone/>
            </a:pPr>
            <a:r>
              <a:rPr lang="en-US" sz="2000" dirty="0">
                <a:solidFill>
                  <a:schemeClr val="bg1"/>
                </a:solidFill>
              </a:rPr>
              <a:t>PoE (Power over Ethernet)</a:t>
            </a:r>
            <a:endParaRPr sz="2000" dirty="0">
              <a:solidFill>
                <a:schemeClr val="bg1"/>
              </a:solidFill>
            </a:endParaRPr>
          </a:p>
          <a:p>
            <a:pPr marL="914400" lvl="1" indent="-342900" rtl="0">
              <a:spcBef>
                <a:spcPts val="0"/>
              </a:spcBef>
              <a:spcAft>
                <a:spcPts val="0"/>
              </a:spcAft>
              <a:buClr>
                <a:schemeClr val="bg1"/>
              </a:buClr>
              <a:buSzPts val="1800"/>
              <a:buChar char="•"/>
            </a:pPr>
            <a:r>
              <a:rPr lang="en-US" sz="2000" dirty="0">
                <a:solidFill>
                  <a:schemeClr val="bg1"/>
                </a:solidFill>
              </a:rPr>
              <a:t>PoE Injectors</a:t>
            </a:r>
            <a:endParaRPr sz="2000" dirty="0">
              <a:solidFill>
                <a:schemeClr val="bg1"/>
              </a:solidFill>
            </a:endParaRPr>
          </a:p>
          <a:p>
            <a:pPr marL="914400" lvl="1" indent="-342900" rtl="0">
              <a:spcBef>
                <a:spcPts val="0"/>
              </a:spcBef>
              <a:spcAft>
                <a:spcPts val="0"/>
              </a:spcAft>
              <a:buClr>
                <a:schemeClr val="bg1"/>
              </a:buClr>
              <a:buSzPts val="1800"/>
              <a:buChar char="•"/>
            </a:pPr>
            <a:r>
              <a:rPr lang="en-US" sz="2000" dirty="0">
                <a:solidFill>
                  <a:schemeClr val="bg1"/>
                </a:solidFill>
              </a:rPr>
              <a:t>PoE Switches</a:t>
            </a:r>
            <a:endParaRPr sz="2000" dirty="0">
              <a:solidFill>
                <a:schemeClr val="bg1"/>
              </a:solidFill>
            </a:endParaRPr>
          </a:p>
          <a:p>
            <a:pPr marL="114300" lvl="0" indent="0" rtl="0">
              <a:spcBef>
                <a:spcPts val="0"/>
              </a:spcBef>
              <a:spcAft>
                <a:spcPts val="0"/>
              </a:spcAft>
              <a:buSzPts val="1800"/>
              <a:buNone/>
            </a:pPr>
            <a:r>
              <a:rPr lang="en-US" sz="2000" dirty="0">
                <a:solidFill>
                  <a:schemeClr val="bg1"/>
                </a:solidFill>
              </a:rPr>
              <a:t>The Same Language Rule</a:t>
            </a:r>
            <a:endParaRPr sz="2000" dirty="0">
              <a:solidFill>
                <a:schemeClr val="bg1"/>
              </a:solidFill>
            </a:endParaRPr>
          </a:p>
          <a:p>
            <a:pPr marL="914400" lvl="1" indent="-342900" rtl="0">
              <a:spcBef>
                <a:spcPts val="0"/>
              </a:spcBef>
              <a:spcAft>
                <a:spcPts val="0"/>
              </a:spcAft>
              <a:buClr>
                <a:schemeClr val="bg1"/>
              </a:buClr>
              <a:buSzPts val="1800"/>
              <a:buChar char="•"/>
            </a:pPr>
            <a:r>
              <a:rPr lang="en-US" sz="2000" dirty="0">
                <a:solidFill>
                  <a:schemeClr val="bg1"/>
                </a:solidFill>
              </a:rPr>
              <a:t>Mixing Z1 Wireless signals with Open Mesh signals is a NO GO</a:t>
            </a:r>
            <a:endParaRPr sz="2000" dirty="0">
              <a:solidFill>
                <a:schemeClr val="bg1"/>
              </a:solidFill>
            </a:endParaRPr>
          </a:p>
          <a:p>
            <a:pPr marL="914400" lvl="1" indent="-342900" rtl="0">
              <a:spcBef>
                <a:spcPts val="0"/>
              </a:spcBef>
              <a:spcAft>
                <a:spcPts val="0"/>
              </a:spcAft>
              <a:buClr>
                <a:schemeClr val="bg1"/>
              </a:buClr>
              <a:buSzPts val="1800"/>
              <a:buChar char="•"/>
            </a:pPr>
            <a:r>
              <a:rPr lang="en-US" sz="2000" dirty="0">
                <a:solidFill>
                  <a:schemeClr val="bg1"/>
                </a:solidFill>
              </a:rPr>
              <a:t>Wireless devices can move through “Same Language” space without issue</a:t>
            </a:r>
            <a:endParaRPr sz="2000" dirty="0">
              <a:solidFill>
                <a:schemeClr val="bg1"/>
              </a:solidFill>
            </a:endParaRPr>
          </a:p>
          <a:p>
            <a:pPr marL="203200" lvl="0" indent="0" algn="l" rtl="0">
              <a:spcBef>
                <a:spcPts val="640"/>
              </a:spcBef>
              <a:spcAft>
                <a:spcPts val="0"/>
              </a:spcAft>
              <a:buNone/>
            </a:pPr>
            <a:endParaRPr sz="1800" dirty="0"/>
          </a:p>
          <a:p>
            <a:pPr marL="203200" lvl="0" indent="0" algn="l" rtl="0">
              <a:spcBef>
                <a:spcPts val="640"/>
              </a:spcBef>
              <a:spcAft>
                <a:spcPts val="0"/>
              </a:spcAft>
              <a:buNone/>
            </a:pPr>
            <a:endParaRPr sz="1800" dirty="0"/>
          </a:p>
          <a:p>
            <a:pPr marL="203200" lvl="0" indent="0" algn="l" rtl="0">
              <a:spcBef>
                <a:spcPts val="640"/>
              </a:spcBef>
              <a:spcAft>
                <a:spcPts val="0"/>
              </a:spcAft>
              <a:buNone/>
            </a:pPr>
            <a:endParaRPr sz="1800" dirty="0"/>
          </a:p>
        </p:txBody>
      </p:sp>
      <p:pic>
        <p:nvPicPr>
          <p:cNvPr id="3" name="Picture 2" descr="A picture containing object&#10;&#10;Description automatically generated">
            <a:extLst>
              <a:ext uri="{FF2B5EF4-FFF2-40B4-BE49-F238E27FC236}">
                <a16:creationId xmlns:a16="http://schemas.microsoft.com/office/drawing/2014/main" id="{C6CF7F35-D093-41B4-B757-12BC5D768B54}"/>
              </a:ext>
            </a:extLst>
          </p:cNvPr>
          <p:cNvPicPr>
            <a:picLocks noChangeAspect="1"/>
          </p:cNvPicPr>
          <p:nvPr/>
        </p:nvPicPr>
        <p:blipFill>
          <a:blip r:embed="rId3"/>
          <a:stretch>
            <a:fillRect/>
          </a:stretch>
        </p:blipFill>
        <p:spPr>
          <a:xfrm>
            <a:off x="8368235" y="4530055"/>
            <a:ext cx="694496" cy="553282"/>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effectLst/>
      </p:bgPr>
    </p:bg>
    <p:spTree>
      <p:nvGrpSpPr>
        <p:cNvPr id="1" name="Shape 2020"/>
        <p:cNvGrpSpPr/>
        <p:nvPr/>
      </p:nvGrpSpPr>
      <p:grpSpPr>
        <a:xfrm>
          <a:off x="0" y="0"/>
          <a:ext cx="0" cy="0"/>
          <a:chOff x="0" y="0"/>
          <a:chExt cx="0" cy="0"/>
        </a:xfrm>
      </p:grpSpPr>
      <p:sp>
        <p:nvSpPr>
          <p:cNvPr id="2021" name="Google Shape;2021;p158"/>
          <p:cNvSpPr txBox="1">
            <a:spLocks noGrp="1"/>
          </p:cNvSpPr>
          <p:nvPr>
            <p:ph type="ctrTitle"/>
          </p:nvPr>
        </p:nvSpPr>
        <p:spPr>
          <a:xfrm>
            <a:off x="685800" y="2020491"/>
            <a:ext cx="7772400" cy="11025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ato"/>
              <a:buNone/>
            </a:pPr>
            <a:r>
              <a:rPr lang="en-US"/>
              <a:t>Covering Complex Spaces</a:t>
            </a:r>
            <a:endParaRPr sz="4400" b="1" i="0" u="none" strike="noStrike" cap="none">
              <a:solidFill>
                <a:schemeClr val="lt1"/>
              </a:solidFill>
              <a:latin typeface="Lato"/>
              <a:ea typeface="Lato"/>
              <a:cs typeface="Lato"/>
              <a:sym typeface="La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6" name="Google Shape;2026;p159"/>
          <p:cNvSpPr txBox="1">
            <a:spLocks noGrp="1"/>
          </p:cNvSpPr>
          <p:nvPr>
            <p:ph type="title"/>
          </p:nvPr>
        </p:nvSpPr>
        <p:spPr>
          <a:xfrm>
            <a:off x="457200" y="205979"/>
            <a:ext cx="8229600" cy="857250"/>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F2B27"/>
              </a:buClr>
              <a:buFont typeface="Lato"/>
              <a:buNone/>
            </a:pPr>
            <a:r>
              <a:rPr lang="en-US" dirty="0">
                <a:solidFill>
                  <a:schemeClr val="bg1"/>
                </a:solidFill>
              </a:rPr>
              <a:t>Complex Space</a:t>
            </a:r>
            <a:r>
              <a:rPr lang="en-US" dirty="0"/>
              <a:t>	</a:t>
            </a:r>
            <a:endParaRPr sz="4400" b="0" i="0" u="none" strike="noStrike" cap="none" dirty="0">
              <a:solidFill>
                <a:srgbClr val="2F2B27"/>
              </a:solidFill>
              <a:latin typeface="Lato"/>
              <a:ea typeface="Lato"/>
              <a:cs typeface="Lato"/>
              <a:sym typeface="Lato"/>
            </a:endParaRPr>
          </a:p>
        </p:txBody>
      </p:sp>
      <p:sp>
        <p:nvSpPr>
          <p:cNvPr id="2027" name="Google Shape;2027;p159"/>
          <p:cNvSpPr txBox="1">
            <a:spLocks noGrp="1"/>
          </p:cNvSpPr>
          <p:nvPr>
            <p:ph type="body" idx="1"/>
          </p:nvPr>
        </p:nvSpPr>
        <p:spPr>
          <a:xfrm>
            <a:off x="457200" y="1200151"/>
            <a:ext cx="8229600" cy="3394472"/>
          </a:xfrm>
          <a:prstGeom prst="rect">
            <a:avLst/>
          </a:prstGeom>
          <a:gradFill>
            <a:gsLst>
              <a:gs pos="100000">
                <a:schemeClr val="accent2">
                  <a:lumMod val="60000"/>
                  <a:lumOff val="40000"/>
                </a:schemeClr>
              </a:gs>
              <a:gs pos="0">
                <a:schemeClr val="accent4">
                  <a:lumMod val="0"/>
                  <a:lumOff val="100000"/>
                </a:schemeClr>
              </a:gs>
              <a:gs pos="0">
                <a:srgbClr val="0E0D0C">
                  <a:lumMod val="90000"/>
                </a:srgbClr>
              </a:gs>
              <a:gs pos="80000">
                <a:schemeClr val="accent2">
                  <a:lumMod val="90000"/>
                </a:schemeClr>
              </a:gs>
            </a:gsLst>
            <a:lin ang="2700000" scaled="1"/>
          </a:gradFill>
          <a:ln>
            <a:noFill/>
          </a:ln>
        </p:spPr>
        <p:txBody>
          <a:bodyPr spcFirstLastPara="1" wrap="square" lIns="91425" tIns="45700" rIns="91425" bIns="45700" anchor="t" anchorCtr="0">
            <a:noAutofit/>
          </a:bodyPr>
          <a:lstStyle/>
          <a:p>
            <a:pPr marL="342900" marR="0" lvl="0" indent="-139700" algn="ctr" rtl="0">
              <a:spcBef>
                <a:spcPts val="0"/>
              </a:spcBef>
              <a:spcAft>
                <a:spcPts val="0"/>
              </a:spcAft>
              <a:buClr>
                <a:srgbClr val="2F2B27"/>
              </a:buClr>
              <a:buSzPts val="3200"/>
              <a:buFont typeface="Arial"/>
              <a:buNone/>
            </a:pPr>
            <a:endParaRPr lang="en-US" sz="2800" dirty="0">
              <a:solidFill>
                <a:schemeClr val="bg1"/>
              </a:solidFill>
            </a:endParaRPr>
          </a:p>
          <a:p>
            <a:pPr marL="342900" marR="0" lvl="0" indent="-139700" algn="ctr" rtl="0">
              <a:spcBef>
                <a:spcPts val="0"/>
              </a:spcBef>
              <a:spcAft>
                <a:spcPts val="0"/>
              </a:spcAft>
              <a:buClr>
                <a:srgbClr val="2F2B27"/>
              </a:buClr>
              <a:buSzPts val="3200"/>
              <a:buFont typeface="Arial"/>
              <a:buNone/>
            </a:pPr>
            <a:r>
              <a:rPr lang="en-US" sz="2800" dirty="0">
                <a:solidFill>
                  <a:schemeClr val="bg1"/>
                </a:solidFill>
              </a:rPr>
              <a:t>So, we have a pretty good understanding of covering spaces with wireless routers and access points using different types of equipment, and the rules that come along with them (POE, switches, POE switches, APs, the “Same Language Rule”, etc.)</a:t>
            </a:r>
            <a:endParaRPr sz="2800" b="0" i="0" u="none" strike="noStrike" cap="none" dirty="0">
              <a:solidFill>
                <a:schemeClr val="bg1"/>
              </a:solidFill>
              <a:sym typeface="Lato"/>
            </a:endParaRPr>
          </a:p>
        </p:txBody>
      </p:sp>
      <p:pic>
        <p:nvPicPr>
          <p:cNvPr id="3" name="Picture 2" descr="A picture containing object&#10;&#10;Description automatically generated">
            <a:extLst>
              <a:ext uri="{FF2B5EF4-FFF2-40B4-BE49-F238E27FC236}">
                <a16:creationId xmlns:a16="http://schemas.microsoft.com/office/drawing/2014/main" id="{A86E403A-1E50-4BED-A185-03E4583A974E}"/>
              </a:ext>
            </a:extLst>
          </p:cNvPr>
          <p:cNvPicPr>
            <a:picLocks noChangeAspect="1"/>
          </p:cNvPicPr>
          <p:nvPr/>
        </p:nvPicPr>
        <p:blipFill>
          <a:blip r:embed="rId3"/>
          <a:stretch>
            <a:fillRect/>
          </a:stretch>
        </p:blipFill>
        <p:spPr>
          <a:xfrm>
            <a:off x="8362513" y="4594623"/>
            <a:ext cx="648574" cy="516697"/>
          </a:xfrm>
          <a:prstGeom prst="rect">
            <a:avLst/>
          </a:prstGeom>
        </p:spPr>
      </p:pic>
    </p:spTree>
  </p:cSld>
  <p:clrMapOvr>
    <a:masterClrMapping/>
  </p:clrMapOvr>
</p:sld>
</file>

<file path=ppt/theme/theme1.xml><?xml version="1.0" encoding="utf-8"?>
<a:theme xmlns:a="http://schemas.openxmlformats.org/drawingml/2006/main" name="Default Theme">
  <a:themeElements>
    <a:clrScheme name="Custom 1">
      <a:dk1>
        <a:srgbClr val="FFFFFF"/>
      </a:dk1>
      <a:lt1>
        <a:srgbClr val="FFFFFF"/>
      </a:lt1>
      <a:dk2>
        <a:srgbClr val="FFFFFF"/>
      </a:dk2>
      <a:lt2>
        <a:srgbClr val="E33B29"/>
      </a:lt2>
      <a:accent1>
        <a:srgbClr val="E33B29"/>
      </a:accent1>
      <a:accent2>
        <a:srgbClr val="2A516B"/>
      </a:accent2>
      <a:accent3>
        <a:srgbClr val="4CAAA3"/>
      </a:accent3>
      <a:accent4>
        <a:srgbClr val="2F2B27"/>
      </a:accent4>
      <a:accent5>
        <a:srgbClr val="FFFFFF"/>
      </a:accent5>
      <a:accent6>
        <a:srgbClr val="E33B29"/>
      </a:accent6>
      <a:hlink>
        <a:srgbClr val="4CAAA3"/>
      </a:hlink>
      <a:folHlink>
        <a:srgbClr val="4CAA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8093</TotalTime>
  <Words>7290</Words>
  <Application>Microsoft Macintosh PowerPoint</Application>
  <PresentationFormat>On-screen Show (16:9)</PresentationFormat>
  <Paragraphs>811</Paragraphs>
  <Slides>141</Slides>
  <Notes>136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141</vt:i4>
      </vt:variant>
    </vt:vector>
  </HeadingPairs>
  <TitlesOfParts>
    <vt:vector size="145" baseType="lpstr">
      <vt:lpstr>Calibri</vt:lpstr>
      <vt:lpstr>Arial</vt:lpstr>
      <vt:lpstr>Lato</vt:lpstr>
      <vt:lpstr>Default Theme</vt:lpstr>
      <vt:lpstr>Network Training BY  “ITChefrobin”</vt:lpstr>
      <vt:lpstr>Networking Basics </vt:lpstr>
      <vt:lpstr>Internet Service Providers</vt:lpstr>
      <vt:lpstr>Let’s build a simple network</vt:lpstr>
      <vt:lpstr>Modems</vt:lpstr>
      <vt:lpstr>Routers</vt:lpstr>
      <vt:lpstr>Types of Routers 1</vt:lpstr>
      <vt:lpstr>Types of Routers 2</vt:lpstr>
      <vt:lpstr>Next step… devices!</vt:lpstr>
      <vt:lpstr>Next step… devices!</vt:lpstr>
      <vt:lpstr>Hardwiring</vt:lpstr>
      <vt:lpstr>    Hardwiring</vt:lpstr>
      <vt:lpstr>Hardwiring</vt:lpstr>
      <vt:lpstr>Hardwiring</vt:lpstr>
      <vt:lpstr>Uh oh...</vt:lpstr>
      <vt:lpstr>Switches</vt:lpstr>
      <vt:lpstr>Switches</vt:lpstr>
      <vt:lpstr>Switches</vt:lpstr>
      <vt:lpstr>Hardwiring</vt:lpstr>
      <vt:lpstr>Hardwiring</vt:lpstr>
      <vt:lpstr>If we add more equipment...</vt:lpstr>
      <vt:lpstr>If we add more equipment...</vt:lpstr>
      <vt:lpstr>If we add more equipment...</vt:lpstr>
      <vt:lpstr>If we add more equipment...</vt:lpstr>
      <vt:lpstr>If we add more equipment...</vt:lpstr>
      <vt:lpstr>Just focus on the basics</vt:lpstr>
      <vt:lpstr>Speaking of devices, </vt:lpstr>
      <vt:lpstr>Speaking of devices </vt:lpstr>
      <vt:lpstr>What’s an IP Address? </vt:lpstr>
      <vt:lpstr>What’s an IP Address? </vt:lpstr>
      <vt:lpstr>So, what has an IP address?</vt:lpstr>
      <vt:lpstr>So, what has an IP address?</vt:lpstr>
      <vt:lpstr>Why does this matter? </vt:lpstr>
      <vt:lpstr>Why does this matter? </vt:lpstr>
      <vt:lpstr>Why does this matter? </vt:lpstr>
      <vt:lpstr>Don’t fall for the easy mistake!</vt:lpstr>
      <vt:lpstr>Don’t fall for the easy mistake!</vt:lpstr>
      <vt:lpstr>Don’t fall for the easy mistake!</vt:lpstr>
      <vt:lpstr>Now that we all agree,</vt:lpstr>
      <vt:lpstr>Wireless</vt:lpstr>
      <vt:lpstr>Wireless</vt:lpstr>
      <vt:lpstr>Wireless</vt:lpstr>
      <vt:lpstr>Wireless</vt:lpstr>
      <vt:lpstr>Wireless</vt:lpstr>
      <vt:lpstr>Wireless</vt:lpstr>
      <vt:lpstr>Wireless</vt:lpstr>
      <vt:lpstr>Cue Access Points! </vt:lpstr>
      <vt:lpstr>Cue Access Points! </vt:lpstr>
      <vt:lpstr>Types of AP’s (1)</vt:lpstr>
      <vt:lpstr>Types of AP’s (2)</vt:lpstr>
      <vt:lpstr>Types of AP’s (3)</vt:lpstr>
      <vt:lpstr>Types of AP’s (3)</vt:lpstr>
      <vt:lpstr>Types of AP’s (4)</vt:lpstr>
      <vt:lpstr>Types of AP’s (4)</vt:lpstr>
      <vt:lpstr>Wireless</vt:lpstr>
      <vt:lpstr>Wireless</vt:lpstr>
      <vt:lpstr>What about MX64s?</vt:lpstr>
      <vt:lpstr>What about MX64s?</vt:lpstr>
      <vt:lpstr>MX64</vt:lpstr>
      <vt:lpstr>MX64</vt:lpstr>
      <vt:lpstr>MX64</vt:lpstr>
      <vt:lpstr>MX64</vt:lpstr>
      <vt:lpstr>Basics Recap</vt:lpstr>
      <vt:lpstr>What we’ve covered</vt:lpstr>
      <vt:lpstr>Advanced Networking</vt:lpstr>
      <vt:lpstr>Let’s pick up where we left off</vt:lpstr>
      <vt:lpstr>MX64</vt:lpstr>
      <vt:lpstr>Our previous setup</vt:lpstr>
      <vt:lpstr>Our previous setup</vt:lpstr>
      <vt:lpstr>Our previous setup</vt:lpstr>
      <vt:lpstr>Our previous setup</vt:lpstr>
      <vt:lpstr>Our previous setup</vt:lpstr>
      <vt:lpstr>Power over Ethernet (PoE) </vt:lpstr>
      <vt:lpstr>Power over Ethernet (PoE) </vt:lpstr>
      <vt:lpstr>PoE Injector</vt:lpstr>
      <vt:lpstr>PoE Injector</vt:lpstr>
      <vt:lpstr>How PoE works</vt:lpstr>
      <vt:lpstr>How PoE works</vt:lpstr>
      <vt:lpstr>But what about multiple devices?</vt:lpstr>
      <vt:lpstr>The PoE Switch</vt:lpstr>
      <vt:lpstr>The PoE Switch</vt:lpstr>
      <vt:lpstr>What else? </vt:lpstr>
      <vt:lpstr>What else? </vt:lpstr>
      <vt:lpstr>1 Simple Exception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“Same Language” Rule</vt:lpstr>
      <vt:lpstr>Advanced Networking</vt:lpstr>
      <vt:lpstr>Advanced Recap</vt:lpstr>
      <vt:lpstr>Covering Complex Spaces</vt:lpstr>
      <vt:lpstr>Complex Space </vt:lpstr>
      <vt:lpstr>Complex Space </vt:lpstr>
      <vt:lpstr>Complex Space </vt:lpstr>
      <vt:lpstr>Building Materials </vt:lpstr>
      <vt:lpstr>Building Materials </vt:lpstr>
      <vt:lpstr>Building Materials </vt:lpstr>
      <vt:lpstr>Building Materials </vt:lpstr>
      <vt:lpstr>Building Materials </vt:lpstr>
      <vt:lpstr>Building Materials </vt:lpstr>
      <vt:lpstr>Careful with Materials! </vt:lpstr>
      <vt:lpstr>Careful with Materials! </vt:lpstr>
      <vt:lpstr>Careful with Materials! </vt:lpstr>
      <vt:lpstr>Careful with Materials! </vt:lpstr>
      <vt:lpstr>Careful with Materials! </vt:lpstr>
      <vt:lpstr>Where? The Most Important Question</vt:lpstr>
      <vt:lpstr>Where? The Most Important Question</vt:lpstr>
      <vt:lpstr>Where? The Most Important Question</vt:lpstr>
      <vt:lpstr>Where? The Most Important Question</vt:lpstr>
      <vt:lpstr>Where? The Most Important Question</vt:lpstr>
      <vt:lpstr>Where? The Most Important Question</vt:lpstr>
      <vt:lpstr>Where? The Most Important Question</vt:lpstr>
      <vt:lpstr>Where where where?</vt:lpstr>
      <vt:lpstr>Where where where?</vt:lpstr>
      <vt:lpstr>Real Life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Covering Complex Space Recap</vt:lpstr>
      <vt:lpstr>Covering Space Recap</vt:lpstr>
      <vt:lpstr>Congrats! You’ve completed PAR’S Networking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Mast</dc:creator>
  <cp:lastModifiedBy>Robin Mast</cp:lastModifiedBy>
  <cp:revision>23</cp:revision>
  <dcterms:modified xsi:type="dcterms:W3CDTF">2020-02-07T05:14:13Z</dcterms:modified>
</cp:coreProperties>
</file>