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embeddedFontLst>
    <p:embeddedFont>
      <p:font typeface="Merriweather"/>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Merriweather-regular.fntdata"/><Relationship Id="rId21" Type="http://schemas.openxmlformats.org/officeDocument/2006/relationships/slide" Target="slides/slide16.xml"/><Relationship Id="rId24" Type="http://schemas.openxmlformats.org/officeDocument/2006/relationships/font" Target="fonts/Merriweather-italic.fntdata"/><Relationship Id="rId23" Type="http://schemas.openxmlformats.org/officeDocument/2006/relationships/font" Target="fonts/Merriweather-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font" Target="fonts/Merriweather-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5fe84139eb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25fe84139eb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5fe84139eb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5fe84139eb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5fe84139eb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5fe84139eb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5fe84139eb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5fe84139eb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f7160608f6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f7160608f6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fac7c9f81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2fac7c9f81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5fe84139eb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5fe84139eb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25fe84139e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25fe84139e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5fe84139eb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5fe84139eb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25fe84139eb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25fe84139eb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5fe84139eb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25fe84139eb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5fe84139eb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25fe84139eb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5fe84139eb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25fe84139eb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5fe84139eb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25fe84139eb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f7fdc953d5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f7fdc953d5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0.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8.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docs.google.com/document/d/1nq42j7IJ9NauLuVR-e1siUPFhx-1JkSK2qcKf_31_Gg/edit?usp=sharing" TargetMode="External"/><Relationship Id="rId4" Type="http://schemas.openxmlformats.org/officeDocument/2006/relationships/hyperlink" Target="https://docs.google.com/document/d/1_sNOvti5FwRlUd_XlI2G1SNmzhc0yfkz44bTOMl0Pk8/edit?usp=sharing" TargetMode="External"/><Relationship Id="rId5" Type="http://schemas.openxmlformats.org/officeDocument/2006/relationships/hyperlink" Target="https://docs.google.com/document/d/1AbqYXvjyuATszPZgG7RkQEtR8t5mqtpQzHnnOIc-5Ts/edit?usp=sharing" TargetMode="External"/><Relationship Id="rId6" Type="http://schemas.openxmlformats.org/officeDocument/2006/relationships/slide" Target="/ppt/slid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1.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3"/>
          <p:cNvSpPr txBox="1"/>
          <p:nvPr/>
        </p:nvSpPr>
        <p:spPr>
          <a:xfrm>
            <a:off x="1964100" y="632550"/>
            <a:ext cx="5215800" cy="3032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7000">
                <a:solidFill>
                  <a:schemeClr val="lt1"/>
                </a:solidFill>
                <a:latin typeface="Merriweather"/>
                <a:ea typeface="Merriweather"/>
                <a:cs typeface="Merriweather"/>
                <a:sym typeface="Merriweather"/>
              </a:rPr>
              <a:t> RESUMES</a:t>
            </a:r>
            <a:endParaRPr b="1" sz="7000">
              <a:solidFill>
                <a:schemeClr val="lt1"/>
              </a:solidFill>
              <a:latin typeface="Merriweather"/>
              <a:ea typeface="Merriweather"/>
              <a:cs typeface="Merriweather"/>
              <a:sym typeface="Merriweather"/>
            </a:endParaRPr>
          </a:p>
          <a:p>
            <a:pPr indent="0" lvl="0" marL="0" rtl="0" algn="ctr">
              <a:spcBef>
                <a:spcPts val="0"/>
              </a:spcBef>
              <a:spcAft>
                <a:spcPts val="0"/>
              </a:spcAft>
              <a:buNone/>
            </a:pPr>
            <a:r>
              <a:rPr b="1" lang="en" sz="4500">
                <a:solidFill>
                  <a:schemeClr val="lt1"/>
                </a:solidFill>
                <a:latin typeface="Merriweather"/>
                <a:ea typeface="Merriweather"/>
                <a:cs typeface="Merriweather"/>
                <a:sym typeface="Merriweather"/>
              </a:rPr>
              <a:t>Casting Profiles &amp; Written</a:t>
            </a:r>
            <a:r>
              <a:rPr b="1" lang="en" sz="7000">
                <a:solidFill>
                  <a:schemeClr val="lt1"/>
                </a:solidFill>
                <a:latin typeface="Merriweather"/>
                <a:ea typeface="Merriweather"/>
                <a:cs typeface="Merriweather"/>
                <a:sym typeface="Merriweather"/>
              </a:rPr>
              <a:t> </a:t>
            </a:r>
            <a:endParaRPr b="1" sz="7000">
              <a:solidFill>
                <a:schemeClr val="lt1"/>
              </a:solidFill>
              <a:latin typeface="Merriweather"/>
              <a:ea typeface="Merriweather"/>
              <a:cs typeface="Merriweather"/>
              <a:sym typeface="Merriweather"/>
            </a:endParaRPr>
          </a:p>
        </p:txBody>
      </p:sp>
      <p:sp>
        <p:nvSpPr>
          <p:cNvPr id="55" name="Google Shape;55;p13"/>
          <p:cNvSpPr txBox="1"/>
          <p:nvPr/>
        </p:nvSpPr>
        <p:spPr>
          <a:xfrm>
            <a:off x="2590500" y="4049550"/>
            <a:ext cx="39630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chemeClr val="lt1"/>
                </a:solidFill>
                <a:latin typeface="Georgia"/>
                <a:ea typeface="Georgia"/>
                <a:cs typeface="Georgia"/>
                <a:sym typeface="Georgia"/>
              </a:rPr>
              <a:t>Emma Graves | Trinity Talent Agency</a:t>
            </a:r>
            <a:endParaRPr sz="1700">
              <a:solidFill>
                <a:schemeClr val="lt1"/>
              </a:solidFill>
              <a:latin typeface="Georgia"/>
              <a:ea typeface="Georgia"/>
              <a:cs typeface="Georgia"/>
              <a:sym typeface="Georgi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2"/>
          <p:cNvSpPr txBox="1"/>
          <p:nvPr>
            <p:ph type="title"/>
          </p:nvPr>
        </p:nvSpPr>
        <p:spPr>
          <a:xfrm>
            <a:off x="311700" y="828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erriweather"/>
                <a:ea typeface="Merriweather"/>
                <a:cs typeface="Merriweather"/>
                <a:sym typeface="Merriweather"/>
              </a:rPr>
              <a:t>SPECIAL SKILLS:</a:t>
            </a:r>
            <a:endParaRPr b="1">
              <a:latin typeface="Merriweather"/>
              <a:ea typeface="Merriweather"/>
              <a:cs typeface="Merriweather"/>
              <a:sym typeface="Merriweather"/>
            </a:endParaRPr>
          </a:p>
        </p:txBody>
      </p:sp>
      <p:sp>
        <p:nvSpPr>
          <p:cNvPr id="113" name="Google Shape;113;p22"/>
          <p:cNvSpPr txBox="1"/>
          <p:nvPr>
            <p:ph idx="1" type="body"/>
          </p:nvPr>
        </p:nvSpPr>
        <p:spPr>
          <a:xfrm>
            <a:off x="311700" y="564975"/>
            <a:ext cx="8520600" cy="4410000"/>
          </a:xfrm>
          <a:prstGeom prst="rect">
            <a:avLst/>
          </a:prstGeom>
        </p:spPr>
        <p:txBody>
          <a:bodyPr anchorCtr="0" anchor="t" bIns="91425" lIns="91425" spcFirstLastPara="1" rIns="91425" wrap="square" tIns="91425">
            <a:noAutofit/>
          </a:bodyPr>
          <a:lstStyle/>
          <a:p>
            <a:pPr indent="0" lvl="0" marL="0" rtl="0" algn="l">
              <a:lnSpc>
                <a:spcPct val="140000"/>
              </a:lnSpc>
              <a:spcBef>
                <a:spcPts val="1200"/>
              </a:spcBef>
              <a:spcAft>
                <a:spcPts val="0"/>
              </a:spcAft>
              <a:buNone/>
            </a:pPr>
            <a:r>
              <a:rPr lang="en" sz="1300">
                <a:solidFill>
                  <a:schemeClr val="dk1"/>
                </a:solidFill>
                <a:latin typeface="Times New Roman"/>
                <a:ea typeface="Times New Roman"/>
                <a:cs typeface="Times New Roman"/>
                <a:sym typeface="Times New Roman"/>
              </a:rPr>
              <a:t>Things you can do that you’re </a:t>
            </a:r>
            <a:r>
              <a:rPr b="1" lang="en" sz="1300">
                <a:solidFill>
                  <a:schemeClr val="dk1"/>
                </a:solidFill>
                <a:latin typeface="Times New Roman"/>
                <a:ea typeface="Times New Roman"/>
                <a:cs typeface="Times New Roman"/>
                <a:sym typeface="Times New Roman"/>
              </a:rPr>
              <a:t>GREAT</a:t>
            </a:r>
            <a:r>
              <a:rPr lang="en" sz="1300">
                <a:solidFill>
                  <a:schemeClr val="dk1"/>
                </a:solidFill>
                <a:latin typeface="Times New Roman"/>
                <a:ea typeface="Times New Roman"/>
                <a:cs typeface="Times New Roman"/>
                <a:sym typeface="Times New Roman"/>
              </a:rPr>
              <a:t> at!</a:t>
            </a:r>
            <a:endParaRPr sz="1300">
              <a:solidFill>
                <a:schemeClr val="dk1"/>
              </a:solidFill>
              <a:latin typeface="Times New Roman"/>
              <a:ea typeface="Times New Roman"/>
              <a:cs typeface="Times New Roman"/>
              <a:sym typeface="Times New Roman"/>
            </a:endParaRPr>
          </a:p>
          <a:p>
            <a:pPr indent="0" lvl="0" marL="0" rtl="0" algn="l">
              <a:lnSpc>
                <a:spcPct val="140000"/>
              </a:lnSpc>
              <a:spcBef>
                <a:spcPts val="1200"/>
              </a:spcBef>
              <a:spcAft>
                <a:spcPts val="0"/>
              </a:spcAft>
              <a:buNone/>
            </a:pPr>
            <a:r>
              <a:rPr lang="en" sz="1300">
                <a:solidFill>
                  <a:srgbClr val="060606"/>
                </a:solidFill>
                <a:latin typeface="Times New Roman"/>
                <a:ea typeface="Times New Roman"/>
                <a:cs typeface="Times New Roman"/>
                <a:sym typeface="Times New Roman"/>
              </a:rPr>
              <a:t>Special skills categories and how to list them:</a:t>
            </a:r>
            <a:endParaRPr sz="1300">
              <a:solidFill>
                <a:srgbClr val="060606"/>
              </a:solidFill>
              <a:latin typeface="Times New Roman"/>
              <a:ea typeface="Times New Roman"/>
              <a:cs typeface="Times New Roman"/>
              <a:sym typeface="Times New Roman"/>
            </a:endParaRPr>
          </a:p>
          <a:p>
            <a:pPr indent="-311150" lvl="0" marL="457200" rtl="0" algn="l">
              <a:lnSpc>
                <a:spcPct val="140000"/>
              </a:lnSpc>
              <a:spcBef>
                <a:spcPts val="1200"/>
              </a:spcBef>
              <a:spcAft>
                <a:spcPts val="0"/>
              </a:spcAft>
              <a:buClr>
                <a:srgbClr val="0000FF"/>
              </a:buClr>
              <a:buSzPts val="1300"/>
              <a:buFont typeface="Times New Roman"/>
              <a:buChar char="●"/>
            </a:pPr>
            <a:r>
              <a:rPr b="1" lang="en" sz="1300">
                <a:solidFill>
                  <a:srgbClr val="0000FF"/>
                </a:solidFill>
                <a:latin typeface="Times New Roman"/>
                <a:ea typeface="Times New Roman"/>
                <a:cs typeface="Times New Roman"/>
                <a:sym typeface="Times New Roman"/>
              </a:rPr>
              <a:t>Sports/Dance/Instruments</a:t>
            </a:r>
            <a:endParaRPr b="1" sz="1300">
              <a:solidFill>
                <a:srgbClr val="0000FF"/>
              </a:solidFill>
              <a:latin typeface="Times New Roman"/>
              <a:ea typeface="Times New Roman"/>
              <a:cs typeface="Times New Roman"/>
              <a:sym typeface="Times New Roman"/>
            </a:endParaRPr>
          </a:p>
          <a:p>
            <a:pPr indent="-311150" lvl="1" marL="914400" rtl="0" algn="l">
              <a:spcBef>
                <a:spcPts val="0"/>
              </a:spcBef>
              <a:spcAft>
                <a:spcPts val="0"/>
              </a:spcAft>
              <a:buClr>
                <a:schemeClr val="dk1"/>
              </a:buClr>
              <a:buSzPts val="1300"/>
              <a:buFont typeface="Times New Roman"/>
              <a:buChar char="○"/>
            </a:pPr>
            <a:r>
              <a:rPr lang="en" sz="1300">
                <a:solidFill>
                  <a:schemeClr val="dk1"/>
                </a:solidFill>
                <a:latin typeface="Times New Roman"/>
                <a:ea typeface="Times New Roman"/>
                <a:cs typeface="Times New Roman"/>
                <a:sym typeface="Times New Roman"/>
              </a:rPr>
              <a:t>Include your experience level, or how many years you’ve been studying/practicing the skill, but remember to update this</a:t>
            </a:r>
            <a:endParaRPr sz="1300">
              <a:solidFill>
                <a:schemeClr val="dk1"/>
              </a:solidFill>
              <a:latin typeface="Times New Roman"/>
              <a:ea typeface="Times New Roman"/>
              <a:cs typeface="Times New Roman"/>
              <a:sym typeface="Times New Roman"/>
            </a:endParaRPr>
          </a:p>
          <a:p>
            <a:pPr indent="-311150" lvl="0" marL="457200" rtl="0" algn="l">
              <a:lnSpc>
                <a:spcPct val="140000"/>
              </a:lnSpc>
              <a:spcBef>
                <a:spcPts val="0"/>
              </a:spcBef>
              <a:spcAft>
                <a:spcPts val="0"/>
              </a:spcAft>
              <a:buClr>
                <a:srgbClr val="0000FF"/>
              </a:buClr>
              <a:buSzPts val="1300"/>
              <a:buChar char="●"/>
            </a:pPr>
            <a:r>
              <a:rPr b="1" lang="en" sz="1300">
                <a:solidFill>
                  <a:srgbClr val="0000FF"/>
                </a:solidFill>
                <a:latin typeface="Times New Roman"/>
                <a:ea typeface="Times New Roman"/>
                <a:cs typeface="Times New Roman"/>
                <a:sym typeface="Times New Roman"/>
              </a:rPr>
              <a:t>Languages</a:t>
            </a:r>
            <a:r>
              <a:rPr lang="en" sz="1300">
                <a:solidFill>
                  <a:srgbClr val="0000FF"/>
                </a:solidFill>
                <a:latin typeface="Times New Roman"/>
                <a:ea typeface="Times New Roman"/>
                <a:cs typeface="Times New Roman"/>
                <a:sym typeface="Times New Roman"/>
              </a:rPr>
              <a:t>: </a:t>
            </a:r>
            <a:endParaRPr sz="1300">
              <a:solidFill>
                <a:srgbClr val="0000FF"/>
              </a:solidFill>
              <a:latin typeface="Times New Roman"/>
              <a:ea typeface="Times New Roman"/>
              <a:cs typeface="Times New Roman"/>
              <a:sym typeface="Times New Roman"/>
            </a:endParaRPr>
          </a:p>
          <a:p>
            <a:pPr indent="-311150" lvl="1" marL="914400" rtl="0" algn="l">
              <a:spcBef>
                <a:spcPts val="0"/>
              </a:spcBef>
              <a:spcAft>
                <a:spcPts val="0"/>
              </a:spcAft>
              <a:buClr>
                <a:schemeClr val="dk1"/>
              </a:buClr>
              <a:buSzPts val="1300"/>
              <a:buFont typeface="Times New Roman"/>
              <a:buChar char="○"/>
            </a:pPr>
            <a:r>
              <a:rPr lang="en" sz="1300">
                <a:solidFill>
                  <a:schemeClr val="dk1"/>
                </a:solidFill>
                <a:latin typeface="Times New Roman"/>
                <a:ea typeface="Times New Roman"/>
                <a:cs typeface="Times New Roman"/>
                <a:sym typeface="Times New Roman"/>
              </a:rPr>
              <a:t>Conversational or Fluent</a:t>
            </a:r>
            <a:endParaRPr sz="1300">
              <a:solidFill>
                <a:schemeClr val="dk1"/>
              </a:solidFill>
              <a:latin typeface="Times New Roman"/>
              <a:ea typeface="Times New Roman"/>
              <a:cs typeface="Times New Roman"/>
              <a:sym typeface="Times New Roman"/>
            </a:endParaRPr>
          </a:p>
          <a:p>
            <a:pPr indent="-311150" lvl="0" marL="457200" rtl="0" algn="l">
              <a:lnSpc>
                <a:spcPct val="140000"/>
              </a:lnSpc>
              <a:spcBef>
                <a:spcPts val="0"/>
              </a:spcBef>
              <a:spcAft>
                <a:spcPts val="0"/>
              </a:spcAft>
              <a:buClr>
                <a:srgbClr val="0000FF"/>
              </a:buClr>
              <a:buSzPts val="1300"/>
              <a:buChar char="●"/>
            </a:pPr>
            <a:r>
              <a:rPr b="1" lang="en" sz="1300">
                <a:solidFill>
                  <a:srgbClr val="0000FF"/>
                </a:solidFill>
                <a:latin typeface="Times New Roman"/>
                <a:ea typeface="Times New Roman"/>
                <a:cs typeface="Times New Roman"/>
                <a:sym typeface="Times New Roman"/>
              </a:rPr>
              <a:t>Accents</a:t>
            </a:r>
            <a:r>
              <a:rPr lang="en" sz="1300">
                <a:solidFill>
                  <a:srgbClr val="0000FF"/>
                </a:solidFill>
                <a:latin typeface="Times New Roman"/>
                <a:ea typeface="Times New Roman"/>
                <a:cs typeface="Times New Roman"/>
                <a:sym typeface="Times New Roman"/>
              </a:rPr>
              <a:t>: </a:t>
            </a:r>
            <a:endParaRPr sz="1300">
              <a:solidFill>
                <a:srgbClr val="0000FF"/>
              </a:solidFill>
              <a:latin typeface="Times New Roman"/>
              <a:ea typeface="Times New Roman"/>
              <a:cs typeface="Times New Roman"/>
              <a:sym typeface="Times New Roman"/>
            </a:endParaRPr>
          </a:p>
          <a:p>
            <a:pPr indent="-311150" lvl="1" marL="914400" rtl="0" algn="l">
              <a:spcBef>
                <a:spcPts val="0"/>
              </a:spcBef>
              <a:spcAft>
                <a:spcPts val="0"/>
              </a:spcAft>
              <a:buClr>
                <a:schemeClr val="dk1"/>
              </a:buClr>
              <a:buSzPts val="1300"/>
              <a:buChar char="○"/>
            </a:pPr>
            <a:r>
              <a:rPr lang="en" sz="1300">
                <a:solidFill>
                  <a:schemeClr val="dk1"/>
                </a:solidFill>
                <a:latin typeface="Times New Roman"/>
                <a:ea typeface="Times New Roman"/>
                <a:cs typeface="Times New Roman"/>
                <a:sym typeface="Times New Roman"/>
              </a:rPr>
              <a:t>Only list ones you can do well </a:t>
            </a:r>
            <a:r>
              <a:rPr b="1" lang="en" sz="1300" u="sng">
                <a:solidFill>
                  <a:schemeClr val="dk1"/>
                </a:solidFill>
                <a:latin typeface="Times New Roman"/>
                <a:ea typeface="Times New Roman"/>
                <a:cs typeface="Times New Roman"/>
                <a:sym typeface="Times New Roman"/>
              </a:rPr>
              <a:t>on command</a:t>
            </a:r>
            <a:r>
              <a:rPr lang="en" sz="1300">
                <a:solidFill>
                  <a:schemeClr val="dk1"/>
                </a:solidFill>
                <a:latin typeface="Times New Roman"/>
                <a:ea typeface="Times New Roman"/>
                <a:cs typeface="Times New Roman"/>
                <a:sym typeface="Times New Roman"/>
              </a:rPr>
              <a:t>!</a:t>
            </a:r>
            <a:endParaRPr sz="1300">
              <a:solidFill>
                <a:schemeClr val="dk1"/>
              </a:solidFill>
              <a:latin typeface="Times New Roman"/>
              <a:ea typeface="Times New Roman"/>
              <a:cs typeface="Times New Roman"/>
              <a:sym typeface="Times New Roman"/>
            </a:endParaRPr>
          </a:p>
          <a:p>
            <a:pPr indent="-311150" lvl="0" marL="457200" rtl="0" algn="l">
              <a:lnSpc>
                <a:spcPct val="140000"/>
              </a:lnSpc>
              <a:spcBef>
                <a:spcPts val="0"/>
              </a:spcBef>
              <a:spcAft>
                <a:spcPts val="0"/>
              </a:spcAft>
              <a:buClr>
                <a:srgbClr val="0000FF"/>
              </a:buClr>
              <a:buSzPts val="1300"/>
              <a:buFont typeface="Times New Roman"/>
              <a:buChar char="●"/>
            </a:pPr>
            <a:r>
              <a:rPr b="1" lang="en" sz="1300">
                <a:solidFill>
                  <a:srgbClr val="0000FF"/>
                </a:solidFill>
                <a:latin typeface="Times New Roman"/>
                <a:ea typeface="Times New Roman"/>
                <a:cs typeface="Times New Roman"/>
                <a:sym typeface="Times New Roman"/>
              </a:rPr>
              <a:t>List them in as few words as possible</a:t>
            </a:r>
            <a:endParaRPr b="1" sz="1300">
              <a:solidFill>
                <a:srgbClr val="0000FF"/>
              </a:solidFill>
              <a:latin typeface="Times New Roman"/>
              <a:ea typeface="Times New Roman"/>
              <a:cs typeface="Times New Roman"/>
              <a:sym typeface="Times New Roman"/>
            </a:endParaRPr>
          </a:p>
          <a:p>
            <a:pPr indent="-311150" lvl="1" marL="914400" rtl="0" algn="l">
              <a:spcBef>
                <a:spcPts val="0"/>
              </a:spcBef>
              <a:spcAft>
                <a:spcPts val="0"/>
              </a:spcAft>
              <a:buClr>
                <a:schemeClr val="dk1"/>
              </a:buClr>
              <a:buSzPts val="1300"/>
              <a:buFont typeface="Times New Roman"/>
              <a:buChar char="○"/>
            </a:pPr>
            <a:r>
              <a:rPr lang="en" sz="1300">
                <a:solidFill>
                  <a:schemeClr val="dk1"/>
                </a:solidFill>
                <a:latin typeface="Times New Roman"/>
                <a:ea typeface="Times New Roman"/>
                <a:cs typeface="Times New Roman"/>
                <a:sym typeface="Times New Roman"/>
              </a:rPr>
              <a:t>Do NOT list them like “I can braid hair really well”, instead say “Hair Braiding”. Instead of “I can ride a bike”, you’d list “Bike Riding” or “Biking”</a:t>
            </a:r>
            <a:endParaRPr sz="1300">
              <a:solidFill>
                <a:schemeClr val="dk1"/>
              </a:solidFill>
              <a:latin typeface="Times New Roman"/>
              <a:ea typeface="Times New Roman"/>
              <a:cs typeface="Times New Roman"/>
              <a:sym typeface="Times New Roman"/>
            </a:endParaRPr>
          </a:p>
          <a:p>
            <a:pPr indent="-311150" lvl="2" marL="1371600" rtl="0" algn="l">
              <a:spcBef>
                <a:spcPts val="0"/>
              </a:spcBef>
              <a:spcAft>
                <a:spcPts val="0"/>
              </a:spcAft>
              <a:buClr>
                <a:srgbClr val="0000FF"/>
              </a:buClr>
              <a:buSzPts val="1300"/>
              <a:buFont typeface="Times New Roman"/>
              <a:buChar char="■"/>
            </a:pPr>
            <a:r>
              <a:rPr lang="en" sz="1300">
                <a:solidFill>
                  <a:srgbClr val="0000FF"/>
                </a:solidFill>
                <a:latin typeface="Times New Roman"/>
                <a:ea typeface="Times New Roman"/>
                <a:cs typeface="Times New Roman"/>
                <a:sym typeface="Times New Roman"/>
              </a:rPr>
              <a:t>Note how each new word is capitalized!</a:t>
            </a:r>
            <a:endParaRPr sz="1300">
              <a:solidFill>
                <a:srgbClr val="0000FF"/>
              </a:solidFill>
              <a:latin typeface="Times New Roman"/>
              <a:ea typeface="Times New Roman"/>
              <a:cs typeface="Times New Roman"/>
              <a:sym typeface="Times New Roman"/>
            </a:endParaRPr>
          </a:p>
          <a:p>
            <a:pPr indent="-311150" lvl="0" marL="457200" rtl="0" algn="l">
              <a:lnSpc>
                <a:spcPct val="140000"/>
              </a:lnSpc>
              <a:spcBef>
                <a:spcPts val="0"/>
              </a:spcBef>
              <a:spcAft>
                <a:spcPts val="0"/>
              </a:spcAft>
              <a:buClr>
                <a:srgbClr val="0000FF"/>
              </a:buClr>
              <a:buSzPts val="1300"/>
              <a:buFont typeface="Times New Roman"/>
              <a:buChar char="●"/>
            </a:pPr>
            <a:r>
              <a:rPr b="1" lang="en" sz="1300">
                <a:solidFill>
                  <a:srgbClr val="0000FF"/>
                </a:solidFill>
                <a:latin typeface="Times New Roman"/>
                <a:ea typeface="Times New Roman"/>
                <a:cs typeface="Times New Roman"/>
                <a:sym typeface="Times New Roman"/>
              </a:rPr>
              <a:t>Conversation starter: (Written Resume)</a:t>
            </a:r>
            <a:endParaRPr b="1" sz="1300">
              <a:solidFill>
                <a:srgbClr val="0000FF"/>
              </a:solidFill>
              <a:latin typeface="Times New Roman"/>
              <a:ea typeface="Times New Roman"/>
              <a:cs typeface="Times New Roman"/>
              <a:sym typeface="Times New Roman"/>
            </a:endParaRPr>
          </a:p>
          <a:p>
            <a:pPr indent="-311150" lvl="1" marL="914400" rtl="0" algn="l">
              <a:spcBef>
                <a:spcPts val="0"/>
              </a:spcBef>
              <a:spcAft>
                <a:spcPts val="0"/>
              </a:spcAft>
              <a:buClr>
                <a:schemeClr val="dk1"/>
              </a:buClr>
              <a:buSzPts val="1300"/>
              <a:buFont typeface="Times New Roman"/>
              <a:buChar char="○"/>
            </a:pPr>
            <a:r>
              <a:rPr lang="en" sz="1300">
                <a:solidFill>
                  <a:schemeClr val="dk1"/>
                </a:solidFill>
                <a:latin typeface="Times New Roman"/>
                <a:ea typeface="Times New Roman"/>
                <a:cs typeface="Times New Roman"/>
                <a:sym typeface="Times New Roman"/>
              </a:rPr>
              <a:t>While not a requirement, many actors choose to end their special skills list with something unique or humorous that could serve as a “getting to know you” or a “conversation starter” </a:t>
            </a:r>
            <a:endParaRPr sz="1300">
              <a:solidFill>
                <a:srgbClr val="0000FF"/>
              </a:solidFill>
              <a:latin typeface="Times New Roman"/>
              <a:ea typeface="Times New Roman"/>
              <a:cs typeface="Times New Roman"/>
              <a:sym typeface="Times New Roman"/>
            </a:endParaRPr>
          </a:p>
        </p:txBody>
      </p:sp>
      <p:pic>
        <p:nvPicPr>
          <p:cNvPr id="114" name="Google Shape;114;p22"/>
          <p:cNvPicPr preferRelativeResize="0"/>
          <p:nvPr/>
        </p:nvPicPr>
        <p:blipFill>
          <a:blip r:embed="rId3">
            <a:alphaModFix/>
          </a:blip>
          <a:stretch>
            <a:fillRect/>
          </a:stretch>
        </p:blipFill>
        <p:spPr>
          <a:xfrm>
            <a:off x="6144150" y="82825"/>
            <a:ext cx="1589150" cy="15891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
                                            <p:txEl>
                                              <p:pRg end="11" st="1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
                                            <p:txEl>
                                              <p:pRg end="12" st="1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3"/>
          <p:cNvSpPr txBox="1"/>
          <p:nvPr>
            <p:ph type="title"/>
          </p:nvPr>
        </p:nvSpPr>
        <p:spPr>
          <a:xfrm>
            <a:off x="311700" y="828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erriweather"/>
                <a:ea typeface="Merriweather"/>
                <a:cs typeface="Merriweather"/>
                <a:sym typeface="Merriweather"/>
              </a:rPr>
              <a:t>SPECIAL SKILLS EXAMPLE:</a:t>
            </a:r>
            <a:endParaRPr b="1">
              <a:latin typeface="Merriweather"/>
              <a:ea typeface="Merriweather"/>
              <a:cs typeface="Merriweather"/>
              <a:sym typeface="Merriweather"/>
            </a:endParaRPr>
          </a:p>
        </p:txBody>
      </p:sp>
      <p:sp>
        <p:nvSpPr>
          <p:cNvPr id="120" name="Google Shape;120;p23"/>
          <p:cNvSpPr txBox="1"/>
          <p:nvPr>
            <p:ph idx="1" type="body"/>
          </p:nvPr>
        </p:nvSpPr>
        <p:spPr>
          <a:xfrm>
            <a:off x="311700" y="564975"/>
            <a:ext cx="8520600" cy="4410000"/>
          </a:xfrm>
          <a:prstGeom prst="rect">
            <a:avLst/>
          </a:prstGeom>
        </p:spPr>
        <p:txBody>
          <a:bodyPr anchorCtr="0" anchor="t" bIns="91425" lIns="91425" spcFirstLastPara="1" rIns="91425" wrap="square" tIns="91425">
            <a:noAutofit/>
          </a:bodyPr>
          <a:lstStyle/>
          <a:p>
            <a:pPr indent="0" lvl="0" marL="0" rtl="0" algn="l">
              <a:lnSpc>
                <a:spcPct val="140000"/>
              </a:lnSpc>
              <a:spcBef>
                <a:spcPts val="1200"/>
              </a:spcBef>
              <a:spcAft>
                <a:spcPts val="0"/>
              </a:spcAft>
              <a:buNone/>
            </a:pPr>
            <a:r>
              <a:t/>
            </a:r>
            <a:endParaRPr b="1" i="1" sz="2400">
              <a:solidFill>
                <a:schemeClr val="dk1"/>
              </a:solidFill>
              <a:latin typeface="Times New Roman"/>
              <a:ea typeface="Times New Roman"/>
              <a:cs typeface="Times New Roman"/>
              <a:sym typeface="Times New Roman"/>
            </a:endParaRPr>
          </a:p>
          <a:p>
            <a:pPr indent="0" lvl="0" marL="0" rtl="0" algn="l">
              <a:lnSpc>
                <a:spcPct val="140000"/>
              </a:lnSpc>
              <a:spcBef>
                <a:spcPts val="1200"/>
              </a:spcBef>
              <a:spcAft>
                <a:spcPts val="0"/>
              </a:spcAft>
              <a:buNone/>
            </a:pPr>
            <a:r>
              <a:rPr b="1" lang="en" sz="2100">
                <a:solidFill>
                  <a:schemeClr val="dk1"/>
                </a:solidFill>
                <a:latin typeface="Times New Roman"/>
                <a:ea typeface="Times New Roman"/>
                <a:cs typeface="Times New Roman"/>
                <a:sym typeface="Times New Roman"/>
              </a:rPr>
              <a:t>EXAMPLE: </a:t>
            </a:r>
            <a:r>
              <a:rPr lang="en" sz="2100">
                <a:solidFill>
                  <a:schemeClr val="dk1"/>
                </a:solidFill>
                <a:latin typeface="Times New Roman"/>
                <a:ea typeface="Times New Roman"/>
                <a:cs typeface="Times New Roman"/>
                <a:sym typeface="Times New Roman"/>
              </a:rPr>
              <a:t>Basic Gymnastics, Trombone (2 years), Spanish (Fluent), Biking, Running, Jumprope, Crying on Command, Collects Haunted Dolls.</a:t>
            </a:r>
            <a:endParaRPr sz="2100">
              <a:solidFill>
                <a:schemeClr val="dk1"/>
              </a:solidFill>
              <a:latin typeface="Times New Roman"/>
              <a:ea typeface="Times New Roman"/>
              <a:cs typeface="Times New Roman"/>
              <a:sym typeface="Times New Roman"/>
            </a:endParaRPr>
          </a:p>
          <a:p>
            <a:pPr indent="0" lvl="0" marL="0" rtl="0" algn="l">
              <a:spcBef>
                <a:spcPts val="1200"/>
              </a:spcBef>
              <a:spcAft>
                <a:spcPts val="1200"/>
              </a:spcAft>
              <a:buNone/>
            </a:pPr>
            <a:r>
              <a:t/>
            </a:r>
            <a:endParaRPr sz="1300">
              <a:solidFill>
                <a:schemeClr val="dk1"/>
              </a:solidFill>
              <a:latin typeface="Merriweather"/>
              <a:ea typeface="Merriweather"/>
              <a:cs typeface="Merriweather"/>
              <a:sym typeface="Merriweather"/>
            </a:endParaRPr>
          </a:p>
        </p:txBody>
      </p:sp>
      <p:pic>
        <p:nvPicPr>
          <p:cNvPr id="121" name="Google Shape;121;p23"/>
          <p:cNvPicPr preferRelativeResize="0"/>
          <p:nvPr/>
        </p:nvPicPr>
        <p:blipFill>
          <a:blip r:embed="rId3">
            <a:alphaModFix/>
          </a:blip>
          <a:stretch>
            <a:fillRect/>
          </a:stretch>
        </p:blipFill>
        <p:spPr>
          <a:xfrm>
            <a:off x="3030588" y="2839275"/>
            <a:ext cx="3082825" cy="22029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4"/>
          <p:cNvSpPr txBox="1"/>
          <p:nvPr>
            <p:ph type="title"/>
          </p:nvPr>
        </p:nvSpPr>
        <p:spPr>
          <a:xfrm>
            <a:off x="311700" y="828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erriweather"/>
                <a:ea typeface="Merriweather"/>
                <a:cs typeface="Merriweather"/>
                <a:sym typeface="Merriweather"/>
              </a:rPr>
              <a:t>NO-NOs:</a:t>
            </a:r>
            <a:endParaRPr b="1">
              <a:latin typeface="Merriweather"/>
              <a:ea typeface="Merriweather"/>
              <a:cs typeface="Merriweather"/>
              <a:sym typeface="Merriweather"/>
            </a:endParaRPr>
          </a:p>
        </p:txBody>
      </p:sp>
      <p:sp>
        <p:nvSpPr>
          <p:cNvPr id="127" name="Google Shape;127;p24"/>
          <p:cNvSpPr txBox="1"/>
          <p:nvPr>
            <p:ph idx="1" type="body"/>
          </p:nvPr>
        </p:nvSpPr>
        <p:spPr>
          <a:xfrm>
            <a:off x="311700" y="564975"/>
            <a:ext cx="8520600" cy="4410000"/>
          </a:xfrm>
          <a:prstGeom prst="rect">
            <a:avLst/>
          </a:prstGeom>
        </p:spPr>
        <p:txBody>
          <a:bodyPr anchorCtr="0" anchor="t" bIns="91425" lIns="91425" spcFirstLastPara="1" rIns="91425" wrap="square" tIns="91425">
            <a:noAutofit/>
          </a:bodyPr>
          <a:lstStyle/>
          <a:p>
            <a:pPr indent="-349250" lvl="0" marL="457200" rtl="0" algn="l">
              <a:lnSpc>
                <a:spcPct val="140000"/>
              </a:lnSpc>
              <a:spcBef>
                <a:spcPts val="1200"/>
              </a:spcBef>
              <a:spcAft>
                <a:spcPts val="0"/>
              </a:spcAft>
              <a:buClr>
                <a:srgbClr val="0000FF"/>
              </a:buClr>
              <a:buSzPts val="1900"/>
              <a:buChar char="●"/>
            </a:pPr>
            <a:r>
              <a:rPr lang="en" sz="1600">
                <a:solidFill>
                  <a:srgbClr val="0000FF"/>
                </a:solidFill>
                <a:latin typeface="Times New Roman"/>
                <a:ea typeface="Times New Roman"/>
                <a:cs typeface="Times New Roman"/>
                <a:sym typeface="Times New Roman"/>
              </a:rPr>
              <a:t>**We </a:t>
            </a:r>
            <a:r>
              <a:rPr b="1" lang="en" sz="1600">
                <a:solidFill>
                  <a:srgbClr val="0000FF"/>
                </a:solidFill>
                <a:latin typeface="Times New Roman"/>
                <a:ea typeface="Times New Roman"/>
                <a:cs typeface="Times New Roman"/>
                <a:sym typeface="Times New Roman"/>
              </a:rPr>
              <a:t>NEVER</a:t>
            </a:r>
            <a:r>
              <a:rPr lang="en" sz="1600">
                <a:solidFill>
                  <a:srgbClr val="0000FF"/>
                </a:solidFill>
                <a:latin typeface="Times New Roman"/>
                <a:ea typeface="Times New Roman"/>
                <a:cs typeface="Times New Roman"/>
                <a:sym typeface="Times New Roman"/>
              </a:rPr>
              <a:t> put “Extra” / Background work on our resumes!**</a:t>
            </a:r>
            <a:endParaRPr sz="1600">
              <a:solidFill>
                <a:srgbClr val="0000FF"/>
              </a:solidFill>
              <a:latin typeface="Times New Roman"/>
              <a:ea typeface="Times New Roman"/>
              <a:cs typeface="Times New Roman"/>
              <a:sym typeface="Times New Roman"/>
            </a:endParaRPr>
          </a:p>
          <a:p>
            <a:pPr indent="-349250" lvl="0" marL="457200" rtl="0" algn="l">
              <a:lnSpc>
                <a:spcPct val="140000"/>
              </a:lnSpc>
              <a:spcBef>
                <a:spcPts val="0"/>
              </a:spcBef>
              <a:spcAft>
                <a:spcPts val="0"/>
              </a:spcAft>
              <a:buClr>
                <a:schemeClr val="dk1"/>
              </a:buClr>
              <a:buSzPts val="1900"/>
              <a:buChar char="●"/>
            </a:pPr>
            <a:r>
              <a:rPr lang="en" sz="1600">
                <a:solidFill>
                  <a:schemeClr val="dk1"/>
                </a:solidFill>
                <a:latin typeface="Times New Roman"/>
                <a:ea typeface="Times New Roman"/>
                <a:cs typeface="Times New Roman"/>
                <a:sym typeface="Times New Roman"/>
              </a:rPr>
              <a:t>We do not put </a:t>
            </a:r>
            <a:r>
              <a:rPr b="1" lang="en" sz="1600">
                <a:solidFill>
                  <a:schemeClr val="dk1"/>
                </a:solidFill>
                <a:latin typeface="Times New Roman"/>
                <a:ea typeface="Times New Roman"/>
                <a:cs typeface="Times New Roman"/>
                <a:sym typeface="Times New Roman"/>
              </a:rPr>
              <a:t>DATES</a:t>
            </a:r>
            <a:r>
              <a:rPr lang="en" sz="1600">
                <a:solidFill>
                  <a:schemeClr val="dk1"/>
                </a:solidFill>
                <a:latin typeface="Times New Roman"/>
                <a:ea typeface="Times New Roman"/>
                <a:cs typeface="Times New Roman"/>
                <a:sym typeface="Times New Roman"/>
              </a:rPr>
              <a:t> on our resume either!</a:t>
            </a:r>
            <a:endParaRPr sz="1600">
              <a:solidFill>
                <a:schemeClr val="dk1"/>
              </a:solidFill>
              <a:latin typeface="Times New Roman"/>
              <a:ea typeface="Times New Roman"/>
              <a:cs typeface="Times New Roman"/>
              <a:sym typeface="Times New Roman"/>
            </a:endParaRPr>
          </a:p>
          <a:p>
            <a:pPr indent="-349250" lvl="0" marL="457200" rtl="0" algn="l">
              <a:lnSpc>
                <a:spcPct val="140000"/>
              </a:lnSpc>
              <a:spcBef>
                <a:spcPts val="0"/>
              </a:spcBef>
              <a:spcAft>
                <a:spcPts val="0"/>
              </a:spcAft>
              <a:buClr>
                <a:schemeClr val="dk1"/>
              </a:buClr>
              <a:buSzPts val="1900"/>
              <a:buFont typeface="Times New Roman"/>
              <a:buChar char="●"/>
            </a:pPr>
            <a:r>
              <a:rPr lang="en" sz="1600">
                <a:solidFill>
                  <a:schemeClr val="dk1"/>
                </a:solidFill>
                <a:latin typeface="Times New Roman"/>
                <a:ea typeface="Times New Roman"/>
                <a:cs typeface="Times New Roman"/>
                <a:sym typeface="Times New Roman"/>
              </a:rPr>
              <a:t>We don’t need to know the city you trained in unless it’s a huge one like New York</a:t>
            </a:r>
            <a:endParaRPr sz="1600">
              <a:solidFill>
                <a:schemeClr val="dk1"/>
              </a:solidFill>
              <a:latin typeface="Times New Roman"/>
              <a:ea typeface="Times New Roman"/>
              <a:cs typeface="Times New Roman"/>
              <a:sym typeface="Times New Roman"/>
            </a:endParaRPr>
          </a:p>
          <a:p>
            <a:pPr indent="-349250" lvl="0" marL="457200" rtl="0" algn="l">
              <a:lnSpc>
                <a:spcPct val="140000"/>
              </a:lnSpc>
              <a:spcBef>
                <a:spcPts val="0"/>
              </a:spcBef>
              <a:spcAft>
                <a:spcPts val="0"/>
              </a:spcAft>
              <a:buClr>
                <a:srgbClr val="0000FF"/>
              </a:buClr>
              <a:buSzPts val="1900"/>
              <a:buFont typeface="Times New Roman"/>
              <a:buChar char="●"/>
            </a:pPr>
            <a:r>
              <a:rPr b="1" lang="en" sz="1600">
                <a:solidFill>
                  <a:srgbClr val="0000FF"/>
                </a:solidFill>
                <a:latin typeface="Times New Roman"/>
                <a:ea typeface="Times New Roman"/>
                <a:cs typeface="Times New Roman"/>
                <a:sym typeface="Times New Roman"/>
              </a:rPr>
              <a:t>Misspelled words appear unprofessional and may result in your resume being thrown out</a:t>
            </a:r>
            <a:endParaRPr b="1" sz="1600">
              <a:solidFill>
                <a:srgbClr val="0000FF"/>
              </a:solidFill>
              <a:latin typeface="Times New Roman"/>
              <a:ea typeface="Times New Roman"/>
              <a:cs typeface="Times New Roman"/>
              <a:sym typeface="Times New Roman"/>
            </a:endParaRPr>
          </a:p>
          <a:p>
            <a:pPr indent="-330200" lvl="0" marL="457200" rtl="0" algn="l">
              <a:lnSpc>
                <a:spcPct val="140000"/>
              </a:lnSpc>
              <a:spcBef>
                <a:spcPts val="0"/>
              </a:spcBef>
              <a:spcAft>
                <a:spcPts val="0"/>
              </a:spcAft>
              <a:buClr>
                <a:srgbClr val="0000FF"/>
              </a:buClr>
              <a:buSzPts val="1600"/>
              <a:buFont typeface="Times New Roman"/>
              <a:buChar char="●"/>
            </a:pPr>
            <a:r>
              <a:rPr b="1" lang="en" sz="1600">
                <a:solidFill>
                  <a:srgbClr val="0000FF"/>
                </a:solidFill>
                <a:latin typeface="Times New Roman"/>
                <a:ea typeface="Times New Roman"/>
                <a:cs typeface="Times New Roman"/>
                <a:sym typeface="Times New Roman"/>
              </a:rPr>
              <a:t>On written resumes, having unevenly spaced columns may result in your resume being thrown out as it appears amateur and unprofessional</a:t>
            </a:r>
            <a:endParaRPr b="1" sz="1600">
              <a:solidFill>
                <a:srgbClr val="0000FF"/>
              </a:solidFill>
              <a:latin typeface="Times New Roman"/>
              <a:ea typeface="Times New Roman"/>
              <a:cs typeface="Times New Roman"/>
              <a:sym typeface="Times New Roman"/>
            </a:endParaRPr>
          </a:p>
          <a:p>
            <a:pPr indent="-349250" lvl="0" marL="457200" rtl="0" algn="l">
              <a:lnSpc>
                <a:spcPct val="140000"/>
              </a:lnSpc>
              <a:spcBef>
                <a:spcPts val="0"/>
              </a:spcBef>
              <a:spcAft>
                <a:spcPts val="0"/>
              </a:spcAft>
              <a:buClr>
                <a:schemeClr val="dk1"/>
              </a:buClr>
              <a:buSzPts val="1900"/>
              <a:buFont typeface="Times New Roman"/>
              <a:buChar char="●"/>
            </a:pPr>
            <a:r>
              <a:rPr lang="en" sz="1600">
                <a:solidFill>
                  <a:schemeClr val="dk1"/>
                </a:solidFill>
                <a:latin typeface="Times New Roman"/>
                <a:ea typeface="Times New Roman"/>
                <a:cs typeface="Times New Roman"/>
                <a:sym typeface="Times New Roman"/>
              </a:rPr>
              <a:t>Do not add local accolades to your resume </a:t>
            </a:r>
            <a:endParaRPr sz="1600">
              <a:solidFill>
                <a:schemeClr val="dk1"/>
              </a:solidFill>
              <a:latin typeface="Times New Roman"/>
              <a:ea typeface="Times New Roman"/>
              <a:cs typeface="Times New Roman"/>
              <a:sym typeface="Times New Roman"/>
            </a:endParaRPr>
          </a:p>
          <a:p>
            <a:pPr indent="-241300" lvl="1" marL="914400" rtl="0" algn="l">
              <a:spcBef>
                <a:spcPts val="0"/>
              </a:spcBef>
              <a:spcAft>
                <a:spcPts val="0"/>
              </a:spcAft>
              <a:buClr>
                <a:schemeClr val="dk1"/>
              </a:buClr>
              <a:buSzPts val="200"/>
              <a:buFont typeface="Times New Roman"/>
              <a:buChar char="○"/>
            </a:pPr>
            <a:r>
              <a:rPr lang="en" sz="1600">
                <a:solidFill>
                  <a:schemeClr val="dk1"/>
                </a:solidFill>
                <a:latin typeface="Times New Roman"/>
                <a:ea typeface="Times New Roman"/>
                <a:cs typeface="Times New Roman"/>
                <a:sym typeface="Times New Roman"/>
              </a:rPr>
              <a:t>It’s great to keep a record of these things, but casting does not typically care unless you’ve been nominated for and/or won a major award like an Emmy, Grammy, Oscar, Tony, etc!</a:t>
            </a:r>
            <a:endParaRPr sz="1600">
              <a:solidFill>
                <a:schemeClr val="dk1"/>
              </a:solidFill>
              <a:latin typeface="Times New Roman"/>
              <a:ea typeface="Times New Roman"/>
              <a:cs typeface="Times New Roman"/>
              <a:sym typeface="Times New Roman"/>
            </a:endParaRPr>
          </a:p>
          <a:p>
            <a:pPr indent="0" lvl="0" marL="0" rtl="0" algn="l">
              <a:lnSpc>
                <a:spcPct val="140000"/>
              </a:lnSpc>
              <a:spcBef>
                <a:spcPts val="1200"/>
              </a:spcBef>
              <a:spcAft>
                <a:spcPts val="0"/>
              </a:spcAft>
              <a:buNone/>
            </a:pPr>
            <a:r>
              <a:t/>
            </a:r>
            <a:endParaRPr i="1" sz="1700">
              <a:solidFill>
                <a:schemeClr val="dk1"/>
              </a:solidFill>
            </a:endParaRPr>
          </a:p>
          <a:p>
            <a:pPr indent="0" lvl="0" marL="0" rtl="0" algn="l">
              <a:spcBef>
                <a:spcPts val="1200"/>
              </a:spcBef>
              <a:spcAft>
                <a:spcPts val="1200"/>
              </a:spcAft>
              <a:buNone/>
            </a:pPr>
            <a:r>
              <a:t/>
            </a:r>
            <a:endParaRPr sz="1300">
              <a:solidFill>
                <a:schemeClr val="dk1"/>
              </a:solidFill>
              <a:latin typeface="Merriweather"/>
              <a:ea typeface="Merriweather"/>
              <a:cs typeface="Merriweather"/>
              <a:sym typeface="Merriweather"/>
            </a:endParaRPr>
          </a:p>
        </p:txBody>
      </p:sp>
      <p:pic>
        <p:nvPicPr>
          <p:cNvPr id="128" name="Google Shape;128;p24"/>
          <p:cNvPicPr preferRelativeResize="0"/>
          <p:nvPr/>
        </p:nvPicPr>
        <p:blipFill>
          <a:blip r:embed="rId3">
            <a:alphaModFix/>
          </a:blip>
          <a:stretch>
            <a:fillRect/>
          </a:stretch>
        </p:blipFill>
        <p:spPr>
          <a:xfrm>
            <a:off x="7078300" y="42750"/>
            <a:ext cx="1754000" cy="1379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5"/>
          <p:cNvSpPr txBox="1"/>
          <p:nvPr>
            <p:ph type="title"/>
          </p:nvPr>
        </p:nvSpPr>
        <p:spPr>
          <a:xfrm>
            <a:off x="311700" y="828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erriweather"/>
                <a:ea typeface="Merriweather"/>
                <a:cs typeface="Merriweather"/>
                <a:sym typeface="Merriweather"/>
              </a:rPr>
              <a:t>OTHER INFORMATION:</a:t>
            </a:r>
            <a:endParaRPr b="1">
              <a:latin typeface="Merriweather"/>
              <a:ea typeface="Merriweather"/>
              <a:cs typeface="Merriweather"/>
              <a:sym typeface="Merriweather"/>
            </a:endParaRPr>
          </a:p>
        </p:txBody>
      </p:sp>
      <p:sp>
        <p:nvSpPr>
          <p:cNvPr id="134" name="Google Shape;134;p25"/>
          <p:cNvSpPr txBox="1"/>
          <p:nvPr>
            <p:ph idx="1" type="body"/>
          </p:nvPr>
        </p:nvSpPr>
        <p:spPr>
          <a:xfrm>
            <a:off x="311700" y="564975"/>
            <a:ext cx="8520600" cy="4410000"/>
          </a:xfrm>
          <a:prstGeom prst="rect">
            <a:avLst/>
          </a:prstGeom>
        </p:spPr>
        <p:txBody>
          <a:bodyPr anchorCtr="0" anchor="t" bIns="91425" lIns="91425" spcFirstLastPara="1" rIns="91425" wrap="square" tIns="91425">
            <a:noAutofit/>
          </a:bodyPr>
          <a:lstStyle/>
          <a:p>
            <a:pPr indent="-336550" lvl="0" marL="457200" rtl="0" algn="l">
              <a:lnSpc>
                <a:spcPct val="140000"/>
              </a:lnSpc>
              <a:spcBef>
                <a:spcPts val="1200"/>
              </a:spcBef>
              <a:spcAft>
                <a:spcPts val="0"/>
              </a:spcAft>
              <a:buClr>
                <a:srgbClr val="0000FF"/>
              </a:buClr>
              <a:buSzPts val="1700"/>
              <a:buFont typeface="Times New Roman"/>
              <a:buChar char="●"/>
            </a:pPr>
            <a:r>
              <a:rPr b="1" lang="en" sz="1700">
                <a:solidFill>
                  <a:srgbClr val="0000FF"/>
                </a:solidFill>
                <a:latin typeface="Times New Roman"/>
                <a:ea typeface="Times New Roman"/>
                <a:cs typeface="Times New Roman"/>
                <a:sym typeface="Times New Roman"/>
              </a:rPr>
              <a:t>Always lead with your most well known, recognizable, or “impressive” credits. </a:t>
            </a:r>
            <a:endParaRPr b="1" sz="1700">
              <a:solidFill>
                <a:srgbClr val="0000FF"/>
              </a:solidFill>
              <a:latin typeface="Times New Roman"/>
              <a:ea typeface="Times New Roman"/>
              <a:cs typeface="Times New Roman"/>
              <a:sym typeface="Times New Roman"/>
            </a:endParaRPr>
          </a:p>
          <a:p>
            <a:pPr indent="-336550" lvl="1" marL="914400" rtl="0" algn="l">
              <a:spcBef>
                <a:spcPts val="0"/>
              </a:spcBef>
              <a:spcAft>
                <a:spcPts val="0"/>
              </a:spcAft>
              <a:buClr>
                <a:schemeClr val="dk1"/>
              </a:buClr>
              <a:buSzPts val="1700"/>
              <a:buFont typeface="Times New Roman"/>
              <a:buChar char="○"/>
            </a:pPr>
            <a:r>
              <a:rPr i="1" lang="en" sz="1700">
                <a:solidFill>
                  <a:schemeClr val="dk1"/>
                </a:solidFill>
                <a:latin typeface="Times New Roman"/>
                <a:ea typeface="Times New Roman"/>
                <a:cs typeface="Times New Roman"/>
                <a:sym typeface="Times New Roman"/>
              </a:rPr>
              <a:t>There’s </a:t>
            </a:r>
            <a:r>
              <a:rPr i="1" lang="en" sz="1700" u="sng">
                <a:solidFill>
                  <a:schemeClr val="dk1"/>
                </a:solidFill>
                <a:latin typeface="Times New Roman"/>
                <a:ea typeface="Times New Roman"/>
                <a:cs typeface="Times New Roman"/>
                <a:sym typeface="Times New Roman"/>
              </a:rPr>
              <a:t>no need</a:t>
            </a:r>
            <a:r>
              <a:rPr i="1" lang="en" sz="1700">
                <a:solidFill>
                  <a:schemeClr val="dk1"/>
                </a:solidFill>
                <a:latin typeface="Times New Roman"/>
                <a:ea typeface="Times New Roman"/>
                <a:cs typeface="Times New Roman"/>
                <a:sym typeface="Times New Roman"/>
              </a:rPr>
              <a:t> for credits to be listed in chronological order</a:t>
            </a:r>
            <a:endParaRPr i="1" sz="1700">
              <a:solidFill>
                <a:schemeClr val="dk1"/>
              </a:solidFill>
              <a:latin typeface="Times New Roman"/>
              <a:ea typeface="Times New Roman"/>
              <a:cs typeface="Times New Roman"/>
              <a:sym typeface="Times New Roman"/>
            </a:endParaRPr>
          </a:p>
          <a:p>
            <a:pPr indent="0" lvl="0" marL="914400" rtl="0" algn="l">
              <a:spcBef>
                <a:spcPts val="1200"/>
              </a:spcBef>
              <a:spcAft>
                <a:spcPts val="0"/>
              </a:spcAft>
              <a:buNone/>
            </a:pPr>
            <a:r>
              <a:t/>
            </a:r>
            <a:endParaRPr i="1" sz="1700">
              <a:solidFill>
                <a:schemeClr val="dk1"/>
              </a:solidFill>
              <a:latin typeface="Times New Roman"/>
              <a:ea typeface="Times New Roman"/>
              <a:cs typeface="Times New Roman"/>
              <a:sym typeface="Times New Roman"/>
            </a:endParaRPr>
          </a:p>
          <a:p>
            <a:pPr indent="-336550" lvl="0" marL="457200" rtl="0" algn="l">
              <a:lnSpc>
                <a:spcPct val="140000"/>
              </a:lnSpc>
              <a:spcBef>
                <a:spcPts val="1200"/>
              </a:spcBef>
              <a:spcAft>
                <a:spcPts val="0"/>
              </a:spcAft>
              <a:buClr>
                <a:schemeClr val="dk1"/>
              </a:buClr>
              <a:buSzPts val="1700"/>
              <a:buChar char="●"/>
            </a:pPr>
            <a:r>
              <a:rPr lang="en" sz="1700">
                <a:solidFill>
                  <a:schemeClr val="dk1"/>
                </a:solidFill>
                <a:latin typeface="Times New Roman"/>
                <a:ea typeface="Times New Roman"/>
                <a:cs typeface="Times New Roman"/>
                <a:sym typeface="Times New Roman"/>
              </a:rPr>
              <a:t>If you have an extensive resume, you might choose to leave only your best/most recognizable work listed, and write </a:t>
            </a:r>
            <a:r>
              <a:rPr b="1" lang="en" sz="1700">
                <a:solidFill>
                  <a:schemeClr val="dk1"/>
                </a:solidFill>
                <a:latin typeface="Times New Roman"/>
                <a:ea typeface="Times New Roman"/>
                <a:cs typeface="Times New Roman"/>
                <a:sym typeface="Times New Roman"/>
              </a:rPr>
              <a:t>“</a:t>
            </a:r>
            <a:r>
              <a:rPr b="1" lang="en" sz="1700">
                <a:solidFill>
                  <a:srgbClr val="0000FF"/>
                </a:solidFill>
                <a:latin typeface="Times New Roman"/>
                <a:ea typeface="Times New Roman"/>
                <a:cs typeface="Times New Roman"/>
                <a:sym typeface="Times New Roman"/>
              </a:rPr>
              <a:t>(Selective)</a:t>
            </a:r>
            <a:r>
              <a:rPr b="1" lang="en" sz="1700">
                <a:solidFill>
                  <a:schemeClr val="dk1"/>
                </a:solidFill>
                <a:latin typeface="Times New Roman"/>
                <a:ea typeface="Times New Roman"/>
                <a:cs typeface="Times New Roman"/>
                <a:sym typeface="Times New Roman"/>
              </a:rPr>
              <a:t>” </a:t>
            </a:r>
            <a:r>
              <a:rPr lang="en" sz="1700">
                <a:solidFill>
                  <a:schemeClr val="dk1"/>
                </a:solidFill>
                <a:latin typeface="Times New Roman"/>
                <a:ea typeface="Times New Roman"/>
                <a:cs typeface="Times New Roman"/>
                <a:sym typeface="Times New Roman"/>
              </a:rPr>
              <a:t>next to the title of the category to let casting know there’s more if they want to see it</a:t>
            </a:r>
            <a:endParaRPr sz="1700">
              <a:solidFill>
                <a:schemeClr val="dk1"/>
              </a:solidFill>
              <a:latin typeface="Times New Roman"/>
              <a:ea typeface="Times New Roman"/>
              <a:cs typeface="Times New Roman"/>
              <a:sym typeface="Times New Roman"/>
            </a:endParaRPr>
          </a:p>
          <a:p>
            <a:pPr indent="-336550" lvl="1" marL="914400" rtl="0" algn="l">
              <a:spcBef>
                <a:spcPts val="0"/>
              </a:spcBef>
              <a:spcAft>
                <a:spcPts val="0"/>
              </a:spcAft>
              <a:buClr>
                <a:srgbClr val="0000FF"/>
              </a:buClr>
              <a:buSzPts val="1700"/>
              <a:buChar char="○"/>
            </a:pPr>
            <a:r>
              <a:rPr lang="en" sz="1700">
                <a:solidFill>
                  <a:srgbClr val="0000FF"/>
                </a:solidFill>
                <a:latin typeface="Times New Roman"/>
                <a:ea typeface="Times New Roman"/>
                <a:cs typeface="Times New Roman"/>
                <a:sym typeface="Times New Roman"/>
              </a:rPr>
              <a:t>EXAMPLE: </a:t>
            </a:r>
            <a:r>
              <a:rPr b="1" lang="en" sz="1700">
                <a:solidFill>
                  <a:srgbClr val="0000FF"/>
                </a:solidFill>
                <a:latin typeface="Times New Roman"/>
                <a:ea typeface="Times New Roman"/>
                <a:cs typeface="Times New Roman"/>
                <a:sym typeface="Times New Roman"/>
              </a:rPr>
              <a:t>TELEVISION (Selective)</a:t>
            </a:r>
            <a:endParaRPr sz="1700">
              <a:solidFill>
                <a:srgbClr val="0000FF"/>
              </a:solidFill>
              <a:latin typeface="Times New Roman"/>
              <a:ea typeface="Times New Roman"/>
              <a:cs typeface="Times New Roman"/>
              <a:sym typeface="Times New Roman"/>
            </a:endParaRPr>
          </a:p>
          <a:p>
            <a:pPr indent="0" lvl="0" marL="914400" rtl="0" algn="l">
              <a:spcBef>
                <a:spcPts val="1200"/>
              </a:spcBef>
              <a:spcAft>
                <a:spcPts val="0"/>
              </a:spcAft>
              <a:buNone/>
            </a:pPr>
            <a:r>
              <a:t/>
            </a:r>
            <a:endParaRPr sz="1700">
              <a:solidFill>
                <a:schemeClr val="dk1"/>
              </a:solidFill>
              <a:latin typeface="Times New Roman"/>
              <a:ea typeface="Times New Roman"/>
              <a:cs typeface="Times New Roman"/>
              <a:sym typeface="Times New Roman"/>
            </a:endParaRPr>
          </a:p>
          <a:p>
            <a:pPr indent="-336550" lvl="0" marL="457200" rtl="0" algn="l">
              <a:lnSpc>
                <a:spcPct val="140000"/>
              </a:lnSpc>
              <a:spcBef>
                <a:spcPts val="1200"/>
              </a:spcBef>
              <a:spcAft>
                <a:spcPts val="0"/>
              </a:spcAft>
              <a:buClr>
                <a:schemeClr val="dk1"/>
              </a:buClr>
              <a:buSzPts val="1700"/>
              <a:buFont typeface="Times New Roman"/>
              <a:buChar char="●"/>
            </a:pPr>
            <a:r>
              <a:rPr b="1" lang="en" sz="1700">
                <a:solidFill>
                  <a:schemeClr val="dk1"/>
                </a:solidFill>
                <a:latin typeface="Times New Roman"/>
                <a:ea typeface="Times New Roman"/>
                <a:cs typeface="Times New Roman"/>
                <a:sym typeface="Times New Roman"/>
              </a:rPr>
              <a:t>You can choose specifically what you want to share on your resume and make yourself look as good as possible</a:t>
            </a:r>
            <a:endParaRPr b="1" sz="1700">
              <a:solidFill>
                <a:schemeClr val="dk1"/>
              </a:solidFill>
              <a:latin typeface="Times New Roman"/>
              <a:ea typeface="Times New Roman"/>
              <a:cs typeface="Times New Roman"/>
              <a:sym typeface="Times New Roman"/>
            </a:endParaRPr>
          </a:p>
          <a:p>
            <a:pPr indent="0" lvl="0" marL="0" rtl="0" algn="l">
              <a:lnSpc>
                <a:spcPct val="140000"/>
              </a:lnSpc>
              <a:spcBef>
                <a:spcPts val="1200"/>
              </a:spcBef>
              <a:spcAft>
                <a:spcPts val="0"/>
              </a:spcAft>
              <a:buNone/>
            </a:pPr>
            <a:r>
              <a:t/>
            </a:r>
            <a:endParaRPr i="1" sz="1700">
              <a:solidFill>
                <a:srgbClr val="0000FF"/>
              </a:solidFill>
            </a:endParaRPr>
          </a:p>
          <a:p>
            <a:pPr indent="0" lvl="0" marL="0" rtl="0" algn="l">
              <a:lnSpc>
                <a:spcPct val="140000"/>
              </a:lnSpc>
              <a:spcBef>
                <a:spcPts val="1200"/>
              </a:spcBef>
              <a:spcAft>
                <a:spcPts val="0"/>
              </a:spcAft>
              <a:buNone/>
            </a:pPr>
            <a:r>
              <a:t/>
            </a:r>
            <a:endParaRPr i="1" sz="1700">
              <a:solidFill>
                <a:schemeClr val="dk1"/>
              </a:solidFill>
            </a:endParaRPr>
          </a:p>
          <a:p>
            <a:pPr indent="0" lvl="0" marL="0" rtl="0" algn="l">
              <a:spcBef>
                <a:spcPts val="1200"/>
              </a:spcBef>
              <a:spcAft>
                <a:spcPts val="1200"/>
              </a:spcAft>
              <a:buNone/>
            </a:pPr>
            <a:r>
              <a:t/>
            </a:r>
            <a:endParaRPr sz="1300">
              <a:solidFill>
                <a:schemeClr val="dk1"/>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6"/>
          <p:cNvSpPr txBox="1"/>
          <p:nvPr>
            <p:ph type="title"/>
          </p:nvPr>
        </p:nvSpPr>
        <p:spPr>
          <a:xfrm>
            <a:off x="311700" y="1887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erriweather"/>
                <a:ea typeface="Merriweather"/>
                <a:cs typeface="Merriweather"/>
                <a:sym typeface="Merriweather"/>
              </a:rPr>
              <a:t>CLIPS &gt; DEMO REELS:</a:t>
            </a:r>
            <a:endParaRPr b="1">
              <a:latin typeface="Merriweather"/>
              <a:ea typeface="Merriweather"/>
              <a:cs typeface="Merriweather"/>
              <a:sym typeface="Merriweather"/>
            </a:endParaRPr>
          </a:p>
        </p:txBody>
      </p:sp>
      <p:sp>
        <p:nvSpPr>
          <p:cNvPr id="140" name="Google Shape;140;p26"/>
          <p:cNvSpPr txBox="1"/>
          <p:nvPr>
            <p:ph idx="1" type="body"/>
          </p:nvPr>
        </p:nvSpPr>
        <p:spPr>
          <a:xfrm>
            <a:off x="311700" y="761400"/>
            <a:ext cx="8520600" cy="4210500"/>
          </a:xfrm>
          <a:prstGeom prst="rect">
            <a:avLst/>
          </a:prstGeom>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rPr lang="en">
                <a:latin typeface="Times New Roman"/>
                <a:ea typeface="Times New Roman"/>
                <a:cs typeface="Times New Roman"/>
                <a:sym typeface="Times New Roman"/>
              </a:rPr>
              <a:t>We’re finding that in the Southeast market clips are currently preferred over demo reels. </a:t>
            </a:r>
            <a:endParaRPr>
              <a:latin typeface="Times New Roman"/>
              <a:ea typeface="Times New Roman"/>
              <a:cs typeface="Times New Roman"/>
              <a:sym typeface="Times New Roman"/>
            </a:endParaRPr>
          </a:p>
          <a:p>
            <a:pPr indent="-325755" lvl="0" marL="457200" rtl="0" algn="l">
              <a:spcBef>
                <a:spcPts val="1200"/>
              </a:spcBef>
              <a:spcAft>
                <a:spcPts val="0"/>
              </a:spcAft>
              <a:buSzPct val="100000"/>
              <a:buFont typeface="Times New Roman"/>
              <a:buChar char="●"/>
            </a:pPr>
            <a:r>
              <a:rPr lang="en">
                <a:latin typeface="Times New Roman"/>
                <a:ea typeface="Times New Roman"/>
                <a:cs typeface="Times New Roman"/>
                <a:sym typeface="Times New Roman"/>
              </a:rPr>
              <a:t>We can easily submit a clip of you from another project that is similar to the project/role we’re submitting you for and because it’s a </a:t>
            </a:r>
            <a:r>
              <a:rPr i="1" lang="en">
                <a:latin typeface="Times New Roman"/>
                <a:ea typeface="Times New Roman"/>
                <a:cs typeface="Times New Roman"/>
                <a:sym typeface="Times New Roman"/>
              </a:rPr>
              <a:t>shorter</a:t>
            </a:r>
            <a:r>
              <a:rPr lang="en">
                <a:latin typeface="Times New Roman"/>
                <a:ea typeface="Times New Roman"/>
                <a:cs typeface="Times New Roman"/>
                <a:sym typeface="Times New Roman"/>
              </a:rPr>
              <a:t> clip, casting has a higher </a:t>
            </a:r>
            <a:r>
              <a:rPr lang="en">
                <a:latin typeface="Times New Roman"/>
                <a:ea typeface="Times New Roman"/>
                <a:cs typeface="Times New Roman"/>
                <a:sym typeface="Times New Roman"/>
              </a:rPr>
              <a:t>likelihood of watching it and seeing what you’re capable of, rather than watching the first 10-30 seconds of your 2-3 minute demo reel and moving on if they’re not seeing what they’re looking for right away.</a:t>
            </a:r>
            <a:endParaRPr>
              <a:latin typeface="Times New Roman"/>
              <a:ea typeface="Times New Roman"/>
              <a:cs typeface="Times New Roman"/>
              <a:sym typeface="Times New Roman"/>
            </a:endParaRPr>
          </a:p>
          <a:p>
            <a:pPr indent="0" lvl="0" marL="0" rtl="0" algn="l">
              <a:spcBef>
                <a:spcPts val="1200"/>
              </a:spcBef>
              <a:spcAft>
                <a:spcPts val="0"/>
              </a:spcAft>
              <a:buNone/>
            </a:pPr>
            <a:r>
              <a:t/>
            </a:r>
            <a:endParaRPr sz="1094">
              <a:latin typeface="Times New Roman"/>
              <a:ea typeface="Times New Roman"/>
              <a:cs typeface="Times New Roman"/>
              <a:sym typeface="Times New Roman"/>
            </a:endParaRPr>
          </a:p>
          <a:p>
            <a:pPr indent="-325755" lvl="0" marL="457200" rtl="0" algn="l">
              <a:spcBef>
                <a:spcPts val="1200"/>
              </a:spcBef>
              <a:spcAft>
                <a:spcPts val="0"/>
              </a:spcAft>
              <a:buSzPct val="100000"/>
              <a:buFont typeface="Times New Roman"/>
              <a:buChar char="●"/>
            </a:pPr>
            <a:r>
              <a:rPr lang="en">
                <a:latin typeface="Times New Roman"/>
                <a:ea typeface="Times New Roman"/>
                <a:cs typeface="Times New Roman"/>
                <a:sym typeface="Times New Roman"/>
              </a:rPr>
              <a:t>When you upload a clip from a project, make sure YOU are the main focus in the clip and who we see almost immediately. This may require you to crop/edit the clip, but your representation can help with this if you have questions or need assistance.</a:t>
            </a:r>
            <a:endParaRPr>
              <a:latin typeface="Times New Roman"/>
              <a:ea typeface="Times New Roman"/>
              <a:cs typeface="Times New Roman"/>
              <a:sym typeface="Times New Roman"/>
            </a:endParaRPr>
          </a:p>
          <a:p>
            <a:pPr indent="0" lvl="0" marL="0" rtl="0" algn="l">
              <a:spcBef>
                <a:spcPts val="1200"/>
              </a:spcBef>
              <a:spcAft>
                <a:spcPts val="0"/>
              </a:spcAft>
              <a:buNone/>
            </a:pPr>
            <a:r>
              <a:t/>
            </a:r>
            <a:endParaRPr sz="1211">
              <a:latin typeface="Times New Roman"/>
              <a:ea typeface="Times New Roman"/>
              <a:cs typeface="Times New Roman"/>
              <a:sym typeface="Times New Roman"/>
            </a:endParaRPr>
          </a:p>
          <a:p>
            <a:pPr indent="-325755" lvl="0" marL="457200" rtl="0" algn="l">
              <a:spcBef>
                <a:spcPts val="1200"/>
              </a:spcBef>
              <a:spcAft>
                <a:spcPts val="0"/>
              </a:spcAft>
              <a:buSzPct val="100000"/>
              <a:buFont typeface="Times New Roman"/>
              <a:buChar char="●"/>
            </a:pPr>
            <a:r>
              <a:rPr lang="en">
                <a:latin typeface="Times New Roman"/>
                <a:ea typeface="Times New Roman"/>
                <a:cs typeface="Times New Roman"/>
                <a:sym typeface="Times New Roman"/>
              </a:rPr>
              <a:t>It’s not your job to make the clip make sense, so don’t stress over that; casting doesn’t need to understand the story or what’s happening in the scene so we can cut all that isn’t necessary or focused on you </a:t>
            </a:r>
            <a:r>
              <a:rPr i="1" lang="en">
                <a:latin typeface="Times New Roman"/>
                <a:ea typeface="Times New Roman"/>
                <a:cs typeface="Times New Roman"/>
                <a:sym typeface="Times New Roman"/>
              </a:rPr>
              <a:t>(unless you’re acting in a scene with a well known actor that casting will recognize)</a:t>
            </a:r>
            <a:r>
              <a:rPr lang="en">
                <a:latin typeface="Times New Roman"/>
                <a:ea typeface="Times New Roman"/>
                <a:cs typeface="Times New Roman"/>
                <a:sym typeface="Times New Roman"/>
              </a:rPr>
              <a:t>. Casting just need to see your acting abilities and how you look on screen!</a:t>
            </a:r>
            <a:endParaRPr>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7"/>
          <p:cNvSpPr txBox="1"/>
          <p:nvPr>
            <p:ph idx="1" type="body"/>
          </p:nvPr>
        </p:nvSpPr>
        <p:spPr>
          <a:xfrm>
            <a:off x="311700" y="277650"/>
            <a:ext cx="8520600" cy="45882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b="1" lang="en" sz="2258">
                <a:solidFill>
                  <a:schemeClr val="dk1"/>
                </a:solidFill>
                <a:latin typeface="Times New Roman"/>
                <a:ea typeface="Times New Roman"/>
                <a:cs typeface="Times New Roman"/>
                <a:sym typeface="Times New Roman"/>
              </a:rPr>
              <a:t>CLICK TO SEE A FEW VISUAL EXAMPLES OF WRITTEN RESUMES:</a:t>
            </a:r>
            <a:endParaRPr b="1" sz="2258">
              <a:solidFill>
                <a:schemeClr val="dk1"/>
              </a:solidFill>
              <a:latin typeface="Times New Roman"/>
              <a:ea typeface="Times New Roman"/>
              <a:cs typeface="Times New Roman"/>
              <a:sym typeface="Times New Roman"/>
            </a:endParaRPr>
          </a:p>
          <a:p>
            <a:pPr indent="0" lvl="0" marL="0" rtl="0" algn="l">
              <a:spcBef>
                <a:spcPts val="1200"/>
              </a:spcBef>
              <a:spcAft>
                <a:spcPts val="0"/>
              </a:spcAft>
              <a:buNone/>
            </a:pPr>
            <a:r>
              <a:t/>
            </a:r>
            <a:endParaRPr b="1" sz="100">
              <a:latin typeface="Times New Roman"/>
              <a:ea typeface="Times New Roman"/>
              <a:cs typeface="Times New Roman"/>
              <a:sym typeface="Times New Roman"/>
            </a:endParaRPr>
          </a:p>
          <a:p>
            <a:pPr indent="0" lvl="0" marL="0" rtl="0" algn="l">
              <a:spcBef>
                <a:spcPts val="1200"/>
              </a:spcBef>
              <a:spcAft>
                <a:spcPts val="0"/>
              </a:spcAft>
              <a:buNone/>
            </a:pPr>
            <a:r>
              <a:rPr lang="en" sz="2000" u="sng">
                <a:solidFill>
                  <a:schemeClr val="hlink"/>
                </a:solidFill>
                <a:latin typeface="Times New Roman"/>
                <a:ea typeface="Times New Roman"/>
                <a:cs typeface="Times New Roman"/>
                <a:sym typeface="Times New Roman"/>
                <a:hlinkClick r:id="rId3"/>
              </a:rPr>
              <a:t>TEMPLATE 1: Agent, No Management</a:t>
            </a:r>
            <a:r>
              <a:rPr lang="en">
                <a:latin typeface="Times New Roman"/>
                <a:ea typeface="Times New Roman"/>
                <a:cs typeface="Times New Roman"/>
                <a:sym typeface="Times New Roman"/>
              </a:rPr>
              <a:t> </a:t>
            </a:r>
            <a:endParaRPr>
              <a:latin typeface="Times New Roman"/>
              <a:ea typeface="Times New Roman"/>
              <a:cs typeface="Times New Roman"/>
              <a:sym typeface="Times New Roman"/>
            </a:endParaRPr>
          </a:p>
          <a:p>
            <a:pPr indent="0" lvl="0" marL="0" rtl="0" algn="l">
              <a:spcBef>
                <a:spcPts val="1200"/>
              </a:spcBef>
              <a:spcAft>
                <a:spcPts val="0"/>
              </a:spcAft>
              <a:buNone/>
            </a:pPr>
            <a:r>
              <a:rPr lang="en" sz="2000" u="sng">
                <a:solidFill>
                  <a:schemeClr val="hlink"/>
                </a:solidFill>
                <a:latin typeface="Times New Roman"/>
                <a:ea typeface="Times New Roman"/>
                <a:cs typeface="Times New Roman"/>
                <a:sym typeface="Times New Roman"/>
                <a:hlinkClick r:id="rId4"/>
              </a:rPr>
              <a:t>TEMPLATE 2: Agent &amp; Management</a:t>
            </a:r>
            <a:endParaRPr sz="2000">
              <a:latin typeface="Times New Roman"/>
              <a:ea typeface="Times New Roman"/>
              <a:cs typeface="Times New Roman"/>
              <a:sym typeface="Times New Roman"/>
            </a:endParaRPr>
          </a:p>
          <a:p>
            <a:pPr indent="0" lvl="0" marL="0" rtl="0" algn="l">
              <a:spcBef>
                <a:spcPts val="1200"/>
              </a:spcBef>
              <a:spcAft>
                <a:spcPts val="0"/>
              </a:spcAft>
              <a:buNone/>
            </a:pPr>
            <a:r>
              <a:rPr lang="en" sz="2000" u="sng">
                <a:solidFill>
                  <a:schemeClr val="hlink"/>
                </a:solidFill>
                <a:latin typeface="Times New Roman"/>
                <a:ea typeface="Times New Roman"/>
                <a:cs typeface="Times New Roman"/>
                <a:sym typeface="Times New Roman"/>
                <a:hlinkClick r:id="rId5"/>
              </a:rPr>
              <a:t>TEMPLATE 3: No Representation </a:t>
            </a:r>
            <a:endParaRPr sz="2000">
              <a:latin typeface="Times New Roman"/>
              <a:ea typeface="Times New Roman"/>
              <a:cs typeface="Times New Roman"/>
              <a:sym typeface="Times New Roman"/>
            </a:endParaRPr>
          </a:p>
          <a:p>
            <a:pPr indent="0" lvl="0" marL="0" rtl="0" algn="l">
              <a:spcBef>
                <a:spcPts val="1200"/>
              </a:spcBef>
              <a:spcAft>
                <a:spcPts val="0"/>
              </a:spcAft>
              <a:buNone/>
            </a:pPr>
            <a:r>
              <a:t/>
            </a:r>
            <a:endParaRPr b="1" sz="1354" u="sng">
              <a:latin typeface="Times New Roman"/>
              <a:ea typeface="Times New Roman"/>
              <a:cs typeface="Times New Roman"/>
              <a:sym typeface="Times New Roman"/>
            </a:endParaRPr>
          </a:p>
          <a:p>
            <a:pPr indent="0" lvl="0" marL="0" rtl="0" algn="l">
              <a:spcBef>
                <a:spcPts val="1200"/>
              </a:spcBef>
              <a:spcAft>
                <a:spcPts val="0"/>
              </a:spcAft>
              <a:buNone/>
            </a:pPr>
            <a:r>
              <a:rPr b="1" lang="en" sz="2000" u="sng">
                <a:solidFill>
                  <a:schemeClr val="dk1"/>
                </a:solidFill>
                <a:latin typeface="Times New Roman"/>
                <a:ea typeface="Times New Roman"/>
                <a:cs typeface="Times New Roman"/>
                <a:sym typeface="Times New Roman"/>
              </a:rPr>
              <a:t>GENERAL NOTES CONT’D:</a:t>
            </a:r>
            <a:endParaRPr b="1" sz="2000" u="sng">
              <a:solidFill>
                <a:schemeClr val="dk1"/>
              </a:solidFill>
              <a:latin typeface="Times New Roman"/>
              <a:ea typeface="Times New Roman"/>
              <a:cs typeface="Times New Roman"/>
              <a:sym typeface="Times New Roman"/>
            </a:endParaRPr>
          </a:p>
          <a:p>
            <a:pPr indent="-321874" lvl="0" marL="457200" rtl="0" algn="l">
              <a:spcBef>
                <a:spcPts val="1200"/>
              </a:spcBef>
              <a:spcAft>
                <a:spcPts val="0"/>
              </a:spcAft>
              <a:buSzPct val="100000"/>
              <a:buFont typeface="Times New Roman"/>
              <a:buChar char="●"/>
            </a:pPr>
            <a:r>
              <a:rPr lang="en" sz="1728">
                <a:latin typeface="Times New Roman"/>
                <a:ea typeface="Times New Roman"/>
                <a:cs typeface="Times New Roman"/>
                <a:sym typeface="Times New Roman"/>
              </a:rPr>
              <a:t>When working on a written resume, be sure it always fits on ONE page and is stapled to the back of an 8x10 headshot on all 4 corners so your resume doesn’t </a:t>
            </a:r>
            <a:r>
              <a:rPr lang="en" sz="1728">
                <a:latin typeface="Times New Roman"/>
                <a:ea typeface="Times New Roman"/>
                <a:cs typeface="Times New Roman"/>
                <a:sym typeface="Times New Roman"/>
              </a:rPr>
              <a:t>detach</a:t>
            </a:r>
            <a:r>
              <a:rPr lang="en" sz="1728">
                <a:latin typeface="Times New Roman"/>
                <a:ea typeface="Times New Roman"/>
                <a:cs typeface="Times New Roman"/>
                <a:sym typeface="Times New Roman"/>
              </a:rPr>
              <a:t> from your headshot </a:t>
            </a:r>
            <a:endParaRPr sz="270">
              <a:latin typeface="Times New Roman"/>
              <a:ea typeface="Times New Roman"/>
              <a:cs typeface="Times New Roman"/>
              <a:sym typeface="Times New Roman"/>
            </a:endParaRPr>
          </a:p>
          <a:p>
            <a:pPr indent="-321874" lvl="0" marL="457200" rtl="0" algn="l">
              <a:spcBef>
                <a:spcPts val="1000"/>
              </a:spcBef>
              <a:spcAft>
                <a:spcPts val="0"/>
              </a:spcAft>
              <a:buSzPct val="100000"/>
              <a:buFont typeface="Times New Roman"/>
              <a:buChar char="●"/>
            </a:pPr>
            <a:r>
              <a:rPr lang="en" sz="1728">
                <a:latin typeface="Times New Roman"/>
                <a:ea typeface="Times New Roman"/>
                <a:cs typeface="Times New Roman"/>
                <a:sym typeface="Times New Roman"/>
              </a:rPr>
              <a:t>If you have an extensive resume and are having a hard time making it fit on one page, remember you can use </a:t>
            </a:r>
            <a:r>
              <a:rPr lang="en" sz="1728" u="sng">
                <a:solidFill>
                  <a:schemeClr val="hlink"/>
                </a:solidFill>
                <a:latin typeface="Times New Roman"/>
                <a:ea typeface="Times New Roman"/>
                <a:cs typeface="Times New Roman"/>
                <a:sym typeface="Times New Roman"/>
                <a:hlinkClick action="ppaction://hlinksldjump" r:id="rId6"/>
              </a:rPr>
              <a:t>“(Selective)”</a:t>
            </a:r>
            <a:r>
              <a:rPr lang="en" sz="1728">
                <a:latin typeface="Times New Roman"/>
                <a:ea typeface="Times New Roman"/>
                <a:cs typeface="Times New Roman"/>
                <a:sym typeface="Times New Roman"/>
              </a:rPr>
              <a:t> next to your sections to let casting know they’re not looking at your full resume</a:t>
            </a:r>
            <a:endParaRPr sz="1728">
              <a:latin typeface="Times New Roman"/>
              <a:ea typeface="Times New Roman"/>
              <a:cs typeface="Times New Roman"/>
              <a:sym typeface="Times New Roman"/>
            </a:endParaRPr>
          </a:p>
          <a:p>
            <a:pPr indent="-321874" lvl="0" marL="457200" rtl="0" algn="l">
              <a:spcBef>
                <a:spcPts val="1000"/>
              </a:spcBef>
              <a:spcAft>
                <a:spcPts val="0"/>
              </a:spcAft>
              <a:buSzPct val="100000"/>
              <a:buFont typeface="Times New Roman"/>
              <a:buChar char="●"/>
            </a:pPr>
            <a:r>
              <a:rPr lang="en" sz="1728">
                <a:latin typeface="Times New Roman"/>
                <a:ea typeface="Times New Roman"/>
                <a:cs typeface="Times New Roman"/>
                <a:sym typeface="Times New Roman"/>
              </a:rPr>
              <a:t>When taking credits off your resume to make it fit, make sure you leave your most impressive roles/projects</a:t>
            </a:r>
            <a:endParaRPr sz="1728">
              <a:latin typeface="Times New Roman"/>
              <a:ea typeface="Times New Roman"/>
              <a:cs typeface="Times New Roman"/>
              <a:sym typeface="Times New Roman"/>
            </a:endParaRPr>
          </a:p>
          <a:p>
            <a:pPr indent="-321874" lvl="0" marL="457200" rtl="0" algn="l">
              <a:spcBef>
                <a:spcPts val="1000"/>
              </a:spcBef>
              <a:spcAft>
                <a:spcPts val="1000"/>
              </a:spcAft>
              <a:buSzPct val="100000"/>
              <a:buFont typeface="Times New Roman"/>
              <a:buChar char="●"/>
            </a:pPr>
            <a:r>
              <a:rPr lang="en" sz="1728">
                <a:latin typeface="Times New Roman"/>
                <a:ea typeface="Times New Roman"/>
                <a:cs typeface="Times New Roman"/>
                <a:sym typeface="Times New Roman"/>
              </a:rPr>
              <a:t>Use the “tab” button instead of the space bar to be sure you have consistent column spacing</a:t>
            </a:r>
            <a:endParaRPr sz="1728">
              <a:latin typeface="Times New Roman"/>
              <a:ea typeface="Times New Roman"/>
              <a:cs typeface="Times New Roman"/>
              <a:sym typeface="Times New Roman"/>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8"/>
          <p:cNvSpPr txBox="1"/>
          <p:nvPr/>
        </p:nvSpPr>
        <p:spPr>
          <a:xfrm>
            <a:off x="564900" y="660225"/>
            <a:ext cx="80142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2600">
              <a:latin typeface="Merriweather"/>
              <a:ea typeface="Merriweather"/>
              <a:cs typeface="Merriweather"/>
              <a:sym typeface="Merriweather"/>
            </a:endParaRPr>
          </a:p>
        </p:txBody>
      </p:sp>
      <p:pic>
        <p:nvPicPr>
          <p:cNvPr id="151" name="Google Shape;151;p28"/>
          <p:cNvPicPr preferRelativeResize="0"/>
          <p:nvPr/>
        </p:nvPicPr>
        <p:blipFill>
          <a:blip r:embed="rId3">
            <a:alphaModFix/>
          </a:blip>
          <a:stretch>
            <a:fillRect/>
          </a:stretch>
        </p:blipFill>
        <p:spPr>
          <a:xfrm>
            <a:off x="1643066" y="931550"/>
            <a:ext cx="5857875" cy="32804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nvSpPr>
        <p:spPr>
          <a:xfrm>
            <a:off x="302400" y="98525"/>
            <a:ext cx="8539200" cy="4314600"/>
          </a:xfrm>
          <a:prstGeom prst="rect">
            <a:avLst/>
          </a:prstGeom>
          <a:noFill/>
          <a:ln>
            <a:noFill/>
          </a:ln>
        </p:spPr>
        <p:txBody>
          <a:bodyPr anchorCtr="0" anchor="t" bIns="91425" lIns="91425" spcFirstLastPara="1" rIns="91425" wrap="square" tIns="91425">
            <a:spAutoFit/>
          </a:bodyPr>
          <a:lstStyle/>
          <a:p>
            <a:pPr indent="0" lvl="0" marL="0" rtl="0" algn="l">
              <a:lnSpc>
                <a:spcPct val="140000"/>
              </a:lnSpc>
              <a:spcBef>
                <a:spcPts val="1200"/>
              </a:spcBef>
              <a:spcAft>
                <a:spcPts val="0"/>
              </a:spcAft>
              <a:buNone/>
            </a:pPr>
            <a:r>
              <a:rPr b="1" lang="en" sz="2500">
                <a:solidFill>
                  <a:schemeClr val="dk1"/>
                </a:solidFill>
                <a:latin typeface="Merriweather"/>
                <a:ea typeface="Merriweather"/>
                <a:cs typeface="Merriweather"/>
                <a:sym typeface="Merriweather"/>
              </a:rPr>
              <a:t>IN GENERAL:</a:t>
            </a:r>
            <a:endParaRPr b="1" sz="2500">
              <a:solidFill>
                <a:schemeClr val="dk1"/>
              </a:solidFill>
              <a:latin typeface="Merriweather"/>
              <a:ea typeface="Merriweather"/>
              <a:cs typeface="Merriweather"/>
              <a:sym typeface="Merriweather"/>
            </a:endParaRPr>
          </a:p>
          <a:p>
            <a:pPr indent="0" lvl="0" marL="0" rtl="0" algn="l">
              <a:lnSpc>
                <a:spcPct val="140000"/>
              </a:lnSpc>
              <a:spcBef>
                <a:spcPts val="1200"/>
              </a:spcBef>
              <a:spcAft>
                <a:spcPts val="0"/>
              </a:spcAft>
              <a:buNone/>
            </a:pPr>
            <a:r>
              <a:rPr lang="en" sz="1900">
                <a:solidFill>
                  <a:schemeClr val="dk1"/>
                </a:solidFill>
                <a:latin typeface="Times New Roman"/>
                <a:ea typeface="Times New Roman"/>
                <a:cs typeface="Times New Roman"/>
                <a:sym typeface="Times New Roman"/>
              </a:rPr>
              <a:t>You want </a:t>
            </a:r>
            <a:r>
              <a:rPr lang="en" sz="1900">
                <a:solidFill>
                  <a:srgbClr val="0000FF"/>
                </a:solidFill>
                <a:latin typeface="Times New Roman"/>
                <a:ea typeface="Times New Roman"/>
                <a:cs typeface="Times New Roman"/>
                <a:sym typeface="Times New Roman"/>
              </a:rPr>
              <a:t>3 columns for your 3 categories </a:t>
            </a:r>
            <a:r>
              <a:rPr lang="en" sz="1900">
                <a:solidFill>
                  <a:schemeClr val="dk1"/>
                </a:solidFill>
                <a:latin typeface="Times New Roman"/>
                <a:ea typeface="Times New Roman"/>
                <a:cs typeface="Times New Roman"/>
                <a:sym typeface="Times New Roman"/>
              </a:rPr>
              <a:t>and they should be listed in the following order:</a:t>
            </a:r>
            <a:endParaRPr sz="1900">
              <a:solidFill>
                <a:schemeClr val="dk1"/>
              </a:solidFill>
              <a:latin typeface="Times New Roman"/>
              <a:ea typeface="Times New Roman"/>
              <a:cs typeface="Times New Roman"/>
              <a:sym typeface="Times New Roman"/>
            </a:endParaRPr>
          </a:p>
          <a:p>
            <a:pPr indent="-349250" lvl="1" marL="914400" rtl="0" algn="l">
              <a:lnSpc>
                <a:spcPct val="115000"/>
              </a:lnSpc>
              <a:spcBef>
                <a:spcPts val="1200"/>
              </a:spcBef>
              <a:spcAft>
                <a:spcPts val="0"/>
              </a:spcAft>
              <a:buClr>
                <a:schemeClr val="dk1"/>
              </a:buClr>
              <a:buSzPts val="1900"/>
              <a:buChar char="○"/>
            </a:pPr>
            <a:r>
              <a:rPr b="1" lang="en" sz="1900">
                <a:solidFill>
                  <a:srgbClr val="0000FF"/>
                </a:solidFill>
                <a:latin typeface="Times New Roman"/>
                <a:ea typeface="Times New Roman"/>
                <a:cs typeface="Times New Roman"/>
                <a:sym typeface="Times New Roman"/>
              </a:rPr>
              <a:t>COLUMN 1:</a:t>
            </a:r>
            <a:r>
              <a:rPr b="1" lang="en" sz="1900">
                <a:solidFill>
                  <a:schemeClr val="dk1"/>
                </a:solidFill>
                <a:latin typeface="Times New Roman"/>
                <a:ea typeface="Times New Roman"/>
                <a:cs typeface="Times New Roman"/>
                <a:sym typeface="Times New Roman"/>
              </a:rPr>
              <a:t> </a:t>
            </a:r>
            <a:r>
              <a:rPr lang="en" sz="1900">
                <a:solidFill>
                  <a:schemeClr val="dk1"/>
                </a:solidFill>
                <a:latin typeface="Times New Roman"/>
                <a:ea typeface="Times New Roman"/>
                <a:cs typeface="Times New Roman"/>
                <a:sym typeface="Times New Roman"/>
              </a:rPr>
              <a:t>Show / Project</a:t>
            </a:r>
            <a:endParaRPr sz="1900">
              <a:solidFill>
                <a:schemeClr val="dk1"/>
              </a:solidFill>
              <a:latin typeface="Times New Roman"/>
              <a:ea typeface="Times New Roman"/>
              <a:cs typeface="Times New Roman"/>
              <a:sym typeface="Times New Roman"/>
            </a:endParaRPr>
          </a:p>
          <a:p>
            <a:pPr indent="-349250" lvl="1" marL="914400" rtl="0" algn="l">
              <a:lnSpc>
                <a:spcPct val="115000"/>
              </a:lnSpc>
              <a:spcBef>
                <a:spcPts val="0"/>
              </a:spcBef>
              <a:spcAft>
                <a:spcPts val="0"/>
              </a:spcAft>
              <a:buClr>
                <a:schemeClr val="dk1"/>
              </a:buClr>
              <a:buSzPts val="1900"/>
              <a:buChar char="○"/>
            </a:pPr>
            <a:r>
              <a:rPr b="1" lang="en" sz="1900">
                <a:solidFill>
                  <a:srgbClr val="0000FF"/>
                </a:solidFill>
                <a:latin typeface="Times New Roman"/>
                <a:ea typeface="Times New Roman"/>
                <a:cs typeface="Times New Roman"/>
                <a:sym typeface="Times New Roman"/>
              </a:rPr>
              <a:t>COLUMN 2:</a:t>
            </a:r>
            <a:r>
              <a:rPr b="1" lang="en" sz="1900">
                <a:solidFill>
                  <a:schemeClr val="dk1"/>
                </a:solidFill>
                <a:latin typeface="Times New Roman"/>
                <a:ea typeface="Times New Roman"/>
                <a:cs typeface="Times New Roman"/>
                <a:sym typeface="Times New Roman"/>
              </a:rPr>
              <a:t> </a:t>
            </a:r>
            <a:r>
              <a:rPr lang="en" sz="1900">
                <a:solidFill>
                  <a:schemeClr val="dk1"/>
                </a:solidFill>
                <a:latin typeface="Times New Roman"/>
                <a:ea typeface="Times New Roman"/>
                <a:cs typeface="Times New Roman"/>
                <a:sym typeface="Times New Roman"/>
              </a:rPr>
              <a:t>Billing (role)</a:t>
            </a:r>
            <a:endParaRPr sz="1900">
              <a:solidFill>
                <a:schemeClr val="dk1"/>
              </a:solidFill>
              <a:latin typeface="Times New Roman"/>
              <a:ea typeface="Times New Roman"/>
              <a:cs typeface="Times New Roman"/>
              <a:sym typeface="Times New Roman"/>
            </a:endParaRPr>
          </a:p>
          <a:p>
            <a:pPr indent="-349250" lvl="1" marL="914400" rtl="0" algn="l">
              <a:lnSpc>
                <a:spcPct val="115000"/>
              </a:lnSpc>
              <a:spcBef>
                <a:spcPts val="0"/>
              </a:spcBef>
              <a:spcAft>
                <a:spcPts val="0"/>
              </a:spcAft>
              <a:buClr>
                <a:schemeClr val="dk1"/>
              </a:buClr>
              <a:buSzPts val="1900"/>
              <a:buChar char="○"/>
            </a:pPr>
            <a:r>
              <a:rPr b="1" lang="en" sz="1900">
                <a:solidFill>
                  <a:srgbClr val="0000FF"/>
                </a:solidFill>
                <a:latin typeface="Times New Roman"/>
                <a:ea typeface="Times New Roman"/>
                <a:cs typeface="Times New Roman"/>
                <a:sym typeface="Times New Roman"/>
              </a:rPr>
              <a:t>COLUMN 3: </a:t>
            </a:r>
            <a:r>
              <a:rPr lang="en" sz="1900">
                <a:solidFill>
                  <a:schemeClr val="dk1"/>
                </a:solidFill>
                <a:latin typeface="Times New Roman"/>
                <a:ea typeface="Times New Roman"/>
                <a:cs typeface="Times New Roman"/>
                <a:sym typeface="Times New Roman"/>
              </a:rPr>
              <a:t>either the director, producer or what streaming service/channel it’s on - whatever is </a:t>
            </a:r>
            <a:r>
              <a:rPr b="1" lang="en" sz="1900">
                <a:solidFill>
                  <a:srgbClr val="0000FF"/>
                </a:solidFill>
                <a:latin typeface="Times New Roman"/>
                <a:ea typeface="Times New Roman"/>
                <a:cs typeface="Times New Roman"/>
                <a:sym typeface="Times New Roman"/>
              </a:rPr>
              <a:t>most recognizable.</a:t>
            </a:r>
            <a:endParaRPr b="1" sz="1900">
              <a:solidFill>
                <a:srgbClr val="0000FF"/>
              </a:solidFill>
              <a:latin typeface="Times New Roman"/>
              <a:ea typeface="Times New Roman"/>
              <a:cs typeface="Times New Roman"/>
              <a:sym typeface="Times New Roman"/>
            </a:endParaRPr>
          </a:p>
          <a:p>
            <a:pPr indent="-349250" lvl="2" marL="1371600" rtl="0" algn="l">
              <a:lnSpc>
                <a:spcPct val="115000"/>
              </a:lnSpc>
              <a:spcBef>
                <a:spcPts val="0"/>
              </a:spcBef>
              <a:spcAft>
                <a:spcPts val="0"/>
              </a:spcAft>
              <a:buClr>
                <a:schemeClr val="dk1"/>
              </a:buClr>
              <a:buSzPts val="1900"/>
              <a:buFont typeface="Times New Roman"/>
              <a:buAutoNum type="romanLcPeriod"/>
            </a:pPr>
            <a:r>
              <a:rPr lang="en" sz="1900">
                <a:solidFill>
                  <a:schemeClr val="dk1"/>
                </a:solidFill>
                <a:latin typeface="Times New Roman"/>
                <a:ea typeface="Times New Roman"/>
                <a:cs typeface="Times New Roman"/>
                <a:sym typeface="Times New Roman"/>
              </a:rPr>
              <a:t>We typically list the Director as “Dir. ____________” </a:t>
            </a:r>
            <a:r>
              <a:rPr i="1" lang="en" sz="1900">
                <a:solidFill>
                  <a:schemeClr val="dk1"/>
                </a:solidFill>
                <a:latin typeface="Times New Roman"/>
                <a:ea typeface="Times New Roman"/>
                <a:cs typeface="Times New Roman"/>
                <a:sym typeface="Times New Roman"/>
              </a:rPr>
              <a:t>(Director’s first and last name)</a:t>
            </a:r>
            <a:endParaRPr i="1" sz="19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1200"/>
              </a:spcAft>
              <a:buNone/>
            </a:pPr>
            <a:r>
              <a:t/>
            </a:r>
            <a:endParaRPr i="1" sz="1900">
              <a:solidFill>
                <a:schemeClr val="dk1"/>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5"/>
          <p:cNvSpPr txBox="1"/>
          <p:nvPr>
            <p:ph type="title"/>
          </p:nvPr>
        </p:nvSpPr>
        <p:spPr>
          <a:xfrm>
            <a:off x="311700" y="828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erriweather"/>
                <a:ea typeface="Merriweather"/>
                <a:cs typeface="Merriweather"/>
                <a:sym typeface="Merriweather"/>
              </a:rPr>
              <a:t>FILM:</a:t>
            </a:r>
            <a:endParaRPr b="1">
              <a:latin typeface="Merriweather"/>
              <a:ea typeface="Merriweather"/>
              <a:cs typeface="Merriweather"/>
              <a:sym typeface="Merriweather"/>
            </a:endParaRPr>
          </a:p>
        </p:txBody>
      </p:sp>
      <p:sp>
        <p:nvSpPr>
          <p:cNvPr id="66" name="Google Shape;66;p15"/>
          <p:cNvSpPr txBox="1"/>
          <p:nvPr>
            <p:ph idx="1" type="body"/>
          </p:nvPr>
        </p:nvSpPr>
        <p:spPr>
          <a:xfrm>
            <a:off x="311700" y="614975"/>
            <a:ext cx="8520600" cy="4410000"/>
          </a:xfrm>
          <a:prstGeom prst="rect">
            <a:avLst/>
          </a:prstGeom>
        </p:spPr>
        <p:txBody>
          <a:bodyPr anchorCtr="0" anchor="t" bIns="91425" lIns="91425" spcFirstLastPara="1" rIns="91425" wrap="square" tIns="91425">
            <a:noAutofit/>
          </a:bodyPr>
          <a:lstStyle/>
          <a:p>
            <a:pPr indent="-314325" lvl="0" marL="457200" rtl="0" algn="l">
              <a:lnSpc>
                <a:spcPct val="140000"/>
              </a:lnSpc>
              <a:spcBef>
                <a:spcPts val="1200"/>
              </a:spcBef>
              <a:spcAft>
                <a:spcPts val="0"/>
              </a:spcAft>
              <a:buClr>
                <a:schemeClr val="dk1"/>
              </a:buClr>
              <a:buSzPts val="1350"/>
              <a:buFont typeface="Times New Roman"/>
              <a:buChar char="●"/>
            </a:pPr>
            <a:r>
              <a:rPr lang="en" sz="1350">
                <a:solidFill>
                  <a:schemeClr val="dk1"/>
                </a:solidFill>
                <a:latin typeface="Times New Roman"/>
                <a:ea typeface="Times New Roman"/>
                <a:cs typeface="Times New Roman"/>
                <a:sym typeface="Times New Roman"/>
              </a:rPr>
              <a:t>Film is typically the first section on our performance resumes</a:t>
            </a:r>
            <a:endParaRPr sz="1350">
              <a:solidFill>
                <a:schemeClr val="dk1"/>
              </a:solidFill>
              <a:latin typeface="Times New Roman"/>
              <a:ea typeface="Times New Roman"/>
              <a:cs typeface="Times New Roman"/>
              <a:sym typeface="Times New Roman"/>
            </a:endParaRPr>
          </a:p>
          <a:p>
            <a:pPr indent="-314325" lvl="0" marL="457200" rtl="0" algn="l">
              <a:lnSpc>
                <a:spcPct val="140000"/>
              </a:lnSpc>
              <a:spcBef>
                <a:spcPts val="0"/>
              </a:spcBef>
              <a:spcAft>
                <a:spcPts val="0"/>
              </a:spcAft>
              <a:buClr>
                <a:schemeClr val="dk1"/>
              </a:buClr>
              <a:buSzPts val="1350"/>
              <a:buFont typeface="Times New Roman"/>
              <a:buChar char="●"/>
            </a:pPr>
            <a:r>
              <a:rPr lang="en" sz="1350">
                <a:solidFill>
                  <a:schemeClr val="dk1"/>
                </a:solidFill>
                <a:latin typeface="Times New Roman"/>
                <a:ea typeface="Times New Roman"/>
                <a:cs typeface="Times New Roman"/>
                <a:sym typeface="Times New Roman"/>
              </a:rPr>
              <a:t>Credits for Film appearances are listed as:</a:t>
            </a:r>
            <a:endParaRPr sz="1350">
              <a:solidFill>
                <a:schemeClr val="dk1"/>
              </a:solidFill>
              <a:latin typeface="Times New Roman"/>
              <a:ea typeface="Times New Roman"/>
              <a:cs typeface="Times New Roman"/>
              <a:sym typeface="Times New Roman"/>
            </a:endParaRPr>
          </a:p>
          <a:p>
            <a:pPr indent="-314325" lvl="1" marL="914400" rtl="0" algn="l">
              <a:spcBef>
                <a:spcPts val="0"/>
              </a:spcBef>
              <a:spcAft>
                <a:spcPts val="0"/>
              </a:spcAft>
              <a:buClr>
                <a:srgbClr val="0000FF"/>
              </a:buClr>
              <a:buSzPts val="1350"/>
              <a:buFont typeface="Times New Roman"/>
              <a:buChar char="○"/>
            </a:pPr>
            <a:r>
              <a:rPr b="1" lang="en" sz="1350">
                <a:solidFill>
                  <a:srgbClr val="0000FF"/>
                </a:solidFill>
                <a:latin typeface="Times New Roman"/>
                <a:ea typeface="Times New Roman"/>
                <a:cs typeface="Times New Roman"/>
                <a:sym typeface="Times New Roman"/>
              </a:rPr>
              <a:t>Lead</a:t>
            </a:r>
            <a:endParaRPr b="1" sz="1350">
              <a:solidFill>
                <a:srgbClr val="0000FF"/>
              </a:solidFill>
              <a:latin typeface="Times New Roman"/>
              <a:ea typeface="Times New Roman"/>
              <a:cs typeface="Times New Roman"/>
              <a:sym typeface="Times New Roman"/>
            </a:endParaRPr>
          </a:p>
          <a:p>
            <a:pPr indent="-314325" lvl="2" marL="1371600" rtl="0" algn="l">
              <a:spcBef>
                <a:spcPts val="0"/>
              </a:spcBef>
              <a:spcAft>
                <a:spcPts val="0"/>
              </a:spcAft>
              <a:buClr>
                <a:schemeClr val="dk1"/>
              </a:buClr>
              <a:buSzPts val="1350"/>
              <a:buFont typeface="Times New Roman"/>
              <a:buChar char="■"/>
            </a:pPr>
            <a:r>
              <a:rPr lang="en" sz="1350">
                <a:solidFill>
                  <a:srgbClr val="333333"/>
                </a:solidFill>
                <a:latin typeface="Times New Roman"/>
                <a:ea typeface="Times New Roman"/>
                <a:cs typeface="Times New Roman"/>
                <a:sym typeface="Times New Roman"/>
              </a:rPr>
              <a:t>The main protagonist in the production. It is typically the </a:t>
            </a:r>
            <a:r>
              <a:rPr i="1" lang="en" sz="1350">
                <a:solidFill>
                  <a:srgbClr val="333333"/>
                </a:solidFill>
                <a:latin typeface="Times New Roman"/>
                <a:ea typeface="Times New Roman"/>
                <a:cs typeface="Times New Roman"/>
                <a:sym typeface="Times New Roman"/>
              </a:rPr>
              <a:t>largest</a:t>
            </a:r>
            <a:r>
              <a:rPr lang="en" sz="1350">
                <a:solidFill>
                  <a:srgbClr val="333333"/>
                </a:solidFill>
                <a:latin typeface="Times New Roman"/>
                <a:ea typeface="Times New Roman"/>
                <a:cs typeface="Times New Roman"/>
                <a:sym typeface="Times New Roman"/>
              </a:rPr>
              <a:t> role</a:t>
            </a:r>
            <a:endParaRPr sz="1350">
              <a:solidFill>
                <a:srgbClr val="333333"/>
              </a:solidFill>
              <a:latin typeface="Times New Roman"/>
              <a:ea typeface="Times New Roman"/>
              <a:cs typeface="Times New Roman"/>
              <a:sym typeface="Times New Roman"/>
            </a:endParaRPr>
          </a:p>
          <a:p>
            <a:pPr indent="-314325" lvl="1" marL="914400" rtl="0" algn="l">
              <a:spcBef>
                <a:spcPts val="0"/>
              </a:spcBef>
              <a:spcAft>
                <a:spcPts val="0"/>
              </a:spcAft>
              <a:buClr>
                <a:srgbClr val="0000FF"/>
              </a:buClr>
              <a:buSzPts val="1350"/>
              <a:buFont typeface="Times New Roman"/>
              <a:buChar char="○"/>
            </a:pPr>
            <a:r>
              <a:rPr b="1" lang="en" sz="1350">
                <a:solidFill>
                  <a:srgbClr val="0000FF"/>
                </a:solidFill>
                <a:latin typeface="Times New Roman"/>
                <a:ea typeface="Times New Roman"/>
                <a:cs typeface="Times New Roman"/>
                <a:sym typeface="Times New Roman"/>
              </a:rPr>
              <a:t>Supporting</a:t>
            </a:r>
            <a:endParaRPr b="1" sz="1350">
              <a:solidFill>
                <a:srgbClr val="0000FF"/>
              </a:solidFill>
              <a:latin typeface="Times New Roman"/>
              <a:ea typeface="Times New Roman"/>
              <a:cs typeface="Times New Roman"/>
              <a:sym typeface="Times New Roman"/>
            </a:endParaRPr>
          </a:p>
          <a:p>
            <a:pPr indent="-314325" lvl="2" marL="1371600" rtl="0" algn="l">
              <a:spcBef>
                <a:spcPts val="0"/>
              </a:spcBef>
              <a:spcAft>
                <a:spcPts val="0"/>
              </a:spcAft>
              <a:buClr>
                <a:schemeClr val="dk1"/>
              </a:buClr>
              <a:buSzPts val="1350"/>
              <a:buChar char="■"/>
            </a:pPr>
            <a:r>
              <a:rPr lang="en" sz="1350">
                <a:solidFill>
                  <a:srgbClr val="333333"/>
                </a:solidFill>
                <a:latin typeface="Times New Roman"/>
                <a:ea typeface="Times New Roman"/>
                <a:cs typeface="Times New Roman"/>
                <a:sym typeface="Times New Roman"/>
              </a:rPr>
              <a:t>A speaking role that is less than that of a lead actor, but </a:t>
            </a:r>
            <a:r>
              <a:rPr b="1" lang="en" sz="1350">
                <a:solidFill>
                  <a:srgbClr val="333333"/>
                </a:solidFill>
                <a:latin typeface="Times New Roman"/>
                <a:ea typeface="Times New Roman"/>
                <a:cs typeface="Times New Roman"/>
                <a:sym typeface="Times New Roman"/>
              </a:rPr>
              <a:t>larger than a bit part</a:t>
            </a:r>
            <a:endParaRPr b="1" sz="1350">
              <a:solidFill>
                <a:srgbClr val="333333"/>
              </a:solidFill>
              <a:latin typeface="Times New Roman"/>
              <a:ea typeface="Times New Roman"/>
              <a:cs typeface="Times New Roman"/>
              <a:sym typeface="Times New Roman"/>
            </a:endParaRPr>
          </a:p>
          <a:p>
            <a:pPr indent="-314325" lvl="1" marL="914400" rtl="0" algn="l">
              <a:spcBef>
                <a:spcPts val="0"/>
              </a:spcBef>
              <a:spcAft>
                <a:spcPts val="0"/>
              </a:spcAft>
              <a:buClr>
                <a:srgbClr val="0000FF"/>
              </a:buClr>
              <a:buSzPts val="1350"/>
              <a:buFont typeface="Times New Roman"/>
              <a:buChar char="○"/>
            </a:pPr>
            <a:r>
              <a:rPr b="1" lang="en" sz="1350">
                <a:solidFill>
                  <a:srgbClr val="0000FF"/>
                </a:solidFill>
                <a:latin typeface="Times New Roman"/>
                <a:ea typeface="Times New Roman"/>
                <a:cs typeface="Times New Roman"/>
                <a:sym typeface="Times New Roman"/>
              </a:rPr>
              <a:t>Principal</a:t>
            </a:r>
            <a:endParaRPr b="1" sz="1350">
              <a:solidFill>
                <a:srgbClr val="0000FF"/>
              </a:solidFill>
              <a:latin typeface="Times New Roman"/>
              <a:ea typeface="Times New Roman"/>
              <a:cs typeface="Times New Roman"/>
              <a:sym typeface="Times New Roman"/>
            </a:endParaRPr>
          </a:p>
          <a:p>
            <a:pPr indent="-314325" lvl="2" marL="1371600" rtl="0" algn="l">
              <a:spcBef>
                <a:spcPts val="0"/>
              </a:spcBef>
              <a:spcAft>
                <a:spcPts val="0"/>
              </a:spcAft>
              <a:buClr>
                <a:schemeClr val="dk1"/>
              </a:buClr>
              <a:buSzPts val="1350"/>
              <a:buChar char="■"/>
            </a:pPr>
            <a:r>
              <a:rPr lang="en" sz="1350">
                <a:solidFill>
                  <a:schemeClr val="dk1"/>
                </a:solidFill>
                <a:latin typeface="Times New Roman"/>
                <a:ea typeface="Times New Roman"/>
                <a:cs typeface="Times New Roman"/>
                <a:sym typeface="Times New Roman"/>
              </a:rPr>
              <a:t>This term refers to a </a:t>
            </a:r>
            <a:r>
              <a:rPr b="1" lang="en" sz="1350">
                <a:solidFill>
                  <a:schemeClr val="dk1"/>
                </a:solidFill>
                <a:latin typeface="Times New Roman"/>
                <a:ea typeface="Times New Roman"/>
                <a:cs typeface="Times New Roman"/>
                <a:sym typeface="Times New Roman"/>
              </a:rPr>
              <a:t>speaking role</a:t>
            </a:r>
            <a:r>
              <a:rPr lang="en" sz="1350">
                <a:solidFill>
                  <a:schemeClr val="dk1"/>
                </a:solidFill>
                <a:latin typeface="Times New Roman"/>
                <a:ea typeface="Times New Roman"/>
                <a:cs typeface="Times New Roman"/>
                <a:sym typeface="Times New Roman"/>
              </a:rPr>
              <a:t>, without getting too specific about how central the actor’s character is to the story. It usually means a non-contract player who has </a:t>
            </a:r>
            <a:r>
              <a:rPr b="1" lang="en" sz="1350">
                <a:solidFill>
                  <a:schemeClr val="dk1"/>
                </a:solidFill>
                <a:latin typeface="Times New Roman"/>
                <a:ea typeface="Times New Roman"/>
                <a:cs typeface="Times New Roman"/>
                <a:sym typeface="Times New Roman"/>
              </a:rPr>
              <a:t>five or more lines</a:t>
            </a:r>
            <a:endParaRPr b="1" sz="1350">
              <a:solidFill>
                <a:schemeClr val="dk1"/>
              </a:solidFill>
              <a:latin typeface="Times New Roman"/>
              <a:ea typeface="Times New Roman"/>
              <a:cs typeface="Times New Roman"/>
              <a:sym typeface="Times New Roman"/>
            </a:endParaRPr>
          </a:p>
          <a:p>
            <a:pPr indent="-314325" lvl="1" marL="914400" rtl="0" algn="l">
              <a:spcBef>
                <a:spcPts val="0"/>
              </a:spcBef>
              <a:spcAft>
                <a:spcPts val="0"/>
              </a:spcAft>
              <a:buClr>
                <a:srgbClr val="0000FF"/>
              </a:buClr>
              <a:buSzPts val="1350"/>
              <a:buFont typeface="Times New Roman"/>
              <a:buChar char="○"/>
            </a:pPr>
            <a:r>
              <a:rPr b="1" lang="en" sz="1350">
                <a:solidFill>
                  <a:srgbClr val="0000FF"/>
                </a:solidFill>
                <a:latin typeface="Times New Roman"/>
                <a:ea typeface="Times New Roman"/>
                <a:cs typeface="Times New Roman"/>
                <a:sym typeface="Times New Roman"/>
              </a:rPr>
              <a:t>Featured</a:t>
            </a:r>
            <a:endParaRPr b="1" sz="1350">
              <a:solidFill>
                <a:srgbClr val="0000FF"/>
              </a:solidFill>
              <a:latin typeface="Times New Roman"/>
              <a:ea typeface="Times New Roman"/>
              <a:cs typeface="Times New Roman"/>
              <a:sym typeface="Times New Roman"/>
            </a:endParaRPr>
          </a:p>
          <a:p>
            <a:pPr indent="-314325" lvl="2" marL="1371600" rtl="0" algn="l">
              <a:spcBef>
                <a:spcPts val="0"/>
              </a:spcBef>
              <a:spcAft>
                <a:spcPts val="0"/>
              </a:spcAft>
              <a:buClr>
                <a:schemeClr val="dk1"/>
              </a:buClr>
              <a:buSzPts val="1350"/>
              <a:buChar char="■"/>
            </a:pPr>
            <a:r>
              <a:rPr lang="en" sz="1350">
                <a:solidFill>
                  <a:srgbClr val="060606"/>
                </a:solidFill>
                <a:latin typeface="Times New Roman"/>
                <a:ea typeface="Times New Roman"/>
                <a:cs typeface="Times New Roman"/>
                <a:sym typeface="Times New Roman"/>
              </a:rPr>
              <a:t>An actor that has </a:t>
            </a:r>
            <a:r>
              <a:rPr b="1" lang="en" sz="1350">
                <a:solidFill>
                  <a:srgbClr val="060606"/>
                </a:solidFill>
                <a:latin typeface="Times New Roman"/>
                <a:ea typeface="Times New Roman"/>
                <a:cs typeface="Times New Roman"/>
                <a:sym typeface="Times New Roman"/>
              </a:rPr>
              <a:t>one scene with one or more lines;</a:t>
            </a:r>
            <a:r>
              <a:rPr lang="en" sz="1350">
                <a:solidFill>
                  <a:srgbClr val="060606"/>
                </a:solidFill>
                <a:latin typeface="Times New Roman"/>
                <a:ea typeface="Times New Roman"/>
                <a:cs typeface="Times New Roman"/>
                <a:sym typeface="Times New Roman"/>
              </a:rPr>
              <a:t> not big enough to be a supporting role and </a:t>
            </a:r>
            <a:r>
              <a:rPr b="1" lang="en" sz="1350">
                <a:solidFill>
                  <a:srgbClr val="060606"/>
                </a:solidFill>
                <a:latin typeface="Times New Roman"/>
                <a:ea typeface="Times New Roman"/>
                <a:cs typeface="Times New Roman"/>
                <a:sym typeface="Times New Roman"/>
              </a:rPr>
              <a:t>easily cut from the final version of the film</a:t>
            </a:r>
            <a:r>
              <a:rPr lang="en" sz="1350">
                <a:solidFill>
                  <a:srgbClr val="060606"/>
                </a:solidFill>
                <a:latin typeface="Times New Roman"/>
                <a:ea typeface="Times New Roman"/>
                <a:cs typeface="Times New Roman"/>
                <a:sym typeface="Times New Roman"/>
              </a:rPr>
              <a:t>. If the role stays in, the actor’s name appears in the end credits.</a:t>
            </a:r>
            <a:endParaRPr sz="1350">
              <a:solidFill>
                <a:srgbClr val="060606"/>
              </a:solidFill>
              <a:latin typeface="Times New Roman"/>
              <a:ea typeface="Times New Roman"/>
              <a:cs typeface="Times New Roman"/>
              <a:sym typeface="Times New Roman"/>
            </a:endParaRPr>
          </a:p>
          <a:p>
            <a:pPr indent="-314325" lvl="2" marL="1371600" rtl="0" algn="l">
              <a:spcBef>
                <a:spcPts val="0"/>
              </a:spcBef>
              <a:spcAft>
                <a:spcPts val="0"/>
              </a:spcAft>
              <a:buClr>
                <a:schemeClr val="dk1"/>
              </a:buClr>
              <a:buSzPts val="1350"/>
              <a:buChar char="■"/>
            </a:pPr>
            <a:r>
              <a:rPr b="1" lang="en" sz="1350">
                <a:solidFill>
                  <a:schemeClr val="dk1"/>
                </a:solidFill>
                <a:latin typeface="Times New Roman"/>
                <a:ea typeface="Times New Roman"/>
                <a:cs typeface="Times New Roman"/>
                <a:sym typeface="Times New Roman"/>
              </a:rPr>
              <a:t>We don’t typically put featured roles on our resume</a:t>
            </a:r>
            <a:r>
              <a:rPr lang="en" sz="1350">
                <a:solidFill>
                  <a:schemeClr val="dk1"/>
                </a:solidFill>
                <a:latin typeface="Times New Roman"/>
                <a:ea typeface="Times New Roman"/>
                <a:cs typeface="Times New Roman"/>
                <a:sym typeface="Times New Roman"/>
              </a:rPr>
              <a:t>, but if you’re just starting out it’s alright. As you progress and book more roles, take this off to look more professional.</a:t>
            </a:r>
            <a:endParaRPr sz="1350">
              <a:solidFill>
                <a:schemeClr val="dk1"/>
              </a:solidFill>
              <a:latin typeface="Times New Roman"/>
              <a:ea typeface="Times New Roman"/>
              <a:cs typeface="Times New Roman"/>
              <a:sym typeface="Times New Roman"/>
            </a:endParaRPr>
          </a:p>
          <a:p>
            <a:pPr indent="0" lvl="0" marL="1371600" rtl="0" algn="l">
              <a:spcBef>
                <a:spcPts val="1200"/>
              </a:spcBef>
              <a:spcAft>
                <a:spcPts val="0"/>
              </a:spcAft>
              <a:buNone/>
            </a:pPr>
            <a:r>
              <a:t/>
            </a:r>
            <a:endParaRPr sz="450">
              <a:solidFill>
                <a:schemeClr val="dk1"/>
              </a:solidFill>
              <a:latin typeface="Times New Roman"/>
              <a:ea typeface="Times New Roman"/>
              <a:cs typeface="Times New Roman"/>
              <a:sym typeface="Times New Roman"/>
            </a:endParaRPr>
          </a:p>
          <a:p>
            <a:pPr indent="-314325" lvl="1" marL="914400" rtl="0" algn="l">
              <a:spcBef>
                <a:spcPts val="1200"/>
              </a:spcBef>
              <a:spcAft>
                <a:spcPts val="0"/>
              </a:spcAft>
              <a:buClr>
                <a:srgbClr val="FF0000"/>
              </a:buClr>
              <a:buSzPts val="1350"/>
              <a:buFont typeface="Times New Roman"/>
              <a:buChar char="○"/>
            </a:pPr>
            <a:r>
              <a:rPr b="1" lang="en" sz="1350">
                <a:solidFill>
                  <a:srgbClr val="FF0000"/>
                </a:solidFill>
                <a:latin typeface="Times New Roman"/>
                <a:ea typeface="Times New Roman"/>
                <a:cs typeface="Times New Roman"/>
                <a:sym typeface="Times New Roman"/>
              </a:rPr>
              <a:t>We DO NOT put Background/Extra roles on resumes :)</a:t>
            </a:r>
            <a:endParaRPr b="1" sz="1350">
              <a:solidFill>
                <a:srgbClr val="FF0000"/>
              </a:solidFill>
              <a:latin typeface="Times New Roman"/>
              <a:ea typeface="Times New Roman"/>
              <a:cs typeface="Times New Roman"/>
              <a:sym typeface="Times New Roman"/>
            </a:endParaRPr>
          </a:p>
        </p:txBody>
      </p:sp>
      <p:pic>
        <p:nvPicPr>
          <p:cNvPr id="67" name="Google Shape;67;p15"/>
          <p:cNvPicPr preferRelativeResize="0"/>
          <p:nvPr/>
        </p:nvPicPr>
        <p:blipFill>
          <a:blip r:embed="rId3">
            <a:alphaModFix/>
          </a:blip>
          <a:stretch>
            <a:fillRect/>
          </a:stretch>
        </p:blipFill>
        <p:spPr>
          <a:xfrm>
            <a:off x="6645225" y="188100"/>
            <a:ext cx="2187075" cy="1220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
                                            <p:txEl>
                                              <p:pRg end="11" st="1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
                                            <p:txEl>
                                              <p:pRg end="12" st="1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6"/>
          <p:cNvSpPr txBox="1"/>
          <p:nvPr>
            <p:ph type="title"/>
          </p:nvPr>
        </p:nvSpPr>
        <p:spPr>
          <a:xfrm>
            <a:off x="311700" y="828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erriweather"/>
                <a:ea typeface="Merriweather"/>
                <a:cs typeface="Merriweather"/>
                <a:sym typeface="Merriweather"/>
              </a:rPr>
              <a:t>TELEVISION:</a:t>
            </a:r>
            <a:endParaRPr b="1">
              <a:latin typeface="Merriweather"/>
              <a:ea typeface="Merriweather"/>
              <a:cs typeface="Merriweather"/>
              <a:sym typeface="Merriweather"/>
            </a:endParaRPr>
          </a:p>
        </p:txBody>
      </p:sp>
      <p:sp>
        <p:nvSpPr>
          <p:cNvPr id="73" name="Google Shape;73;p16"/>
          <p:cNvSpPr txBox="1"/>
          <p:nvPr>
            <p:ph idx="1" type="body"/>
          </p:nvPr>
        </p:nvSpPr>
        <p:spPr>
          <a:xfrm>
            <a:off x="311700" y="655525"/>
            <a:ext cx="8520600" cy="4410000"/>
          </a:xfrm>
          <a:prstGeom prst="rect">
            <a:avLst/>
          </a:prstGeom>
        </p:spPr>
        <p:txBody>
          <a:bodyPr anchorCtr="0" anchor="t" bIns="91425" lIns="91425" spcFirstLastPara="1" rIns="91425" wrap="square" tIns="91425">
            <a:noAutofit/>
          </a:bodyPr>
          <a:lstStyle/>
          <a:p>
            <a:pPr indent="-336550" lvl="0" marL="457200" rtl="0" algn="l">
              <a:lnSpc>
                <a:spcPct val="140000"/>
              </a:lnSpc>
              <a:spcBef>
                <a:spcPts val="1200"/>
              </a:spcBef>
              <a:spcAft>
                <a:spcPts val="0"/>
              </a:spcAft>
              <a:buClr>
                <a:schemeClr val="dk1"/>
              </a:buClr>
              <a:buSzPts val="1700"/>
              <a:buFont typeface="Times New Roman"/>
              <a:buChar char="●"/>
            </a:pPr>
            <a:r>
              <a:rPr lang="en" sz="1700">
                <a:solidFill>
                  <a:schemeClr val="dk1"/>
                </a:solidFill>
                <a:latin typeface="Times New Roman"/>
                <a:ea typeface="Times New Roman"/>
                <a:cs typeface="Times New Roman"/>
                <a:sym typeface="Times New Roman"/>
              </a:rPr>
              <a:t>Credits for TV appearances are listed as:</a:t>
            </a:r>
            <a:endParaRPr sz="1700">
              <a:solidFill>
                <a:schemeClr val="dk1"/>
              </a:solidFill>
              <a:latin typeface="Times New Roman"/>
              <a:ea typeface="Times New Roman"/>
              <a:cs typeface="Times New Roman"/>
              <a:sym typeface="Times New Roman"/>
            </a:endParaRPr>
          </a:p>
          <a:p>
            <a:pPr indent="-336550" lvl="1" marL="914400" rtl="0" algn="l">
              <a:spcBef>
                <a:spcPts val="0"/>
              </a:spcBef>
              <a:spcAft>
                <a:spcPts val="0"/>
              </a:spcAft>
              <a:buClr>
                <a:srgbClr val="0000FF"/>
              </a:buClr>
              <a:buSzPts val="1700"/>
              <a:buFont typeface="Times New Roman"/>
              <a:buChar char="○"/>
            </a:pPr>
            <a:r>
              <a:rPr b="1" lang="en" sz="1700">
                <a:solidFill>
                  <a:srgbClr val="0000FF"/>
                </a:solidFill>
                <a:latin typeface="Times New Roman"/>
                <a:ea typeface="Times New Roman"/>
                <a:cs typeface="Times New Roman"/>
                <a:sym typeface="Times New Roman"/>
              </a:rPr>
              <a:t>Series Regular</a:t>
            </a:r>
            <a:endParaRPr b="1" sz="1700">
              <a:solidFill>
                <a:srgbClr val="0000FF"/>
              </a:solidFill>
              <a:latin typeface="Times New Roman"/>
              <a:ea typeface="Times New Roman"/>
              <a:cs typeface="Times New Roman"/>
              <a:sym typeface="Times New Roman"/>
            </a:endParaRPr>
          </a:p>
          <a:p>
            <a:pPr indent="-336550" lvl="2" marL="1371600" rtl="0" algn="l">
              <a:spcBef>
                <a:spcPts val="0"/>
              </a:spcBef>
              <a:spcAft>
                <a:spcPts val="0"/>
              </a:spcAft>
              <a:buClr>
                <a:schemeClr val="dk1"/>
              </a:buClr>
              <a:buSzPts val="1700"/>
              <a:buFont typeface="Times New Roman"/>
              <a:buChar char="■"/>
            </a:pPr>
            <a:r>
              <a:rPr lang="en" sz="1700">
                <a:solidFill>
                  <a:schemeClr val="dk1"/>
                </a:solidFill>
                <a:latin typeface="Times New Roman"/>
                <a:ea typeface="Times New Roman"/>
                <a:cs typeface="Times New Roman"/>
                <a:sym typeface="Times New Roman"/>
              </a:rPr>
              <a:t>Your character is in every episode or almost every episode</a:t>
            </a:r>
            <a:endParaRPr sz="1700">
              <a:solidFill>
                <a:schemeClr val="dk1"/>
              </a:solidFill>
              <a:latin typeface="Times New Roman"/>
              <a:ea typeface="Times New Roman"/>
              <a:cs typeface="Times New Roman"/>
              <a:sym typeface="Times New Roman"/>
            </a:endParaRPr>
          </a:p>
          <a:p>
            <a:pPr indent="-336550" lvl="1" marL="914400" rtl="0" algn="l">
              <a:spcBef>
                <a:spcPts val="0"/>
              </a:spcBef>
              <a:spcAft>
                <a:spcPts val="0"/>
              </a:spcAft>
              <a:buClr>
                <a:srgbClr val="0000FF"/>
              </a:buClr>
              <a:buSzPts val="1700"/>
              <a:buFont typeface="Times New Roman"/>
              <a:buChar char="○"/>
            </a:pPr>
            <a:r>
              <a:rPr b="1" lang="en" sz="1700">
                <a:solidFill>
                  <a:srgbClr val="0000FF"/>
                </a:solidFill>
                <a:latin typeface="Times New Roman"/>
                <a:ea typeface="Times New Roman"/>
                <a:cs typeface="Times New Roman"/>
                <a:sym typeface="Times New Roman"/>
              </a:rPr>
              <a:t>Recurring</a:t>
            </a:r>
            <a:endParaRPr b="1" sz="1700">
              <a:solidFill>
                <a:srgbClr val="0000FF"/>
              </a:solidFill>
              <a:latin typeface="Times New Roman"/>
              <a:ea typeface="Times New Roman"/>
              <a:cs typeface="Times New Roman"/>
              <a:sym typeface="Times New Roman"/>
            </a:endParaRPr>
          </a:p>
          <a:p>
            <a:pPr indent="-336550" lvl="2" marL="1371600" rtl="0" algn="l">
              <a:spcBef>
                <a:spcPts val="0"/>
              </a:spcBef>
              <a:spcAft>
                <a:spcPts val="0"/>
              </a:spcAft>
              <a:buClr>
                <a:schemeClr val="dk1"/>
              </a:buClr>
              <a:buSzPts val="1700"/>
              <a:buFont typeface="Times New Roman"/>
              <a:buChar char="■"/>
            </a:pPr>
            <a:r>
              <a:rPr lang="en" sz="1700">
                <a:solidFill>
                  <a:schemeClr val="dk1"/>
                </a:solidFill>
                <a:latin typeface="Times New Roman"/>
                <a:ea typeface="Times New Roman"/>
                <a:cs typeface="Times New Roman"/>
                <a:sym typeface="Times New Roman"/>
              </a:rPr>
              <a:t>Someone who comes back several times throughout the show, but is not in each episode</a:t>
            </a:r>
            <a:endParaRPr sz="1700">
              <a:solidFill>
                <a:schemeClr val="dk1"/>
              </a:solidFill>
              <a:latin typeface="Times New Roman"/>
              <a:ea typeface="Times New Roman"/>
              <a:cs typeface="Times New Roman"/>
              <a:sym typeface="Times New Roman"/>
            </a:endParaRPr>
          </a:p>
          <a:p>
            <a:pPr indent="-336550" lvl="1" marL="914400" rtl="0" algn="l">
              <a:spcBef>
                <a:spcPts val="0"/>
              </a:spcBef>
              <a:spcAft>
                <a:spcPts val="0"/>
              </a:spcAft>
              <a:buClr>
                <a:srgbClr val="0000FF"/>
              </a:buClr>
              <a:buSzPts val="1700"/>
              <a:buFont typeface="Times New Roman"/>
              <a:buChar char="○"/>
            </a:pPr>
            <a:r>
              <a:rPr b="1" lang="en" sz="1700">
                <a:solidFill>
                  <a:srgbClr val="0000FF"/>
                </a:solidFill>
                <a:latin typeface="Times New Roman"/>
                <a:ea typeface="Times New Roman"/>
                <a:cs typeface="Times New Roman"/>
                <a:sym typeface="Times New Roman"/>
              </a:rPr>
              <a:t>Guest Star</a:t>
            </a:r>
            <a:endParaRPr b="1" sz="1700">
              <a:solidFill>
                <a:srgbClr val="0000FF"/>
              </a:solidFill>
              <a:latin typeface="Times New Roman"/>
              <a:ea typeface="Times New Roman"/>
              <a:cs typeface="Times New Roman"/>
              <a:sym typeface="Times New Roman"/>
            </a:endParaRPr>
          </a:p>
          <a:p>
            <a:pPr indent="-336550" lvl="2" marL="1371600" rtl="0" algn="l">
              <a:spcBef>
                <a:spcPts val="0"/>
              </a:spcBef>
              <a:spcAft>
                <a:spcPts val="0"/>
              </a:spcAft>
              <a:buClr>
                <a:schemeClr val="dk1"/>
              </a:buClr>
              <a:buSzPts val="1700"/>
              <a:buFont typeface="Times New Roman"/>
              <a:buChar char="■"/>
            </a:pPr>
            <a:r>
              <a:rPr lang="en" sz="1700">
                <a:solidFill>
                  <a:schemeClr val="dk1"/>
                </a:solidFill>
                <a:latin typeface="Times New Roman"/>
                <a:ea typeface="Times New Roman"/>
                <a:cs typeface="Times New Roman"/>
                <a:sym typeface="Times New Roman"/>
              </a:rPr>
              <a:t>A special guest that that week’s episode is centered around</a:t>
            </a:r>
            <a:endParaRPr sz="1700">
              <a:solidFill>
                <a:schemeClr val="dk1"/>
              </a:solidFill>
              <a:latin typeface="Times New Roman"/>
              <a:ea typeface="Times New Roman"/>
              <a:cs typeface="Times New Roman"/>
              <a:sym typeface="Times New Roman"/>
            </a:endParaRPr>
          </a:p>
          <a:p>
            <a:pPr indent="-336550" lvl="3" marL="1828800" rtl="0" algn="l">
              <a:spcBef>
                <a:spcPts val="0"/>
              </a:spcBef>
              <a:spcAft>
                <a:spcPts val="0"/>
              </a:spcAft>
              <a:buClr>
                <a:schemeClr val="dk1"/>
              </a:buClr>
              <a:buSzPts val="1700"/>
              <a:buFont typeface="Times New Roman"/>
              <a:buChar char="●"/>
            </a:pPr>
            <a:r>
              <a:rPr i="1" lang="en" sz="1700">
                <a:solidFill>
                  <a:schemeClr val="dk1"/>
                </a:solidFill>
                <a:latin typeface="Times New Roman"/>
                <a:ea typeface="Times New Roman"/>
                <a:cs typeface="Times New Roman"/>
                <a:sym typeface="Times New Roman"/>
              </a:rPr>
              <a:t>EXAMPLE: Grey’s Anatomy, Criminal Minds - any show where they focus on one “case” or new person per episode</a:t>
            </a:r>
            <a:endParaRPr i="1" sz="1700">
              <a:solidFill>
                <a:schemeClr val="dk1"/>
              </a:solidFill>
              <a:latin typeface="Times New Roman"/>
              <a:ea typeface="Times New Roman"/>
              <a:cs typeface="Times New Roman"/>
              <a:sym typeface="Times New Roman"/>
            </a:endParaRPr>
          </a:p>
          <a:p>
            <a:pPr indent="-336550" lvl="1" marL="914400" rtl="0" algn="l">
              <a:spcBef>
                <a:spcPts val="0"/>
              </a:spcBef>
              <a:spcAft>
                <a:spcPts val="0"/>
              </a:spcAft>
              <a:buClr>
                <a:srgbClr val="0000FF"/>
              </a:buClr>
              <a:buSzPts val="1700"/>
              <a:buFont typeface="Times New Roman"/>
              <a:buChar char="○"/>
            </a:pPr>
            <a:r>
              <a:rPr b="1" lang="en" sz="1700">
                <a:solidFill>
                  <a:srgbClr val="0000FF"/>
                </a:solidFill>
                <a:latin typeface="Times New Roman"/>
                <a:ea typeface="Times New Roman"/>
                <a:cs typeface="Times New Roman"/>
                <a:sym typeface="Times New Roman"/>
              </a:rPr>
              <a:t>Co-Star</a:t>
            </a:r>
            <a:endParaRPr b="1" sz="1700">
              <a:solidFill>
                <a:srgbClr val="0000FF"/>
              </a:solidFill>
              <a:latin typeface="Times New Roman"/>
              <a:ea typeface="Times New Roman"/>
              <a:cs typeface="Times New Roman"/>
              <a:sym typeface="Times New Roman"/>
            </a:endParaRPr>
          </a:p>
          <a:p>
            <a:pPr indent="-336550" lvl="2" marL="1371600" rtl="0" algn="l">
              <a:spcBef>
                <a:spcPts val="0"/>
              </a:spcBef>
              <a:spcAft>
                <a:spcPts val="0"/>
              </a:spcAft>
              <a:buClr>
                <a:schemeClr val="dk1"/>
              </a:buClr>
              <a:buSzPts val="1700"/>
              <a:buFont typeface="Times New Roman"/>
              <a:buChar char="■"/>
            </a:pPr>
            <a:r>
              <a:rPr lang="en" sz="1700">
                <a:solidFill>
                  <a:schemeClr val="dk1"/>
                </a:solidFill>
                <a:latin typeface="Times New Roman"/>
                <a:ea typeface="Times New Roman"/>
                <a:cs typeface="Times New Roman"/>
                <a:sym typeface="Times New Roman"/>
              </a:rPr>
              <a:t>Small roles outside of the story</a:t>
            </a:r>
            <a:endParaRPr sz="1700">
              <a:solidFill>
                <a:schemeClr val="dk1"/>
              </a:solidFill>
              <a:latin typeface="Times New Roman"/>
              <a:ea typeface="Times New Roman"/>
              <a:cs typeface="Times New Roman"/>
              <a:sym typeface="Times New Roman"/>
            </a:endParaRPr>
          </a:p>
          <a:p>
            <a:pPr indent="-336550" lvl="3" marL="1828800" rtl="0" algn="l">
              <a:spcBef>
                <a:spcPts val="0"/>
              </a:spcBef>
              <a:spcAft>
                <a:spcPts val="0"/>
              </a:spcAft>
              <a:buClr>
                <a:schemeClr val="dk1"/>
              </a:buClr>
              <a:buSzPts val="1700"/>
              <a:buFont typeface="Times New Roman"/>
              <a:buChar char="●"/>
            </a:pPr>
            <a:r>
              <a:rPr i="1" lang="en" sz="1500">
                <a:solidFill>
                  <a:schemeClr val="dk1"/>
                </a:solidFill>
                <a:latin typeface="Times New Roman"/>
                <a:ea typeface="Times New Roman"/>
                <a:cs typeface="Times New Roman"/>
                <a:sym typeface="Times New Roman"/>
              </a:rPr>
              <a:t>EXAMPLE: A Judge or Cop in an episode of Criminal Minds. </a:t>
            </a:r>
            <a:r>
              <a:rPr lang="en" sz="1300">
                <a:solidFill>
                  <a:srgbClr val="202124"/>
                </a:solidFill>
                <a:highlight>
                  <a:srgbClr val="FFFFFF"/>
                </a:highlight>
                <a:latin typeface="Times New Roman"/>
                <a:ea typeface="Times New Roman"/>
                <a:cs typeface="Times New Roman"/>
                <a:sym typeface="Times New Roman"/>
              </a:rPr>
              <a:t>Co-stars appear in just one episode. They have very few speaking lines, and their lines only exist as a way to assist the main characters</a:t>
            </a:r>
            <a:endParaRPr sz="255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
                                            <p:txEl>
                                              <p:pRg end="10" st="1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7"/>
          <p:cNvSpPr txBox="1"/>
          <p:nvPr>
            <p:ph type="title"/>
          </p:nvPr>
        </p:nvSpPr>
        <p:spPr>
          <a:xfrm>
            <a:off x="311700" y="828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erriweather"/>
                <a:ea typeface="Merriweather"/>
                <a:cs typeface="Merriweather"/>
                <a:sym typeface="Merriweather"/>
              </a:rPr>
              <a:t>WEBSERIES:</a:t>
            </a:r>
            <a:endParaRPr b="1">
              <a:latin typeface="Merriweather"/>
              <a:ea typeface="Merriweather"/>
              <a:cs typeface="Merriweather"/>
              <a:sym typeface="Merriweather"/>
            </a:endParaRPr>
          </a:p>
        </p:txBody>
      </p:sp>
      <p:sp>
        <p:nvSpPr>
          <p:cNvPr id="79" name="Google Shape;79;p17"/>
          <p:cNvSpPr txBox="1"/>
          <p:nvPr>
            <p:ph idx="1" type="body"/>
          </p:nvPr>
        </p:nvSpPr>
        <p:spPr>
          <a:xfrm>
            <a:off x="311688" y="965550"/>
            <a:ext cx="8520600" cy="4410000"/>
          </a:xfrm>
          <a:prstGeom prst="rect">
            <a:avLst/>
          </a:prstGeom>
        </p:spPr>
        <p:txBody>
          <a:bodyPr anchorCtr="0" anchor="t" bIns="91425" lIns="91425" spcFirstLastPara="1" rIns="91425" wrap="square" tIns="91425">
            <a:noAutofit/>
          </a:bodyPr>
          <a:lstStyle/>
          <a:p>
            <a:pPr indent="-368300" lvl="0" marL="457200" rtl="0" algn="l">
              <a:lnSpc>
                <a:spcPct val="140000"/>
              </a:lnSpc>
              <a:spcBef>
                <a:spcPts val="1200"/>
              </a:spcBef>
              <a:spcAft>
                <a:spcPts val="0"/>
              </a:spcAft>
              <a:buClr>
                <a:srgbClr val="0000FF"/>
              </a:buClr>
              <a:buSzPts val="2200"/>
              <a:buFont typeface="Times New Roman"/>
              <a:buChar char="●"/>
            </a:pPr>
            <a:r>
              <a:rPr b="1" lang="en" sz="2200">
                <a:solidFill>
                  <a:srgbClr val="0000FF"/>
                </a:solidFill>
                <a:latin typeface="Times New Roman"/>
                <a:ea typeface="Times New Roman"/>
                <a:cs typeface="Times New Roman"/>
                <a:sym typeface="Times New Roman"/>
              </a:rPr>
              <a:t>Billed the same as television</a:t>
            </a:r>
            <a:endParaRPr b="1" sz="2200">
              <a:solidFill>
                <a:srgbClr val="0000FF"/>
              </a:solidFill>
              <a:latin typeface="Times New Roman"/>
              <a:ea typeface="Times New Roman"/>
              <a:cs typeface="Times New Roman"/>
              <a:sym typeface="Times New Roman"/>
            </a:endParaRPr>
          </a:p>
          <a:p>
            <a:pPr indent="-368300" lvl="1" marL="914400" rtl="0" algn="l">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Series Regular, Recurring, Guest Star, Co-Star</a:t>
            </a:r>
            <a:endParaRPr sz="2200">
              <a:solidFill>
                <a:schemeClr val="dk1"/>
              </a:solidFill>
              <a:latin typeface="Times New Roman"/>
              <a:ea typeface="Times New Roman"/>
              <a:cs typeface="Times New Roman"/>
              <a:sym typeface="Times New Roman"/>
            </a:endParaRPr>
          </a:p>
          <a:p>
            <a:pPr indent="0" lvl="0" marL="457200" rtl="0" algn="l">
              <a:lnSpc>
                <a:spcPct val="140000"/>
              </a:lnSpc>
              <a:spcBef>
                <a:spcPts val="1200"/>
              </a:spcBef>
              <a:spcAft>
                <a:spcPts val="1200"/>
              </a:spcAft>
              <a:buNone/>
            </a:pPr>
            <a:r>
              <a:t/>
            </a:r>
            <a:endParaRPr sz="1900">
              <a:solidFill>
                <a:schemeClr val="dk1"/>
              </a:solidFill>
            </a:endParaRPr>
          </a:p>
        </p:txBody>
      </p:sp>
      <p:pic>
        <p:nvPicPr>
          <p:cNvPr id="80" name="Google Shape;80;p17"/>
          <p:cNvPicPr preferRelativeResize="0"/>
          <p:nvPr/>
        </p:nvPicPr>
        <p:blipFill>
          <a:blip r:embed="rId3">
            <a:alphaModFix/>
          </a:blip>
          <a:stretch>
            <a:fillRect/>
          </a:stretch>
        </p:blipFill>
        <p:spPr>
          <a:xfrm>
            <a:off x="3084600" y="2571755"/>
            <a:ext cx="2974775" cy="2231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8"/>
          <p:cNvSpPr txBox="1"/>
          <p:nvPr>
            <p:ph type="title"/>
          </p:nvPr>
        </p:nvSpPr>
        <p:spPr>
          <a:xfrm>
            <a:off x="311700" y="828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erriweather"/>
                <a:ea typeface="Merriweather"/>
                <a:cs typeface="Merriweather"/>
                <a:sym typeface="Merriweather"/>
              </a:rPr>
              <a:t>COMMERCIALS:</a:t>
            </a:r>
            <a:endParaRPr b="1">
              <a:latin typeface="Merriweather"/>
              <a:ea typeface="Merriweather"/>
              <a:cs typeface="Merriweather"/>
              <a:sym typeface="Merriweather"/>
            </a:endParaRPr>
          </a:p>
        </p:txBody>
      </p:sp>
      <p:sp>
        <p:nvSpPr>
          <p:cNvPr id="86" name="Google Shape;86;p18"/>
          <p:cNvSpPr txBox="1"/>
          <p:nvPr>
            <p:ph idx="1" type="body"/>
          </p:nvPr>
        </p:nvSpPr>
        <p:spPr>
          <a:xfrm>
            <a:off x="311700" y="564975"/>
            <a:ext cx="8520600" cy="4410000"/>
          </a:xfrm>
          <a:prstGeom prst="rect">
            <a:avLst/>
          </a:prstGeom>
        </p:spPr>
        <p:txBody>
          <a:bodyPr anchorCtr="0" anchor="t" bIns="91425" lIns="91425" spcFirstLastPara="1" rIns="91425" wrap="square" tIns="91425">
            <a:noAutofit/>
          </a:bodyPr>
          <a:lstStyle/>
          <a:p>
            <a:pPr indent="-304800" lvl="0" marL="457200" rtl="0" algn="l">
              <a:lnSpc>
                <a:spcPct val="140000"/>
              </a:lnSpc>
              <a:spcBef>
                <a:spcPts val="120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Commercial credits are listed as:</a:t>
            </a:r>
            <a:endParaRPr sz="1200">
              <a:solidFill>
                <a:schemeClr val="dk1"/>
              </a:solidFill>
              <a:latin typeface="Times New Roman"/>
              <a:ea typeface="Times New Roman"/>
              <a:cs typeface="Times New Roman"/>
              <a:sym typeface="Times New Roman"/>
            </a:endParaRPr>
          </a:p>
          <a:p>
            <a:pPr indent="-304800" lvl="1" marL="914400" rtl="0" algn="l">
              <a:spcBef>
                <a:spcPts val="0"/>
              </a:spcBef>
              <a:spcAft>
                <a:spcPts val="0"/>
              </a:spcAft>
              <a:buClr>
                <a:srgbClr val="0000FF"/>
              </a:buClr>
              <a:buSzPts val="1200"/>
              <a:buFont typeface="Times New Roman"/>
              <a:buChar char="○"/>
            </a:pPr>
            <a:r>
              <a:rPr b="1" lang="en" sz="1200">
                <a:solidFill>
                  <a:srgbClr val="0000FF"/>
                </a:solidFill>
                <a:latin typeface="Times New Roman"/>
                <a:ea typeface="Times New Roman"/>
                <a:cs typeface="Times New Roman"/>
                <a:sym typeface="Times New Roman"/>
              </a:rPr>
              <a:t>Principal</a:t>
            </a:r>
            <a:endParaRPr b="1" sz="1200">
              <a:solidFill>
                <a:srgbClr val="0000FF"/>
              </a:solidFill>
              <a:latin typeface="Times New Roman"/>
              <a:ea typeface="Times New Roman"/>
              <a:cs typeface="Times New Roman"/>
              <a:sym typeface="Times New Roman"/>
            </a:endParaRPr>
          </a:p>
          <a:p>
            <a:pPr indent="-304800" lvl="1" marL="914400" rtl="0" algn="l">
              <a:spcBef>
                <a:spcPts val="0"/>
              </a:spcBef>
              <a:spcAft>
                <a:spcPts val="0"/>
              </a:spcAft>
              <a:buClr>
                <a:srgbClr val="0000FF"/>
              </a:buClr>
              <a:buSzPts val="1200"/>
              <a:buFont typeface="Times New Roman"/>
              <a:buChar char="○"/>
            </a:pPr>
            <a:r>
              <a:rPr b="1" lang="en" sz="1200">
                <a:solidFill>
                  <a:srgbClr val="0000FF"/>
                </a:solidFill>
                <a:latin typeface="Times New Roman"/>
                <a:ea typeface="Times New Roman"/>
                <a:cs typeface="Times New Roman"/>
                <a:sym typeface="Times New Roman"/>
              </a:rPr>
              <a:t>Supporting</a:t>
            </a:r>
            <a:endParaRPr b="1" sz="1200">
              <a:solidFill>
                <a:srgbClr val="0000FF"/>
              </a:solidFill>
              <a:latin typeface="Times New Roman"/>
              <a:ea typeface="Times New Roman"/>
              <a:cs typeface="Times New Roman"/>
              <a:sym typeface="Times New Roman"/>
            </a:endParaRPr>
          </a:p>
          <a:p>
            <a:pPr indent="0" lvl="0" marL="914400" rtl="0" algn="l">
              <a:spcBef>
                <a:spcPts val="1200"/>
              </a:spcBef>
              <a:spcAft>
                <a:spcPts val="0"/>
              </a:spcAft>
              <a:buNone/>
            </a:pPr>
            <a:r>
              <a:rPr b="1" lang="en">
                <a:solidFill>
                  <a:srgbClr val="0000FF"/>
                </a:solidFill>
                <a:highlight>
                  <a:srgbClr val="FFF2CC"/>
                </a:highlight>
                <a:latin typeface="Times New Roman"/>
                <a:ea typeface="Times New Roman"/>
                <a:cs typeface="Times New Roman"/>
                <a:sym typeface="Times New Roman"/>
              </a:rPr>
              <a:t>HOWEVER</a:t>
            </a:r>
            <a:endParaRPr b="1">
              <a:solidFill>
                <a:srgbClr val="0000FF"/>
              </a:solidFill>
              <a:highlight>
                <a:srgbClr val="FFF2CC"/>
              </a:highlight>
              <a:latin typeface="Times New Roman"/>
              <a:ea typeface="Times New Roman"/>
              <a:cs typeface="Times New Roman"/>
              <a:sym typeface="Times New Roman"/>
            </a:endParaRPr>
          </a:p>
          <a:p>
            <a:pPr indent="-311150" lvl="0" marL="457200" rtl="0" algn="l">
              <a:lnSpc>
                <a:spcPct val="140000"/>
              </a:lnSpc>
              <a:spcBef>
                <a:spcPts val="1200"/>
              </a:spcBef>
              <a:spcAft>
                <a:spcPts val="0"/>
              </a:spcAft>
              <a:buClr>
                <a:schemeClr val="dk1"/>
              </a:buClr>
              <a:buSzPts val="1300"/>
              <a:buFont typeface="Merriweather"/>
              <a:buChar char="●"/>
            </a:pPr>
            <a:r>
              <a:rPr lang="en" sz="1300">
                <a:solidFill>
                  <a:schemeClr val="dk1"/>
                </a:solidFill>
                <a:latin typeface="Times New Roman"/>
                <a:ea typeface="Times New Roman"/>
                <a:cs typeface="Times New Roman"/>
                <a:sym typeface="Times New Roman"/>
              </a:rPr>
              <a:t>We don’t list our commercial credits on our resume because if casting directors see </a:t>
            </a:r>
            <a:r>
              <a:rPr b="1" lang="en" sz="1300">
                <a:solidFill>
                  <a:schemeClr val="dk1"/>
                </a:solidFill>
                <a:latin typeface="Times New Roman"/>
                <a:ea typeface="Times New Roman"/>
                <a:cs typeface="Times New Roman"/>
                <a:sym typeface="Times New Roman"/>
              </a:rPr>
              <a:t>McDonalds</a:t>
            </a:r>
            <a:r>
              <a:rPr lang="en" sz="1300">
                <a:solidFill>
                  <a:schemeClr val="dk1"/>
                </a:solidFill>
                <a:latin typeface="Times New Roman"/>
                <a:ea typeface="Times New Roman"/>
                <a:cs typeface="Times New Roman"/>
                <a:sym typeface="Times New Roman"/>
              </a:rPr>
              <a:t> on your resume, they may not consider you for a </a:t>
            </a:r>
            <a:r>
              <a:rPr b="1" lang="en" sz="1300">
                <a:solidFill>
                  <a:schemeClr val="dk1"/>
                </a:solidFill>
                <a:latin typeface="Times New Roman"/>
                <a:ea typeface="Times New Roman"/>
                <a:cs typeface="Times New Roman"/>
                <a:sym typeface="Times New Roman"/>
              </a:rPr>
              <a:t>Burger King</a:t>
            </a:r>
            <a:r>
              <a:rPr lang="en" sz="1300">
                <a:solidFill>
                  <a:schemeClr val="dk1"/>
                </a:solidFill>
                <a:latin typeface="Times New Roman"/>
                <a:ea typeface="Times New Roman"/>
                <a:cs typeface="Times New Roman"/>
                <a:sym typeface="Times New Roman"/>
              </a:rPr>
              <a:t> (or any other fast food) commercial.</a:t>
            </a:r>
            <a:endParaRPr sz="1300">
              <a:solidFill>
                <a:schemeClr val="dk1"/>
              </a:solidFill>
              <a:latin typeface="Times New Roman"/>
              <a:ea typeface="Times New Roman"/>
              <a:cs typeface="Times New Roman"/>
              <a:sym typeface="Times New Roman"/>
            </a:endParaRPr>
          </a:p>
          <a:p>
            <a:pPr indent="-304800" lvl="1" marL="914400" rtl="0" algn="l">
              <a:lnSpc>
                <a:spcPct val="140000"/>
              </a:lnSpc>
              <a:spcBef>
                <a:spcPts val="0"/>
              </a:spcBef>
              <a:spcAft>
                <a:spcPts val="0"/>
              </a:spcAft>
              <a:buClr>
                <a:srgbClr val="9900FF"/>
              </a:buClr>
              <a:buSzPts val="1200"/>
              <a:buFont typeface="Merriweather"/>
              <a:buChar char="○"/>
            </a:pPr>
            <a:r>
              <a:rPr lang="en" sz="1100">
                <a:solidFill>
                  <a:srgbClr val="9900FF"/>
                </a:solidFill>
                <a:latin typeface="Times New Roman"/>
                <a:ea typeface="Times New Roman"/>
                <a:cs typeface="Times New Roman"/>
                <a:sym typeface="Times New Roman"/>
              </a:rPr>
              <a:t>“...</a:t>
            </a:r>
            <a:r>
              <a:rPr lang="en" sz="1250">
                <a:solidFill>
                  <a:srgbClr val="9900FF"/>
                </a:solidFill>
                <a:highlight>
                  <a:srgbClr val="FFFFFF"/>
                </a:highlight>
                <a:latin typeface="Times New Roman"/>
                <a:ea typeface="Times New Roman"/>
                <a:cs typeface="Times New Roman"/>
                <a:sym typeface="Times New Roman"/>
              </a:rPr>
              <a:t>the casting directors don’t know if you booked that commercial yesterday or a year ago, but they don’t have the time to check. If they see something that raises a potential conflict flag, they’ll just cross you off the list and move onto the next. Instead of listing individual conflicts right on your résumé, make yourself as hirable as possible and don’t.” (Backstage.com)</a:t>
            </a:r>
            <a:endParaRPr sz="1300">
              <a:solidFill>
                <a:srgbClr val="9900FF"/>
              </a:solidFill>
              <a:latin typeface="Times New Roman"/>
              <a:ea typeface="Times New Roman"/>
              <a:cs typeface="Times New Roman"/>
              <a:sym typeface="Times New Roman"/>
            </a:endParaRPr>
          </a:p>
          <a:p>
            <a:pPr indent="-311150" lvl="0" marL="457200" rtl="0" algn="l">
              <a:lnSpc>
                <a:spcPct val="140000"/>
              </a:lnSpc>
              <a:spcBef>
                <a:spcPts val="0"/>
              </a:spcBef>
              <a:spcAft>
                <a:spcPts val="0"/>
              </a:spcAft>
              <a:buClr>
                <a:schemeClr val="dk1"/>
              </a:buClr>
              <a:buSzPts val="1300"/>
              <a:buFont typeface="Merriweather"/>
              <a:buChar char="●"/>
            </a:pPr>
            <a:r>
              <a:rPr lang="en" sz="1300">
                <a:solidFill>
                  <a:schemeClr val="dk1"/>
                </a:solidFill>
                <a:latin typeface="Times New Roman"/>
                <a:ea typeface="Times New Roman"/>
                <a:cs typeface="Times New Roman"/>
                <a:sym typeface="Times New Roman"/>
              </a:rPr>
              <a:t>Instead we say </a:t>
            </a:r>
            <a:r>
              <a:rPr b="1" lang="en" sz="1300">
                <a:solidFill>
                  <a:schemeClr val="dk1"/>
                </a:solidFill>
                <a:latin typeface="Times New Roman"/>
                <a:ea typeface="Times New Roman"/>
                <a:cs typeface="Times New Roman"/>
                <a:sym typeface="Times New Roman"/>
              </a:rPr>
              <a:t>“</a:t>
            </a:r>
            <a:r>
              <a:rPr b="1" lang="en" sz="1300">
                <a:solidFill>
                  <a:srgbClr val="0000FF"/>
                </a:solidFill>
                <a:latin typeface="Times New Roman"/>
                <a:ea typeface="Times New Roman"/>
                <a:cs typeface="Times New Roman"/>
                <a:sym typeface="Times New Roman"/>
              </a:rPr>
              <a:t>Commercial Conflicts Available Upon Request</a:t>
            </a:r>
            <a:r>
              <a:rPr b="1" lang="en" sz="1300">
                <a:solidFill>
                  <a:schemeClr val="dk1"/>
                </a:solidFill>
                <a:latin typeface="Times New Roman"/>
                <a:ea typeface="Times New Roman"/>
                <a:cs typeface="Times New Roman"/>
                <a:sym typeface="Times New Roman"/>
              </a:rPr>
              <a:t>”</a:t>
            </a:r>
            <a:endParaRPr b="1" sz="1300">
              <a:solidFill>
                <a:schemeClr val="dk1"/>
              </a:solidFill>
              <a:latin typeface="Times New Roman"/>
              <a:ea typeface="Times New Roman"/>
              <a:cs typeface="Times New Roman"/>
              <a:sym typeface="Times New Roman"/>
            </a:endParaRPr>
          </a:p>
          <a:p>
            <a:pPr indent="-311150" lvl="0" marL="457200" rtl="0" algn="l">
              <a:lnSpc>
                <a:spcPct val="140000"/>
              </a:lnSpc>
              <a:spcBef>
                <a:spcPts val="0"/>
              </a:spcBef>
              <a:spcAft>
                <a:spcPts val="0"/>
              </a:spcAft>
              <a:buClr>
                <a:schemeClr val="dk1"/>
              </a:buClr>
              <a:buSzPts val="1300"/>
              <a:buFont typeface="Times New Roman"/>
              <a:buChar char="●"/>
            </a:pPr>
            <a:r>
              <a:rPr lang="en" sz="1300">
                <a:solidFill>
                  <a:schemeClr val="dk1"/>
                </a:solidFill>
                <a:latin typeface="Times New Roman"/>
                <a:ea typeface="Times New Roman"/>
                <a:cs typeface="Times New Roman"/>
                <a:sym typeface="Times New Roman"/>
              </a:rPr>
              <a:t>We don’t need to add this to our resumes until we’ve </a:t>
            </a:r>
            <a:r>
              <a:rPr i="1" lang="en" sz="1300">
                <a:solidFill>
                  <a:schemeClr val="dk1"/>
                </a:solidFill>
                <a:latin typeface="Times New Roman"/>
                <a:ea typeface="Times New Roman"/>
                <a:cs typeface="Times New Roman"/>
                <a:sym typeface="Times New Roman"/>
              </a:rPr>
              <a:t>actually </a:t>
            </a:r>
            <a:r>
              <a:rPr lang="en" sz="1300">
                <a:solidFill>
                  <a:schemeClr val="dk1"/>
                </a:solidFill>
                <a:latin typeface="Times New Roman"/>
                <a:ea typeface="Times New Roman"/>
                <a:cs typeface="Times New Roman"/>
                <a:sym typeface="Times New Roman"/>
              </a:rPr>
              <a:t>been in commercials though.</a:t>
            </a:r>
            <a:endParaRPr sz="1300">
              <a:solidFill>
                <a:schemeClr val="dk1"/>
              </a:solidFill>
              <a:latin typeface="Times New Roman"/>
              <a:ea typeface="Times New Roman"/>
              <a:cs typeface="Times New Roman"/>
              <a:sym typeface="Times New Roman"/>
            </a:endParaRPr>
          </a:p>
          <a:p>
            <a:pPr indent="-304800" lvl="1" marL="914400" rtl="0" algn="l">
              <a:spcBef>
                <a:spcPts val="0"/>
              </a:spcBef>
              <a:spcAft>
                <a:spcPts val="0"/>
              </a:spcAft>
              <a:buClr>
                <a:schemeClr val="dk1"/>
              </a:buClr>
              <a:buSzPts val="1200"/>
              <a:buFont typeface="Merriweather"/>
              <a:buChar char="○"/>
            </a:pPr>
            <a:r>
              <a:rPr lang="en" sz="1200">
                <a:solidFill>
                  <a:schemeClr val="dk1"/>
                </a:solidFill>
                <a:latin typeface="Times New Roman"/>
                <a:ea typeface="Times New Roman"/>
                <a:cs typeface="Times New Roman"/>
                <a:sym typeface="Times New Roman"/>
              </a:rPr>
              <a:t>We typically warn against doing commercials that run “in perpetuity”, which means </a:t>
            </a:r>
            <a:r>
              <a:rPr b="1" lang="en" sz="1200">
                <a:solidFill>
                  <a:schemeClr val="dk1"/>
                </a:solidFill>
                <a:latin typeface="Times New Roman"/>
                <a:ea typeface="Times New Roman"/>
                <a:cs typeface="Times New Roman"/>
                <a:sym typeface="Times New Roman"/>
              </a:rPr>
              <a:t>forever</a:t>
            </a:r>
            <a:r>
              <a:rPr lang="en" sz="1200">
                <a:solidFill>
                  <a:schemeClr val="dk1"/>
                </a:solidFill>
                <a:latin typeface="Times New Roman"/>
                <a:ea typeface="Times New Roman"/>
                <a:cs typeface="Times New Roman"/>
                <a:sym typeface="Times New Roman"/>
              </a:rPr>
              <a:t>, as then it will forever be a “conflict” and you may not be able to be in a competitor’s commercial moving forward.</a:t>
            </a:r>
            <a:endParaRPr sz="1200">
              <a:solidFill>
                <a:schemeClr val="dk1"/>
              </a:solidFill>
              <a:latin typeface="Times New Roman"/>
              <a:ea typeface="Times New Roman"/>
              <a:cs typeface="Times New Roman"/>
              <a:sym typeface="Times New Roman"/>
            </a:endParaRPr>
          </a:p>
          <a:p>
            <a:pPr indent="-304800" lvl="1" marL="914400" rtl="0" algn="l">
              <a:spcBef>
                <a:spcPts val="0"/>
              </a:spcBef>
              <a:spcAft>
                <a:spcPts val="0"/>
              </a:spcAft>
              <a:buClr>
                <a:schemeClr val="dk1"/>
              </a:buClr>
              <a:buSzPts val="1200"/>
              <a:buFont typeface="Times New Roman"/>
              <a:buChar char="○"/>
            </a:pPr>
            <a:r>
              <a:rPr i="1" lang="en" sz="1200">
                <a:solidFill>
                  <a:schemeClr val="dk1"/>
                </a:solidFill>
                <a:latin typeface="Times New Roman"/>
                <a:ea typeface="Times New Roman"/>
                <a:cs typeface="Times New Roman"/>
                <a:sym typeface="Times New Roman"/>
              </a:rPr>
              <a:t>Exceptions to this are tourism commercials, school commercials for colleges, and things like that. </a:t>
            </a:r>
            <a:endParaRPr b="1" i="1" sz="1200">
              <a:solidFill>
                <a:schemeClr val="dk1"/>
              </a:solidFill>
              <a:latin typeface="Times New Roman"/>
              <a:ea typeface="Times New Roman"/>
              <a:cs typeface="Times New Roman"/>
              <a:sym typeface="Times New Roman"/>
            </a:endParaRPr>
          </a:p>
          <a:p>
            <a:pPr indent="0" lvl="0" marL="457200" rtl="0" algn="l">
              <a:lnSpc>
                <a:spcPct val="140000"/>
              </a:lnSpc>
              <a:spcBef>
                <a:spcPts val="1200"/>
              </a:spcBef>
              <a:spcAft>
                <a:spcPts val="1200"/>
              </a:spcAft>
              <a:buNone/>
            </a:pPr>
            <a:r>
              <a:t/>
            </a:r>
            <a:endParaRPr>
              <a:solidFill>
                <a:schemeClr val="dk1"/>
              </a:solidFill>
            </a:endParaRPr>
          </a:p>
        </p:txBody>
      </p:sp>
      <p:pic>
        <p:nvPicPr>
          <p:cNvPr id="87" name="Google Shape;87;p18" title="a woman sitting on a couch with the words commercial break written above her (Provided by Tenor)"/>
          <p:cNvPicPr preferRelativeResize="0"/>
          <p:nvPr/>
        </p:nvPicPr>
        <p:blipFill>
          <a:blip r:embed="rId3">
            <a:alphaModFix/>
          </a:blip>
          <a:stretch>
            <a:fillRect/>
          </a:stretch>
        </p:blipFill>
        <p:spPr>
          <a:xfrm>
            <a:off x="6651100" y="82825"/>
            <a:ext cx="2181200" cy="1633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
                                            <p:txEl>
                                              <p:pRg end="10" st="1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9"/>
          <p:cNvSpPr txBox="1"/>
          <p:nvPr>
            <p:ph type="title"/>
          </p:nvPr>
        </p:nvSpPr>
        <p:spPr>
          <a:xfrm>
            <a:off x="311700" y="828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erriweather"/>
                <a:ea typeface="Merriweather"/>
                <a:cs typeface="Merriweather"/>
                <a:sym typeface="Merriweather"/>
              </a:rPr>
              <a:t>THEATRE:</a:t>
            </a:r>
            <a:endParaRPr b="1">
              <a:latin typeface="Merriweather"/>
              <a:ea typeface="Merriweather"/>
              <a:cs typeface="Merriweather"/>
              <a:sym typeface="Merriweather"/>
            </a:endParaRPr>
          </a:p>
        </p:txBody>
      </p:sp>
      <p:sp>
        <p:nvSpPr>
          <p:cNvPr id="93" name="Google Shape;93;p19"/>
          <p:cNvSpPr txBox="1"/>
          <p:nvPr>
            <p:ph idx="1" type="body"/>
          </p:nvPr>
        </p:nvSpPr>
        <p:spPr>
          <a:xfrm>
            <a:off x="311700" y="564975"/>
            <a:ext cx="8520600" cy="4410000"/>
          </a:xfrm>
          <a:prstGeom prst="rect">
            <a:avLst/>
          </a:prstGeom>
        </p:spPr>
        <p:txBody>
          <a:bodyPr anchorCtr="0" anchor="t" bIns="91425" lIns="91425" spcFirstLastPara="1" rIns="91425" wrap="square" tIns="91425">
            <a:noAutofit/>
          </a:bodyPr>
          <a:lstStyle/>
          <a:p>
            <a:pPr indent="0" lvl="0" marL="0" rtl="0" algn="l">
              <a:lnSpc>
                <a:spcPct val="140000"/>
              </a:lnSpc>
              <a:spcBef>
                <a:spcPts val="1200"/>
              </a:spcBef>
              <a:spcAft>
                <a:spcPts val="0"/>
              </a:spcAft>
              <a:buClr>
                <a:schemeClr val="dk1"/>
              </a:buClr>
              <a:buSzPts val="1100"/>
              <a:buFont typeface="Arial"/>
              <a:buNone/>
            </a:pPr>
            <a:r>
              <a:rPr b="1" lang="en" sz="1350">
                <a:solidFill>
                  <a:schemeClr val="dk1"/>
                </a:solidFill>
                <a:latin typeface="Times New Roman"/>
                <a:ea typeface="Times New Roman"/>
                <a:cs typeface="Times New Roman"/>
                <a:sym typeface="Times New Roman"/>
              </a:rPr>
              <a:t>Theatre is the </a:t>
            </a:r>
            <a:r>
              <a:rPr b="1" lang="en" sz="1350" u="sng">
                <a:solidFill>
                  <a:schemeClr val="dk1"/>
                </a:solidFill>
                <a:latin typeface="Times New Roman"/>
                <a:ea typeface="Times New Roman"/>
                <a:cs typeface="Times New Roman"/>
                <a:sym typeface="Times New Roman"/>
              </a:rPr>
              <a:t>ONLY</a:t>
            </a:r>
            <a:r>
              <a:rPr b="1" lang="en" sz="1350">
                <a:solidFill>
                  <a:schemeClr val="dk1"/>
                </a:solidFill>
                <a:latin typeface="Times New Roman"/>
                <a:ea typeface="Times New Roman"/>
                <a:cs typeface="Times New Roman"/>
                <a:sym typeface="Times New Roman"/>
              </a:rPr>
              <a:t> place we list character/role names	</a:t>
            </a:r>
            <a:endParaRPr b="1" sz="1350">
              <a:solidFill>
                <a:schemeClr val="dk1"/>
              </a:solidFill>
              <a:latin typeface="Times New Roman"/>
              <a:ea typeface="Times New Roman"/>
              <a:cs typeface="Times New Roman"/>
              <a:sym typeface="Times New Roman"/>
            </a:endParaRPr>
          </a:p>
          <a:p>
            <a:pPr indent="-314325" lvl="2" marL="1371600" rtl="0" algn="l">
              <a:spcBef>
                <a:spcPts val="1200"/>
              </a:spcBef>
              <a:spcAft>
                <a:spcPts val="0"/>
              </a:spcAft>
              <a:buClr>
                <a:srgbClr val="0000FF"/>
              </a:buClr>
              <a:buSzPts val="1350"/>
              <a:buFont typeface="Times New Roman"/>
              <a:buChar char="■"/>
            </a:pPr>
            <a:r>
              <a:rPr b="1" i="1" lang="en" sz="1350">
                <a:solidFill>
                  <a:srgbClr val="0000FF"/>
                </a:solidFill>
                <a:latin typeface="Times New Roman"/>
                <a:ea typeface="Times New Roman"/>
                <a:cs typeface="Times New Roman"/>
                <a:sym typeface="Times New Roman"/>
              </a:rPr>
              <a:t>EXAMPLE:          The Little Mermaid           Prince Eric          	The Fox Theatre</a:t>
            </a:r>
            <a:endParaRPr b="1" i="1" sz="1350">
              <a:solidFill>
                <a:srgbClr val="0000FF"/>
              </a:solidFill>
              <a:latin typeface="Times New Roman"/>
              <a:ea typeface="Times New Roman"/>
              <a:cs typeface="Times New Roman"/>
              <a:sym typeface="Times New Roman"/>
            </a:endParaRPr>
          </a:p>
          <a:p>
            <a:pPr indent="0" lvl="0" marL="1371600" rtl="0" algn="l">
              <a:spcBef>
                <a:spcPts val="1200"/>
              </a:spcBef>
              <a:spcAft>
                <a:spcPts val="0"/>
              </a:spcAft>
              <a:buNone/>
            </a:pPr>
            <a:r>
              <a:t/>
            </a:r>
            <a:endParaRPr b="1" i="1" sz="200">
              <a:solidFill>
                <a:srgbClr val="0000FF"/>
              </a:solidFill>
              <a:latin typeface="Times New Roman"/>
              <a:ea typeface="Times New Roman"/>
              <a:cs typeface="Times New Roman"/>
              <a:sym typeface="Times New Roman"/>
            </a:endParaRPr>
          </a:p>
          <a:p>
            <a:pPr indent="-314325" lvl="0" marL="457200" rtl="0" algn="l">
              <a:lnSpc>
                <a:spcPct val="140000"/>
              </a:lnSpc>
              <a:spcBef>
                <a:spcPts val="1200"/>
              </a:spcBef>
              <a:spcAft>
                <a:spcPts val="0"/>
              </a:spcAft>
              <a:buClr>
                <a:schemeClr val="dk1"/>
              </a:buClr>
              <a:buSzPts val="1350"/>
              <a:buFont typeface="Merriweather"/>
              <a:buChar char="●"/>
            </a:pPr>
            <a:r>
              <a:rPr lang="en" sz="1350">
                <a:solidFill>
                  <a:schemeClr val="dk1"/>
                </a:solidFill>
                <a:latin typeface="Times New Roman"/>
                <a:ea typeface="Times New Roman"/>
                <a:cs typeface="Times New Roman"/>
                <a:sym typeface="Times New Roman"/>
              </a:rPr>
              <a:t>When listing a role in theatre, if you were the </a:t>
            </a:r>
            <a:r>
              <a:rPr i="1" lang="en" sz="1350">
                <a:solidFill>
                  <a:schemeClr val="dk1"/>
                </a:solidFill>
                <a:latin typeface="Times New Roman"/>
                <a:ea typeface="Times New Roman"/>
                <a:cs typeface="Times New Roman"/>
                <a:sym typeface="Times New Roman"/>
              </a:rPr>
              <a:t>understudy</a:t>
            </a:r>
            <a:r>
              <a:rPr lang="en" sz="1350">
                <a:solidFill>
                  <a:schemeClr val="dk1"/>
                </a:solidFill>
                <a:latin typeface="Times New Roman"/>
                <a:ea typeface="Times New Roman"/>
                <a:cs typeface="Times New Roman"/>
                <a:sym typeface="Times New Roman"/>
              </a:rPr>
              <a:t> of that role you’d put the role name and </a:t>
            </a:r>
            <a:r>
              <a:rPr b="1" lang="en" sz="1350">
                <a:solidFill>
                  <a:srgbClr val="0000FF"/>
                </a:solidFill>
                <a:latin typeface="Times New Roman"/>
                <a:ea typeface="Times New Roman"/>
                <a:cs typeface="Times New Roman"/>
                <a:sym typeface="Times New Roman"/>
              </a:rPr>
              <a:t>“(u/s)”</a:t>
            </a:r>
            <a:r>
              <a:rPr lang="en" sz="1350">
                <a:solidFill>
                  <a:schemeClr val="dk1"/>
                </a:solidFill>
                <a:latin typeface="Times New Roman"/>
                <a:ea typeface="Times New Roman"/>
                <a:cs typeface="Times New Roman"/>
                <a:sym typeface="Times New Roman"/>
              </a:rPr>
              <a:t> next to it in lowercase.</a:t>
            </a:r>
            <a:endParaRPr sz="1350">
              <a:solidFill>
                <a:schemeClr val="dk1"/>
              </a:solidFill>
              <a:latin typeface="Times New Roman"/>
              <a:ea typeface="Times New Roman"/>
              <a:cs typeface="Times New Roman"/>
              <a:sym typeface="Times New Roman"/>
            </a:endParaRPr>
          </a:p>
          <a:p>
            <a:pPr indent="-314325" lvl="1" marL="914400" rtl="0" algn="l">
              <a:spcBef>
                <a:spcPts val="0"/>
              </a:spcBef>
              <a:spcAft>
                <a:spcPts val="0"/>
              </a:spcAft>
              <a:buClr>
                <a:schemeClr val="dk1"/>
              </a:buClr>
              <a:buSzPts val="1350"/>
              <a:buChar char="○"/>
            </a:pPr>
            <a:r>
              <a:rPr b="1" lang="en" sz="1350">
                <a:solidFill>
                  <a:srgbClr val="060606"/>
                </a:solidFill>
                <a:latin typeface="Times New Roman"/>
                <a:ea typeface="Times New Roman"/>
                <a:cs typeface="Times New Roman"/>
                <a:sym typeface="Times New Roman"/>
              </a:rPr>
              <a:t>To note that you </a:t>
            </a:r>
            <a:r>
              <a:rPr b="1" lang="en" sz="1350" u="sng">
                <a:solidFill>
                  <a:srgbClr val="060606"/>
                </a:solidFill>
                <a:latin typeface="Times New Roman"/>
                <a:ea typeface="Times New Roman"/>
                <a:cs typeface="Times New Roman"/>
                <a:sym typeface="Times New Roman"/>
              </a:rPr>
              <a:t>performed</a:t>
            </a:r>
            <a:r>
              <a:rPr b="1" lang="en" sz="1350">
                <a:solidFill>
                  <a:srgbClr val="060606"/>
                </a:solidFill>
                <a:latin typeface="Times New Roman"/>
                <a:ea typeface="Times New Roman"/>
                <a:cs typeface="Times New Roman"/>
                <a:sym typeface="Times New Roman"/>
              </a:rPr>
              <a:t> an </a:t>
            </a:r>
            <a:r>
              <a:rPr b="1" lang="en" sz="1350" u="sng">
                <a:solidFill>
                  <a:srgbClr val="060606"/>
                </a:solidFill>
                <a:latin typeface="Times New Roman"/>
                <a:ea typeface="Times New Roman"/>
                <a:cs typeface="Times New Roman"/>
                <a:sym typeface="Times New Roman"/>
              </a:rPr>
              <a:t>understudy</a:t>
            </a:r>
            <a:r>
              <a:rPr b="1" lang="en" sz="1350">
                <a:solidFill>
                  <a:srgbClr val="060606"/>
                </a:solidFill>
                <a:latin typeface="Times New Roman"/>
                <a:ea typeface="Times New Roman"/>
                <a:cs typeface="Times New Roman"/>
                <a:sym typeface="Times New Roman"/>
              </a:rPr>
              <a:t> role:</a:t>
            </a:r>
            <a:r>
              <a:rPr lang="en" sz="1350">
                <a:solidFill>
                  <a:schemeClr val="dk1"/>
                </a:solidFill>
                <a:latin typeface="Times New Roman"/>
                <a:ea typeface="Times New Roman"/>
                <a:cs typeface="Times New Roman"/>
                <a:sym typeface="Times New Roman"/>
              </a:rPr>
              <a:t> </a:t>
            </a:r>
            <a:r>
              <a:rPr lang="en" sz="1350">
                <a:solidFill>
                  <a:srgbClr val="060606"/>
                </a:solidFill>
                <a:latin typeface="Times New Roman"/>
                <a:ea typeface="Times New Roman"/>
                <a:cs typeface="Times New Roman"/>
                <a:sym typeface="Times New Roman"/>
              </a:rPr>
              <a:t>write “performed” or “perf.” next to the understudy abbreviation.</a:t>
            </a:r>
            <a:endParaRPr sz="1350">
              <a:solidFill>
                <a:srgbClr val="060606"/>
              </a:solidFill>
              <a:latin typeface="Times New Roman"/>
              <a:ea typeface="Times New Roman"/>
              <a:cs typeface="Times New Roman"/>
              <a:sym typeface="Times New Roman"/>
            </a:endParaRPr>
          </a:p>
          <a:p>
            <a:pPr indent="-314325" lvl="2" marL="1371600" rtl="0" algn="l">
              <a:spcBef>
                <a:spcPts val="0"/>
              </a:spcBef>
              <a:spcAft>
                <a:spcPts val="0"/>
              </a:spcAft>
              <a:buClr>
                <a:srgbClr val="0000FF"/>
              </a:buClr>
              <a:buSzPts val="1350"/>
              <a:buFont typeface="Times New Roman"/>
              <a:buChar char="■"/>
            </a:pPr>
            <a:r>
              <a:rPr b="1" i="1" lang="en" sz="1350">
                <a:solidFill>
                  <a:srgbClr val="0000FF"/>
                </a:solidFill>
                <a:latin typeface="Times New Roman"/>
                <a:ea typeface="Times New Roman"/>
                <a:cs typeface="Times New Roman"/>
                <a:sym typeface="Times New Roman"/>
              </a:rPr>
              <a:t>EXAMPLE:          Matilda          Miss Honey (u/s, perf.)          Alliance Theatre</a:t>
            </a:r>
            <a:endParaRPr b="1" i="1" sz="1350">
              <a:solidFill>
                <a:srgbClr val="0000FF"/>
              </a:solidFill>
              <a:latin typeface="Times New Roman"/>
              <a:ea typeface="Times New Roman"/>
              <a:cs typeface="Times New Roman"/>
              <a:sym typeface="Times New Roman"/>
            </a:endParaRPr>
          </a:p>
          <a:p>
            <a:pPr indent="0" lvl="0" marL="1371600" rtl="0" algn="l">
              <a:spcBef>
                <a:spcPts val="1200"/>
              </a:spcBef>
              <a:spcAft>
                <a:spcPts val="0"/>
              </a:spcAft>
              <a:buNone/>
            </a:pPr>
            <a:r>
              <a:t/>
            </a:r>
            <a:endParaRPr b="1" i="1" sz="200">
              <a:solidFill>
                <a:srgbClr val="060606"/>
              </a:solidFill>
              <a:latin typeface="Times New Roman"/>
              <a:ea typeface="Times New Roman"/>
              <a:cs typeface="Times New Roman"/>
              <a:sym typeface="Times New Roman"/>
            </a:endParaRPr>
          </a:p>
          <a:p>
            <a:pPr indent="-314325" lvl="0" marL="457200" rtl="0" algn="l">
              <a:lnSpc>
                <a:spcPct val="140000"/>
              </a:lnSpc>
              <a:spcBef>
                <a:spcPts val="1200"/>
              </a:spcBef>
              <a:spcAft>
                <a:spcPts val="0"/>
              </a:spcAft>
              <a:buClr>
                <a:schemeClr val="dk1"/>
              </a:buClr>
              <a:buSzPts val="1350"/>
              <a:buFont typeface="Times New Roman"/>
              <a:buChar char="●"/>
            </a:pPr>
            <a:r>
              <a:rPr lang="en" sz="1350">
                <a:solidFill>
                  <a:schemeClr val="dk1"/>
                </a:solidFill>
                <a:latin typeface="Times New Roman"/>
                <a:ea typeface="Times New Roman"/>
                <a:cs typeface="Times New Roman"/>
                <a:sym typeface="Times New Roman"/>
              </a:rPr>
              <a:t>For theatre, as we get older it’s less professional to see “high school” or “middle school” on your resume. As you age, if you’re not being cast in more shows with better roles to cycle out the old ones, we should be getting rid of the less professional titles.</a:t>
            </a:r>
            <a:endParaRPr sz="1350">
              <a:solidFill>
                <a:schemeClr val="dk1"/>
              </a:solidFill>
              <a:latin typeface="Times New Roman"/>
              <a:ea typeface="Times New Roman"/>
              <a:cs typeface="Times New Roman"/>
              <a:sym typeface="Times New Roman"/>
            </a:endParaRPr>
          </a:p>
        </p:txBody>
      </p:sp>
      <p:pic>
        <p:nvPicPr>
          <p:cNvPr id="94" name="Google Shape;94;p19"/>
          <p:cNvPicPr preferRelativeResize="0"/>
          <p:nvPr/>
        </p:nvPicPr>
        <p:blipFill>
          <a:blip r:embed="rId3">
            <a:alphaModFix/>
          </a:blip>
          <a:stretch>
            <a:fillRect/>
          </a:stretch>
        </p:blipFill>
        <p:spPr>
          <a:xfrm>
            <a:off x="7370575" y="82822"/>
            <a:ext cx="1388225" cy="880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0"/>
          <p:cNvSpPr txBox="1"/>
          <p:nvPr>
            <p:ph type="title"/>
          </p:nvPr>
        </p:nvSpPr>
        <p:spPr>
          <a:xfrm>
            <a:off x="311700" y="828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erriweather"/>
                <a:ea typeface="Merriweather"/>
                <a:cs typeface="Merriweather"/>
                <a:sym typeface="Merriweather"/>
              </a:rPr>
              <a:t>TRAINING:</a:t>
            </a:r>
            <a:endParaRPr b="1">
              <a:latin typeface="Merriweather"/>
              <a:ea typeface="Merriweather"/>
              <a:cs typeface="Merriweather"/>
              <a:sym typeface="Merriweather"/>
            </a:endParaRPr>
          </a:p>
        </p:txBody>
      </p:sp>
      <p:sp>
        <p:nvSpPr>
          <p:cNvPr id="100" name="Google Shape;100;p20"/>
          <p:cNvSpPr txBox="1"/>
          <p:nvPr>
            <p:ph idx="1" type="body"/>
          </p:nvPr>
        </p:nvSpPr>
        <p:spPr>
          <a:xfrm>
            <a:off x="311700" y="564975"/>
            <a:ext cx="8520600" cy="4410000"/>
          </a:xfrm>
          <a:prstGeom prst="rect">
            <a:avLst/>
          </a:prstGeom>
        </p:spPr>
        <p:txBody>
          <a:bodyPr anchorCtr="0" anchor="t" bIns="91425" lIns="91425" spcFirstLastPara="1" rIns="91425" wrap="square" tIns="91425">
            <a:noAutofit/>
          </a:bodyPr>
          <a:lstStyle/>
          <a:p>
            <a:pPr indent="-330200" lvl="0" marL="457200" rtl="0" algn="l">
              <a:lnSpc>
                <a:spcPct val="140000"/>
              </a:lnSpc>
              <a:spcBef>
                <a:spcPts val="1200"/>
              </a:spcBef>
              <a:spcAft>
                <a:spcPts val="0"/>
              </a:spcAft>
              <a:buClr>
                <a:schemeClr val="dk1"/>
              </a:buClr>
              <a:buSzPts val="1600"/>
              <a:buFont typeface="Times New Roman"/>
              <a:buChar char="●"/>
            </a:pPr>
            <a:r>
              <a:rPr lang="en" sz="1600">
                <a:solidFill>
                  <a:schemeClr val="dk1"/>
                </a:solidFill>
                <a:latin typeface="Times New Roman"/>
                <a:ea typeface="Times New Roman"/>
                <a:cs typeface="Times New Roman"/>
                <a:sym typeface="Times New Roman"/>
              </a:rPr>
              <a:t>Training should be listed in 3 columns.</a:t>
            </a:r>
            <a:endParaRPr sz="1600">
              <a:solidFill>
                <a:schemeClr val="dk1"/>
              </a:solidFill>
              <a:latin typeface="Times New Roman"/>
              <a:ea typeface="Times New Roman"/>
              <a:cs typeface="Times New Roman"/>
              <a:sym typeface="Times New Roman"/>
            </a:endParaRPr>
          </a:p>
          <a:p>
            <a:pPr indent="-330200" lvl="0" marL="457200" rtl="0" algn="l">
              <a:lnSpc>
                <a:spcPct val="140000"/>
              </a:lnSpc>
              <a:spcBef>
                <a:spcPts val="0"/>
              </a:spcBef>
              <a:spcAft>
                <a:spcPts val="0"/>
              </a:spcAft>
              <a:buClr>
                <a:schemeClr val="dk1"/>
              </a:buClr>
              <a:buSzPts val="1600"/>
              <a:buFont typeface="Times New Roman"/>
              <a:buChar char="●"/>
            </a:pPr>
            <a:r>
              <a:rPr lang="en" sz="1600">
                <a:solidFill>
                  <a:schemeClr val="dk1"/>
                </a:solidFill>
                <a:latin typeface="Times New Roman"/>
                <a:ea typeface="Times New Roman"/>
                <a:cs typeface="Times New Roman"/>
                <a:sym typeface="Times New Roman"/>
              </a:rPr>
              <a:t>Classes you took</a:t>
            </a:r>
            <a:endParaRPr sz="1600">
              <a:solidFill>
                <a:schemeClr val="dk1"/>
              </a:solidFill>
              <a:latin typeface="Times New Roman"/>
              <a:ea typeface="Times New Roman"/>
              <a:cs typeface="Times New Roman"/>
              <a:sym typeface="Times New Roman"/>
            </a:endParaRPr>
          </a:p>
          <a:p>
            <a:pPr indent="-330200" lvl="1" marL="914400" rtl="0" algn="l">
              <a:spcBef>
                <a:spcPts val="0"/>
              </a:spcBef>
              <a:spcAft>
                <a:spcPts val="0"/>
              </a:spcAft>
              <a:buClr>
                <a:schemeClr val="dk1"/>
              </a:buClr>
              <a:buSzPts val="1600"/>
              <a:buChar char="○"/>
            </a:pPr>
            <a:r>
              <a:rPr b="1" lang="en" sz="1600">
                <a:solidFill>
                  <a:schemeClr val="dk1"/>
                </a:solidFill>
                <a:latin typeface="Times New Roman"/>
                <a:ea typeface="Times New Roman"/>
                <a:cs typeface="Times New Roman"/>
                <a:sym typeface="Times New Roman"/>
              </a:rPr>
              <a:t>You should NOT write the class name</a:t>
            </a:r>
            <a:r>
              <a:rPr lang="en" sz="1600">
                <a:solidFill>
                  <a:schemeClr val="dk1"/>
                </a:solidFill>
                <a:latin typeface="Times New Roman"/>
                <a:ea typeface="Times New Roman"/>
                <a:cs typeface="Times New Roman"/>
                <a:sym typeface="Times New Roman"/>
              </a:rPr>
              <a:t>; instead </a:t>
            </a:r>
            <a:r>
              <a:rPr lang="en" sz="1600">
                <a:solidFill>
                  <a:srgbClr val="0000FF"/>
                </a:solidFill>
                <a:latin typeface="Times New Roman"/>
                <a:ea typeface="Times New Roman"/>
                <a:cs typeface="Times New Roman"/>
                <a:sym typeface="Times New Roman"/>
              </a:rPr>
              <a:t>you label it as what </a:t>
            </a:r>
            <a:r>
              <a:rPr b="1" lang="en" sz="1600" u="sng">
                <a:solidFill>
                  <a:srgbClr val="0000FF"/>
                </a:solidFill>
                <a:latin typeface="Times New Roman"/>
                <a:ea typeface="Times New Roman"/>
                <a:cs typeface="Times New Roman"/>
                <a:sym typeface="Times New Roman"/>
              </a:rPr>
              <a:t>type</a:t>
            </a:r>
            <a:r>
              <a:rPr lang="en" sz="1600">
                <a:solidFill>
                  <a:srgbClr val="0000FF"/>
                </a:solidFill>
                <a:latin typeface="Times New Roman"/>
                <a:ea typeface="Times New Roman"/>
                <a:cs typeface="Times New Roman"/>
                <a:sym typeface="Times New Roman"/>
              </a:rPr>
              <a:t> of class</a:t>
            </a:r>
            <a:r>
              <a:rPr lang="en" sz="1600">
                <a:solidFill>
                  <a:schemeClr val="dk1"/>
                </a:solidFill>
                <a:latin typeface="Times New Roman"/>
                <a:ea typeface="Times New Roman"/>
                <a:cs typeface="Times New Roman"/>
                <a:sym typeface="Times New Roman"/>
              </a:rPr>
              <a:t> it was</a:t>
            </a:r>
            <a:endParaRPr sz="1600">
              <a:solidFill>
                <a:schemeClr val="dk1"/>
              </a:solidFill>
              <a:latin typeface="Times New Roman"/>
              <a:ea typeface="Times New Roman"/>
              <a:cs typeface="Times New Roman"/>
              <a:sym typeface="Times New Roman"/>
            </a:endParaRPr>
          </a:p>
          <a:p>
            <a:pPr indent="-330200" lvl="2" marL="1371600" rtl="0" algn="l">
              <a:spcBef>
                <a:spcPts val="0"/>
              </a:spcBef>
              <a:spcAft>
                <a:spcPts val="0"/>
              </a:spcAft>
              <a:buClr>
                <a:schemeClr val="dk1"/>
              </a:buClr>
              <a:buSzPts val="1600"/>
              <a:buFont typeface="Times New Roman"/>
              <a:buChar char="■"/>
            </a:pPr>
            <a:r>
              <a:rPr i="1" lang="en" sz="1600">
                <a:solidFill>
                  <a:schemeClr val="dk1"/>
                </a:solidFill>
                <a:latin typeface="Times New Roman"/>
                <a:ea typeface="Times New Roman"/>
                <a:cs typeface="Times New Roman"/>
                <a:sym typeface="Times New Roman"/>
              </a:rPr>
              <a:t>EXAMPLE: </a:t>
            </a:r>
            <a:endParaRPr i="1" sz="1600">
              <a:solidFill>
                <a:schemeClr val="dk1"/>
              </a:solidFill>
              <a:latin typeface="Times New Roman"/>
              <a:ea typeface="Times New Roman"/>
              <a:cs typeface="Times New Roman"/>
              <a:sym typeface="Times New Roman"/>
            </a:endParaRPr>
          </a:p>
          <a:p>
            <a:pPr indent="-330200" lvl="3" marL="1828800" rtl="0" algn="l">
              <a:spcBef>
                <a:spcPts val="0"/>
              </a:spcBef>
              <a:spcAft>
                <a:spcPts val="0"/>
              </a:spcAft>
              <a:buClr>
                <a:schemeClr val="dk1"/>
              </a:buClr>
              <a:buSzPts val="1600"/>
              <a:buFont typeface="Times New Roman"/>
              <a:buAutoNum type="arabicPeriod"/>
            </a:pPr>
            <a:r>
              <a:rPr i="1" lang="en" sz="1600">
                <a:solidFill>
                  <a:schemeClr val="dk1"/>
                </a:solidFill>
                <a:latin typeface="Times New Roman"/>
                <a:ea typeface="Times New Roman"/>
                <a:cs typeface="Times New Roman"/>
                <a:sym typeface="Times New Roman"/>
              </a:rPr>
              <a:t>Don’t call it “Auditions 101", label it “Audition Etiquette”, or “Audition Techniques”</a:t>
            </a:r>
            <a:endParaRPr i="1" sz="1600">
              <a:solidFill>
                <a:schemeClr val="dk1"/>
              </a:solidFill>
              <a:latin typeface="Times New Roman"/>
              <a:ea typeface="Times New Roman"/>
              <a:cs typeface="Times New Roman"/>
              <a:sym typeface="Times New Roman"/>
            </a:endParaRPr>
          </a:p>
          <a:p>
            <a:pPr indent="-330200" lvl="3" marL="1828800" rtl="0" algn="l">
              <a:spcBef>
                <a:spcPts val="0"/>
              </a:spcBef>
              <a:spcAft>
                <a:spcPts val="0"/>
              </a:spcAft>
              <a:buClr>
                <a:schemeClr val="dk1"/>
              </a:buClr>
              <a:buSzPts val="1600"/>
              <a:buFont typeface="Times New Roman"/>
              <a:buAutoNum type="arabicPeriod"/>
            </a:pPr>
            <a:r>
              <a:rPr i="1" lang="en" sz="1600">
                <a:solidFill>
                  <a:schemeClr val="dk1"/>
                </a:solidFill>
                <a:latin typeface="Times New Roman"/>
                <a:ea typeface="Times New Roman"/>
                <a:cs typeface="Times New Roman"/>
                <a:sym typeface="Times New Roman"/>
              </a:rPr>
              <a:t>Don’t call it “Getting In The Mind Of Your Character” as the website may have advertised it, label it “Character Study”. What TYPE of training it is</a:t>
            </a:r>
            <a:endParaRPr i="1" sz="1600">
              <a:solidFill>
                <a:schemeClr val="dk1"/>
              </a:solidFill>
              <a:latin typeface="Times New Roman"/>
              <a:ea typeface="Times New Roman"/>
              <a:cs typeface="Times New Roman"/>
              <a:sym typeface="Times New Roman"/>
            </a:endParaRPr>
          </a:p>
          <a:p>
            <a:pPr indent="-323850" lvl="0" marL="457200" rtl="0" algn="l">
              <a:lnSpc>
                <a:spcPct val="140000"/>
              </a:lnSpc>
              <a:spcBef>
                <a:spcPts val="1000"/>
              </a:spcBef>
              <a:spcAft>
                <a:spcPts val="0"/>
              </a:spcAft>
              <a:buClr>
                <a:schemeClr val="dk1"/>
              </a:buClr>
              <a:buSzPts val="1500"/>
              <a:buChar char="●"/>
            </a:pPr>
            <a:r>
              <a:rPr b="1" lang="en" sz="1500">
                <a:solidFill>
                  <a:srgbClr val="0000FF"/>
                </a:solidFill>
                <a:latin typeface="Times New Roman"/>
                <a:ea typeface="Times New Roman"/>
                <a:cs typeface="Times New Roman"/>
                <a:sym typeface="Times New Roman"/>
              </a:rPr>
              <a:t>COLUMN 1 - </a:t>
            </a:r>
            <a:r>
              <a:rPr lang="en" sz="1500">
                <a:solidFill>
                  <a:srgbClr val="0000FF"/>
                </a:solidFill>
                <a:latin typeface="Times New Roman"/>
                <a:ea typeface="Times New Roman"/>
                <a:cs typeface="Times New Roman"/>
                <a:sym typeface="Times New Roman"/>
              </a:rPr>
              <a:t>The TYPE of training</a:t>
            </a:r>
            <a:r>
              <a:rPr lang="en" sz="1500">
                <a:solidFill>
                  <a:schemeClr val="dk1"/>
                </a:solidFill>
                <a:latin typeface="Times New Roman"/>
                <a:ea typeface="Times New Roman"/>
                <a:cs typeface="Times New Roman"/>
                <a:sym typeface="Times New Roman"/>
              </a:rPr>
              <a:t> </a:t>
            </a:r>
            <a:r>
              <a:rPr lang="en" sz="1100">
                <a:solidFill>
                  <a:schemeClr val="dk1"/>
                </a:solidFill>
                <a:latin typeface="Times New Roman"/>
                <a:ea typeface="Times New Roman"/>
                <a:cs typeface="Times New Roman"/>
                <a:sym typeface="Times New Roman"/>
              </a:rPr>
              <a:t>(Improv, Scene Study, On-Camera, Choreography, Stunt Training, Voiceover, etc.)</a:t>
            </a:r>
            <a:endParaRPr sz="1100">
              <a:solidFill>
                <a:schemeClr val="dk1"/>
              </a:solidFill>
              <a:latin typeface="Times New Roman"/>
              <a:ea typeface="Times New Roman"/>
              <a:cs typeface="Times New Roman"/>
              <a:sym typeface="Times New Roman"/>
            </a:endParaRPr>
          </a:p>
          <a:p>
            <a:pPr indent="-323850" lvl="0" marL="457200" rtl="0" algn="l">
              <a:lnSpc>
                <a:spcPct val="140000"/>
              </a:lnSpc>
              <a:spcBef>
                <a:spcPts val="1000"/>
              </a:spcBef>
              <a:spcAft>
                <a:spcPts val="0"/>
              </a:spcAft>
              <a:buClr>
                <a:srgbClr val="9900FF"/>
              </a:buClr>
              <a:buSzPts val="1500"/>
              <a:buChar char="●"/>
            </a:pPr>
            <a:r>
              <a:rPr b="1" lang="en" sz="1500">
                <a:solidFill>
                  <a:srgbClr val="9900FF"/>
                </a:solidFill>
                <a:latin typeface="Times New Roman"/>
                <a:ea typeface="Times New Roman"/>
                <a:cs typeface="Times New Roman"/>
                <a:sym typeface="Times New Roman"/>
              </a:rPr>
              <a:t>COLUMN 2 - </a:t>
            </a:r>
            <a:r>
              <a:rPr lang="en" sz="1500">
                <a:solidFill>
                  <a:srgbClr val="9900FF"/>
                </a:solidFill>
                <a:latin typeface="Times New Roman"/>
                <a:ea typeface="Times New Roman"/>
                <a:cs typeface="Times New Roman"/>
                <a:sym typeface="Times New Roman"/>
              </a:rPr>
              <a:t>The teacher/coach’s name</a:t>
            </a:r>
            <a:endParaRPr sz="1500">
              <a:solidFill>
                <a:srgbClr val="9900FF"/>
              </a:solidFill>
              <a:latin typeface="Times New Roman"/>
              <a:ea typeface="Times New Roman"/>
              <a:cs typeface="Times New Roman"/>
              <a:sym typeface="Times New Roman"/>
            </a:endParaRPr>
          </a:p>
          <a:p>
            <a:pPr indent="-323850" lvl="0" marL="457200" rtl="0" algn="l">
              <a:lnSpc>
                <a:spcPct val="140000"/>
              </a:lnSpc>
              <a:spcBef>
                <a:spcPts val="1200"/>
              </a:spcBef>
              <a:spcAft>
                <a:spcPts val="1000"/>
              </a:spcAft>
              <a:buClr>
                <a:srgbClr val="38761D"/>
              </a:buClr>
              <a:buSzPts val="1500"/>
              <a:buChar char="●"/>
            </a:pPr>
            <a:r>
              <a:rPr b="1" lang="en" sz="1500">
                <a:solidFill>
                  <a:srgbClr val="38761D"/>
                </a:solidFill>
                <a:latin typeface="Times New Roman"/>
                <a:ea typeface="Times New Roman"/>
                <a:cs typeface="Times New Roman"/>
                <a:sym typeface="Times New Roman"/>
              </a:rPr>
              <a:t>COLUMN 3 - </a:t>
            </a:r>
            <a:r>
              <a:rPr lang="en" sz="1500">
                <a:solidFill>
                  <a:srgbClr val="38761D"/>
                </a:solidFill>
                <a:latin typeface="Times New Roman"/>
                <a:ea typeface="Times New Roman"/>
                <a:cs typeface="Times New Roman"/>
                <a:sym typeface="Times New Roman"/>
              </a:rPr>
              <a:t>The studio/business responsible for the training</a:t>
            </a:r>
            <a:r>
              <a:rPr lang="en" sz="900">
                <a:solidFill>
                  <a:srgbClr val="38761D"/>
                </a:solidFill>
                <a:latin typeface="Times New Roman"/>
                <a:ea typeface="Times New Roman"/>
                <a:cs typeface="Times New Roman"/>
                <a:sym typeface="Times New Roman"/>
              </a:rPr>
              <a:t> </a:t>
            </a:r>
            <a:endParaRPr sz="1150">
              <a:solidFill>
                <a:srgbClr val="38761D"/>
              </a:solidFill>
              <a:latin typeface="Times New Roman"/>
              <a:ea typeface="Times New Roman"/>
              <a:cs typeface="Times New Roman"/>
              <a:sym typeface="Times New Roman"/>
            </a:endParaRPr>
          </a:p>
        </p:txBody>
      </p:sp>
      <p:pic>
        <p:nvPicPr>
          <p:cNvPr id="101" name="Google Shape;101;p20"/>
          <p:cNvPicPr preferRelativeResize="0"/>
          <p:nvPr/>
        </p:nvPicPr>
        <p:blipFill>
          <a:blip r:embed="rId3">
            <a:alphaModFix/>
          </a:blip>
          <a:stretch>
            <a:fillRect/>
          </a:stretch>
        </p:blipFill>
        <p:spPr>
          <a:xfrm>
            <a:off x="6599797" y="82825"/>
            <a:ext cx="2116375" cy="11923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1"/>
          <p:cNvSpPr txBox="1"/>
          <p:nvPr>
            <p:ph idx="1" type="body"/>
          </p:nvPr>
        </p:nvSpPr>
        <p:spPr>
          <a:xfrm>
            <a:off x="311700" y="264100"/>
            <a:ext cx="8520600" cy="3834900"/>
          </a:xfrm>
          <a:prstGeom prst="rect">
            <a:avLst/>
          </a:prstGeom>
        </p:spPr>
        <p:txBody>
          <a:bodyPr anchorCtr="0" anchor="t" bIns="91425" lIns="91425" spcFirstLastPara="1" rIns="91425" wrap="square" tIns="91425">
            <a:normAutofit/>
          </a:bodyPr>
          <a:lstStyle/>
          <a:p>
            <a:pPr indent="0" lvl="0" marL="0" rtl="0" algn="l">
              <a:spcBef>
                <a:spcPts val="1200"/>
              </a:spcBef>
              <a:spcAft>
                <a:spcPts val="1200"/>
              </a:spcAft>
              <a:buNone/>
            </a:pPr>
            <a:r>
              <a:rPr lang="en" sz="1900">
                <a:solidFill>
                  <a:schemeClr val="dk1"/>
                </a:solidFill>
                <a:latin typeface="Times New Roman"/>
                <a:ea typeface="Times New Roman"/>
                <a:cs typeface="Times New Roman"/>
                <a:sym typeface="Times New Roman"/>
              </a:rPr>
              <a:t>Make sure, if you have multiple coaches of one type of training, you only write the type of training</a:t>
            </a:r>
            <a:r>
              <a:rPr b="1" lang="en" sz="1900">
                <a:solidFill>
                  <a:schemeClr val="dk1"/>
                </a:solidFill>
                <a:latin typeface="Times New Roman"/>
                <a:ea typeface="Times New Roman"/>
                <a:cs typeface="Times New Roman"/>
                <a:sym typeface="Times New Roman"/>
              </a:rPr>
              <a:t> ONCE in the first column,</a:t>
            </a:r>
            <a:r>
              <a:rPr lang="en" sz="1900">
                <a:solidFill>
                  <a:schemeClr val="dk1"/>
                </a:solidFill>
                <a:latin typeface="Times New Roman"/>
                <a:ea typeface="Times New Roman"/>
                <a:cs typeface="Times New Roman"/>
                <a:sym typeface="Times New Roman"/>
              </a:rPr>
              <a:t> and list all coaches in the second column, followed by where you took that class/what studio/business in the third)</a:t>
            </a:r>
            <a:endParaRPr sz="2200">
              <a:latin typeface="Times New Roman"/>
              <a:ea typeface="Times New Roman"/>
              <a:cs typeface="Times New Roman"/>
              <a:sym typeface="Times New Roman"/>
            </a:endParaRPr>
          </a:p>
        </p:txBody>
      </p:sp>
      <p:pic>
        <p:nvPicPr>
          <p:cNvPr id="107" name="Google Shape;107;p21"/>
          <p:cNvPicPr preferRelativeResize="0"/>
          <p:nvPr/>
        </p:nvPicPr>
        <p:blipFill>
          <a:blip r:embed="rId3">
            <a:alphaModFix/>
          </a:blip>
          <a:stretch>
            <a:fillRect/>
          </a:stretch>
        </p:blipFill>
        <p:spPr>
          <a:xfrm>
            <a:off x="0" y="2623575"/>
            <a:ext cx="9316849" cy="12350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