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3" r:id="rId7"/>
    <p:sldId id="278" r:id="rId8"/>
    <p:sldId id="270" r:id="rId9"/>
    <p:sldId id="271" r:id="rId10"/>
    <p:sldId id="272" r:id="rId11"/>
    <p:sldId id="273" r:id="rId12"/>
    <p:sldId id="274" r:id="rId13"/>
    <p:sldId id="268" r:id="rId14"/>
    <p:sldId id="269" r:id="rId15"/>
    <p:sldId id="262" r:id="rId16"/>
    <p:sldId id="261" r:id="rId17"/>
    <p:sldId id="259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2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7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8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5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5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4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7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9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0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7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241" y="4813539"/>
            <a:ext cx="9144000" cy="927340"/>
          </a:xfrm>
        </p:spPr>
        <p:txBody>
          <a:bodyPr/>
          <a:lstStyle/>
          <a:p>
            <a:r>
              <a:rPr lang="en-US" dirty="0" smtClean="0"/>
              <a:t>Stefano Lee, MD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62" y="753375"/>
            <a:ext cx="5066307" cy="36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comparison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Deductible insurance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Hand laceration visit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Copay: $25</a:t>
            </a:r>
          </a:p>
          <a:p>
            <a:r>
              <a:rPr lang="en-US" dirty="0" smtClean="0"/>
              <a:t>Office visit: $132</a:t>
            </a:r>
          </a:p>
          <a:p>
            <a:r>
              <a:rPr lang="en-US" dirty="0" smtClean="0"/>
              <a:t>Laceration repair: $192</a:t>
            </a:r>
          </a:p>
          <a:p>
            <a:endParaRPr lang="en-US" dirty="0"/>
          </a:p>
          <a:p>
            <a:r>
              <a:rPr lang="en-US" dirty="0" smtClean="0"/>
              <a:t>Total: </a:t>
            </a:r>
            <a:r>
              <a:rPr lang="en-US" dirty="0" smtClean="0">
                <a:solidFill>
                  <a:srgbClr val="FF0000"/>
                </a:solidFill>
              </a:rPr>
              <a:t>$349</a:t>
            </a:r>
          </a:p>
          <a:p>
            <a:endParaRPr lang="en-US" dirty="0"/>
          </a:p>
          <a:p>
            <a:r>
              <a:rPr lang="en-US" dirty="0" smtClean="0"/>
              <a:t>Based on national averages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Harmony family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Hand laceration visit</a:t>
            </a:r>
          </a:p>
          <a:p>
            <a:endParaRPr lang="en-US" dirty="0"/>
          </a:p>
          <a:p>
            <a:r>
              <a:rPr lang="en-US" dirty="0" smtClean="0"/>
              <a:t>Copay: none</a:t>
            </a:r>
          </a:p>
          <a:p>
            <a:r>
              <a:rPr lang="en-US" dirty="0" smtClean="0"/>
              <a:t>Office visit: none</a:t>
            </a:r>
          </a:p>
          <a:p>
            <a:r>
              <a:rPr lang="en-US" dirty="0" smtClean="0"/>
              <a:t>Laceration repair: $40</a:t>
            </a:r>
          </a:p>
          <a:p>
            <a:endParaRPr lang="en-US" dirty="0"/>
          </a:p>
          <a:p>
            <a:r>
              <a:rPr lang="en-US" dirty="0" smtClean="0"/>
              <a:t>Total: </a:t>
            </a:r>
            <a:r>
              <a:rPr lang="en-US" dirty="0" smtClean="0">
                <a:solidFill>
                  <a:srgbClr val="FF0000"/>
                </a:solidFill>
              </a:rPr>
              <a:t>$40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comparison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Deductible insurance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40 </a:t>
            </a:r>
            <a:r>
              <a:rPr lang="en-US" dirty="0" err="1" smtClean="0"/>
              <a:t>yo</a:t>
            </a:r>
            <a:r>
              <a:rPr lang="en-US" dirty="0" smtClean="0"/>
              <a:t> female preventative visit</a:t>
            </a:r>
          </a:p>
          <a:p>
            <a:endParaRPr lang="en-US" dirty="0"/>
          </a:p>
          <a:p>
            <a:r>
              <a:rPr lang="en-US" dirty="0" smtClean="0"/>
              <a:t>Copay: none</a:t>
            </a:r>
          </a:p>
          <a:p>
            <a:r>
              <a:rPr lang="en-US" dirty="0" smtClean="0"/>
              <a:t>Office visit: $208</a:t>
            </a:r>
          </a:p>
          <a:p>
            <a:r>
              <a:rPr lang="en-US" dirty="0" smtClean="0"/>
              <a:t>Pap smear: $208</a:t>
            </a:r>
          </a:p>
          <a:p>
            <a:r>
              <a:rPr lang="en-US" dirty="0" smtClean="0"/>
              <a:t>Typical </a:t>
            </a:r>
            <a:r>
              <a:rPr lang="en-US" dirty="0" err="1" smtClean="0"/>
              <a:t>labwork</a:t>
            </a:r>
            <a:r>
              <a:rPr lang="en-US" dirty="0" smtClean="0"/>
              <a:t>: $352</a:t>
            </a:r>
          </a:p>
          <a:p>
            <a:endParaRPr lang="en-US" dirty="0"/>
          </a:p>
          <a:p>
            <a:r>
              <a:rPr lang="en-US" dirty="0" smtClean="0"/>
              <a:t>Total: </a:t>
            </a:r>
            <a:r>
              <a:rPr lang="en-US" dirty="0" smtClean="0">
                <a:solidFill>
                  <a:srgbClr val="FF0000"/>
                </a:solidFill>
              </a:rPr>
              <a:t>$768</a:t>
            </a:r>
          </a:p>
          <a:p>
            <a:r>
              <a:rPr lang="en-US" dirty="0" smtClean="0"/>
              <a:t>Based on national averages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Harmony family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40 </a:t>
            </a:r>
            <a:r>
              <a:rPr lang="en-US" dirty="0" err="1" smtClean="0"/>
              <a:t>yo</a:t>
            </a:r>
            <a:r>
              <a:rPr lang="en-US" dirty="0" smtClean="0"/>
              <a:t> female preventative visit</a:t>
            </a:r>
          </a:p>
          <a:p>
            <a:endParaRPr lang="en-US" dirty="0"/>
          </a:p>
          <a:p>
            <a:r>
              <a:rPr lang="en-US" dirty="0" smtClean="0"/>
              <a:t>Copay: none</a:t>
            </a:r>
          </a:p>
          <a:p>
            <a:r>
              <a:rPr lang="en-US" dirty="0" smtClean="0"/>
              <a:t>Office visit: none</a:t>
            </a:r>
          </a:p>
          <a:p>
            <a:r>
              <a:rPr lang="en-US" dirty="0" smtClean="0"/>
              <a:t>Pap smear: $21</a:t>
            </a:r>
          </a:p>
          <a:p>
            <a:r>
              <a:rPr lang="en-US" dirty="0" smtClean="0"/>
              <a:t>Typical </a:t>
            </a:r>
            <a:r>
              <a:rPr lang="en-US" dirty="0" err="1" smtClean="0"/>
              <a:t>labwork</a:t>
            </a:r>
            <a:r>
              <a:rPr lang="en-US" dirty="0" smtClean="0"/>
              <a:t>: $7-15</a:t>
            </a:r>
          </a:p>
          <a:p>
            <a:endParaRPr lang="en-US" dirty="0"/>
          </a:p>
          <a:p>
            <a:r>
              <a:rPr lang="en-US" dirty="0" smtClean="0"/>
              <a:t>Total: </a:t>
            </a:r>
            <a:r>
              <a:rPr lang="en-US" dirty="0" smtClean="0">
                <a:solidFill>
                  <a:srgbClr val="FF0000"/>
                </a:solidFill>
              </a:rPr>
              <a:t>$28- 36</a:t>
            </a:r>
          </a:p>
        </p:txBody>
      </p:sp>
    </p:spTree>
    <p:extLst>
      <p:ext uri="{BB962C8B-B14F-4D97-AF65-F5344CB8AC3E}">
        <p14:creationId xmlns:p14="http://schemas.microsoft.com/office/powerpoint/2010/main" val="4577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comparison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Deductible insurance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MRI: $800</a:t>
            </a:r>
          </a:p>
          <a:p>
            <a:r>
              <a:rPr lang="en-US" dirty="0" smtClean="0"/>
              <a:t>Complete metabolic panel: $27</a:t>
            </a:r>
          </a:p>
          <a:p>
            <a:r>
              <a:rPr lang="en-US" dirty="0" smtClean="0"/>
              <a:t>Hemoglobin A1c: $34</a:t>
            </a:r>
          </a:p>
          <a:p>
            <a:r>
              <a:rPr lang="en-US" dirty="0" smtClean="0"/>
              <a:t>TSH: $27</a:t>
            </a:r>
          </a:p>
          <a:p>
            <a:r>
              <a:rPr lang="en-US" dirty="0" smtClean="0"/>
              <a:t>Lisinopril 20 mg x 90: $10</a:t>
            </a:r>
          </a:p>
          <a:p>
            <a:r>
              <a:rPr lang="en-US" dirty="0" smtClean="0"/>
              <a:t>Metformin 500mg x 180: $10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Harmony family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MRI: $270-450</a:t>
            </a:r>
            <a:endParaRPr lang="en-US" dirty="0"/>
          </a:p>
          <a:p>
            <a:r>
              <a:rPr lang="en-US" dirty="0" smtClean="0"/>
              <a:t>Complete metabolic panel: $7.80</a:t>
            </a:r>
          </a:p>
          <a:p>
            <a:r>
              <a:rPr lang="en-US" dirty="0" smtClean="0"/>
              <a:t>Hemoglobin A1c: $7.25</a:t>
            </a:r>
          </a:p>
          <a:p>
            <a:r>
              <a:rPr lang="en-US" dirty="0" smtClean="0"/>
              <a:t>TSH: $7.50</a:t>
            </a:r>
          </a:p>
          <a:p>
            <a:r>
              <a:rPr lang="en-US" dirty="0" smtClean="0"/>
              <a:t>Lisinopril 20 mg x 100: $2.07</a:t>
            </a:r>
          </a:p>
          <a:p>
            <a:r>
              <a:rPr lang="en-US" dirty="0" smtClean="0"/>
              <a:t>Metformin 500 mg x 1000: $11.75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Annual health assessments; adults and children</a:t>
            </a:r>
          </a:p>
          <a:p>
            <a:r>
              <a:rPr lang="en-US" dirty="0" smtClean="0"/>
              <a:t>Chronic disease management</a:t>
            </a:r>
          </a:p>
          <a:p>
            <a:r>
              <a:rPr lang="en-US" dirty="0" smtClean="0"/>
              <a:t>Urgent care </a:t>
            </a:r>
          </a:p>
          <a:p>
            <a:r>
              <a:rPr lang="en-US" dirty="0" smtClean="0"/>
              <a:t>Preventative care </a:t>
            </a:r>
          </a:p>
          <a:p>
            <a:r>
              <a:rPr lang="en-US" dirty="0" smtClean="0"/>
              <a:t>Care coordination</a:t>
            </a:r>
          </a:p>
          <a:p>
            <a:r>
              <a:rPr lang="en-US" dirty="0" smtClean="0"/>
              <a:t>General evaluation and management </a:t>
            </a:r>
          </a:p>
          <a:p>
            <a:r>
              <a:rPr lang="en-US" dirty="0" smtClean="0"/>
              <a:t>Weight management </a:t>
            </a:r>
          </a:p>
          <a:p>
            <a:r>
              <a:rPr lang="en-US" dirty="0" smtClean="0"/>
              <a:t>Mental health </a:t>
            </a:r>
          </a:p>
          <a:p>
            <a:r>
              <a:rPr lang="en-US" dirty="0" smtClean="0"/>
              <a:t>Mindfulness therapy </a:t>
            </a:r>
          </a:p>
          <a:p>
            <a:r>
              <a:rPr lang="en-US" dirty="0" smtClean="0"/>
              <a:t>Korean Hand Acupuncture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 we offer with no or low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Incision and drainage</a:t>
            </a:r>
          </a:p>
          <a:p>
            <a:r>
              <a:rPr lang="en-US" dirty="0"/>
              <a:t>Simple laceration repair</a:t>
            </a:r>
          </a:p>
          <a:p>
            <a:r>
              <a:rPr lang="en-US" dirty="0"/>
              <a:t>Biopsy and lesion removal</a:t>
            </a:r>
          </a:p>
          <a:p>
            <a:r>
              <a:rPr lang="en-US" dirty="0"/>
              <a:t>Trigger point injection</a:t>
            </a:r>
          </a:p>
          <a:p>
            <a:r>
              <a:rPr lang="en-US" dirty="0"/>
              <a:t>Joint injection</a:t>
            </a:r>
          </a:p>
          <a:p>
            <a:r>
              <a:rPr lang="en-US" dirty="0"/>
              <a:t>Toenail removal</a:t>
            </a:r>
          </a:p>
          <a:p>
            <a:r>
              <a:rPr lang="en-US" dirty="0"/>
              <a:t>EKG</a:t>
            </a:r>
          </a:p>
          <a:p>
            <a:r>
              <a:rPr lang="en-US" dirty="0"/>
              <a:t>Simple splint and cast</a:t>
            </a:r>
          </a:p>
          <a:p>
            <a:r>
              <a:rPr lang="en-US" dirty="0"/>
              <a:t>Urinalysis</a:t>
            </a:r>
          </a:p>
          <a:p>
            <a:r>
              <a:rPr lang="en-US" dirty="0"/>
              <a:t>Rapid Strep test</a:t>
            </a:r>
          </a:p>
          <a:p>
            <a:r>
              <a:rPr lang="en-US" dirty="0"/>
              <a:t>Rapid flu</a:t>
            </a:r>
          </a:p>
          <a:p>
            <a:r>
              <a:rPr lang="en-US" dirty="0"/>
              <a:t>Pregnancy test</a:t>
            </a:r>
          </a:p>
          <a:p>
            <a:r>
              <a:rPr lang="en-US" dirty="0"/>
              <a:t>Other injections (B12, allergy,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membership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nonrefundable enrollment fee of $50 per adult, or $100 per family</a:t>
            </a:r>
          </a:p>
          <a:p>
            <a:endParaRPr lang="en-US" dirty="0" smtClean="0"/>
          </a:p>
          <a:p>
            <a:r>
              <a:rPr lang="en-US" dirty="0" smtClean="0"/>
              <a:t>Adult $80 (2</a:t>
            </a:r>
            <a:r>
              <a:rPr lang="en-US" baseline="30000" dirty="0" smtClean="0"/>
              <a:t>nd</a:t>
            </a:r>
            <a:r>
              <a:rPr lang="en-US" dirty="0" smtClean="0"/>
              <a:t> adult $60, 3</a:t>
            </a:r>
            <a:r>
              <a:rPr lang="en-US" baseline="30000" dirty="0" smtClean="0"/>
              <a:t>rd</a:t>
            </a:r>
            <a:r>
              <a:rPr lang="en-US" dirty="0" smtClean="0"/>
              <a:t> adult $40)</a:t>
            </a:r>
          </a:p>
          <a:p>
            <a:r>
              <a:rPr lang="en-US" dirty="0" smtClean="0"/>
              <a:t>Children and adolescents up to 18 year-old $20 each.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DPC can also help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80-85% of employee health care needs can be met</a:t>
            </a:r>
          </a:p>
          <a:p>
            <a:pPr marL="742950" lvl="1" indent="-28575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Catastrophic insurance coverage is still needed (we recommend employees try to purchase a Bronze Plan)</a:t>
            </a:r>
          </a:p>
          <a:p>
            <a:pPr marL="742950" lvl="1" indent="-28575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DPC is a health care benefit which can both boost employee morale and aid in retention of valued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employees</a:t>
            </a:r>
          </a:p>
          <a:p>
            <a:pPr marL="742950" lvl="1" indent="-28575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offer discount!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45" y="365124"/>
            <a:ext cx="4608343" cy="34562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1" y="365124"/>
            <a:ext cx="4608343" cy="3456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96" y="3926456"/>
            <a:ext cx="3847381" cy="28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still need an insurance?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Harmony family practice is </a:t>
            </a:r>
            <a:r>
              <a:rPr lang="en-US" dirty="0"/>
              <a:t>NOT insurance. We only provide comprehensive primary </a:t>
            </a:r>
            <a:r>
              <a:rPr lang="en-US" dirty="0" smtClean="0"/>
              <a:t>care</a:t>
            </a:r>
          </a:p>
          <a:p>
            <a:endParaRPr lang="en-US" dirty="0"/>
          </a:p>
          <a:p>
            <a:r>
              <a:rPr lang="en-US" dirty="0"/>
              <a:t>You </a:t>
            </a:r>
            <a:r>
              <a:rPr lang="en-US" u="sng" dirty="0"/>
              <a:t>do not need </a:t>
            </a:r>
            <a:r>
              <a:rPr lang="en-US" dirty="0"/>
              <a:t>insurance to become a </a:t>
            </a:r>
            <a:r>
              <a:rPr lang="en-US" dirty="0" smtClean="0"/>
              <a:t>member</a:t>
            </a:r>
          </a:p>
          <a:p>
            <a:endParaRPr lang="en-US" dirty="0"/>
          </a:p>
          <a:p>
            <a:r>
              <a:rPr lang="en-US" dirty="0"/>
              <a:t>We ALWAYS recommend that you have at least a catastrophic or high deductible insurance </a:t>
            </a:r>
            <a:r>
              <a:rPr lang="en-US" dirty="0" smtClean="0"/>
              <a:t>plan or </a:t>
            </a:r>
            <a:r>
              <a:rPr lang="en-US" dirty="0" err="1" smtClean="0"/>
              <a:t>healthshare</a:t>
            </a:r>
            <a:r>
              <a:rPr lang="en-US" dirty="0" smtClean="0"/>
              <a:t> program </a:t>
            </a:r>
            <a:r>
              <a:rPr lang="en-US" dirty="0"/>
              <a:t>to cover unexpected events (hospitalizations, surgeries, specialist visits)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an insurance, should I still join?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Coverage does NOT always mean CARE.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Better access, convenience, a relationship between you and your doctor, more preventative and wellness care, access to discounted labs, imaging, pathology, and more to come.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Save the amount of your deductible each year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Change to a higher deductible/lower premium plan to save hundreds per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noticed?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difficulty in seeing your doctor?</a:t>
            </a:r>
          </a:p>
          <a:p>
            <a:r>
              <a:rPr lang="en-US" dirty="0" smtClean="0"/>
              <a:t>Increase in monthly premium and deductible with your insurance?</a:t>
            </a:r>
          </a:p>
          <a:p>
            <a:r>
              <a:rPr lang="en-US" dirty="0" smtClean="0"/>
              <a:t>More time in waiting room?</a:t>
            </a:r>
          </a:p>
          <a:p>
            <a:r>
              <a:rPr lang="en-US" dirty="0" smtClean="0"/>
              <a:t>Less time with your doctor?</a:t>
            </a:r>
          </a:p>
          <a:p>
            <a:r>
              <a:rPr lang="en-US" dirty="0" smtClean="0"/>
              <a:t>Difficulty in communicating to your doctor?</a:t>
            </a:r>
          </a:p>
          <a:p>
            <a:r>
              <a:rPr lang="en-US" dirty="0" smtClean="0"/>
              <a:t>Going to urgent care centers or ER over the weekend?</a:t>
            </a:r>
          </a:p>
          <a:p>
            <a:r>
              <a:rPr lang="en-US" dirty="0" smtClean="0"/>
              <a:t>Getting your medicine or radiology delayed or prevented by your insurance? Prior-authorizations, denials?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Medicare?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We will see Medicare </a:t>
            </a:r>
            <a:r>
              <a:rPr lang="en-US" dirty="0" smtClean="0"/>
              <a:t>patients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Although I am opted-out of Medicare, I am still an ordering and referring </a:t>
            </a:r>
            <a:r>
              <a:rPr lang="en-US" dirty="0" smtClean="0"/>
              <a:t>provider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Medications, labs, imaging and all outside services can still be done through Medicare, if </a:t>
            </a:r>
            <a:r>
              <a:rPr lang="en-US" dirty="0" smtClean="0"/>
              <a:t>desired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Neither you nor I can seek reimbursement from Medicare for membership fees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46" y="365125"/>
            <a:ext cx="8517148" cy="58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823" y="365125"/>
            <a:ext cx="8130414" cy="60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317" y="370875"/>
            <a:ext cx="9369951" cy="63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then Direct Primary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Direct relationship with your doctor, bypassing insurance</a:t>
            </a:r>
          </a:p>
          <a:p>
            <a:r>
              <a:rPr lang="en-US" sz="3200" dirty="0" smtClean="0"/>
              <a:t>Appointment on the same day or next</a:t>
            </a:r>
          </a:p>
          <a:p>
            <a:r>
              <a:rPr lang="en-US" sz="3200" dirty="0" smtClean="0"/>
              <a:t>You can call him almost anytime (I am not an answering machine), reach him by texting, email, or even video chat</a:t>
            </a:r>
          </a:p>
          <a:p>
            <a:r>
              <a:rPr lang="en-US" sz="3200" dirty="0" smtClean="0"/>
              <a:t>Your appointment is between 30 and 60 min as needed</a:t>
            </a:r>
          </a:p>
          <a:p>
            <a:r>
              <a:rPr lang="en-US" sz="3200" dirty="0" smtClean="0"/>
              <a:t>No copay or deductible to worry about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Simple office procedures can be done for free or at low cost</a:t>
            </a:r>
          </a:p>
          <a:p>
            <a:r>
              <a:rPr lang="en-US" sz="3600" dirty="0"/>
              <a:t>Reduce your visits to urgent care center or ER</a:t>
            </a:r>
          </a:p>
          <a:p>
            <a:r>
              <a:rPr lang="en-US" sz="3600" dirty="0"/>
              <a:t>Blood works and radiology, even common medications are cheaper</a:t>
            </a:r>
          </a:p>
          <a:p>
            <a:r>
              <a:rPr lang="en-US" sz="3600" dirty="0"/>
              <a:t>You may cancel it anytime if you are not happy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5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comparison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Deductible insurance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Strep throat visit</a:t>
            </a:r>
          </a:p>
          <a:p>
            <a:endParaRPr lang="en-US" sz="2400" dirty="0"/>
          </a:p>
          <a:p>
            <a:r>
              <a:rPr lang="en-US" sz="2400" dirty="0" smtClean="0"/>
              <a:t>Copay: $25</a:t>
            </a:r>
          </a:p>
          <a:p>
            <a:r>
              <a:rPr lang="en-US" sz="2400" dirty="0" smtClean="0"/>
              <a:t>Office visit: $132</a:t>
            </a:r>
          </a:p>
          <a:p>
            <a:r>
              <a:rPr lang="en-US" sz="2400" dirty="0" smtClean="0"/>
              <a:t>Strep test: $39</a:t>
            </a:r>
          </a:p>
          <a:p>
            <a:r>
              <a:rPr lang="en-US" sz="2400" dirty="0" smtClean="0"/>
              <a:t>Total: </a:t>
            </a:r>
            <a:r>
              <a:rPr lang="en-US" sz="2400" dirty="0" smtClean="0">
                <a:solidFill>
                  <a:srgbClr val="FF0000"/>
                </a:solidFill>
              </a:rPr>
              <a:t>$196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Based on national averages 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Harmony family practice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Strep throat visit</a:t>
            </a:r>
          </a:p>
          <a:p>
            <a:endParaRPr lang="en-US" sz="2400" dirty="0"/>
          </a:p>
          <a:p>
            <a:r>
              <a:rPr lang="en-US" sz="2400" dirty="0" smtClean="0"/>
              <a:t>Copay: none</a:t>
            </a:r>
          </a:p>
          <a:p>
            <a:r>
              <a:rPr lang="en-US" sz="2400" dirty="0" smtClean="0"/>
              <a:t>Office visit: none</a:t>
            </a:r>
          </a:p>
          <a:p>
            <a:r>
              <a:rPr lang="en-US" sz="2400" dirty="0" smtClean="0"/>
              <a:t>Strep test: $10</a:t>
            </a:r>
            <a:endParaRPr lang="en-US" sz="2400" dirty="0"/>
          </a:p>
          <a:p>
            <a:r>
              <a:rPr lang="en-US" sz="2400" dirty="0" smtClean="0"/>
              <a:t>Total: </a:t>
            </a:r>
            <a:r>
              <a:rPr lang="en-US" sz="2400" dirty="0" smtClean="0">
                <a:solidFill>
                  <a:srgbClr val="FF0000"/>
                </a:solidFill>
              </a:rPr>
              <a:t>$10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comparison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Deductible insurance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Diabetic visit</a:t>
            </a:r>
            <a:endParaRPr lang="en-US" dirty="0"/>
          </a:p>
          <a:p>
            <a:endParaRPr lang="en-US" dirty="0" smtClean="0"/>
          </a:p>
          <a:p>
            <a:r>
              <a:rPr lang="en-US" sz="2600" dirty="0" smtClean="0"/>
              <a:t>Copay: $25</a:t>
            </a:r>
          </a:p>
          <a:p>
            <a:r>
              <a:rPr lang="en-US" sz="2600" dirty="0" smtClean="0"/>
              <a:t>Office visit: $196</a:t>
            </a:r>
          </a:p>
          <a:p>
            <a:r>
              <a:rPr lang="en-US" sz="2600" dirty="0" smtClean="0"/>
              <a:t>Typical </a:t>
            </a:r>
            <a:r>
              <a:rPr lang="en-US" sz="2600" dirty="0" err="1" smtClean="0"/>
              <a:t>labwork</a:t>
            </a:r>
            <a:r>
              <a:rPr lang="en-US" sz="2600" dirty="0" smtClean="0"/>
              <a:t>: $308</a:t>
            </a:r>
          </a:p>
          <a:p>
            <a:endParaRPr lang="en-US" sz="2600" dirty="0"/>
          </a:p>
          <a:p>
            <a:r>
              <a:rPr lang="en-US" sz="2600" dirty="0" smtClean="0"/>
              <a:t>Total: </a:t>
            </a:r>
            <a:r>
              <a:rPr lang="en-US" sz="2600" dirty="0" smtClean="0">
                <a:solidFill>
                  <a:srgbClr val="FF0000"/>
                </a:solidFill>
              </a:rPr>
              <a:t>$529</a:t>
            </a:r>
          </a:p>
          <a:p>
            <a:endParaRPr lang="en-US" sz="2600" dirty="0"/>
          </a:p>
          <a:p>
            <a:r>
              <a:rPr lang="en-US" sz="2600" dirty="0" smtClean="0"/>
              <a:t>Based on national averages</a:t>
            </a:r>
            <a:endParaRPr lang="en-US" sz="2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Harmony family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Diabetic visit</a:t>
            </a:r>
          </a:p>
          <a:p>
            <a:endParaRPr lang="en-US" dirty="0"/>
          </a:p>
          <a:p>
            <a:r>
              <a:rPr lang="en-US" sz="2400" dirty="0" smtClean="0"/>
              <a:t>Copay: none</a:t>
            </a:r>
          </a:p>
          <a:p>
            <a:r>
              <a:rPr lang="en-US" sz="2400" dirty="0" smtClean="0"/>
              <a:t>Office visit: none</a:t>
            </a:r>
          </a:p>
          <a:p>
            <a:r>
              <a:rPr lang="en-US" sz="2400" dirty="0" smtClean="0"/>
              <a:t>Typical </a:t>
            </a:r>
            <a:r>
              <a:rPr lang="en-US" sz="2400" dirty="0" err="1" smtClean="0"/>
              <a:t>labwork</a:t>
            </a:r>
            <a:r>
              <a:rPr lang="en-US" sz="2400" dirty="0" smtClean="0"/>
              <a:t>: $7-15</a:t>
            </a:r>
          </a:p>
          <a:p>
            <a:endParaRPr lang="en-US" sz="2400" dirty="0"/>
          </a:p>
          <a:p>
            <a:r>
              <a:rPr lang="en-US" sz="2400" dirty="0" smtClean="0"/>
              <a:t>Total: </a:t>
            </a:r>
            <a:r>
              <a:rPr lang="en-US" sz="2400" dirty="0" smtClean="0">
                <a:solidFill>
                  <a:srgbClr val="FF0000"/>
                </a:solidFill>
              </a:rPr>
              <a:t>$7-15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833</Words>
  <Application>Microsoft Office PowerPoint</Application>
  <PresentationFormat>Widescreen</PresentationFormat>
  <Paragraphs>167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Have you noticed?</vt:lpstr>
      <vt:lpstr>PowerPoint Presentation</vt:lpstr>
      <vt:lpstr>PowerPoint Presentation</vt:lpstr>
      <vt:lpstr>PowerPoint Presentation</vt:lpstr>
      <vt:lpstr>What is then Direct Primary Care?</vt:lpstr>
      <vt:lpstr>PowerPoint Presentation</vt:lpstr>
      <vt:lpstr>Pricing comparison 1</vt:lpstr>
      <vt:lpstr>Pricing comparison 2</vt:lpstr>
      <vt:lpstr>Pricing comparison 3</vt:lpstr>
      <vt:lpstr>Pricing comparison 4</vt:lpstr>
      <vt:lpstr>Pricing comparison 5</vt:lpstr>
      <vt:lpstr>Scope of practice</vt:lpstr>
      <vt:lpstr>Procedures we offer with no or low cost</vt:lpstr>
      <vt:lpstr>Monthly membership pricing</vt:lpstr>
      <vt:lpstr>DPC can also help employees</vt:lpstr>
      <vt:lpstr>PowerPoint Presentation</vt:lpstr>
      <vt:lpstr>Do I still need an insurance?</vt:lpstr>
      <vt:lpstr>I have an insurance, should I still join?</vt:lpstr>
      <vt:lpstr>What about Medicare?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Harmony Family Practice</dc:title>
  <dc:creator>Stefano H. Lee</dc:creator>
  <cp:lastModifiedBy>Stefano H. Lee</cp:lastModifiedBy>
  <cp:revision>15</cp:revision>
  <dcterms:created xsi:type="dcterms:W3CDTF">2019-01-16T18:42:42Z</dcterms:created>
  <dcterms:modified xsi:type="dcterms:W3CDTF">2019-01-17T19:04:21Z</dcterms:modified>
</cp:coreProperties>
</file>