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5" r:id="rId4"/>
    <p:sldId id="266" r:id="rId5"/>
    <p:sldId id="267" r:id="rId6"/>
    <p:sldId id="263" r:id="rId7"/>
    <p:sldId id="278" r:id="rId8"/>
    <p:sldId id="270" r:id="rId9"/>
    <p:sldId id="271" r:id="rId10"/>
    <p:sldId id="272" r:id="rId11"/>
    <p:sldId id="273" r:id="rId12"/>
    <p:sldId id="274" r:id="rId13"/>
    <p:sldId id="268" r:id="rId14"/>
    <p:sldId id="269" r:id="rId15"/>
    <p:sldId id="262" r:id="rId16"/>
    <p:sldId id="261" r:id="rId17"/>
    <p:sldId id="259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58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6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1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5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2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9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7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5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EE6F9-3852-4F99-8199-9E11D43A6AB2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A286-B621-4A77-908C-C8E8B9CA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1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2241" y="4813539"/>
            <a:ext cx="9144000" cy="927340"/>
          </a:xfrm>
        </p:spPr>
        <p:txBody>
          <a:bodyPr/>
          <a:lstStyle/>
          <a:p>
            <a:r>
              <a:rPr lang="en-US" dirty="0" smtClean="0"/>
              <a:t>Stefano Lee, MD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14" y="2184888"/>
            <a:ext cx="3472170" cy="247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Comparación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costos</a:t>
            </a:r>
            <a:r>
              <a:rPr lang="en-US" dirty="0"/>
              <a:t>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Deductible insurance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Visita</a:t>
            </a:r>
            <a:r>
              <a:rPr lang="en-US" dirty="0"/>
              <a:t> </a:t>
            </a:r>
            <a:r>
              <a:rPr lang="en-US" dirty="0" smtClean="0"/>
              <a:t>con </a:t>
            </a:r>
            <a:r>
              <a:rPr lang="en-US" dirty="0" err="1" smtClean="0"/>
              <a:t>laceración</a:t>
            </a:r>
            <a:r>
              <a:rPr lang="en-US" dirty="0" smtClean="0"/>
              <a:t> de </a:t>
            </a:r>
            <a:r>
              <a:rPr lang="en-US" dirty="0" err="1" smtClean="0"/>
              <a:t>mano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Co-</a:t>
            </a:r>
            <a:r>
              <a:rPr lang="en-US" dirty="0" err="1" smtClean="0"/>
              <a:t>pago</a:t>
            </a:r>
            <a:r>
              <a:rPr lang="en-US" dirty="0" smtClean="0"/>
              <a:t>: $25</a:t>
            </a:r>
          </a:p>
          <a:p>
            <a:r>
              <a:rPr lang="en-US" dirty="0" smtClean="0"/>
              <a:t>Office visit: $132</a:t>
            </a:r>
          </a:p>
          <a:p>
            <a:r>
              <a:rPr lang="en-US" dirty="0" err="1" smtClean="0"/>
              <a:t>Reparo</a:t>
            </a:r>
            <a:r>
              <a:rPr lang="en-US" dirty="0"/>
              <a:t> de </a:t>
            </a:r>
            <a:r>
              <a:rPr lang="en-US" dirty="0" err="1" smtClean="0"/>
              <a:t>laceración</a:t>
            </a:r>
            <a:r>
              <a:rPr lang="en-US" dirty="0" smtClean="0"/>
              <a:t>: $192</a:t>
            </a:r>
          </a:p>
          <a:p>
            <a:endParaRPr lang="en-US" dirty="0"/>
          </a:p>
          <a:p>
            <a:r>
              <a:rPr lang="en-US" dirty="0" smtClean="0"/>
              <a:t>Total: </a:t>
            </a:r>
            <a:r>
              <a:rPr lang="en-US" dirty="0" smtClean="0">
                <a:solidFill>
                  <a:srgbClr val="FF0000"/>
                </a:solidFill>
              </a:rPr>
              <a:t>$349</a:t>
            </a:r>
          </a:p>
          <a:p>
            <a:endParaRPr lang="en-US" dirty="0"/>
          </a:p>
          <a:p>
            <a:r>
              <a:rPr lang="en-US" dirty="0" smtClean="0"/>
              <a:t>Based on national averages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Harmony family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Visita</a:t>
            </a:r>
            <a:r>
              <a:rPr lang="en-US" dirty="0" smtClean="0"/>
              <a:t> </a:t>
            </a:r>
            <a:r>
              <a:rPr lang="en-US" dirty="0"/>
              <a:t>con </a:t>
            </a:r>
            <a:r>
              <a:rPr lang="en-US" dirty="0" err="1" smtClean="0"/>
              <a:t>laceración</a:t>
            </a:r>
            <a:r>
              <a:rPr lang="en-US" dirty="0" smtClean="0"/>
              <a:t> de </a:t>
            </a:r>
            <a:r>
              <a:rPr lang="en-US" dirty="0" err="1" smtClean="0"/>
              <a:t>mano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Co-</a:t>
            </a:r>
            <a:r>
              <a:rPr lang="en-US" dirty="0" err="1" smtClean="0"/>
              <a:t>pago</a:t>
            </a:r>
            <a:r>
              <a:rPr lang="en-US" dirty="0" smtClean="0"/>
              <a:t>: nada</a:t>
            </a:r>
          </a:p>
          <a:p>
            <a:r>
              <a:rPr lang="en-US" dirty="0" smtClean="0"/>
              <a:t>Office visit: nada</a:t>
            </a:r>
          </a:p>
          <a:p>
            <a:r>
              <a:rPr lang="en-US" dirty="0" err="1" smtClean="0"/>
              <a:t>Reparo</a:t>
            </a:r>
            <a:r>
              <a:rPr lang="en-US" dirty="0"/>
              <a:t> de </a:t>
            </a:r>
            <a:r>
              <a:rPr lang="en-US" dirty="0" err="1" smtClean="0"/>
              <a:t>laceración</a:t>
            </a:r>
            <a:r>
              <a:rPr lang="en-US" dirty="0" smtClean="0"/>
              <a:t>: $40</a:t>
            </a:r>
          </a:p>
          <a:p>
            <a:endParaRPr lang="en-US" dirty="0"/>
          </a:p>
          <a:p>
            <a:r>
              <a:rPr lang="en-US" dirty="0" smtClean="0"/>
              <a:t>Total: </a:t>
            </a:r>
            <a:r>
              <a:rPr lang="en-US" dirty="0" smtClean="0">
                <a:solidFill>
                  <a:srgbClr val="FF0000"/>
                </a:solidFill>
              </a:rPr>
              <a:t>$40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Comparación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costos</a:t>
            </a:r>
            <a:r>
              <a:rPr lang="en-US" dirty="0"/>
              <a:t>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Deductible insurance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Examinacion</a:t>
            </a:r>
            <a:r>
              <a:rPr lang="en-US" dirty="0" smtClean="0"/>
              <a:t> </a:t>
            </a:r>
            <a:r>
              <a:rPr lang="en-US" dirty="0" err="1" smtClean="0"/>
              <a:t>anual</a:t>
            </a:r>
            <a:r>
              <a:rPr lang="en-US" dirty="0" smtClean="0"/>
              <a:t> para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mujer</a:t>
            </a:r>
            <a:r>
              <a:rPr lang="en-US" dirty="0"/>
              <a:t> de 40 </a:t>
            </a:r>
            <a:r>
              <a:rPr lang="en-US" dirty="0" err="1"/>
              <a:t>años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Co-</a:t>
            </a:r>
            <a:r>
              <a:rPr lang="en-US" dirty="0" err="1" smtClean="0"/>
              <a:t>pago</a:t>
            </a:r>
            <a:r>
              <a:rPr lang="en-US" dirty="0" smtClean="0"/>
              <a:t>: nada</a:t>
            </a:r>
          </a:p>
          <a:p>
            <a:r>
              <a:rPr lang="en-US" dirty="0" smtClean="0"/>
              <a:t>Office visit: $208</a:t>
            </a:r>
          </a:p>
          <a:p>
            <a:r>
              <a:rPr lang="en-US" dirty="0" smtClean="0"/>
              <a:t>Pap smear: $208</a:t>
            </a:r>
          </a:p>
          <a:p>
            <a:r>
              <a:rPr lang="en-US" dirty="0" err="1" smtClean="0"/>
              <a:t>Laboratorioc</a:t>
            </a:r>
            <a:r>
              <a:rPr lang="en-US" dirty="0" smtClean="0"/>
              <a:t> </a:t>
            </a:r>
            <a:r>
              <a:rPr lang="en-US" dirty="0" err="1" smtClean="0"/>
              <a:t>tipico</a:t>
            </a:r>
            <a:r>
              <a:rPr lang="en-US" dirty="0" smtClean="0"/>
              <a:t>: $352</a:t>
            </a:r>
          </a:p>
          <a:p>
            <a:endParaRPr lang="en-US" dirty="0"/>
          </a:p>
          <a:p>
            <a:r>
              <a:rPr lang="en-US" dirty="0" smtClean="0"/>
              <a:t>Total: </a:t>
            </a:r>
            <a:r>
              <a:rPr lang="en-US" dirty="0" smtClean="0">
                <a:solidFill>
                  <a:srgbClr val="FF0000"/>
                </a:solidFill>
              </a:rPr>
              <a:t>$768</a:t>
            </a:r>
          </a:p>
          <a:p>
            <a:r>
              <a:rPr lang="en-US" dirty="0" smtClean="0"/>
              <a:t>Based on national averages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Harmony family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Examinacion</a:t>
            </a:r>
            <a:r>
              <a:rPr lang="en-US" dirty="0" smtClean="0"/>
              <a:t> </a:t>
            </a:r>
            <a:r>
              <a:rPr lang="en-US" dirty="0" err="1" smtClean="0"/>
              <a:t>anual</a:t>
            </a:r>
            <a:r>
              <a:rPr lang="en-US" dirty="0" smtClean="0"/>
              <a:t> para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mujer</a:t>
            </a:r>
            <a:r>
              <a:rPr lang="en-US" dirty="0"/>
              <a:t> de 40 </a:t>
            </a:r>
            <a:r>
              <a:rPr lang="en-US" dirty="0" err="1"/>
              <a:t>años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Co-</a:t>
            </a:r>
            <a:r>
              <a:rPr lang="en-US" dirty="0" err="1" smtClean="0"/>
              <a:t>pago</a:t>
            </a:r>
            <a:r>
              <a:rPr lang="en-US" dirty="0" smtClean="0"/>
              <a:t>: nada</a:t>
            </a:r>
          </a:p>
          <a:p>
            <a:r>
              <a:rPr lang="en-US" dirty="0" smtClean="0"/>
              <a:t>Office visit: nada</a:t>
            </a:r>
          </a:p>
          <a:p>
            <a:r>
              <a:rPr lang="en-US" dirty="0" smtClean="0"/>
              <a:t>Pap smear: $21</a:t>
            </a:r>
          </a:p>
          <a:p>
            <a:r>
              <a:rPr lang="en-US" dirty="0" err="1" smtClean="0"/>
              <a:t>Laboratorio</a:t>
            </a:r>
            <a:r>
              <a:rPr lang="en-US" dirty="0" smtClean="0"/>
              <a:t> </a:t>
            </a:r>
            <a:r>
              <a:rPr lang="en-US" dirty="0" err="1" smtClean="0"/>
              <a:t>tipico</a:t>
            </a:r>
            <a:r>
              <a:rPr lang="en-US" dirty="0" smtClean="0"/>
              <a:t>: $7-15</a:t>
            </a:r>
          </a:p>
          <a:p>
            <a:endParaRPr lang="en-US" dirty="0"/>
          </a:p>
          <a:p>
            <a:r>
              <a:rPr lang="en-US" dirty="0" smtClean="0"/>
              <a:t>Total: </a:t>
            </a:r>
            <a:r>
              <a:rPr lang="en-US" dirty="0" smtClean="0">
                <a:solidFill>
                  <a:srgbClr val="FF0000"/>
                </a:solidFill>
              </a:rPr>
              <a:t>$28- 36</a:t>
            </a:r>
          </a:p>
        </p:txBody>
      </p:sp>
    </p:spTree>
    <p:extLst>
      <p:ext uri="{BB962C8B-B14F-4D97-AF65-F5344CB8AC3E}">
        <p14:creationId xmlns:p14="http://schemas.microsoft.com/office/powerpoint/2010/main" val="4577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Comparación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costos</a:t>
            </a:r>
            <a:r>
              <a:rPr lang="en-US" dirty="0"/>
              <a:t> 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Deductible insurance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MRI: $800</a:t>
            </a:r>
          </a:p>
          <a:p>
            <a:r>
              <a:rPr lang="en-US" dirty="0" smtClean="0"/>
              <a:t>Complete metabolic panel: $27</a:t>
            </a:r>
          </a:p>
          <a:p>
            <a:r>
              <a:rPr lang="en-US" dirty="0" smtClean="0"/>
              <a:t>Hemoglobin A1c: $34</a:t>
            </a:r>
          </a:p>
          <a:p>
            <a:r>
              <a:rPr lang="en-US" dirty="0" smtClean="0"/>
              <a:t>TSH: $27</a:t>
            </a:r>
          </a:p>
          <a:p>
            <a:r>
              <a:rPr lang="en-US" dirty="0" smtClean="0"/>
              <a:t>Lisinopril 20 mg x 90: $10</a:t>
            </a:r>
          </a:p>
          <a:p>
            <a:r>
              <a:rPr lang="en-US" dirty="0" smtClean="0"/>
              <a:t>Metformin 500mg x 180: $10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Harmony family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MRI: $270-450</a:t>
            </a:r>
            <a:endParaRPr lang="en-US" dirty="0"/>
          </a:p>
          <a:p>
            <a:r>
              <a:rPr lang="en-US" dirty="0" smtClean="0"/>
              <a:t>Complete metabolic panel: $7.80</a:t>
            </a:r>
          </a:p>
          <a:p>
            <a:r>
              <a:rPr lang="en-US" dirty="0" smtClean="0"/>
              <a:t>Hemoglobin A1c: $7.25</a:t>
            </a:r>
          </a:p>
          <a:p>
            <a:r>
              <a:rPr lang="en-US" dirty="0" smtClean="0"/>
              <a:t>TSH: $7.50</a:t>
            </a:r>
          </a:p>
          <a:p>
            <a:r>
              <a:rPr lang="en-US" dirty="0" smtClean="0"/>
              <a:t>Lisinopril 20 mg x 100: $2.07</a:t>
            </a:r>
          </a:p>
          <a:p>
            <a:r>
              <a:rPr lang="en-US" dirty="0" smtClean="0"/>
              <a:t>Metformin 500 mg x 1000: $11.75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Servicios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>
                <a:latin typeface="+mj-lt"/>
              </a:rPr>
              <a:t>Fisico</a:t>
            </a:r>
            <a:r>
              <a:rPr lang="es-ES" dirty="0">
                <a:latin typeface="+mj-lt"/>
              </a:rPr>
              <a:t> anual para todos, adultos y niños</a:t>
            </a:r>
          </a:p>
          <a:p>
            <a:r>
              <a:rPr lang="es-ES" dirty="0">
                <a:latin typeface="+mj-lt"/>
              </a:rPr>
              <a:t>Enfermedades </a:t>
            </a:r>
            <a:r>
              <a:rPr lang="es-ES" dirty="0" err="1">
                <a:latin typeface="+mj-lt"/>
              </a:rPr>
              <a:t>cronicos</a:t>
            </a:r>
            <a:r>
              <a:rPr lang="es-ES" dirty="0">
                <a:latin typeface="+mj-lt"/>
              </a:rPr>
              <a:t> </a:t>
            </a:r>
          </a:p>
          <a:p>
            <a:r>
              <a:rPr lang="es-ES" dirty="0" err="1">
                <a:latin typeface="+mj-lt"/>
              </a:rPr>
              <a:t>Atencion</a:t>
            </a:r>
            <a:r>
              <a:rPr lang="es-ES" dirty="0">
                <a:latin typeface="+mj-lt"/>
              </a:rPr>
              <a:t> de urgencias</a:t>
            </a:r>
          </a:p>
          <a:p>
            <a:r>
              <a:rPr lang="es-ES" dirty="0">
                <a:latin typeface="+mj-lt"/>
              </a:rPr>
              <a:t>Cuidado preventivo</a:t>
            </a:r>
          </a:p>
          <a:p>
            <a:r>
              <a:rPr lang="es-ES" dirty="0" err="1">
                <a:latin typeface="+mj-lt"/>
              </a:rPr>
              <a:t>Coordinacion</a:t>
            </a:r>
            <a:r>
              <a:rPr lang="es-ES" dirty="0">
                <a:latin typeface="+mj-lt"/>
              </a:rPr>
              <a:t> de cuidado</a:t>
            </a:r>
          </a:p>
          <a:p>
            <a:r>
              <a:rPr lang="es-ES" dirty="0" err="1">
                <a:latin typeface="+mj-lt"/>
              </a:rPr>
              <a:t>Evaluacion</a:t>
            </a:r>
            <a:r>
              <a:rPr lang="es-ES" dirty="0">
                <a:latin typeface="+mj-lt"/>
              </a:rPr>
              <a:t> general y tratamiento</a:t>
            </a:r>
          </a:p>
          <a:p>
            <a:r>
              <a:rPr lang="es-ES" dirty="0">
                <a:latin typeface="+mj-lt"/>
              </a:rPr>
              <a:t>Manejar peso</a:t>
            </a:r>
          </a:p>
          <a:p>
            <a:r>
              <a:rPr lang="es-ES" dirty="0">
                <a:latin typeface="+mj-lt"/>
              </a:rPr>
              <a:t>Salud mental o emocional</a:t>
            </a:r>
          </a:p>
          <a:p>
            <a:r>
              <a:rPr lang="es-ES" dirty="0">
                <a:latin typeface="+mj-lt"/>
              </a:rPr>
              <a:t>Acupuntura Coreana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Procedimientos que ofrecemos sin costo o de bajo </a:t>
            </a:r>
            <a:r>
              <a:rPr lang="es-ES" dirty="0" smtClean="0"/>
              <a:t>costo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>
                <a:latin typeface="+mj-lt"/>
              </a:rPr>
              <a:t>Tratamiento de absceso</a:t>
            </a:r>
          </a:p>
          <a:p>
            <a:r>
              <a:rPr lang="es-ES" dirty="0">
                <a:latin typeface="+mj-lt"/>
              </a:rPr>
              <a:t>Tratamiento de </a:t>
            </a:r>
            <a:r>
              <a:rPr lang="es-ES" dirty="0" err="1">
                <a:latin typeface="+mj-lt"/>
              </a:rPr>
              <a:t>laceracion</a:t>
            </a:r>
            <a:r>
              <a:rPr lang="es-ES" dirty="0">
                <a:latin typeface="+mj-lt"/>
              </a:rPr>
              <a:t> simple</a:t>
            </a:r>
          </a:p>
          <a:p>
            <a:r>
              <a:rPr lang="es-ES" dirty="0">
                <a:latin typeface="+mj-lt"/>
              </a:rPr>
              <a:t>Biopsia, </a:t>
            </a:r>
            <a:r>
              <a:rPr lang="es-ES" dirty="0" err="1">
                <a:latin typeface="+mj-lt"/>
              </a:rPr>
              <a:t>eliminacion</a:t>
            </a:r>
            <a:r>
              <a:rPr lang="es-ES" dirty="0">
                <a:latin typeface="+mj-lt"/>
              </a:rPr>
              <a:t> de lesiones de la piel</a:t>
            </a:r>
          </a:p>
          <a:p>
            <a:r>
              <a:rPr lang="es-ES" dirty="0" err="1">
                <a:latin typeface="+mj-lt"/>
              </a:rPr>
              <a:t>Inyeccion</a:t>
            </a:r>
            <a:r>
              <a:rPr lang="es-ES" dirty="0">
                <a:latin typeface="+mj-lt"/>
              </a:rPr>
              <a:t> contra dolor</a:t>
            </a:r>
          </a:p>
          <a:p>
            <a:r>
              <a:rPr lang="es-ES" dirty="0" err="1">
                <a:latin typeface="+mj-lt"/>
              </a:rPr>
              <a:t>Inyeccion</a:t>
            </a:r>
            <a:r>
              <a:rPr lang="es-ES" dirty="0">
                <a:latin typeface="+mj-lt"/>
              </a:rPr>
              <a:t> de articulaciones</a:t>
            </a:r>
          </a:p>
          <a:p>
            <a:r>
              <a:rPr lang="es-ES" dirty="0">
                <a:latin typeface="+mj-lt"/>
              </a:rPr>
              <a:t>ECG </a:t>
            </a:r>
          </a:p>
          <a:p>
            <a:r>
              <a:rPr lang="es-ES" dirty="0">
                <a:latin typeface="+mj-lt"/>
              </a:rPr>
              <a:t>Tratamiento de fracturas simples</a:t>
            </a:r>
          </a:p>
          <a:p>
            <a:r>
              <a:rPr lang="es-ES" dirty="0" err="1">
                <a:latin typeface="+mj-lt"/>
              </a:rPr>
              <a:t>Analisis</a:t>
            </a:r>
            <a:r>
              <a:rPr lang="es-ES" dirty="0">
                <a:latin typeface="+mj-lt"/>
              </a:rPr>
              <a:t> de orina</a:t>
            </a:r>
          </a:p>
          <a:p>
            <a:r>
              <a:rPr lang="es-ES" dirty="0" err="1">
                <a:latin typeface="+mj-lt"/>
              </a:rPr>
              <a:t>Examinacion</a:t>
            </a:r>
            <a:r>
              <a:rPr lang="es-ES" dirty="0">
                <a:latin typeface="+mj-lt"/>
              </a:rPr>
              <a:t> de </a:t>
            </a:r>
            <a:r>
              <a:rPr lang="es-ES" dirty="0" err="1">
                <a:latin typeface="+mj-lt"/>
              </a:rPr>
              <a:t>Strep</a:t>
            </a:r>
            <a:r>
              <a:rPr lang="es-ES" dirty="0">
                <a:latin typeface="+mj-lt"/>
              </a:rPr>
              <a:t>, </a:t>
            </a:r>
            <a:r>
              <a:rPr lang="es-ES" dirty="0" err="1">
                <a:latin typeface="+mj-lt"/>
              </a:rPr>
              <a:t>flu</a:t>
            </a:r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Prueba de embarazo</a:t>
            </a:r>
          </a:p>
          <a:p>
            <a:r>
              <a:rPr lang="es-ES" dirty="0">
                <a:latin typeface="+mj-lt"/>
              </a:rPr>
              <a:t>Otros inyecciones (B12, alergia, </a:t>
            </a:r>
            <a:r>
              <a:rPr lang="es-ES" dirty="0" err="1">
                <a:latin typeface="+mj-lt"/>
              </a:rPr>
              <a:t>etc</a:t>
            </a:r>
            <a:r>
              <a:rPr lang="es-ES" dirty="0">
                <a:latin typeface="+mj-lt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Costo</a:t>
            </a:r>
            <a:r>
              <a:rPr lang="en-US" dirty="0" smtClean="0"/>
              <a:t> de </a:t>
            </a:r>
            <a:r>
              <a:rPr lang="en-US" dirty="0" err="1" smtClean="0"/>
              <a:t>afiliacion</a:t>
            </a:r>
            <a:r>
              <a:rPr lang="en-US" dirty="0" smtClean="0"/>
              <a:t> </a:t>
            </a:r>
            <a:r>
              <a:rPr lang="en-US" dirty="0" err="1" smtClean="0"/>
              <a:t>mensual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Se </a:t>
            </a:r>
            <a:r>
              <a:rPr lang="en-US" dirty="0" err="1">
                <a:latin typeface="+mj-lt"/>
              </a:rPr>
              <a:t>aplica</a:t>
            </a:r>
            <a:r>
              <a:rPr lang="en-US" dirty="0">
                <a:latin typeface="+mj-lt"/>
              </a:rPr>
              <a:t> al </a:t>
            </a:r>
            <a:r>
              <a:rPr lang="en-US" dirty="0" err="1">
                <a:latin typeface="+mj-lt"/>
              </a:rPr>
              <a:t>inicio</a:t>
            </a:r>
            <a:r>
              <a:rPr lang="en-US" dirty="0">
                <a:latin typeface="+mj-lt"/>
              </a:rPr>
              <a:t> $50 </a:t>
            </a:r>
            <a:r>
              <a:rPr lang="en-US" dirty="0" err="1">
                <a:latin typeface="+mj-lt"/>
              </a:rPr>
              <a:t>cada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adulto</a:t>
            </a:r>
            <a:r>
              <a:rPr lang="en-US" dirty="0">
                <a:latin typeface="+mj-lt"/>
              </a:rPr>
              <a:t> o $100 </a:t>
            </a:r>
            <a:r>
              <a:rPr lang="en-US" dirty="0" err="1">
                <a:latin typeface="+mj-lt"/>
              </a:rPr>
              <a:t>por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familia</a:t>
            </a:r>
            <a:r>
              <a:rPr lang="en-US" dirty="0">
                <a:latin typeface="+mj-lt"/>
              </a:rPr>
              <a:t> para registrar 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Primer </a:t>
            </a:r>
            <a:r>
              <a:rPr lang="en-US" dirty="0" err="1" smtClean="0">
                <a:latin typeface="+mj-lt"/>
              </a:rPr>
              <a:t>adulto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familia</a:t>
            </a:r>
            <a:r>
              <a:rPr lang="en-US" dirty="0" smtClean="0">
                <a:latin typeface="+mj-lt"/>
              </a:rPr>
              <a:t>: $80</a:t>
            </a:r>
          </a:p>
          <a:p>
            <a:r>
              <a:rPr lang="en-US" dirty="0" smtClean="0">
                <a:latin typeface="+mj-lt"/>
              </a:rPr>
              <a:t>Segundo </a:t>
            </a:r>
            <a:r>
              <a:rPr lang="en-US" dirty="0" err="1" smtClean="0">
                <a:latin typeface="+mj-lt"/>
              </a:rPr>
              <a:t>adulto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familia</a:t>
            </a:r>
            <a:r>
              <a:rPr lang="en-US" dirty="0" smtClean="0">
                <a:latin typeface="+mj-lt"/>
              </a:rPr>
              <a:t>: $60</a:t>
            </a:r>
          </a:p>
          <a:p>
            <a:r>
              <a:rPr lang="en-US" dirty="0" err="1" smtClean="0">
                <a:latin typeface="+mj-lt"/>
              </a:rPr>
              <a:t>Otro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adulto</a:t>
            </a:r>
            <a:r>
              <a:rPr lang="en-US" dirty="0" smtClean="0">
                <a:latin typeface="+mj-lt"/>
              </a:rPr>
              <a:t>: $40</a:t>
            </a:r>
          </a:p>
          <a:p>
            <a:r>
              <a:rPr lang="es-ES" dirty="0">
                <a:latin typeface="+mj-lt"/>
              </a:rPr>
              <a:t>Niños y adolecentes hasta 18 años de </a:t>
            </a:r>
            <a:r>
              <a:rPr lang="es-ES" dirty="0" smtClean="0">
                <a:latin typeface="+mj-lt"/>
              </a:rPr>
              <a:t>edad: $20</a:t>
            </a:r>
          </a:p>
          <a:p>
            <a:r>
              <a:rPr lang="es-ES" dirty="0">
                <a:latin typeface="+mj-lt"/>
              </a:rPr>
              <a:t>($60 al mes, $50 tarifa inicial para niños o adolecentes cuando se registra sin adultos)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85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DPC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También puede ayudar a los empleados.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742950" lvl="1" indent="-285750" defTabSz="457200">
              <a:lnSpc>
                <a:spcPct val="15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es-ES" sz="2800" dirty="0">
                <a:latin typeface="+mj-lt"/>
                <a:cs typeface="Calibri" panose="020F0502020204030204" pitchFamily="34" charset="0"/>
              </a:rPr>
              <a:t>Se puede satisfacer el 80-85% de las necesidades de atención médica de los empleados.</a:t>
            </a:r>
          </a:p>
          <a:p>
            <a:pPr marL="742950" lvl="1" indent="-285750" defTabSz="457200">
              <a:lnSpc>
                <a:spcPct val="15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es-ES" sz="2800" dirty="0">
                <a:latin typeface="+mj-lt"/>
                <a:cs typeface="Calibri" panose="020F0502020204030204" pitchFamily="34" charset="0"/>
              </a:rPr>
              <a:t>Todavía se necesita cobertura de seguro catastrófico (recomendamos que los empleados intenten comprar un plan </a:t>
            </a:r>
            <a:r>
              <a:rPr lang="es-ES" sz="2800" dirty="0" err="1">
                <a:latin typeface="+mj-lt"/>
                <a:cs typeface="Calibri" panose="020F0502020204030204" pitchFamily="34" charset="0"/>
              </a:rPr>
              <a:t>Bronze</a:t>
            </a:r>
            <a:r>
              <a:rPr lang="es-ES" sz="2800" dirty="0">
                <a:latin typeface="+mj-lt"/>
                <a:cs typeface="Calibri" panose="020F0502020204030204" pitchFamily="34" charset="0"/>
              </a:rPr>
              <a:t>)</a:t>
            </a:r>
          </a:p>
          <a:p>
            <a:pPr marL="742950" lvl="1" indent="-285750" defTabSz="457200">
              <a:lnSpc>
                <a:spcPct val="15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es-ES" sz="2800" dirty="0">
                <a:latin typeface="+mj-lt"/>
                <a:cs typeface="Calibri" panose="020F0502020204030204" pitchFamily="34" charset="0"/>
              </a:rPr>
              <a:t>El DPC es un beneficio de atención médica que puede aumentar la moral de los empleados y ayudar a retener a los empleados valiosos</a:t>
            </a:r>
          </a:p>
          <a:p>
            <a:pPr marL="742950" lvl="1" indent="-285750" defTabSz="457200">
              <a:lnSpc>
                <a:spcPct val="150000"/>
              </a:lnSpc>
              <a:spcBef>
                <a:spcPts val="1000"/>
              </a:spcBef>
              <a:buClr>
                <a:srgbClr val="A53010"/>
              </a:buClr>
            </a:pPr>
            <a:endParaRPr lang="en-US" sz="2800" dirty="0">
              <a:latin typeface="+mj-lt"/>
              <a:cs typeface="Calibri" panose="020F0502020204030204" pitchFamily="34" charset="0"/>
            </a:endParaRPr>
          </a:p>
          <a:p>
            <a:pPr marL="742950" lvl="1" indent="-285750" defTabSz="457200">
              <a:lnSpc>
                <a:spcPct val="15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es-ES" sz="2800" dirty="0">
                <a:latin typeface="+mj-lt"/>
                <a:cs typeface="Calibri" panose="020F0502020204030204" pitchFamily="34" charset="0"/>
              </a:rPr>
              <a:t>Ofrecemos </a:t>
            </a:r>
            <a:r>
              <a:rPr lang="es-ES" sz="2800" dirty="0" err="1">
                <a:latin typeface="+mj-lt"/>
                <a:cs typeface="Calibri" panose="020F0502020204030204" pitchFamily="34" charset="0"/>
              </a:rPr>
              <a:t>discuentos</a:t>
            </a:r>
            <a:r>
              <a:rPr lang="es-ES" sz="2800" dirty="0">
                <a:latin typeface="+mj-lt"/>
                <a:cs typeface="Calibri" panose="020F0502020204030204" pitchFamily="34" charset="0"/>
              </a:rPr>
              <a:t> para sus empleados </a:t>
            </a:r>
            <a:r>
              <a:rPr lang="es-ES" sz="2800" dirty="0" err="1">
                <a:latin typeface="+mj-lt"/>
                <a:cs typeface="Calibri" panose="020F0502020204030204" pitchFamily="34" charset="0"/>
              </a:rPr>
              <a:t>tambien</a:t>
            </a:r>
            <a:r>
              <a:rPr lang="es-ES" sz="2800" dirty="0">
                <a:latin typeface="+mj-lt"/>
                <a:cs typeface="Calibri" panose="020F0502020204030204" pitchFamily="34" charset="0"/>
              </a:rPr>
              <a:t>!</a:t>
            </a:r>
            <a:endParaRPr lang="en-US" sz="2800" dirty="0" smtClean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45" y="365124"/>
            <a:ext cx="4608343" cy="34562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1" y="365124"/>
            <a:ext cx="4608343" cy="3456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96" y="3926456"/>
            <a:ext cx="3847381" cy="28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¿</a:t>
            </a:r>
            <a:r>
              <a:rPr lang="en-US" dirty="0" err="1">
                <a:latin typeface="+mn-lt"/>
              </a:rPr>
              <a:t>Todavía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necesito</a:t>
            </a:r>
            <a:r>
              <a:rPr lang="en-US" dirty="0">
                <a:latin typeface="+mn-lt"/>
              </a:rPr>
              <a:t> un </a:t>
            </a:r>
            <a:r>
              <a:rPr lang="en-US" dirty="0" err="1">
                <a:latin typeface="+mn-lt"/>
              </a:rPr>
              <a:t>seguro</a:t>
            </a:r>
            <a:r>
              <a:rPr lang="en-US" dirty="0">
                <a:latin typeface="+mn-lt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latin typeface="+mj-lt"/>
              </a:rPr>
              <a:t>Harmony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family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practice</a:t>
            </a:r>
            <a:r>
              <a:rPr lang="es-ES" dirty="0" smtClean="0">
                <a:latin typeface="+mj-lt"/>
              </a:rPr>
              <a:t> no </a:t>
            </a:r>
            <a:r>
              <a:rPr lang="es-ES" dirty="0">
                <a:latin typeface="+mj-lt"/>
              </a:rPr>
              <a:t>es un seguro. Solo brindamos atención primaria integral.</a:t>
            </a:r>
          </a:p>
          <a:p>
            <a:endParaRPr lang="en-US" dirty="0">
              <a:latin typeface="+mj-lt"/>
            </a:endParaRPr>
          </a:p>
          <a:p>
            <a:r>
              <a:rPr lang="es-ES" dirty="0">
                <a:latin typeface="+mj-lt"/>
              </a:rPr>
              <a:t>No necesita seguro para convertirse en miembro.</a:t>
            </a:r>
          </a:p>
          <a:p>
            <a:endParaRPr lang="en-US" dirty="0">
              <a:latin typeface="+mj-lt"/>
            </a:endParaRPr>
          </a:p>
          <a:p>
            <a:r>
              <a:rPr lang="es-ES" dirty="0">
                <a:latin typeface="+mj-lt"/>
              </a:rPr>
              <a:t>SIEMPRE recomendamos que tenga al menos un plan de seguro o programa de seguro médico con deducible alto o catastrófico para cubrir eventos inesperados (hospitalizaciones, cirugías, consultas con especialistas)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+mn-lt"/>
              </a:rPr>
              <a:t>Tengo un seguro, ¿debería inscribirme</a:t>
            </a:r>
            <a:r>
              <a:rPr lang="es-ES" dirty="0" smtClean="0">
                <a:latin typeface="+mn-lt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La </a:t>
            </a:r>
            <a:r>
              <a:rPr lang="en-US" dirty="0" err="1">
                <a:latin typeface="+mj-lt"/>
              </a:rPr>
              <a:t>cobertura</a:t>
            </a:r>
            <a:r>
              <a:rPr lang="en-US" dirty="0">
                <a:latin typeface="+mj-lt"/>
              </a:rPr>
              <a:t> NO </a:t>
            </a:r>
            <a:r>
              <a:rPr lang="en-US" dirty="0" err="1">
                <a:latin typeface="+mj-lt"/>
              </a:rPr>
              <a:t>siempre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significa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cuidado</a:t>
            </a:r>
            <a:r>
              <a:rPr lang="en-US" dirty="0" smtClean="0">
                <a:latin typeface="+mj-lt"/>
              </a:rPr>
              <a:t>.</a:t>
            </a:r>
          </a:p>
          <a:p>
            <a:endParaRPr lang="en-US" dirty="0">
              <a:latin typeface="+mj-lt"/>
            </a:endParaRPr>
          </a:p>
          <a:p>
            <a:r>
              <a:rPr lang="es-ES" dirty="0">
                <a:latin typeface="+mj-lt"/>
              </a:rPr>
              <a:t>Mejor acceso, conveniencia, una relación entre usted y su médico, más atención preventiva y de bienestar, acceso a laboratorios con descuento, imágenes, patología y más por venir.</a:t>
            </a:r>
          </a:p>
          <a:p>
            <a:endParaRPr lang="en-US" dirty="0">
              <a:latin typeface="+mj-lt"/>
            </a:endParaRPr>
          </a:p>
          <a:p>
            <a:r>
              <a:rPr lang="es-ES" dirty="0">
                <a:latin typeface="+mj-lt"/>
              </a:rPr>
              <a:t>Guarde la cantidad de su deducible cada año</a:t>
            </a:r>
          </a:p>
          <a:p>
            <a:endParaRPr lang="en-US" dirty="0">
              <a:latin typeface="+mj-lt"/>
            </a:endParaRPr>
          </a:p>
          <a:p>
            <a:r>
              <a:rPr lang="es-ES" dirty="0">
                <a:latin typeface="+mj-lt"/>
              </a:rPr>
              <a:t>Cambie a un plan de deducible más alto / prima más baja para ahorrar cientos por año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smtClean="0"/>
              <a:t>Ha </a:t>
            </a:r>
            <a:r>
              <a:rPr lang="en-US" dirty="0" err="1"/>
              <a:t>notado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+mj-lt"/>
              </a:rPr>
              <a:t>Más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dificil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ver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su</a:t>
            </a:r>
            <a:r>
              <a:rPr lang="en-US" dirty="0" smtClean="0">
                <a:latin typeface="+mj-lt"/>
              </a:rPr>
              <a:t> doctor?</a:t>
            </a:r>
          </a:p>
          <a:p>
            <a:r>
              <a:rPr lang="en-US" dirty="0" err="1" smtClean="0">
                <a:latin typeface="+mj-lt"/>
              </a:rPr>
              <a:t>Más</a:t>
            </a:r>
            <a:r>
              <a:rPr lang="en-US" dirty="0" smtClean="0">
                <a:latin typeface="+mj-lt"/>
              </a:rPr>
              <a:t> alto </a:t>
            </a:r>
            <a:r>
              <a:rPr lang="en-US" dirty="0" err="1" smtClean="0">
                <a:latin typeface="+mj-lt"/>
              </a:rPr>
              <a:t>premio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mensual</a:t>
            </a:r>
            <a:r>
              <a:rPr lang="en-US" dirty="0" smtClean="0">
                <a:latin typeface="+mj-lt"/>
              </a:rPr>
              <a:t> y </a:t>
            </a:r>
            <a:r>
              <a:rPr lang="en-US" dirty="0" err="1" smtClean="0">
                <a:latin typeface="+mj-lt"/>
              </a:rPr>
              <a:t>deducibles</a:t>
            </a:r>
            <a:r>
              <a:rPr lang="en-US" dirty="0" smtClean="0">
                <a:latin typeface="+mj-lt"/>
              </a:rPr>
              <a:t> con </a:t>
            </a:r>
            <a:r>
              <a:rPr lang="en-US" dirty="0" err="1" smtClean="0">
                <a:latin typeface="+mj-lt"/>
              </a:rPr>
              <a:t>su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seguro</a:t>
            </a:r>
            <a:r>
              <a:rPr lang="en-US" dirty="0" smtClean="0">
                <a:latin typeface="+mj-lt"/>
              </a:rPr>
              <a:t> medico?</a:t>
            </a:r>
          </a:p>
          <a:p>
            <a:r>
              <a:rPr lang="en-US" dirty="0" err="1" smtClean="0">
                <a:latin typeface="+mj-lt"/>
              </a:rPr>
              <a:t>Más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tiempo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esperando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sala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espera</a:t>
            </a:r>
            <a:r>
              <a:rPr lang="en-US" dirty="0" smtClean="0">
                <a:latin typeface="+mj-lt"/>
              </a:rPr>
              <a:t>?</a:t>
            </a:r>
          </a:p>
          <a:p>
            <a:r>
              <a:rPr lang="en-US" dirty="0" err="1" smtClean="0">
                <a:latin typeface="+mj-lt"/>
              </a:rPr>
              <a:t>Menos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timepo</a:t>
            </a:r>
            <a:r>
              <a:rPr lang="en-US" dirty="0" smtClean="0">
                <a:latin typeface="+mj-lt"/>
              </a:rPr>
              <a:t> con </a:t>
            </a:r>
            <a:r>
              <a:rPr lang="en-US" dirty="0" err="1" smtClean="0">
                <a:latin typeface="+mj-lt"/>
              </a:rPr>
              <a:t>su</a:t>
            </a:r>
            <a:r>
              <a:rPr lang="en-US" dirty="0" smtClean="0">
                <a:latin typeface="+mj-lt"/>
              </a:rPr>
              <a:t> doctor?</a:t>
            </a:r>
          </a:p>
          <a:p>
            <a:r>
              <a:rPr lang="en-US" dirty="0" err="1" smtClean="0">
                <a:latin typeface="+mj-lt"/>
              </a:rPr>
              <a:t>Más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dificil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communicarse</a:t>
            </a:r>
            <a:r>
              <a:rPr lang="en-US" dirty="0" smtClean="0">
                <a:latin typeface="+mj-lt"/>
              </a:rPr>
              <a:t> con </a:t>
            </a:r>
            <a:r>
              <a:rPr lang="en-US" dirty="0" err="1" smtClean="0">
                <a:latin typeface="+mj-lt"/>
              </a:rPr>
              <a:t>su</a:t>
            </a:r>
            <a:r>
              <a:rPr lang="en-US" dirty="0" smtClean="0">
                <a:latin typeface="+mj-lt"/>
              </a:rPr>
              <a:t> doctor?</a:t>
            </a:r>
          </a:p>
          <a:p>
            <a:r>
              <a:rPr lang="en-US" dirty="0" err="1" smtClean="0">
                <a:latin typeface="+mj-lt"/>
              </a:rPr>
              <a:t>Visitando</a:t>
            </a:r>
            <a:r>
              <a:rPr lang="en-US" dirty="0" smtClean="0">
                <a:latin typeface="+mj-lt"/>
              </a:rPr>
              <a:t>  </a:t>
            </a:r>
            <a:r>
              <a:rPr lang="en-US" dirty="0" err="1" smtClean="0">
                <a:latin typeface="+mj-lt"/>
              </a:rPr>
              <a:t>más</a:t>
            </a:r>
            <a:r>
              <a:rPr lang="en-US" dirty="0" smtClean="0">
                <a:latin typeface="+mj-lt"/>
              </a:rPr>
              <a:t> a </a:t>
            </a:r>
            <a:r>
              <a:rPr lang="en-US" dirty="0" err="1" smtClean="0">
                <a:latin typeface="+mj-lt"/>
              </a:rPr>
              <a:t>sala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urgencia</a:t>
            </a:r>
            <a:r>
              <a:rPr lang="en-US" dirty="0" smtClean="0">
                <a:latin typeface="+mj-lt"/>
              </a:rPr>
              <a:t> o </a:t>
            </a:r>
            <a:r>
              <a:rPr lang="en-US" dirty="0" err="1" smtClean="0">
                <a:latin typeface="+mj-lt"/>
              </a:rPr>
              <a:t>emergencia</a:t>
            </a:r>
            <a:r>
              <a:rPr lang="en-US" dirty="0" smtClean="0">
                <a:latin typeface="+mj-lt"/>
              </a:rPr>
              <a:t>?</a:t>
            </a:r>
          </a:p>
          <a:p>
            <a:r>
              <a:rPr lang="en-US" dirty="0" err="1" smtClean="0">
                <a:latin typeface="+mj-lt"/>
              </a:rPr>
              <a:t>Problema</a:t>
            </a:r>
            <a:r>
              <a:rPr lang="en-US" dirty="0" smtClean="0">
                <a:latin typeface="+mj-lt"/>
              </a:rPr>
              <a:t> para </a:t>
            </a:r>
            <a:r>
              <a:rPr lang="en-US" dirty="0" err="1" smtClean="0">
                <a:latin typeface="+mj-lt"/>
              </a:rPr>
              <a:t>obtener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autorización</a:t>
            </a:r>
            <a:r>
              <a:rPr lang="en-US" dirty="0" smtClean="0">
                <a:latin typeface="+mj-lt"/>
              </a:rPr>
              <a:t> or </a:t>
            </a:r>
            <a:r>
              <a:rPr lang="en-US" dirty="0" err="1" smtClean="0">
                <a:latin typeface="+mj-lt"/>
              </a:rPr>
              <a:t>permiso</a:t>
            </a:r>
            <a:r>
              <a:rPr lang="en-US" dirty="0" smtClean="0">
                <a:latin typeface="+mj-lt"/>
              </a:rPr>
              <a:t> para </a:t>
            </a:r>
            <a:r>
              <a:rPr lang="en-US" dirty="0" err="1" smtClean="0">
                <a:latin typeface="+mj-lt"/>
              </a:rPr>
              <a:t>medicamento</a:t>
            </a:r>
            <a:r>
              <a:rPr lang="en-US" dirty="0" smtClean="0">
                <a:latin typeface="+mj-lt"/>
              </a:rPr>
              <a:t>,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radiología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tratamiento</a:t>
            </a:r>
            <a:r>
              <a:rPr lang="en-US" dirty="0" smtClean="0">
                <a:latin typeface="+mj-lt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¿</a:t>
            </a:r>
            <a:r>
              <a:rPr lang="en-US" dirty="0" err="1">
                <a:latin typeface="+mn-lt"/>
              </a:rPr>
              <a:t>Qué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pasa</a:t>
            </a:r>
            <a:r>
              <a:rPr lang="en-US" dirty="0">
                <a:latin typeface="+mn-lt"/>
              </a:rPr>
              <a:t> con Medicare</a:t>
            </a:r>
            <a:r>
              <a:rPr lang="en-US" dirty="0" smtClean="0">
                <a:latin typeface="+mn-lt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>
                <a:latin typeface="+mj-lt"/>
              </a:rPr>
              <a:t>Veremos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pacientes</a:t>
            </a:r>
            <a:r>
              <a:rPr lang="en-US" dirty="0">
                <a:latin typeface="+mj-lt"/>
              </a:rPr>
              <a:t> de Medicare.</a:t>
            </a:r>
          </a:p>
          <a:p>
            <a:pPr>
              <a:spcBef>
                <a:spcPts val="0"/>
              </a:spcBef>
            </a:pPr>
            <a:endParaRPr lang="en-US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dirty="0">
                <a:latin typeface="+mj-lt"/>
              </a:rPr>
              <a:t>Aunque estoy excluido de Medicare, todavía soy un proveedor que hace pedidos y remite</a:t>
            </a:r>
          </a:p>
          <a:p>
            <a:pPr>
              <a:spcBef>
                <a:spcPts val="0"/>
              </a:spcBef>
            </a:pPr>
            <a:endParaRPr lang="en-US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s-ES" dirty="0">
                <a:latin typeface="+mj-lt"/>
              </a:rPr>
              <a:t>Los medicamentos, laboratorios, imágenes y todos los servicios externos todavía se pueden hacer a través de Medicare, si lo desea</a:t>
            </a:r>
          </a:p>
          <a:p>
            <a:pPr>
              <a:spcBef>
                <a:spcPts val="0"/>
              </a:spcBef>
            </a:pPr>
            <a:endParaRPr lang="en-US" dirty="0">
              <a:latin typeface="+mj-lt"/>
            </a:endParaRPr>
          </a:p>
          <a:p>
            <a:r>
              <a:rPr lang="es-ES" dirty="0">
                <a:latin typeface="+mj-lt"/>
              </a:rPr>
              <a:t>Ni usted ni yo podemos solicitar el reembolso de Medicare por las cuotas de membresía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046" y="365125"/>
            <a:ext cx="8517148" cy="587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823" y="365125"/>
            <a:ext cx="8130414" cy="609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317" y="370875"/>
            <a:ext cx="9369951" cy="63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¿Que </a:t>
            </a:r>
            <a:r>
              <a:rPr lang="en-US" dirty="0" err="1" smtClean="0"/>
              <a:t>es</a:t>
            </a:r>
            <a:r>
              <a:rPr lang="en-US" dirty="0" smtClean="0"/>
              <a:t> Direct Primary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err="1" smtClean="0">
                <a:latin typeface="+mj-lt"/>
              </a:rPr>
              <a:t>Relación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directo</a:t>
            </a:r>
            <a:r>
              <a:rPr lang="en-US" sz="3200" dirty="0" smtClean="0">
                <a:latin typeface="+mj-lt"/>
              </a:rPr>
              <a:t> con </a:t>
            </a:r>
            <a:r>
              <a:rPr lang="en-US" sz="3200" dirty="0" err="1" smtClean="0">
                <a:latin typeface="+mj-lt"/>
              </a:rPr>
              <a:t>su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doctor, sin </a:t>
            </a:r>
            <a:r>
              <a:rPr lang="en-US" sz="3200" dirty="0" err="1" smtClean="0">
                <a:latin typeface="+mj-lt"/>
              </a:rPr>
              <a:t>seguro</a:t>
            </a:r>
            <a:r>
              <a:rPr lang="en-US" sz="3200" dirty="0" smtClean="0">
                <a:latin typeface="+mj-lt"/>
              </a:rPr>
              <a:t> de </a:t>
            </a:r>
            <a:r>
              <a:rPr lang="en-US" sz="3200" dirty="0" err="1" smtClean="0">
                <a:latin typeface="+mj-lt"/>
              </a:rPr>
              <a:t>salud</a:t>
            </a:r>
            <a:r>
              <a:rPr lang="en-US" sz="3200" dirty="0" smtClean="0">
                <a:latin typeface="+mj-lt"/>
              </a:rPr>
              <a:t>.</a:t>
            </a:r>
          </a:p>
          <a:p>
            <a:endParaRPr lang="en-US" sz="3200" dirty="0" smtClean="0">
              <a:latin typeface="+mj-lt"/>
            </a:endParaRPr>
          </a:p>
          <a:p>
            <a:r>
              <a:rPr lang="en-US" sz="3200" dirty="0" err="1" smtClean="0">
                <a:latin typeface="+mj-lt"/>
              </a:rPr>
              <a:t>Cita</a:t>
            </a:r>
            <a:r>
              <a:rPr lang="en-US" sz="3200" dirty="0" smtClean="0">
                <a:latin typeface="+mj-lt"/>
              </a:rPr>
              <a:t> con </a:t>
            </a:r>
            <a:r>
              <a:rPr lang="en-US" sz="3200" dirty="0" err="1" smtClean="0">
                <a:latin typeface="+mj-lt"/>
              </a:rPr>
              <a:t>su</a:t>
            </a:r>
            <a:r>
              <a:rPr lang="en-US" sz="3200" dirty="0" smtClean="0">
                <a:latin typeface="+mj-lt"/>
              </a:rPr>
              <a:t> doctor </a:t>
            </a:r>
            <a:r>
              <a:rPr lang="es-ES" sz="3200" dirty="0">
                <a:latin typeface="+mj-lt"/>
              </a:rPr>
              <a:t>mismo o al </a:t>
            </a:r>
            <a:r>
              <a:rPr lang="es-ES" sz="3200" dirty="0" err="1">
                <a:latin typeface="+mj-lt"/>
              </a:rPr>
              <a:t>dia</a:t>
            </a:r>
            <a:r>
              <a:rPr lang="es-ES" sz="3200" dirty="0">
                <a:latin typeface="+mj-lt"/>
              </a:rPr>
              <a:t> </a:t>
            </a:r>
            <a:r>
              <a:rPr lang="es-ES" sz="3200" dirty="0" smtClean="0">
                <a:latin typeface="+mj-lt"/>
              </a:rPr>
              <a:t>siguiente.</a:t>
            </a:r>
          </a:p>
          <a:p>
            <a:endParaRPr lang="es-ES" sz="3200" dirty="0">
              <a:latin typeface="+mj-lt"/>
            </a:endParaRPr>
          </a:p>
          <a:p>
            <a:r>
              <a:rPr lang="en-US" sz="3200" dirty="0" err="1" smtClean="0">
                <a:latin typeface="+mj-lt"/>
              </a:rPr>
              <a:t>Puede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llamar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su</a:t>
            </a:r>
            <a:r>
              <a:rPr lang="en-US" sz="3200" dirty="0" smtClean="0">
                <a:latin typeface="+mj-lt"/>
              </a:rPr>
              <a:t> doctor </a:t>
            </a:r>
            <a:r>
              <a:rPr lang="en-US" sz="3200" dirty="0" err="1" smtClean="0">
                <a:latin typeface="+mj-lt"/>
              </a:rPr>
              <a:t>en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cualquier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momento</a:t>
            </a:r>
            <a:r>
              <a:rPr lang="en-US" sz="3200" dirty="0" smtClean="0">
                <a:latin typeface="+mj-lt"/>
              </a:rPr>
              <a:t> (No soy un </a:t>
            </a:r>
            <a:r>
              <a:rPr lang="en-US" sz="3200" dirty="0" err="1">
                <a:latin typeface="+mj-lt"/>
              </a:rPr>
              <a:t>contestador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automático</a:t>
            </a:r>
            <a:r>
              <a:rPr lang="en-US" sz="3200" dirty="0" smtClean="0">
                <a:latin typeface="+mj-lt"/>
              </a:rPr>
              <a:t>), </a:t>
            </a:r>
            <a:r>
              <a:rPr lang="en-US" sz="3200" dirty="0" err="1" smtClean="0">
                <a:latin typeface="+mj-lt"/>
              </a:rPr>
              <a:t>contáctalo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por</a:t>
            </a:r>
            <a:r>
              <a:rPr lang="en-US" sz="3200" dirty="0" smtClean="0">
                <a:latin typeface="+mj-lt"/>
              </a:rPr>
              <a:t> texting, email, o video chat.</a:t>
            </a:r>
          </a:p>
          <a:p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Su </a:t>
            </a:r>
            <a:r>
              <a:rPr lang="en-US" sz="3200" dirty="0" err="1" smtClean="0">
                <a:latin typeface="+mj-lt"/>
              </a:rPr>
              <a:t>cita</a:t>
            </a:r>
            <a:r>
              <a:rPr lang="en-US" sz="3200" dirty="0" smtClean="0">
                <a:latin typeface="+mj-lt"/>
              </a:rPr>
              <a:t> dura a 30 a 60 min </a:t>
            </a:r>
            <a:r>
              <a:rPr lang="en-US" sz="3200" dirty="0" err="1">
                <a:latin typeface="+mj-lt"/>
              </a:rPr>
              <a:t>según</a:t>
            </a:r>
            <a:r>
              <a:rPr lang="en-US" sz="3200" dirty="0">
                <a:latin typeface="+mj-lt"/>
              </a:rPr>
              <a:t> sea </a:t>
            </a:r>
            <a:r>
              <a:rPr lang="en-US" sz="3200" dirty="0" err="1" smtClean="0">
                <a:latin typeface="+mj-lt"/>
              </a:rPr>
              <a:t>necesario</a:t>
            </a:r>
            <a:r>
              <a:rPr lang="en-US" sz="3200" dirty="0" smtClean="0">
                <a:latin typeface="+mj-lt"/>
              </a:rPr>
              <a:t>.</a:t>
            </a:r>
          </a:p>
          <a:p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No hay co-</a:t>
            </a:r>
            <a:r>
              <a:rPr lang="en-US" sz="3200" dirty="0" err="1" smtClean="0">
                <a:latin typeface="+mj-lt"/>
              </a:rPr>
              <a:t>pago</a:t>
            </a:r>
            <a:r>
              <a:rPr lang="en-US" sz="3200" dirty="0" smtClean="0">
                <a:latin typeface="+mj-lt"/>
              </a:rPr>
              <a:t> o deductible. </a:t>
            </a:r>
          </a:p>
          <a:p>
            <a:endParaRPr lang="es-E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103120"/>
            <a:ext cx="10058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latin typeface="+mj-lt"/>
              </a:rPr>
              <a:t>Los procedimientos simples de oficina se pueden hacer de forma gratuita o a bajo costo</a:t>
            </a:r>
            <a:r>
              <a:rPr lang="es-ES" sz="2800" dirty="0" smtClean="0">
                <a:latin typeface="+mj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latin typeface="+mj-lt"/>
              </a:rPr>
              <a:t>Reduzca sus visitas al centro de atención de urgencias o ER</a:t>
            </a:r>
            <a:r>
              <a:rPr lang="es-ES" sz="2800" dirty="0" smtClean="0">
                <a:latin typeface="+mj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latin typeface="+mj-lt"/>
              </a:rPr>
              <a:t>Laboratorio y radiología, incluso los medicamentos comunes son más baratos</a:t>
            </a:r>
            <a:r>
              <a:rPr lang="es-ES" sz="2800" dirty="0" smtClean="0">
                <a:latin typeface="+mj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latin typeface="+mj-lt"/>
              </a:rPr>
              <a:t>Puede cancelarlo en cualquier momento si no está contento.</a:t>
            </a:r>
          </a:p>
        </p:txBody>
      </p:sp>
    </p:spTree>
    <p:extLst>
      <p:ext uri="{BB962C8B-B14F-4D97-AF65-F5344CB8AC3E}">
        <p14:creationId xmlns:p14="http://schemas.microsoft.com/office/powerpoint/2010/main" val="38460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Comparación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costos</a:t>
            </a:r>
            <a:r>
              <a:rPr lang="en-US" dirty="0"/>
              <a:t>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Deductible insurance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Visita</a:t>
            </a:r>
            <a:r>
              <a:rPr lang="en-US" sz="2400" dirty="0" smtClean="0"/>
              <a:t> con Strep throat </a:t>
            </a:r>
          </a:p>
          <a:p>
            <a:endParaRPr lang="en-US" sz="2400" dirty="0"/>
          </a:p>
          <a:p>
            <a:r>
              <a:rPr lang="en-US" sz="2400" dirty="0" smtClean="0"/>
              <a:t>Co-</a:t>
            </a:r>
            <a:r>
              <a:rPr lang="en-US" sz="2400" dirty="0" err="1" smtClean="0"/>
              <a:t>pago</a:t>
            </a:r>
            <a:r>
              <a:rPr lang="en-US" sz="2400" dirty="0" smtClean="0"/>
              <a:t>: $25</a:t>
            </a:r>
          </a:p>
          <a:p>
            <a:r>
              <a:rPr lang="en-US" sz="2400" dirty="0" smtClean="0"/>
              <a:t>Office visit: $132</a:t>
            </a:r>
          </a:p>
          <a:p>
            <a:r>
              <a:rPr lang="en-US" sz="2400" dirty="0" smtClean="0"/>
              <a:t>Strep test: $39</a:t>
            </a:r>
          </a:p>
          <a:p>
            <a:r>
              <a:rPr lang="en-US" sz="2400" dirty="0" smtClean="0"/>
              <a:t>Total: </a:t>
            </a:r>
            <a:r>
              <a:rPr lang="en-US" sz="2400" dirty="0" smtClean="0">
                <a:solidFill>
                  <a:srgbClr val="FF0000"/>
                </a:solidFill>
              </a:rPr>
              <a:t>$196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Based on national averages 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Harmony family practice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Visita</a:t>
            </a:r>
            <a:r>
              <a:rPr lang="en-US" sz="2400" dirty="0" smtClean="0"/>
              <a:t> con strep throat</a:t>
            </a:r>
          </a:p>
          <a:p>
            <a:endParaRPr lang="en-US" sz="2400" dirty="0"/>
          </a:p>
          <a:p>
            <a:r>
              <a:rPr lang="en-US" sz="2400" dirty="0" smtClean="0"/>
              <a:t>Co-</a:t>
            </a:r>
            <a:r>
              <a:rPr lang="en-US" sz="2400" dirty="0" err="1" smtClean="0"/>
              <a:t>pago</a:t>
            </a:r>
            <a:r>
              <a:rPr lang="en-US" sz="2400" dirty="0" smtClean="0"/>
              <a:t>: nada</a:t>
            </a:r>
          </a:p>
          <a:p>
            <a:r>
              <a:rPr lang="en-US" sz="2400" dirty="0" smtClean="0"/>
              <a:t>Office visit: nada</a:t>
            </a:r>
          </a:p>
          <a:p>
            <a:r>
              <a:rPr lang="en-US" sz="2400" dirty="0" smtClean="0"/>
              <a:t>Strep test: $10</a:t>
            </a:r>
            <a:endParaRPr lang="en-US" sz="2400" dirty="0"/>
          </a:p>
          <a:p>
            <a:r>
              <a:rPr lang="en-US" sz="2400" dirty="0" smtClean="0"/>
              <a:t>Total: </a:t>
            </a:r>
            <a:r>
              <a:rPr lang="en-US" sz="2400" dirty="0" smtClean="0">
                <a:solidFill>
                  <a:srgbClr val="FF0000"/>
                </a:solidFill>
              </a:rPr>
              <a:t>$10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Comparación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costos</a:t>
            </a:r>
            <a:r>
              <a:rPr lang="en-US" dirty="0"/>
              <a:t>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Deductible insurance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Visita</a:t>
            </a:r>
            <a:r>
              <a:rPr lang="en-US" dirty="0" smtClean="0"/>
              <a:t> para diabetes</a:t>
            </a:r>
            <a:endParaRPr lang="en-US" dirty="0"/>
          </a:p>
          <a:p>
            <a:endParaRPr lang="en-US" dirty="0" smtClean="0"/>
          </a:p>
          <a:p>
            <a:r>
              <a:rPr lang="en-US" sz="2600" dirty="0" smtClean="0"/>
              <a:t>Co-</a:t>
            </a:r>
            <a:r>
              <a:rPr lang="en-US" sz="2600" dirty="0" err="1" smtClean="0"/>
              <a:t>pago</a:t>
            </a:r>
            <a:r>
              <a:rPr lang="en-US" sz="2600" dirty="0" smtClean="0"/>
              <a:t>: $25</a:t>
            </a:r>
          </a:p>
          <a:p>
            <a:r>
              <a:rPr lang="en-US" sz="2600" dirty="0" smtClean="0"/>
              <a:t>Office visit: $196</a:t>
            </a:r>
          </a:p>
          <a:p>
            <a:r>
              <a:rPr lang="en-US" sz="2600" dirty="0" smtClean="0"/>
              <a:t>Typical </a:t>
            </a:r>
            <a:r>
              <a:rPr lang="en-US" sz="2600" dirty="0" err="1" smtClean="0"/>
              <a:t>labwork</a:t>
            </a:r>
            <a:r>
              <a:rPr lang="en-US" sz="2600" dirty="0" smtClean="0"/>
              <a:t>: $308</a:t>
            </a:r>
          </a:p>
          <a:p>
            <a:endParaRPr lang="en-US" sz="2600" dirty="0"/>
          </a:p>
          <a:p>
            <a:r>
              <a:rPr lang="en-US" sz="2600" dirty="0" smtClean="0"/>
              <a:t>Total: </a:t>
            </a:r>
            <a:r>
              <a:rPr lang="en-US" sz="2600" dirty="0" smtClean="0">
                <a:solidFill>
                  <a:srgbClr val="FF0000"/>
                </a:solidFill>
              </a:rPr>
              <a:t>$529</a:t>
            </a:r>
          </a:p>
          <a:p>
            <a:endParaRPr lang="en-US" sz="2600" dirty="0"/>
          </a:p>
          <a:p>
            <a:r>
              <a:rPr lang="en-US" sz="2600" dirty="0" smtClean="0"/>
              <a:t>Based on national averages</a:t>
            </a:r>
            <a:endParaRPr lang="en-US" sz="2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Harmony family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Visita</a:t>
            </a:r>
            <a:r>
              <a:rPr lang="en-US" dirty="0"/>
              <a:t> </a:t>
            </a:r>
            <a:r>
              <a:rPr lang="en-US" dirty="0" smtClean="0"/>
              <a:t>para diabetes</a:t>
            </a:r>
          </a:p>
          <a:p>
            <a:endParaRPr lang="en-US" dirty="0"/>
          </a:p>
          <a:p>
            <a:r>
              <a:rPr lang="en-US" sz="2400" dirty="0" smtClean="0"/>
              <a:t>Co-</a:t>
            </a:r>
            <a:r>
              <a:rPr lang="en-US" sz="2400" dirty="0" err="1" smtClean="0"/>
              <a:t>pago</a:t>
            </a:r>
            <a:r>
              <a:rPr lang="en-US" sz="2400" dirty="0" smtClean="0"/>
              <a:t>: nada</a:t>
            </a:r>
          </a:p>
          <a:p>
            <a:r>
              <a:rPr lang="en-US" sz="2400" dirty="0" smtClean="0"/>
              <a:t>Office visit: nada</a:t>
            </a:r>
          </a:p>
          <a:p>
            <a:r>
              <a:rPr lang="en-US" sz="2400" dirty="0" smtClean="0"/>
              <a:t>Typical </a:t>
            </a:r>
            <a:r>
              <a:rPr lang="en-US" sz="2400" dirty="0" err="1" smtClean="0"/>
              <a:t>labwork</a:t>
            </a:r>
            <a:r>
              <a:rPr lang="en-US" sz="2400" dirty="0" smtClean="0"/>
              <a:t>: $7-15</a:t>
            </a:r>
          </a:p>
          <a:p>
            <a:endParaRPr lang="en-US" sz="2400" dirty="0"/>
          </a:p>
          <a:p>
            <a:r>
              <a:rPr lang="en-US" sz="2400" dirty="0" smtClean="0"/>
              <a:t>Total: </a:t>
            </a:r>
            <a:r>
              <a:rPr lang="en-US" sz="2400" dirty="0" smtClean="0">
                <a:solidFill>
                  <a:srgbClr val="FF0000"/>
                </a:solidFill>
              </a:rPr>
              <a:t>$7-15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935</Words>
  <Application>Microsoft Office PowerPoint</Application>
  <PresentationFormat>Widescreen</PresentationFormat>
  <Paragraphs>176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¿Ha notado?</vt:lpstr>
      <vt:lpstr>PowerPoint Presentation</vt:lpstr>
      <vt:lpstr>PowerPoint Presentation</vt:lpstr>
      <vt:lpstr>PowerPoint Presentation</vt:lpstr>
      <vt:lpstr> ¿Que es Direct Primary Care?</vt:lpstr>
      <vt:lpstr>PowerPoint Presentation</vt:lpstr>
      <vt:lpstr>Comparación de costos 1</vt:lpstr>
      <vt:lpstr>Comparación de costos 2</vt:lpstr>
      <vt:lpstr>Comparación de costos 3</vt:lpstr>
      <vt:lpstr>Comparación de costos 4</vt:lpstr>
      <vt:lpstr>Comparación de costos 5</vt:lpstr>
      <vt:lpstr>Servicios</vt:lpstr>
      <vt:lpstr>Procedimientos que ofrecemos sin costo o de bajo costo</vt:lpstr>
      <vt:lpstr>Costo de afiliacion mensual</vt:lpstr>
      <vt:lpstr>DPC También puede ayudar a los empleados.</vt:lpstr>
      <vt:lpstr>PowerPoint Presentation</vt:lpstr>
      <vt:lpstr>¿Todavía necesito un seguro?</vt:lpstr>
      <vt:lpstr>Tengo un seguro, ¿debería inscribirme?</vt:lpstr>
      <vt:lpstr>¿Qué pasa con Medicare?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Harmony Family Practice</dc:title>
  <dc:creator>Stefano H. Lee</dc:creator>
  <cp:lastModifiedBy>Stefano H. Lee</cp:lastModifiedBy>
  <cp:revision>27</cp:revision>
  <dcterms:created xsi:type="dcterms:W3CDTF">2019-01-16T18:42:42Z</dcterms:created>
  <dcterms:modified xsi:type="dcterms:W3CDTF">2019-01-17T19:03:09Z</dcterms:modified>
</cp:coreProperties>
</file>