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63D7D-EB0C-4F89-B562-C521A22E2B85}"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1E6B1-E1D3-4FFD-94CE-86468DCAF837}" type="slidenum">
              <a:rPr lang="en-US" smtClean="0"/>
              <a:t>‹#›</a:t>
            </a:fld>
            <a:endParaRPr lang="en-US"/>
          </a:p>
        </p:txBody>
      </p:sp>
    </p:spTree>
    <p:extLst>
      <p:ext uri="{BB962C8B-B14F-4D97-AF65-F5344CB8AC3E}">
        <p14:creationId xmlns:p14="http://schemas.microsoft.com/office/powerpoint/2010/main" val="98710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F7D3AC0-291D-4491-8B2A-2BC3589DC1D6}" type="datetime1">
              <a:rPr lang="en-US" smtClean="0"/>
              <a:t>10/26/2021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http://domesticabuseholycross.org; hlavan@depaul.edu</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391296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2F01-D448-4BFD-96CB-1ECCC5B46443}" type="datetime1">
              <a:rPr lang="en-US" smtClean="0"/>
              <a:t>10/26/2021</a:t>
            </a:fld>
            <a:endParaRPr lang="en-US" dirty="0"/>
          </a:p>
        </p:txBody>
      </p:sp>
      <p:sp>
        <p:nvSpPr>
          <p:cNvPr id="6" name="Footer Placeholder 5"/>
          <p:cNvSpPr>
            <a:spLocks noGrp="1"/>
          </p:cNvSpPr>
          <p:nvPr>
            <p:ph type="ftr" sz="quarter" idx="11"/>
          </p:nvPr>
        </p:nvSpPr>
        <p:spPr/>
        <p:txBody>
          <a:bodyPr/>
          <a:lstStyle/>
          <a:p>
            <a:r>
              <a:rPr lang="en-US"/>
              <a:t>http://domesticabuseholycross.org; hlavan@depaul.edu</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149644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87C923F-85DB-4439-9D81-7178AFD806B8}"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http://domesticabuseholycross.org; hlavan@depaul.edu</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161715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6915A0-241D-4DBF-98D5-75F844F7FE2C}"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http://domesticabuseholycross.org; hlavan@depaul.edu</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201125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E4F127-1F04-4872-8958-9D10A2BA6633}"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http://domesticabuseholycross.org; hlavan@depaul.edu</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2321839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948417F-5E30-4F2A-9FC9-ABC20C4662E6}" type="datetime1">
              <a:rPr lang="en-US" smtClean="0"/>
              <a:t>10/26/2021</a:t>
            </a:fld>
            <a:endParaRPr lang="en-US" dirty="0"/>
          </a:p>
        </p:txBody>
      </p:sp>
      <p:sp>
        <p:nvSpPr>
          <p:cNvPr id="8" name="Footer Placeholder 7"/>
          <p:cNvSpPr>
            <a:spLocks noGrp="1"/>
          </p:cNvSpPr>
          <p:nvPr>
            <p:ph type="ftr" sz="quarter" idx="11"/>
          </p:nvPr>
        </p:nvSpPr>
        <p:spPr/>
        <p:txBody>
          <a:bodyPr/>
          <a:lstStyle/>
          <a:p>
            <a:r>
              <a:rPr lang="en-US"/>
              <a:t>http://domesticabuseholycross.org; hlavan@depaul.edu</a:t>
            </a:r>
            <a:endParaRPr lang="en-US" dirty="0"/>
          </a:p>
        </p:txBody>
      </p:sp>
      <p:sp>
        <p:nvSpPr>
          <p:cNvPr id="9" name="Slide Number Placeholder 8"/>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251088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258EE3-8F7E-499A-AFB9-8DD92A575D55}" type="datetime1">
              <a:rPr lang="en-US" smtClean="0"/>
              <a:t>10/26/2021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a:t>http://domesticabuseholycross.org; hlavan@depaul.edu</a:t>
            </a:r>
            <a:endParaRPr lang="en-US" dirty="0"/>
          </a:p>
        </p:txBody>
      </p:sp>
      <p:sp>
        <p:nvSpPr>
          <p:cNvPr id="9" name="Slide Number Placeholder 8"/>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170380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1749BFB-AFD7-45BA-9DF4-0BA73BF3DDC3}"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http://domesticabuseholycross.org; hlavan@depaul.edu</a:t>
            </a:r>
            <a:endParaRPr lang="en-US" dirty="0"/>
          </a:p>
        </p:txBody>
      </p:sp>
      <p:sp>
        <p:nvSpPr>
          <p:cNvPr id="6" name="Slide Number Placeholder 5"/>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217083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85F4080-6FE3-4CC5-86AB-902329350C86}"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http://domesticabuseholycross.org; hlavan@depaul.edu</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260737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27901A-8AB5-4C87-B883-C5180BE038B5}"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http://domesticabuseholycross.org; hlavan@depaul.edu</a:t>
            </a:r>
            <a:endParaRPr lang="en-US" dirty="0"/>
          </a:p>
        </p:txBody>
      </p:sp>
      <p:sp>
        <p:nvSpPr>
          <p:cNvPr id="6" name="Slide Number Placeholder 5"/>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262619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DA8D91-FF6D-4674-A069-04AD6D741B61}" type="datetime1">
              <a:rPr lang="en-US" smtClean="0"/>
              <a:t>10/26/2021</a:t>
            </a:fld>
            <a:endParaRPr lang="en-US" dirty="0"/>
          </a:p>
        </p:txBody>
      </p:sp>
      <p:sp>
        <p:nvSpPr>
          <p:cNvPr id="5" name="Footer Placeholder 4"/>
          <p:cNvSpPr>
            <a:spLocks noGrp="1"/>
          </p:cNvSpPr>
          <p:nvPr>
            <p:ph type="ftr" sz="quarter" idx="11"/>
          </p:nvPr>
        </p:nvSpPr>
        <p:spPr/>
        <p:txBody>
          <a:bodyPr/>
          <a:lstStyle/>
          <a:p>
            <a:r>
              <a:rPr lang="en-US"/>
              <a:t>http://domesticabuseholycross.org; hlavan@depaul.edu</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369954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37F8-2ECD-462E-9E28-A36BBF2F13B5}" type="datetime1">
              <a:rPr lang="en-US" smtClean="0"/>
              <a:t>10/26/2021</a:t>
            </a:fld>
            <a:endParaRPr lang="en-US" dirty="0"/>
          </a:p>
        </p:txBody>
      </p:sp>
      <p:sp>
        <p:nvSpPr>
          <p:cNvPr id="6" name="Footer Placeholder 5"/>
          <p:cNvSpPr>
            <a:spLocks noGrp="1"/>
          </p:cNvSpPr>
          <p:nvPr>
            <p:ph type="ftr" sz="quarter" idx="11"/>
          </p:nvPr>
        </p:nvSpPr>
        <p:spPr/>
        <p:txBody>
          <a:bodyPr/>
          <a:lstStyle/>
          <a:p>
            <a:r>
              <a:rPr lang="en-US"/>
              <a:t>http://domesticabuseholycross.org; hlavan@depaul.edu</a:t>
            </a:r>
            <a:endParaRPr lang="en-US" dirty="0"/>
          </a:p>
        </p:txBody>
      </p:sp>
      <p:sp>
        <p:nvSpPr>
          <p:cNvPr id="7" name="Slide Number Placeholder 6"/>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144174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43C3A5-4109-46C7-B4B9-5DB9D3D33932}" type="datetime1">
              <a:rPr lang="en-US" smtClean="0"/>
              <a:t>10/26/2021</a:t>
            </a:fld>
            <a:endParaRPr lang="en-US" dirty="0"/>
          </a:p>
        </p:txBody>
      </p:sp>
      <p:sp>
        <p:nvSpPr>
          <p:cNvPr id="8" name="Footer Placeholder 7"/>
          <p:cNvSpPr>
            <a:spLocks noGrp="1"/>
          </p:cNvSpPr>
          <p:nvPr>
            <p:ph type="ftr" sz="quarter" idx="11"/>
          </p:nvPr>
        </p:nvSpPr>
        <p:spPr/>
        <p:txBody>
          <a:bodyPr/>
          <a:lstStyle/>
          <a:p>
            <a:r>
              <a:rPr lang="en-US"/>
              <a:t>http://domesticabuseholycross.org; hlavan@depaul.edu</a:t>
            </a:r>
            <a:endParaRPr lang="en-US" dirty="0"/>
          </a:p>
        </p:txBody>
      </p:sp>
      <p:sp>
        <p:nvSpPr>
          <p:cNvPr id="9" name="Slide Number Placeholder 8"/>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231927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F0480D-993F-4AF4-80CD-5A9CB25D02EC}" type="datetime1">
              <a:rPr lang="en-US" smtClean="0"/>
              <a:t>10/26/2021</a:t>
            </a:fld>
            <a:endParaRPr lang="en-US" dirty="0"/>
          </a:p>
        </p:txBody>
      </p:sp>
      <p:sp>
        <p:nvSpPr>
          <p:cNvPr id="4" name="Footer Placeholder 3"/>
          <p:cNvSpPr>
            <a:spLocks noGrp="1"/>
          </p:cNvSpPr>
          <p:nvPr>
            <p:ph type="ftr" sz="quarter" idx="11"/>
          </p:nvPr>
        </p:nvSpPr>
        <p:spPr/>
        <p:txBody>
          <a:bodyPr/>
          <a:lstStyle/>
          <a:p>
            <a:r>
              <a:rPr lang="en-US"/>
              <a:t>http://domesticabuseholycross.org; hlavan@depaul.edu</a:t>
            </a:r>
            <a:endParaRPr lang="en-US" dirty="0"/>
          </a:p>
        </p:txBody>
      </p:sp>
      <p:sp>
        <p:nvSpPr>
          <p:cNvPr id="5" name="Slide Number Placeholder 4"/>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287928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3982A-6366-4C60-852F-5C45F9C61751}" type="datetime1">
              <a:rPr lang="en-US" smtClean="0"/>
              <a:t>10/26/2021</a:t>
            </a:fld>
            <a:endParaRPr lang="en-US" dirty="0"/>
          </a:p>
        </p:txBody>
      </p:sp>
      <p:sp>
        <p:nvSpPr>
          <p:cNvPr id="3" name="Footer Placeholder 2"/>
          <p:cNvSpPr>
            <a:spLocks noGrp="1"/>
          </p:cNvSpPr>
          <p:nvPr>
            <p:ph type="ftr" sz="quarter" idx="11"/>
          </p:nvPr>
        </p:nvSpPr>
        <p:spPr/>
        <p:txBody>
          <a:bodyPr/>
          <a:lstStyle/>
          <a:p>
            <a:r>
              <a:rPr lang="en-US"/>
              <a:t>http://domesticabuseholycross.org; hlavan@depaul.edu</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425127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2D5CDE-EC88-444F-AE4A-63F766F20D47}" type="datetime1">
              <a:rPr lang="en-US" smtClean="0"/>
              <a:t>10/26/2021</a:t>
            </a:fld>
            <a:endParaRPr lang="en-US" dirty="0"/>
          </a:p>
        </p:txBody>
      </p:sp>
      <p:sp>
        <p:nvSpPr>
          <p:cNvPr id="6" name="Footer Placeholder 5"/>
          <p:cNvSpPr>
            <a:spLocks noGrp="1"/>
          </p:cNvSpPr>
          <p:nvPr>
            <p:ph type="ftr" sz="quarter" idx="11"/>
          </p:nvPr>
        </p:nvSpPr>
        <p:spPr/>
        <p:txBody>
          <a:bodyPr/>
          <a:lstStyle/>
          <a:p>
            <a:r>
              <a:rPr lang="en-US"/>
              <a:t>http://domesticabuseholycross.org; hlavan@depaul.edu</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73175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FF29D4-EAF5-4B0D-B633-AB999B6EEE00}" type="datetime1">
              <a:rPr lang="en-US" smtClean="0"/>
              <a:t>10/26/2021</a:t>
            </a:fld>
            <a:endParaRPr lang="en-US" dirty="0"/>
          </a:p>
        </p:txBody>
      </p:sp>
      <p:sp>
        <p:nvSpPr>
          <p:cNvPr id="6" name="Footer Placeholder 5"/>
          <p:cNvSpPr>
            <a:spLocks noGrp="1"/>
          </p:cNvSpPr>
          <p:nvPr>
            <p:ph type="ftr" sz="quarter" idx="11"/>
          </p:nvPr>
        </p:nvSpPr>
        <p:spPr/>
        <p:txBody>
          <a:bodyPr/>
          <a:lstStyle/>
          <a:p>
            <a:r>
              <a:rPr lang="en-US"/>
              <a:t>http://domesticabuseholycross.org; hlavan@depaul.edu</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5DF776-78F0-4686-A907-D8CD9CB53C77}" type="slidenum">
              <a:rPr lang="en-US" smtClean="0"/>
              <a:t>‹#›</a:t>
            </a:fld>
            <a:endParaRPr lang="en-US" dirty="0"/>
          </a:p>
        </p:txBody>
      </p:sp>
    </p:spTree>
    <p:extLst>
      <p:ext uri="{BB962C8B-B14F-4D97-AF65-F5344CB8AC3E}">
        <p14:creationId xmlns:p14="http://schemas.microsoft.com/office/powerpoint/2010/main" val="197965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11C5DCC-031E-4CB9-8B65-1B38F1F580CC}" type="datetime1">
              <a:rPr lang="en-US" smtClean="0"/>
              <a:t>10/26/2021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http://domesticabuseholycross.org; hlavan@depaul.edu</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75DF776-78F0-4686-A907-D8CD9CB53C77}" type="slidenum">
              <a:rPr lang="en-US" smtClean="0"/>
              <a:t>‹#›</a:t>
            </a:fld>
            <a:endParaRPr lang="en-US" dirty="0"/>
          </a:p>
        </p:txBody>
      </p:sp>
    </p:spTree>
    <p:extLst>
      <p:ext uri="{BB962C8B-B14F-4D97-AF65-F5344CB8AC3E}">
        <p14:creationId xmlns:p14="http://schemas.microsoft.com/office/powerpoint/2010/main" val="3324325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brainfuse.com/JobNow/index.asp?a_id=9B31F25D&amp;ss=&amp;r=" TargetMode="External"/><Relationship Id="rId13" Type="http://schemas.openxmlformats.org/officeDocument/2006/relationships/hyperlink" Target="https://www.careeronestop.org/Toolkit/Training/find-certifications.aspx" TargetMode="External"/><Relationship Id="rId3" Type="http://schemas.openxmlformats.org/officeDocument/2006/relationships/slideLayout" Target="../slideLayouts/slideLayout2.xml"/><Relationship Id="rId7" Type="http://schemas.openxmlformats.org/officeDocument/2006/relationships/hyperlink" Target="mailto:hlavan@depaul.edu" TargetMode="External"/><Relationship Id="rId12" Type="http://schemas.openxmlformats.org/officeDocument/2006/relationships/hyperlink" Target="https://www.clcillinois.edu/admission/become-a-student"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domesticabuseholycross.org/" TargetMode="External"/><Relationship Id="rId11" Type="http://schemas.openxmlformats.org/officeDocument/2006/relationships/hyperlink" Target="https://www.builtinchicago.org/companies/best-places-to-work-chicago" TargetMode="External"/><Relationship Id="rId5" Type="http://schemas.openxmlformats.org/officeDocument/2006/relationships/hyperlink" Target="https://careerrenewal.org/" TargetMode="External"/><Relationship Id="rId10" Type="http://schemas.openxmlformats.org/officeDocument/2006/relationships/hyperlink" Target="https://www.bls.gov/ooh/" TargetMode="External"/><Relationship Id="rId4" Type="http://schemas.openxmlformats.org/officeDocument/2006/relationships/hyperlink" Target="https://www.moneygeek.com/financial-planning/resources/financial-help-women-abusive-relationships/" TargetMode="External"/><Relationship Id="rId9" Type="http://schemas.openxmlformats.org/officeDocument/2006/relationships/hyperlink" Target="https://www.mynextmove.org/" TargetMode="External"/><Relationship Id="rId1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tinyurl.com/drtu4d6y" TargetMode="External"/><Relationship Id="rId3" Type="http://schemas.openxmlformats.org/officeDocument/2006/relationships/slideLayout" Target="../slideLayouts/slideLayout2.xml"/><Relationship Id="rId7" Type="http://schemas.openxmlformats.org/officeDocument/2006/relationships/hyperlink" Target="https://www.besthirecareerfairs.com/job-fairs/chicago-job-fairs/"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eventbrite.com/d/il--schaumburg/job-fairs/" TargetMode="External"/><Relationship Id="rId11" Type="http://schemas.openxmlformats.org/officeDocument/2006/relationships/image" Target="../media/image2.png"/><Relationship Id="rId5" Type="http://schemas.openxmlformats.org/officeDocument/2006/relationships/hyperlink" Target="https://www.brainfuse.com/jsp/alc/alcStudyMaterials.jsp?s=Interview" TargetMode="External"/><Relationship Id="rId10" Type="http://schemas.openxmlformats.org/officeDocument/2006/relationships/hyperlink" Target="https://domesticabuseholycross.org/" TargetMode="External"/><Relationship Id="rId4" Type="http://schemas.openxmlformats.org/officeDocument/2006/relationships/hyperlink" Target="https://careerrenewal.org/" TargetMode="External"/><Relationship Id="rId9" Type="http://schemas.openxmlformats.org/officeDocument/2006/relationships/hyperlink" Target="mailto:hlavan@depaul.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32522-55D8-4ACB-A821-E9818B5F845D}"/>
              </a:ext>
            </a:extLst>
          </p:cNvPr>
          <p:cNvSpPr>
            <a:spLocks noGrp="1"/>
          </p:cNvSpPr>
          <p:nvPr>
            <p:ph type="title"/>
          </p:nvPr>
        </p:nvSpPr>
        <p:spPr/>
        <p:txBody>
          <a:bodyPr>
            <a:normAutofit fontScale="90000"/>
          </a:bodyPr>
          <a:lstStyle/>
          <a:p>
            <a:pPr algn="ctr"/>
            <a:r>
              <a:rPr lang="en-US" sz="2200" b="1" dirty="0"/>
              <a:t>Attaining </a:t>
            </a:r>
            <a:r>
              <a:rPr lang="en-US" sz="2200" b="1"/>
              <a:t>Financial Self-Sufficiency</a:t>
            </a:r>
            <a:br>
              <a:rPr lang="en-US" sz="2200" b="1" dirty="0"/>
            </a:br>
            <a:r>
              <a:rPr lang="en-US" sz="1800" b="1" dirty="0"/>
              <a:t>In The Spirit Of Domestic Abuse Awareness Month</a:t>
            </a:r>
            <a:br>
              <a:rPr lang="en-US" sz="2200" b="1"/>
            </a:br>
            <a:r>
              <a:rPr lang="en-US" sz="2200" b="1"/>
              <a:t>Helen LaVan, PhD—hlavan@depaul.edu</a:t>
            </a:r>
            <a:br>
              <a:rPr lang="en-US" sz="2200" b="1"/>
            </a:br>
            <a:r>
              <a:rPr lang="en-US" sz="2200" b="1"/>
              <a:t>https://domesticabuseholycross.org</a:t>
            </a:r>
            <a:br>
              <a:rPr lang="en-US" dirty="0"/>
            </a:br>
            <a:endParaRPr lang="en-US" dirty="0"/>
          </a:p>
        </p:txBody>
      </p:sp>
      <p:sp>
        <p:nvSpPr>
          <p:cNvPr id="5" name="Content Placeholder 4">
            <a:extLst>
              <a:ext uri="{FF2B5EF4-FFF2-40B4-BE49-F238E27FC236}">
                <a16:creationId xmlns:a16="http://schemas.microsoft.com/office/drawing/2014/main" id="{FB481381-168E-4365-B636-7713D59F57AD}"/>
              </a:ext>
            </a:extLst>
          </p:cNvPr>
          <p:cNvSpPr>
            <a:spLocks noGrp="1"/>
          </p:cNvSpPr>
          <p:nvPr>
            <p:ph idx="1"/>
          </p:nvPr>
        </p:nvSpPr>
        <p:spPr>
          <a:xfrm>
            <a:off x="1154954" y="2205038"/>
            <a:ext cx="10515600" cy="4351338"/>
          </a:xfrm>
        </p:spPr>
        <p:txBody>
          <a:bodyPr>
            <a:noAutofit/>
          </a:bodyPr>
          <a:lstStyle/>
          <a:p>
            <a:pPr marL="0" indent="0">
              <a:buNone/>
            </a:pPr>
            <a:r>
              <a:rPr lang="en-US" sz="1600" b="1">
                <a:latin typeface="Calibri" panose="020F0502020204030204" pitchFamily="34" charset="0"/>
                <a:cs typeface="Calibri" panose="020F0502020204030204" pitchFamily="34" charset="0"/>
              </a:rPr>
              <a:t>Incidents of domestic abuse can sometimes trigger the need to attain financial self-sufficiency. </a:t>
            </a:r>
          </a:p>
          <a:p>
            <a:pPr marL="0" indent="0">
              <a:buNone/>
            </a:pPr>
            <a:r>
              <a:rPr lang="en-US" sz="1600" b="1">
                <a:effectLst/>
                <a:latin typeface="Calibri" panose="020F0502020204030204" pitchFamily="34" charset="0"/>
                <a:ea typeface="Calibri" panose="020F0502020204030204" pitchFamily="34" charset="0"/>
                <a:cs typeface="Arial" panose="020B0604020202020204" pitchFamily="34" charset="0"/>
              </a:rPr>
              <a:t>You may have financial assets that you are unaware of, including spousal pension and equity in your house.  </a:t>
            </a:r>
            <a:r>
              <a:rPr lang="en-US" sz="1600" b="1"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https://www.moneygeek.com/financial-planning/resources/financial-help-women-abusive-relationships/</a:t>
            </a: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indent="0">
              <a:buNone/>
            </a:pPr>
            <a:r>
              <a:rPr lang="en-US" sz="1600" b="1">
                <a:latin typeface="Calibri" panose="020F0502020204030204" pitchFamily="34" charset="0"/>
                <a:cs typeface="Calibri" panose="020F0502020204030204" pitchFamily="34" charset="0"/>
              </a:rPr>
              <a:t>You might need to search for a job.  Both </a:t>
            </a:r>
            <a:r>
              <a:rPr lang="en-US" sz="1600" b="1" dirty="0">
                <a:latin typeface="Calibri" panose="020F0502020204030204" pitchFamily="34" charset="0"/>
                <a:cs typeface="Calibri" panose="020F0502020204030204" pitchFamily="34" charset="0"/>
              </a:rPr>
              <a:t>Career Renewal and the Domestic Abuse Awareness ministries at Holy Cross are here for you: </a:t>
            </a:r>
            <a:r>
              <a:rPr lang="en-US" sz="1600" b="1" dirty="0">
                <a:latin typeface="Calibri" panose="020F0502020204030204" pitchFamily="34" charset="0"/>
                <a:cs typeface="Calibri" panose="020F0502020204030204" pitchFamily="34" charset="0"/>
                <a:hlinkClick r:id="rId5"/>
              </a:rPr>
              <a:t>(careerrenewal.org)</a:t>
            </a:r>
            <a:r>
              <a:rPr lang="en-US" sz="1600" b="1" dirty="0">
                <a:latin typeface="Calibri" panose="020F0502020204030204" pitchFamily="34" charset="0"/>
                <a:cs typeface="Calibri" panose="020F0502020204030204" pitchFamily="34" charset="0"/>
              </a:rPr>
              <a:t> or </a:t>
            </a:r>
            <a:r>
              <a:rPr lang="en-US" sz="1600" b="1" dirty="0">
                <a:latin typeface="Calibri" panose="020F0502020204030204" pitchFamily="34" charset="0"/>
                <a:cs typeface="Calibri" panose="020F0502020204030204" pitchFamily="34" charset="0"/>
                <a:hlinkClick r:id="rId6"/>
              </a:rPr>
              <a:t>(domesticabuseholycross.org</a:t>
            </a:r>
            <a:r>
              <a:rPr lang="en-US" sz="1600" b="1">
                <a:latin typeface="Calibri" panose="020F0502020204030204" pitchFamily="34" charset="0"/>
                <a:cs typeface="Calibri" panose="020F0502020204030204" pitchFamily="34" charset="0"/>
                <a:hlinkClick r:id="rId6"/>
              </a:rPr>
              <a:t>)</a:t>
            </a:r>
            <a:r>
              <a:rPr lang="en-US" sz="1600" b="1">
                <a:latin typeface="Calibri" panose="020F0502020204030204" pitchFamily="34" charset="0"/>
                <a:cs typeface="Calibri" panose="020F0502020204030204" pitchFamily="34" charset="0"/>
              </a:rPr>
              <a:t> </a:t>
            </a:r>
          </a:p>
          <a:p>
            <a:pPr marL="0" indent="0">
              <a:buNone/>
            </a:pPr>
            <a:r>
              <a:rPr lang="en-US" sz="1600" b="1">
                <a:latin typeface="Calibri" panose="020F0502020204030204" pitchFamily="34" charset="0"/>
                <a:ea typeface="Calibri" panose="020F0502020204030204" pitchFamily="34" charset="0"/>
                <a:cs typeface="Calibri" panose="020F0502020204030204" pitchFamily="34" charset="0"/>
              </a:rPr>
              <a:t>I can assist you in your job search. Don't hesitate to get in touch with me anytime from 8:00 AM to 10:00 PM. </a:t>
            </a:r>
            <a:r>
              <a:rPr lang="en-US" sz="1600" b="1">
                <a:latin typeface="Calibri" panose="020F0502020204030204" pitchFamily="34" charset="0"/>
                <a:ea typeface="Calibri" panose="020F0502020204030204" pitchFamily="34" charset="0"/>
                <a:cs typeface="Calibri" panose="020F0502020204030204" pitchFamily="34" charset="0"/>
                <a:hlinkClick r:id="rId7"/>
              </a:rPr>
              <a:t>hlavan@depaul.edu</a:t>
            </a:r>
            <a:r>
              <a:rPr lang="en-US" sz="1600" b="1">
                <a:latin typeface="Calibri" panose="020F0502020204030204" pitchFamily="34" charset="0"/>
                <a:ea typeface="Calibri" panose="020F0502020204030204" pitchFamily="34" charset="0"/>
                <a:cs typeface="Calibri" panose="020F0502020204030204" pitchFamily="34" charset="0"/>
              </a:rPr>
              <a:t> </a:t>
            </a:r>
            <a:endParaRPr lang="en-US" sz="1600" b="1">
              <a:latin typeface="Calibri" panose="020F0502020204030204" pitchFamily="34" charset="0"/>
              <a:cs typeface="Calibri" panose="020F0502020204030204" pitchFamily="34" charset="0"/>
            </a:endParaRPr>
          </a:p>
          <a:p>
            <a:pPr marL="0" indent="0">
              <a:buNone/>
            </a:pPr>
            <a:r>
              <a:rPr lang="en-US" sz="1600" b="1">
                <a:latin typeface="Calibri" panose="020F0502020204030204" pitchFamily="34" charset="0"/>
                <a:cs typeface="Calibri" panose="020F0502020204030204" pitchFamily="34" charset="0"/>
              </a:rPr>
              <a:t>The </a:t>
            </a:r>
            <a:r>
              <a:rPr lang="en-US" sz="1600" b="1" dirty="0">
                <a:latin typeface="Calibri" panose="020F0502020204030204" pitchFamily="34" charset="0"/>
                <a:cs typeface="Calibri" panose="020F0502020204030204" pitchFamily="34" charset="0"/>
              </a:rPr>
              <a:t>Deerfield Library can help:  </a:t>
            </a:r>
            <a:r>
              <a:rPr lang="en-US" sz="1600" b="1" dirty="0">
                <a:latin typeface="Calibri" panose="020F0502020204030204" pitchFamily="34" charset="0"/>
                <a:cs typeface="Calibri" panose="020F0502020204030204" pitchFamily="34" charset="0"/>
                <a:hlinkClick r:id="rId8"/>
              </a:rPr>
              <a:t>https://www.brainfuse.com/JobNow/index.asp?a_id=9B31F25D&amp;ss=&amp;r=</a:t>
            </a:r>
            <a:endParaRPr lang="en-US" sz="1600" b="1"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You have many job market skills that you may not be aware of.  </a:t>
            </a:r>
            <a:r>
              <a:rPr lang="en-US" sz="1600" b="1" dirty="0">
                <a:latin typeface="Calibri" panose="020F0502020204030204" pitchFamily="34" charset="0"/>
                <a:cs typeface="Calibri" panose="020F0502020204030204" pitchFamily="34" charset="0"/>
                <a:hlinkClick r:id="rId9"/>
              </a:rPr>
              <a:t>https://www.mynextmove.org/</a:t>
            </a:r>
            <a:r>
              <a:rPr lang="en-US" sz="1600" b="1" dirty="0">
                <a:latin typeface="Calibri" panose="020F0502020204030204" pitchFamily="34" charset="0"/>
                <a:cs typeface="Calibri" panose="020F0502020204030204" pitchFamily="34" charset="0"/>
              </a:rPr>
              <a:t> </a:t>
            </a:r>
          </a:p>
          <a:p>
            <a:pPr marL="0" indent="0">
              <a:buNone/>
            </a:pPr>
            <a:r>
              <a:rPr lang="en-US" sz="1600" b="1" dirty="0">
                <a:latin typeface="Calibri" panose="020F0502020204030204" pitchFamily="34" charset="0"/>
                <a:cs typeface="Calibri" panose="020F0502020204030204" pitchFamily="34" charset="0"/>
              </a:rPr>
              <a:t>You can do occupational exploration. </a:t>
            </a:r>
            <a:r>
              <a:rPr lang="en-US" sz="1600" b="1" dirty="0">
                <a:latin typeface="Calibri" panose="020F0502020204030204" pitchFamily="34" charset="0"/>
                <a:cs typeface="Calibri" panose="020F0502020204030204" pitchFamily="34" charset="0"/>
                <a:hlinkClick r:id="rId10"/>
              </a:rPr>
              <a:t>https://www.bls.gov/ooh/</a:t>
            </a:r>
            <a:r>
              <a:rPr lang="en-US" sz="1600" b="1" dirty="0">
                <a:latin typeface="Calibri" panose="020F0502020204030204" pitchFamily="34" charset="0"/>
                <a:cs typeface="Calibri" panose="020F0502020204030204" pitchFamily="34" charset="0"/>
              </a:rPr>
              <a:t> </a:t>
            </a:r>
          </a:p>
          <a:p>
            <a:pPr marL="0" indent="0">
              <a:buNone/>
            </a:pPr>
            <a:r>
              <a:rPr lang="en-US" sz="1600" b="1" dirty="0">
                <a:latin typeface="Calibri" panose="020F0502020204030204" pitchFamily="34" charset="0"/>
                <a:cs typeface="Calibri" panose="020F0502020204030204" pitchFamily="34" charset="0"/>
              </a:rPr>
              <a:t>You can do research on companies. </a:t>
            </a:r>
            <a:r>
              <a:rPr lang="en-US" sz="1600" b="1" dirty="0">
                <a:latin typeface="Calibri" panose="020F0502020204030204" pitchFamily="34" charset="0"/>
                <a:cs typeface="Calibri" panose="020F0502020204030204" pitchFamily="34" charset="0"/>
                <a:hlinkClick r:id="rId11"/>
              </a:rPr>
              <a:t>https://www.builtinchicago.org/companies/best-places-to-work-chicago</a:t>
            </a:r>
            <a:r>
              <a:rPr lang="en-US" sz="1600" b="1" dirty="0">
                <a:latin typeface="Calibri" panose="020F0502020204030204" pitchFamily="34" charset="0"/>
                <a:cs typeface="Calibri" panose="020F0502020204030204" pitchFamily="34" charset="0"/>
              </a:rPr>
              <a:t>  </a:t>
            </a:r>
          </a:p>
          <a:p>
            <a:pPr marL="0" indent="0">
              <a:buNone/>
            </a:pPr>
            <a:r>
              <a:rPr lang="en-US" sz="1600" b="1">
                <a:latin typeface="Calibri" panose="020F0502020204030204" pitchFamily="34" charset="0"/>
                <a:cs typeface="Calibri" panose="020F0502020204030204" pitchFamily="34" charset="0"/>
              </a:rPr>
              <a:t>Short-term training options are available, many at low cost. </a:t>
            </a:r>
            <a:r>
              <a:rPr lang="en-US" sz="1600" b="1">
                <a:latin typeface="Calibri" panose="020F0502020204030204" pitchFamily="34" charset="0"/>
                <a:cs typeface="Calibri" panose="020F0502020204030204" pitchFamily="34" charset="0"/>
                <a:hlinkClick r:id="rId12"/>
              </a:rPr>
              <a:t>https://www.clcillinois.edu/admission/become-a-student</a:t>
            </a:r>
            <a:r>
              <a:rPr lang="en-US" sz="1600" b="1">
                <a:latin typeface="Calibri" panose="020F0502020204030204" pitchFamily="34" charset="0"/>
                <a:cs typeface="Calibri" panose="020F0502020204030204" pitchFamily="34" charset="0"/>
              </a:rPr>
              <a:t>  or </a:t>
            </a:r>
            <a:r>
              <a:rPr lang="en-US" sz="1600" b="1">
                <a:latin typeface="Calibri" panose="020F0502020204030204" pitchFamily="34" charset="0"/>
                <a:cs typeface="Calibri" panose="020F0502020204030204" pitchFamily="34" charset="0"/>
                <a:hlinkClick r:id="rId13"/>
              </a:rPr>
              <a:t>https://www.careeronestop.org/Toolkit/Training/find-certifications.aspx</a:t>
            </a:r>
            <a:endParaRPr lang="en-US" sz="1600" b="1" dirty="0">
              <a:latin typeface="Calibri" panose="020F0502020204030204" pitchFamily="34" charset="0"/>
              <a:cs typeface="Calibri" panose="020F0502020204030204" pitchFamily="34" charset="0"/>
            </a:endParaRPr>
          </a:p>
        </p:txBody>
      </p:sp>
      <p:sp>
        <p:nvSpPr>
          <p:cNvPr id="2" name="Footer Placeholder 1">
            <a:extLst>
              <a:ext uri="{FF2B5EF4-FFF2-40B4-BE49-F238E27FC236}">
                <a16:creationId xmlns:a16="http://schemas.microsoft.com/office/drawing/2014/main" id="{6191D214-4627-46DA-9100-424B1D99D335}"/>
              </a:ext>
            </a:extLst>
          </p:cNvPr>
          <p:cNvSpPr>
            <a:spLocks noGrp="1"/>
          </p:cNvSpPr>
          <p:nvPr>
            <p:ph type="ftr" sz="quarter" idx="11"/>
          </p:nvPr>
        </p:nvSpPr>
        <p:spPr/>
        <p:txBody>
          <a:bodyPr/>
          <a:lstStyle/>
          <a:p>
            <a:r>
              <a:rPr lang="en-US"/>
              <a:t>Ministry website:  http://domesticabuseholycross.org</a:t>
            </a:r>
            <a:endParaRPr lang="en-US" dirty="0"/>
          </a:p>
        </p:txBody>
      </p:sp>
      <p:pic>
        <p:nvPicPr>
          <p:cNvPr id="6" name="Audio 5">
            <a:hlinkClick r:id="" action="ppaction://media"/>
            <a:extLst>
              <a:ext uri="{FF2B5EF4-FFF2-40B4-BE49-F238E27FC236}">
                <a16:creationId xmlns:a16="http://schemas.microsoft.com/office/drawing/2014/main" id="{5F657715-828E-4AAC-ADEC-16E59C7E48A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187988460"/>
      </p:ext>
    </p:extLst>
  </p:cSld>
  <p:clrMapOvr>
    <a:masterClrMapping/>
  </p:clrMapOvr>
  <mc:AlternateContent xmlns:mc="http://schemas.openxmlformats.org/markup-compatibility/2006">
    <mc:Choice xmlns:p14="http://schemas.microsoft.com/office/powerpoint/2010/main" Requires="p14">
      <p:transition spd="slow" p14:dur="2000" advTm="149478"/>
    </mc:Choice>
    <mc:Fallback>
      <p:transition spd="slow" advTm="149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132522-55D8-4ACB-A821-E9818B5F845D}"/>
              </a:ext>
            </a:extLst>
          </p:cNvPr>
          <p:cNvSpPr>
            <a:spLocks noGrp="1"/>
          </p:cNvSpPr>
          <p:nvPr>
            <p:ph type="title"/>
          </p:nvPr>
        </p:nvSpPr>
        <p:spPr/>
        <p:txBody>
          <a:bodyPr>
            <a:noAutofit/>
          </a:bodyPr>
          <a:lstStyle/>
          <a:p>
            <a:pPr marL="0" marR="0" algn="ctr">
              <a:lnSpc>
                <a:spcPct val="107000"/>
              </a:lnSpc>
              <a:spcBef>
                <a:spcPts val="0"/>
              </a:spcBef>
              <a:spcAft>
                <a:spcPts val="0"/>
              </a:spcAft>
            </a:pPr>
            <a:r>
              <a:rPr lang="en-US" sz="2000" b="1"/>
              <a:t>Attaining Financial Self-Sufficiency</a:t>
            </a:r>
            <a:br>
              <a:rPr lang="en-US" sz="2000" b="1"/>
            </a:br>
            <a:r>
              <a:rPr lang="en-US" sz="1600" b="1"/>
              <a:t>In The Spirit Of Domestic Abuse Awareness Month</a:t>
            </a:r>
            <a:br>
              <a:rPr lang="en-US" sz="2000" b="1"/>
            </a:br>
            <a:r>
              <a:rPr lang="en-US" sz="2000" b="1"/>
              <a:t>Helen LaVan, PhD—hlavan@depaul.edu</a:t>
            </a:r>
            <a:br>
              <a:rPr lang="en-US" sz="2000" b="1"/>
            </a:br>
            <a:r>
              <a:rPr lang="en-US" sz="2000" b="1"/>
              <a:t>https://domesticabuseholycross.org</a:t>
            </a:r>
            <a:endParaRPr lang="en-US" sz="4800" dirty="0"/>
          </a:p>
        </p:txBody>
      </p:sp>
      <p:sp>
        <p:nvSpPr>
          <p:cNvPr id="5" name="Content Placeholder 4">
            <a:extLst>
              <a:ext uri="{FF2B5EF4-FFF2-40B4-BE49-F238E27FC236}">
                <a16:creationId xmlns:a16="http://schemas.microsoft.com/office/drawing/2014/main" id="{FB481381-168E-4365-B636-7713D59F57AD}"/>
              </a:ext>
            </a:extLst>
          </p:cNvPr>
          <p:cNvSpPr>
            <a:spLocks noGrp="1"/>
          </p:cNvSpPr>
          <p:nvPr>
            <p:ph idx="1"/>
          </p:nvPr>
        </p:nvSpPr>
        <p:spPr>
          <a:xfrm>
            <a:off x="838200" y="2243931"/>
            <a:ext cx="10877550" cy="4351338"/>
          </a:xfrm>
        </p:spPr>
        <p:txBody>
          <a:bodyPr>
            <a:noAutofit/>
          </a:bodyPr>
          <a:lstStyle/>
          <a:p>
            <a:pPr marL="0" marR="0" indent="0">
              <a:lnSpc>
                <a:spcPct val="107000"/>
              </a:lnSpc>
              <a:spcBef>
                <a:spcPts val="0"/>
              </a:spcBef>
              <a:spcAft>
                <a:spcPts val="0"/>
              </a:spcAft>
              <a:buNone/>
            </a:pPr>
            <a:r>
              <a:rPr lang="en-US" sz="1600" b="1">
                <a:effectLst/>
                <a:latin typeface="Calibri" panose="020F0502020204030204" pitchFamily="34" charset="0"/>
                <a:ea typeface="Calibri" panose="020F0502020204030204" pitchFamily="34" charset="0"/>
                <a:cs typeface="Arial" panose="020B0604020202020204" pitchFamily="34" charset="0"/>
              </a:rPr>
              <a:t>You can get assistance to develop your resume. Career Renewal will assist with this. We have ministered to the unemployed for over 35 years and have assisted at least 1000 job seekers. </a:t>
            </a:r>
            <a:r>
              <a:rPr lang="en-US" sz="1600" b="1"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https://careerrenewal.org/</a:t>
            </a:r>
            <a:endParaRPr lang="en-US" sz="1600" b="1">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1600" b="1">
                <a:effectLst/>
                <a:latin typeface="Calibri" panose="020F0502020204030204" pitchFamily="34" charset="0"/>
                <a:ea typeface="Calibri" panose="020F0502020204030204" pitchFamily="34" charset="0"/>
                <a:cs typeface="Arial" panose="020B0604020202020204" pitchFamily="34" charset="0"/>
              </a:rPr>
              <a:t>There are resources to help you with your interviewing. </a:t>
            </a:r>
            <a:r>
              <a:rPr lang="en-US" sz="1600" b="1" u="sng">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https://www.brainfuse.com/jsp/alc/alcStudyMaterials.jsp?s=Interview</a:t>
            </a:r>
            <a:r>
              <a:rPr lang="en-US" sz="1600" b="1">
                <a:effectLst/>
                <a:latin typeface="Calibri" panose="020F050202020403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Arial" panose="020B0604020202020204" pitchFamily="34" charset="0"/>
              </a:rPr>
              <a:t>You can attend a job fair </a:t>
            </a:r>
            <a:r>
              <a:rPr lang="en-US" sz="16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https://www.eventbrite.com/d/il--schaumburg/job-fairs/</a:t>
            </a:r>
            <a:r>
              <a:rPr lang="en-US" sz="16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r>
              <a:rPr lang="en-US" sz="16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https://www.besthirecareerfairs.com/job-fairs/chicago-job-fairs/</a:t>
            </a:r>
            <a:r>
              <a:rPr lang="en-US" sz="1600" b="1" dirty="0">
                <a:effectLst/>
                <a:latin typeface="Calibri" panose="020F050202020403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Arial" panose="020B0604020202020204" pitchFamily="34" charset="0"/>
              </a:rPr>
              <a:t>Think you're too old--think again.  See Getting Back to Work When You are Older </a:t>
            </a:r>
            <a:r>
              <a:rPr lang="en-US" sz="16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https://tinyurl.com/drtu4d6y</a:t>
            </a:r>
            <a:r>
              <a:rPr lang="en-US" sz="1600" b="1" dirty="0">
                <a:effectLst/>
                <a:latin typeface="Calibri" panose="020F0502020204030204" pitchFamily="34" charset="0"/>
                <a:ea typeface="Calibri" panose="020F0502020204030204" pitchFamily="34" charset="0"/>
                <a:cs typeface="Arial" panose="020B0604020202020204" pitchFamily="34" charset="0"/>
              </a:rPr>
              <a:t>  I  personally have recently assisted two job seekers, one of whom is 57 and the other one is 60 years of age. 60 is the new 50, and 50 is the new 40. </a:t>
            </a:r>
          </a:p>
          <a:p>
            <a:pPr marL="0" marR="0" indent="0">
              <a:lnSpc>
                <a:spcPct val="107000"/>
              </a:lnSpc>
              <a:spcBef>
                <a:spcPts val="0"/>
              </a:spcBef>
              <a:spcAft>
                <a:spcPts val="0"/>
              </a:spcAft>
              <a:buNone/>
            </a:pPr>
            <a:r>
              <a:rPr lang="en-US" sz="1600" b="1">
                <a:effectLst/>
                <a:latin typeface="Calibri" panose="020F0502020204030204" pitchFamily="34" charset="0"/>
                <a:ea typeface="Calibri" panose="020F0502020204030204" pitchFamily="34" charset="0"/>
                <a:cs typeface="Arial" panose="020B0604020202020204" pitchFamily="34"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600" b="1" dirty="0">
                <a:effectLst/>
                <a:latin typeface="Calibri" panose="020F0502020204030204" pitchFamily="34" charset="0"/>
                <a:ea typeface="Calibri" panose="020F0502020204030204" pitchFamily="34" charset="0"/>
                <a:cs typeface="Arial" panose="020B0604020202020204" pitchFamily="34" charset="0"/>
              </a:rPr>
              <a:t>If you find yourself in an emergency situation, in Lake County call 211. Don't hesitate to get in touch with me anytime from 8:00 AM to 10:00 PM.   Helen LaVan, Ph.D., L.P.C. </a:t>
            </a:r>
            <a:r>
              <a:rPr lang="en-US" sz="1600" b="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9"/>
              </a:rPr>
              <a:t>hlavan@depaul.edu</a:t>
            </a:r>
            <a:r>
              <a:rPr lang="en-US" sz="1600" b="1" dirty="0">
                <a:effectLst/>
                <a:latin typeface="Calibri" panose="020F0502020204030204" pitchFamily="34" charset="0"/>
                <a:ea typeface="Calibri" panose="020F0502020204030204" pitchFamily="34" charset="0"/>
                <a:cs typeface="Arial" panose="020B0604020202020204" pitchFamily="34" charset="0"/>
              </a:rPr>
              <a:t> Parishioner since 1978. </a:t>
            </a:r>
          </a:p>
          <a:p>
            <a:pPr marL="0" indent="0">
              <a:buNone/>
            </a:pPr>
            <a:r>
              <a:rPr lang="en-US" sz="1400" b="1"/>
              <a:t>Copies of slides with links will be available on website:  </a:t>
            </a:r>
            <a:r>
              <a:rPr lang="en-US" sz="1400" b="1">
                <a:hlinkClick r:id="rId10"/>
              </a:rPr>
              <a:t>https://domesticabuseholycross.org/</a:t>
            </a:r>
            <a:endParaRPr lang="en-US" sz="1400" b="1"/>
          </a:p>
          <a:p>
            <a:pPr marL="0" indent="0">
              <a:buNone/>
            </a:pPr>
            <a:endParaRPr lang="en-US" sz="1400" b="1" dirty="0"/>
          </a:p>
        </p:txBody>
      </p:sp>
      <p:sp>
        <p:nvSpPr>
          <p:cNvPr id="2" name="Footer Placeholder 1">
            <a:extLst>
              <a:ext uri="{FF2B5EF4-FFF2-40B4-BE49-F238E27FC236}">
                <a16:creationId xmlns:a16="http://schemas.microsoft.com/office/drawing/2014/main" id="{B4B8FDAA-5D13-4890-9E3D-AD273CB46DB1}"/>
              </a:ext>
            </a:extLst>
          </p:cNvPr>
          <p:cNvSpPr>
            <a:spLocks noGrp="1"/>
          </p:cNvSpPr>
          <p:nvPr>
            <p:ph type="ftr" sz="quarter" idx="11"/>
          </p:nvPr>
        </p:nvSpPr>
        <p:spPr/>
        <p:txBody>
          <a:bodyPr/>
          <a:lstStyle/>
          <a:p>
            <a:r>
              <a:rPr lang="en-US"/>
              <a:t>http://domesticabuseholycross.org; hlavan@depaul.edu</a:t>
            </a:r>
            <a:endParaRPr lang="en-US" dirty="0"/>
          </a:p>
        </p:txBody>
      </p:sp>
      <p:pic>
        <p:nvPicPr>
          <p:cNvPr id="3" name="Audio 2">
            <a:hlinkClick r:id="" action="ppaction://media"/>
            <a:extLst>
              <a:ext uri="{FF2B5EF4-FFF2-40B4-BE49-F238E27FC236}">
                <a16:creationId xmlns:a16="http://schemas.microsoft.com/office/drawing/2014/main" id="{B5997E5B-9845-4E6B-A681-5F57EE8F361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848586166"/>
      </p:ext>
    </p:extLst>
  </p:cSld>
  <p:clrMapOvr>
    <a:masterClrMapping/>
  </p:clrMapOvr>
  <mc:AlternateContent xmlns:mc="http://schemas.openxmlformats.org/markup-compatibility/2006">
    <mc:Choice xmlns:p14="http://schemas.microsoft.com/office/powerpoint/2010/main" Requires="p14">
      <p:transition spd="slow" p14:dur="2000" advTm="141126"/>
    </mc:Choice>
    <mc:Fallback>
      <p:transition spd="slow" advTm="141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361</TotalTime>
  <Words>556</Words>
  <Application>Microsoft Office PowerPoint</Application>
  <PresentationFormat>Widescreen</PresentationFormat>
  <Paragraphs>23</Paragraphs>
  <Slides>2</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Wingdings 3</vt:lpstr>
      <vt:lpstr>Ion Boardroom</vt:lpstr>
      <vt:lpstr>Attaining Financial Self-Sufficiency In The Spirit Of Domestic Abuse Awareness Month Helen LaVan, PhD—hlavan@depaul.edu https://domesticabuseholycross.org </vt:lpstr>
      <vt:lpstr>Attaining Financial Self-Sufficiency In The Spirit Of Domestic Abuse Awareness Month Helen LaVan, PhD—hlavan@depaul.edu https://domesticabuseholycross.org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Attaining Financial Self Sufficiency— In The Spirit Of Domestic Abuse Awareness Month By Helen LaVan </dc:title>
  <dc:creator>Lavan, Helen</dc:creator>
  <cp:lastModifiedBy>Lavan, Helen</cp:lastModifiedBy>
  <cp:revision>13</cp:revision>
  <dcterms:created xsi:type="dcterms:W3CDTF">2021-10-11T15:38:25Z</dcterms:created>
  <dcterms:modified xsi:type="dcterms:W3CDTF">2021-10-26T20:39:28Z</dcterms:modified>
</cp:coreProperties>
</file>