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7" r:id="rId4"/>
    <p:sldId id="260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8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21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D901597-12EB-45F9-BB71-F4A2E9CD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A06957-B519-4112-A297-4689EAE57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78" y="1"/>
            <a:ext cx="8015617" cy="6292303"/>
          </a:xfrm>
          <a:custGeom>
            <a:avLst/>
            <a:gdLst>
              <a:gd name="connsiteX0" fmla="*/ 5149574 w 8015617"/>
              <a:gd name="connsiteY0" fmla="*/ 0 h 6292303"/>
              <a:gd name="connsiteX1" fmla="*/ 7673124 w 8015617"/>
              <a:gd name="connsiteY1" fmla="*/ 0 h 6292303"/>
              <a:gd name="connsiteX2" fmla="*/ 8015617 w 8015617"/>
              <a:gd name="connsiteY2" fmla="*/ 5843045 h 6292303"/>
              <a:gd name="connsiteX3" fmla="*/ 351134 w 8015617"/>
              <a:gd name="connsiteY3" fmla="*/ 6292303 h 6292303"/>
              <a:gd name="connsiteX4" fmla="*/ 0 w 8015617"/>
              <a:gd name="connsiteY4" fmla="*/ 301845 h 6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17" h="6292303">
                <a:moveTo>
                  <a:pt x="5149574" y="0"/>
                </a:moveTo>
                <a:lnTo>
                  <a:pt x="7673124" y="0"/>
                </a:lnTo>
                <a:lnTo>
                  <a:pt x="8015617" y="5843045"/>
                </a:lnTo>
                <a:lnTo>
                  <a:pt x="351134" y="6292303"/>
                </a:lnTo>
                <a:lnTo>
                  <a:pt x="0" y="30184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887703D-59A7-4805-B57F-99173594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82" y="0"/>
            <a:ext cx="7721297" cy="6137534"/>
          </a:xfrm>
          <a:custGeom>
            <a:avLst/>
            <a:gdLst>
              <a:gd name="connsiteX0" fmla="*/ 6989390 w 7721297"/>
              <a:gd name="connsiteY0" fmla="*/ 0 h 6137534"/>
              <a:gd name="connsiteX1" fmla="*/ 7385409 w 7721297"/>
              <a:gd name="connsiteY1" fmla="*/ 0 h 6137534"/>
              <a:gd name="connsiteX2" fmla="*/ 7386140 w 7721297"/>
              <a:gd name="connsiteY2" fmla="*/ 922 h 6137534"/>
              <a:gd name="connsiteX3" fmla="*/ 7390528 w 7721297"/>
              <a:gd name="connsiteY3" fmla="*/ 20974 h 6137534"/>
              <a:gd name="connsiteX4" fmla="*/ 7721024 w 7721297"/>
              <a:gd name="connsiteY4" fmla="*/ 5658922 h 6137534"/>
              <a:gd name="connsiteX5" fmla="*/ 7721023 w 7721297"/>
              <a:gd name="connsiteY5" fmla="*/ 5658927 h 6137534"/>
              <a:gd name="connsiteX6" fmla="*/ 7721297 w 7721297"/>
              <a:gd name="connsiteY6" fmla="*/ 5663572 h 6137534"/>
              <a:gd name="connsiteX7" fmla="*/ 7716147 w 7721297"/>
              <a:gd name="connsiteY7" fmla="*/ 5676259 h 6137534"/>
              <a:gd name="connsiteX8" fmla="*/ 7712139 w 7721297"/>
              <a:gd name="connsiteY8" fmla="*/ 5690502 h 6137534"/>
              <a:gd name="connsiteX9" fmla="*/ 7708519 w 7721297"/>
              <a:gd name="connsiteY9" fmla="*/ 5695048 h 6137534"/>
              <a:gd name="connsiteX10" fmla="*/ 7704935 w 7721297"/>
              <a:gd name="connsiteY10" fmla="*/ 5703877 h 6137534"/>
              <a:gd name="connsiteX11" fmla="*/ 7699090 w 7721297"/>
              <a:gd name="connsiteY11" fmla="*/ 5704214 h 6137534"/>
              <a:gd name="connsiteX12" fmla="*/ 7692214 w 7721297"/>
              <a:gd name="connsiteY12" fmla="*/ 5707603 h 6137534"/>
              <a:gd name="connsiteX13" fmla="*/ 7674726 w 7721297"/>
              <a:gd name="connsiteY13" fmla="*/ 5708628 h 6137534"/>
              <a:gd name="connsiteX14" fmla="*/ 7674412 w 7721297"/>
              <a:gd name="connsiteY14" fmla="*/ 5709720 h 6137534"/>
              <a:gd name="connsiteX15" fmla="*/ 7647609 w 7721297"/>
              <a:gd name="connsiteY15" fmla="*/ 5735871 h 6137534"/>
              <a:gd name="connsiteX16" fmla="*/ 7592212 w 7721297"/>
              <a:gd name="connsiteY16" fmla="*/ 5713464 h 6137534"/>
              <a:gd name="connsiteX17" fmla="*/ 7059543 w 7721297"/>
              <a:gd name="connsiteY17" fmla="*/ 5744687 h 6137534"/>
              <a:gd name="connsiteX18" fmla="*/ 7050496 w 7721297"/>
              <a:gd name="connsiteY18" fmla="*/ 5749000 h 6137534"/>
              <a:gd name="connsiteX19" fmla="*/ 7028578 w 7721297"/>
              <a:gd name="connsiteY19" fmla="*/ 5754084 h 6137534"/>
              <a:gd name="connsiteX20" fmla="*/ 6937660 w 7721297"/>
              <a:gd name="connsiteY20" fmla="*/ 5760288 h 6137534"/>
              <a:gd name="connsiteX21" fmla="*/ 6884223 w 7721297"/>
              <a:gd name="connsiteY21" fmla="*/ 5767636 h 6137534"/>
              <a:gd name="connsiteX22" fmla="*/ 6865431 w 7721297"/>
              <a:gd name="connsiteY22" fmla="*/ 5776138 h 6137534"/>
              <a:gd name="connsiteX23" fmla="*/ 6838171 w 7721297"/>
              <a:gd name="connsiteY23" fmla="*/ 5784171 h 6137534"/>
              <a:gd name="connsiteX24" fmla="*/ 6791231 w 7721297"/>
              <a:gd name="connsiteY24" fmla="*/ 5802772 h 6137534"/>
              <a:gd name="connsiteX25" fmla="*/ 6745506 w 7721297"/>
              <a:gd name="connsiteY25" fmla="*/ 5812285 h 6137534"/>
              <a:gd name="connsiteX26" fmla="*/ 6714572 w 7721297"/>
              <a:gd name="connsiteY26" fmla="*/ 5815422 h 6137534"/>
              <a:gd name="connsiteX27" fmla="*/ 6710059 w 7721297"/>
              <a:gd name="connsiteY27" fmla="*/ 5815424 h 6137534"/>
              <a:gd name="connsiteX28" fmla="*/ 6672310 w 7721297"/>
              <a:gd name="connsiteY28" fmla="*/ 5808283 h 6137534"/>
              <a:gd name="connsiteX29" fmla="*/ 6669118 w 7721297"/>
              <a:gd name="connsiteY29" fmla="*/ 5813181 h 6137534"/>
              <a:gd name="connsiteX30" fmla="*/ 6657741 w 7721297"/>
              <a:gd name="connsiteY30" fmla="*/ 5818650 h 6137534"/>
              <a:gd name="connsiteX31" fmla="*/ 6647425 w 7721297"/>
              <a:gd name="connsiteY31" fmla="*/ 5813632 h 6137534"/>
              <a:gd name="connsiteX32" fmla="*/ 6600070 w 7721297"/>
              <a:gd name="connsiteY32" fmla="*/ 5806385 h 6137534"/>
              <a:gd name="connsiteX33" fmla="*/ 6531112 w 7721297"/>
              <a:gd name="connsiteY33" fmla="*/ 5801193 h 6137534"/>
              <a:gd name="connsiteX34" fmla="*/ 6520435 w 7721297"/>
              <a:gd name="connsiteY34" fmla="*/ 5796037 h 6137534"/>
              <a:gd name="connsiteX35" fmla="*/ 6452509 w 7721297"/>
              <a:gd name="connsiteY35" fmla="*/ 5785889 h 6137534"/>
              <a:gd name="connsiteX36" fmla="*/ 6417173 w 7721297"/>
              <a:gd name="connsiteY36" fmla="*/ 5785777 h 6137534"/>
              <a:gd name="connsiteX37" fmla="*/ 6413565 w 7721297"/>
              <a:gd name="connsiteY37" fmla="*/ 5791272 h 6137534"/>
              <a:gd name="connsiteX38" fmla="*/ 6403089 w 7721297"/>
              <a:gd name="connsiteY38" fmla="*/ 5790492 h 6137534"/>
              <a:gd name="connsiteX39" fmla="*/ 6400340 w 7721297"/>
              <a:gd name="connsiteY39" fmla="*/ 5791439 h 6137534"/>
              <a:gd name="connsiteX40" fmla="*/ 6384541 w 7721297"/>
              <a:gd name="connsiteY40" fmla="*/ 5795714 h 6137534"/>
              <a:gd name="connsiteX41" fmla="*/ 6380988 w 7721297"/>
              <a:gd name="connsiteY41" fmla="*/ 5785886 h 6137534"/>
              <a:gd name="connsiteX42" fmla="*/ 6376190 w 7721297"/>
              <a:gd name="connsiteY42" fmla="*/ 5784742 h 6137534"/>
              <a:gd name="connsiteX43" fmla="*/ 6203462 w 7721297"/>
              <a:gd name="connsiteY43" fmla="*/ 5794867 h 6137534"/>
              <a:gd name="connsiteX44" fmla="*/ 6189193 w 7721297"/>
              <a:gd name="connsiteY44" fmla="*/ 5804914 h 6137534"/>
              <a:gd name="connsiteX45" fmla="*/ 6143467 w 7721297"/>
              <a:gd name="connsiteY45" fmla="*/ 5814428 h 6137534"/>
              <a:gd name="connsiteX46" fmla="*/ 6112533 w 7721297"/>
              <a:gd name="connsiteY46" fmla="*/ 5817565 h 6137534"/>
              <a:gd name="connsiteX47" fmla="*/ 6108020 w 7721297"/>
              <a:gd name="connsiteY47" fmla="*/ 5817567 h 6137534"/>
              <a:gd name="connsiteX48" fmla="*/ 6070270 w 7721297"/>
              <a:gd name="connsiteY48" fmla="*/ 5810426 h 6137534"/>
              <a:gd name="connsiteX49" fmla="*/ 6067079 w 7721297"/>
              <a:gd name="connsiteY49" fmla="*/ 5815324 h 6137534"/>
              <a:gd name="connsiteX50" fmla="*/ 6055703 w 7721297"/>
              <a:gd name="connsiteY50" fmla="*/ 5820793 h 6137534"/>
              <a:gd name="connsiteX51" fmla="*/ 6045386 w 7721297"/>
              <a:gd name="connsiteY51" fmla="*/ 5815775 h 6137534"/>
              <a:gd name="connsiteX52" fmla="*/ 5998031 w 7721297"/>
              <a:gd name="connsiteY52" fmla="*/ 5808528 h 6137534"/>
              <a:gd name="connsiteX53" fmla="*/ 5985928 w 7721297"/>
              <a:gd name="connsiteY53" fmla="*/ 5807617 h 6137534"/>
              <a:gd name="connsiteX54" fmla="*/ 5484277 w 7721297"/>
              <a:gd name="connsiteY54" fmla="*/ 5837022 h 6137534"/>
              <a:gd name="connsiteX55" fmla="*/ 5050621 w 7721297"/>
              <a:gd name="connsiteY55" fmla="*/ 5862441 h 6137534"/>
              <a:gd name="connsiteX56" fmla="*/ 4764988 w 7721297"/>
              <a:gd name="connsiteY56" fmla="*/ 5879183 h 6137534"/>
              <a:gd name="connsiteX57" fmla="*/ 4742173 w 7721297"/>
              <a:gd name="connsiteY57" fmla="*/ 5880683 h 6137534"/>
              <a:gd name="connsiteX58" fmla="*/ 4603476 w 7721297"/>
              <a:gd name="connsiteY58" fmla="*/ 5888890 h 6137534"/>
              <a:gd name="connsiteX59" fmla="*/ 4602500 w 7721297"/>
              <a:gd name="connsiteY59" fmla="*/ 5888708 h 6137534"/>
              <a:gd name="connsiteX60" fmla="*/ 357873 w 7721297"/>
              <a:gd name="connsiteY60" fmla="*/ 6137509 h 6137534"/>
              <a:gd name="connsiteX61" fmla="*/ 331163 w 7721297"/>
              <a:gd name="connsiteY61" fmla="*/ 6102479 h 6137534"/>
              <a:gd name="connsiteX62" fmla="*/ 83 w 7721297"/>
              <a:gd name="connsiteY62" fmla="*/ 454154 h 6137534"/>
              <a:gd name="connsiteX63" fmla="*/ 22525 w 7721297"/>
              <a:gd name="connsiteY63" fmla="*/ 416348 h 6137534"/>
              <a:gd name="connsiteX64" fmla="*/ 1139279 w 7721297"/>
              <a:gd name="connsiteY64" fmla="*/ 350888 h 6137534"/>
              <a:gd name="connsiteX65" fmla="*/ 1175131 w 7721297"/>
              <a:gd name="connsiteY65" fmla="*/ 338519 h 6137534"/>
              <a:gd name="connsiteX66" fmla="*/ 1213225 w 7721297"/>
              <a:gd name="connsiteY66" fmla="*/ 346554 h 6137534"/>
              <a:gd name="connsiteX67" fmla="*/ 1712871 w 7721297"/>
              <a:gd name="connsiteY67" fmla="*/ 317267 h 6137534"/>
              <a:gd name="connsiteX68" fmla="*/ 1779193 w 7721297"/>
              <a:gd name="connsiteY68" fmla="*/ 313380 h 6137534"/>
              <a:gd name="connsiteX69" fmla="*/ 1815597 w 7721297"/>
              <a:gd name="connsiteY69" fmla="*/ 300302 h 6137534"/>
              <a:gd name="connsiteX70" fmla="*/ 1852738 w 7721297"/>
              <a:gd name="connsiteY70" fmla="*/ 285584 h 6137534"/>
              <a:gd name="connsiteX71" fmla="*/ 1888919 w 7721297"/>
              <a:gd name="connsiteY71" fmla="*/ 278056 h 6137534"/>
              <a:gd name="connsiteX72" fmla="*/ 1916966 w 7721297"/>
              <a:gd name="connsiteY72" fmla="*/ 275572 h 6137534"/>
              <a:gd name="connsiteX73" fmla="*/ 1946834 w 7721297"/>
              <a:gd name="connsiteY73" fmla="*/ 281223 h 6137534"/>
              <a:gd name="connsiteX74" fmla="*/ 1966525 w 7721297"/>
              <a:gd name="connsiteY74" fmla="*/ 276990 h 6137534"/>
              <a:gd name="connsiteX75" fmla="*/ 2003994 w 7721297"/>
              <a:gd name="connsiteY75" fmla="*/ 282725 h 6137534"/>
              <a:gd name="connsiteX76" fmla="*/ 2058557 w 7721297"/>
              <a:gd name="connsiteY76" fmla="*/ 286832 h 6137534"/>
              <a:gd name="connsiteX77" fmla="*/ 2096277 w 7721297"/>
              <a:gd name="connsiteY77" fmla="*/ 292409 h 6137534"/>
              <a:gd name="connsiteX78" fmla="*/ 2103602 w 7721297"/>
              <a:gd name="connsiteY78" fmla="*/ 294364 h 6137534"/>
              <a:gd name="connsiteX79" fmla="*/ 2347448 w 7721297"/>
              <a:gd name="connsiteY79" fmla="*/ 280071 h 6137534"/>
              <a:gd name="connsiteX80" fmla="*/ 2365280 w 7721297"/>
              <a:gd name="connsiteY80" fmla="*/ 276360 h 6137534"/>
              <a:gd name="connsiteX81" fmla="*/ 2426123 w 7721297"/>
              <a:gd name="connsiteY81" fmla="*/ 275459 h 6137534"/>
              <a:gd name="connsiteX82" fmla="*/ 2434723 w 7721297"/>
              <a:gd name="connsiteY82" fmla="*/ 271325 h 6137534"/>
              <a:gd name="connsiteX83" fmla="*/ 2494266 w 7721297"/>
              <a:gd name="connsiteY83" fmla="*/ 271465 h 6137534"/>
              <a:gd name="connsiteX84" fmla="*/ 2559092 w 7721297"/>
              <a:gd name="connsiteY84" fmla="*/ 264581 h 6137534"/>
              <a:gd name="connsiteX85" fmla="*/ 2563462 w 7721297"/>
              <a:gd name="connsiteY85" fmla="*/ 256037 h 6137534"/>
              <a:gd name="connsiteX86" fmla="*/ 2577676 w 7721297"/>
              <a:gd name="connsiteY86" fmla="*/ 254477 h 6137534"/>
              <a:gd name="connsiteX87" fmla="*/ 2600129 w 7721297"/>
              <a:gd name="connsiteY87" fmla="*/ 253320 h 6137534"/>
              <a:gd name="connsiteX88" fmla="*/ 2650911 w 7721297"/>
              <a:gd name="connsiteY88" fmla="*/ 259040 h 61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D4F494-B387-5FE4-C30F-0636404096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rcRect l="13406" r="23693" b="1"/>
          <a:stretch>
            <a:fillRect/>
          </a:stretch>
        </p:blipFill>
        <p:spPr>
          <a:xfrm>
            <a:off x="553208" y="10"/>
            <a:ext cx="7721297" cy="6137524"/>
          </a:xfrm>
          <a:custGeom>
            <a:avLst/>
            <a:gdLst/>
            <a:ahLst/>
            <a:cxnLst/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AFD22-90D1-DEB0-DA2C-4A3EF716B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692" y="1122362"/>
            <a:ext cx="3995508" cy="3451215"/>
          </a:xfrm>
        </p:spPr>
        <p:txBody>
          <a:bodyPr>
            <a:normAutofit/>
          </a:bodyPr>
          <a:lstStyle/>
          <a:p>
            <a:r>
              <a:rPr lang="en-US" sz="4200" dirty="0"/>
              <a:t>Semiconductor Career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DF1BD-6EB2-53F7-01BD-2E79F6658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2102" y="5259377"/>
            <a:ext cx="2534097" cy="1096628"/>
          </a:xfrm>
        </p:spPr>
        <p:txBody>
          <a:bodyPr>
            <a:normAutofit/>
          </a:bodyPr>
          <a:lstStyle/>
          <a:p>
            <a:r>
              <a:rPr lang="en-US" dirty="0"/>
              <a:t>Mr. English</a:t>
            </a:r>
          </a:p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57A3BA-A9AD-43E0-A911-3E965872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664635" y="-248395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B0DEDD-DA5F-418A-B256-C1F53D91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9D8498-7B91-40F3-A731-2B4443F6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14BFE5-C2A1-474A-AC02-DCD8519CA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2CF4ECB-6EDD-4A8E-A497-54D2957D6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E26055-BF58-4169-90CE-4F652B42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2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34" name="Straight Connector 103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Electronics - Wikipedia">
            <a:extLst>
              <a:ext uri="{FF2B5EF4-FFF2-40B4-BE49-F238E27FC236}">
                <a16:creationId xmlns:a16="http://schemas.microsoft.com/office/drawing/2014/main" id="{3678E736-718B-CA9B-370F-17DAA33C26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" b="2"/>
          <a:stretch>
            <a:fillRect/>
          </a:stretch>
        </p:blipFill>
        <p:spPr bwMode="auto">
          <a:xfrm rot="86286">
            <a:off x="600976" y="340190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43000-3101-2D85-6BE2-7DE0241D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450" y="685800"/>
            <a:ext cx="4984750" cy="18973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Modern Electronic Era</a:t>
            </a: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7B67-47A9-9EE1-717D-3439DB7CF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6601" y="2250831"/>
            <a:ext cx="4320789" cy="41374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/>
              <a:t>Since the 1970’s we have grown increasingly depended on electronic devices</a:t>
            </a:r>
          </a:p>
          <a:p>
            <a:pPr>
              <a:lnSpc>
                <a:spcPct val="110000"/>
              </a:lnSpc>
            </a:pP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/>
              <a:t>Every we interact with millions of electronic circuits</a:t>
            </a:r>
          </a:p>
          <a:p>
            <a:pPr>
              <a:lnSpc>
                <a:spcPct val="110000"/>
              </a:lnSpc>
            </a:pP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/>
              <a:t>The future of modern electronics is changing as we reach the limit of what’s technologically possible 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349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5274-36EC-B2B6-A748-1974BF3A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more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867E-B5A7-0D20-2DDA-AE21E021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The need for skill trades workers in the semiconductor industry continues to grow </a:t>
            </a:r>
          </a:p>
          <a:p>
            <a:endParaRPr lang="en-US" sz="1800" b="1" dirty="0"/>
          </a:p>
          <a:p>
            <a:r>
              <a:rPr lang="en-US" sz="1800" b="1" dirty="0"/>
              <a:t>Technicians</a:t>
            </a:r>
          </a:p>
          <a:p>
            <a:endParaRPr lang="en-US" sz="1800" b="1" dirty="0"/>
          </a:p>
          <a:p>
            <a:r>
              <a:rPr lang="en-US" sz="1800" b="1" dirty="0"/>
              <a:t>Engineers</a:t>
            </a:r>
          </a:p>
          <a:p>
            <a:endParaRPr lang="en-US" sz="1800" b="1" dirty="0"/>
          </a:p>
          <a:p>
            <a:r>
              <a:rPr lang="en-US" sz="1800" b="1" dirty="0"/>
              <a:t>Computer Scientists 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6D36B-FD6B-F44C-CE61-5985A03D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28" y="2837054"/>
            <a:ext cx="7796122" cy="34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56" name="Group 2055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58" name="Straight Connector 2057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5841135" y="2004561"/>
            <a:ext cx="5944186" cy="414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29E1A098-7C97-4E3D-B817-1CEA96C1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848623" y="1238882"/>
            <a:ext cx="3929209" cy="5694989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50" name="Picture 2" descr="Bridging the Semiconductor Skills Gap">
            <a:extLst>
              <a:ext uri="{FF2B5EF4-FFF2-40B4-BE49-F238E27FC236}">
                <a16:creationId xmlns:a16="http://schemas.microsoft.com/office/drawing/2014/main" id="{D72E288C-2CEC-C75C-F48D-62C42CEDDD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r="20483" b="1"/>
          <a:stretch>
            <a:fillRect/>
          </a:stretch>
        </p:blipFill>
        <p:spPr bwMode="auto">
          <a:xfrm>
            <a:off x="5884768" y="1998562"/>
            <a:ext cx="5861366" cy="4158614"/>
          </a:xfrm>
          <a:custGeom>
            <a:avLst/>
            <a:gdLst/>
            <a:ahLst/>
            <a:cxnLst/>
            <a:rect l="l" t="t" r="r" b="b"/>
            <a:pathLst>
              <a:path w="5861366" h="4158614">
                <a:moveTo>
                  <a:pt x="202154" y="26"/>
                </a:moveTo>
                <a:cubicBezTo>
                  <a:pt x="1145791" y="39599"/>
                  <a:pt x="4891228" y="215535"/>
                  <a:pt x="5834426" y="264565"/>
                </a:cubicBezTo>
                <a:cubicBezTo>
                  <a:pt x="5849988" y="265354"/>
                  <a:pt x="5862002" y="278582"/>
                  <a:pt x="5861340" y="294205"/>
                </a:cubicBezTo>
                <a:lnTo>
                  <a:pt x="5859606" y="332734"/>
                </a:lnTo>
                <a:cubicBezTo>
                  <a:pt x="5859606" y="332735"/>
                  <a:pt x="5859607" y="332735"/>
                  <a:pt x="5859607" y="332736"/>
                </a:cubicBezTo>
                <a:lnTo>
                  <a:pt x="5688568" y="4134867"/>
                </a:lnTo>
                <a:cubicBezTo>
                  <a:pt x="5687907" y="4148380"/>
                  <a:pt x="5680060" y="4158977"/>
                  <a:pt x="5670984" y="4158605"/>
                </a:cubicBezTo>
                <a:lnTo>
                  <a:pt x="4921972" y="4124910"/>
                </a:lnTo>
                <a:lnTo>
                  <a:pt x="4872375" y="4122679"/>
                </a:lnTo>
                <a:lnTo>
                  <a:pt x="4537261" y="4107604"/>
                </a:lnTo>
                <a:lnTo>
                  <a:pt x="4492779" y="4105603"/>
                </a:lnTo>
                <a:lnTo>
                  <a:pt x="4467603" y="4111827"/>
                </a:lnTo>
                <a:cubicBezTo>
                  <a:pt x="4457872" y="4105507"/>
                  <a:pt x="4450045" y="4116656"/>
                  <a:pt x="4441823" y="4119097"/>
                </a:cubicBezTo>
                <a:lnTo>
                  <a:pt x="4417181" y="4121623"/>
                </a:lnTo>
                <a:cubicBezTo>
                  <a:pt x="4410890" y="4121528"/>
                  <a:pt x="4404601" y="4121434"/>
                  <a:pt x="4398311" y="4121338"/>
                </a:cubicBezTo>
                <a:lnTo>
                  <a:pt x="4378792" y="4115485"/>
                </a:lnTo>
                <a:cubicBezTo>
                  <a:pt x="4373301" y="4114755"/>
                  <a:pt x="4371705" y="4117780"/>
                  <a:pt x="4365372" y="4116951"/>
                </a:cubicBezTo>
                <a:lnTo>
                  <a:pt x="4340790" y="4110515"/>
                </a:lnTo>
                <a:lnTo>
                  <a:pt x="4304702" y="4103980"/>
                </a:lnTo>
                <a:lnTo>
                  <a:pt x="4279942" y="4097631"/>
                </a:lnTo>
                <a:lnTo>
                  <a:pt x="4275196" y="4095815"/>
                </a:lnTo>
                <a:lnTo>
                  <a:pt x="4111646" y="4088458"/>
                </a:lnTo>
                <a:lnTo>
                  <a:pt x="4099501" y="4089704"/>
                </a:lnTo>
                <a:cubicBezTo>
                  <a:pt x="4085960" y="4088497"/>
                  <a:pt x="4072419" y="4087290"/>
                  <a:pt x="4058879" y="4086084"/>
                </a:cubicBezTo>
                <a:lnTo>
                  <a:pt x="4052858" y="4088254"/>
                </a:lnTo>
                <a:lnTo>
                  <a:pt x="4013174" y="4084028"/>
                </a:lnTo>
                <a:cubicBezTo>
                  <a:pt x="3999981" y="4083779"/>
                  <a:pt x="3977170" y="4082209"/>
                  <a:pt x="3969482" y="4084135"/>
                </a:cubicBezTo>
                <a:lnTo>
                  <a:pt x="3965976" y="4089548"/>
                </a:lnTo>
                <a:cubicBezTo>
                  <a:pt x="3962781" y="4089568"/>
                  <a:pt x="3959586" y="4089587"/>
                  <a:pt x="3956392" y="4089607"/>
                </a:cubicBezTo>
                <a:cubicBezTo>
                  <a:pt x="3955712" y="4089149"/>
                  <a:pt x="3941910" y="4088884"/>
                  <a:pt x="3941343" y="4088823"/>
                </a:cubicBezTo>
                <a:lnTo>
                  <a:pt x="3907888" y="4081471"/>
                </a:lnTo>
                <a:cubicBezTo>
                  <a:pt x="3843170" y="4078630"/>
                  <a:pt x="3778452" y="4075791"/>
                  <a:pt x="3713734" y="4072950"/>
                </a:cubicBezTo>
                <a:lnTo>
                  <a:pt x="3710066" y="4075009"/>
                </a:lnTo>
                <a:lnTo>
                  <a:pt x="3685424" y="4077536"/>
                </a:lnTo>
                <a:cubicBezTo>
                  <a:pt x="3679134" y="4077440"/>
                  <a:pt x="3672844" y="4077346"/>
                  <a:pt x="3666555" y="4077251"/>
                </a:cubicBezTo>
                <a:lnTo>
                  <a:pt x="3647035" y="4071396"/>
                </a:lnTo>
                <a:cubicBezTo>
                  <a:pt x="3641544" y="4070667"/>
                  <a:pt x="3639948" y="4073692"/>
                  <a:pt x="3633615" y="4072863"/>
                </a:cubicBezTo>
                <a:lnTo>
                  <a:pt x="3617882" y="4068742"/>
                </a:lnTo>
                <a:cubicBezTo>
                  <a:pt x="3015182" y="4039723"/>
                  <a:pt x="620142" y="3929952"/>
                  <a:pt x="17418" y="3898746"/>
                </a:cubicBezTo>
                <a:cubicBezTo>
                  <a:pt x="8118" y="3892818"/>
                  <a:pt x="6649" y="3891238"/>
                  <a:pt x="1533" y="3881507"/>
                </a:cubicBezTo>
                <a:lnTo>
                  <a:pt x="0" y="3867786"/>
                </a:lnTo>
                <a:lnTo>
                  <a:pt x="172607" y="27126"/>
                </a:lnTo>
                <a:cubicBezTo>
                  <a:pt x="173356" y="11475"/>
                  <a:pt x="186557" y="-636"/>
                  <a:pt x="202154" y="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AD7D0B-B584-B993-0D2B-DFB687A1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57" y="681038"/>
            <a:ext cx="5923223" cy="15997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Skills and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3B63-565C-E222-D2D2-4FEDE59D8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1477" y="685800"/>
            <a:ext cx="3499814" cy="54686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/>
              <a:t>Basic understanding of Science</a:t>
            </a:r>
          </a:p>
          <a:p>
            <a:endParaRPr lang="en-US" sz="2000" b="1" dirty="0"/>
          </a:p>
          <a:p>
            <a:r>
              <a:rPr lang="en-US" sz="2000" b="1" dirty="0"/>
              <a:t>Hand tool skills</a:t>
            </a:r>
          </a:p>
          <a:p>
            <a:endParaRPr lang="en-US" sz="2000" b="1" dirty="0"/>
          </a:p>
          <a:p>
            <a:r>
              <a:rPr lang="en-US" sz="2000" b="1" dirty="0"/>
              <a:t>Mathematics</a:t>
            </a:r>
          </a:p>
          <a:p>
            <a:endParaRPr lang="en-US" sz="2000" b="1" dirty="0"/>
          </a:p>
          <a:p>
            <a:r>
              <a:rPr lang="en-US" sz="2000" b="1" dirty="0"/>
              <a:t>Electronics</a:t>
            </a:r>
          </a:p>
          <a:p>
            <a:endParaRPr lang="en-US" sz="2000" b="1" dirty="0"/>
          </a:p>
          <a:p>
            <a:r>
              <a:rPr lang="en-US" sz="2000" b="1" dirty="0"/>
              <a:t>Teamwork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966C1F39-46DD-4934-823B-EAFC7FA7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B1B05F6A-AEC8-4BB4-BB7F-A448EB809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70" name="Straight Connector 2069">
                <a:extLst>
                  <a:ext uri="{FF2B5EF4-FFF2-40B4-BE49-F238E27FC236}">
                    <a16:creationId xmlns:a16="http://schemas.microsoft.com/office/drawing/2014/main" id="{685289C4-B61F-4CB6-9181-793119205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>
                <a:extLst>
                  <a:ext uri="{FF2B5EF4-FFF2-40B4-BE49-F238E27FC236}">
                    <a16:creationId xmlns:a16="http://schemas.microsoft.com/office/drawing/2014/main" id="{9144D242-C3C2-4849-8D7D-DD6E5616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9" name="Oval 2068">
              <a:extLst>
                <a:ext uri="{FF2B5EF4-FFF2-40B4-BE49-F238E27FC236}">
                  <a16:creationId xmlns:a16="http://schemas.microsoft.com/office/drawing/2014/main" id="{9BEE5F93-F5BB-4BC8-B191-1FAFF8E77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E487D834-670E-48F3-8345-296EA835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590829" y="5405463"/>
            <a:ext cx="444795" cy="149788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4148-08F7-664F-ACEF-443C8648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2FC8-0F04-E109-118D-21C4CD63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Special certifications available for jobs</a:t>
            </a:r>
          </a:p>
          <a:p>
            <a:endParaRPr lang="en-US" sz="2400" b="1" dirty="0"/>
          </a:p>
          <a:p>
            <a:r>
              <a:rPr lang="en-US" sz="2400" b="1" dirty="0"/>
              <a:t>Advanced degrees for certain jobs</a:t>
            </a:r>
          </a:p>
          <a:p>
            <a:endParaRPr lang="en-US" sz="2400" b="1" dirty="0"/>
          </a:p>
          <a:p>
            <a:r>
              <a:rPr lang="en-US" sz="2400" b="1" dirty="0"/>
              <a:t>Can get higher paying jobs </a:t>
            </a:r>
          </a:p>
        </p:txBody>
      </p:sp>
    </p:spTree>
    <p:extLst>
      <p:ext uri="{BB962C8B-B14F-4D97-AF65-F5344CB8AC3E}">
        <p14:creationId xmlns:p14="http://schemas.microsoft.com/office/powerpoint/2010/main" val="370279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9A70-E856-C4EE-9777-088A6652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SALARIES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798C-1141-D44F-1B02-AAE23CFC4D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Some of the highest paying salaries</a:t>
            </a:r>
          </a:p>
          <a:p>
            <a:endParaRPr lang="en-US" sz="2000" b="1" dirty="0"/>
          </a:p>
          <a:p>
            <a:r>
              <a:rPr lang="en-US" sz="2000" b="1" dirty="0"/>
              <a:t>Stock options</a:t>
            </a:r>
          </a:p>
          <a:p>
            <a:endParaRPr lang="en-US" sz="2000" b="1" dirty="0"/>
          </a:p>
          <a:p>
            <a:r>
              <a:rPr lang="en-US" sz="2000" b="1" dirty="0"/>
              <a:t>Ability to transition to higher paying jobs</a:t>
            </a:r>
          </a:p>
          <a:p>
            <a:endParaRPr lang="en-US" sz="2000" b="1" dirty="0"/>
          </a:p>
          <a:p>
            <a:r>
              <a:rPr lang="en-US" sz="2000" b="1" dirty="0"/>
              <a:t>T1 to T2 to T3 </a:t>
            </a:r>
            <a:r>
              <a:rPr lang="en-US" sz="2000" b="1" dirty="0" err="1"/>
              <a:t>etc</a:t>
            </a:r>
            <a:endParaRPr lang="en-US" sz="2000" b="1" dirty="0"/>
          </a:p>
          <a:p>
            <a:endParaRPr lang="en-US" sz="2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D6ECC-DFAD-046A-BCD9-B476F343ED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1682" y="2168525"/>
            <a:ext cx="2899436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0746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118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Consolas</vt:lpstr>
      <vt:lpstr>Franklin Gothic Heavy</vt:lpstr>
      <vt:lpstr>StreetscapeVTI</vt:lpstr>
      <vt:lpstr>Semiconductor Career Exploration</vt:lpstr>
      <vt:lpstr>Modern Electronic Era</vt:lpstr>
      <vt:lpstr>Need for more workers</vt:lpstr>
      <vt:lpstr>Skills and Traits</vt:lpstr>
      <vt:lpstr>Certifications</vt:lpstr>
      <vt:lpstr>SALARIES AND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English, Bryan</dc:creator>
  <cp:lastModifiedBy>English, Bryan</cp:lastModifiedBy>
  <cp:revision>2</cp:revision>
  <dcterms:created xsi:type="dcterms:W3CDTF">2025-09-23T12:11:24Z</dcterms:created>
  <dcterms:modified xsi:type="dcterms:W3CDTF">2025-09-23T13:19:31Z</dcterms:modified>
</cp:coreProperties>
</file>