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3"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4665-848C-3C52-4E33-AE873ECD3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14BBFE-A094-AEEF-FFFB-52BBCCBFC2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68ECC-8F53-59B0-CD32-0606BBD921F7}"/>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5" name="Footer Placeholder 4">
            <a:extLst>
              <a:ext uri="{FF2B5EF4-FFF2-40B4-BE49-F238E27FC236}">
                <a16:creationId xmlns:a16="http://schemas.microsoft.com/office/drawing/2014/main" id="{0BDA5A62-A98E-CAB3-3036-CFE948AD4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A67D8-4518-A0F5-7AB0-2C156332E2CD}"/>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397105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5791-6F2A-F1D4-1523-41B32D686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2D1FA-71BB-AB4B-3A8C-490CEAF14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9E81F-AD9B-442C-8276-0FF771511989}"/>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5" name="Footer Placeholder 4">
            <a:extLst>
              <a:ext uri="{FF2B5EF4-FFF2-40B4-BE49-F238E27FC236}">
                <a16:creationId xmlns:a16="http://schemas.microsoft.com/office/drawing/2014/main" id="{FDE0DD10-9352-07C8-892B-66C63538F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45515-89DF-BCCE-E199-C496E47DDC49}"/>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4007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3FF22-2A71-5AC2-FEFB-0446A370E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3D2716-91F8-91A2-BCA9-386814B27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2BDCC-4819-3784-B9F3-C995F9C18F60}"/>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5" name="Footer Placeholder 4">
            <a:extLst>
              <a:ext uri="{FF2B5EF4-FFF2-40B4-BE49-F238E27FC236}">
                <a16:creationId xmlns:a16="http://schemas.microsoft.com/office/drawing/2014/main" id="{7FBA93D2-C664-9DDF-A9B3-10F37C9AE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B96B7-09BB-7512-07D5-5C63EBEB87E8}"/>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186841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F1B7-941C-2E87-F0C5-01F766976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9AF99-78F1-F200-C62A-16B7FB2AA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ED6FE-952D-E115-2C84-9481E9D7CEDF}"/>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5" name="Footer Placeholder 4">
            <a:extLst>
              <a:ext uri="{FF2B5EF4-FFF2-40B4-BE49-F238E27FC236}">
                <a16:creationId xmlns:a16="http://schemas.microsoft.com/office/drawing/2014/main" id="{9B36B5B7-C45C-D300-2AD5-E12DE5F58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0BCA7-D8CD-ACC1-AB9B-E425A010DE8E}"/>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13057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8D06-B327-E03E-DDE6-AA2BE76BF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01AAE-09D5-BEBD-7603-FA566D0F64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81235-E9ED-9A6E-A138-ADD5A2DF6AE0}"/>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5" name="Footer Placeholder 4">
            <a:extLst>
              <a:ext uri="{FF2B5EF4-FFF2-40B4-BE49-F238E27FC236}">
                <a16:creationId xmlns:a16="http://schemas.microsoft.com/office/drawing/2014/main" id="{56E03A98-E315-7C7A-71A6-CF2F3BC02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D4A22-FE84-F03C-04EE-8D2BC05D3C55}"/>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204311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C6C5-3BA3-7268-8079-2EB978D15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1E778-D2E8-FF82-53D1-E67AF1C83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0DDB2C-C419-C36F-1BAF-6BFAE2B6EA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18E73-F3C7-B73B-FF65-5FBCCD8F9E5F}"/>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6" name="Footer Placeholder 5">
            <a:extLst>
              <a:ext uri="{FF2B5EF4-FFF2-40B4-BE49-F238E27FC236}">
                <a16:creationId xmlns:a16="http://schemas.microsoft.com/office/drawing/2014/main" id="{D10A4CB1-FD53-2BD2-CEA2-4E81C266E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0422-6E22-BF1B-DA52-B6CD1C8B8A92}"/>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118225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AC97-610C-3231-B49C-2F101E16F1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6E3FFA-C1AE-6062-1704-EFDF736F0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C3279-F111-8E35-5480-98D9745CED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0787D-652D-2B73-0918-4B27BC893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51BD6-62A3-B91F-8E85-BF8EDF2F4C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CB95D-F108-E2E2-A142-E4C887DD8609}"/>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8" name="Footer Placeholder 7">
            <a:extLst>
              <a:ext uri="{FF2B5EF4-FFF2-40B4-BE49-F238E27FC236}">
                <a16:creationId xmlns:a16="http://schemas.microsoft.com/office/drawing/2014/main" id="{0B3FCB9C-10C8-546A-31A7-D27FEDF351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9927DA-606A-7924-A4E8-2AB1AE8AE4CC}"/>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367887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A8EF-3863-0E95-CEC4-675442D73B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5216D-2434-E1EB-6FCD-A6480FC37AA9}"/>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4" name="Footer Placeholder 3">
            <a:extLst>
              <a:ext uri="{FF2B5EF4-FFF2-40B4-BE49-F238E27FC236}">
                <a16:creationId xmlns:a16="http://schemas.microsoft.com/office/drawing/2014/main" id="{3B4328ED-5DE6-0044-0FAA-85F4A473B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44246-A512-64D3-7041-F6762E4B3FCA}"/>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281693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29F92-61A6-85EF-8C45-CBE35FE6D44C}"/>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3" name="Footer Placeholder 2">
            <a:extLst>
              <a:ext uri="{FF2B5EF4-FFF2-40B4-BE49-F238E27FC236}">
                <a16:creationId xmlns:a16="http://schemas.microsoft.com/office/drawing/2014/main" id="{A561D6C6-F881-E412-0A8E-C160381219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AC3797-04CB-1C06-B953-FB853801132D}"/>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58342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BAF8-0DFD-912D-ABFA-1F804C83A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D6B21-867B-66C9-F2CC-2FE942273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E62C14-AE49-25F6-98CC-CFE1574FE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A121E-95DC-7C8B-D563-869E68430E5E}"/>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6" name="Footer Placeholder 5">
            <a:extLst>
              <a:ext uri="{FF2B5EF4-FFF2-40B4-BE49-F238E27FC236}">
                <a16:creationId xmlns:a16="http://schemas.microsoft.com/office/drawing/2014/main" id="{EC6052BE-6D21-A718-DDCA-4D794C511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56F5F-7C59-AD4E-A54D-A78858CD4BC4}"/>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326164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EA51-904A-EA42-1F18-3A5FDB319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7262B-EDCD-7986-A9CE-81BBB0AA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9D4BD-592A-BB71-C337-AD5EF65A3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596F1-3E91-B2E0-160C-E0483494B6AF}"/>
              </a:ext>
            </a:extLst>
          </p:cNvPr>
          <p:cNvSpPr>
            <a:spLocks noGrp="1"/>
          </p:cNvSpPr>
          <p:nvPr>
            <p:ph type="dt" sz="half" idx="10"/>
          </p:nvPr>
        </p:nvSpPr>
        <p:spPr/>
        <p:txBody>
          <a:bodyPr/>
          <a:lstStyle/>
          <a:p>
            <a:fld id="{FA6454A3-74C8-4C40-81A4-6AEFEC0111E8}" type="datetimeFigureOut">
              <a:rPr lang="en-US" smtClean="0"/>
              <a:t>10/3/2025</a:t>
            </a:fld>
            <a:endParaRPr lang="en-US"/>
          </a:p>
        </p:txBody>
      </p:sp>
      <p:sp>
        <p:nvSpPr>
          <p:cNvPr id="6" name="Footer Placeholder 5">
            <a:extLst>
              <a:ext uri="{FF2B5EF4-FFF2-40B4-BE49-F238E27FC236}">
                <a16:creationId xmlns:a16="http://schemas.microsoft.com/office/drawing/2014/main" id="{8D91754B-9410-0BF4-E80F-7E96DED9E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97CE2-466B-4F29-694F-CB0F79FAC726}"/>
              </a:ext>
            </a:extLst>
          </p:cNvPr>
          <p:cNvSpPr>
            <a:spLocks noGrp="1"/>
          </p:cNvSpPr>
          <p:nvPr>
            <p:ph type="sldNum" sz="quarter" idx="12"/>
          </p:nvPr>
        </p:nvSpPr>
        <p:spPr/>
        <p:txBody>
          <a:bodyPr/>
          <a:lstStyle/>
          <a:p>
            <a:fld id="{AB6DD6EE-BC28-4C11-933F-AAACDEDB4229}" type="slidenum">
              <a:rPr lang="en-US" smtClean="0"/>
              <a:t>‹#›</a:t>
            </a:fld>
            <a:endParaRPr lang="en-US"/>
          </a:p>
        </p:txBody>
      </p:sp>
    </p:spTree>
    <p:extLst>
      <p:ext uri="{BB962C8B-B14F-4D97-AF65-F5344CB8AC3E}">
        <p14:creationId xmlns:p14="http://schemas.microsoft.com/office/powerpoint/2010/main" val="56392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ECA49-BF91-8550-F9A4-B08B3F603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9C2ACA-9902-FBA7-25D1-EE2070105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9101D-497C-A2FA-4D06-E27F1FA0A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6454A3-74C8-4C40-81A4-6AEFEC0111E8}" type="datetimeFigureOut">
              <a:rPr lang="en-US" smtClean="0"/>
              <a:t>10/3/2025</a:t>
            </a:fld>
            <a:endParaRPr lang="en-US"/>
          </a:p>
        </p:txBody>
      </p:sp>
      <p:sp>
        <p:nvSpPr>
          <p:cNvPr id="5" name="Footer Placeholder 4">
            <a:extLst>
              <a:ext uri="{FF2B5EF4-FFF2-40B4-BE49-F238E27FC236}">
                <a16:creationId xmlns:a16="http://schemas.microsoft.com/office/drawing/2014/main" id="{BCB981A0-BA71-84AC-6240-80A0BE397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DCD1B3-49A3-E901-1C72-EC716485B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6DD6EE-BC28-4C11-933F-AAACDEDB4229}" type="slidenum">
              <a:rPr lang="en-US" smtClean="0"/>
              <a:t>‹#›</a:t>
            </a:fld>
            <a:endParaRPr lang="en-US"/>
          </a:p>
        </p:txBody>
      </p:sp>
    </p:spTree>
    <p:extLst>
      <p:ext uri="{BB962C8B-B14F-4D97-AF65-F5344CB8AC3E}">
        <p14:creationId xmlns:p14="http://schemas.microsoft.com/office/powerpoint/2010/main" val="362250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A055-0A6E-856F-7F46-F42BDBE00347}"/>
              </a:ext>
            </a:extLst>
          </p:cNvPr>
          <p:cNvSpPr>
            <a:spLocks noGrp="1"/>
          </p:cNvSpPr>
          <p:nvPr>
            <p:ph type="ctrTitle"/>
          </p:nvPr>
        </p:nvSpPr>
        <p:spPr/>
        <p:txBody>
          <a:bodyPr/>
          <a:lstStyle/>
          <a:p>
            <a:r>
              <a:rPr lang="en-US" dirty="0"/>
              <a:t>Workplace Safety</a:t>
            </a:r>
          </a:p>
        </p:txBody>
      </p:sp>
      <p:sp>
        <p:nvSpPr>
          <p:cNvPr id="3" name="Subtitle 2">
            <a:extLst>
              <a:ext uri="{FF2B5EF4-FFF2-40B4-BE49-F238E27FC236}">
                <a16:creationId xmlns:a16="http://schemas.microsoft.com/office/drawing/2014/main" id="{DD91E08C-CF56-5531-3D9D-1FD18A81E65D}"/>
              </a:ext>
            </a:extLst>
          </p:cNvPr>
          <p:cNvSpPr>
            <a:spLocks noGrp="1"/>
          </p:cNvSpPr>
          <p:nvPr>
            <p:ph type="subTitle" idx="1"/>
          </p:nvPr>
        </p:nvSpPr>
        <p:spPr/>
        <p:txBody>
          <a:bodyPr/>
          <a:lstStyle/>
          <a:p>
            <a:r>
              <a:rPr lang="en-US" dirty="0" err="1"/>
              <a:t>Seminconductor</a:t>
            </a:r>
            <a:r>
              <a:rPr lang="en-US" dirty="0"/>
              <a:t> 100</a:t>
            </a:r>
          </a:p>
        </p:txBody>
      </p:sp>
    </p:spTree>
    <p:extLst>
      <p:ext uri="{BB962C8B-B14F-4D97-AF65-F5344CB8AC3E}">
        <p14:creationId xmlns:p14="http://schemas.microsoft.com/office/powerpoint/2010/main" val="349709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C6CA-8A9D-011F-7B39-BE3EAB33D28C}"/>
              </a:ext>
            </a:extLst>
          </p:cNvPr>
          <p:cNvSpPr>
            <a:spLocks noGrp="1"/>
          </p:cNvSpPr>
          <p:nvPr>
            <p:ph type="title"/>
          </p:nvPr>
        </p:nvSpPr>
        <p:spPr/>
        <p:txBody>
          <a:bodyPr/>
          <a:lstStyle/>
          <a:p>
            <a:r>
              <a:rPr lang="en-US" dirty="0"/>
              <a:t>OSHA</a:t>
            </a:r>
          </a:p>
        </p:txBody>
      </p:sp>
      <p:sp>
        <p:nvSpPr>
          <p:cNvPr id="3" name="Content Placeholder 2">
            <a:extLst>
              <a:ext uri="{FF2B5EF4-FFF2-40B4-BE49-F238E27FC236}">
                <a16:creationId xmlns:a16="http://schemas.microsoft.com/office/drawing/2014/main" id="{D736911B-6215-6B50-CB6B-A6006CB39021}"/>
              </a:ext>
            </a:extLst>
          </p:cNvPr>
          <p:cNvSpPr>
            <a:spLocks noGrp="1"/>
          </p:cNvSpPr>
          <p:nvPr>
            <p:ph idx="1"/>
          </p:nvPr>
        </p:nvSpPr>
        <p:spPr/>
        <p:txBody>
          <a:bodyPr/>
          <a:lstStyle/>
          <a:p>
            <a:pPr marL="0" indent="0">
              <a:buNone/>
            </a:pPr>
            <a:r>
              <a:rPr lang="en-US" dirty="0"/>
              <a:t>OSHA, the </a:t>
            </a:r>
            <a:r>
              <a:rPr lang="en-US" b="1" dirty="0"/>
              <a:t>Occupational Safety and Health Administration</a:t>
            </a:r>
            <a:r>
              <a:rPr lang="en-US" dirty="0"/>
              <a:t>, is a U.S. government agency that ensures safe and healthy working conditions by setting and enforcing standards, providing training, and investigating hazards across various industries</a:t>
            </a:r>
          </a:p>
        </p:txBody>
      </p:sp>
      <p:pic>
        <p:nvPicPr>
          <p:cNvPr id="4" name="Picture 3">
            <a:extLst>
              <a:ext uri="{FF2B5EF4-FFF2-40B4-BE49-F238E27FC236}">
                <a16:creationId xmlns:a16="http://schemas.microsoft.com/office/drawing/2014/main" id="{8DE0BE13-9412-610B-6A23-4CEA7F483C5D}"/>
              </a:ext>
            </a:extLst>
          </p:cNvPr>
          <p:cNvPicPr>
            <a:picLocks noChangeAspect="1"/>
          </p:cNvPicPr>
          <p:nvPr/>
        </p:nvPicPr>
        <p:blipFill>
          <a:blip r:embed="rId2"/>
          <a:stretch>
            <a:fillRect/>
          </a:stretch>
        </p:blipFill>
        <p:spPr>
          <a:xfrm>
            <a:off x="5724943" y="3838417"/>
            <a:ext cx="5236339" cy="2753301"/>
          </a:xfrm>
          <a:prstGeom prst="rect">
            <a:avLst/>
          </a:prstGeom>
        </p:spPr>
      </p:pic>
      <p:pic>
        <p:nvPicPr>
          <p:cNvPr id="5" name="Picture 4">
            <a:extLst>
              <a:ext uri="{FF2B5EF4-FFF2-40B4-BE49-F238E27FC236}">
                <a16:creationId xmlns:a16="http://schemas.microsoft.com/office/drawing/2014/main" id="{4B3BB77F-28DE-BF71-D744-F73538EE0D0E}"/>
              </a:ext>
            </a:extLst>
          </p:cNvPr>
          <p:cNvPicPr>
            <a:picLocks noChangeAspect="1"/>
          </p:cNvPicPr>
          <p:nvPr/>
        </p:nvPicPr>
        <p:blipFill>
          <a:blip r:embed="rId3"/>
          <a:stretch>
            <a:fillRect/>
          </a:stretch>
        </p:blipFill>
        <p:spPr>
          <a:xfrm>
            <a:off x="1158484" y="3399395"/>
            <a:ext cx="4173941" cy="2777568"/>
          </a:xfrm>
          <a:prstGeom prst="rect">
            <a:avLst/>
          </a:prstGeom>
        </p:spPr>
      </p:pic>
    </p:spTree>
    <p:extLst>
      <p:ext uri="{BB962C8B-B14F-4D97-AF65-F5344CB8AC3E}">
        <p14:creationId xmlns:p14="http://schemas.microsoft.com/office/powerpoint/2010/main" val="140934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6454-366F-35C8-8285-4573B5CC70EB}"/>
              </a:ext>
            </a:extLst>
          </p:cNvPr>
          <p:cNvSpPr>
            <a:spLocks noGrp="1"/>
          </p:cNvSpPr>
          <p:nvPr>
            <p:ph type="title"/>
          </p:nvPr>
        </p:nvSpPr>
        <p:spPr/>
        <p:txBody>
          <a:bodyPr/>
          <a:lstStyle/>
          <a:p>
            <a:r>
              <a:rPr lang="en-US" dirty="0"/>
              <a:t>HAZCOM</a:t>
            </a:r>
          </a:p>
        </p:txBody>
      </p:sp>
      <p:sp>
        <p:nvSpPr>
          <p:cNvPr id="3" name="Content Placeholder 2">
            <a:extLst>
              <a:ext uri="{FF2B5EF4-FFF2-40B4-BE49-F238E27FC236}">
                <a16:creationId xmlns:a16="http://schemas.microsoft.com/office/drawing/2014/main" id="{764089B7-381F-14DF-765D-CB2D7D0E1B5D}"/>
              </a:ext>
            </a:extLst>
          </p:cNvPr>
          <p:cNvSpPr>
            <a:spLocks noGrp="1"/>
          </p:cNvSpPr>
          <p:nvPr>
            <p:ph idx="1"/>
          </p:nvPr>
        </p:nvSpPr>
        <p:spPr>
          <a:xfrm>
            <a:off x="838200" y="1825625"/>
            <a:ext cx="4447233" cy="4351338"/>
          </a:xfrm>
        </p:spPr>
        <p:txBody>
          <a:bodyPr/>
          <a:lstStyle/>
          <a:p>
            <a:pPr marL="0" indent="0">
              <a:buNone/>
            </a:pPr>
            <a:r>
              <a:rPr lang="en-US" dirty="0"/>
              <a:t>HAZCOM, or the </a:t>
            </a:r>
            <a:r>
              <a:rPr lang="en-US" b="1" dirty="0"/>
              <a:t>Hazard Communication Standard</a:t>
            </a:r>
            <a:r>
              <a:rPr lang="en-US" dirty="0"/>
              <a:t>, is a set of regulations by the Occupational Safety and Health Administration (OSHA) requiring employers to inform employees about the hazards of chemicals in the workplace. </a:t>
            </a:r>
          </a:p>
        </p:txBody>
      </p:sp>
      <p:pic>
        <p:nvPicPr>
          <p:cNvPr id="4" name="Picture 3">
            <a:extLst>
              <a:ext uri="{FF2B5EF4-FFF2-40B4-BE49-F238E27FC236}">
                <a16:creationId xmlns:a16="http://schemas.microsoft.com/office/drawing/2014/main" id="{2B296B3F-6DA7-EBB0-6E6B-67AA9DC52C94}"/>
              </a:ext>
            </a:extLst>
          </p:cNvPr>
          <p:cNvPicPr>
            <a:picLocks noChangeAspect="1"/>
          </p:cNvPicPr>
          <p:nvPr/>
        </p:nvPicPr>
        <p:blipFill>
          <a:blip r:embed="rId2"/>
          <a:stretch>
            <a:fillRect/>
          </a:stretch>
        </p:blipFill>
        <p:spPr>
          <a:xfrm>
            <a:off x="5071034" y="0"/>
            <a:ext cx="6857999" cy="6857999"/>
          </a:xfrm>
          <a:prstGeom prst="rect">
            <a:avLst/>
          </a:prstGeom>
        </p:spPr>
      </p:pic>
    </p:spTree>
    <p:extLst>
      <p:ext uri="{BB962C8B-B14F-4D97-AF65-F5344CB8AC3E}">
        <p14:creationId xmlns:p14="http://schemas.microsoft.com/office/powerpoint/2010/main" val="115629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2203-7713-A7CD-AE00-D970D41C4F5C}"/>
              </a:ext>
            </a:extLst>
          </p:cNvPr>
          <p:cNvSpPr>
            <a:spLocks noGrp="1"/>
          </p:cNvSpPr>
          <p:nvPr>
            <p:ph type="title"/>
          </p:nvPr>
        </p:nvSpPr>
        <p:spPr>
          <a:xfrm>
            <a:off x="838200" y="365125"/>
            <a:ext cx="10280515" cy="1325563"/>
          </a:xfrm>
        </p:spPr>
        <p:txBody>
          <a:bodyPr/>
          <a:lstStyle/>
          <a:p>
            <a:pPr algn="r"/>
            <a:r>
              <a:rPr lang="en-US" dirty="0"/>
              <a:t>SDS</a:t>
            </a:r>
          </a:p>
        </p:txBody>
      </p:sp>
      <p:sp>
        <p:nvSpPr>
          <p:cNvPr id="3" name="Content Placeholder 2">
            <a:extLst>
              <a:ext uri="{FF2B5EF4-FFF2-40B4-BE49-F238E27FC236}">
                <a16:creationId xmlns:a16="http://schemas.microsoft.com/office/drawing/2014/main" id="{C3A2D200-A4D9-FB8C-2F8D-F47D644B0F94}"/>
              </a:ext>
            </a:extLst>
          </p:cNvPr>
          <p:cNvSpPr>
            <a:spLocks noGrp="1"/>
          </p:cNvSpPr>
          <p:nvPr>
            <p:ph idx="1"/>
          </p:nvPr>
        </p:nvSpPr>
        <p:spPr>
          <a:xfrm>
            <a:off x="6533745" y="1613254"/>
            <a:ext cx="4820055" cy="4602719"/>
          </a:xfrm>
        </p:spPr>
        <p:txBody>
          <a:bodyPr>
            <a:normAutofit/>
          </a:bodyPr>
          <a:lstStyle/>
          <a:p>
            <a:pPr marL="0" indent="0">
              <a:buNone/>
            </a:pPr>
            <a:r>
              <a:rPr lang="en-US" dirty="0"/>
              <a:t>SDS stands for </a:t>
            </a:r>
            <a:r>
              <a:rPr lang="en-US" b="1" dirty="0"/>
              <a:t>Safety Data Sheet</a:t>
            </a:r>
            <a:r>
              <a:rPr lang="en-US" dirty="0"/>
              <a:t>, a document provided by chemical manufacturers that details the properties and potential hazards of a chemical substance. SDSs provide crucial information for the safe handling, storage, and use of chemicals, as well as emergency procedures for spills, fires, or exposure.</a:t>
            </a:r>
          </a:p>
        </p:txBody>
      </p:sp>
      <p:pic>
        <p:nvPicPr>
          <p:cNvPr id="4" name="Picture 3">
            <a:extLst>
              <a:ext uri="{FF2B5EF4-FFF2-40B4-BE49-F238E27FC236}">
                <a16:creationId xmlns:a16="http://schemas.microsoft.com/office/drawing/2014/main" id="{837FD043-CC42-E8CB-F117-58E4C3203CF0}"/>
              </a:ext>
            </a:extLst>
          </p:cNvPr>
          <p:cNvPicPr>
            <a:picLocks noChangeAspect="1"/>
          </p:cNvPicPr>
          <p:nvPr/>
        </p:nvPicPr>
        <p:blipFill>
          <a:blip r:embed="rId2"/>
          <a:stretch>
            <a:fillRect/>
          </a:stretch>
        </p:blipFill>
        <p:spPr>
          <a:xfrm>
            <a:off x="332010" y="365125"/>
            <a:ext cx="6086475" cy="5772150"/>
          </a:xfrm>
          <a:prstGeom prst="rect">
            <a:avLst/>
          </a:prstGeom>
        </p:spPr>
      </p:pic>
    </p:spTree>
    <p:extLst>
      <p:ext uri="{BB962C8B-B14F-4D97-AF65-F5344CB8AC3E}">
        <p14:creationId xmlns:p14="http://schemas.microsoft.com/office/powerpoint/2010/main" val="411198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054D-C82A-34D3-B78E-2A264A45C597}"/>
              </a:ext>
            </a:extLst>
          </p:cNvPr>
          <p:cNvSpPr>
            <a:spLocks noGrp="1"/>
          </p:cNvSpPr>
          <p:nvPr>
            <p:ph type="title"/>
          </p:nvPr>
        </p:nvSpPr>
        <p:spPr/>
        <p:txBody>
          <a:bodyPr/>
          <a:lstStyle/>
          <a:p>
            <a:pPr algn="r"/>
            <a:r>
              <a:rPr lang="en-US" dirty="0"/>
              <a:t>PPE</a:t>
            </a:r>
          </a:p>
        </p:txBody>
      </p:sp>
      <p:sp>
        <p:nvSpPr>
          <p:cNvPr id="3" name="Content Placeholder 2">
            <a:extLst>
              <a:ext uri="{FF2B5EF4-FFF2-40B4-BE49-F238E27FC236}">
                <a16:creationId xmlns:a16="http://schemas.microsoft.com/office/drawing/2014/main" id="{07A8CC7E-EB15-9800-C13D-5C2DFE87EDA0}"/>
              </a:ext>
            </a:extLst>
          </p:cNvPr>
          <p:cNvSpPr>
            <a:spLocks noGrp="1"/>
          </p:cNvSpPr>
          <p:nvPr>
            <p:ph idx="1"/>
          </p:nvPr>
        </p:nvSpPr>
        <p:spPr>
          <a:xfrm>
            <a:off x="6935821" y="1329514"/>
            <a:ext cx="4417979" cy="4351338"/>
          </a:xfrm>
        </p:spPr>
        <p:txBody>
          <a:bodyPr/>
          <a:lstStyle/>
          <a:p>
            <a:pPr marL="0" indent="0" algn="r">
              <a:buNone/>
            </a:pPr>
            <a:r>
              <a:rPr lang="en-US" dirty="0"/>
              <a:t>PPE, or </a:t>
            </a:r>
            <a:r>
              <a:rPr lang="en-US" b="1" dirty="0"/>
              <a:t>Personal Protective Equipment</a:t>
            </a:r>
            <a:r>
              <a:rPr lang="en-US" dirty="0"/>
              <a:t>, is protective clothing or gear worn to minimize exposure to various hazards, protecting the 	wearer from injury, illness, or infection. </a:t>
            </a:r>
          </a:p>
        </p:txBody>
      </p:sp>
      <p:pic>
        <p:nvPicPr>
          <p:cNvPr id="4" name="Picture 3">
            <a:extLst>
              <a:ext uri="{FF2B5EF4-FFF2-40B4-BE49-F238E27FC236}">
                <a16:creationId xmlns:a16="http://schemas.microsoft.com/office/drawing/2014/main" id="{EC22B1EC-8ED5-3A5C-74BF-AFFE602693E2}"/>
              </a:ext>
            </a:extLst>
          </p:cNvPr>
          <p:cNvPicPr>
            <a:picLocks noChangeAspect="1"/>
          </p:cNvPicPr>
          <p:nvPr/>
        </p:nvPicPr>
        <p:blipFill>
          <a:blip r:embed="rId2"/>
          <a:stretch>
            <a:fillRect/>
          </a:stretch>
        </p:blipFill>
        <p:spPr>
          <a:xfrm>
            <a:off x="116539" y="2479347"/>
            <a:ext cx="7480763" cy="4274723"/>
          </a:xfrm>
          <a:prstGeom prst="rect">
            <a:avLst/>
          </a:prstGeom>
        </p:spPr>
      </p:pic>
      <p:pic>
        <p:nvPicPr>
          <p:cNvPr id="5" name="Picture 4">
            <a:extLst>
              <a:ext uri="{FF2B5EF4-FFF2-40B4-BE49-F238E27FC236}">
                <a16:creationId xmlns:a16="http://schemas.microsoft.com/office/drawing/2014/main" id="{827A7308-6FE1-5BC3-0538-B59485205365}"/>
              </a:ext>
            </a:extLst>
          </p:cNvPr>
          <p:cNvPicPr>
            <a:picLocks noChangeAspect="1"/>
          </p:cNvPicPr>
          <p:nvPr/>
        </p:nvPicPr>
        <p:blipFill>
          <a:blip r:embed="rId3"/>
          <a:stretch>
            <a:fillRect/>
          </a:stretch>
        </p:blipFill>
        <p:spPr>
          <a:xfrm>
            <a:off x="3456632" y="0"/>
            <a:ext cx="2337259" cy="2976807"/>
          </a:xfrm>
          <a:prstGeom prst="rect">
            <a:avLst/>
          </a:prstGeom>
        </p:spPr>
      </p:pic>
    </p:spTree>
    <p:extLst>
      <p:ext uri="{BB962C8B-B14F-4D97-AF65-F5344CB8AC3E}">
        <p14:creationId xmlns:p14="http://schemas.microsoft.com/office/powerpoint/2010/main" val="22454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48AF-251A-9FF3-7A4A-AA46BDB49CA8}"/>
              </a:ext>
            </a:extLst>
          </p:cNvPr>
          <p:cNvSpPr>
            <a:spLocks noGrp="1"/>
          </p:cNvSpPr>
          <p:nvPr>
            <p:ph type="title"/>
          </p:nvPr>
        </p:nvSpPr>
        <p:spPr/>
        <p:txBody>
          <a:bodyPr/>
          <a:lstStyle/>
          <a:p>
            <a:r>
              <a:rPr lang="en-US" dirty="0"/>
              <a:t>Hand Tool Safety</a:t>
            </a:r>
          </a:p>
        </p:txBody>
      </p:sp>
      <p:sp>
        <p:nvSpPr>
          <p:cNvPr id="3" name="Content Placeholder 2">
            <a:extLst>
              <a:ext uri="{FF2B5EF4-FFF2-40B4-BE49-F238E27FC236}">
                <a16:creationId xmlns:a16="http://schemas.microsoft.com/office/drawing/2014/main" id="{F425247C-3914-05A5-3A41-89E5222EA375}"/>
              </a:ext>
            </a:extLst>
          </p:cNvPr>
          <p:cNvSpPr>
            <a:spLocks noGrp="1"/>
          </p:cNvSpPr>
          <p:nvPr>
            <p:ph idx="1"/>
          </p:nvPr>
        </p:nvSpPr>
        <p:spPr/>
        <p:txBody>
          <a:bodyPr/>
          <a:lstStyle/>
          <a:p>
            <a:pPr marL="0" indent="0">
              <a:spcBef>
                <a:spcPts val="0"/>
              </a:spcBef>
              <a:buNone/>
            </a:pPr>
            <a:r>
              <a:rPr lang="en-US" dirty="0"/>
              <a:t>The practice of preventing hand injuries while using hand tools by selecting the right tool for the job, maintaining tools in good condition, using appropriate personal protective equipment (PPE) like gloves and eye protection, and following safe work practices such as not using tools for </a:t>
            </a:r>
          </a:p>
          <a:p>
            <a:pPr marL="0" indent="0">
              <a:spcBef>
                <a:spcPts val="0"/>
              </a:spcBef>
              <a:buNone/>
            </a:pPr>
            <a:r>
              <a:rPr lang="en-US" dirty="0"/>
              <a:t>unintended purposes and </a:t>
            </a:r>
          </a:p>
          <a:p>
            <a:pPr marL="0" indent="0">
              <a:spcBef>
                <a:spcPts val="0"/>
              </a:spcBef>
              <a:buNone/>
            </a:pPr>
            <a:r>
              <a:rPr lang="en-US" dirty="0"/>
              <a:t>not leaving tools unattended in hazard areas.  </a:t>
            </a:r>
          </a:p>
        </p:txBody>
      </p:sp>
      <p:pic>
        <p:nvPicPr>
          <p:cNvPr id="4" name="Picture 3">
            <a:extLst>
              <a:ext uri="{FF2B5EF4-FFF2-40B4-BE49-F238E27FC236}">
                <a16:creationId xmlns:a16="http://schemas.microsoft.com/office/drawing/2014/main" id="{52FD4720-7C16-C011-B6B7-4AAFD9C8E163}"/>
              </a:ext>
            </a:extLst>
          </p:cNvPr>
          <p:cNvPicPr>
            <a:picLocks noChangeAspect="1"/>
          </p:cNvPicPr>
          <p:nvPr/>
        </p:nvPicPr>
        <p:blipFill>
          <a:blip r:embed="rId2"/>
          <a:stretch>
            <a:fillRect/>
          </a:stretch>
        </p:blipFill>
        <p:spPr>
          <a:xfrm>
            <a:off x="5391150" y="3355017"/>
            <a:ext cx="6800850" cy="3400425"/>
          </a:xfrm>
          <a:prstGeom prst="rect">
            <a:avLst/>
          </a:prstGeom>
        </p:spPr>
      </p:pic>
    </p:spTree>
    <p:extLst>
      <p:ext uri="{BB962C8B-B14F-4D97-AF65-F5344CB8AC3E}">
        <p14:creationId xmlns:p14="http://schemas.microsoft.com/office/powerpoint/2010/main" val="195592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7207-3B8B-F4C7-C57B-D6A9F8FD5B44}"/>
              </a:ext>
            </a:extLst>
          </p:cNvPr>
          <p:cNvSpPr>
            <a:spLocks noGrp="1"/>
          </p:cNvSpPr>
          <p:nvPr>
            <p:ph type="title"/>
          </p:nvPr>
        </p:nvSpPr>
        <p:spPr/>
        <p:txBody>
          <a:bodyPr/>
          <a:lstStyle/>
          <a:p>
            <a:r>
              <a:rPr lang="en-US" dirty="0"/>
              <a:t>Power Tool Safety</a:t>
            </a:r>
          </a:p>
        </p:txBody>
      </p:sp>
      <p:sp>
        <p:nvSpPr>
          <p:cNvPr id="3" name="Content Placeholder 2">
            <a:extLst>
              <a:ext uri="{FF2B5EF4-FFF2-40B4-BE49-F238E27FC236}">
                <a16:creationId xmlns:a16="http://schemas.microsoft.com/office/drawing/2014/main" id="{60B555DB-0009-2421-1DDC-8E59B95777BA}"/>
              </a:ext>
            </a:extLst>
          </p:cNvPr>
          <p:cNvSpPr>
            <a:spLocks noGrp="1"/>
          </p:cNvSpPr>
          <p:nvPr>
            <p:ph idx="1"/>
          </p:nvPr>
        </p:nvSpPr>
        <p:spPr>
          <a:xfrm>
            <a:off x="838200" y="1825625"/>
            <a:ext cx="4463374" cy="4351338"/>
          </a:xfrm>
        </p:spPr>
        <p:txBody>
          <a:bodyPr>
            <a:normAutofit lnSpcReduction="10000"/>
          </a:bodyPr>
          <a:lstStyle/>
          <a:p>
            <a:pPr marL="0" indent="0">
              <a:buNone/>
            </a:pPr>
            <a:r>
              <a:rPr lang="en-US" dirty="0"/>
              <a:t>Power tool safety involves following general precautions such as wearing appropriate personal protective equipment (PPE), maintaining tools and work areas, ensuring tools are grounded or double-insulated, and using them only for their intended purpose</a:t>
            </a:r>
          </a:p>
        </p:txBody>
      </p:sp>
      <p:pic>
        <p:nvPicPr>
          <p:cNvPr id="4" name="Picture 3">
            <a:extLst>
              <a:ext uri="{FF2B5EF4-FFF2-40B4-BE49-F238E27FC236}">
                <a16:creationId xmlns:a16="http://schemas.microsoft.com/office/drawing/2014/main" id="{26B9FAE5-4446-E364-4153-C74464108444}"/>
              </a:ext>
            </a:extLst>
          </p:cNvPr>
          <p:cNvPicPr>
            <a:picLocks noChangeAspect="1"/>
          </p:cNvPicPr>
          <p:nvPr/>
        </p:nvPicPr>
        <p:blipFill>
          <a:blip r:embed="rId2"/>
          <a:srcRect l="19680" r="14404"/>
          <a:stretch>
            <a:fillRect/>
          </a:stretch>
        </p:blipFill>
        <p:spPr>
          <a:xfrm>
            <a:off x="5647173" y="1690688"/>
            <a:ext cx="6154254" cy="4146995"/>
          </a:xfrm>
          <a:prstGeom prst="rect">
            <a:avLst/>
          </a:prstGeom>
        </p:spPr>
      </p:pic>
    </p:spTree>
    <p:extLst>
      <p:ext uri="{BB962C8B-B14F-4D97-AF65-F5344CB8AC3E}">
        <p14:creationId xmlns:p14="http://schemas.microsoft.com/office/powerpoint/2010/main" val="389063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281A-BA6E-5978-DCEC-02DF576A8A50}"/>
              </a:ext>
            </a:extLst>
          </p:cNvPr>
          <p:cNvSpPr>
            <a:spLocks noGrp="1"/>
          </p:cNvSpPr>
          <p:nvPr>
            <p:ph type="title"/>
          </p:nvPr>
        </p:nvSpPr>
        <p:spPr>
          <a:xfrm>
            <a:off x="838200" y="0"/>
            <a:ext cx="10515600" cy="1325563"/>
          </a:xfrm>
        </p:spPr>
        <p:txBody>
          <a:bodyPr/>
          <a:lstStyle/>
          <a:p>
            <a:r>
              <a:rPr lang="en-US" dirty="0"/>
              <a:t>LOTO</a:t>
            </a:r>
          </a:p>
        </p:txBody>
      </p:sp>
      <p:sp>
        <p:nvSpPr>
          <p:cNvPr id="3" name="Content Placeholder 2">
            <a:extLst>
              <a:ext uri="{FF2B5EF4-FFF2-40B4-BE49-F238E27FC236}">
                <a16:creationId xmlns:a16="http://schemas.microsoft.com/office/drawing/2014/main" id="{810CB004-FFDA-9CCC-484B-BCB216127B26}"/>
              </a:ext>
            </a:extLst>
          </p:cNvPr>
          <p:cNvSpPr>
            <a:spLocks noGrp="1"/>
          </p:cNvSpPr>
          <p:nvPr>
            <p:ph idx="1"/>
          </p:nvPr>
        </p:nvSpPr>
        <p:spPr>
          <a:xfrm>
            <a:off x="838200" y="1014167"/>
            <a:ext cx="10903085" cy="4351338"/>
          </a:xfrm>
        </p:spPr>
        <p:txBody>
          <a:bodyPr/>
          <a:lstStyle/>
          <a:p>
            <a:pPr marL="0" indent="0">
              <a:buNone/>
            </a:pPr>
            <a:r>
              <a:rPr lang="en-US" dirty="0"/>
              <a:t>LOTO stands for </a:t>
            </a:r>
            <a:r>
              <a:rPr lang="en-US" b="1" dirty="0"/>
              <a:t>Lockout/Tagout</a:t>
            </a:r>
            <a:r>
              <a:rPr lang="en-US" dirty="0"/>
              <a:t>, a crucial safety procedure that protects workers from the dangers of unexpected equipment startup during maintenance or repair. It involves physically isolating and de-energizing machinery from its power source, securing it with a lock, and attaching a tag to warn others that it is out of service.</a:t>
            </a:r>
          </a:p>
        </p:txBody>
      </p:sp>
      <p:pic>
        <p:nvPicPr>
          <p:cNvPr id="4" name="Picture 3">
            <a:extLst>
              <a:ext uri="{FF2B5EF4-FFF2-40B4-BE49-F238E27FC236}">
                <a16:creationId xmlns:a16="http://schemas.microsoft.com/office/drawing/2014/main" id="{2077EE3D-D2E8-B72B-FAC4-74813CEEFB40}"/>
              </a:ext>
            </a:extLst>
          </p:cNvPr>
          <p:cNvPicPr>
            <a:picLocks noChangeAspect="1"/>
          </p:cNvPicPr>
          <p:nvPr/>
        </p:nvPicPr>
        <p:blipFill>
          <a:blip r:embed="rId2"/>
          <a:stretch>
            <a:fillRect/>
          </a:stretch>
        </p:blipFill>
        <p:spPr>
          <a:xfrm>
            <a:off x="248073" y="3044596"/>
            <a:ext cx="7626808" cy="3813404"/>
          </a:xfrm>
          <a:prstGeom prst="rect">
            <a:avLst/>
          </a:prstGeom>
        </p:spPr>
      </p:pic>
      <p:pic>
        <p:nvPicPr>
          <p:cNvPr id="5" name="Picture 4">
            <a:extLst>
              <a:ext uri="{FF2B5EF4-FFF2-40B4-BE49-F238E27FC236}">
                <a16:creationId xmlns:a16="http://schemas.microsoft.com/office/drawing/2014/main" id="{70B2B2A1-997B-FE2D-E310-77191FAD6DE2}"/>
              </a:ext>
            </a:extLst>
          </p:cNvPr>
          <p:cNvPicPr>
            <a:picLocks noChangeAspect="1"/>
          </p:cNvPicPr>
          <p:nvPr/>
        </p:nvPicPr>
        <p:blipFill>
          <a:blip r:embed="rId3"/>
          <a:srcRect b="8973"/>
          <a:stretch>
            <a:fillRect/>
          </a:stretch>
        </p:blipFill>
        <p:spPr>
          <a:xfrm>
            <a:off x="7874881" y="3044597"/>
            <a:ext cx="4189325" cy="3813404"/>
          </a:xfrm>
          <a:prstGeom prst="rect">
            <a:avLst/>
          </a:prstGeom>
        </p:spPr>
      </p:pic>
    </p:spTree>
    <p:extLst>
      <p:ext uri="{BB962C8B-B14F-4D97-AF65-F5344CB8AC3E}">
        <p14:creationId xmlns:p14="http://schemas.microsoft.com/office/powerpoint/2010/main" val="227808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D6CE-4939-D970-76C0-6F84FE0B2314}"/>
              </a:ext>
            </a:extLst>
          </p:cNvPr>
          <p:cNvSpPr>
            <a:spLocks noGrp="1"/>
          </p:cNvSpPr>
          <p:nvPr>
            <p:ph type="title"/>
          </p:nvPr>
        </p:nvSpPr>
        <p:spPr/>
        <p:txBody>
          <a:bodyPr/>
          <a:lstStyle/>
          <a:p>
            <a:r>
              <a:rPr lang="en-US" dirty="0"/>
              <a:t>General Workplace Safety </a:t>
            </a:r>
          </a:p>
        </p:txBody>
      </p:sp>
      <p:sp>
        <p:nvSpPr>
          <p:cNvPr id="3" name="Content Placeholder 2">
            <a:extLst>
              <a:ext uri="{FF2B5EF4-FFF2-40B4-BE49-F238E27FC236}">
                <a16:creationId xmlns:a16="http://schemas.microsoft.com/office/drawing/2014/main" id="{B24FFC50-30B2-BA03-15D7-F9BB640D47AF}"/>
              </a:ext>
            </a:extLst>
          </p:cNvPr>
          <p:cNvSpPr>
            <a:spLocks noGrp="1"/>
          </p:cNvSpPr>
          <p:nvPr>
            <p:ph idx="1"/>
          </p:nvPr>
        </p:nvSpPr>
        <p:spPr/>
        <p:txBody>
          <a:bodyPr/>
          <a:lstStyle/>
          <a:p>
            <a:pPr marL="0" indent="0">
              <a:buNone/>
            </a:pPr>
            <a:r>
              <a:rPr lang="en-US" dirty="0"/>
              <a:t>General workplace safety rules include wearing appropriate Personal Protective Equipment (PPE), maintaining a clean and organized workspace, using equipment and tools properly, understanding and following emergency procedures, and reporting hazards and accidents immediately to ensure a safe environment for everyone.</a:t>
            </a:r>
          </a:p>
          <a:p>
            <a:endParaRPr lang="en-US" dirty="0"/>
          </a:p>
          <a:p>
            <a:pPr marL="0" indent="0">
              <a:buNone/>
            </a:pPr>
            <a:r>
              <a:rPr lang="en-US" dirty="0"/>
              <a:t>Be smart, think before you act, workplace safety is EVERYONE’S responsibility.</a:t>
            </a:r>
          </a:p>
        </p:txBody>
      </p:sp>
    </p:spTree>
    <p:extLst>
      <p:ext uri="{BB962C8B-B14F-4D97-AF65-F5344CB8AC3E}">
        <p14:creationId xmlns:p14="http://schemas.microsoft.com/office/powerpoint/2010/main" val="4071141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397</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Workplace Safety</vt:lpstr>
      <vt:lpstr>OSHA</vt:lpstr>
      <vt:lpstr>HAZCOM</vt:lpstr>
      <vt:lpstr>SDS</vt:lpstr>
      <vt:lpstr>PPE</vt:lpstr>
      <vt:lpstr>Hand Tool Safety</vt:lpstr>
      <vt:lpstr>Power Tool Safety</vt:lpstr>
      <vt:lpstr>LOTO</vt:lpstr>
      <vt:lpstr>General Workplace Safety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English, Bryan</dc:creator>
  <cp:lastModifiedBy>English, Bryan</cp:lastModifiedBy>
  <cp:revision>1</cp:revision>
  <dcterms:created xsi:type="dcterms:W3CDTF">2025-10-03T12:04:06Z</dcterms:created>
  <dcterms:modified xsi:type="dcterms:W3CDTF">2025-10-03T12:24:27Z</dcterms:modified>
</cp:coreProperties>
</file>