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embeddedFontLst>
    <p:embeddedFont>
      <p:font typeface="Play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iovahgKK+fv/jLKvlVQf0hQuZek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lay-regular.fntdata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font" Target="fonts/Play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Evolution of Processor | History of Processor by number of transistors  (1971 - Now )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59546" y="2001797"/>
            <a:ext cx="8153836" cy="4588018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>
            <p:ph type="ctrTitle"/>
          </p:nvPr>
        </p:nvSpPr>
        <p:spPr>
          <a:xfrm>
            <a:off x="405320" y="177738"/>
            <a:ext cx="9144000" cy="18240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</a:pPr>
            <a:r>
              <a:rPr lang="en-US"/>
              <a:t>The History of Microchips: From the 4004 to Today</a:t>
            </a:r>
            <a:endParaRPr/>
          </a:p>
        </p:txBody>
      </p:sp>
      <p:sp>
        <p:nvSpPr>
          <p:cNvPr id="86" name="Google Shape;86;p1"/>
          <p:cNvSpPr txBox="1"/>
          <p:nvPr>
            <p:ph idx="1" type="subTitle"/>
          </p:nvPr>
        </p:nvSpPr>
        <p:spPr>
          <a:xfrm>
            <a:off x="405320" y="2001797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Semiconductor 100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title"/>
          </p:nvPr>
        </p:nvSpPr>
        <p:spPr>
          <a:xfrm>
            <a:off x="838200" y="3630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The Humble Beginnings: The Intel 4004</a:t>
            </a:r>
            <a:endParaRPr/>
          </a:p>
        </p:txBody>
      </p:sp>
      <p:sp>
        <p:nvSpPr>
          <p:cNvPr id="92" name="Google Shape;92;p2"/>
          <p:cNvSpPr txBox="1"/>
          <p:nvPr>
            <p:ph idx="1" type="body"/>
          </p:nvPr>
        </p:nvSpPr>
        <p:spPr>
          <a:xfrm>
            <a:off x="838200" y="1361872"/>
            <a:ext cx="7138481" cy="51310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/>
              <a:t>Release:</a:t>
            </a:r>
            <a:r>
              <a:rPr lang="en-US"/>
              <a:t> The world's first commercial microprocessor, released by Intel in </a:t>
            </a:r>
            <a:r>
              <a:rPr b="1" lang="en-US"/>
              <a:t>1971</a:t>
            </a:r>
            <a:r>
              <a:rPr lang="en-US"/>
              <a:t>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/>
              <a:t>Original Purpose:</a:t>
            </a:r>
            <a:r>
              <a:rPr lang="en-US"/>
              <a:t> Designed for a Busicom calculator.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/>
              <a:t>Transistor Count:</a:t>
            </a:r>
            <a:r>
              <a:rPr lang="en-US"/>
              <a:t> A groundbreaking </a:t>
            </a:r>
            <a:r>
              <a:rPr b="1" lang="en-US"/>
              <a:t>2,300 transistors</a:t>
            </a:r>
            <a:r>
              <a:rPr lang="en-US"/>
              <a:t>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/>
              <a:t>What it Solved:</a:t>
            </a:r>
            <a:r>
              <a:rPr lang="en-US"/>
              <a:t> Replaced multiple integrated circuits with a single chip, simplifying design and reducing cost.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/>
              <a:t>Key Figures:</a:t>
            </a:r>
            <a:r>
              <a:rPr lang="en-US"/>
              <a:t> Federico Faggin, Ted Hoff, Stan Mazor (Intel) and Masatoshi Shima (Busicom).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93" name="Google Shape;9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61067" y="2601775"/>
            <a:ext cx="4117114" cy="27397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 txBox="1"/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Powering the Personal Computer</a:t>
            </a:r>
            <a:endParaRPr/>
          </a:p>
        </p:txBody>
      </p:sp>
      <p:sp>
        <p:nvSpPr>
          <p:cNvPr id="99" name="Google Shape;99;p3"/>
          <p:cNvSpPr txBox="1"/>
          <p:nvPr>
            <p:ph idx="1" type="body"/>
          </p:nvPr>
        </p:nvSpPr>
        <p:spPr>
          <a:xfrm>
            <a:off x="409903" y="1019503"/>
            <a:ext cx="10943896" cy="32464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The First 16-bit:</a:t>
            </a:r>
            <a:r>
              <a:rPr lang="en-US"/>
              <a:t> The </a:t>
            </a:r>
            <a:r>
              <a:rPr b="1" lang="en-US"/>
              <a:t>Intel 8086</a:t>
            </a:r>
            <a:r>
              <a:rPr lang="en-US"/>
              <a:t> processor, which launched the x86 family.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Iconic Chip:</a:t>
            </a:r>
            <a:r>
              <a:rPr lang="en-US"/>
              <a:t> A version of this, the </a:t>
            </a:r>
            <a:r>
              <a:rPr b="1" lang="en-US"/>
              <a:t>Intel 8088</a:t>
            </a:r>
            <a:r>
              <a:rPr lang="en-US"/>
              <a:t>, was famously used in the first IBM PC.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Moore's Law:</a:t>
            </a:r>
            <a:r>
              <a:rPr lang="en-US"/>
              <a:t> A key driver of progress. Named after Gordon Moore, it predicts the number of transistors on a chip will </a:t>
            </a:r>
            <a:r>
              <a:rPr b="1" lang="en-US"/>
              <a:t>double approximately every two years</a:t>
            </a:r>
            <a:r>
              <a:rPr lang="en-US"/>
              <a:t>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Era of Advancement:</a:t>
            </a:r>
            <a:r>
              <a:rPr lang="en-US"/>
              <a:t> The shift to </a:t>
            </a:r>
            <a:r>
              <a:rPr b="1" lang="en-US"/>
              <a:t>Very-Large-Scale Integration (VLSI)</a:t>
            </a:r>
            <a:r>
              <a:rPr lang="en-US"/>
              <a:t> allowed for millions of transistors on a single chip.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Performance Leaps:</a:t>
            </a:r>
            <a:r>
              <a:rPr lang="en-US"/>
              <a:t> The 1990s Pentium introduced new features like </a:t>
            </a:r>
            <a:r>
              <a:rPr b="1" lang="en-US"/>
              <a:t>pipelining</a:t>
            </a:r>
            <a:r>
              <a:rPr lang="en-US"/>
              <a:t> to increase performance.</a:t>
            </a:r>
            <a:endParaRPr/>
          </a:p>
        </p:txBody>
      </p:sp>
      <p:pic>
        <p:nvPicPr>
          <p:cNvPr descr="Intel | Generation of Intel Processor ..." id="100" name="Google Shape;100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34662" y="4563878"/>
            <a:ext cx="3976570" cy="2226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48249" y="4350078"/>
            <a:ext cx="3963314" cy="22268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98583" y="1498216"/>
            <a:ext cx="4762500" cy="3209925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4"/>
          <p:cNvSpPr txBox="1"/>
          <p:nvPr>
            <p:ph type="title"/>
          </p:nvPr>
        </p:nvSpPr>
        <p:spPr>
          <a:xfrm>
            <a:off x="838200" y="3"/>
            <a:ext cx="10515600" cy="16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lay"/>
              <a:buNone/>
            </a:pPr>
            <a:r>
              <a:rPr b="1" lang="en-US"/>
              <a:t>Modern Microchips: Multi-Core and Specialization</a:t>
            </a:r>
            <a:br>
              <a:rPr lang="en-US"/>
            </a:br>
            <a:endParaRPr/>
          </a:p>
        </p:txBody>
      </p:sp>
      <p:sp>
        <p:nvSpPr>
          <p:cNvPr id="108" name="Google Shape;108;p4"/>
          <p:cNvSpPr txBox="1"/>
          <p:nvPr>
            <p:ph idx="1" type="body"/>
          </p:nvPr>
        </p:nvSpPr>
        <p:spPr>
          <a:xfrm>
            <a:off x="838200" y="1253325"/>
            <a:ext cx="7167600" cy="552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Multi-Core Processors:</a:t>
            </a:r>
            <a:r>
              <a:rPr lang="en-US"/>
              <a:t> A </a:t>
            </a:r>
            <a:r>
              <a:rPr b="1" lang="en-US"/>
              <a:t>CPU core</a:t>
            </a:r>
            <a:r>
              <a:rPr lang="en-US"/>
              <a:t> is a processing unit. Modern chips have multiple cores to handle more tasks simultaneously, leading to faster performance.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Key Players:</a:t>
            </a:r>
            <a:r>
              <a:rPr lang="en-US"/>
              <a:t> Intel is still a giant, but companies like </a:t>
            </a:r>
            <a:r>
              <a:rPr b="1" lang="en-US"/>
              <a:t>AMD</a:t>
            </a:r>
            <a:r>
              <a:rPr lang="en-US"/>
              <a:t> (Advanced Micro Devices), </a:t>
            </a:r>
            <a:r>
              <a:rPr b="1" lang="en-US"/>
              <a:t>NVIDIA</a:t>
            </a:r>
            <a:r>
              <a:rPr lang="en-US"/>
              <a:t>, and others are major competitors.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Demand Drivers:</a:t>
            </a:r>
            <a:r>
              <a:rPr lang="en-US"/>
              <a:t> Demand for new chips is driven by smartphones, data centers, artificial intelligence, and gaming.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Specialized Chips: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GPUs (Graphics Processing Units):</a:t>
            </a:r>
            <a:r>
              <a:rPr lang="en-US"/>
              <a:t> Originally for graphics, now crucial for AI and machine learning.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Neuromorphic Chips:</a:t>
            </a:r>
            <a:r>
              <a:rPr lang="en-US"/>
              <a:t> Designed to mimic the human brain, used for cognitive computing.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What's Next? Overcoming Physical Limits</a:t>
            </a:r>
            <a:endParaRPr/>
          </a:p>
        </p:txBody>
      </p:sp>
      <p:sp>
        <p:nvSpPr>
          <p:cNvPr id="114" name="Google Shape;114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/>
              <a:t>Physical Limits:</a:t>
            </a:r>
            <a:r>
              <a:rPr lang="en-US"/>
              <a:t> Shrinking transistors is becoming physically difficult due to atomic-level constraints.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/>
              <a:t>Innovative Solutions: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en-US"/>
              <a:t>Chiplet Technology:</a:t>
            </a:r>
            <a:r>
              <a:rPr lang="en-US"/>
              <a:t> Building powerful processors by combining smaller, specialized "chiplets" instead of one large chip.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en-US"/>
              <a:t>Photonics:</a:t>
            </a:r>
            <a:r>
              <a:rPr lang="en-US"/>
              <a:t> The use of light (photons) instead of electricity to transmit data, offering faster speeds and less heat.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/>
              <a:t>Endless Innovation:</a:t>
            </a:r>
            <a:r>
              <a:rPr lang="en-US"/>
              <a:t> The history of the microchip shows a constant push to find new ways to improve performance, power, and efficiency.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</a:pPr>
            <a:r>
              <a:rPr lang="en-US"/>
              <a:t>Reflections</a:t>
            </a:r>
            <a:endParaRPr/>
          </a:p>
        </p:txBody>
      </p:sp>
      <p:sp>
        <p:nvSpPr>
          <p:cNvPr id="120" name="Google Shape;120;p6"/>
          <p:cNvSpPr txBox="1"/>
          <p:nvPr>
            <p:ph idx="1" type="body"/>
          </p:nvPr>
        </p:nvSpPr>
        <p:spPr>
          <a:xfrm>
            <a:off x="838201" y="1468877"/>
            <a:ext cx="10786352" cy="47080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/>
              <a:t>Summary:</a:t>
            </a:r>
            <a:r>
              <a:rPr lang="en-US"/>
              <a:t> The history of the microchip is a story of continuous innovation, from the first steps with a simple calculator chip to the powerful, specialized processors that enable our modern world.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21" name="Google Shape;12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46343" y="3653770"/>
            <a:ext cx="5678210" cy="28391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6285" y="2794440"/>
            <a:ext cx="5580336" cy="31249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2025-09-15T00:45:21Z</dcterms:created>
  <dc:creator>English, Bryan</dc:creator>
</cp:coreProperties>
</file>