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notesMasterIdLst>
    <p:notesMasterId r:id="rId10"/>
  </p:notesMasterIdLst>
  <p:sldIdLst>
    <p:sldId id="258" r:id="rId5"/>
    <p:sldId id="263" r:id="rId6"/>
    <p:sldId id="259" r:id="rId7"/>
    <p:sldId id="261" r:id="rId8"/>
    <p:sldId id="264" r:id="rId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167A"/>
    <a:srgbClr val="1C3268"/>
    <a:srgbClr val="3B4D55"/>
    <a:srgbClr val="B4001B"/>
    <a:srgbClr val="9399A1"/>
    <a:srgbClr val="DEE6EE"/>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267" autoAdjust="0"/>
  </p:normalViewPr>
  <p:slideViewPr>
    <p:cSldViewPr snapToGrid="0">
      <p:cViewPr varScale="1">
        <p:scale>
          <a:sx n="112" d="100"/>
          <a:sy n="112" d="100"/>
        </p:scale>
        <p:origin x="712" y="192"/>
      </p:cViewPr>
      <p:guideLst/>
    </p:cSldViewPr>
  </p:slid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730EFF-4DEE-4E97-9D13-5D460C4E01D7}" type="datetimeFigureOut">
              <a:rPr lang="ru-RU" smtClean="0"/>
              <a:t>15.05.2023</a:t>
            </a:fld>
            <a:endParaRPr lang="ru-R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1CEB2E-2861-4439-B3C7-4B58EA3C42C9}" type="slidenum">
              <a:rPr lang="ru-RU" smtClean="0"/>
              <a:t>‹#›</a:t>
            </a:fld>
            <a:endParaRPr lang="ru-RU"/>
          </a:p>
        </p:txBody>
      </p:sp>
    </p:spTree>
    <p:extLst>
      <p:ext uri="{BB962C8B-B14F-4D97-AF65-F5344CB8AC3E}">
        <p14:creationId xmlns:p14="http://schemas.microsoft.com/office/powerpoint/2010/main" val="3334094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0D56C11-4279-4A7A-8ED5-B3CC4B49EBCE}"/>
              </a:ext>
            </a:extLst>
          </p:cNvPr>
          <p:cNvSpPr/>
          <p:nvPr userDrawn="1"/>
        </p:nvSpPr>
        <p:spPr>
          <a:xfrm>
            <a:off x="318126" y="520670"/>
            <a:ext cx="11860621" cy="630936"/>
          </a:xfrm>
          <a:prstGeom prst="rect">
            <a:avLst/>
          </a:prstGeom>
          <a:solidFill>
            <a:srgbClr val="DEE6E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sp>
        <p:nvSpPr>
          <p:cNvPr id="68" name="Text Placeholder 67">
            <a:extLst>
              <a:ext uri="{FF2B5EF4-FFF2-40B4-BE49-F238E27FC236}">
                <a16:creationId xmlns:a16="http://schemas.microsoft.com/office/drawing/2014/main" id="{1448BB1C-FCE0-4368-9454-1C343179F825}"/>
              </a:ext>
            </a:extLst>
          </p:cNvPr>
          <p:cNvSpPr>
            <a:spLocks noGrp="1"/>
          </p:cNvSpPr>
          <p:nvPr userDrawn="1">
            <p:ph type="body" sz="quarter" idx="14" hasCustomPrompt="1"/>
          </p:nvPr>
        </p:nvSpPr>
        <p:spPr>
          <a:xfrm>
            <a:off x="310759" y="605013"/>
            <a:ext cx="1697037" cy="450850"/>
          </a:xfrm>
          <a:prstGeom prst="rect">
            <a:avLst/>
          </a:prstGeom>
        </p:spPr>
        <p:txBody>
          <a:bodyPr>
            <a:noAutofit/>
          </a:bodyPr>
          <a:lstStyle>
            <a:lvl1pPr marL="0" indent="0">
              <a:buNone/>
              <a:defRPr sz="2800" b="1">
                <a:solidFill>
                  <a:schemeClr val="accent1"/>
                </a:solidFill>
                <a:latin typeface="+mj-lt"/>
              </a:defRPr>
            </a:lvl1pPr>
            <a:lvl2pPr>
              <a:defRPr sz="2800" b="1">
                <a:solidFill>
                  <a:srgbClr val="B4001B"/>
                </a:solidFill>
                <a:latin typeface="+mj-lt"/>
              </a:defRPr>
            </a:lvl2pPr>
            <a:lvl3pPr>
              <a:defRPr sz="2800" b="1">
                <a:solidFill>
                  <a:srgbClr val="B4001B"/>
                </a:solidFill>
                <a:latin typeface="+mj-lt"/>
              </a:defRPr>
            </a:lvl3pPr>
            <a:lvl4pPr>
              <a:defRPr sz="2800" b="1">
                <a:solidFill>
                  <a:srgbClr val="B4001B"/>
                </a:solidFill>
                <a:latin typeface="+mj-lt"/>
              </a:defRPr>
            </a:lvl4pPr>
            <a:lvl5pPr>
              <a:defRPr sz="2800" b="1">
                <a:solidFill>
                  <a:srgbClr val="B4001B"/>
                </a:solidFill>
                <a:latin typeface="+mj-lt"/>
              </a:defRPr>
            </a:lvl5pPr>
          </a:lstStyle>
          <a:p>
            <a:pPr lvl="0"/>
            <a:r>
              <a:rPr lang="en-US" dirty="0"/>
              <a:t>20XX</a:t>
            </a:r>
            <a:endParaRPr lang="ru-RU" dirty="0"/>
          </a:p>
        </p:txBody>
      </p:sp>
      <p:sp>
        <p:nvSpPr>
          <p:cNvPr id="75" name="Text Placeholder 67">
            <a:extLst>
              <a:ext uri="{FF2B5EF4-FFF2-40B4-BE49-F238E27FC236}">
                <a16:creationId xmlns:a16="http://schemas.microsoft.com/office/drawing/2014/main" id="{0F809E17-A64D-4926-86F9-F23BA9D43374}"/>
              </a:ext>
            </a:extLst>
          </p:cNvPr>
          <p:cNvSpPr>
            <a:spLocks noGrp="1"/>
          </p:cNvSpPr>
          <p:nvPr userDrawn="1">
            <p:ph type="body" sz="quarter" idx="19" hasCustomPrompt="1"/>
          </p:nvPr>
        </p:nvSpPr>
        <p:spPr>
          <a:xfrm>
            <a:off x="312894" y="1291863"/>
            <a:ext cx="1697037" cy="368946"/>
          </a:xfrm>
          <a:prstGeom prst="rect">
            <a:avLst/>
          </a:prstGeom>
        </p:spPr>
        <p:txBody>
          <a:bodyPr>
            <a:noAutofit/>
          </a:bodyPr>
          <a:lstStyle>
            <a:lvl1pPr marL="0" indent="0">
              <a:buNone/>
              <a:defRPr sz="1800" b="1">
                <a:solidFill>
                  <a:schemeClr val="accent3"/>
                </a:solidFill>
                <a:latin typeface="+mj-lt"/>
              </a:defRPr>
            </a:lvl1pPr>
            <a:lvl2pPr>
              <a:defRPr sz="2800" b="1">
                <a:solidFill>
                  <a:srgbClr val="B4001B"/>
                </a:solidFill>
                <a:latin typeface="+mj-lt"/>
              </a:defRPr>
            </a:lvl2pPr>
            <a:lvl3pPr>
              <a:defRPr sz="2800" b="1">
                <a:solidFill>
                  <a:srgbClr val="B4001B"/>
                </a:solidFill>
                <a:latin typeface="+mj-lt"/>
              </a:defRPr>
            </a:lvl3pPr>
            <a:lvl4pPr>
              <a:defRPr sz="2800" b="1">
                <a:solidFill>
                  <a:srgbClr val="B4001B"/>
                </a:solidFill>
                <a:latin typeface="+mj-lt"/>
              </a:defRPr>
            </a:lvl4pPr>
            <a:lvl5pPr>
              <a:defRPr sz="2800" b="1">
                <a:solidFill>
                  <a:srgbClr val="B4001B"/>
                </a:solidFill>
                <a:latin typeface="+mj-lt"/>
              </a:defRPr>
            </a:lvl5pPr>
          </a:lstStyle>
          <a:p>
            <a:pPr lvl="0"/>
            <a:r>
              <a:rPr lang="en-US" dirty="0"/>
              <a:t>Step 1</a:t>
            </a:r>
            <a:endParaRPr lang="ru-RU" dirty="0"/>
          </a:p>
        </p:txBody>
      </p:sp>
      <p:sp>
        <p:nvSpPr>
          <p:cNvPr id="80" name="Text Placeholder 67">
            <a:extLst>
              <a:ext uri="{FF2B5EF4-FFF2-40B4-BE49-F238E27FC236}">
                <a16:creationId xmlns:a16="http://schemas.microsoft.com/office/drawing/2014/main" id="{CEAEBD1B-4DD3-4194-BDB3-E70AEE2E0CDB}"/>
              </a:ext>
            </a:extLst>
          </p:cNvPr>
          <p:cNvSpPr>
            <a:spLocks noGrp="1"/>
          </p:cNvSpPr>
          <p:nvPr userDrawn="1">
            <p:ph type="body" sz="quarter" idx="24"/>
          </p:nvPr>
        </p:nvSpPr>
        <p:spPr>
          <a:xfrm>
            <a:off x="310759" y="1696420"/>
            <a:ext cx="1697037" cy="1414919"/>
          </a:xfrm>
          <a:prstGeom prst="rect">
            <a:avLst/>
          </a:prstGeom>
        </p:spPr>
        <p:txBody>
          <a:bodyPr>
            <a:noAutofit/>
          </a:bodyPr>
          <a:lstStyle>
            <a:lvl1pPr marL="0" indent="0">
              <a:buNone/>
              <a:defRPr sz="1500" b="0" i="1">
                <a:solidFill>
                  <a:schemeClr val="accent3"/>
                </a:solidFill>
                <a:latin typeface="+mn-lt"/>
              </a:defRPr>
            </a:lvl1pPr>
            <a:lvl2pPr>
              <a:defRPr sz="2800" b="1">
                <a:solidFill>
                  <a:srgbClr val="B4001B"/>
                </a:solidFill>
                <a:latin typeface="+mj-lt"/>
              </a:defRPr>
            </a:lvl2pPr>
            <a:lvl3pPr>
              <a:defRPr sz="2800" b="1">
                <a:solidFill>
                  <a:srgbClr val="B4001B"/>
                </a:solidFill>
                <a:latin typeface="+mj-lt"/>
              </a:defRPr>
            </a:lvl3pPr>
            <a:lvl4pPr>
              <a:defRPr sz="2800" b="1">
                <a:solidFill>
                  <a:srgbClr val="B4001B"/>
                </a:solidFill>
                <a:latin typeface="+mj-lt"/>
              </a:defRPr>
            </a:lvl4pPr>
            <a:lvl5pPr>
              <a:defRPr sz="2800" b="1">
                <a:solidFill>
                  <a:srgbClr val="B4001B"/>
                </a:solidFill>
                <a:latin typeface="+mj-lt"/>
              </a:defRPr>
            </a:lvl5pPr>
          </a:lstStyle>
          <a:p>
            <a:pPr lvl="0"/>
            <a:r>
              <a:rPr lang="en-US"/>
              <a:t>Edit Master text styles</a:t>
            </a:r>
          </a:p>
        </p:txBody>
      </p:sp>
      <p:sp>
        <p:nvSpPr>
          <p:cNvPr id="69" name="Text Placeholder 67">
            <a:extLst>
              <a:ext uri="{FF2B5EF4-FFF2-40B4-BE49-F238E27FC236}">
                <a16:creationId xmlns:a16="http://schemas.microsoft.com/office/drawing/2014/main" id="{D78D23EB-5D9F-4540-94A3-08DBF7B8B91F}"/>
              </a:ext>
            </a:extLst>
          </p:cNvPr>
          <p:cNvSpPr>
            <a:spLocks noGrp="1"/>
          </p:cNvSpPr>
          <p:nvPr userDrawn="1">
            <p:ph type="body" sz="quarter" idx="15" hasCustomPrompt="1"/>
          </p:nvPr>
        </p:nvSpPr>
        <p:spPr>
          <a:xfrm>
            <a:off x="2387820" y="605013"/>
            <a:ext cx="1697037" cy="450850"/>
          </a:xfrm>
          <a:prstGeom prst="rect">
            <a:avLst/>
          </a:prstGeom>
        </p:spPr>
        <p:txBody>
          <a:bodyPr>
            <a:noAutofit/>
          </a:bodyPr>
          <a:lstStyle>
            <a:lvl1pPr marL="0" indent="0">
              <a:buNone/>
              <a:defRPr sz="2800" b="1">
                <a:solidFill>
                  <a:schemeClr val="accent1"/>
                </a:solidFill>
                <a:latin typeface="+mj-lt"/>
              </a:defRPr>
            </a:lvl1pPr>
            <a:lvl2pPr>
              <a:defRPr sz="2800" b="1">
                <a:solidFill>
                  <a:srgbClr val="B4001B"/>
                </a:solidFill>
                <a:latin typeface="+mj-lt"/>
              </a:defRPr>
            </a:lvl2pPr>
            <a:lvl3pPr>
              <a:defRPr sz="2800" b="1">
                <a:solidFill>
                  <a:srgbClr val="B4001B"/>
                </a:solidFill>
                <a:latin typeface="+mj-lt"/>
              </a:defRPr>
            </a:lvl3pPr>
            <a:lvl4pPr>
              <a:defRPr sz="2800" b="1">
                <a:solidFill>
                  <a:srgbClr val="B4001B"/>
                </a:solidFill>
                <a:latin typeface="+mj-lt"/>
              </a:defRPr>
            </a:lvl4pPr>
            <a:lvl5pPr>
              <a:defRPr sz="2800" b="1">
                <a:solidFill>
                  <a:srgbClr val="B4001B"/>
                </a:solidFill>
                <a:latin typeface="+mj-lt"/>
              </a:defRPr>
            </a:lvl5pPr>
          </a:lstStyle>
          <a:p>
            <a:pPr lvl="0"/>
            <a:r>
              <a:rPr lang="en-US" dirty="0"/>
              <a:t>20XX</a:t>
            </a:r>
            <a:endParaRPr lang="ru-RU" dirty="0"/>
          </a:p>
        </p:txBody>
      </p:sp>
      <p:sp>
        <p:nvSpPr>
          <p:cNvPr id="76" name="Text Placeholder 67">
            <a:extLst>
              <a:ext uri="{FF2B5EF4-FFF2-40B4-BE49-F238E27FC236}">
                <a16:creationId xmlns:a16="http://schemas.microsoft.com/office/drawing/2014/main" id="{52C8DAAC-AC34-4ADE-B88F-1C9288A5AEAB}"/>
              </a:ext>
            </a:extLst>
          </p:cNvPr>
          <p:cNvSpPr>
            <a:spLocks noGrp="1"/>
          </p:cNvSpPr>
          <p:nvPr userDrawn="1">
            <p:ph type="body" sz="quarter" idx="20" hasCustomPrompt="1"/>
          </p:nvPr>
        </p:nvSpPr>
        <p:spPr>
          <a:xfrm>
            <a:off x="2389955" y="1291863"/>
            <a:ext cx="1697037" cy="368946"/>
          </a:xfrm>
          <a:prstGeom prst="rect">
            <a:avLst/>
          </a:prstGeom>
        </p:spPr>
        <p:txBody>
          <a:bodyPr>
            <a:noAutofit/>
          </a:bodyPr>
          <a:lstStyle>
            <a:lvl1pPr marL="0" indent="0">
              <a:buNone/>
              <a:defRPr sz="1800" b="1">
                <a:solidFill>
                  <a:schemeClr val="accent3"/>
                </a:solidFill>
                <a:latin typeface="+mj-lt"/>
              </a:defRPr>
            </a:lvl1pPr>
            <a:lvl2pPr>
              <a:defRPr sz="2800" b="1">
                <a:solidFill>
                  <a:srgbClr val="B4001B"/>
                </a:solidFill>
                <a:latin typeface="+mj-lt"/>
              </a:defRPr>
            </a:lvl2pPr>
            <a:lvl3pPr>
              <a:defRPr sz="2800" b="1">
                <a:solidFill>
                  <a:srgbClr val="B4001B"/>
                </a:solidFill>
                <a:latin typeface="+mj-lt"/>
              </a:defRPr>
            </a:lvl3pPr>
            <a:lvl4pPr>
              <a:defRPr sz="2800" b="1">
                <a:solidFill>
                  <a:srgbClr val="B4001B"/>
                </a:solidFill>
                <a:latin typeface="+mj-lt"/>
              </a:defRPr>
            </a:lvl4pPr>
            <a:lvl5pPr>
              <a:defRPr sz="2800" b="1">
                <a:solidFill>
                  <a:srgbClr val="B4001B"/>
                </a:solidFill>
                <a:latin typeface="+mj-lt"/>
              </a:defRPr>
            </a:lvl5pPr>
          </a:lstStyle>
          <a:p>
            <a:pPr lvl="0"/>
            <a:r>
              <a:rPr lang="en-US" dirty="0"/>
              <a:t>Step 2</a:t>
            </a:r>
            <a:endParaRPr lang="ru-RU" dirty="0"/>
          </a:p>
        </p:txBody>
      </p:sp>
      <p:sp>
        <p:nvSpPr>
          <p:cNvPr id="81" name="Text Placeholder 67">
            <a:extLst>
              <a:ext uri="{FF2B5EF4-FFF2-40B4-BE49-F238E27FC236}">
                <a16:creationId xmlns:a16="http://schemas.microsoft.com/office/drawing/2014/main" id="{11C83BFB-0EB8-4D80-943B-BA7A252D4DFE}"/>
              </a:ext>
            </a:extLst>
          </p:cNvPr>
          <p:cNvSpPr>
            <a:spLocks noGrp="1"/>
          </p:cNvSpPr>
          <p:nvPr userDrawn="1">
            <p:ph type="body" sz="quarter" idx="25"/>
          </p:nvPr>
        </p:nvSpPr>
        <p:spPr>
          <a:xfrm>
            <a:off x="2387820" y="1696420"/>
            <a:ext cx="1697037" cy="1414919"/>
          </a:xfrm>
          <a:prstGeom prst="rect">
            <a:avLst/>
          </a:prstGeom>
        </p:spPr>
        <p:txBody>
          <a:bodyPr>
            <a:noAutofit/>
          </a:bodyPr>
          <a:lstStyle>
            <a:lvl1pPr marL="0" indent="0">
              <a:buNone/>
              <a:defRPr sz="1500" b="0" i="1">
                <a:solidFill>
                  <a:schemeClr val="accent3"/>
                </a:solidFill>
                <a:latin typeface="+mn-lt"/>
              </a:defRPr>
            </a:lvl1pPr>
            <a:lvl2pPr>
              <a:defRPr sz="2800" b="1">
                <a:solidFill>
                  <a:srgbClr val="B4001B"/>
                </a:solidFill>
                <a:latin typeface="+mj-lt"/>
              </a:defRPr>
            </a:lvl2pPr>
            <a:lvl3pPr>
              <a:defRPr sz="2800" b="1">
                <a:solidFill>
                  <a:srgbClr val="B4001B"/>
                </a:solidFill>
                <a:latin typeface="+mj-lt"/>
              </a:defRPr>
            </a:lvl3pPr>
            <a:lvl4pPr>
              <a:defRPr sz="2800" b="1">
                <a:solidFill>
                  <a:srgbClr val="B4001B"/>
                </a:solidFill>
                <a:latin typeface="+mj-lt"/>
              </a:defRPr>
            </a:lvl4pPr>
            <a:lvl5pPr>
              <a:defRPr sz="2800" b="1">
                <a:solidFill>
                  <a:srgbClr val="B4001B"/>
                </a:solidFill>
                <a:latin typeface="+mj-lt"/>
              </a:defRPr>
            </a:lvl5pPr>
          </a:lstStyle>
          <a:p>
            <a:pPr lvl="0"/>
            <a:r>
              <a:rPr lang="en-US"/>
              <a:t>Edit Master text styles</a:t>
            </a:r>
          </a:p>
        </p:txBody>
      </p:sp>
      <p:sp>
        <p:nvSpPr>
          <p:cNvPr id="70" name="Text Placeholder 67">
            <a:extLst>
              <a:ext uri="{FF2B5EF4-FFF2-40B4-BE49-F238E27FC236}">
                <a16:creationId xmlns:a16="http://schemas.microsoft.com/office/drawing/2014/main" id="{4ED1DE17-B2BC-417B-BFB0-D3CDF7209734}"/>
              </a:ext>
            </a:extLst>
          </p:cNvPr>
          <p:cNvSpPr>
            <a:spLocks noGrp="1"/>
          </p:cNvSpPr>
          <p:nvPr userDrawn="1">
            <p:ph type="body" sz="quarter" idx="16" hasCustomPrompt="1"/>
          </p:nvPr>
        </p:nvSpPr>
        <p:spPr>
          <a:xfrm>
            <a:off x="4464881" y="605013"/>
            <a:ext cx="1697037" cy="450850"/>
          </a:xfrm>
          <a:prstGeom prst="rect">
            <a:avLst/>
          </a:prstGeom>
        </p:spPr>
        <p:txBody>
          <a:bodyPr>
            <a:noAutofit/>
          </a:bodyPr>
          <a:lstStyle>
            <a:lvl1pPr marL="0" indent="0">
              <a:buNone/>
              <a:defRPr sz="2800" b="1">
                <a:solidFill>
                  <a:schemeClr val="accent1"/>
                </a:solidFill>
                <a:latin typeface="+mj-lt"/>
              </a:defRPr>
            </a:lvl1pPr>
            <a:lvl2pPr>
              <a:defRPr sz="2800" b="1">
                <a:solidFill>
                  <a:srgbClr val="B4001B"/>
                </a:solidFill>
                <a:latin typeface="+mj-lt"/>
              </a:defRPr>
            </a:lvl2pPr>
            <a:lvl3pPr>
              <a:defRPr sz="2800" b="1">
                <a:solidFill>
                  <a:srgbClr val="B4001B"/>
                </a:solidFill>
                <a:latin typeface="+mj-lt"/>
              </a:defRPr>
            </a:lvl3pPr>
            <a:lvl4pPr>
              <a:defRPr sz="2800" b="1">
                <a:solidFill>
                  <a:srgbClr val="B4001B"/>
                </a:solidFill>
                <a:latin typeface="+mj-lt"/>
              </a:defRPr>
            </a:lvl4pPr>
            <a:lvl5pPr>
              <a:defRPr sz="2800" b="1">
                <a:solidFill>
                  <a:srgbClr val="B4001B"/>
                </a:solidFill>
                <a:latin typeface="+mj-lt"/>
              </a:defRPr>
            </a:lvl5pPr>
          </a:lstStyle>
          <a:p>
            <a:pPr lvl="0"/>
            <a:r>
              <a:rPr lang="en-US" dirty="0"/>
              <a:t>20XX</a:t>
            </a:r>
            <a:endParaRPr lang="ru-RU" dirty="0"/>
          </a:p>
        </p:txBody>
      </p:sp>
      <p:sp>
        <p:nvSpPr>
          <p:cNvPr id="77" name="Text Placeholder 67">
            <a:extLst>
              <a:ext uri="{FF2B5EF4-FFF2-40B4-BE49-F238E27FC236}">
                <a16:creationId xmlns:a16="http://schemas.microsoft.com/office/drawing/2014/main" id="{2406C601-7B6F-4E9D-A973-B2CC92C0DDA5}"/>
              </a:ext>
            </a:extLst>
          </p:cNvPr>
          <p:cNvSpPr>
            <a:spLocks noGrp="1"/>
          </p:cNvSpPr>
          <p:nvPr userDrawn="1">
            <p:ph type="body" sz="quarter" idx="21" hasCustomPrompt="1"/>
          </p:nvPr>
        </p:nvSpPr>
        <p:spPr>
          <a:xfrm>
            <a:off x="4467016" y="1291863"/>
            <a:ext cx="1697037" cy="368946"/>
          </a:xfrm>
          <a:prstGeom prst="rect">
            <a:avLst/>
          </a:prstGeom>
        </p:spPr>
        <p:txBody>
          <a:bodyPr>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a:solidFill>
                  <a:schemeClr val="accent3"/>
                </a:solidFill>
                <a:latin typeface="+mj-lt"/>
              </a:defRPr>
            </a:lvl1pPr>
            <a:lvl2pPr>
              <a:defRPr sz="2800" b="1">
                <a:solidFill>
                  <a:srgbClr val="B4001B"/>
                </a:solidFill>
                <a:latin typeface="+mj-lt"/>
              </a:defRPr>
            </a:lvl2pPr>
            <a:lvl3pPr>
              <a:defRPr sz="2800" b="1">
                <a:solidFill>
                  <a:srgbClr val="B4001B"/>
                </a:solidFill>
                <a:latin typeface="+mj-lt"/>
              </a:defRPr>
            </a:lvl3pPr>
            <a:lvl4pPr>
              <a:defRPr sz="2800" b="1">
                <a:solidFill>
                  <a:srgbClr val="B4001B"/>
                </a:solidFill>
                <a:latin typeface="+mj-lt"/>
              </a:defRPr>
            </a:lvl4pPr>
            <a:lvl5pPr>
              <a:defRPr sz="2800" b="1">
                <a:solidFill>
                  <a:srgbClr val="B4001B"/>
                </a:solidFill>
                <a:latin typeface="+mj-lt"/>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Step 3</a:t>
            </a:r>
            <a:endParaRPr lang="ru-RU" dirty="0"/>
          </a:p>
        </p:txBody>
      </p:sp>
      <p:sp>
        <p:nvSpPr>
          <p:cNvPr id="82" name="Text Placeholder 67">
            <a:extLst>
              <a:ext uri="{FF2B5EF4-FFF2-40B4-BE49-F238E27FC236}">
                <a16:creationId xmlns:a16="http://schemas.microsoft.com/office/drawing/2014/main" id="{1863E5AC-A2CE-4EFB-9433-5F599B2B061F}"/>
              </a:ext>
            </a:extLst>
          </p:cNvPr>
          <p:cNvSpPr>
            <a:spLocks noGrp="1"/>
          </p:cNvSpPr>
          <p:nvPr userDrawn="1">
            <p:ph type="body" sz="quarter" idx="26"/>
          </p:nvPr>
        </p:nvSpPr>
        <p:spPr>
          <a:xfrm>
            <a:off x="4464881" y="1696420"/>
            <a:ext cx="1697037" cy="1414919"/>
          </a:xfrm>
          <a:prstGeom prst="rect">
            <a:avLst/>
          </a:prstGeom>
        </p:spPr>
        <p:txBody>
          <a:bodyPr>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500" b="0" i="1">
                <a:solidFill>
                  <a:schemeClr val="accent3"/>
                </a:solidFill>
                <a:latin typeface="+mn-lt"/>
              </a:defRPr>
            </a:lvl1pPr>
            <a:lvl2pPr>
              <a:defRPr sz="2800" b="1">
                <a:solidFill>
                  <a:srgbClr val="B4001B"/>
                </a:solidFill>
                <a:latin typeface="+mj-lt"/>
              </a:defRPr>
            </a:lvl2pPr>
            <a:lvl3pPr>
              <a:defRPr sz="2800" b="1">
                <a:solidFill>
                  <a:srgbClr val="B4001B"/>
                </a:solidFill>
                <a:latin typeface="+mj-lt"/>
              </a:defRPr>
            </a:lvl3pPr>
            <a:lvl4pPr>
              <a:defRPr sz="2800" b="1">
                <a:solidFill>
                  <a:srgbClr val="B4001B"/>
                </a:solidFill>
                <a:latin typeface="+mj-lt"/>
              </a:defRPr>
            </a:lvl4pPr>
            <a:lvl5pPr>
              <a:defRPr sz="2800" b="1">
                <a:solidFill>
                  <a:srgbClr val="B4001B"/>
                </a:solidFill>
                <a:latin typeface="+mj-lt"/>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Edit Master text styles</a:t>
            </a:r>
          </a:p>
        </p:txBody>
      </p:sp>
      <p:sp>
        <p:nvSpPr>
          <p:cNvPr id="71" name="Text Placeholder 67">
            <a:extLst>
              <a:ext uri="{FF2B5EF4-FFF2-40B4-BE49-F238E27FC236}">
                <a16:creationId xmlns:a16="http://schemas.microsoft.com/office/drawing/2014/main" id="{166A426C-5268-45E2-8D57-A0DC553E0187}"/>
              </a:ext>
            </a:extLst>
          </p:cNvPr>
          <p:cNvSpPr>
            <a:spLocks noGrp="1"/>
          </p:cNvSpPr>
          <p:nvPr userDrawn="1">
            <p:ph type="body" sz="quarter" idx="17" hasCustomPrompt="1"/>
          </p:nvPr>
        </p:nvSpPr>
        <p:spPr>
          <a:xfrm>
            <a:off x="6409422" y="605013"/>
            <a:ext cx="1697037" cy="450850"/>
          </a:xfrm>
          <a:prstGeom prst="rect">
            <a:avLst/>
          </a:prstGeom>
        </p:spPr>
        <p:txBody>
          <a:bodyPr>
            <a:noAutofit/>
          </a:bodyPr>
          <a:lstStyle>
            <a:lvl1pPr marL="0" indent="0">
              <a:buNone/>
              <a:defRPr sz="2800" b="1">
                <a:solidFill>
                  <a:schemeClr val="accent1"/>
                </a:solidFill>
                <a:latin typeface="+mj-lt"/>
              </a:defRPr>
            </a:lvl1pPr>
            <a:lvl2pPr>
              <a:defRPr sz="2800" b="1">
                <a:solidFill>
                  <a:srgbClr val="B4001B"/>
                </a:solidFill>
                <a:latin typeface="+mj-lt"/>
              </a:defRPr>
            </a:lvl2pPr>
            <a:lvl3pPr>
              <a:defRPr sz="2800" b="1">
                <a:solidFill>
                  <a:srgbClr val="B4001B"/>
                </a:solidFill>
                <a:latin typeface="+mj-lt"/>
              </a:defRPr>
            </a:lvl3pPr>
            <a:lvl4pPr>
              <a:defRPr sz="2800" b="1">
                <a:solidFill>
                  <a:srgbClr val="B4001B"/>
                </a:solidFill>
                <a:latin typeface="+mj-lt"/>
              </a:defRPr>
            </a:lvl4pPr>
            <a:lvl5pPr>
              <a:defRPr sz="2800" b="1">
                <a:solidFill>
                  <a:srgbClr val="B4001B"/>
                </a:solidFill>
                <a:latin typeface="+mj-lt"/>
              </a:defRPr>
            </a:lvl5pPr>
          </a:lstStyle>
          <a:p>
            <a:pPr lvl="0"/>
            <a:r>
              <a:rPr lang="en-US" dirty="0"/>
              <a:t>20XX</a:t>
            </a:r>
            <a:endParaRPr lang="ru-RU" dirty="0"/>
          </a:p>
        </p:txBody>
      </p:sp>
      <p:sp>
        <p:nvSpPr>
          <p:cNvPr id="78" name="Text Placeholder 67">
            <a:extLst>
              <a:ext uri="{FF2B5EF4-FFF2-40B4-BE49-F238E27FC236}">
                <a16:creationId xmlns:a16="http://schemas.microsoft.com/office/drawing/2014/main" id="{84AA07B3-267A-4EF3-884B-C7811E2A82E2}"/>
              </a:ext>
            </a:extLst>
          </p:cNvPr>
          <p:cNvSpPr>
            <a:spLocks noGrp="1"/>
          </p:cNvSpPr>
          <p:nvPr userDrawn="1">
            <p:ph type="body" sz="quarter" idx="22" hasCustomPrompt="1"/>
          </p:nvPr>
        </p:nvSpPr>
        <p:spPr>
          <a:xfrm>
            <a:off x="6385053" y="1291863"/>
            <a:ext cx="1697037" cy="368946"/>
          </a:xfrm>
          <a:prstGeom prst="rect">
            <a:avLst/>
          </a:prstGeom>
        </p:spPr>
        <p:txBody>
          <a:bodyPr>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a:solidFill>
                  <a:schemeClr val="accent3"/>
                </a:solidFill>
                <a:latin typeface="+mj-lt"/>
              </a:defRPr>
            </a:lvl1pPr>
            <a:lvl2pPr>
              <a:defRPr sz="2800" b="1">
                <a:solidFill>
                  <a:srgbClr val="B4001B"/>
                </a:solidFill>
                <a:latin typeface="+mj-lt"/>
              </a:defRPr>
            </a:lvl2pPr>
            <a:lvl3pPr>
              <a:defRPr sz="2800" b="1">
                <a:solidFill>
                  <a:srgbClr val="B4001B"/>
                </a:solidFill>
                <a:latin typeface="+mj-lt"/>
              </a:defRPr>
            </a:lvl3pPr>
            <a:lvl4pPr>
              <a:defRPr sz="2800" b="1">
                <a:solidFill>
                  <a:srgbClr val="B4001B"/>
                </a:solidFill>
                <a:latin typeface="+mj-lt"/>
              </a:defRPr>
            </a:lvl4pPr>
            <a:lvl5pPr>
              <a:defRPr sz="2800" b="1">
                <a:solidFill>
                  <a:srgbClr val="B4001B"/>
                </a:solidFill>
                <a:latin typeface="+mj-lt"/>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Step 4</a:t>
            </a:r>
            <a:endParaRPr lang="ru-RU" dirty="0"/>
          </a:p>
        </p:txBody>
      </p:sp>
      <p:sp>
        <p:nvSpPr>
          <p:cNvPr id="83" name="Text Placeholder 67">
            <a:extLst>
              <a:ext uri="{FF2B5EF4-FFF2-40B4-BE49-F238E27FC236}">
                <a16:creationId xmlns:a16="http://schemas.microsoft.com/office/drawing/2014/main" id="{8200DF41-88E6-45EF-AE9D-B56233AD17E6}"/>
              </a:ext>
            </a:extLst>
          </p:cNvPr>
          <p:cNvSpPr>
            <a:spLocks noGrp="1"/>
          </p:cNvSpPr>
          <p:nvPr userDrawn="1">
            <p:ph type="body" sz="quarter" idx="27"/>
          </p:nvPr>
        </p:nvSpPr>
        <p:spPr>
          <a:xfrm>
            <a:off x="6382918" y="1696420"/>
            <a:ext cx="1697037" cy="1414919"/>
          </a:xfrm>
          <a:prstGeom prst="rect">
            <a:avLst/>
          </a:prstGeom>
        </p:spPr>
        <p:txBody>
          <a:bodyPr>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500" b="0" i="1">
                <a:solidFill>
                  <a:schemeClr val="accent3"/>
                </a:solidFill>
                <a:latin typeface="+mn-lt"/>
              </a:defRPr>
            </a:lvl1pPr>
            <a:lvl2pPr>
              <a:defRPr sz="2800" b="1">
                <a:solidFill>
                  <a:srgbClr val="B4001B"/>
                </a:solidFill>
                <a:latin typeface="+mj-lt"/>
              </a:defRPr>
            </a:lvl2pPr>
            <a:lvl3pPr>
              <a:defRPr sz="2800" b="1">
                <a:solidFill>
                  <a:srgbClr val="B4001B"/>
                </a:solidFill>
                <a:latin typeface="+mj-lt"/>
              </a:defRPr>
            </a:lvl3pPr>
            <a:lvl4pPr>
              <a:defRPr sz="2800" b="1">
                <a:solidFill>
                  <a:srgbClr val="B4001B"/>
                </a:solidFill>
                <a:latin typeface="+mj-lt"/>
              </a:defRPr>
            </a:lvl4pPr>
            <a:lvl5pPr>
              <a:defRPr sz="2800" b="1">
                <a:solidFill>
                  <a:srgbClr val="B4001B"/>
                </a:solidFill>
                <a:latin typeface="+mj-lt"/>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Edit Master text styles</a:t>
            </a:r>
          </a:p>
        </p:txBody>
      </p:sp>
      <p:sp>
        <p:nvSpPr>
          <p:cNvPr id="72" name="Text Placeholder 67">
            <a:extLst>
              <a:ext uri="{FF2B5EF4-FFF2-40B4-BE49-F238E27FC236}">
                <a16:creationId xmlns:a16="http://schemas.microsoft.com/office/drawing/2014/main" id="{27F6FCF2-4954-4E07-BD4A-54040E169886}"/>
              </a:ext>
            </a:extLst>
          </p:cNvPr>
          <p:cNvSpPr>
            <a:spLocks noGrp="1"/>
          </p:cNvSpPr>
          <p:nvPr userDrawn="1">
            <p:ph type="body" sz="quarter" idx="18" hasCustomPrompt="1"/>
          </p:nvPr>
        </p:nvSpPr>
        <p:spPr>
          <a:xfrm>
            <a:off x="8459979" y="605013"/>
            <a:ext cx="1697037" cy="450850"/>
          </a:xfrm>
          <a:prstGeom prst="rect">
            <a:avLst/>
          </a:prstGeom>
        </p:spPr>
        <p:txBody>
          <a:bodyPr>
            <a:noAutofit/>
          </a:bodyPr>
          <a:lstStyle>
            <a:lvl1pPr marL="0" indent="0">
              <a:buNone/>
              <a:defRPr sz="2800" b="1">
                <a:solidFill>
                  <a:schemeClr val="accent1"/>
                </a:solidFill>
                <a:latin typeface="+mj-lt"/>
              </a:defRPr>
            </a:lvl1pPr>
            <a:lvl2pPr>
              <a:defRPr sz="2800" b="1">
                <a:solidFill>
                  <a:srgbClr val="B4001B"/>
                </a:solidFill>
                <a:latin typeface="+mj-lt"/>
              </a:defRPr>
            </a:lvl2pPr>
            <a:lvl3pPr>
              <a:defRPr sz="2800" b="1">
                <a:solidFill>
                  <a:srgbClr val="B4001B"/>
                </a:solidFill>
                <a:latin typeface="+mj-lt"/>
              </a:defRPr>
            </a:lvl3pPr>
            <a:lvl4pPr>
              <a:defRPr sz="2800" b="1">
                <a:solidFill>
                  <a:srgbClr val="B4001B"/>
                </a:solidFill>
                <a:latin typeface="+mj-lt"/>
              </a:defRPr>
            </a:lvl4pPr>
            <a:lvl5pPr>
              <a:defRPr sz="2800" b="1">
                <a:solidFill>
                  <a:srgbClr val="B4001B"/>
                </a:solidFill>
                <a:latin typeface="+mj-lt"/>
              </a:defRPr>
            </a:lvl5pPr>
          </a:lstStyle>
          <a:p>
            <a:pPr lvl="0"/>
            <a:r>
              <a:rPr lang="en-US" dirty="0"/>
              <a:t>20XX</a:t>
            </a:r>
            <a:endParaRPr lang="ru-RU" dirty="0"/>
          </a:p>
        </p:txBody>
      </p:sp>
      <p:sp>
        <p:nvSpPr>
          <p:cNvPr id="79" name="Text Placeholder 67">
            <a:extLst>
              <a:ext uri="{FF2B5EF4-FFF2-40B4-BE49-F238E27FC236}">
                <a16:creationId xmlns:a16="http://schemas.microsoft.com/office/drawing/2014/main" id="{9752F311-54E4-4A2F-A676-CE541AC3AF22}"/>
              </a:ext>
            </a:extLst>
          </p:cNvPr>
          <p:cNvSpPr>
            <a:spLocks noGrp="1"/>
          </p:cNvSpPr>
          <p:nvPr userDrawn="1">
            <p:ph type="body" sz="quarter" idx="23" hasCustomPrompt="1"/>
          </p:nvPr>
        </p:nvSpPr>
        <p:spPr>
          <a:xfrm>
            <a:off x="8462114" y="1291863"/>
            <a:ext cx="1697037" cy="368946"/>
          </a:xfrm>
          <a:prstGeom prst="rect">
            <a:avLst/>
          </a:prstGeom>
        </p:spPr>
        <p:txBody>
          <a:bodyPr>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a:solidFill>
                  <a:schemeClr val="accent3"/>
                </a:solidFill>
                <a:latin typeface="+mj-lt"/>
              </a:defRPr>
            </a:lvl1pPr>
            <a:lvl2pPr>
              <a:defRPr sz="2800" b="1">
                <a:solidFill>
                  <a:srgbClr val="B4001B"/>
                </a:solidFill>
                <a:latin typeface="+mj-lt"/>
              </a:defRPr>
            </a:lvl2pPr>
            <a:lvl3pPr>
              <a:defRPr sz="2800" b="1">
                <a:solidFill>
                  <a:srgbClr val="B4001B"/>
                </a:solidFill>
                <a:latin typeface="+mj-lt"/>
              </a:defRPr>
            </a:lvl3pPr>
            <a:lvl4pPr>
              <a:defRPr sz="2800" b="1">
                <a:solidFill>
                  <a:srgbClr val="B4001B"/>
                </a:solidFill>
                <a:latin typeface="+mj-lt"/>
              </a:defRPr>
            </a:lvl4pPr>
            <a:lvl5pPr>
              <a:defRPr sz="2800" b="1">
                <a:solidFill>
                  <a:srgbClr val="B4001B"/>
                </a:solidFill>
                <a:latin typeface="+mj-lt"/>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Step 5</a:t>
            </a:r>
            <a:endParaRPr lang="ru-RU" dirty="0"/>
          </a:p>
        </p:txBody>
      </p:sp>
      <p:sp>
        <p:nvSpPr>
          <p:cNvPr id="84" name="Text Placeholder 67">
            <a:extLst>
              <a:ext uri="{FF2B5EF4-FFF2-40B4-BE49-F238E27FC236}">
                <a16:creationId xmlns:a16="http://schemas.microsoft.com/office/drawing/2014/main" id="{293395E1-4412-462F-9A23-3BEF7CCC2498}"/>
              </a:ext>
            </a:extLst>
          </p:cNvPr>
          <p:cNvSpPr>
            <a:spLocks noGrp="1"/>
          </p:cNvSpPr>
          <p:nvPr userDrawn="1">
            <p:ph type="body" sz="quarter" idx="28"/>
          </p:nvPr>
        </p:nvSpPr>
        <p:spPr>
          <a:xfrm>
            <a:off x="8459979" y="1696420"/>
            <a:ext cx="1697037" cy="1414919"/>
          </a:xfrm>
          <a:prstGeom prst="rect">
            <a:avLst/>
          </a:prstGeom>
        </p:spPr>
        <p:txBody>
          <a:bodyPr>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500" b="0" i="1">
                <a:solidFill>
                  <a:schemeClr val="accent3"/>
                </a:solidFill>
                <a:latin typeface="+mn-lt"/>
              </a:defRPr>
            </a:lvl1pPr>
            <a:lvl2pPr>
              <a:defRPr sz="2800" b="1">
                <a:solidFill>
                  <a:srgbClr val="B4001B"/>
                </a:solidFill>
                <a:latin typeface="+mj-lt"/>
              </a:defRPr>
            </a:lvl2pPr>
            <a:lvl3pPr>
              <a:defRPr sz="2800" b="1">
                <a:solidFill>
                  <a:srgbClr val="B4001B"/>
                </a:solidFill>
                <a:latin typeface="+mj-lt"/>
              </a:defRPr>
            </a:lvl3pPr>
            <a:lvl4pPr>
              <a:defRPr sz="2800" b="1">
                <a:solidFill>
                  <a:srgbClr val="B4001B"/>
                </a:solidFill>
                <a:latin typeface="+mj-lt"/>
              </a:defRPr>
            </a:lvl4pPr>
            <a:lvl5pPr>
              <a:defRPr sz="2800" b="1">
                <a:solidFill>
                  <a:srgbClr val="B4001B"/>
                </a:solidFill>
                <a:latin typeface="+mj-lt"/>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Edit Master text styles</a:t>
            </a:r>
          </a:p>
        </p:txBody>
      </p:sp>
      <p:cxnSp>
        <p:nvCxnSpPr>
          <p:cNvPr id="43" name="Straight Connector 42">
            <a:extLst>
              <a:ext uri="{FF2B5EF4-FFF2-40B4-BE49-F238E27FC236}">
                <a16:creationId xmlns:a16="http://schemas.microsoft.com/office/drawing/2014/main" id="{DA423E63-093D-4A99-8C31-28E180F8111E}"/>
              </a:ext>
            </a:extLst>
          </p:cNvPr>
          <p:cNvCxnSpPr>
            <a:cxnSpLocks/>
          </p:cNvCxnSpPr>
          <p:nvPr userDrawn="1"/>
        </p:nvCxnSpPr>
        <p:spPr>
          <a:xfrm>
            <a:off x="303002" y="515853"/>
            <a:ext cx="11850448" cy="4817"/>
          </a:xfrm>
          <a:prstGeom prst="line">
            <a:avLst/>
          </a:prstGeom>
          <a:ln w="19050">
            <a:solidFill>
              <a:srgbClr val="9399A1"/>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7D0D0389-9377-4F66-90DE-3BF0280F595D}"/>
              </a:ext>
            </a:extLst>
          </p:cNvPr>
          <p:cNvSpPr>
            <a:spLocks noGrp="1"/>
          </p:cNvSpPr>
          <p:nvPr>
            <p:ph type="sldNum" sz="quarter" idx="12"/>
          </p:nvPr>
        </p:nvSpPr>
        <p:spPr>
          <a:xfrm>
            <a:off x="767915" y="5497612"/>
            <a:ext cx="321039" cy="365125"/>
          </a:xfrm>
        </p:spPr>
        <p:txBody>
          <a:bodyPr/>
          <a:lstStyle>
            <a:lvl1pPr>
              <a:defRPr>
                <a:solidFill>
                  <a:srgbClr val="C0167A"/>
                </a:solidFill>
              </a:defRPr>
            </a:lvl1pPr>
          </a:lstStyle>
          <a:p>
            <a:fld id="{4F4E0FEE-E42D-435A-A441-DBC63D7AFC28}" type="slidenum">
              <a:rPr lang="ru-RU" smtClean="0"/>
              <a:pPr/>
              <a:t>‹#›</a:t>
            </a:fld>
            <a:endParaRPr lang="ru-RU" dirty="0"/>
          </a:p>
        </p:txBody>
      </p:sp>
      <p:cxnSp>
        <p:nvCxnSpPr>
          <p:cNvPr id="44" name="Straight Connector 43">
            <a:extLst>
              <a:ext uri="{FF2B5EF4-FFF2-40B4-BE49-F238E27FC236}">
                <a16:creationId xmlns:a16="http://schemas.microsoft.com/office/drawing/2014/main" id="{FCC36F7E-FD23-48F3-A09A-9CC43031B561}"/>
              </a:ext>
            </a:extLst>
          </p:cNvPr>
          <p:cNvCxnSpPr>
            <a:cxnSpLocks/>
          </p:cNvCxnSpPr>
          <p:nvPr userDrawn="1"/>
        </p:nvCxnSpPr>
        <p:spPr>
          <a:xfrm>
            <a:off x="419749" y="1146979"/>
            <a:ext cx="11747607" cy="0"/>
          </a:xfrm>
          <a:prstGeom prst="line">
            <a:avLst/>
          </a:prstGeom>
          <a:ln w="72390">
            <a:solidFill>
              <a:srgbClr val="1C3268"/>
            </a:solidFill>
          </a:ln>
        </p:spPr>
        <p:style>
          <a:lnRef idx="1">
            <a:schemeClr val="accent1"/>
          </a:lnRef>
          <a:fillRef idx="0">
            <a:schemeClr val="accent1"/>
          </a:fillRef>
          <a:effectRef idx="0">
            <a:schemeClr val="accent1"/>
          </a:effectRef>
          <a:fontRef idx="minor">
            <a:schemeClr val="tx1"/>
          </a:fontRef>
        </p:style>
      </p:cxnSp>
      <p:sp>
        <p:nvSpPr>
          <p:cNvPr id="52" name="Oval 51">
            <a:extLst>
              <a:ext uri="{FF2B5EF4-FFF2-40B4-BE49-F238E27FC236}">
                <a16:creationId xmlns:a16="http://schemas.microsoft.com/office/drawing/2014/main" id="{5EE24256-9159-4D60-B60A-3498FC98CD09}"/>
              </a:ext>
            </a:extLst>
          </p:cNvPr>
          <p:cNvSpPr/>
          <p:nvPr userDrawn="1"/>
        </p:nvSpPr>
        <p:spPr>
          <a:xfrm>
            <a:off x="2222145" y="1078399"/>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C0167A"/>
              </a:solidFill>
            </a:endParaRPr>
          </a:p>
        </p:txBody>
      </p:sp>
      <p:sp>
        <p:nvSpPr>
          <p:cNvPr id="62" name="Text Placeholder 67">
            <a:extLst>
              <a:ext uri="{FF2B5EF4-FFF2-40B4-BE49-F238E27FC236}">
                <a16:creationId xmlns:a16="http://schemas.microsoft.com/office/drawing/2014/main" id="{3966472E-626D-C241-8507-F7137120B63F}"/>
              </a:ext>
            </a:extLst>
          </p:cNvPr>
          <p:cNvSpPr>
            <a:spLocks noGrp="1"/>
          </p:cNvSpPr>
          <p:nvPr>
            <p:ph type="body" sz="quarter" idx="30" hasCustomPrompt="1"/>
          </p:nvPr>
        </p:nvSpPr>
        <p:spPr>
          <a:xfrm>
            <a:off x="10467908" y="597803"/>
            <a:ext cx="1602504" cy="450850"/>
          </a:xfrm>
          <a:prstGeom prst="rect">
            <a:avLst/>
          </a:prstGeom>
        </p:spPr>
        <p:txBody>
          <a:bodyPr>
            <a:noAutofit/>
          </a:bodyPr>
          <a:lstStyle>
            <a:lvl1pPr marL="0" indent="0">
              <a:buNone/>
              <a:defRPr sz="2800" b="1">
                <a:solidFill>
                  <a:schemeClr val="accent1"/>
                </a:solidFill>
                <a:latin typeface="+mj-lt"/>
              </a:defRPr>
            </a:lvl1pPr>
            <a:lvl2pPr>
              <a:defRPr sz="2800" b="1">
                <a:solidFill>
                  <a:srgbClr val="B4001B"/>
                </a:solidFill>
                <a:latin typeface="+mj-lt"/>
              </a:defRPr>
            </a:lvl2pPr>
            <a:lvl3pPr>
              <a:defRPr sz="2800" b="1">
                <a:solidFill>
                  <a:srgbClr val="B4001B"/>
                </a:solidFill>
                <a:latin typeface="+mj-lt"/>
              </a:defRPr>
            </a:lvl3pPr>
            <a:lvl4pPr>
              <a:defRPr sz="2800" b="1">
                <a:solidFill>
                  <a:srgbClr val="B4001B"/>
                </a:solidFill>
                <a:latin typeface="+mj-lt"/>
              </a:defRPr>
            </a:lvl4pPr>
            <a:lvl5pPr>
              <a:defRPr sz="2800" b="1">
                <a:solidFill>
                  <a:srgbClr val="B4001B"/>
                </a:solidFill>
                <a:latin typeface="+mj-lt"/>
              </a:defRPr>
            </a:lvl5pPr>
          </a:lstStyle>
          <a:p>
            <a:pPr lvl="0"/>
            <a:r>
              <a:rPr lang="en-US" dirty="0"/>
              <a:t>20XX</a:t>
            </a:r>
            <a:endParaRPr lang="ru-RU" dirty="0"/>
          </a:p>
        </p:txBody>
      </p:sp>
      <p:sp>
        <p:nvSpPr>
          <p:cNvPr id="63" name="Text Placeholder 67">
            <a:extLst>
              <a:ext uri="{FF2B5EF4-FFF2-40B4-BE49-F238E27FC236}">
                <a16:creationId xmlns:a16="http://schemas.microsoft.com/office/drawing/2014/main" id="{00397837-EF8B-2541-9330-ACB47C3ACFFB}"/>
              </a:ext>
            </a:extLst>
          </p:cNvPr>
          <p:cNvSpPr>
            <a:spLocks noGrp="1"/>
          </p:cNvSpPr>
          <p:nvPr>
            <p:ph type="body" sz="quarter" idx="31" hasCustomPrompt="1"/>
          </p:nvPr>
        </p:nvSpPr>
        <p:spPr>
          <a:xfrm>
            <a:off x="10470042" y="1284653"/>
            <a:ext cx="1697037" cy="368946"/>
          </a:xfrm>
          <a:prstGeom prst="rect">
            <a:avLst/>
          </a:prstGeom>
        </p:spPr>
        <p:txBody>
          <a:bodyPr>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a:solidFill>
                  <a:schemeClr val="accent3"/>
                </a:solidFill>
                <a:latin typeface="+mj-lt"/>
              </a:defRPr>
            </a:lvl1pPr>
            <a:lvl2pPr>
              <a:defRPr sz="2800" b="1">
                <a:solidFill>
                  <a:srgbClr val="B4001B"/>
                </a:solidFill>
                <a:latin typeface="+mj-lt"/>
              </a:defRPr>
            </a:lvl2pPr>
            <a:lvl3pPr>
              <a:defRPr sz="2800" b="1">
                <a:solidFill>
                  <a:srgbClr val="B4001B"/>
                </a:solidFill>
                <a:latin typeface="+mj-lt"/>
              </a:defRPr>
            </a:lvl3pPr>
            <a:lvl4pPr>
              <a:defRPr sz="2800" b="1">
                <a:solidFill>
                  <a:srgbClr val="B4001B"/>
                </a:solidFill>
                <a:latin typeface="+mj-lt"/>
              </a:defRPr>
            </a:lvl4pPr>
            <a:lvl5pPr>
              <a:defRPr sz="2800" b="1">
                <a:solidFill>
                  <a:srgbClr val="B4001B"/>
                </a:solidFill>
                <a:latin typeface="+mj-lt"/>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Step 6</a:t>
            </a:r>
            <a:endParaRPr lang="ru-RU" dirty="0"/>
          </a:p>
        </p:txBody>
      </p:sp>
      <p:sp>
        <p:nvSpPr>
          <p:cNvPr id="64" name="Text Placeholder 67">
            <a:extLst>
              <a:ext uri="{FF2B5EF4-FFF2-40B4-BE49-F238E27FC236}">
                <a16:creationId xmlns:a16="http://schemas.microsoft.com/office/drawing/2014/main" id="{4230DDD9-A760-174A-A455-A108D7FC6C12}"/>
              </a:ext>
            </a:extLst>
          </p:cNvPr>
          <p:cNvSpPr>
            <a:spLocks noGrp="1"/>
          </p:cNvSpPr>
          <p:nvPr>
            <p:ph type="body" sz="quarter" idx="32"/>
          </p:nvPr>
        </p:nvSpPr>
        <p:spPr>
          <a:xfrm>
            <a:off x="10467907" y="1689210"/>
            <a:ext cx="1697037" cy="1414919"/>
          </a:xfrm>
          <a:prstGeom prst="rect">
            <a:avLst/>
          </a:prstGeom>
        </p:spPr>
        <p:txBody>
          <a:bodyPr>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500" b="0" i="1">
                <a:solidFill>
                  <a:schemeClr val="accent3"/>
                </a:solidFill>
                <a:latin typeface="+mn-lt"/>
              </a:defRPr>
            </a:lvl1pPr>
            <a:lvl2pPr>
              <a:defRPr sz="2800" b="1">
                <a:solidFill>
                  <a:srgbClr val="B4001B"/>
                </a:solidFill>
                <a:latin typeface="+mj-lt"/>
              </a:defRPr>
            </a:lvl2pPr>
            <a:lvl3pPr>
              <a:defRPr sz="2800" b="1">
                <a:solidFill>
                  <a:srgbClr val="B4001B"/>
                </a:solidFill>
                <a:latin typeface="+mj-lt"/>
              </a:defRPr>
            </a:lvl3pPr>
            <a:lvl4pPr>
              <a:defRPr sz="2800" b="1">
                <a:solidFill>
                  <a:srgbClr val="B4001B"/>
                </a:solidFill>
                <a:latin typeface="+mj-lt"/>
              </a:defRPr>
            </a:lvl4pPr>
            <a:lvl5pPr>
              <a:defRPr sz="2800" b="1">
                <a:solidFill>
                  <a:srgbClr val="B4001B"/>
                </a:solidFill>
                <a:latin typeface="+mj-lt"/>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Edit Master text styles</a:t>
            </a:r>
          </a:p>
        </p:txBody>
      </p:sp>
      <p:grpSp>
        <p:nvGrpSpPr>
          <p:cNvPr id="85" name="Group 84">
            <a:extLst>
              <a:ext uri="{FF2B5EF4-FFF2-40B4-BE49-F238E27FC236}">
                <a16:creationId xmlns:a16="http://schemas.microsoft.com/office/drawing/2014/main" id="{E6CCC80F-5A2F-FD44-82ED-30DCBFCE106C}"/>
              </a:ext>
            </a:extLst>
          </p:cNvPr>
          <p:cNvGrpSpPr/>
          <p:nvPr userDrawn="1"/>
        </p:nvGrpSpPr>
        <p:grpSpPr>
          <a:xfrm>
            <a:off x="10231744" y="993309"/>
            <a:ext cx="265176" cy="265176"/>
            <a:chOff x="818907" y="3062958"/>
            <a:chExt cx="265176" cy="265176"/>
          </a:xfrm>
          <a:solidFill>
            <a:srgbClr val="C0167A"/>
          </a:solidFill>
        </p:grpSpPr>
        <p:sp>
          <p:nvSpPr>
            <p:cNvPr id="86" name="Oval 85">
              <a:extLst>
                <a:ext uri="{FF2B5EF4-FFF2-40B4-BE49-F238E27FC236}">
                  <a16:creationId xmlns:a16="http://schemas.microsoft.com/office/drawing/2014/main" id="{AA7DE36B-94E9-2641-B151-66592A1503AE}"/>
                </a:ext>
              </a:extLst>
            </p:cNvPr>
            <p:cNvSpPr/>
            <p:nvPr userDrawn="1"/>
          </p:nvSpPr>
          <p:spPr>
            <a:xfrm>
              <a:off x="818907" y="3062958"/>
              <a:ext cx="265176" cy="265176"/>
            </a:xfrm>
            <a:prstGeom prst="ellipse">
              <a:avLst/>
            </a:prstGeom>
            <a:grpFill/>
            <a:ln>
              <a:solidFill>
                <a:srgbClr val="C0167A"/>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C0167A"/>
                </a:solidFill>
              </a:endParaRPr>
            </a:p>
          </p:txBody>
        </p:sp>
        <p:sp>
          <p:nvSpPr>
            <p:cNvPr id="88" name="Oval 87">
              <a:extLst>
                <a:ext uri="{FF2B5EF4-FFF2-40B4-BE49-F238E27FC236}">
                  <a16:creationId xmlns:a16="http://schemas.microsoft.com/office/drawing/2014/main" id="{79ADEE58-2FAC-584B-BA46-C4F73D719F38}"/>
                </a:ext>
              </a:extLst>
            </p:cNvPr>
            <p:cNvSpPr/>
            <p:nvPr userDrawn="1"/>
          </p:nvSpPr>
          <p:spPr>
            <a:xfrm>
              <a:off x="882915" y="3126966"/>
              <a:ext cx="137160" cy="137160"/>
            </a:xfrm>
            <a:prstGeom prst="ellipse">
              <a:avLst/>
            </a:prstGeom>
            <a:grpFill/>
            <a:ln>
              <a:solidFill>
                <a:srgbClr val="C0167A"/>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C0167A"/>
                </a:solidFill>
              </a:endParaRPr>
            </a:p>
          </p:txBody>
        </p:sp>
      </p:grpSp>
      <p:grpSp>
        <p:nvGrpSpPr>
          <p:cNvPr id="117" name="Group 116">
            <a:extLst>
              <a:ext uri="{FF2B5EF4-FFF2-40B4-BE49-F238E27FC236}">
                <a16:creationId xmlns:a16="http://schemas.microsoft.com/office/drawing/2014/main" id="{B09B9C48-D1F0-E744-BDD1-6F096DA2F58E}"/>
              </a:ext>
            </a:extLst>
          </p:cNvPr>
          <p:cNvGrpSpPr/>
          <p:nvPr userDrawn="1"/>
        </p:nvGrpSpPr>
        <p:grpSpPr>
          <a:xfrm>
            <a:off x="2169811" y="992635"/>
            <a:ext cx="265176" cy="265176"/>
            <a:chOff x="818907" y="3062958"/>
            <a:chExt cx="265176" cy="265176"/>
          </a:xfrm>
          <a:solidFill>
            <a:srgbClr val="C0167A"/>
          </a:solidFill>
        </p:grpSpPr>
        <p:sp>
          <p:nvSpPr>
            <p:cNvPr id="118" name="Oval 117">
              <a:extLst>
                <a:ext uri="{FF2B5EF4-FFF2-40B4-BE49-F238E27FC236}">
                  <a16:creationId xmlns:a16="http://schemas.microsoft.com/office/drawing/2014/main" id="{97FFEEA6-5A85-B34E-8909-DCAB316E6269}"/>
                </a:ext>
              </a:extLst>
            </p:cNvPr>
            <p:cNvSpPr/>
            <p:nvPr userDrawn="1"/>
          </p:nvSpPr>
          <p:spPr>
            <a:xfrm>
              <a:off x="818907" y="3062958"/>
              <a:ext cx="265176" cy="265176"/>
            </a:xfrm>
            <a:prstGeom prst="ellipse">
              <a:avLst/>
            </a:prstGeom>
            <a:grpFill/>
            <a:ln>
              <a:solidFill>
                <a:srgbClr val="C0167A"/>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C0167A"/>
                </a:solidFill>
              </a:endParaRPr>
            </a:p>
          </p:txBody>
        </p:sp>
        <p:sp>
          <p:nvSpPr>
            <p:cNvPr id="119" name="Oval 118">
              <a:extLst>
                <a:ext uri="{FF2B5EF4-FFF2-40B4-BE49-F238E27FC236}">
                  <a16:creationId xmlns:a16="http://schemas.microsoft.com/office/drawing/2014/main" id="{5B9A5D33-8822-2142-88DA-8455B14D54C8}"/>
                </a:ext>
              </a:extLst>
            </p:cNvPr>
            <p:cNvSpPr/>
            <p:nvPr userDrawn="1"/>
          </p:nvSpPr>
          <p:spPr>
            <a:xfrm>
              <a:off x="882915" y="3126966"/>
              <a:ext cx="137160" cy="137160"/>
            </a:xfrm>
            <a:prstGeom prst="ellipse">
              <a:avLst/>
            </a:prstGeom>
            <a:grpFill/>
            <a:ln>
              <a:solidFill>
                <a:srgbClr val="C0167A"/>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C0167A"/>
                </a:solidFill>
              </a:endParaRPr>
            </a:p>
          </p:txBody>
        </p:sp>
      </p:grpSp>
      <p:grpSp>
        <p:nvGrpSpPr>
          <p:cNvPr id="120" name="Group 119">
            <a:extLst>
              <a:ext uri="{FF2B5EF4-FFF2-40B4-BE49-F238E27FC236}">
                <a16:creationId xmlns:a16="http://schemas.microsoft.com/office/drawing/2014/main" id="{AA10220A-0A6B-544F-BC4A-9BFF5BFF53C1}"/>
              </a:ext>
            </a:extLst>
          </p:cNvPr>
          <p:cNvGrpSpPr/>
          <p:nvPr userDrawn="1"/>
        </p:nvGrpSpPr>
        <p:grpSpPr>
          <a:xfrm>
            <a:off x="144354" y="1007618"/>
            <a:ext cx="265176" cy="265176"/>
            <a:chOff x="818907" y="3062958"/>
            <a:chExt cx="265176" cy="265176"/>
          </a:xfrm>
          <a:solidFill>
            <a:srgbClr val="C0167A"/>
          </a:solidFill>
        </p:grpSpPr>
        <p:sp>
          <p:nvSpPr>
            <p:cNvPr id="121" name="Oval 120">
              <a:extLst>
                <a:ext uri="{FF2B5EF4-FFF2-40B4-BE49-F238E27FC236}">
                  <a16:creationId xmlns:a16="http://schemas.microsoft.com/office/drawing/2014/main" id="{2F826E22-17B6-444A-AA5D-F67EC23E2EC0}"/>
                </a:ext>
              </a:extLst>
            </p:cNvPr>
            <p:cNvSpPr/>
            <p:nvPr userDrawn="1"/>
          </p:nvSpPr>
          <p:spPr>
            <a:xfrm>
              <a:off x="818907" y="3062958"/>
              <a:ext cx="265176" cy="265176"/>
            </a:xfrm>
            <a:prstGeom prst="ellipse">
              <a:avLst/>
            </a:prstGeom>
            <a:grpFill/>
            <a:ln>
              <a:solidFill>
                <a:srgbClr val="C0167A"/>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C0167A"/>
                </a:solidFill>
              </a:endParaRPr>
            </a:p>
          </p:txBody>
        </p:sp>
        <p:sp>
          <p:nvSpPr>
            <p:cNvPr id="122" name="Oval 121">
              <a:extLst>
                <a:ext uri="{FF2B5EF4-FFF2-40B4-BE49-F238E27FC236}">
                  <a16:creationId xmlns:a16="http://schemas.microsoft.com/office/drawing/2014/main" id="{B5207A18-AFFD-1040-A31A-0139B50573E0}"/>
                </a:ext>
              </a:extLst>
            </p:cNvPr>
            <p:cNvSpPr/>
            <p:nvPr userDrawn="1"/>
          </p:nvSpPr>
          <p:spPr>
            <a:xfrm>
              <a:off x="882915" y="3126966"/>
              <a:ext cx="137160" cy="137160"/>
            </a:xfrm>
            <a:prstGeom prst="ellipse">
              <a:avLst/>
            </a:prstGeom>
            <a:grpFill/>
            <a:ln>
              <a:solidFill>
                <a:srgbClr val="C0167A"/>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C0167A"/>
                </a:solidFill>
              </a:endParaRPr>
            </a:p>
          </p:txBody>
        </p:sp>
      </p:grpSp>
      <p:grpSp>
        <p:nvGrpSpPr>
          <p:cNvPr id="123" name="Group 122">
            <a:extLst>
              <a:ext uri="{FF2B5EF4-FFF2-40B4-BE49-F238E27FC236}">
                <a16:creationId xmlns:a16="http://schemas.microsoft.com/office/drawing/2014/main" id="{7D99E419-D7D0-BD4C-AFF5-C10E3A368FC8}"/>
              </a:ext>
            </a:extLst>
          </p:cNvPr>
          <p:cNvGrpSpPr/>
          <p:nvPr userDrawn="1"/>
        </p:nvGrpSpPr>
        <p:grpSpPr>
          <a:xfrm>
            <a:off x="4217414" y="1021019"/>
            <a:ext cx="265176" cy="265176"/>
            <a:chOff x="818907" y="3062958"/>
            <a:chExt cx="265176" cy="265176"/>
          </a:xfrm>
          <a:solidFill>
            <a:srgbClr val="C0167A"/>
          </a:solidFill>
        </p:grpSpPr>
        <p:sp>
          <p:nvSpPr>
            <p:cNvPr id="124" name="Oval 123">
              <a:extLst>
                <a:ext uri="{FF2B5EF4-FFF2-40B4-BE49-F238E27FC236}">
                  <a16:creationId xmlns:a16="http://schemas.microsoft.com/office/drawing/2014/main" id="{558E59E0-4157-A143-955E-515BCBF200E6}"/>
                </a:ext>
              </a:extLst>
            </p:cNvPr>
            <p:cNvSpPr/>
            <p:nvPr userDrawn="1"/>
          </p:nvSpPr>
          <p:spPr>
            <a:xfrm>
              <a:off x="818907" y="3062958"/>
              <a:ext cx="265176" cy="265176"/>
            </a:xfrm>
            <a:prstGeom prst="ellipse">
              <a:avLst/>
            </a:prstGeom>
            <a:grpFill/>
            <a:ln>
              <a:solidFill>
                <a:srgbClr val="C0167A"/>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C0167A"/>
                </a:solidFill>
              </a:endParaRPr>
            </a:p>
          </p:txBody>
        </p:sp>
        <p:sp>
          <p:nvSpPr>
            <p:cNvPr id="125" name="Oval 124">
              <a:extLst>
                <a:ext uri="{FF2B5EF4-FFF2-40B4-BE49-F238E27FC236}">
                  <a16:creationId xmlns:a16="http://schemas.microsoft.com/office/drawing/2014/main" id="{15DF967C-6A93-6241-8AC7-A6FD75D60E1A}"/>
                </a:ext>
              </a:extLst>
            </p:cNvPr>
            <p:cNvSpPr/>
            <p:nvPr userDrawn="1"/>
          </p:nvSpPr>
          <p:spPr>
            <a:xfrm>
              <a:off x="882915" y="3126966"/>
              <a:ext cx="137160" cy="137160"/>
            </a:xfrm>
            <a:prstGeom prst="ellipse">
              <a:avLst/>
            </a:prstGeom>
            <a:grpFill/>
            <a:ln>
              <a:solidFill>
                <a:srgbClr val="C0167A"/>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C0167A"/>
                </a:solidFill>
              </a:endParaRPr>
            </a:p>
          </p:txBody>
        </p:sp>
      </p:grpSp>
      <p:grpSp>
        <p:nvGrpSpPr>
          <p:cNvPr id="126" name="Group 125">
            <a:extLst>
              <a:ext uri="{FF2B5EF4-FFF2-40B4-BE49-F238E27FC236}">
                <a16:creationId xmlns:a16="http://schemas.microsoft.com/office/drawing/2014/main" id="{71293747-A002-6945-9B97-864CB299532A}"/>
              </a:ext>
            </a:extLst>
          </p:cNvPr>
          <p:cNvGrpSpPr/>
          <p:nvPr userDrawn="1"/>
        </p:nvGrpSpPr>
        <p:grpSpPr>
          <a:xfrm>
            <a:off x="6256259" y="993763"/>
            <a:ext cx="265176" cy="265176"/>
            <a:chOff x="818907" y="3062958"/>
            <a:chExt cx="265176" cy="265176"/>
          </a:xfrm>
          <a:solidFill>
            <a:srgbClr val="C0167A"/>
          </a:solidFill>
        </p:grpSpPr>
        <p:sp>
          <p:nvSpPr>
            <p:cNvPr id="127" name="Oval 126">
              <a:extLst>
                <a:ext uri="{FF2B5EF4-FFF2-40B4-BE49-F238E27FC236}">
                  <a16:creationId xmlns:a16="http://schemas.microsoft.com/office/drawing/2014/main" id="{A9839F35-0E96-7A41-B3A3-A0033F54B0A7}"/>
                </a:ext>
              </a:extLst>
            </p:cNvPr>
            <p:cNvSpPr/>
            <p:nvPr userDrawn="1"/>
          </p:nvSpPr>
          <p:spPr>
            <a:xfrm>
              <a:off x="818907" y="3062958"/>
              <a:ext cx="265176" cy="265176"/>
            </a:xfrm>
            <a:prstGeom prst="ellipse">
              <a:avLst/>
            </a:prstGeom>
            <a:grpFill/>
            <a:ln>
              <a:solidFill>
                <a:srgbClr val="C0167A"/>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C0167A"/>
                </a:solidFill>
              </a:endParaRPr>
            </a:p>
          </p:txBody>
        </p:sp>
        <p:sp>
          <p:nvSpPr>
            <p:cNvPr id="128" name="Oval 127">
              <a:extLst>
                <a:ext uri="{FF2B5EF4-FFF2-40B4-BE49-F238E27FC236}">
                  <a16:creationId xmlns:a16="http://schemas.microsoft.com/office/drawing/2014/main" id="{30CD2A96-1841-514C-AD9A-CF24DA263438}"/>
                </a:ext>
              </a:extLst>
            </p:cNvPr>
            <p:cNvSpPr/>
            <p:nvPr userDrawn="1"/>
          </p:nvSpPr>
          <p:spPr>
            <a:xfrm>
              <a:off x="882915" y="3126966"/>
              <a:ext cx="137160" cy="137160"/>
            </a:xfrm>
            <a:prstGeom prst="ellipse">
              <a:avLst/>
            </a:prstGeom>
            <a:grpFill/>
            <a:ln>
              <a:solidFill>
                <a:srgbClr val="C0167A"/>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C0167A"/>
                </a:solidFill>
              </a:endParaRPr>
            </a:p>
          </p:txBody>
        </p:sp>
      </p:grpSp>
      <p:grpSp>
        <p:nvGrpSpPr>
          <p:cNvPr id="129" name="Group 128">
            <a:extLst>
              <a:ext uri="{FF2B5EF4-FFF2-40B4-BE49-F238E27FC236}">
                <a16:creationId xmlns:a16="http://schemas.microsoft.com/office/drawing/2014/main" id="{193C856D-5BB7-764E-8B90-0219D491A9FD}"/>
              </a:ext>
            </a:extLst>
          </p:cNvPr>
          <p:cNvGrpSpPr/>
          <p:nvPr userDrawn="1"/>
        </p:nvGrpSpPr>
        <p:grpSpPr>
          <a:xfrm>
            <a:off x="8240725" y="1009114"/>
            <a:ext cx="265176" cy="265176"/>
            <a:chOff x="818907" y="3062958"/>
            <a:chExt cx="265176" cy="265176"/>
          </a:xfrm>
          <a:solidFill>
            <a:srgbClr val="C0167A"/>
          </a:solidFill>
        </p:grpSpPr>
        <p:sp>
          <p:nvSpPr>
            <p:cNvPr id="130" name="Oval 129">
              <a:extLst>
                <a:ext uri="{FF2B5EF4-FFF2-40B4-BE49-F238E27FC236}">
                  <a16:creationId xmlns:a16="http://schemas.microsoft.com/office/drawing/2014/main" id="{6229979D-ABC6-BC42-9A45-24A0B5EB7358}"/>
                </a:ext>
              </a:extLst>
            </p:cNvPr>
            <p:cNvSpPr/>
            <p:nvPr userDrawn="1"/>
          </p:nvSpPr>
          <p:spPr>
            <a:xfrm>
              <a:off x="818907" y="3062958"/>
              <a:ext cx="265176" cy="265176"/>
            </a:xfrm>
            <a:prstGeom prst="ellipse">
              <a:avLst/>
            </a:prstGeom>
            <a:grpFill/>
            <a:ln>
              <a:solidFill>
                <a:srgbClr val="C0167A"/>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C0167A"/>
                </a:solidFill>
              </a:endParaRPr>
            </a:p>
          </p:txBody>
        </p:sp>
        <p:sp>
          <p:nvSpPr>
            <p:cNvPr id="131" name="Oval 130">
              <a:extLst>
                <a:ext uri="{FF2B5EF4-FFF2-40B4-BE49-F238E27FC236}">
                  <a16:creationId xmlns:a16="http://schemas.microsoft.com/office/drawing/2014/main" id="{4CD509E0-6486-7A45-AD30-C4BFB99B9EB1}"/>
                </a:ext>
              </a:extLst>
            </p:cNvPr>
            <p:cNvSpPr/>
            <p:nvPr userDrawn="1"/>
          </p:nvSpPr>
          <p:spPr>
            <a:xfrm>
              <a:off x="882915" y="3126966"/>
              <a:ext cx="137160" cy="137160"/>
            </a:xfrm>
            <a:prstGeom prst="ellipse">
              <a:avLst/>
            </a:prstGeom>
            <a:grpFill/>
            <a:ln>
              <a:solidFill>
                <a:srgbClr val="C0167A"/>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C0167A"/>
                </a:solidFill>
              </a:endParaRPr>
            </a:p>
          </p:txBody>
        </p:sp>
      </p:grpSp>
      <p:cxnSp>
        <p:nvCxnSpPr>
          <p:cNvPr id="13" name="Straight Connector 12">
            <a:extLst>
              <a:ext uri="{FF2B5EF4-FFF2-40B4-BE49-F238E27FC236}">
                <a16:creationId xmlns:a16="http://schemas.microsoft.com/office/drawing/2014/main" id="{A80AB240-73C7-6241-BAFD-E09797648B3D}"/>
              </a:ext>
            </a:extLst>
          </p:cNvPr>
          <p:cNvCxnSpPr/>
          <p:nvPr userDrawn="1"/>
        </p:nvCxnSpPr>
        <p:spPr>
          <a:xfrm>
            <a:off x="10370294" y="506260"/>
            <a:ext cx="0" cy="6171631"/>
          </a:xfrm>
          <a:prstGeom prst="line">
            <a:avLst/>
          </a:prstGeom>
          <a:ln w="28575">
            <a:solidFill>
              <a:srgbClr val="1C3268"/>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a:extLst>
              <a:ext uri="{FF2B5EF4-FFF2-40B4-BE49-F238E27FC236}">
                <a16:creationId xmlns:a16="http://schemas.microsoft.com/office/drawing/2014/main" id="{4F930F76-56A5-FF46-924F-2CE745ED7B99}"/>
              </a:ext>
            </a:extLst>
          </p:cNvPr>
          <p:cNvCxnSpPr/>
          <p:nvPr userDrawn="1"/>
        </p:nvCxnSpPr>
        <p:spPr>
          <a:xfrm>
            <a:off x="8380467" y="515853"/>
            <a:ext cx="0" cy="6171631"/>
          </a:xfrm>
          <a:prstGeom prst="line">
            <a:avLst/>
          </a:prstGeom>
          <a:ln w="28575">
            <a:solidFill>
              <a:srgbClr val="1C3268"/>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a:extLst>
              <a:ext uri="{FF2B5EF4-FFF2-40B4-BE49-F238E27FC236}">
                <a16:creationId xmlns:a16="http://schemas.microsoft.com/office/drawing/2014/main" id="{9A55BBA4-8DE0-0647-982D-E513BFAE4B87}"/>
              </a:ext>
            </a:extLst>
          </p:cNvPr>
          <p:cNvCxnSpPr/>
          <p:nvPr userDrawn="1"/>
        </p:nvCxnSpPr>
        <p:spPr>
          <a:xfrm>
            <a:off x="6382918" y="515853"/>
            <a:ext cx="0" cy="6171631"/>
          </a:xfrm>
          <a:prstGeom prst="line">
            <a:avLst/>
          </a:prstGeom>
          <a:ln w="28575">
            <a:solidFill>
              <a:srgbClr val="1C3268"/>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a:extLst>
              <a:ext uri="{FF2B5EF4-FFF2-40B4-BE49-F238E27FC236}">
                <a16:creationId xmlns:a16="http://schemas.microsoft.com/office/drawing/2014/main" id="{B5FFBDC4-45B2-4C4A-9873-A1AF79CEB707}"/>
              </a:ext>
            </a:extLst>
          </p:cNvPr>
          <p:cNvCxnSpPr/>
          <p:nvPr userDrawn="1"/>
        </p:nvCxnSpPr>
        <p:spPr>
          <a:xfrm>
            <a:off x="4363162" y="515853"/>
            <a:ext cx="0" cy="6171631"/>
          </a:xfrm>
          <a:prstGeom prst="line">
            <a:avLst/>
          </a:prstGeom>
          <a:ln w="28575">
            <a:solidFill>
              <a:srgbClr val="1C3268"/>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a:extLst>
              <a:ext uri="{FF2B5EF4-FFF2-40B4-BE49-F238E27FC236}">
                <a16:creationId xmlns:a16="http://schemas.microsoft.com/office/drawing/2014/main" id="{49EB333C-A4C5-1F4C-8DAC-431C818593F5}"/>
              </a:ext>
            </a:extLst>
          </p:cNvPr>
          <p:cNvCxnSpPr/>
          <p:nvPr userDrawn="1"/>
        </p:nvCxnSpPr>
        <p:spPr>
          <a:xfrm>
            <a:off x="2321560" y="515853"/>
            <a:ext cx="0" cy="6171631"/>
          </a:xfrm>
          <a:prstGeom prst="line">
            <a:avLst/>
          </a:prstGeom>
          <a:ln w="28575">
            <a:solidFill>
              <a:srgbClr val="1C3268"/>
            </a:solidFill>
          </a:ln>
        </p:spPr>
        <p:style>
          <a:lnRef idx="1">
            <a:schemeClr val="accent1"/>
          </a:lnRef>
          <a:fillRef idx="0">
            <a:schemeClr val="accent1"/>
          </a:fillRef>
          <a:effectRef idx="0">
            <a:schemeClr val="accent1"/>
          </a:effectRef>
          <a:fontRef idx="minor">
            <a:schemeClr val="tx1"/>
          </a:fontRef>
        </p:style>
      </p:cxnSp>
      <p:cxnSp>
        <p:nvCxnSpPr>
          <p:cNvPr id="136" name="Straight Connector 135">
            <a:extLst>
              <a:ext uri="{FF2B5EF4-FFF2-40B4-BE49-F238E27FC236}">
                <a16:creationId xmlns:a16="http://schemas.microsoft.com/office/drawing/2014/main" id="{BA3D1203-7776-3846-878D-CE32C7B5C075}"/>
              </a:ext>
            </a:extLst>
          </p:cNvPr>
          <p:cNvCxnSpPr/>
          <p:nvPr userDrawn="1"/>
        </p:nvCxnSpPr>
        <p:spPr>
          <a:xfrm>
            <a:off x="303002" y="506260"/>
            <a:ext cx="0" cy="6171631"/>
          </a:xfrm>
          <a:prstGeom prst="line">
            <a:avLst/>
          </a:prstGeom>
          <a:ln w="28575">
            <a:solidFill>
              <a:srgbClr val="1C326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7880153"/>
      </p:ext>
    </p:extLst>
  </p:cSld>
  <p:clrMapOvr>
    <a:masterClrMapping/>
  </p:clrMapOvr>
  <p:extLst>
    <p:ext uri="{DCECCB84-F9BA-43D5-87BE-67443E8EF086}">
      <p15:sldGuideLst xmlns:p15="http://schemas.microsoft.com/office/powerpoint/2012/main">
        <p15:guide id="1" orient="horz" pos="572" userDrawn="1">
          <p15:clr>
            <a:srgbClr val="FBAE40"/>
          </p15:clr>
        </p15:guide>
        <p15:guide id="2" pos="551" userDrawn="1">
          <p15:clr>
            <a:srgbClr val="FBAE40"/>
          </p15:clr>
        </p15:guide>
        <p15:guide id="3" pos="7080" userDrawn="1">
          <p15:clr>
            <a:srgbClr val="FBAE40"/>
          </p15:clr>
        </p15:guide>
        <p15:guide id="4" orient="horz" pos="3744"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8423FD6-47FA-40FA-AC79-BC9F7AE1FC4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ru-RU"/>
          </a:p>
        </p:txBody>
      </p:sp>
      <p:sp>
        <p:nvSpPr>
          <p:cNvPr id="3" name="Text Placeholder 2">
            <a:extLst>
              <a:ext uri="{FF2B5EF4-FFF2-40B4-BE49-F238E27FC236}">
                <a16:creationId xmlns:a16="http://schemas.microsoft.com/office/drawing/2014/main" id="{3D7E562E-0BAA-491E-B8FD-1A05C9CA6E10}"/>
              </a:ext>
            </a:extLst>
          </p:cNvPr>
          <p:cNvSpPr>
            <a:spLocks noGrp="1"/>
          </p:cNvSpPr>
          <p:nvPr>
            <p:ph type="body" idx="1"/>
          </p:nvPr>
        </p:nvSpPr>
        <p:spPr>
          <a:xfrm>
            <a:off x="838200" y="1825625"/>
            <a:ext cx="10515600" cy="3508375"/>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ru-RU" dirty="0"/>
          </a:p>
        </p:txBody>
      </p:sp>
      <p:sp>
        <p:nvSpPr>
          <p:cNvPr id="6" name="Slide Number Placeholder 5">
            <a:extLst>
              <a:ext uri="{FF2B5EF4-FFF2-40B4-BE49-F238E27FC236}">
                <a16:creationId xmlns:a16="http://schemas.microsoft.com/office/drawing/2014/main" id="{C905A4A8-6013-489C-BF67-FC05831CE92E}"/>
              </a:ext>
            </a:extLst>
          </p:cNvPr>
          <p:cNvSpPr>
            <a:spLocks noGrp="1"/>
          </p:cNvSpPr>
          <p:nvPr>
            <p:ph type="sldNum" sz="quarter" idx="4"/>
          </p:nvPr>
        </p:nvSpPr>
        <p:spPr>
          <a:xfrm>
            <a:off x="767915" y="5899402"/>
            <a:ext cx="321039" cy="365125"/>
          </a:xfrm>
          <a:prstGeom prst="rect">
            <a:avLst/>
          </a:prstGeom>
        </p:spPr>
        <p:txBody>
          <a:bodyPr vert="horz" lIns="91440" tIns="45720" rIns="91440" bIns="45720" rtlCol="0" anchor="ctr"/>
          <a:lstStyle>
            <a:lvl1pPr algn="ctr">
              <a:defRPr sz="900" i="1">
                <a:solidFill>
                  <a:schemeClr val="bg1"/>
                </a:solidFill>
              </a:defRPr>
            </a:lvl1pPr>
          </a:lstStyle>
          <a:p>
            <a:fld id="{4F4E0FEE-E42D-435A-A441-DBC63D7AFC28}" type="slidenum">
              <a:rPr lang="ru-RU" smtClean="0"/>
              <a:pPr/>
              <a:t>‹#›</a:t>
            </a:fld>
            <a:endParaRPr lang="ru-RU" dirty="0"/>
          </a:p>
        </p:txBody>
      </p:sp>
    </p:spTree>
    <p:extLst>
      <p:ext uri="{BB962C8B-B14F-4D97-AF65-F5344CB8AC3E}">
        <p14:creationId xmlns:p14="http://schemas.microsoft.com/office/powerpoint/2010/main" val="3896876583"/>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500" kern="1200">
          <a:solidFill>
            <a:srgbClr val="3B4D55"/>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500" kern="1200">
          <a:solidFill>
            <a:srgbClr val="3B4D55"/>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500" kern="1200">
          <a:solidFill>
            <a:srgbClr val="3B4D55"/>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500" kern="1200">
          <a:solidFill>
            <a:srgbClr val="3B4D55"/>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500" kern="1200">
          <a:solidFill>
            <a:srgbClr val="3B4D5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CFA04035-833F-47A3-9B42-8D3A786CD66E}"/>
              </a:ext>
            </a:extLst>
          </p:cNvPr>
          <p:cNvSpPr>
            <a:spLocks noGrp="1"/>
          </p:cNvSpPr>
          <p:nvPr>
            <p:ph type="body" sz="quarter" idx="14"/>
          </p:nvPr>
        </p:nvSpPr>
        <p:spPr>
          <a:xfrm>
            <a:off x="452087" y="660442"/>
            <a:ext cx="1697037" cy="450850"/>
          </a:xfrm>
        </p:spPr>
        <p:txBody>
          <a:bodyPr/>
          <a:lstStyle/>
          <a:p>
            <a:pPr algn="ctr"/>
            <a:r>
              <a:rPr lang="en-US" sz="1800" dirty="0">
                <a:solidFill>
                  <a:srgbClr val="1C3268"/>
                </a:solidFill>
              </a:rPr>
              <a:t>2008 - 2011</a:t>
            </a:r>
            <a:endParaRPr lang="ru-RU" sz="1800" dirty="0">
              <a:solidFill>
                <a:srgbClr val="1C3268"/>
              </a:solidFill>
            </a:endParaRPr>
          </a:p>
        </p:txBody>
      </p:sp>
      <p:sp>
        <p:nvSpPr>
          <p:cNvPr id="9" name="Text Placeholder 8">
            <a:extLst>
              <a:ext uri="{FF2B5EF4-FFF2-40B4-BE49-F238E27FC236}">
                <a16:creationId xmlns:a16="http://schemas.microsoft.com/office/drawing/2014/main" id="{D627327C-3A41-4D1E-A5CE-D0A5F3281206}"/>
              </a:ext>
            </a:extLst>
          </p:cNvPr>
          <p:cNvSpPr>
            <a:spLocks noGrp="1"/>
          </p:cNvSpPr>
          <p:nvPr>
            <p:ph type="body" sz="quarter" idx="19"/>
          </p:nvPr>
        </p:nvSpPr>
        <p:spPr>
          <a:xfrm>
            <a:off x="286756" y="1347291"/>
            <a:ext cx="1985308" cy="464729"/>
          </a:xfrm>
        </p:spPr>
        <p:txBody>
          <a:bodyPr/>
          <a:lstStyle/>
          <a:p>
            <a:pPr algn="ctr"/>
            <a:r>
              <a:rPr lang="en-US" sz="1400" dirty="0">
                <a:solidFill>
                  <a:srgbClr val="C0167A"/>
                </a:solidFill>
              </a:rPr>
              <a:t>Breast &amp; Prostate Cancer Research</a:t>
            </a:r>
            <a:endParaRPr lang="ru-RU" sz="1400" dirty="0">
              <a:solidFill>
                <a:srgbClr val="C0167A"/>
              </a:solidFill>
            </a:endParaRPr>
          </a:p>
        </p:txBody>
      </p:sp>
      <p:sp>
        <p:nvSpPr>
          <p:cNvPr id="23" name="Text Placeholder 22">
            <a:extLst>
              <a:ext uri="{FF2B5EF4-FFF2-40B4-BE49-F238E27FC236}">
                <a16:creationId xmlns:a16="http://schemas.microsoft.com/office/drawing/2014/main" id="{BE904312-F9B9-4F27-8665-50D0641FBE59}"/>
              </a:ext>
            </a:extLst>
          </p:cNvPr>
          <p:cNvSpPr>
            <a:spLocks noGrp="1"/>
          </p:cNvSpPr>
          <p:nvPr>
            <p:ph type="body" sz="quarter" idx="24"/>
          </p:nvPr>
        </p:nvSpPr>
        <p:spPr>
          <a:xfrm>
            <a:off x="326186" y="2199940"/>
            <a:ext cx="1966440" cy="3738822"/>
          </a:xfrm>
        </p:spPr>
        <p:txBody>
          <a:bodyPr/>
          <a:lstStyle/>
          <a:p>
            <a:r>
              <a:rPr lang="en-US" sz="1200" i="0" dirty="0">
                <a:latin typeface="+mj-lt"/>
              </a:rPr>
              <a:t>Clinical trials (mostly Phase 1):</a:t>
            </a:r>
          </a:p>
          <a:p>
            <a:pPr marL="120650"/>
            <a:r>
              <a:rPr lang="en-US" sz="1200" i="0" dirty="0">
                <a:latin typeface="+mj-lt"/>
              </a:rPr>
              <a:t>Patients had slowed disease progression when treatment addressed abnormal proteins in tumor</a:t>
            </a:r>
          </a:p>
          <a:p>
            <a:pPr marL="120650"/>
            <a:r>
              <a:rPr lang="en-US" sz="1200" i="0" dirty="0">
                <a:latin typeface="+mj-lt"/>
              </a:rPr>
              <a:t>Demonstrated promise of molecular profiling</a:t>
            </a:r>
          </a:p>
          <a:p>
            <a:pPr marL="120650"/>
            <a:r>
              <a:rPr lang="en-US" sz="1200" i="0" dirty="0">
                <a:latin typeface="+mj-lt"/>
              </a:rPr>
              <a:t>Evaluated new treatments that remove the “cloak” surrounding breast CA cells</a:t>
            </a:r>
          </a:p>
          <a:p>
            <a:pPr marL="120650"/>
            <a:r>
              <a:rPr lang="en-US" sz="1200" i="0" dirty="0">
                <a:latin typeface="+mj-lt"/>
              </a:rPr>
              <a:t>Studied efficacy vs toxicity</a:t>
            </a:r>
          </a:p>
          <a:p>
            <a:pPr marL="120650"/>
            <a:r>
              <a:rPr lang="en-US" sz="1200" i="0" dirty="0">
                <a:latin typeface="+mj-lt"/>
              </a:rPr>
              <a:t>Studied new oral medications</a:t>
            </a:r>
            <a:endParaRPr lang="ru-RU" sz="1200" i="0" dirty="0">
              <a:solidFill>
                <a:schemeClr val="accent3"/>
              </a:solidFill>
              <a:latin typeface="+mj-lt"/>
            </a:endParaRPr>
          </a:p>
        </p:txBody>
      </p:sp>
      <p:sp>
        <p:nvSpPr>
          <p:cNvPr id="5" name="Text Placeholder 4">
            <a:extLst>
              <a:ext uri="{FF2B5EF4-FFF2-40B4-BE49-F238E27FC236}">
                <a16:creationId xmlns:a16="http://schemas.microsoft.com/office/drawing/2014/main" id="{2B969FF3-8FFE-4E02-8E2A-BEDDF86909EC}"/>
              </a:ext>
            </a:extLst>
          </p:cNvPr>
          <p:cNvSpPr>
            <a:spLocks noGrp="1"/>
          </p:cNvSpPr>
          <p:nvPr>
            <p:ph type="body" sz="quarter" idx="15"/>
          </p:nvPr>
        </p:nvSpPr>
        <p:spPr>
          <a:xfrm>
            <a:off x="2418310" y="660442"/>
            <a:ext cx="1697037" cy="450850"/>
          </a:xfrm>
        </p:spPr>
        <p:txBody>
          <a:bodyPr/>
          <a:lstStyle/>
          <a:p>
            <a:pPr algn="ctr"/>
            <a:r>
              <a:rPr lang="en-US" sz="1800" dirty="0">
                <a:solidFill>
                  <a:srgbClr val="1C3268"/>
                </a:solidFill>
              </a:rPr>
              <a:t>2012 - 2014</a:t>
            </a:r>
            <a:endParaRPr lang="ru-RU" sz="1800" dirty="0">
              <a:solidFill>
                <a:srgbClr val="1C3268"/>
              </a:solidFill>
            </a:endParaRPr>
          </a:p>
        </p:txBody>
      </p:sp>
      <p:sp>
        <p:nvSpPr>
          <p:cNvPr id="10" name="Text Placeholder 9">
            <a:extLst>
              <a:ext uri="{FF2B5EF4-FFF2-40B4-BE49-F238E27FC236}">
                <a16:creationId xmlns:a16="http://schemas.microsoft.com/office/drawing/2014/main" id="{CD850A20-E11B-4BD8-8CD9-BF9B430BE6E0}"/>
              </a:ext>
            </a:extLst>
          </p:cNvPr>
          <p:cNvSpPr>
            <a:spLocks noGrp="1"/>
          </p:cNvSpPr>
          <p:nvPr>
            <p:ph type="body" sz="quarter" idx="20"/>
          </p:nvPr>
        </p:nvSpPr>
        <p:spPr>
          <a:xfrm>
            <a:off x="2337313" y="1347292"/>
            <a:ext cx="1943743" cy="368946"/>
          </a:xfrm>
        </p:spPr>
        <p:txBody>
          <a:bodyPr/>
          <a:lstStyle/>
          <a:p>
            <a:pPr algn="ctr"/>
            <a:r>
              <a:rPr lang="en-US" sz="1400" dirty="0">
                <a:solidFill>
                  <a:srgbClr val="C0167A"/>
                </a:solidFill>
              </a:rPr>
              <a:t>Rapid Detection &amp; Assessment of Response</a:t>
            </a:r>
            <a:endParaRPr lang="ru-RU" sz="1400" dirty="0">
              <a:solidFill>
                <a:srgbClr val="C0167A"/>
              </a:solidFill>
            </a:endParaRPr>
          </a:p>
        </p:txBody>
      </p:sp>
      <p:sp>
        <p:nvSpPr>
          <p:cNvPr id="15" name="Text Placeholder 14">
            <a:extLst>
              <a:ext uri="{FF2B5EF4-FFF2-40B4-BE49-F238E27FC236}">
                <a16:creationId xmlns:a16="http://schemas.microsoft.com/office/drawing/2014/main" id="{EEF11A1D-EB73-4B08-8ADD-1B50D40FC186}"/>
              </a:ext>
            </a:extLst>
          </p:cNvPr>
          <p:cNvSpPr>
            <a:spLocks noGrp="1"/>
          </p:cNvSpPr>
          <p:nvPr>
            <p:ph type="body" sz="quarter" idx="25"/>
          </p:nvPr>
        </p:nvSpPr>
        <p:spPr>
          <a:xfrm>
            <a:off x="2362285" y="2199940"/>
            <a:ext cx="1932023" cy="3738822"/>
          </a:xfrm>
        </p:spPr>
        <p:txBody>
          <a:bodyPr/>
          <a:lstStyle/>
          <a:p>
            <a:r>
              <a:rPr lang="en-US" sz="1200" i="0" dirty="0">
                <a:latin typeface="+mj-lt"/>
              </a:rPr>
              <a:t>Identified early markers for CA</a:t>
            </a:r>
          </a:p>
          <a:p>
            <a:r>
              <a:rPr lang="en-US" sz="1200" i="0" dirty="0">
                <a:latin typeface="+mj-lt"/>
              </a:rPr>
              <a:t>Determined if a patient’s treatment is working</a:t>
            </a:r>
          </a:p>
          <a:p>
            <a:r>
              <a:rPr lang="en-US" sz="1200" i="0" dirty="0">
                <a:latin typeface="+mj-lt"/>
              </a:rPr>
              <a:t>Characterized the biological makeup of a patient’s tumor</a:t>
            </a:r>
          </a:p>
          <a:p>
            <a:r>
              <a:rPr lang="en-US" sz="1200" i="0" dirty="0">
                <a:latin typeface="+mj-lt"/>
              </a:rPr>
              <a:t>Studied the energy requirements and structural changes that occur as normal cells transform into CA</a:t>
            </a:r>
            <a:endParaRPr lang="ru-RU" sz="1200" i="0" dirty="0">
              <a:solidFill>
                <a:schemeClr val="accent3"/>
              </a:solidFill>
              <a:latin typeface="+mj-lt"/>
            </a:endParaRPr>
          </a:p>
        </p:txBody>
      </p:sp>
      <p:sp>
        <p:nvSpPr>
          <p:cNvPr id="6" name="Text Placeholder 5">
            <a:extLst>
              <a:ext uri="{FF2B5EF4-FFF2-40B4-BE49-F238E27FC236}">
                <a16:creationId xmlns:a16="http://schemas.microsoft.com/office/drawing/2014/main" id="{1EB50FA0-8BDD-46C8-99F1-A2927A8655F8}"/>
              </a:ext>
            </a:extLst>
          </p:cNvPr>
          <p:cNvSpPr>
            <a:spLocks noGrp="1"/>
          </p:cNvSpPr>
          <p:nvPr>
            <p:ph type="body" sz="quarter" idx="16"/>
          </p:nvPr>
        </p:nvSpPr>
        <p:spPr>
          <a:xfrm>
            <a:off x="4509224" y="660442"/>
            <a:ext cx="1697037" cy="450850"/>
          </a:xfrm>
        </p:spPr>
        <p:txBody>
          <a:bodyPr/>
          <a:lstStyle/>
          <a:p>
            <a:pPr algn="ctr"/>
            <a:r>
              <a:rPr lang="en-US" sz="1800" dirty="0">
                <a:solidFill>
                  <a:srgbClr val="1C3268"/>
                </a:solidFill>
              </a:rPr>
              <a:t>2015 -2016</a:t>
            </a:r>
            <a:endParaRPr lang="ru-RU" sz="1800" dirty="0">
              <a:solidFill>
                <a:srgbClr val="1C3268"/>
              </a:solidFill>
            </a:endParaRPr>
          </a:p>
        </p:txBody>
      </p:sp>
      <p:sp>
        <p:nvSpPr>
          <p:cNvPr id="11" name="Text Placeholder 10">
            <a:extLst>
              <a:ext uri="{FF2B5EF4-FFF2-40B4-BE49-F238E27FC236}">
                <a16:creationId xmlns:a16="http://schemas.microsoft.com/office/drawing/2014/main" id="{7BE427F9-9DA3-442F-9E6F-54A21B401D50}"/>
              </a:ext>
            </a:extLst>
          </p:cNvPr>
          <p:cNvSpPr>
            <a:spLocks noGrp="1"/>
          </p:cNvSpPr>
          <p:nvPr>
            <p:ph type="body" sz="quarter" idx="21"/>
          </p:nvPr>
        </p:nvSpPr>
        <p:spPr>
          <a:xfrm>
            <a:off x="4439069" y="1347292"/>
            <a:ext cx="1820173" cy="368946"/>
          </a:xfrm>
        </p:spPr>
        <p:txBody>
          <a:bodyPr/>
          <a:lstStyle/>
          <a:p>
            <a:pPr algn="ctr"/>
            <a:r>
              <a:rPr lang="en-US" sz="1400" dirty="0">
                <a:solidFill>
                  <a:srgbClr val="C0167A"/>
                </a:solidFill>
              </a:rPr>
              <a:t>Early Detection Program</a:t>
            </a:r>
            <a:endParaRPr lang="ru-RU" sz="1400" dirty="0">
              <a:solidFill>
                <a:srgbClr val="C0167A"/>
              </a:solidFill>
            </a:endParaRPr>
          </a:p>
        </p:txBody>
      </p:sp>
      <p:sp>
        <p:nvSpPr>
          <p:cNvPr id="16" name="Text Placeholder 15">
            <a:extLst>
              <a:ext uri="{FF2B5EF4-FFF2-40B4-BE49-F238E27FC236}">
                <a16:creationId xmlns:a16="http://schemas.microsoft.com/office/drawing/2014/main" id="{16E9DC07-6080-4AF6-8CFB-03465BE57D46}"/>
              </a:ext>
            </a:extLst>
          </p:cNvPr>
          <p:cNvSpPr>
            <a:spLocks noGrp="1"/>
          </p:cNvSpPr>
          <p:nvPr>
            <p:ph type="body" sz="quarter" idx="26"/>
          </p:nvPr>
        </p:nvSpPr>
        <p:spPr>
          <a:xfrm>
            <a:off x="4397781" y="2199940"/>
            <a:ext cx="1897001" cy="3521980"/>
          </a:xfrm>
        </p:spPr>
        <p:txBody>
          <a:bodyPr/>
          <a:lstStyle/>
          <a:p>
            <a:r>
              <a:rPr lang="en-US" sz="1200" i="0" dirty="0">
                <a:latin typeface="+mj-lt"/>
              </a:rPr>
              <a:t>Funded CARE Medical Director of the Early Detection Program</a:t>
            </a:r>
          </a:p>
          <a:p>
            <a:r>
              <a:rPr lang="en-US" sz="1200" i="0" dirty="0">
                <a:latin typeface="+mj-lt"/>
              </a:rPr>
              <a:t>Identified an individual’s risk factors for CA to prevent disease and improve patient’s responses to treatment</a:t>
            </a:r>
          </a:p>
          <a:p>
            <a:r>
              <a:rPr lang="en-US" sz="1200" i="0" dirty="0">
                <a:latin typeface="+mj-lt"/>
              </a:rPr>
              <a:t>Gathered vital data in REDcap database</a:t>
            </a:r>
            <a:endParaRPr lang="ru-RU" sz="1200" i="0" dirty="0">
              <a:solidFill>
                <a:schemeClr val="accent3"/>
              </a:solidFill>
              <a:latin typeface="+mj-lt"/>
            </a:endParaRPr>
          </a:p>
        </p:txBody>
      </p:sp>
      <p:sp>
        <p:nvSpPr>
          <p:cNvPr id="7" name="Text Placeholder 6">
            <a:extLst>
              <a:ext uri="{FF2B5EF4-FFF2-40B4-BE49-F238E27FC236}">
                <a16:creationId xmlns:a16="http://schemas.microsoft.com/office/drawing/2014/main" id="{53D9E183-E0BA-4EFB-909C-B21CDB329817}"/>
              </a:ext>
            </a:extLst>
          </p:cNvPr>
          <p:cNvSpPr>
            <a:spLocks noGrp="1"/>
          </p:cNvSpPr>
          <p:nvPr>
            <p:ph type="body" sz="quarter" idx="17"/>
          </p:nvPr>
        </p:nvSpPr>
        <p:spPr>
          <a:xfrm>
            <a:off x="6558575" y="660442"/>
            <a:ext cx="1697037" cy="450850"/>
          </a:xfrm>
        </p:spPr>
        <p:txBody>
          <a:bodyPr/>
          <a:lstStyle/>
          <a:p>
            <a:pPr algn="ctr"/>
            <a:r>
              <a:rPr lang="en-US" sz="1800" dirty="0">
                <a:solidFill>
                  <a:srgbClr val="1C3268"/>
                </a:solidFill>
              </a:rPr>
              <a:t>2017</a:t>
            </a:r>
            <a:endParaRPr lang="ru-RU" sz="1800" dirty="0">
              <a:solidFill>
                <a:srgbClr val="1C3268"/>
              </a:solidFill>
            </a:endParaRPr>
          </a:p>
        </p:txBody>
      </p:sp>
      <p:sp>
        <p:nvSpPr>
          <p:cNvPr id="12" name="Text Placeholder 11">
            <a:extLst>
              <a:ext uri="{FF2B5EF4-FFF2-40B4-BE49-F238E27FC236}">
                <a16:creationId xmlns:a16="http://schemas.microsoft.com/office/drawing/2014/main" id="{245462CD-F97C-4BB7-AF35-E94CC365952F}"/>
              </a:ext>
            </a:extLst>
          </p:cNvPr>
          <p:cNvSpPr>
            <a:spLocks noGrp="1"/>
          </p:cNvSpPr>
          <p:nvPr>
            <p:ph type="body" sz="quarter" idx="22"/>
          </p:nvPr>
        </p:nvSpPr>
        <p:spPr>
          <a:xfrm>
            <a:off x="6449870" y="1347292"/>
            <a:ext cx="1876716" cy="368946"/>
          </a:xfrm>
        </p:spPr>
        <p:txBody>
          <a:bodyPr/>
          <a:lstStyle/>
          <a:p>
            <a:pPr algn="ctr"/>
            <a:r>
              <a:rPr lang="en-US" sz="1400" dirty="0">
                <a:solidFill>
                  <a:srgbClr val="C0167A"/>
                </a:solidFill>
              </a:rPr>
              <a:t>Continued Investment in Early Detection Program</a:t>
            </a:r>
            <a:endParaRPr lang="ru-RU" sz="1400" dirty="0">
              <a:solidFill>
                <a:srgbClr val="C0167A"/>
              </a:solidFill>
            </a:endParaRPr>
          </a:p>
        </p:txBody>
      </p:sp>
      <p:sp>
        <p:nvSpPr>
          <p:cNvPr id="17" name="Text Placeholder 16">
            <a:extLst>
              <a:ext uri="{FF2B5EF4-FFF2-40B4-BE49-F238E27FC236}">
                <a16:creationId xmlns:a16="http://schemas.microsoft.com/office/drawing/2014/main" id="{DF398F53-954F-4FC0-88A5-32A456A33D3B}"/>
              </a:ext>
            </a:extLst>
          </p:cNvPr>
          <p:cNvSpPr>
            <a:spLocks noGrp="1"/>
          </p:cNvSpPr>
          <p:nvPr>
            <p:ph type="body" sz="quarter" idx="27"/>
          </p:nvPr>
        </p:nvSpPr>
        <p:spPr>
          <a:xfrm>
            <a:off x="6433880" y="2199940"/>
            <a:ext cx="1892706" cy="3521980"/>
          </a:xfrm>
        </p:spPr>
        <p:txBody>
          <a:bodyPr/>
          <a:lstStyle/>
          <a:p>
            <a:r>
              <a:rPr lang="en-US" sz="1200" i="0" dirty="0">
                <a:latin typeface="+mj-lt"/>
              </a:rPr>
              <a:t>Enhanced rapid, large-scale next generation DNA sequencing through purchase of a key instrument for the core HHRI facility</a:t>
            </a:r>
          </a:p>
          <a:p>
            <a:r>
              <a:rPr lang="en-US" sz="1200" i="0" dirty="0">
                <a:latin typeface="+mj-lt"/>
              </a:rPr>
              <a:t>Leveraged critical talent in support of the major multi-institutional center grant proposal to NIH</a:t>
            </a:r>
          </a:p>
          <a:p>
            <a:r>
              <a:rPr lang="en-US" sz="1200" i="0" dirty="0">
                <a:latin typeface="+mj-lt"/>
              </a:rPr>
              <a:t>Seeded innovation in the Early Detection Program</a:t>
            </a:r>
            <a:endParaRPr lang="ru-RU" sz="1200" i="0" dirty="0">
              <a:solidFill>
                <a:schemeClr val="accent3"/>
              </a:solidFill>
              <a:latin typeface="+mj-lt"/>
            </a:endParaRPr>
          </a:p>
        </p:txBody>
      </p:sp>
      <p:sp>
        <p:nvSpPr>
          <p:cNvPr id="8" name="Text Placeholder 7">
            <a:extLst>
              <a:ext uri="{FF2B5EF4-FFF2-40B4-BE49-F238E27FC236}">
                <a16:creationId xmlns:a16="http://schemas.microsoft.com/office/drawing/2014/main" id="{6D2C7FD2-2A48-41BD-B107-E8DDA37CB1E0}"/>
              </a:ext>
            </a:extLst>
          </p:cNvPr>
          <p:cNvSpPr>
            <a:spLocks noGrp="1"/>
          </p:cNvSpPr>
          <p:nvPr>
            <p:ph type="body" sz="quarter" idx="18"/>
          </p:nvPr>
        </p:nvSpPr>
        <p:spPr>
          <a:xfrm>
            <a:off x="8552506" y="660442"/>
            <a:ext cx="1697037" cy="450850"/>
          </a:xfrm>
        </p:spPr>
        <p:txBody>
          <a:bodyPr/>
          <a:lstStyle/>
          <a:p>
            <a:pPr algn="ctr"/>
            <a:r>
              <a:rPr lang="en-US" sz="1800" dirty="0">
                <a:solidFill>
                  <a:srgbClr val="1C3268"/>
                </a:solidFill>
              </a:rPr>
              <a:t>2018</a:t>
            </a:r>
            <a:endParaRPr lang="ru-RU" sz="1800" dirty="0">
              <a:solidFill>
                <a:srgbClr val="1C3268"/>
              </a:solidFill>
            </a:endParaRPr>
          </a:p>
        </p:txBody>
      </p:sp>
      <p:sp>
        <p:nvSpPr>
          <p:cNvPr id="13" name="Text Placeholder 12">
            <a:extLst>
              <a:ext uri="{FF2B5EF4-FFF2-40B4-BE49-F238E27FC236}">
                <a16:creationId xmlns:a16="http://schemas.microsoft.com/office/drawing/2014/main" id="{81F78730-06AC-4CBB-B56A-013A42F5F6EC}"/>
              </a:ext>
            </a:extLst>
          </p:cNvPr>
          <p:cNvSpPr>
            <a:spLocks noGrp="1"/>
          </p:cNvSpPr>
          <p:nvPr>
            <p:ph type="body" sz="quarter" idx="23"/>
          </p:nvPr>
        </p:nvSpPr>
        <p:spPr>
          <a:xfrm>
            <a:off x="8416091" y="1347292"/>
            <a:ext cx="1863983" cy="368946"/>
          </a:xfrm>
        </p:spPr>
        <p:txBody>
          <a:bodyPr/>
          <a:lstStyle/>
          <a:p>
            <a:pPr algn="ctr"/>
            <a:r>
              <a:rPr lang="en-US" sz="1400" dirty="0">
                <a:solidFill>
                  <a:srgbClr val="C0167A"/>
                </a:solidFill>
              </a:rPr>
              <a:t>Cellular Therapy Research</a:t>
            </a:r>
            <a:endParaRPr lang="ru-RU" sz="1400" dirty="0">
              <a:solidFill>
                <a:srgbClr val="C0167A"/>
              </a:solidFill>
            </a:endParaRPr>
          </a:p>
        </p:txBody>
      </p:sp>
      <p:sp>
        <p:nvSpPr>
          <p:cNvPr id="18" name="Text Placeholder 17">
            <a:extLst>
              <a:ext uri="{FF2B5EF4-FFF2-40B4-BE49-F238E27FC236}">
                <a16:creationId xmlns:a16="http://schemas.microsoft.com/office/drawing/2014/main" id="{4DD7473F-5C97-4494-8F24-D313570F369B}"/>
              </a:ext>
            </a:extLst>
          </p:cNvPr>
          <p:cNvSpPr>
            <a:spLocks noGrp="1"/>
          </p:cNvSpPr>
          <p:nvPr>
            <p:ph type="body" sz="quarter" idx="28"/>
          </p:nvPr>
        </p:nvSpPr>
        <p:spPr>
          <a:xfrm>
            <a:off x="8441635" y="2199940"/>
            <a:ext cx="1903029" cy="3949069"/>
          </a:xfrm>
        </p:spPr>
        <p:txBody>
          <a:bodyPr/>
          <a:lstStyle/>
          <a:p>
            <a:r>
              <a:rPr lang="en-US" sz="1200" i="0" dirty="0">
                <a:latin typeface="+mj-lt"/>
              </a:rPr>
              <a:t>Initial investment in Cellular Therapy Research Program enabled:</a:t>
            </a:r>
          </a:p>
          <a:p>
            <a:r>
              <a:rPr lang="en-US" sz="1200" i="0" dirty="0">
                <a:latin typeface="+mj-lt"/>
              </a:rPr>
              <a:t>Recruitment of nationally recognized research scientists and physicians in targeted therapeutic areas</a:t>
            </a:r>
          </a:p>
          <a:p>
            <a:r>
              <a:rPr lang="en-US" sz="1200" i="0" dirty="0">
                <a:latin typeface="+mj-lt"/>
              </a:rPr>
              <a:t>Capital resource investment in biobanking and lab equipment</a:t>
            </a:r>
          </a:p>
          <a:p>
            <a:r>
              <a:rPr lang="en-US" sz="1200" i="0" dirty="0">
                <a:latin typeface="+mj-lt"/>
              </a:rPr>
              <a:t>Accelerated progress in applying cellular research advances to individual patient treatment:</a:t>
            </a:r>
          </a:p>
          <a:p>
            <a:pPr marL="171450" indent="-171450">
              <a:buFont typeface="Arial" panose="020B0604020202020204" pitchFamily="34" charset="0"/>
              <a:buChar char="•"/>
            </a:pPr>
            <a:r>
              <a:rPr lang="en-US" sz="1200" i="0" dirty="0">
                <a:latin typeface="+mj-lt"/>
              </a:rPr>
              <a:t>establishment of    cutting-edge organoid program</a:t>
            </a:r>
          </a:p>
          <a:p>
            <a:pPr marL="171450" indent="-171450">
              <a:buFont typeface="Arial" panose="020B0604020202020204" pitchFamily="34" charset="0"/>
              <a:buChar char="•"/>
            </a:pPr>
            <a:r>
              <a:rPr lang="en-US" sz="1200" i="0" dirty="0">
                <a:latin typeface="+mj-lt"/>
              </a:rPr>
              <a:t>launch of novel Tumor Infiltrating Lymphocytes (TILs) therapy program</a:t>
            </a:r>
          </a:p>
        </p:txBody>
      </p:sp>
      <p:sp>
        <p:nvSpPr>
          <p:cNvPr id="27" name="Text Placeholder 7">
            <a:extLst>
              <a:ext uri="{FF2B5EF4-FFF2-40B4-BE49-F238E27FC236}">
                <a16:creationId xmlns:a16="http://schemas.microsoft.com/office/drawing/2014/main" id="{794D9A11-8ED4-B844-A897-7F19663C749D}"/>
              </a:ext>
            </a:extLst>
          </p:cNvPr>
          <p:cNvSpPr txBox="1">
            <a:spLocks/>
          </p:cNvSpPr>
          <p:nvPr/>
        </p:nvSpPr>
        <p:spPr>
          <a:xfrm>
            <a:off x="10453836" y="660442"/>
            <a:ext cx="1645563" cy="450850"/>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800" b="1" kern="1200">
                <a:solidFill>
                  <a:schemeClr val="accent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sz="1800" dirty="0">
                <a:solidFill>
                  <a:srgbClr val="1C3268"/>
                </a:solidFill>
              </a:rPr>
              <a:t>2019 - 2020</a:t>
            </a:r>
            <a:endParaRPr lang="ru-RU" sz="1800" dirty="0">
              <a:solidFill>
                <a:srgbClr val="1C3268"/>
              </a:solidFill>
            </a:endParaRPr>
          </a:p>
        </p:txBody>
      </p:sp>
      <p:sp>
        <p:nvSpPr>
          <p:cNvPr id="28" name="Text Placeholder 12">
            <a:extLst>
              <a:ext uri="{FF2B5EF4-FFF2-40B4-BE49-F238E27FC236}">
                <a16:creationId xmlns:a16="http://schemas.microsoft.com/office/drawing/2014/main" id="{75F33543-495B-5844-A391-FF9E4445000A}"/>
              </a:ext>
            </a:extLst>
          </p:cNvPr>
          <p:cNvSpPr txBox="1">
            <a:spLocks/>
          </p:cNvSpPr>
          <p:nvPr/>
        </p:nvSpPr>
        <p:spPr>
          <a:xfrm>
            <a:off x="10397672" y="1309356"/>
            <a:ext cx="1697037" cy="368946"/>
          </a:xfrm>
          <a:prstGeom prst="rect">
            <a:avLst/>
          </a:prstGeom>
        </p:spPr>
        <p:txBody>
          <a:bodyPr vert="horz" lIns="91440" tIns="45720" rIns="91440" bIns="45720" rtlCol="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kern="1200">
                <a:solidFill>
                  <a:schemeClr val="accent3"/>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sz="1400" dirty="0">
                <a:solidFill>
                  <a:srgbClr val="C0167A"/>
                </a:solidFill>
              </a:rPr>
              <a:t>Cellular Therapy Research</a:t>
            </a:r>
            <a:endParaRPr lang="ru-RU" sz="1400" dirty="0">
              <a:solidFill>
                <a:srgbClr val="C0167A"/>
              </a:solidFill>
            </a:endParaRPr>
          </a:p>
        </p:txBody>
      </p:sp>
      <p:sp>
        <p:nvSpPr>
          <p:cNvPr id="29" name="Text Placeholder 17">
            <a:extLst>
              <a:ext uri="{FF2B5EF4-FFF2-40B4-BE49-F238E27FC236}">
                <a16:creationId xmlns:a16="http://schemas.microsoft.com/office/drawing/2014/main" id="{AB1AE7BA-FA39-934C-B5F4-D7858CD6A9C5}"/>
              </a:ext>
            </a:extLst>
          </p:cNvPr>
          <p:cNvSpPr txBox="1">
            <a:spLocks/>
          </p:cNvSpPr>
          <p:nvPr/>
        </p:nvSpPr>
        <p:spPr>
          <a:xfrm>
            <a:off x="10397671" y="2186687"/>
            <a:ext cx="1794329" cy="4412895"/>
          </a:xfrm>
          <a:prstGeom prst="rect">
            <a:avLst/>
          </a:prstGeom>
        </p:spPr>
        <p:txBody>
          <a:bodyPr vert="horz" lIns="91440" tIns="45720" rIns="91440" bIns="45720" rtlCol="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500" b="0" i="1" kern="1200">
                <a:solidFill>
                  <a:schemeClr val="accent3"/>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200" i="0" dirty="0">
                <a:latin typeface="+mj-lt"/>
              </a:rPr>
              <a:t>Scientists and physicians recruited in 2018 oversaw the development of a translational laboratory and biorepository, enabling the prospective collection, storing and analysis of bio specimens from individuals at risk of developing CA</a:t>
            </a:r>
          </a:p>
          <a:p>
            <a:r>
              <a:rPr lang="en-US" sz="1200" i="0" dirty="0">
                <a:latin typeface="+mj-lt"/>
              </a:rPr>
              <a:t>Laboratory and biobanking was further expanded to include early detection of pancreatic, breast, ovarian and colorectal CA</a:t>
            </a:r>
          </a:p>
          <a:p>
            <a:r>
              <a:rPr lang="en-US" sz="1200" i="0" dirty="0">
                <a:latin typeface="+mj-lt"/>
              </a:rPr>
              <a:t>TIL therapy program  launched in 2018 expanded, enabling patients to be treated with their own sensitized TILs</a:t>
            </a:r>
          </a:p>
          <a:p>
            <a:endParaRPr lang="en-US" sz="1300" i="0" dirty="0">
              <a:latin typeface="+mj-lt"/>
            </a:endParaRPr>
          </a:p>
        </p:txBody>
      </p:sp>
      <p:sp>
        <p:nvSpPr>
          <p:cNvPr id="2" name="TextBox 1">
            <a:extLst>
              <a:ext uri="{FF2B5EF4-FFF2-40B4-BE49-F238E27FC236}">
                <a16:creationId xmlns:a16="http://schemas.microsoft.com/office/drawing/2014/main" id="{21D1583A-6E59-E447-AF52-58352CCA3373}"/>
              </a:ext>
            </a:extLst>
          </p:cNvPr>
          <p:cNvSpPr txBox="1"/>
          <p:nvPr/>
        </p:nvSpPr>
        <p:spPr>
          <a:xfrm>
            <a:off x="1999488" y="85344"/>
            <a:ext cx="8132064" cy="369332"/>
          </a:xfrm>
          <a:prstGeom prst="rect">
            <a:avLst/>
          </a:prstGeom>
          <a:noFill/>
        </p:spPr>
        <p:txBody>
          <a:bodyPr wrap="square" rtlCol="0">
            <a:spAutoFit/>
          </a:bodyPr>
          <a:lstStyle/>
          <a:p>
            <a:r>
              <a:rPr lang="en-US" b="1" dirty="0">
                <a:solidFill>
                  <a:srgbClr val="1C3268"/>
                </a:solidFill>
              </a:rPr>
              <a:t>HONORHEALTH RESEARCH INSTITUTE CARE FUNDED PROJECTS</a:t>
            </a:r>
          </a:p>
        </p:txBody>
      </p:sp>
    </p:spTree>
    <p:extLst>
      <p:ext uri="{BB962C8B-B14F-4D97-AF65-F5344CB8AC3E}">
        <p14:creationId xmlns:p14="http://schemas.microsoft.com/office/powerpoint/2010/main" val="1077549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CFA04035-833F-47A3-9B42-8D3A786CD66E}"/>
              </a:ext>
            </a:extLst>
          </p:cNvPr>
          <p:cNvSpPr>
            <a:spLocks noGrp="1"/>
          </p:cNvSpPr>
          <p:nvPr>
            <p:ph type="body" sz="quarter" idx="14"/>
          </p:nvPr>
        </p:nvSpPr>
        <p:spPr>
          <a:xfrm>
            <a:off x="452087" y="660442"/>
            <a:ext cx="1697037" cy="450850"/>
          </a:xfrm>
        </p:spPr>
        <p:txBody>
          <a:bodyPr/>
          <a:lstStyle/>
          <a:p>
            <a:pPr algn="ctr"/>
            <a:r>
              <a:rPr lang="en-US" sz="1800" dirty="0">
                <a:solidFill>
                  <a:srgbClr val="1C3268"/>
                </a:solidFill>
              </a:rPr>
              <a:t>2021</a:t>
            </a:r>
            <a:endParaRPr lang="ru-RU" sz="1800" dirty="0">
              <a:solidFill>
                <a:srgbClr val="1C3268"/>
              </a:solidFill>
            </a:endParaRPr>
          </a:p>
        </p:txBody>
      </p:sp>
      <p:sp>
        <p:nvSpPr>
          <p:cNvPr id="23" name="Text Placeholder 22">
            <a:extLst>
              <a:ext uri="{FF2B5EF4-FFF2-40B4-BE49-F238E27FC236}">
                <a16:creationId xmlns:a16="http://schemas.microsoft.com/office/drawing/2014/main" id="{BE904312-F9B9-4F27-8665-50D0641FBE59}"/>
              </a:ext>
            </a:extLst>
          </p:cNvPr>
          <p:cNvSpPr>
            <a:spLocks noGrp="1"/>
          </p:cNvSpPr>
          <p:nvPr>
            <p:ph type="body" sz="quarter" idx="24"/>
          </p:nvPr>
        </p:nvSpPr>
        <p:spPr>
          <a:xfrm>
            <a:off x="396526" y="2199940"/>
            <a:ext cx="1822938" cy="3738822"/>
          </a:xfrm>
        </p:spPr>
        <p:txBody>
          <a:bodyPr/>
          <a:lstStyle/>
          <a:p>
            <a:r>
              <a:rPr lang="en-US" sz="1200" i="0" dirty="0">
                <a:latin typeface="+mj-lt"/>
              </a:rPr>
              <a:t>The purpose of this effort will be to launch what is anticipated to be the first year of a two-year investment in this program. </a:t>
            </a:r>
          </a:p>
          <a:p>
            <a:r>
              <a:rPr lang="en-US" sz="1200" i="0" dirty="0">
                <a:latin typeface="+mj-lt"/>
              </a:rPr>
              <a:t>The explicit intent of this donation is that no less than 75% of funds be used to seed fund pilot projects and research studies and that no more than 25% of this donation may be used to fund labor and benefit costs for the Rare Cancer Initiative key talent.</a:t>
            </a:r>
            <a:endParaRPr lang="ru-RU" sz="1200" i="0" dirty="0">
              <a:solidFill>
                <a:schemeClr val="accent3"/>
              </a:solidFill>
              <a:latin typeface="+mj-lt"/>
            </a:endParaRPr>
          </a:p>
        </p:txBody>
      </p:sp>
      <p:sp>
        <p:nvSpPr>
          <p:cNvPr id="2" name="TextBox 1">
            <a:extLst>
              <a:ext uri="{FF2B5EF4-FFF2-40B4-BE49-F238E27FC236}">
                <a16:creationId xmlns:a16="http://schemas.microsoft.com/office/drawing/2014/main" id="{21D1583A-6E59-E447-AF52-58352CCA3373}"/>
              </a:ext>
            </a:extLst>
          </p:cNvPr>
          <p:cNvSpPr txBox="1"/>
          <p:nvPr/>
        </p:nvSpPr>
        <p:spPr>
          <a:xfrm>
            <a:off x="1999488" y="85344"/>
            <a:ext cx="8132064" cy="369332"/>
          </a:xfrm>
          <a:prstGeom prst="rect">
            <a:avLst/>
          </a:prstGeom>
          <a:noFill/>
        </p:spPr>
        <p:txBody>
          <a:bodyPr wrap="square" rtlCol="0">
            <a:spAutoFit/>
          </a:bodyPr>
          <a:lstStyle/>
          <a:p>
            <a:r>
              <a:rPr lang="en-US" b="1" dirty="0">
                <a:solidFill>
                  <a:srgbClr val="1C3268"/>
                </a:solidFill>
              </a:rPr>
              <a:t>HONORHEALTH RESEARCH INSTITUTE CARE FUNDED PROJECTS</a:t>
            </a:r>
          </a:p>
        </p:txBody>
      </p:sp>
      <p:sp>
        <p:nvSpPr>
          <p:cNvPr id="49" name="Rectangle 48">
            <a:extLst>
              <a:ext uri="{FF2B5EF4-FFF2-40B4-BE49-F238E27FC236}">
                <a16:creationId xmlns:a16="http://schemas.microsoft.com/office/drawing/2014/main" id="{793E20B0-D676-024C-AF64-8407B90115C9}"/>
              </a:ext>
            </a:extLst>
          </p:cNvPr>
          <p:cNvSpPr/>
          <p:nvPr/>
        </p:nvSpPr>
        <p:spPr>
          <a:xfrm>
            <a:off x="452087" y="1332450"/>
            <a:ext cx="1822938" cy="523220"/>
          </a:xfrm>
          <a:prstGeom prst="rect">
            <a:avLst/>
          </a:prstGeom>
        </p:spPr>
        <p:txBody>
          <a:bodyPr wrap="square">
            <a:spAutoFit/>
          </a:bodyPr>
          <a:lstStyle/>
          <a:p>
            <a:r>
              <a:rPr lang="en-US" sz="1400" b="1" dirty="0">
                <a:solidFill>
                  <a:srgbClr val="C0167A"/>
                </a:solidFill>
                <a:latin typeface="+mj-lt"/>
              </a:rPr>
              <a:t>Arizona Rare Cancer Initiative </a:t>
            </a:r>
          </a:p>
        </p:txBody>
      </p:sp>
      <p:sp>
        <p:nvSpPr>
          <p:cNvPr id="6" name="Text Placeholder 3">
            <a:extLst>
              <a:ext uri="{FF2B5EF4-FFF2-40B4-BE49-F238E27FC236}">
                <a16:creationId xmlns:a16="http://schemas.microsoft.com/office/drawing/2014/main" id="{8035E5DA-4124-5747-A2FC-9485D4593A96}"/>
              </a:ext>
            </a:extLst>
          </p:cNvPr>
          <p:cNvSpPr txBox="1">
            <a:spLocks/>
          </p:cNvSpPr>
          <p:nvPr/>
        </p:nvSpPr>
        <p:spPr>
          <a:xfrm>
            <a:off x="2494247" y="660442"/>
            <a:ext cx="1697037" cy="450850"/>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800" b="1" kern="1200">
                <a:solidFill>
                  <a:schemeClr val="accent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sz="1800" dirty="0">
                <a:solidFill>
                  <a:srgbClr val="1C3268"/>
                </a:solidFill>
              </a:rPr>
              <a:t>2022 - 2023</a:t>
            </a:r>
            <a:endParaRPr lang="ru-RU" sz="1800" dirty="0">
              <a:solidFill>
                <a:srgbClr val="1C3268"/>
              </a:solidFill>
            </a:endParaRPr>
          </a:p>
        </p:txBody>
      </p:sp>
      <p:sp>
        <p:nvSpPr>
          <p:cNvPr id="7" name="Text Placeholder 22">
            <a:extLst>
              <a:ext uri="{FF2B5EF4-FFF2-40B4-BE49-F238E27FC236}">
                <a16:creationId xmlns:a16="http://schemas.microsoft.com/office/drawing/2014/main" id="{35BCB6AC-E768-9941-8A4C-D3F6365E3196}"/>
              </a:ext>
            </a:extLst>
          </p:cNvPr>
          <p:cNvSpPr txBox="1">
            <a:spLocks/>
          </p:cNvSpPr>
          <p:nvPr/>
        </p:nvSpPr>
        <p:spPr>
          <a:xfrm>
            <a:off x="2431296" y="2544180"/>
            <a:ext cx="1822938" cy="3738822"/>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500" b="0" i="1" kern="1200">
                <a:solidFill>
                  <a:schemeClr val="accent3"/>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200" b="1" i="0" u="sng" dirty="0">
                <a:latin typeface="+mj-lt"/>
              </a:rPr>
              <a:t>Uveal Melanoma (UM):</a:t>
            </a:r>
            <a:endParaRPr lang="en-US" sz="1200" i="0" dirty="0">
              <a:latin typeface="+mj-lt"/>
            </a:endParaRPr>
          </a:p>
          <a:p>
            <a:r>
              <a:rPr lang="en-US" sz="1200" i="0" dirty="0">
                <a:latin typeface="+mj-lt"/>
              </a:rPr>
              <a:t>UM is a rare subtype that arises typically in the choroidal body of the eye </a:t>
            </a:r>
            <a:r>
              <a:rPr lang="en-US" sz="1200" i="0">
                <a:latin typeface="+mj-lt"/>
              </a:rPr>
              <a:t>. </a:t>
            </a:r>
          </a:p>
          <a:p>
            <a:r>
              <a:rPr lang="en-US" sz="1200" i="0">
                <a:latin typeface="+mj-lt"/>
              </a:rPr>
              <a:t>HHRI’s </a:t>
            </a:r>
            <a:r>
              <a:rPr lang="en-US" sz="1200" i="0" dirty="0">
                <a:latin typeface="+mj-lt"/>
              </a:rPr>
              <a:t>goal is to identify novel biomarkers for disease monitoring and diagnosis with the expectation that such biomarkers can be used to identify patients at highest risk for recurrence and utilize these biomarkers as a surrogate endpoint in the adjuvant setting. </a:t>
            </a:r>
          </a:p>
        </p:txBody>
      </p:sp>
      <p:sp>
        <p:nvSpPr>
          <p:cNvPr id="8" name="Rectangle 7">
            <a:extLst>
              <a:ext uri="{FF2B5EF4-FFF2-40B4-BE49-F238E27FC236}">
                <a16:creationId xmlns:a16="http://schemas.microsoft.com/office/drawing/2014/main" id="{97361DDC-4A91-334A-8748-0EB3B9D11DFD}"/>
              </a:ext>
            </a:extLst>
          </p:cNvPr>
          <p:cNvSpPr/>
          <p:nvPr/>
        </p:nvSpPr>
        <p:spPr>
          <a:xfrm>
            <a:off x="2494247" y="1332450"/>
            <a:ext cx="1822938" cy="954107"/>
          </a:xfrm>
          <a:prstGeom prst="rect">
            <a:avLst/>
          </a:prstGeom>
        </p:spPr>
        <p:txBody>
          <a:bodyPr wrap="square">
            <a:spAutoFit/>
          </a:bodyPr>
          <a:lstStyle/>
          <a:p>
            <a:r>
              <a:rPr lang="en-US" sz="1400" b="1" dirty="0">
                <a:solidFill>
                  <a:srgbClr val="C0167A"/>
                </a:solidFill>
                <a:latin typeface="+mj-lt"/>
              </a:rPr>
              <a:t>Funding two HHRI projects: </a:t>
            </a:r>
          </a:p>
          <a:p>
            <a:r>
              <a:rPr lang="en-US" sz="1400" b="1" dirty="0">
                <a:solidFill>
                  <a:srgbClr val="C0167A"/>
                </a:solidFill>
                <a:latin typeface="+mj-lt"/>
              </a:rPr>
              <a:t>1) Uveal Melanoma Study, </a:t>
            </a:r>
          </a:p>
        </p:txBody>
      </p:sp>
      <p:sp>
        <p:nvSpPr>
          <p:cNvPr id="9" name="Text Placeholder 3">
            <a:extLst>
              <a:ext uri="{FF2B5EF4-FFF2-40B4-BE49-F238E27FC236}">
                <a16:creationId xmlns:a16="http://schemas.microsoft.com/office/drawing/2014/main" id="{85EDF78D-771A-DC48-AD11-2E4685DC1FE9}"/>
              </a:ext>
            </a:extLst>
          </p:cNvPr>
          <p:cNvSpPr txBox="1">
            <a:spLocks/>
          </p:cNvSpPr>
          <p:nvPr/>
        </p:nvSpPr>
        <p:spPr>
          <a:xfrm>
            <a:off x="4410506" y="660442"/>
            <a:ext cx="1697037" cy="450850"/>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800" b="1" kern="1200">
                <a:solidFill>
                  <a:schemeClr val="accent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sz="1800" dirty="0">
                <a:solidFill>
                  <a:srgbClr val="1C3268"/>
                </a:solidFill>
              </a:rPr>
              <a:t>2022 - 2023</a:t>
            </a:r>
            <a:endParaRPr lang="ru-RU" sz="1800" dirty="0">
              <a:solidFill>
                <a:srgbClr val="1C3268"/>
              </a:solidFill>
            </a:endParaRPr>
          </a:p>
        </p:txBody>
      </p:sp>
      <p:sp>
        <p:nvSpPr>
          <p:cNvPr id="10" name="Text Placeholder 22">
            <a:extLst>
              <a:ext uri="{FF2B5EF4-FFF2-40B4-BE49-F238E27FC236}">
                <a16:creationId xmlns:a16="http://schemas.microsoft.com/office/drawing/2014/main" id="{7D49678D-3CC6-F343-94E4-9B2862FCDD1F}"/>
              </a:ext>
            </a:extLst>
          </p:cNvPr>
          <p:cNvSpPr txBox="1">
            <a:spLocks/>
          </p:cNvSpPr>
          <p:nvPr/>
        </p:nvSpPr>
        <p:spPr>
          <a:xfrm>
            <a:off x="4410506" y="2544180"/>
            <a:ext cx="1822938" cy="3738822"/>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500" b="0" i="1" kern="1200">
                <a:solidFill>
                  <a:schemeClr val="accent3"/>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200" b="1" i="0" u="sng" dirty="0" err="1">
                <a:latin typeface="+mj-lt"/>
              </a:rPr>
              <a:t>Tenosynovial</a:t>
            </a:r>
            <a:r>
              <a:rPr lang="en-US" sz="1200" b="1" i="0" u="sng" dirty="0">
                <a:latin typeface="+mj-lt"/>
              </a:rPr>
              <a:t> Giant Cell Tumor (TGCT): </a:t>
            </a:r>
            <a:endParaRPr lang="en-US" sz="1200" b="1" i="0" dirty="0">
              <a:latin typeface="+mj-lt"/>
            </a:endParaRPr>
          </a:p>
          <a:p>
            <a:r>
              <a:rPr lang="en-US" sz="1100" i="0" dirty="0">
                <a:latin typeface="+mj-lt"/>
              </a:rPr>
              <a:t>TGCT is a rare </a:t>
            </a:r>
            <a:r>
              <a:rPr lang="en-US" sz="1100" i="0" dirty="0" err="1">
                <a:latin typeface="+mj-lt"/>
              </a:rPr>
              <a:t>sarcomatous</a:t>
            </a:r>
            <a:r>
              <a:rPr lang="en-US" sz="1100" i="0" dirty="0">
                <a:latin typeface="+mj-lt"/>
              </a:rPr>
              <a:t> proliferation of the synovium lining the joints. This disorder typically occurs in young men and women and most often impact the large joints, particularly the knees.</a:t>
            </a:r>
          </a:p>
          <a:p>
            <a:r>
              <a:rPr lang="en-US" sz="1100" i="0" dirty="0">
                <a:latin typeface="+mj-lt"/>
              </a:rPr>
              <a:t>HHRI is proposing to subject new diagnosed and untreated patients to a joint effusion aspiration as well as the necessary surgical biopsy (if not already performed) to develop an effusion-driven biomarker analysis allowing an alternate mechanism for securing the diagnosis of TGCT. </a:t>
            </a:r>
          </a:p>
          <a:p>
            <a:endParaRPr lang="ru-RU" sz="1050" i="0" dirty="0">
              <a:latin typeface="+mj-lt"/>
            </a:endParaRPr>
          </a:p>
        </p:txBody>
      </p:sp>
      <p:sp>
        <p:nvSpPr>
          <p:cNvPr id="11" name="Rectangle 10">
            <a:extLst>
              <a:ext uri="{FF2B5EF4-FFF2-40B4-BE49-F238E27FC236}">
                <a16:creationId xmlns:a16="http://schemas.microsoft.com/office/drawing/2014/main" id="{63809290-734D-994F-B62E-B186686A2209}"/>
              </a:ext>
            </a:extLst>
          </p:cNvPr>
          <p:cNvSpPr/>
          <p:nvPr/>
        </p:nvSpPr>
        <p:spPr>
          <a:xfrm>
            <a:off x="4410506" y="1332450"/>
            <a:ext cx="1822938" cy="1169551"/>
          </a:xfrm>
          <a:prstGeom prst="rect">
            <a:avLst/>
          </a:prstGeom>
        </p:spPr>
        <p:txBody>
          <a:bodyPr wrap="square">
            <a:spAutoFit/>
          </a:bodyPr>
          <a:lstStyle/>
          <a:p>
            <a:r>
              <a:rPr lang="en-US" sz="1400" b="1" dirty="0">
                <a:solidFill>
                  <a:srgbClr val="C0167A"/>
                </a:solidFill>
                <a:latin typeface="+mj-lt"/>
              </a:rPr>
              <a:t>Funding two HHRI projects: </a:t>
            </a:r>
          </a:p>
          <a:p>
            <a:r>
              <a:rPr lang="en-US" sz="1400" b="1" dirty="0">
                <a:solidFill>
                  <a:srgbClr val="C0167A"/>
                </a:solidFill>
                <a:latin typeface="+mj-lt"/>
              </a:rPr>
              <a:t>2) </a:t>
            </a:r>
            <a:r>
              <a:rPr lang="en-US" sz="1400" b="1" dirty="0" err="1">
                <a:solidFill>
                  <a:srgbClr val="C0167A"/>
                </a:solidFill>
                <a:latin typeface="+mj-lt"/>
              </a:rPr>
              <a:t>Tenosynovial</a:t>
            </a:r>
            <a:r>
              <a:rPr lang="en-US" sz="1400" b="1" dirty="0">
                <a:solidFill>
                  <a:srgbClr val="C0167A"/>
                </a:solidFill>
                <a:latin typeface="+mj-lt"/>
              </a:rPr>
              <a:t> Giant Cell Tumor Study</a:t>
            </a:r>
          </a:p>
        </p:txBody>
      </p:sp>
    </p:spTree>
    <p:extLst>
      <p:ext uri="{BB962C8B-B14F-4D97-AF65-F5344CB8AC3E}">
        <p14:creationId xmlns:p14="http://schemas.microsoft.com/office/powerpoint/2010/main" val="3639616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CFA04035-833F-47A3-9B42-8D3A786CD66E}"/>
              </a:ext>
            </a:extLst>
          </p:cNvPr>
          <p:cNvSpPr>
            <a:spLocks noGrp="1"/>
          </p:cNvSpPr>
          <p:nvPr>
            <p:ph type="body" sz="quarter" idx="14"/>
          </p:nvPr>
        </p:nvSpPr>
        <p:spPr>
          <a:xfrm>
            <a:off x="452087" y="660442"/>
            <a:ext cx="1697037" cy="450850"/>
          </a:xfrm>
        </p:spPr>
        <p:txBody>
          <a:bodyPr/>
          <a:lstStyle/>
          <a:p>
            <a:pPr algn="ctr"/>
            <a:r>
              <a:rPr lang="en-US" sz="1800" dirty="0">
                <a:solidFill>
                  <a:srgbClr val="1C3268"/>
                </a:solidFill>
              </a:rPr>
              <a:t>1998 - 2006</a:t>
            </a:r>
            <a:endParaRPr lang="ru-RU" sz="1800" dirty="0">
              <a:solidFill>
                <a:srgbClr val="1C3268"/>
              </a:solidFill>
            </a:endParaRPr>
          </a:p>
        </p:txBody>
      </p:sp>
      <p:sp>
        <p:nvSpPr>
          <p:cNvPr id="9" name="Text Placeholder 8">
            <a:extLst>
              <a:ext uri="{FF2B5EF4-FFF2-40B4-BE49-F238E27FC236}">
                <a16:creationId xmlns:a16="http://schemas.microsoft.com/office/drawing/2014/main" id="{D627327C-3A41-4D1E-A5CE-D0A5F3281206}"/>
              </a:ext>
            </a:extLst>
          </p:cNvPr>
          <p:cNvSpPr>
            <a:spLocks noGrp="1"/>
          </p:cNvSpPr>
          <p:nvPr>
            <p:ph type="body" sz="quarter" idx="19"/>
          </p:nvPr>
        </p:nvSpPr>
        <p:spPr>
          <a:xfrm>
            <a:off x="286756" y="1261947"/>
            <a:ext cx="1985308" cy="464729"/>
          </a:xfrm>
        </p:spPr>
        <p:txBody>
          <a:bodyPr/>
          <a:lstStyle/>
          <a:p>
            <a:pPr algn="ctr"/>
            <a:r>
              <a:rPr lang="en-US" sz="1400" dirty="0">
                <a:solidFill>
                  <a:srgbClr val="C0167A"/>
                </a:solidFill>
              </a:rPr>
              <a:t>Breast Cancer Research</a:t>
            </a:r>
            <a:endParaRPr lang="ru-RU" sz="1400" dirty="0">
              <a:solidFill>
                <a:srgbClr val="C0167A"/>
              </a:solidFill>
            </a:endParaRPr>
          </a:p>
        </p:txBody>
      </p:sp>
      <p:sp>
        <p:nvSpPr>
          <p:cNvPr id="23" name="Text Placeholder 22">
            <a:extLst>
              <a:ext uri="{FF2B5EF4-FFF2-40B4-BE49-F238E27FC236}">
                <a16:creationId xmlns:a16="http://schemas.microsoft.com/office/drawing/2014/main" id="{BE904312-F9B9-4F27-8665-50D0641FBE59}"/>
              </a:ext>
            </a:extLst>
          </p:cNvPr>
          <p:cNvSpPr>
            <a:spLocks noGrp="1"/>
          </p:cNvSpPr>
          <p:nvPr>
            <p:ph type="body" sz="quarter" idx="24"/>
          </p:nvPr>
        </p:nvSpPr>
        <p:spPr>
          <a:xfrm>
            <a:off x="326186" y="1943908"/>
            <a:ext cx="1966440" cy="2152604"/>
          </a:xfrm>
        </p:spPr>
        <p:txBody>
          <a:bodyPr/>
          <a:lstStyle/>
          <a:p>
            <a:r>
              <a:rPr lang="en-US" sz="1200" i="0" dirty="0">
                <a:latin typeface="+mj-lt"/>
              </a:rPr>
              <a:t>Funded breast CA research directed by Dr. Svetomir Markovic Gendler</a:t>
            </a:r>
          </a:p>
          <a:p>
            <a:r>
              <a:rPr lang="en-US" sz="1200" i="0" dirty="0">
                <a:latin typeface="+mj-lt"/>
              </a:rPr>
              <a:t>CARE “seed money” helped Dr. Gendler obtain SPORE (</a:t>
            </a:r>
            <a:r>
              <a:rPr lang="en-US" sz="1200" i="0" u="sng" dirty="0">
                <a:latin typeface="+mj-lt"/>
              </a:rPr>
              <a:t>S</a:t>
            </a:r>
            <a:r>
              <a:rPr lang="en-US" sz="1200" i="0" dirty="0">
                <a:latin typeface="+mj-lt"/>
              </a:rPr>
              <a:t>pecialized </a:t>
            </a:r>
            <a:r>
              <a:rPr lang="en-US" sz="1200" i="0" u="sng" dirty="0">
                <a:latin typeface="+mj-lt"/>
              </a:rPr>
              <a:t>P</a:t>
            </a:r>
            <a:r>
              <a:rPr lang="en-US" sz="1200" i="0" dirty="0">
                <a:latin typeface="+mj-lt"/>
              </a:rPr>
              <a:t>rogram of </a:t>
            </a:r>
            <a:r>
              <a:rPr lang="en-US" sz="1200" i="0" u="sng" dirty="0">
                <a:latin typeface="+mj-lt"/>
              </a:rPr>
              <a:t>R</a:t>
            </a:r>
            <a:r>
              <a:rPr lang="en-US" sz="1200" i="0" dirty="0">
                <a:latin typeface="+mj-lt"/>
              </a:rPr>
              <a:t>esearch </a:t>
            </a:r>
            <a:r>
              <a:rPr lang="en-US" sz="1200" i="0" u="sng" dirty="0">
                <a:latin typeface="+mj-lt"/>
              </a:rPr>
              <a:t>E</a:t>
            </a:r>
            <a:r>
              <a:rPr lang="en-US" sz="1200" i="0" dirty="0">
                <a:latin typeface="+mj-lt"/>
              </a:rPr>
              <a:t>xcellence) Grant from the National Institutes of Health to “develop a MUC1 glycopeptide vaccine,” an early immunotherapy</a:t>
            </a:r>
          </a:p>
        </p:txBody>
      </p:sp>
      <p:sp>
        <p:nvSpPr>
          <p:cNvPr id="5" name="Text Placeholder 4">
            <a:extLst>
              <a:ext uri="{FF2B5EF4-FFF2-40B4-BE49-F238E27FC236}">
                <a16:creationId xmlns:a16="http://schemas.microsoft.com/office/drawing/2014/main" id="{2B969FF3-8FFE-4E02-8E2A-BEDDF86909EC}"/>
              </a:ext>
            </a:extLst>
          </p:cNvPr>
          <p:cNvSpPr>
            <a:spLocks noGrp="1"/>
          </p:cNvSpPr>
          <p:nvPr>
            <p:ph type="body" sz="quarter" idx="15"/>
          </p:nvPr>
        </p:nvSpPr>
        <p:spPr>
          <a:xfrm>
            <a:off x="2418310" y="660442"/>
            <a:ext cx="1697037" cy="450850"/>
          </a:xfrm>
        </p:spPr>
        <p:txBody>
          <a:bodyPr/>
          <a:lstStyle/>
          <a:p>
            <a:pPr algn="ctr"/>
            <a:r>
              <a:rPr lang="en-US" sz="1800" dirty="0">
                <a:solidFill>
                  <a:srgbClr val="1C3268"/>
                </a:solidFill>
              </a:rPr>
              <a:t>2007 - 2009</a:t>
            </a:r>
            <a:endParaRPr lang="ru-RU" sz="1800" dirty="0">
              <a:solidFill>
                <a:srgbClr val="1C3268"/>
              </a:solidFill>
            </a:endParaRPr>
          </a:p>
        </p:txBody>
      </p:sp>
      <p:sp>
        <p:nvSpPr>
          <p:cNvPr id="10" name="Text Placeholder 9">
            <a:extLst>
              <a:ext uri="{FF2B5EF4-FFF2-40B4-BE49-F238E27FC236}">
                <a16:creationId xmlns:a16="http://schemas.microsoft.com/office/drawing/2014/main" id="{CD850A20-E11B-4BD8-8CD9-BF9B430BE6E0}"/>
              </a:ext>
            </a:extLst>
          </p:cNvPr>
          <p:cNvSpPr>
            <a:spLocks noGrp="1"/>
          </p:cNvSpPr>
          <p:nvPr>
            <p:ph type="body" sz="quarter" idx="20"/>
          </p:nvPr>
        </p:nvSpPr>
        <p:spPr>
          <a:xfrm>
            <a:off x="2337313" y="1261948"/>
            <a:ext cx="1943743" cy="368946"/>
          </a:xfrm>
        </p:spPr>
        <p:txBody>
          <a:bodyPr/>
          <a:lstStyle/>
          <a:p>
            <a:pPr algn="ctr"/>
            <a:r>
              <a:rPr lang="en-US" sz="1400" dirty="0">
                <a:solidFill>
                  <a:srgbClr val="C0167A"/>
                </a:solidFill>
              </a:rPr>
              <a:t>Breast and Genitourinary Cancer Research </a:t>
            </a:r>
            <a:endParaRPr lang="ru-RU" sz="1400" dirty="0">
              <a:solidFill>
                <a:srgbClr val="C0167A"/>
              </a:solidFill>
            </a:endParaRPr>
          </a:p>
        </p:txBody>
      </p:sp>
      <p:sp>
        <p:nvSpPr>
          <p:cNvPr id="15" name="Text Placeholder 14">
            <a:extLst>
              <a:ext uri="{FF2B5EF4-FFF2-40B4-BE49-F238E27FC236}">
                <a16:creationId xmlns:a16="http://schemas.microsoft.com/office/drawing/2014/main" id="{EEF11A1D-EB73-4B08-8ADD-1B50D40FC186}"/>
              </a:ext>
            </a:extLst>
          </p:cNvPr>
          <p:cNvSpPr>
            <a:spLocks noGrp="1"/>
          </p:cNvSpPr>
          <p:nvPr>
            <p:ph type="body" sz="quarter" idx="25"/>
          </p:nvPr>
        </p:nvSpPr>
        <p:spPr>
          <a:xfrm>
            <a:off x="2362285" y="1943908"/>
            <a:ext cx="1932023" cy="3738822"/>
          </a:xfrm>
        </p:spPr>
        <p:txBody>
          <a:bodyPr/>
          <a:lstStyle/>
          <a:p>
            <a:r>
              <a:rPr lang="en-US" sz="1200" i="0" dirty="0">
                <a:latin typeface="+mj-lt"/>
              </a:rPr>
              <a:t>Continued funding of Dr. Gendler’s research including Phase I &amp; II clinical trials for MUC1 glycopeptide vaccine, which could effectively treat as many as 90% of breast CAs</a:t>
            </a:r>
          </a:p>
          <a:p>
            <a:r>
              <a:rPr lang="en-US" sz="1200" i="0" dirty="0">
                <a:latin typeface="+mj-lt"/>
              </a:rPr>
              <a:t>Launched investment in research and infrastructure to support Drs. Alan Bryce, Erik Castle and Thai Ho’s multifaceted prostate CA research enabling:</a:t>
            </a:r>
          </a:p>
          <a:p>
            <a:pPr marL="171450" indent="-171450">
              <a:buFont typeface="Arial" panose="020B0604020202020204" pitchFamily="34" charset="0"/>
              <a:buChar char="•"/>
            </a:pPr>
            <a:r>
              <a:rPr lang="en-US" sz="1200" i="0" dirty="0">
                <a:latin typeface="+mj-lt"/>
              </a:rPr>
              <a:t>creation of genitourinary biobank</a:t>
            </a:r>
          </a:p>
          <a:p>
            <a:pPr marL="171450" indent="-171450">
              <a:buFont typeface="Arial" panose="020B0604020202020204" pitchFamily="34" charset="0"/>
              <a:buChar char="•"/>
            </a:pPr>
            <a:r>
              <a:rPr lang="en-US" sz="1200" i="0" dirty="0">
                <a:latin typeface="+mj-lt"/>
              </a:rPr>
              <a:t>recruitment and hiring members of the research support team</a:t>
            </a:r>
          </a:p>
          <a:p>
            <a:pPr marL="171450" indent="-171450">
              <a:buFont typeface="Arial" panose="020B0604020202020204" pitchFamily="34" charset="0"/>
              <a:buChar char="•"/>
            </a:pPr>
            <a:r>
              <a:rPr lang="en-US" sz="1200" i="0" dirty="0">
                <a:latin typeface="+mj-lt"/>
              </a:rPr>
              <a:t>maintenance of CA cell lines</a:t>
            </a:r>
          </a:p>
        </p:txBody>
      </p:sp>
      <p:sp>
        <p:nvSpPr>
          <p:cNvPr id="6" name="Text Placeholder 5">
            <a:extLst>
              <a:ext uri="{FF2B5EF4-FFF2-40B4-BE49-F238E27FC236}">
                <a16:creationId xmlns:a16="http://schemas.microsoft.com/office/drawing/2014/main" id="{1EB50FA0-8BDD-46C8-99F1-A2927A8655F8}"/>
              </a:ext>
            </a:extLst>
          </p:cNvPr>
          <p:cNvSpPr>
            <a:spLocks noGrp="1"/>
          </p:cNvSpPr>
          <p:nvPr>
            <p:ph type="body" sz="quarter" idx="16"/>
          </p:nvPr>
        </p:nvSpPr>
        <p:spPr>
          <a:xfrm>
            <a:off x="4509224" y="660442"/>
            <a:ext cx="1697037" cy="450850"/>
          </a:xfrm>
        </p:spPr>
        <p:txBody>
          <a:bodyPr/>
          <a:lstStyle/>
          <a:p>
            <a:pPr algn="ctr"/>
            <a:r>
              <a:rPr lang="en-US" sz="1800" dirty="0">
                <a:solidFill>
                  <a:srgbClr val="1C3268"/>
                </a:solidFill>
              </a:rPr>
              <a:t>2010</a:t>
            </a:r>
            <a:endParaRPr lang="ru-RU" sz="1800" dirty="0">
              <a:solidFill>
                <a:srgbClr val="1C3268"/>
              </a:solidFill>
            </a:endParaRPr>
          </a:p>
        </p:txBody>
      </p:sp>
      <p:sp>
        <p:nvSpPr>
          <p:cNvPr id="11" name="Text Placeholder 10">
            <a:extLst>
              <a:ext uri="{FF2B5EF4-FFF2-40B4-BE49-F238E27FC236}">
                <a16:creationId xmlns:a16="http://schemas.microsoft.com/office/drawing/2014/main" id="{7BE427F9-9DA3-442F-9E6F-54A21B401D50}"/>
              </a:ext>
            </a:extLst>
          </p:cNvPr>
          <p:cNvSpPr>
            <a:spLocks noGrp="1"/>
          </p:cNvSpPr>
          <p:nvPr>
            <p:ph type="body" sz="quarter" idx="21"/>
          </p:nvPr>
        </p:nvSpPr>
        <p:spPr>
          <a:xfrm>
            <a:off x="4439069" y="1261948"/>
            <a:ext cx="1925155" cy="368946"/>
          </a:xfrm>
        </p:spPr>
        <p:txBody>
          <a:bodyPr/>
          <a:lstStyle/>
          <a:p>
            <a:pPr algn="ctr"/>
            <a:r>
              <a:rPr lang="en-US" sz="1400" dirty="0">
                <a:solidFill>
                  <a:srgbClr val="C0167A"/>
                </a:solidFill>
              </a:rPr>
              <a:t>Breast Cancer Research Programs</a:t>
            </a:r>
            <a:endParaRPr lang="ru-RU" sz="1400" dirty="0">
              <a:solidFill>
                <a:srgbClr val="C0167A"/>
              </a:solidFill>
            </a:endParaRPr>
          </a:p>
        </p:txBody>
      </p:sp>
      <p:sp>
        <p:nvSpPr>
          <p:cNvPr id="16" name="Text Placeholder 15">
            <a:extLst>
              <a:ext uri="{FF2B5EF4-FFF2-40B4-BE49-F238E27FC236}">
                <a16:creationId xmlns:a16="http://schemas.microsoft.com/office/drawing/2014/main" id="{16E9DC07-6080-4AF6-8CFB-03465BE57D46}"/>
              </a:ext>
            </a:extLst>
          </p:cNvPr>
          <p:cNvSpPr>
            <a:spLocks noGrp="1"/>
          </p:cNvSpPr>
          <p:nvPr>
            <p:ph type="body" sz="quarter" idx="26"/>
          </p:nvPr>
        </p:nvSpPr>
        <p:spPr>
          <a:xfrm>
            <a:off x="4397781" y="1943908"/>
            <a:ext cx="1954251" cy="4658060"/>
          </a:xfrm>
        </p:spPr>
        <p:txBody>
          <a:bodyPr/>
          <a:lstStyle/>
          <a:p>
            <a:r>
              <a:rPr lang="en-US" sz="1200" i="0" dirty="0">
                <a:latin typeface="+mj-lt"/>
              </a:rPr>
              <a:t>Funded two initiatives of Dr. Barbara Pockaj in Breast CA</a:t>
            </a:r>
          </a:p>
          <a:p>
            <a:r>
              <a:rPr lang="en-US" sz="1200" b="1" i="0" dirty="0">
                <a:latin typeface="+mj-lt"/>
              </a:rPr>
              <a:t>Translational Breast CA Research Program:</a:t>
            </a:r>
          </a:p>
          <a:p>
            <a:pPr>
              <a:spcBef>
                <a:spcPts val="0"/>
              </a:spcBef>
            </a:pPr>
            <a:r>
              <a:rPr lang="en-US" sz="1200" i="0" dirty="0">
                <a:latin typeface="+mj-lt"/>
              </a:rPr>
              <a:t>Evaluated AR expression in triple negative breast CA finding immunotherapy benefit; substantiated efficacy of combination therapy with JAK-2 inhibitors; funded breast CA biobanking</a:t>
            </a:r>
          </a:p>
          <a:p>
            <a:r>
              <a:rPr lang="en-US" sz="1200" b="1" dirty="0">
                <a:latin typeface="+mj-lt"/>
              </a:rPr>
              <a:t>Genomic Knowledge Generation Breast Cancer Research Program (GKGBCR):</a:t>
            </a:r>
          </a:p>
          <a:p>
            <a:pPr>
              <a:spcBef>
                <a:spcPts val="0"/>
              </a:spcBef>
            </a:pPr>
            <a:r>
              <a:rPr lang="en-US" sz="1200" i="0" dirty="0">
                <a:latin typeface="+mj-lt"/>
              </a:rPr>
              <a:t>Funded classification of breast CA subtypes leading to new therapeutic strategies and search for additional markers and genetic targets allowing for additional therapies</a:t>
            </a:r>
            <a:endParaRPr lang="ru-RU" sz="1200" i="0" dirty="0">
              <a:solidFill>
                <a:schemeClr val="accent3"/>
              </a:solidFill>
              <a:latin typeface="+mj-lt"/>
            </a:endParaRPr>
          </a:p>
        </p:txBody>
      </p:sp>
      <p:sp>
        <p:nvSpPr>
          <p:cNvPr id="7" name="Text Placeholder 6">
            <a:extLst>
              <a:ext uri="{FF2B5EF4-FFF2-40B4-BE49-F238E27FC236}">
                <a16:creationId xmlns:a16="http://schemas.microsoft.com/office/drawing/2014/main" id="{53D9E183-E0BA-4EFB-909C-B21CDB329817}"/>
              </a:ext>
            </a:extLst>
          </p:cNvPr>
          <p:cNvSpPr>
            <a:spLocks noGrp="1"/>
          </p:cNvSpPr>
          <p:nvPr>
            <p:ph type="body" sz="quarter" idx="17"/>
          </p:nvPr>
        </p:nvSpPr>
        <p:spPr>
          <a:xfrm>
            <a:off x="6558574" y="660442"/>
            <a:ext cx="1697037" cy="450850"/>
          </a:xfrm>
        </p:spPr>
        <p:txBody>
          <a:bodyPr/>
          <a:lstStyle/>
          <a:p>
            <a:pPr algn="ctr"/>
            <a:r>
              <a:rPr lang="en-US" sz="1800" dirty="0">
                <a:solidFill>
                  <a:srgbClr val="1C3268"/>
                </a:solidFill>
              </a:rPr>
              <a:t>2011- 2015</a:t>
            </a:r>
            <a:endParaRPr lang="ru-RU" sz="1800" dirty="0">
              <a:solidFill>
                <a:srgbClr val="1C3268"/>
              </a:solidFill>
            </a:endParaRPr>
          </a:p>
        </p:txBody>
      </p:sp>
      <p:sp>
        <p:nvSpPr>
          <p:cNvPr id="12" name="Text Placeholder 11">
            <a:extLst>
              <a:ext uri="{FF2B5EF4-FFF2-40B4-BE49-F238E27FC236}">
                <a16:creationId xmlns:a16="http://schemas.microsoft.com/office/drawing/2014/main" id="{245462CD-F97C-4BB7-AF35-E94CC365952F}"/>
              </a:ext>
            </a:extLst>
          </p:cNvPr>
          <p:cNvSpPr>
            <a:spLocks noGrp="1"/>
          </p:cNvSpPr>
          <p:nvPr>
            <p:ph type="body" sz="quarter" idx="22"/>
          </p:nvPr>
        </p:nvSpPr>
        <p:spPr>
          <a:xfrm>
            <a:off x="6449870" y="1261948"/>
            <a:ext cx="1876716" cy="368946"/>
          </a:xfrm>
        </p:spPr>
        <p:txBody>
          <a:bodyPr/>
          <a:lstStyle/>
          <a:p>
            <a:pPr algn="ctr"/>
            <a:r>
              <a:rPr lang="en-US" sz="1400" dirty="0">
                <a:solidFill>
                  <a:srgbClr val="C0167A"/>
                </a:solidFill>
              </a:rPr>
              <a:t>Breast and Genitourinary Cancer Research</a:t>
            </a:r>
            <a:endParaRPr lang="ru-RU" sz="1400" dirty="0">
              <a:solidFill>
                <a:srgbClr val="C0167A"/>
              </a:solidFill>
            </a:endParaRPr>
          </a:p>
        </p:txBody>
      </p:sp>
      <p:sp>
        <p:nvSpPr>
          <p:cNvPr id="17" name="Text Placeholder 16">
            <a:extLst>
              <a:ext uri="{FF2B5EF4-FFF2-40B4-BE49-F238E27FC236}">
                <a16:creationId xmlns:a16="http://schemas.microsoft.com/office/drawing/2014/main" id="{DF398F53-954F-4FC0-88A5-32A456A33D3B}"/>
              </a:ext>
            </a:extLst>
          </p:cNvPr>
          <p:cNvSpPr>
            <a:spLocks noGrp="1"/>
          </p:cNvSpPr>
          <p:nvPr>
            <p:ph type="body" sz="quarter" idx="27"/>
          </p:nvPr>
        </p:nvSpPr>
        <p:spPr>
          <a:xfrm>
            <a:off x="6433880" y="2052329"/>
            <a:ext cx="1892706" cy="3521979"/>
          </a:xfrm>
        </p:spPr>
        <p:txBody>
          <a:bodyPr/>
          <a:lstStyle/>
          <a:p>
            <a:r>
              <a:rPr lang="en-US" sz="1200" b="1" i="0" dirty="0">
                <a:latin typeface="+mj-lt"/>
              </a:rPr>
              <a:t>Year two funding of Dr. Pockaj’s GKGBCR and renewed funding for genitourinary CA research:</a:t>
            </a:r>
          </a:p>
          <a:p>
            <a:pPr marL="171450" indent="-171450">
              <a:spcBef>
                <a:spcPts val="600"/>
              </a:spcBef>
              <a:buFont typeface="Arial" panose="020B0604020202020204" pitchFamily="34" charset="0"/>
              <a:buChar char="•"/>
            </a:pPr>
            <a:r>
              <a:rPr lang="en-US" sz="1200" i="0" dirty="0">
                <a:latin typeface="+mj-lt"/>
              </a:rPr>
              <a:t>bladder CA and glycan metabolism study</a:t>
            </a:r>
          </a:p>
          <a:p>
            <a:pPr marL="171450" indent="-171450">
              <a:spcBef>
                <a:spcPts val="600"/>
              </a:spcBef>
              <a:buFont typeface="Arial" panose="020B0604020202020204" pitchFamily="34" charset="0"/>
              <a:buChar char="•"/>
            </a:pPr>
            <a:r>
              <a:rPr lang="en-US" sz="1200" i="0" dirty="0">
                <a:latin typeface="+mj-lt"/>
              </a:rPr>
              <a:t>prostate CA stage 1 - bioinformatics of treated CA cell lines</a:t>
            </a:r>
          </a:p>
          <a:p>
            <a:pPr marL="171450" indent="-171450">
              <a:spcBef>
                <a:spcPts val="600"/>
              </a:spcBef>
              <a:buFont typeface="Arial" panose="020B0604020202020204" pitchFamily="34" charset="0"/>
              <a:buChar char="•"/>
            </a:pPr>
            <a:r>
              <a:rPr lang="en-US" sz="1200" i="0" dirty="0">
                <a:latin typeface="+mj-lt"/>
              </a:rPr>
              <a:t>prostate CA phase 1 trial design</a:t>
            </a:r>
          </a:p>
          <a:p>
            <a:pPr marL="171450" indent="-171450">
              <a:spcBef>
                <a:spcPts val="600"/>
              </a:spcBef>
              <a:buFont typeface="Arial" panose="020B0604020202020204" pitchFamily="34" charset="0"/>
              <a:buChar char="•"/>
            </a:pPr>
            <a:r>
              <a:rPr lang="en-US" sz="1200" i="0" dirty="0">
                <a:latin typeface="+mj-lt"/>
              </a:rPr>
              <a:t>novel research in testicular CA and sequencing</a:t>
            </a:r>
          </a:p>
          <a:p>
            <a:pPr marL="171450" indent="-171450">
              <a:spcBef>
                <a:spcPts val="600"/>
              </a:spcBef>
              <a:buFont typeface="Arial" panose="020B0604020202020204" pitchFamily="34" charset="0"/>
              <a:buChar char="•"/>
            </a:pPr>
            <a:r>
              <a:rPr lang="en-US" sz="1200" i="0" dirty="0">
                <a:latin typeface="+mj-lt"/>
              </a:rPr>
              <a:t>neoadjuvant trial for prostate CA</a:t>
            </a:r>
          </a:p>
        </p:txBody>
      </p:sp>
      <p:sp>
        <p:nvSpPr>
          <p:cNvPr id="8" name="Text Placeholder 7">
            <a:extLst>
              <a:ext uri="{FF2B5EF4-FFF2-40B4-BE49-F238E27FC236}">
                <a16:creationId xmlns:a16="http://schemas.microsoft.com/office/drawing/2014/main" id="{6D2C7FD2-2A48-41BD-B107-E8DDA37CB1E0}"/>
              </a:ext>
            </a:extLst>
          </p:cNvPr>
          <p:cNvSpPr>
            <a:spLocks noGrp="1"/>
          </p:cNvSpPr>
          <p:nvPr>
            <p:ph type="body" sz="quarter" idx="18"/>
          </p:nvPr>
        </p:nvSpPr>
        <p:spPr>
          <a:xfrm>
            <a:off x="10507925" y="660442"/>
            <a:ext cx="1697037" cy="450850"/>
          </a:xfrm>
        </p:spPr>
        <p:txBody>
          <a:bodyPr/>
          <a:lstStyle/>
          <a:p>
            <a:pPr algn="ctr"/>
            <a:r>
              <a:rPr lang="en-US" sz="1800" dirty="0">
                <a:solidFill>
                  <a:srgbClr val="1C3268"/>
                </a:solidFill>
              </a:rPr>
              <a:t>2016-2017</a:t>
            </a:r>
            <a:endParaRPr lang="ru-RU" sz="1800" dirty="0">
              <a:solidFill>
                <a:srgbClr val="1C3268"/>
              </a:solidFill>
            </a:endParaRPr>
          </a:p>
        </p:txBody>
      </p:sp>
      <p:sp>
        <p:nvSpPr>
          <p:cNvPr id="13" name="Text Placeholder 12">
            <a:extLst>
              <a:ext uri="{FF2B5EF4-FFF2-40B4-BE49-F238E27FC236}">
                <a16:creationId xmlns:a16="http://schemas.microsoft.com/office/drawing/2014/main" id="{81F78730-06AC-4CBB-B56A-013A42F5F6EC}"/>
              </a:ext>
            </a:extLst>
          </p:cNvPr>
          <p:cNvSpPr>
            <a:spLocks noGrp="1"/>
          </p:cNvSpPr>
          <p:nvPr>
            <p:ph type="body" sz="quarter" idx="23"/>
          </p:nvPr>
        </p:nvSpPr>
        <p:spPr>
          <a:xfrm>
            <a:off x="10371511" y="1261948"/>
            <a:ext cx="1833452" cy="368946"/>
          </a:xfrm>
        </p:spPr>
        <p:txBody>
          <a:bodyPr/>
          <a:lstStyle/>
          <a:p>
            <a:pPr algn="ctr"/>
            <a:r>
              <a:rPr lang="en-US" sz="1400" dirty="0">
                <a:solidFill>
                  <a:srgbClr val="C0167A"/>
                </a:solidFill>
              </a:rPr>
              <a:t>Liquid Biopsies &amp; Optimizing Drug Delivery to Tumors</a:t>
            </a:r>
            <a:endParaRPr lang="ru-RU" sz="1400" dirty="0">
              <a:solidFill>
                <a:srgbClr val="C0167A"/>
              </a:solidFill>
            </a:endParaRPr>
          </a:p>
        </p:txBody>
      </p:sp>
      <p:sp>
        <p:nvSpPr>
          <p:cNvPr id="18" name="Text Placeholder 17">
            <a:extLst>
              <a:ext uri="{FF2B5EF4-FFF2-40B4-BE49-F238E27FC236}">
                <a16:creationId xmlns:a16="http://schemas.microsoft.com/office/drawing/2014/main" id="{4DD7473F-5C97-4494-8F24-D313570F369B}"/>
              </a:ext>
            </a:extLst>
          </p:cNvPr>
          <p:cNvSpPr>
            <a:spLocks noGrp="1"/>
          </p:cNvSpPr>
          <p:nvPr>
            <p:ph type="body" sz="quarter" idx="28"/>
          </p:nvPr>
        </p:nvSpPr>
        <p:spPr>
          <a:xfrm>
            <a:off x="10397055" y="2076428"/>
            <a:ext cx="1794945" cy="3949069"/>
          </a:xfrm>
        </p:spPr>
        <p:txBody>
          <a:bodyPr/>
          <a:lstStyle/>
          <a:p>
            <a:r>
              <a:rPr lang="en-US" sz="1200" i="0" dirty="0">
                <a:latin typeface="+mj-lt"/>
              </a:rPr>
              <a:t>Invested in seed funding of research by Dr. Muhammed Murtaza to explore potential of liquid biopsies</a:t>
            </a:r>
          </a:p>
          <a:p>
            <a:pPr marL="171450" indent="-171450">
              <a:buFont typeface="Arial" panose="020B0604020202020204" pitchFamily="34" charset="0"/>
              <a:buChar char="•"/>
            </a:pPr>
            <a:r>
              <a:rPr lang="en-US" sz="1200" i="0" dirty="0">
                <a:latin typeface="+mj-lt"/>
              </a:rPr>
              <a:t>the potential for this minimally invasive technology would enable early detection of CA,  monitoring of treatment response and early detection of therapy resistance</a:t>
            </a:r>
          </a:p>
          <a:p>
            <a:r>
              <a:rPr lang="en-US" sz="1200" i="0" dirty="0">
                <a:latin typeface="+mj-lt"/>
              </a:rPr>
              <a:t>Invested in seed funding of research by Dr. Alan Bryce to match the right medicine to each CA patient: </a:t>
            </a:r>
          </a:p>
          <a:p>
            <a:pPr marL="171450" indent="-171450">
              <a:buFont typeface="Arial" panose="020B0604020202020204" pitchFamily="34" charset="0"/>
              <a:buChar char="•"/>
            </a:pPr>
            <a:r>
              <a:rPr lang="en-US" sz="1200" i="0" dirty="0">
                <a:latin typeface="+mj-lt"/>
              </a:rPr>
              <a:t>will cell lines respond to predicted targeted therapies?</a:t>
            </a:r>
          </a:p>
          <a:p>
            <a:pPr marL="171450" indent="-171450">
              <a:buFont typeface="Arial" panose="020B0604020202020204" pitchFamily="34" charset="0"/>
              <a:buChar char="•"/>
            </a:pPr>
            <a:r>
              <a:rPr lang="en-US" sz="1200" i="0" dirty="0">
                <a:latin typeface="+mj-lt"/>
              </a:rPr>
              <a:t>will cell lines validate novel drug combinations?  </a:t>
            </a:r>
          </a:p>
        </p:txBody>
      </p:sp>
      <p:sp>
        <p:nvSpPr>
          <p:cNvPr id="21" name="TextBox 20">
            <a:extLst>
              <a:ext uri="{FF2B5EF4-FFF2-40B4-BE49-F238E27FC236}">
                <a16:creationId xmlns:a16="http://schemas.microsoft.com/office/drawing/2014/main" id="{4405EE5D-A0AF-404E-BAC5-8480575E32D1}"/>
              </a:ext>
            </a:extLst>
          </p:cNvPr>
          <p:cNvSpPr txBox="1"/>
          <p:nvPr/>
        </p:nvSpPr>
        <p:spPr>
          <a:xfrm>
            <a:off x="2889504" y="85344"/>
            <a:ext cx="6181344" cy="369332"/>
          </a:xfrm>
          <a:prstGeom prst="rect">
            <a:avLst/>
          </a:prstGeom>
          <a:noFill/>
        </p:spPr>
        <p:txBody>
          <a:bodyPr wrap="square" rtlCol="0">
            <a:spAutoFit/>
          </a:bodyPr>
          <a:lstStyle/>
          <a:p>
            <a:r>
              <a:rPr lang="en-US" b="1" dirty="0">
                <a:solidFill>
                  <a:srgbClr val="1C3268"/>
                </a:solidFill>
              </a:rPr>
              <a:t>MAYO CLINIC IN AZ CARE FUNDED PROJECTS</a:t>
            </a:r>
          </a:p>
        </p:txBody>
      </p:sp>
      <p:sp>
        <p:nvSpPr>
          <p:cNvPr id="25" name="Text Placeholder 6">
            <a:extLst>
              <a:ext uri="{FF2B5EF4-FFF2-40B4-BE49-F238E27FC236}">
                <a16:creationId xmlns:a16="http://schemas.microsoft.com/office/drawing/2014/main" id="{16743583-FD47-E245-A346-2B4F1F717368}"/>
              </a:ext>
            </a:extLst>
          </p:cNvPr>
          <p:cNvSpPr txBox="1">
            <a:spLocks/>
          </p:cNvSpPr>
          <p:nvPr/>
        </p:nvSpPr>
        <p:spPr>
          <a:xfrm>
            <a:off x="8607924" y="660442"/>
            <a:ext cx="1697037" cy="450850"/>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800" b="1" kern="1200">
                <a:solidFill>
                  <a:schemeClr val="accent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sz="1800">
                <a:solidFill>
                  <a:srgbClr val="1C3268"/>
                </a:solidFill>
              </a:rPr>
              <a:t>2011- 2015</a:t>
            </a:r>
            <a:endParaRPr lang="ru-RU" sz="1800" dirty="0">
              <a:solidFill>
                <a:srgbClr val="1C3268"/>
              </a:solidFill>
            </a:endParaRPr>
          </a:p>
        </p:txBody>
      </p:sp>
      <p:sp>
        <p:nvSpPr>
          <p:cNvPr id="30" name="Text Placeholder 16">
            <a:extLst>
              <a:ext uri="{FF2B5EF4-FFF2-40B4-BE49-F238E27FC236}">
                <a16:creationId xmlns:a16="http://schemas.microsoft.com/office/drawing/2014/main" id="{54D8ADF4-DED5-B846-AFBF-EA3EF035DF31}"/>
              </a:ext>
            </a:extLst>
          </p:cNvPr>
          <p:cNvSpPr txBox="1">
            <a:spLocks/>
          </p:cNvSpPr>
          <p:nvPr/>
        </p:nvSpPr>
        <p:spPr>
          <a:xfrm>
            <a:off x="8415467" y="1943908"/>
            <a:ext cx="1892706" cy="3521979"/>
          </a:xfrm>
          <a:prstGeom prst="rect">
            <a:avLst/>
          </a:prstGeom>
        </p:spPr>
        <p:txBody>
          <a:bodyPr vert="horz" lIns="91440" tIns="45720" rIns="91440" bIns="45720" rtlCol="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500" b="0" i="1" kern="1200">
                <a:solidFill>
                  <a:schemeClr val="accent3"/>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sz="1600" b="1" i="0" dirty="0">
                <a:latin typeface="+mj-lt"/>
              </a:rPr>
              <a:t>Continued</a:t>
            </a:r>
          </a:p>
          <a:p>
            <a:pPr marL="171450" indent="-171450">
              <a:spcBef>
                <a:spcPts val="600"/>
              </a:spcBef>
              <a:buFont typeface="Arial" panose="020B0604020202020204" pitchFamily="34" charset="0"/>
              <a:buChar char="•"/>
            </a:pPr>
            <a:r>
              <a:rPr lang="en-US" sz="1200" i="0" dirty="0">
                <a:latin typeface="+mj-lt"/>
              </a:rPr>
              <a:t>minority outreach for prostate CA</a:t>
            </a:r>
          </a:p>
          <a:p>
            <a:pPr marL="171450" indent="-171450">
              <a:spcBef>
                <a:spcPts val="600"/>
              </a:spcBef>
              <a:buFont typeface="Arial" panose="020B0604020202020204" pitchFamily="34" charset="0"/>
              <a:buChar char="•"/>
            </a:pPr>
            <a:r>
              <a:rPr lang="en-US" sz="1200" i="0" dirty="0">
                <a:latin typeface="+mj-lt"/>
              </a:rPr>
              <a:t>circulating tumor cell project in kidney CA</a:t>
            </a:r>
          </a:p>
          <a:p>
            <a:pPr marL="171450" indent="-171450">
              <a:spcBef>
                <a:spcPts val="600"/>
              </a:spcBef>
              <a:buFont typeface="Arial" panose="020B0604020202020204" pitchFamily="34" charset="0"/>
              <a:buChar char="•"/>
            </a:pPr>
            <a:r>
              <a:rPr lang="en-US" sz="1200" i="0" dirty="0">
                <a:latin typeface="+mj-lt"/>
              </a:rPr>
              <a:t>publication of epidemiologic study in prostate CA metabolomics</a:t>
            </a:r>
            <a:endParaRPr lang="ru-RU" sz="1200" i="0" dirty="0">
              <a:latin typeface="+mj-lt"/>
            </a:endParaRPr>
          </a:p>
        </p:txBody>
      </p:sp>
      <p:sp>
        <p:nvSpPr>
          <p:cNvPr id="31" name="Text Placeholder 11">
            <a:extLst>
              <a:ext uri="{FF2B5EF4-FFF2-40B4-BE49-F238E27FC236}">
                <a16:creationId xmlns:a16="http://schemas.microsoft.com/office/drawing/2014/main" id="{E48B6D3D-B255-1E4B-83B4-531AD4A2FCA2}"/>
              </a:ext>
            </a:extLst>
          </p:cNvPr>
          <p:cNvSpPr txBox="1">
            <a:spLocks/>
          </p:cNvSpPr>
          <p:nvPr/>
        </p:nvSpPr>
        <p:spPr>
          <a:xfrm>
            <a:off x="8326586" y="1309838"/>
            <a:ext cx="1876716" cy="368946"/>
          </a:xfrm>
          <a:prstGeom prst="rect">
            <a:avLst/>
          </a:prstGeom>
        </p:spPr>
        <p:txBody>
          <a:bodyPr vert="horz" lIns="91440" tIns="45720" rIns="91440" bIns="45720" rtlCol="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kern="1200">
                <a:solidFill>
                  <a:schemeClr val="accent3"/>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sz="1400">
                <a:solidFill>
                  <a:srgbClr val="C0167A"/>
                </a:solidFill>
              </a:rPr>
              <a:t>Breast and Genitourinary Cancer Research</a:t>
            </a:r>
            <a:endParaRPr lang="ru-RU" sz="1400" dirty="0">
              <a:solidFill>
                <a:srgbClr val="C0167A"/>
              </a:solidFill>
            </a:endParaRPr>
          </a:p>
        </p:txBody>
      </p:sp>
    </p:spTree>
    <p:extLst>
      <p:ext uri="{BB962C8B-B14F-4D97-AF65-F5344CB8AC3E}">
        <p14:creationId xmlns:p14="http://schemas.microsoft.com/office/powerpoint/2010/main" val="3983120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CFA04035-833F-47A3-9B42-8D3A786CD66E}"/>
              </a:ext>
            </a:extLst>
          </p:cNvPr>
          <p:cNvSpPr>
            <a:spLocks noGrp="1"/>
          </p:cNvSpPr>
          <p:nvPr>
            <p:ph type="body" sz="quarter" idx="14"/>
          </p:nvPr>
        </p:nvSpPr>
        <p:spPr>
          <a:xfrm>
            <a:off x="2500806" y="579419"/>
            <a:ext cx="1697037" cy="450850"/>
          </a:xfrm>
        </p:spPr>
        <p:txBody>
          <a:bodyPr/>
          <a:lstStyle/>
          <a:p>
            <a:pPr algn="ctr"/>
            <a:r>
              <a:rPr lang="en-US" sz="1800" dirty="0">
                <a:solidFill>
                  <a:srgbClr val="1C3268"/>
                </a:solidFill>
              </a:rPr>
              <a:t>2019</a:t>
            </a:r>
            <a:endParaRPr lang="ru-RU" sz="1800" dirty="0">
              <a:solidFill>
                <a:srgbClr val="1C3268"/>
              </a:solidFill>
            </a:endParaRPr>
          </a:p>
        </p:txBody>
      </p:sp>
      <p:sp>
        <p:nvSpPr>
          <p:cNvPr id="9" name="Text Placeholder 8">
            <a:extLst>
              <a:ext uri="{FF2B5EF4-FFF2-40B4-BE49-F238E27FC236}">
                <a16:creationId xmlns:a16="http://schemas.microsoft.com/office/drawing/2014/main" id="{D627327C-3A41-4D1E-A5CE-D0A5F3281206}"/>
              </a:ext>
            </a:extLst>
          </p:cNvPr>
          <p:cNvSpPr>
            <a:spLocks noGrp="1"/>
          </p:cNvSpPr>
          <p:nvPr>
            <p:ph type="body" sz="quarter" idx="19"/>
          </p:nvPr>
        </p:nvSpPr>
        <p:spPr>
          <a:xfrm>
            <a:off x="2347052" y="1261947"/>
            <a:ext cx="1985308" cy="464729"/>
          </a:xfrm>
        </p:spPr>
        <p:txBody>
          <a:bodyPr/>
          <a:lstStyle/>
          <a:p>
            <a:pPr algn="ctr"/>
            <a:r>
              <a:rPr lang="en-US" sz="1400" dirty="0">
                <a:solidFill>
                  <a:srgbClr val="C0167A"/>
                </a:solidFill>
              </a:rPr>
              <a:t>INTERCEPT  INHERIT</a:t>
            </a:r>
            <a:endParaRPr lang="ru-RU" sz="1400" dirty="0">
              <a:solidFill>
                <a:srgbClr val="C0167A"/>
              </a:solidFill>
            </a:endParaRPr>
          </a:p>
        </p:txBody>
      </p:sp>
      <p:sp>
        <p:nvSpPr>
          <p:cNvPr id="5" name="Text Placeholder 4">
            <a:extLst>
              <a:ext uri="{FF2B5EF4-FFF2-40B4-BE49-F238E27FC236}">
                <a16:creationId xmlns:a16="http://schemas.microsoft.com/office/drawing/2014/main" id="{2B969FF3-8FFE-4E02-8E2A-BEDDF86909EC}"/>
              </a:ext>
            </a:extLst>
          </p:cNvPr>
          <p:cNvSpPr>
            <a:spLocks noGrp="1"/>
          </p:cNvSpPr>
          <p:nvPr>
            <p:ph type="body" sz="quarter" idx="15"/>
          </p:nvPr>
        </p:nvSpPr>
        <p:spPr>
          <a:xfrm>
            <a:off x="4501753" y="579419"/>
            <a:ext cx="1697037" cy="450850"/>
          </a:xfrm>
        </p:spPr>
        <p:txBody>
          <a:bodyPr/>
          <a:lstStyle/>
          <a:p>
            <a:pPr algn="ctr"/>
            <a:r>
              <a:rPr lang="en-US" sz="1800" dirty="0">
                <a:solidFill>
                  <a:srgbClr val="1C3268"/>
                </a:solidFill>
              </a:rPr>
              <a:t>2020 </a:t>
            </a:r>
            <a:endParaRPr lang="ru-RU" sz="1800" dirty="0">
              <a:solidFill>
                <a:srgbClr val="1C3268"/>
              </a:solidFill>
            </a:endParaRPr>
          </a:p>
        </p:txBody>
      </p:sp>
      <p:sp>
        <p:nvSpPr>
          <p:cNvPr id="29" name="Text Placeholder 17">
            <a:extLst>
              <a:ext uri="{FF2B5EF4-FFF2-40B4-BE49-F238E27FC236}">
                <a16:creationId xmlns:a16="http://schemas.microsoft.com/office/drawing/2014/main" id="{AB1AE7BA-FA39-934C-B5F4-D7858CD6A9C5}"/>
              </a:ext>
            </a:extLst>
          </p:cNvPr>
          <p:cNvSpPr txBox="1">
            <a:spLocks/>
          </p:cNvSpPr>
          <p:nvPr/>
        </p:nvSpPr>
        <p:spPr>
          <a:xfrm>
            <a:off x="2472357" y="1754442"/>
            <a:ext cx="1794329" cy="4412895"/>
          </a:xfrm>
          <a:prstGeom prst="rect">
            <a:avLst/>
          </a:prstGeom>
        </p:spPr>
        <p:txBody>
          <a:bodyPr vert="horz" lIns="91440" tIns="45720" rIns="91440" bIns="45720" rtlCol="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500" b="0" i="1" kern="1200">
                <a:solidFill>
                  <a:schemeClr val="accent3"/>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pPr>
            <a:r>
              <a:rPr lang="en-US" sz="1200" i="0" dirty="0">
                <a:latin typeface="+mj-lt"/>
              </a:rPr>
              <a:t>Continued funding of Dr. Samadder’s INTERCEPT study to strengthen data by increasing enrollment of minority patients beyond the &lt;5% enrolled in the INTERCEPT pilot</a:t>
            </a:r>
          </a:p>
          <a:p>
            <a:pPr>
              <a:lnSpc>
                <a:spcPct val="100000"/>
              </a:lnSpc>
              <a:spcBef>
                <a:spcPts val="0"/>
              </a:spcBef>
            </a:pPr>
            <a:endParaRPr lang="en-US" sz="1200" i="0" dirty="0">
              <a:latin typeface="+mj-lt"/>
            </a:endParaRPr>
          </a:p>
          <a:p>
            <a:pPr>
              <a:lnSpc>
                <a:spcPct val="100000"/>
              </a:lnSpc>
              <a:spcBef>
                <a:spcPts val="0"/>
              </a:spcBef>
            </a:pPr>
            <a:r>
              <a:rPr lang="en-US" sz="1200" b="1" i="0" dirty="0">
                <a:latin typeface="+mj-lt"/>
              </a:rPr>
              <a:t>INHERIT is an expansion of the same protocols used in INTERCEPT.  It will enroll 400 African American (AA) CA patients from a site where the patient population is 30% </a:t>
            </a:r>
            <a:r>
              <a:rPr lang="en-US" sz="1200" i="0" dirty="0">
                <a:latin typeface="+mj-lt"/>
              </a:rPr>
              <a:t>AA. Background community work will take into account the history of distrust in the AA population with medical research – e.g. Tuskegee and Henrietta Lacks</a:t>
            </a:r>
          </a:p>
          <a:p>
            <a:pPr>
              <a:lnSpc>
                <a:spcPct val="100000"/>
              </a:lnSpc>
              <a:spcBef>
                <a:spcPts val="0"/>
              </a:spcBef>
            </a:pPr>
            <a:endParaRPr lang="en-US" sz="1200" i="0" dirty="0">
              <a:latin typeface="+mj-lt"/>
            </a:endParaRPr>
          </a:p>
        </p:txBody>
      </p:sp>
      <p:sp>
        <p:nvSpPr>
          <p:cNvPr id="21" name="TextBox 20">
            <a:extLst>
              <a:ext uri="{FF2B5EF4-FFF2-40B4-BE49-F238E27FC236}">
                <a16:creationId xmlns:a16="http://schemas.microsoft.com/office/drawing/2014/main" id="{4405EE5D-A0AF-404E-BAC5-8480575E32D1}"/>
              </a:ext>
            </a:extLst>
          </p:cNvPr>
          <p:cNvSpPr txBox="1"/>
          <p:nvPr/>
        </p:nvSpPr>
        <p:spPr>
          <a:xfrm>
            <a:off x="2889504" y="85344"/>
            <a:ext cx="6181344" cy="369332"/>
          </a:xfrm>
          <a:prstGeom prst="rect">
            <a:avLst/>
          </a:prstGeom>
          <a:noFill/>
        </p:spPr>
        <p:txBody>
          <a:bodyPr wrap="square" rtlCol="0">
            <a:spAutoFit/>
          </a:bodyPr>
          <a:lstStyle/>
          <a:p>
            <a:r>
              <a:rPr lang="en-US" b="1" dirty="0">
                <a:solidFill>
                  <a:srgbClr val="1C3268"/>
                </a:solidFill>
              </a:rPr>
              <a:t>MAYO CLINIC IN AZ CARE FUNDED PROJECTS</a:t>
            </a:r>
          </a:p>
        </p:txBody>
      </p:sp>
      <p:sp>
        <p:nvSpPr>
          <p:cNvPr id="2" name="Arrow: Right 1">
            <a:extLst>
              <a:ext uri="{FF2B5EF4-FFF2-40B4-BE49-F238E27FC236}">
                <a16:creationId xmlns:a16="http://schemas.microsoft.com/office/drawing/2014/main" id="{0104F1BB-44C3-40F3-94B0-AD0D2EE95604}"/>
              </a:ext>
            </a:extLst>
          </p:cNvPr>
          <p:cNvSpPr/>
          <p:nvPr/>
        </p:nvSpPr>
        <p:spPr>
          <a:xfrm>
            <a:off x="2500806" y="1494311"/>
            <a:ext cx="278651" cy="221640"/>
          </a:xfrm>
          <a:prstGeom prst="rightArrow">
            <a:avLst/>
          </a:prstGeom>
          <a:solidFill>
            <a:srgbClr val="C016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 Placeholder 7">
            <a:extLst>
              <a:ext uri="{FF2B5EF4-FFF2-40B4-BE49-F238E27FC236}">
                <a16:creationId xmlns:a16="http://schemas.microsoft.com/office/drawing/2014/main" id="{303D48D1-BE52-2547-AA99-635C2E25F580}"/>
              </a:ext>
            </a:extLst>
          </p:cNvPr>
          <p:cNvSpPr txBox="1">
            <a:spLocks/>
          </p:cNvSpPr>
          <p:nvPr/>
        </p:nvSpPr>
        <p:spPr>
          <a:xfrm>
            <a:off x="509243" y="579419"/>
            <a:ext cx="1556701" cy="450850"/>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800" b="1" kern="1200">
                <a:solidFill>
                  <a:schemeClr val="accent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sz="1800" dirty="0">
                <a:solidFill>
                  <a:srgbClr val="1C3268"/>
                </a:solidFill>
              </a:rPr>
              <a:t>2018</a:t>
            </a:r>
            <a:endParaRPr lang="ru-RU" sz="1800" dirty="0">
              <a:solidFill>
                <a:srgbClr val="1C3268"/>
              </a:solidFill>
            </a:endParaRPr>
          </a:p>
        </p:txBody>
      </p:sp>
      <p:sp>
        <p:nvSpPr>
          <p:cNvPr id="11" name="Text Placeholder 12">
            <a:extLst>
              <a:ext uri="{FF2B5EF4-FFF2-40B4-BE49-F238E27FC236}">
                <a16:creationId xmlns:a16="http://schemas.microsoft.com/office/drawing/2014/main" id="{B65978D4-6B00-724C-A1AF-779E8C488437}"/>
              </a:ext>
            </a:extLst>
          </p:cNvPr>
          <p:cNvSpPr txBox="1">
            <a:spLocks/>
          </p:cNvSpPr>
          <p:nvPr/>
        </p:nvSpPr>
        <p:spPr>
          <a:xfrm>
            <a:off x="444326" y="1266215"/>
            <a:ext cx="1697037" cy="368946"/>
          </a:xfrm>
          <a:prstGeom prst="rect">
            <a:avLst/>
          </a:prstGeom>
        </p:spPr>
        <p:txBody>
          <a:bodyPr vert="horz" lIns="91440" tIns="45720" rIns="91440" bIns="45720" rtlCol="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kern="1200">
                <a:solidFill>
                  <a:schemeClr val="accent3"/>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sz="1400" dirty="0">
                <a:solidFill>
                  <a:srgbClr val="C0167A"/>
                </a:solidFill>
              </a:rPr>
              <a:t>INTERCEPT Project</a:t>
            </a:r>
            <a:endParaRPr lang="ru-RU" sz="1400" dirty="0">
              <a:solidFill>
                <a:srgbClr val="C0167A"/>
              </a:solidFill>
            </a:endParaRPr>
          </a:p>
        </p:txBody>
      </p:sp>
      <p:sp>
        <p:nvSpPr>
          <p:cNvPr id="12" name="Text Placeholder 17">
            <a:extLst>
              <a:ext uri="{FF2B5EF4-FFF2-40B4-BE49-F238E27FC236}">
                <a16:creationId xmlns:a16="http://schemas.microsoft.com/office/drawing/2014/main" id="{0CE81E7E-592D-0744-95FF-A5C5214B139E}"/>
              </a:ext>
            </a:extLst>
          </p:cNvPr>
          <p:cNvSpPr txBox="1">
            <a:spLocks/>
          </p:cNvSpPr>
          <p:nvPr/>
        </p:nvSpPr>
        <p:spPr>
          <a:xfrm>
            <a:off x="444326" y="1818099"/>
            <a:ext cx="1794329" cy="4412895"/>
          </a:xfrm>
          <a:prstGeom prst="rect">
            <a:avLst/>
          </a:prstGeom>
        </p:spPr>
        <p:txBody>
          <a:bodyPr vert="horz" lIns="91440" tIns="45720" rIns="91440" bIns="45720" rtlCol="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500" b="0" i="1" kern="1200">
                <a:solidFill>
                  <a:schemeClr val="accent3"/>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200" i="0" dirty="0">
                <a:latin typeface="+mj-lt"/>
              </a:rPr>
              <a:t>Invested in funding of Dr. Niloy Jewel Samadder’s INTERCEPT study of </a:t>
            </a:r>
            <a:r>
              <a:rPr lang="en-US" sz="1200" b="1" i="0" dirty="0">
                <a:latin typeface="+mj-lt"/>
              </a:rPr>
              <a:t>&gt;3500 CA patients in 4 cities focused on under-studied cohort whose CA is seemingly not explained by familial </a:t>
            </a:r>
            <a:r>
              <a:rPr lang="en-US" sz="1200" i="0" dirty="0">
                <a:latin typeface="+mj-lt"/>
              </a:rPr>
              <a:t>occurrence but whose incidence of gene mutation (thus familial) in the general population is thought to be as high as 20%.</a:t>
            </a:r>
          </a:p>
          <a:p>
            <a:r>
              <a:rPr lang="en-US" sz="1200" i="0" dirty="0">
                <a:latin typeface="+mj-lt"/>
              </a:rPr>
              <a:t>Exploration of the risks of sporadic CA that may be inherited are not captured by current treatment guidelines.</a:t>
            </a:r>
          </a:p>
          <a:p>
            <a:r>
              <a:rPr lang="en-US" sz="1200" i="0" u="sng" dirty="0">
                <a:latin typeface="+mj-lt"/>
              </a:rPr>
              <a:t>Goal:</a:t>
            </a:r>
            <a:r>
              <a:rPr lang="en-US" sz="1200" i="0" dirty="0">
                <a:latin typeface="+mj-lt"/>
              </a:rPr>
              <a:t> Help expedite the personalization of current immunotherapies and transform clinical guidelines nationally</a:t>
            </a:r>
          </a:p>
        </p:txBody>
      </p:sp>
      <p:sp>
        <p:nvSpPr>
          <p:cNvPr id="14" name="Text Placeholder 8">
            <a:extLst>
              <a:ext uri="{FF2B5EF4-FFF2-40B4-BE49-F238E27FC236}">
                <a16:creationId xmlns:a16="http://schemas.microsoft.com/office/drawing/2014/main" id="{CC2FFF6C-FE47-1D47-9A06-994F9651B384}"/>
              </a:ext>
            </a:extLst>
          </p:cNvPr>
          <p:cNvSpPr txBox="1">
            <a:spLocks/>
          </p:cNvSpPr>
          <p:nvPr/>
        </p:nvSpPr>
        <p:spPr>
          <a:xfrm>
            <a:off x="4357617" y="1289713"/>
            <a:ext cx="1985308" cy="464729"/>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800" b="1" kern="1200">
                <a:solidFill>
                  <a:schemeClr val="accent3"/>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sz="1400" dirty="0">
                <a:solidFill>
                  <a:srgbClr val="C0167A"/>
                </a:solidFill>
              </a:rPr>
              <a:t>INHERIT      GEMINI</a:t>
            </a:r>
            <a:endParaRPr lang="ru-RU" sz="1400" dirty="0">
              <a:solidFill>
                <a:srgbClr val="C0167A"/>
              </a:solidFill>
            </a:endParaRPr>
          </a:p>
        </p:txBody>
      </p:sp>
      <p:sp>
        <p:nvSpPr>
          <p:cNvPr id="15" name="Arrow: Right 1">
            <a:extLst>
              <a:ext uri="{FF2B5EF4-FFF2-40B4-BE49-F238E27FC236}">
                <a16:creationId xmlns:a16="http://schemas.microsoft.com/office/drawing/2014/main" id="{60D48CC9-85EE-5E4F-92BF-8AB662F29753}"/>
              </a:ext>
            </a:extLst>
          </p:cNvPr>
          <p:cNvSpPr/>
          <p:nvPr/>
        </p:nvSpPr>
        <p:spPr>
          <a:xfrm>
            <a:off x="4547802" y="1498765"/>
            <a:ext cx="278651" cy="221640"/>
          </a:xfrm>
          <a:prstGeom prst="rightArrow">
            <a:avLst/>
          </a:prstGeom>
          <a:solidFill>
            <a:srgbClr val="C016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9C2DBFA4-6403-F744-8F1F-65B1727447A2}"/>
              </a:ext>
            </a:extLst>
          </p:cNvPr>
          <p:cNvSpPr/>
          <p:nvPr/>
        </p:nvSpPr>
        <p:spPr>
          <a:xfrm>
            <a:off x="4500388" y="1859340"/>
            <a:ext cx="1698402" cy="4708981"/>
          </a:xfrm>
          <a:prstGeom prst="rect">
            <a:avLst/>
          </a:prstGeom>
        </p:spPr>
        <p:txBody>
          <a:bodyPr wrap="square">
            <a:spAutoFit/>
          </a:bodyPr>
          <a:lstStyle/>
          <a:p>
            <a:r>
              <a:rPr lang="en-US" sz="1200" b="1" dirty="0">
                <a:solidFill>
                  <a:schemeClr val="accent3"/>
                </a:solidFill>
                <a:latin typeface="+mj-lt"/>
              </a:rPr>
              <a:t>GEMINI is yet a further expansion of the original INTERCEPT &amp; INHERIT program. GEMINI will enroll 400 Hispanic-Latino and Native American and other minority populations cancer patients in Maricopa county</a:t>
            </a:r>
            <a:r>
              <a:rPr lang="en-US" sz="1200" dirty="0">
                <a:solidFill>
                  <a:schemeClr val="accent3"/>
                </a:solidFill>
                <a:latin typeface="+mj-lt"/>
              </a:rPr>
              <a:t>.  The expansion to these newly targeted populations will help buttress the data accrual in an effort to make a substantial difference in the care of cancer patients nationwide and have the greatest impact on national guidelines.</a:t>
            </a:r>
          </a:p>
        </p:txBody>
      </p:sp>
      <p:sp>
        <p:nvSpPr>
          <p:cNvPr id="16" name="Text Placeholder 4">
            <a:extLst>
              <a:ext uri="{FF2B5EF4-FFF2-40B4-BE49-F238E27FC236}">
                <a16:creationId xmlns:a16="http://schemas.microsoft.com/office/drawing/2014/main" id="{C6AE35AB-1DF3-AF40-934B-489335B669BD}"/>
              </a:ext>
            </a:extLst>
          </p:cNvPr>
          <p:cNvSpPr txBox="1">
            <a:spLocks/>
          </p:cNvSpPr>
          <p:nvPr/>
        </p:nvSpPr>
        <p:spPr>
          <a:xfrm>
            <a:off x="6500941" y="579419"/>
            <a:ext cx="1697037" cy="450850"/>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800" b="1" kern="1200">
                <a:solidFill>
                  <a:schemeClr val="accent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sz="1800" dirty="0">
                <a:solidFill>
                  <a:srgbClr val="1C3268"/>
                </a:solidFill>
              </a:rPr>
              <a:t>2021 </a:t>
            </a:r>
            <a:endParaRPr lang="ru-RU" sz="1800" dirty="0">
              <a:solidFill>
                <a:srgbClr val="1C3268"/>
              </a:solidFill>
            </a:endParaRPr>
          </a:p>
        </p:txBody>
      </p:sp>
      <p:sp>
        <p:nvSpPr>
          <p:cNvPr id="18" name="Text Placeholder 8">
            <a:extLst>
              <a:ext uri="{FF2B5EF4-FFF2-40B4-BE49-F238E27FC236}">
                <a16:creationId xmlns:a16="http://schemas.microsoft.com/office/drawing/2014/main" id="{F177AF8F-D79F-1640-A75B-4189D67928CF}"/>
              </a:ext>
            </a:extLst>
          </p:cNvPr>
          <p:cNvSpPr txBox="1">
            <a:spLocks/>
          </p:cNvSpPr>
          <p:nvPr/>
        </p:nvSpPr>
        <p:spPr>
          <a:xfrm>
            <a:off x="6342925" y="1289713"/>
            <a:ext cx="1985308" cy="464729"/>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800" b="1" kern="1200">
                <a:solidFill>
                  <a:schemeClr val="accent3"/>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sz="1400" dirty="0">
                <a:solidFill>
                  <a:srgbClr val="C0167A"/>
                </a:solidFill>
              </a:rPr>
              <a:t>Multiple Myeloma adoptive T-Cell Therapy Clinical Trial </a:t>
            </a:r>
            <a:endParaRPr lang="ru-RU" sz="1400" dirty="0">
              <a:solidFill>
                <a:srgbClr val="C0167A"/>
              </a:solidFill>
            </a:endParaRPr>
          </a:p>
        </p:txBody>
      </p:sp>
      <p:sp>
        <p:nvSpPr>
          <p:cNvPr id="8" name="Rectangle 7">
            <a:extLst>
              <a:ext uri="{FF2B5EF4-FFF2-40B4-BE49-F238E27FC236}">
                <a16:creationId xmlns:a16="http://schemas.microsoft.com/office/drawing/2014/main" id="{7AF85956-42AA-6B4F-B533-941412D05153}"/>
              </a:ext>
            </a:extLst>
          </p:cNvPr>
          <p:cNvSpPr/>
          <p:nvPr/>
        </p:nvSpPr>
        <p:spPr>
          <a:xfrm>
            <a:off x="6432492" y="2136339"/>
            <a:ext cx="1895741" cy="4893647"/>
          </a:xfrm>
          <a:prstGeom prst="rect">
            <a:avLst/>
          </a:prstGeom>
        </p:spPr>
        <p:txBody>
          <a:bodyPr wrap="square">
            <a:spAutoFit/>
          </a:bodyPr>
          <a:lstStyle/>
          <a:p>
            <a:r>
              <a:rPr lang="en-US" sz="1200" dirty="0">
                <a:solidFill>
                  <a:schemeClr val="accent3"/>
                </a:solidFill>
                <a:latin typeface="+mj-lt"/>
              </a:rPr>
              <a:t>Phase 1 clinical trial, to be conducted at Nyberg Human Cellular therapy lab.  Enroll 18 patients with relapsed or refractory multiple myeloma. Primary objectives are to determine the toxicity, feasibility and success rate of in-house manufacturing and administration of MUC1-specific T-cells in patients with multiple myeloma. End goal is creation of a clinical protocol and manufacturing components for submission as an Investigational New Drug (IND) application to the Food and Drug Administration </a:t>
            </a:r>
          </a:p>
        </p:txBody>
      </p:sp>
      <p:sp>
        <p:nvSpPr>
          <p:cNvPr id="17" name="Text Placeholder 4">
            <a:extLst>
              <a:ext uri="{FF2B5EF4-FFF2-40B4-BE49-F238E27FC236}">
                <a16:creationId xmlns:a16="http://schemas.microsoft.com/office/drawing/2014/main" id="{A21502D2-17FE-E343-A950-71C354C95243}"/>
              </a:ext>
            </a:extLst>
          </p:cNvPr>
          <p:cNvSpPr txBox="1">
            <a:spLocks/>
          </p:cNvSpPr>
          <p:nvPr/>
        </p:nvSpPr>
        <p:spPr>
          <a:xfrm>
            <a:off x="8561935" y="579419"/>
            <a:ext cx="1697037" cy="450850"/>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800" b="1" kern="1200">
                <a:solidFill>
                  <a:schemeClr val="accent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sz="1800" dirty="0">
                <a:solidFill>
                  <a:srgbClr val="1C3268"/>
                </a:solidFill>
              </a:rPr>
              <a:t>2022 </a:t>
            </a:r>
            <a:endParaRPr lang="ru-RU" sz="1800" dirty="0">
              <a:solidFill>
                <a:srgbClr val="1C3268"/>
              </a:solidFill>
            </a:endParaRPr>
          </a:p>
        </p:txBody>
      </p:sp>
      <p:sp>
        <p:nvSpPr>
          <p:cNvPr id="19" name="Text Placeholder 8">
            <a:extLst>
              <a:ext uri="{FF2B5EF4-FFF2-40B4-BE49-F238E27FC236}">
                <a16:creationId xmlns:a16="http://schemas.microsoft.com/office/drawing/2014/main" id="{28229C79-16F4-0B4C-8EE5-FFCC3C215FD2}"/>
              </a:ext>
            </a:extLst>
          </p:cNvPr>
          <p:cNvSpPr txBox="1">
            <a:spLocks/>
          </p:cNvSpPr>
          <p:nvPr/>
        </p:nvSpPr>
        <p:spPr>
          <a:xfrm>
            <a:off x="8403919" y="1289713"/>
            <a:ext cx="1985308" cy="1439349"/>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800" b="1" kern="1200">
                <a:solidFill>
                  <a:schemeClr val="accent3"/>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200" dirty="0">
                <a:solidFill>
                  <a:srgbClr val="C0167A"/>
                </a:solidFill>
              </a:rPr>
              <a:t>Funding</a:t>
            </a:r>
            <a:r>
              <a:rPr lang="en-US" sz="1100" dirty="0"/>
              <a:t> </a:t>
            </a:r>
            <a:r>
              <a:rPr lang="en-US" sz="1200" dirty="0">
                <a:solidFill>
                  <a:srgbClr val="C0167A"/>
                </a:solidFill>
              </a:rPr>
              <a:t>two Mayo Clinic projects: </a:t>
            </a:r>
          </a:p>
          <a:p>
            <a:pPr marL="228600" indent="-228600">
              <a:buAutoNum type="arabicParenR"/>
            </a:pPr>
            <a:r>
              <a:rPr lang="en-US" sz="1200" dirty="0">
                <a:solidFill>
                  <a:srgbClr val="C0167A"/>
                </a:solidFill>
              </a:rPr>
              <a:t>Predicting Metastatic Potential Cutaneous Squamous Cell Carcinoma</a:t>
            </a:r>
          </a:p>
        </p:txBody>
      </p:sp>
      <p:sp>
        <p:nvSpPr>
          <p:cNvPr id="20" name="Rectangle 19">
            <a:extLst>
              <a:ext uri="{FF2B5EF4-FFF2-40B4-BE49-F238E27FC236}">
                <a16:creationId xmlns:a16="http://schemas.microsoft.com/office/drawing/2014/main" id="{C6EE77B6-3330-9A45-8D35-82AFBAC77B9C}"/>
              </a:ext>
            </a:extLst>
          </p:cNvPr>
          <p:cNvSpPr/>
          <p:nvPr/>
        </p:nvSpPr>
        <p:spPr>
          <a:xfrm>
            <a:off x="8440282" y="2690540"/>
            <a:ext cx="1895741" cy="3385542"/>
          </a:xfrm>
          <a:prstGeom prst="rect">
            <a:avLst/>
          </a:prstGeom>
        </p:spPr>
        <p:txBody>
          <a:bodyPr wrap="square">
            <a:spAutoFit/>
          </a:bodyPr>
          <a:lstStyle/>
          <a:p>
            <a:r>
              <a:rPr lang="en-US" sz="1200" u="sng" dirty="0">
                <a:solidFill>
                  <a:schemeClr val="tx2"/>
                </a:solidFill>
                <a:latin typeface="+mj-lt"/>
              </a:rPr>
              <a:t>Predicting </a:t>
            </a:r>
            <a:r>
              <a:rPr lang="en-US" sz="1200" u="sng" dirty="0" err="1">
                <a:solidFill>
                  <a:schemeClr val="tx2"/>
                </a:solidFill>
                <a:latin typeface="+mj-lt"/>
              </a:rPr>
              <a:t>Metatasic</a:t>
            </a:r>
            <a:r>
              <a:rPr lang="en-US" sz="1200" u="sng" dirty="0">
                <a:solidFill>
                  <a:schemeClr val="tx2"/>
                </a:solidFill>
                <a:latin typeface="+mj-lt"/>
              </a:rPr>
              <a:t> Potential Cutaneous Squamous Cell Carcinoma Using Gene Expression Profiling:</a:t>
            </a:r>
          </a:p>
          <a:p>
            <a:r>
              <a:rPr lang="en-US" sz="1200" dirty="0">
                <a:solidFill>
                  <a:schemeClr val="tx2"/>
                </a:solidFill>
                <a:latin typeface="+mj-lt"/>
              </a:rPr>
              <a:t>Cutaneous squamous cell carcinoma (</a:t>
            </a:r>
            <a:r>
              <a:rPr lang="en-US" sz="1200" dirty="0" err="1">
                <a:solidFill>
                  <a:schemeClr val="tx2"/>
                </a:solidFill>
                <a:latin typeface="+mj-lt"/>
              </a:rPr>
              <a:t>cSCC</a:t>
            </a:r>
            <a:r>
              <a:rPr lang="en-US" sz="1200" dirty="0">
                <a:solidFill>
                  <a:schemeClr val="tx2"/>
                </a:solidFill>
                <a:latin typeface="+mj-lt"/>
              </a:rPr>
              <a:t>) affects more than one million individuals annually in the United States</a:t>
            </a:r>
            <a:r>
              <a:rPr lang="en-US" sz="1000" dirty="0">
                <a:solidFill>
                  <a:schemeClr val="tx2"/>
                </a:solidFill>
                <a:latin typeface="+mj-lt"/>
              </a:rPr>
              <a:t>.</a:t>
            </a:r>
          </a:p>
          <a:p>
            <a:endParaRPr lang="en-US" sz="1000" dirty="0">
              <a:solidFill>
                <a:schemeClr val="tx2"/>
              </a:solidFill>
              <a:latin typeface="+mj-lt"/>
            </a:endParaRPr>
          </a:p>
          <a:p>
            <a:r>
              <a:rPr lang="en-US" sz="1200" dirty="0">
                <a:solidFill>
                  <a:schemeClr val="tx2"/>
                </a:solidFill>
                <a:latin typeface="+mj-lt"/>
              </a:rPr>
              <a:t>There is a great need for more accurate identification of tumors with metastatic potential to truly characterize </a:t>
            </a:r>
            <a:r>
              <a:rPr lang="en-US" sz="1200" dirty="0" err="1">
                <a:solidFill>
                  <a:schemeClr val="tx2"/>
                </a:solidFill>
                <a:latin typeface="+mj-lt"/>
              </a:rPr>
              <a:t>cSCC</a:t>
            </a:r>
            <a:r>
              <a:rPr lang="en-US" sz="1200" dirty="0">
                <a:solidFill>
                  <a:schemeClr val="tx2"/>
                </a:solidFill>
                <a:latin typeface="+mj-lt"/>
              </a:rPr>
              <a:t> patients that are at high risk</a:t>
            </a:r>
            <a:r>
              <a:rPr lang="en-US" sz="700" dirty="0">
                <a:solidFill>
                  <a:schemeClr val="tx2"/>
                </a:solidFill>
                <a:latin typeface="+mj-lt"/>
              </a:rPr>
              <a:t> </a:t>
            </a:r>
          </a:p>
        </p:txBody>
      </p:sp>
      <p:sp>
        <p:nvSpPr>
          <p:cNvPr id="22" name="Text Placeholder 8">
            <a:extLst>
              <a:ext uri="{FF2B5EF4-FFF2-40B4-BE49-F238E27FC236}">
                <a16:creationId xmlns:a16="http://schemas.microsoft.com/office/drawing/2014/main" id="{8688D8BF-5BA7-5D41-AD61-42E4C4BD1AE5}"/>
              </a:ext>
            </a:extLst>
          </p:cNvPr>
          <p:cNvSpPr txBox="1">
            <a:spLocks/>
          </p:cNvSpPr>
          <p:nvPr/>
        </p:nvSpPr>
        <p:spPr>
          <a:xfrm>
            <a:off x="10358323" y="1313937"/>
            <a:ext cx="1697037" cy="2163522"/>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800" b="1" kern="1200">
                <a:solidFill>
                  <a:schemeClr val="accent3"/>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200" dirty="0">
                <a:solidFill>
                  <a:srgbClr val="C0167A"/>
                </a:solidFill>
              </a:rPr>
              <a:t>Funding</a:t>
            </a:r>
            <a:r>
              <a:rPr lang="en-US" sz="1100" dirty="0"/>
              <a:t> </a:t>
            </a:r>
            <a:r>
              <a:rPr lang="en-US" sz="1200" dirty="0">
                <a:solidFill>
                  <a:srgbClr val="C0167A"/>
                </a:solidFill>
              </a:rPr>
              <a:t>two Mayo Clinic projects: </a:t>
            </a:r>
          </a:p>
          <a:p>
            <a:r>
              <a:rPr lang="en-US" sz="1200" dirty="0">
                <a:solidFill>
                  <a:srgbClr val="C0167A"/>
                </a:solidFill>
              </a:rPr>
              <a:t>2) Targeting Metastatic Prostate Cancer With Novel Fn14</a:t>
            </a:r>
          </a:p>
        </p:txBody>
      </p:sp>
      <p:sp>
        <p:nvSpPr>
          <p:cNvPr id="23" name="Rectangle 22">
            <a:extLst>
              <a:ext uri="{FF2B5EF4-FFF2-40B4-BE49-F238E27FC236}">
                <a16:creationId xmlns:a16="http://schemas.microsoft.com/office/drawing/2014/main" id="{4FBF1773-84BB-CD4D-84CC-0731B129130E}"/>
              </a:ext>
            </a:extLst>
          </p:cNvPr>
          <p:cNvSpPr/>
          <p:nvPr/>
        </p:nvSpPr>
        <p:spPr>
          <a:xfrm>
            <a:off x="10389227" y="2590309"/>
            <a:ext cx="1802773" cy="3985706"/>
          </a:xfrm>
          <a:prstGeom prst="rect">
            <a:avLst/>
          </a:prstGeom>
        </p:spPr>
        <p:txBody>
          <a:bodyPr wrap="square">
            <a:spAutoFit/>
          </a:bodyPr>
          <a:lstStyle/>
          <a:p>
            <a:r>
              <a:rPr lang="en-US" sz="1100" b="1" u="sng" dirty="0">
                <a:solidFill>
                  <a:schemeClr val="tx2"/>
                </a:solidFill>
                <a:latin typeface="+mj-lt"/>
              </a:rPr>
              <a:t>Targeting Metastatic Prostate Cancer With Novel Fn14 Inhibitory Compound:</a:t>
            </a:r>
            <a:endParaRPr lang="en-US" sz="1100" dirty="0">
              <a:solidFill>
                <a:schemeClr val="tx2"/>
              </a:solidFill>
              <a:latin typeface="+mj-lt"/>
            </a:endParaRPr>
          </a:p>
          <a:p>
            <a:r>
              <a:rPr lang="en-US" sz="1100" dirty="0">
                <a:solidFill>
                  <a:schemeClr val="tx2"/>
                </a:solidFill>
                <a:latin typeface="+mj-lt"/>
              </a:rPr>
              <a:t>Prostate cancer (</a:t>
            </a:r>
            <a:r>
              <a:rPr lang="en-US" sz="1100" dirty="0" err="1">
                <a:solidFill>
                  <a:schemeClr val="tx2"/>
                </a:solidFill>
                <a:latin typeface="+mj-lt"/>
              </a:rPr>
              <a:t>PCa</a:t>
            </a:r>
            <a:r>
              <a:rPr lang="en-US" sz="1100" dirty="0">
                <a:solidFill>
                  <a:schemeClr val="tx2"/>
                </a:solidFill>
                <a:latin typeface="+mj-lt"/>
              </a:rPr>
              <a:t>) is the second leading cause of cancer related death in American men. Like normal prostate tissue, which requires androgen hormones produced by the body to function, so do prostate cancer cells. Thus, treatment for </a:t>
            </a:r>
            <a:r>
              <a:rPr lang="en-US" sz="1100" dirty="0" err="1">
                <a:solidFill>
                  <a:schemeClr val="tx2"/>
                </a:solidFill>
                <a:latin typeface="+mj-lt"/>
              </a:rPr>
              <a:t>PCa</a:t>
            </a:r>
            <a:r>
              <a:rPr lang="en-US" sz="1100" dirty="0">
                <a:solidFill>
                  <a:schemeClr val="tx2"/>
                </a:solidFill>
                <a:latin typeface="+mj-lt"/>
              </a:rPr>
              <a:t> frequently involves either reducing the supply of androgens by blocking androgen synthesis in the body or disrupting the stimulation of cancer cells through blockade of androgen receptor signals in cancer cells</a:t>
            </a:r>
            <a:r>
              <a:rPr lang="en-US" sz="900" dirty="0">
                <a:solidFill>
                  <a:schemeClr val="tx2"/>
                </a:solidFill>
                <a:latin typeface="+mj-lt"/>
              </a:rPr>
              <a:t> </a:t>
            </a:r>
            <a:endParaRPr lang="en-US" sz="600" dirty="0">
              <a:solidFill>
                <a:schemeClr val="tx2"/>
              </a:solidFill>
              <a:latin typeface="+mj-lt"/>
            </a:endParaRPr>
          </a:p>
        </p:txBody>
      </p:sp>
      <p:sp>
        <p:nvSpPr>
          <p:cNvPr id="24" name="Text Placeholder 4">
            <a:extLst>
              <a:ext uri="{FF2B5EF4-FFF2-40B4-BE49-F238E27FC236}">
                <a16:creationId xmlns:a16="http://schemas.microsoft.com/office/drawing/2014/main" id="{83C1C5D9-5426-EC44-B6C8-3AB8B581ABF8}"/>
              </a:ext>
            </a:extLst>
          </p:cNvPr>
          <p:cNvSpPr txBox="1">
            <a:spLocks/>
          </p:cNvSpPr>
          <p:nvPr/>
        </p:nvSpPr>
        <p:spPr>
          <a:xfrm>
            <a:off x="10358323" y="586403"/>
            <a:ext cx="1697037" cy="450850"/>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800" b="1" kern="1200">
                <a:solidFill>
                  <a:schemeClr val="accent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sz="1800" dirty="0">
                <a:solidFill>
                  <a:srgbClr val="1C3268"/>
                </a:solidFill>
              </a:rPr>
              <a:t>2022 </a:t>
            </a:r>
            <a:endParaRPr lang="ru-RU" sz="1800" dirty="0">
              <a:solidFill>
                <a:srgbClr val="1C3268"/>
              </a:solidFill>
            </a:endParaRPr>
          </a:p>
        </p:txBody>
      </p:sp>
    </p:spTree>
    <p:extLst>
      <p:ext uri="{BB962C8B-B14F-4D97-AF65-F5344CB8AC3E}">
        <p14:creationId xmlns:p14="http://schemas.microsoft.com/office/powerpoint/2010/main" val="36190691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a:extLst>
              <a:ext uri="{FF2B5EF4-FFF2-40B4-BE49-F238E27FC236}">
                <a16:creationId xmlns:a16="http://schemas.microsoft.com/office/drawing/2014/main" id="{4405EE5D-A0AF-404E-BAC5-8480575E32D1}"/>
              </a:ext>
            </a:extLst>
          </p:cNvPr>
          <p:cNvSpPr txBox="1"/>
          <p:nvPr/>
        </p:nvSpPr>
        <p:spPr>
          <a:xfrm>
            <a:off x="2889504" y="85344"/>
            <a:ext cx="6181344" cy="369332"/>
          </a:xfrm>
          <a:prstGeom prst="rect">
            <a:avLst/>
          </a:prstGeom>
          <a:noFill/>
        </p:spPr>
        <p:txBody>
          <a:bodyPr wrap="square" rtlCol="0">
            <a:spAutoFit/>
          </a:bodyPr>
          <a:lstStyle/>
          <a:p>
            <a:r>
              <a:rPr lang="en-US" b="1" dirty="0">
                <a:solidFill>
                  <a:srgbClr val="1C3268"/>
                </a:solidFill>
              </a:rPr>
              <a:t>MAYO CLINIC IN AZ CARE FUNDED PROJECTS</a:t>
            </a:r>
          </a:p>
        </p:txBody>
      </p:sp>
      <p:sp>
        <p:nvSpPr>
          <p:cNvPr id="10" name="Text Placeholder 7">
            <a:extLst>
              <a:ext uri="{FF2B5EF4-FFF2-40B4-BE49-F238E27FC236}">
                <a16:creationId xmlns:a16="http://schemas.microsoft.com/office/drawing/2014/main" id="{303D48D1-BE52-2547-AA99-635C2E25F580}"/>
              </a:ext>
            </a:extLst>
          </p:cNvPr>
          <p:cNvSpPr txBox="1">
            <a:spLocks/>
          </p:cNvSpPr>
          <p:nvPr/>
        </p:nvSpPr>
        <p:spPr>
          <a:xfrm>
            <a:off x="509243" y="579419"/>
            <a:ext cx="1556701" cy="450850"/>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800" b="1" kern="1200">
                <a:solidFill>
                  <a:schemeClr val="accent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sz="1800" dirty="0">
                <a:solidFill>
                  <a:srgbClr val="1C3268"/>
                </a:solidFill>
              </a:rPr>
              <a:t>2023</a:t>
            </a:r>
            <a:endParaRPr lang="ru-RU" sz="1800" dirty="0">
              <a:solidFill>
                <a:srgbClr val="1C3268"/>
              </a:solidFill>
            </a:endParaRPr>
          </a:p>
        </p:txBody>
      </p:sp>
      <p:sp>
        <p:nvSpPr>
          <p:cNvPr id="11" name="Text Placeholder 12">
            <a:extLst>
              <a:ext uri="{FF2B5EF4-FFF2-40B4-BE49-F238E27FC236}">
                <a16:creationId xmlns:a16="http://schemas.microsoft.com/office/drawing/2014/main" id="{B65978D4-6B00-724C-A1AF-779E8C488437}"/>
              </a:ext>
            </a:extLst>
          </p:cNvPr>
          <p:cNvSpPr txBox="1">
            <a:spLocks/>
          </p:cNvSpPr>
          <p:nvPr/>
        </p:nvSpPr>
        <p:spPr>
          <a:xfrm>
            <a:off x="444326" y="1266215"/>
            <a:ext cx="1697037" cy="368946"/>
          </a:xfrm>
          <a:prstGeom prst="rect">
            <a:avLst/>
          </a:prstGeom>
        </p:spPr>
        <p:txBody>
          <a:bodyPr vert="horz" lIns="91440" tIns="45720" rIns="91440" bIns="45720" rtlCol="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kern="1200">
                <a:solidFill>
                  <a:schemeClr val="accent3"/>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sz="1400" dirty="0">
                <a:solidFill>
                  <a:srgbClr val="C0167A"/>
                </a:solidFill>
              </a:rPr>
              <a:t>Tapestry Project</a:t>
            </a:r>
            <a:endParaRPr lang="ru-RU" sz="1400" dirty="0">
              <a:solidFill>
                <a:srgbClr val="C0167A"/>
              </a:solidFill>
            </a:endParaRPr>
          </a:p>
        </p:txBody>
      </p:sp>
      <p:sp>
        <p:nvSpPr>
          <p:cNvPr id="12" name="Text Placeholder 17">
            <a:extLst>
              <a:ext uri="{FF2B5EF4-FFF2-40B4-BE49-F238E27FC236}">
                <a16:creationId xmlns:a16="http://schemas.microsoft.com/office/drawing/2014/main" id="{0CE81E7E-592D-0744-95FF-A5C5214B139E}"/>
              </a:ext>
            </a:extLst>
          </p:cNvPr>
          <p:cNvSpPr txBox="1">
            <a:spLocks/>
          </p:cNvSpPr>
          <p:nvPr/>
        </p:nvSpPr>
        <p:spPr>
          <a:xfrm>
            <a:off x="444326" y="1738089"/>
            <a:ext cx="1794329" cy="4765581"/>
          </a:xfrm>
          <a:prstGeom prst="rect">
            <a:avLst/>
          </a:prstGeom>
        </p:spPr>
        <p:txBody>
          <a:bodyPr vert="horz" lIns="91440" tIns="45720" rIns="91440" bIns="45720" rtlCol="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500" b="0" i="1" kern="1200">
                <a:solidFill>
                  <a:schemeClr val="accent3"/>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300" i="0" dirty="0">
                <a:latin typeface="+mj-lt"/>
              </a:rPr>
              <a:t>Invested in expanding multicancer early detection testing to Tapestry patients study led by Dr. Jewel </a:t>
            </a:r>
            <a:r>
              <a:rPr lang="en-US" sz="1300" i="0" dirty="0" err="1">
                <a:latin typeface="+mj-lt"/>
              </a:rPr>
              <a:t>Samadder</a:t>
            </a:r>
            <a:r>
              <a:rPr lang="en-US" sz="1300" i="0" dirty="0">
                <a:latin typeface="+mj-lt"/>
              </a:rPr>
              <a:t>.</a:t>
            </a:r>
          </a:p>
          <a:p>
            <a:r>
              <a:rPr lang="en-US" sz="1300" i="0" dirty="0">
                <a:latin typeface="+mj-lt"/>
              </a:rPr>
              <a:t>The tapestry project recognizes that novel genomic technologies ability to identify cancers early in the blood that shed from tumor cells and tumor cell free DNA would result in substantial gains and progress in cancer treatment and survival rates.</a:t>
            </a:r>
          </a:p>
          <a:p>
            <a:r>
              <a:rPr lang="en-US" sz="1300" i="0" dirty="0">
                <a:latin typeface="+mj-lt"/>
              </a:rPr>
              <a:t>The Tapestry program study, with over 60,000 participants has been ongoing at Mayo Clinic and is expected to become part of a larger NIH study.</a:t>
            </a:r>
          </a:p>
        </p:txBody>
      </p:sp>
    </p:spTree>
    <p:extLst>
      <p:ext uri="{BB962C8B-B14F-4D97-AF65-F5344CB8AC3E}">
        <p14:creationId xmlns:p14="http://schemas.microsoft.com/office/powerpoint/2010/main" val="1120875491"/>
      </p:ext>
    </p:extLst>
  </p:cSld>
  <p:clrMapOvr>
    <a:masterClrMapping/>
  </p:clrMapOvr>
</p:sld>
</file>

<file path=ppt/theme/theme1.xml><?xml version="1.0" encoding="utf-8"?>
<a:theme xmlns:a="http://schemas.openxmlformats.org/drawingml/2006/main" name="Office Theme">
  <a:themeElements>
    <a:clrScheme name="Custom 2">
      <a:dk1>
        <a:srgbClr val="B4001B"/>
      </a:dk1>
      <a:lt1>
        <a:srgbClr val="FFFFFF"/>
      </a:lt1>
      <a:dk2>
        <a:srgbClr val="3B4D55"/>
      </a:dk2>
      <a:lt2>
        <a:srgbClr val="DEE6EE"/>
      </a:lt2>
      <a:accent1>
        <a:srgbClr val="B4001B"/>
      </a:accent1>
      <a:accent2>
        <a:srgbClr val="9399A1"/>
      </a:accent2>
      <a:accent3>
        <a:srgbClr val="3B4D55"/>
      </a:accent3>
      <a:accent4>
        <a:srgbClr val="000000"/>
      </a:accent4>
      <a:accent5>
        <a:srgbClr val="425537"/>
      </a:accent5>
      <a:accent6>
        <a:srgbClr val="FF0000"/>
      </a:accent6>
      <a:hlink>
        <a:srgbClr val="3B4D55"/>
      </a:hlink>
      <a:folHlink>
        <a:srgbClr val="3B4D55"/>
      </a:folHlink>
    </a:clrScheme>
    <a:fontScheme name="Custom 6">
      <a:majorFont>
        <a:latin typeface="Tahoma"/>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History_Timeline_05_MO - v3" id="{7FF5D5DD-C278-4CE6-8439-473DA481B1BB}" vid="{5298D311-D36A-4BC6-B02B-DC4D295524F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EEA25CC0A0AC24199CDC46C25B8B0BC" ma:contentTypeVersion="9" ma:contentTypeDescription="Create a new document." ma:contentTypeScope="" ma:versionID="76e25e1730b4532ab1d5e5b131a96a5a">
  <xsd:schema xmlns:xsd="http://www.w3.org/2001/XMLSchema" xmlns:xs="http://www.w3.org/2001/XMLSchema" xmlns:p="http://schemas.microsoft.com/office/2006/metadata/properties" xmlns:ns1="http://schemas.microsoft.com/sharepoint/v3" xmlns:ns2="6dc4bcd6-49db-4c07-9060-8acfc67cef9f" xmlns:ns3="fb0879af-3eba-417a-a55a-ffe6dcd6ca77" targetNamespace="http://schemas.microsoft.com/office/2006/metadata/properties" ma:root="true" ma:fieldsID="ad1e9281a84c4949647088091c718de3" ns1:_="" ns2:_="" ns3:_="">
    <xsd:import namespace="http://schemas.microsoft.com/sharepoint/v3"/>
    <xsd:import namespace="6dc4bcd6-49db-4c07-9060-8acfc67cef9f"/>
    <xsd:import namespace="fb0879af-3eba-417a-a55a-ffe6dcd6ca77"/>
    <xsd:element name="properties">
      <xsd:complexType>
        <xsd:sequence>
          <xsd:element name="documentManagement">
            <xsd:complexType>
              <xsd:all>
                <xsd:element ref="ns2:MediaServiceMetadata" minOccurs="0"/>
                <xsd:element ref="ns2:MediaServiceFastMetadata" minOccurs="0"/>
                <xsd:element ref="ns2:MediaServiceOCR" minOccurs="0"/>
                <xsd:element ref="ns3:SharedWithUsers" minOccurs="0"/>
                <xsd:element ref="ns3:SharedWithDetails" minOccurs="0"/>
                <xsd:element ref="ns3:LastSharedByUser" minOccurs="0"/>
                <xsd:element ref="ns3:LastSharedByTime"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dc4bcd6-49db-4c07-9060-8acfc67cef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b0879af-3eba-417a-a55a-ffe6dcd6ca77"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LastSharedByUser" ma:index="13" nillable="true" ma:displayName="Last Shared By User" ma:hidden="true" ma:internalName="LastSharedByUser" ma:readOnly="true">
      <xsd:simpleType>
        <xsd:restriction base="dms:Note"/>
      </xsd:simpleType>
    </xsd:element>
    <xsd:element name="LastSharedByTime" ma:index="14" nillable="true" ma:displayName="Last Shared By Time" ma:hidden="true"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2533FB1C-4FE2-4970-8606-2C6AE365C5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dc4bcd6-49db-4c07-9060-8acfc67cef9f"/>
    <ds:schemaRef ds:uri="fb0879af-3eba-417a-a55a-ffe6dcd6ca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9CBF1A6-2A07-45BD-A581-EA6CA78F83DF}">
  <ds:schemaRefs>
    <ds:schemaRef ds:uri="http://schemas.microsoft.com/sharepoint/v3/contenttype/forms"/>
  </ds:schemaRefs>
</ds:datastoreItem>
</file>

<file path=customXml/itemProps3.xml><?xml version="1.0" encoding="utf-8"?>
<ds:datastoreItem xmlns:ds="http://schemas.openxmlformats.org/officeDocument/2006/customXml" ds:itemID="{E07D8C62-B8C9-46F0-88EB-7D1075CE0A28}">
  <ds:schemaRefs>
    <ds:schemaRef ds:uri="http://schemas.microsoft.com/office/infopath/2007/PartnerControls"/>
    <ds:schemaRef ds:uri="fb0879af-3eba-417a-a55a-ffe6dcd6ca77"/>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6dc4bcd6-49db-4c07-9060-8acfc67cef9f"/>
    <ds:schemaRef ds:uri="http://purl.org/dc/dcmitype/"/>
    <ds:schemaRef ds:uri="http://schemas.microsoft.com/sharepoint/v3"/>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1601</Words>
  <Application>Microsoft Macintosh PowerPoint</Application>
  <PresentationFormat>Widescreen</PresentationFormat>
  <Paragraphs>130</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Tahoma</vt:lpstr>
      <vt:lpstr>Times New Roman</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cp:lastPrinted>2023-06-08T21:31:00Z</cp:lastPrinted>
  <dcterms:created xsi:type="dcterms:W3CDTF">2019-10-31T15:55:22Z</dcterms:created>
  <dcterms:modified xsi:type="dcterms:W3CDTF">2023-06-08T21:31:10Z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0x010100DEEA25CC0A0AC24199CDC46C25B8B0BC</vt:lpwstr>
  </property>
</Properties>
</file>