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4"/>
  </p:sldMasterIdLst>
  <p:notesMasterIdLst>
    <p:notesMasterId r:id="rId18"/>
  </p:notesMasterIdLst>
  <p:sldIdLst>
    <p:sldId id="260" r:id="rId5"/>
    <p:sldId id="310" r:id="rId6"/>
    <p:sldId id="311" r:id="rId7"/>
    <p:sldId id="312" r:id="rId8"/>
    <p:sldId id="313" r:id="rId9"/>
    <p:sldId id="320" r:id="rId10"/>
    <p:sldId id="314" r:id="rId11"/>
    <p:sldId id="322" r:id="rId12"/>
    <p:sldId id="316" r:id="rId13"/>
    <p:sldId id="317" r:id="rId14"/>
    <p:sldId id="318" r:id="rId15"/>
    <p:sldId id="319" r:id="rId16"/>
    <p:sldId id="275" r:id="rId1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60" roundtripDataSignature="AMtx7mh8/n2tJAzguvuv3kWfycMK6JZlY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2BBB"/>
    <a:srgbClr val="595454"/>
    <a:srgbClr val="EFE7E7"/>
    <a:srgbClr val="B6B3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5BE96E1-51C3-46E8-8D5F-01DF7E7101B4}">
  <a:tblStyle styleId="{25BE96E1-51C3-46E8-8D5F-01DF7E7101B4}" styleName="Table_0">
    <a:wholeTbl>
      <a:tcTxStyle b="off" i="off">
        <a:font>
          <a:latin typeface="Trebuchet MS"/>
          <a:ea typeface="Trebuchet MS"/>
          <a:cs typeface="Trebuchet MS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  <a:fill>
          <a:solidFill>
            <a:srgbClr val="FFFFFF">
              <a:alpha val="0"/>
            </a:srgbClr>
          </a:solidFill>
        </a:fill>
      </a:tcStyle>
    </a:band1H>
    <a:band2H>
      <a:tcTxStyle/>
      <a:tcStyle>
        <a:tcBdr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EEE7E7"/>
          </a:solidFill>
        </a:fill>
      </a:tcStyle>
    </a:band2H>
    <a:band1V>
      <a:tcTxStyle/>
      <a:tcStyle>
        <a:tcBdr/>
        <a:fill>
          <a:solidFill>
            <a:srgbClr val="EEE7E7"/>
          </a:solidFill>
        </a:fill>
      </a:tcStyle>
    </a:band1V>
    <a:band2V>
      <a:tcTxStyle/>
      <a:tcStyle>
        <a:tcBdr/>
        <a:fill>
          <a:solidFill>
            <a:srgbClr val="FFFFFF">
              <a:alpha val="0"/>
            </a:srgbClr>
          </a:solidFill>
        </a:fill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FFFFFF">
              <a:alpha val="0"/>
            </a:srgbClr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Trebuchet MS"/>
          <a:ea typeface="Trebuchet MS"/>
          <a:cs typeface="Trebuchet MS"/>
        </a:font>
        <a:schemeClr val="lt1"/>
      </a:tcTxStyle>
      <a:tcStyle>
        <a:tcBdr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dk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471B15E3-34B2-40A8-96E3-73E9E8F851BD}" styleName="Table_1">
    <a:wholeTbl>
      <a:tcTxStyle b="off" i="off">
        <a:font>
          <a:latin typeface="Trebuchet MS"/>
          <a:ea typeface="Trebuchet MS"/>
          <a:cs typeface="Trebuchet MS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FDA97D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FDA97D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FDA97D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  <a:fill>
          <a:solidFill>
            <a:srgbClr val="FFFFFF">
              <a:alpha val="0"/>
            </a:srgbClr>
          </a:solidFill>
        </a:fill>
      </a:tcStyle>
    </a:band1H>
    <a:band2H>
      <a:tcTxStyle/>
      <a:tcStyle>
        <a:tcBdr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FEDCCA"/>
          </a:solidFill>
        </a:fill>
      </a:tcStyle>
    </a:band2H>
    <a:band1V>
      <a:tcTxStyle/>
      <a:tcStyle>
        <a:tcBdr/>
        <a:fill>
          <a:solidFill>
            <a:srgbClr val="FEDCCA"/>
          </a:solidFill>
        </a:fill>
      </a:tcStyle>
    </a:band1V>
    <a:band2V>
      <a:tcTxStyle/>
      <a:tcStyle>
        <a:tcBdr/>
        <a:fill>
          <a:solidFill>
            <a:srgbClr val="FFFFFF">
              <a:alpha val="0"/>
            </a:srgbClr>
          </a:solidFill>
        </a:fill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19050" cap="flat" cmpd="sng">
              <a:solidFill>
                <a:srgbClr val="FDA97D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9050" cap="flat" cmpd="sng">
              <a:solidFill>
                <a:srgbClr val="FDA97D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FFFFFF">
              <a:alpha val="0"/>
            </a:srgbClr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Trebuchet MS"/>
          <a:ea typeface="Trebuchet MS"/>
          <a:cs typeface="Trebuchet MS"/>
        </a:font>
        <a:schemeClr val="dk1"/>
      </a:tcTxStyle>
      <a:tcStyle>
        <a:tcBdr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FDA97D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97960007-2B0A-4565-A462-7BC1438576C6}" styleName="Table_2">
    <a:wholeTbl>
      <a:tcTxStyle b="off" i="off">
        <a:font>
          <a:latin typeface="Trebuchet MS"/>
          <a:ea typeface="Trebuchet MS"/>
          <a:cs typeface="Trebuchet MS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/>
    <p:restoredTop sz="94726"/>
  </p:normalViewPr>
  <p:slideViewPr>
    <p:cSldViewPr snapToGrid="0">
      <p:cViewPr varScale="1">
        <p:scale>
          <a:sx n="108" d="100"/>
          <a:sy n="108" d="100"/>
        </p:scale>
        <p:origin x="12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63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62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61" Type="http://schemas.openxmlformats.org/officeDocument/2006/relationships/presProps" Target="presProps.xml"/><Relationship Id="rId10" Type="http://schemas.openxmlformats.org/officeDocument/2006/relationships/slide" Target="slides/slide6.xml"/><Relationship Id="rId60" Type="http://customschemas.google.com/relationships/presentationmetadata" Target="meta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6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800F78-7D47-294C-9A4E-411421B3A864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6C49848-6E12-5D4D-95EA-0726954A9A2A}">
      <dgm:prSet custT="1"/>
      <dgm:spPr>
        <a:solidFill>
          <a:srgbClr val="595454"/>
        </a:solidFill>
      </dgm:spPr>
      <dgm:t>
        <a:bodyPr/>
        <a:lstStyle/>
        <a:p>
          <a:pPr>
            <a:lnSpc>
              <a:spcPct val="100000"/>
            </a:lnSpc>
          </a:pPr>
          <a:r>
            <a:rPr lang="en-US" sz="1600" b="0" i="0" dirty="0">
              <a:latin typeface="Trebuchet MS" panose="020B0703020202090204" pitchFamily="34" charset="0"/>
            </a:rPr>
            <a:t>Increased levels of AEA and 2-AG </a:t>
          </a:r>
        </a:p>
      </dgm:t>
    </dgm:pt>
    <dgm:pt modelId="{48209299-C3DE-074C-B38D-4F0E1DBBD08C}" type="parTrans" cxnId="{E5F28275-E797-3E40-903E-80DA38A35DA2}">
      <dgm:prSet/>
      <dgm:spPr/>
      <dgm:t>
        <a:bodyPr/>
        <a:lstStyle/>
        <a:p>
          <a:endParaRPr lang="en-US"/>
        </a:p>
      </dgm:t>
    </dgm:pt>
    <dgm:pt modelId="{431A0655-3DDE-B740-B51B-08A94C29310E}" type="sibTrans" cxnId="{E5F28275-E797-3E40-903E-80DA38A35DA2}">
      <dgm:prSet/>
      <dgm:spPr>
        <a:solidFill>
          <a:srgbClr val="B6B3B3"/>
        </a:solidFill>
      </dgm:spPr>
      <dgm:t>
        <a:bodyPr/>
        <a:lstStyle/>
        <a:p>
          <a:endParaRPr lang="en-US"/>
        </a:p>
      </dgm:t>
    </dgm:pt>
    <dgm:pt modelId="{D97CCECE-F105-BC41-A042-7627AD2D3DC3}">
      <dgm:prSet custT="1"/>
      <dgm:spPr>
        <a:solidFill>
          <a:srgbClr val="595454"/>
        </a:solidFill>
      </dgm:spPr>
      <dgm:t>
        <a:bodyPr/>
        <a:lstStyle/>
        <a:p>
          <a:pPr>
            <a:lnSpc>
              <a:spcPct val="100000"/>
            </a:lnSpc>
          </a:pPr>
          <a:r>
            <a:rPr lang="en-US" sz="1600" b="0" i="0" dirty="0">
              <a:latin typeface="Trebuchet MS" panose="020B0703020202090204" pitchFamily="34" charset="0"/>
            </a:rPr>
            <a:t>Reduced neurotransmitter release at presynaptic terminals </a:t>
          </a:r>
          <a:endParaRPr lang="en-US" sz="1600" dirty="0">
            <a:latin typeface="Trebuchet MS" panose="020B0703020202090204" pitchFamily="34" charset="0"/>
          </a:endParaRPr>
        </a:p>
      </dgm:t>
    </dgm:pt>
    <dgm:pt modelId="{69C0D670-0A02-9C40-B5EF-AEBF6B8B431E}" type="parTrans" cxnId="{A97DDB3B-7919-2C4E-9009-6ABFCC3BF7A5}">
      <dgm:prSet/>
      <dgm:spPr/>
      <dgm:t>
        <a:bodyPr/>
        <a:lstStyle/>
        <a:p>
          <a:endParaRPr lang="en-US"/>
        </a:p>
      </dgm:t>
    </dgm:pt>
    <dgm:pt modelId="{9230523F-36C7-BE42-B3F7-BBDFFE435F86}" type="sibTrans" cxnId="{A97DDB3B-7919-2C4E-9009-6ABFCC3BF7A5}">
      <dgm:prSet/>
      <dgm:spPr/>
      <dgm:t>
        <a:bodyPr/>
        <a:lstStyle/>
        <a:p>
          <a:endParaRPr lang="en-US"/>
        </a:p>
      </dgm:t>
    </dgm:pt>
    <dgm:pt modelId="{811E4055-4BAE-FE4B-B89E-0FB6840D4E8A}">
      <dgm:prSet custT="1"/>
      <dgm:spPr>
        <a:solidFill>
          <a:srgbClr val="595454"/>
        </a:solidFill>
      </dgm:spPr>
      <dgm:t>
        <a:bodyPr/>
        <a:lstStyle/>
        <a:p>
          <a:pPr>
            <a:lnSpc>
              <a:spcPct val="100000"/>
            </a:lnSpc>
          </a:pPr>
          <a:r>
            <a:rPr lang="en-US" sz="1600" b="0" i="0" dirty="0">
              <a:latin typeface="Trebuchet MS" panose="020B0703020202090204" pitchFamily="34" charset="0"/>
            </a:rPr>
            <a:t>An anti-excitatory effect</a:t>
          </a:r>
          <a:endParaRPr lang="en-US" sz="1600" dirty="0">
            <a:latin typeface="Trebuchet MS" panose="020B0703020202090204" pitchFamily="34" charset="0"/>
          </a:endParaRPr>
        </a:p>
      </dgm:t>
    </dgm:pt>
    <dgm:pt modelId="{95579FBE-46A3-7D4A-9831-6E82D1A32133}" type="parTrans" cxnId="{A78A60E1-D894-1445-9AF9-E213C139D744}">
      <dgm:prSet/>
      <dgm:spPr/>
      <dgm:t>
        <a:bodyPr/>
        <a:lstStyle/>
        <a:p>
          <a:endParaRPr lang="en-US"/>
        </a:p>
      </dgm:t>
    </dgm:pt>
    <dgm:pt modelId="{D65AC548-E4D5-914C-8B9E-B8FE920DB902}" type="sibTrans" cxnId="{A78A60E1-D894-1445-9AF9-E213C139D744}">
      <dgm:prSet/>
      <dgm:spPr/>
      <dgm:t>
        <a:bodyPr/>
        <a:lstStyle/>
        <a:p>
          <a:endParaRPr lang="en-US"/>
        </a:p>
      </dgm:t>
    </dgm:pt>
    <dgm:pt modelId="{BAC4975A-3BEA-324E-B98E-2C3BE531A627}" type="pres">
      <dgm:prSet presAssocID="{7F800F78-7D47-294C-9A4E-411421B3A864}" presName="Name0" presStyleCnt="0">
        <dgm:presLayoutVars>
          <dgm:dir/>
          <dgm:resizeHandles val="exact"/>
        </dgm:presLayoutVars>
      </dgm:prSet>
      <dgm:spPr/>
    </dgm:pt>
    <dgm:pt modelId="{D2A3622B-B9FA-2E4E-BEFA-BAB51FED8E37}" type="pres">
      <dgm:prSet presAssocID="{36C49848-6E12-5D4D-95EA-0726954A9A2A}" presName="node" presStyleLbl="node1" presStyleIdx="0" presStyleCnt="3">
        <dgm:presLayoutVars>
          <dgm:bulletEnabled val="1"/>
        </dgm:presLayoutVars>
      </dgm:prSet>
      <dgm:spPr>
        <a:prstGeom prst="rect">
          <a:avLst/>
        </a:prstGeom>
      </dgm:spPr>
    </dgm:pt>
    <dgm:pt modelId="{13B0E50C-F5EE-3B41-9F6A-5B657364A7B0}" type="pres">
      <dgm:prSet presAssocID="{431A0655-3DDE-B740-B51B-08A94C29310E}" presName="sibTrans" presStyleLbl="sibTrans2D1" presStyleIdx="0" presStyleCnt="2"/>
      <dgm:spPr/>
    </dgm:pt>
    <dgm:pt modelId="{C677746F-7702-D84D-BEFA-8AD2DCA12776}" type="pres">
      <dgm:prSet presAssocID="{431A0655-3DDE-B740-B51B-08A94C29310E}" presName="connectorText" presStyleLbl="sibTrans2D1" presStyleIdx="0" presStyleCnt="2"/>
      <dgm:spPr/>
    </dgm:pt>
    <dgm:pt modelId="{E85972BF-6DF1-1C4E-A9AF-0163503B6EAD}" type="pres">
      <dgm:prSet presAssocID="{D97CCECE-F105-BC41-A042-7627AD2D3DC3}" presName="node" presStyleLbl="node1" presStyleIdx="1" presStyleCnt="3">
        <dgm:presLayoutVars>
          <dgm:bulletEnabled val="1"/>
        </dgm:presLayoutVars>
      </dgm:prSet>
      <dgm:spPr>
        <a:prstGeom prst="rect">
          <a:avLst/>
        </a:prstGeom>
      </dgm:spPr>
    </dgm:pt>
    <dgm:pt modelId="{C237A8BD-005D-B640-92C7-6578788EE983}" type="pres">
      <dgm:prSet presAssocID="{9230523F-36C7-BE42-B3F7-BBDFFE435F86}" presName="sibTrans" presStyleLbl="sibTrans2D1" presStyleIdx="1" presStyleCnt="2"/>
      <dgm:spPr/>
    </dgm:pt>
    <dgm:pt modelId="{B1E7EE31-3AC8-7941-82F9-001DFA61052D}" type="pres">
      <dgm:prSet presAssocID="{9230523F-36C7-BE42-B3F7-BBDFFE435F86}" presName="connectorText" presStyleLbl="sibTrans2D1" presStyleIdx="1" presStyleCnt="2"/>
      <dgm:spPr/>
    </dgm:pt>
    <dgm:pt modelId="{BCD76F8B-4040-3544-A370-D5BD0D5FA4B3}" type="pres">
      <dgm:prSet presAssocID="{811E4055-4BAE-FE4B-B89E-0FB6840D4E8A}" presName="node" presStyleLbl="node1" presStyleIdx="2" presStyleCnt="3">
        <dgm:presLayoutVars>
          <dgm:bulletEnabled val="1"/>
        </dgm:presLayoutVars>
      </dgm:prSet>
      <dgm:spPr>
        <a:prstGeom prst="rect">
          <a:avLst/>
        </a:prstGeom>
      </dgm:spPr>
    </dgm:pt>
  </dgm:ptLst>
  <dgm:cxnLst>
    <dgm:cxn modelId="{6753AA2F-5EB1-8243-BACF-D0871525DBCC}" type="presOf" srcId="{36C49848-6E12-5D4D-95EA-0726954A9A2A}" destId="{D2A3622B-B9FA-2E4E-BEFA-BAB51FED8E37}" srcOrd="0" destOrd="0" presId="urn:microsoft.com/office/officeart/2005/8/layout/process1"/>
    <dgm:cxn modelId="{89963133-013E-8449-9813-BAF41A574498}" type="presOf" srcId="{9230523F-36C7-BE42-B3F7-BBDFFE435F86}" destId="{B1E7EE31-3AC8-7941-82F9-001DFA61052D}" srcOrd="1" destOrd="0" presId="urn:microsoft.com/office/officeart/2005/8/layout/process1"/>
    <dgm:cxn modelId="{5C8FA933-60AA-8443-8B6F-13E9F3451159}" type="presOf" srcId="{431A0655-3DDE-B740-B51B-08A94C29310E}" destId="{13B0E50C-F5EE-3B41-9F6A-5B657364A7B0}" srcOrd="0" destOrd="0" presId="urn:microsoft.com/office/officeart/2005/8/layout/process1"/>
    <dgm:cxn modelId="{EEF2A134-34BF-9D44-843A-9E659053763C}" type="presOf" srcId="{7F800F78-7D47-294C-9A4E-411421B3A864}" destId="{BAC4975A-3BEA-324E-B98E-2C3BE531A627}" srcOrd="0" destOrd="0" presId="urn:microsoft.com/office/officeart/2005/8/layout/process1"/>
    <dgm:cxn modelId="{A97DDB3B-7919-2C4E-9009-6ABFCC3BF7A5}" srcId="{7F800F78-7D47-294C-9A4E-411421B3A864}" destId="{D97CCECE-F105-BC41-A042-7627AD2D3DC3}" srcOrd="1" destOrd="0" parTransId="{69C0D670-0A02-9C40-B5EF-AEBF6B8B431E}" sibTransId="{9230523F-36C7-BE42-B3F7-BBDFFE435F86}"/>
    <dgm:cxn modelId="{FA8E2873-4CF2-0B41-BF47-CE0A4CCB0C1E}" type="presOf" srcId="{D97CCECE-F105-BC41-A042-7627AD2D3DC3}" destId="{E85972BF-6DF1-1C4E-A9AF-0163503B6EAD}" srcOrd="0" destOrd="0" presId="urn:microsoft.com/office/officeart/2005/8/layout/process1"/>
    <dgm:cxn modelId="{E5F28275-E797-3E40-903E-80DA38A35DA2}" srcId="{7F800F78-7D47-294C-9A4E-411421B3A864}" destId="{36C49848-6E12-5D4D-95EA-0726954A9A2A}" srcOrd="0" destOrd="0" parTransId="{48209299-C3DE-074C-B38D-4F0E1DBBD08C}" sibTransId="{431A0655-3DDE-B740-B51B-08A94C29310E}"/>
    <dgm:cxn modelId="{7ADD9D91-6EE6-274C-9428-1BFEC04C79D2}" type="presOf" srcId="{811E4055-4BAE-FE4B-B89E-0FB6840D4E8A}" destId="{BCD76F8B-4040-3544-A370-D5BD0D5FA4B3}" srcOrd="0" destOrd="0" presId="urn:microsoft.com/office/officeart/2005/8/layout/process1"/>
    <dgm:cxn modelId="{F794ACAA-0F43-4241-9E73-07B1CDE2C73C}" type="presOf" srcId="{431A0655-3DDE-B740-B51B-08A94C29310E}" destId="{C677746F-7702-D84D-BEFA-8AD2DCA12776}" srcOrd="1" destOrd="0" presId="urn:microsoft.com/office/officeart/2005/8/layout/process1"/>
    <dgm:cxn modelId="{94461DB7-9865-0D46-8994-E53E2E3FD500}" type="presOf" srcId="{9230523F-36C7-BE42-B3F7-BBDFFE435F86}" destId="{C237A8BD-005D-B640-92C7-6578788EE983}" srcOrd="0" destOrd="0" presId="urn:microsoft.com/office/officeart/2005/8/layout/process1"/>
    <dgm:cxn modelId="{A78A60E1-D894-1445-9AF9-E213C139D744}" srcId="{7F800F78-7D47-294C-9A4E-411421B3A864}" destId="{811E4055-4BAE-FE4B-B89E-0FB6840D4E8A}" srcOrd="2" destOrd="0" parTransId="{95579FBE-46A3-7D4A-9831-6E82D1A32133}" sibTransId="{D65AC548-E4D5-914C-8B9E-B8FE920DB902}"/>
    <dgm:cxn modelId="{540B68A1-B1E9-5D4B-A08C-6F6212CF337D}" type="presParOf" srcId="{BAC4975A-3BEA-324E-B98E-2C3BE531A627}" destId="{D2A3622B-B9FA-2E4E-BEFA-BAB51FED8E37}" srcOrd="0" destOrd="0" presId="urn:microsoft.com/office/officeart/2005/8/layout/process1"/>
    <dgm:cxn modelId="{0BD5271F-80AB-7E44-8BE3-2C5414AF4F9A}" type="presParOf" srcId="{BAC4975A-3BEA-324E-B98E-2C3BE531A627}" destId="{13B0E50C-F5EE-3B41-9F6A-5B657364A7B0}" srcOrd="1" destOrd="0" presId="urn:microsoft.com/office/officeart/2005/8/layout/process1"/>
    <dgm:cxn modelId="{C9D07A3F-A371-7841-9135-168AEF626909}" type="presParOf" srcId="{13B0E50C-F5EE-3B41-9F6A-5B657364A7B0}" destId="{C677746F-7702-D84D-BEFA-8AD2DCA12776}" srcOrd="0" destOrd="0" presId="urn:microsoft.com/office/officeart/2005/8/layout/process1"/>
    <dgm:cxn modelId="{08C75C39-DFD2-6A4B-9E33-F8293094DB51}" type="presParOf" srcId="{BAC4975A-3BEA-324E-B98E-2C3BE531A627}" destId="{E85972BF-6DF1-1C4E-A9AF-0163503B6EAD}" srcOrd="2" destOrd="0" presId="urn:microsoft.com/office/officeart/2005/8/layout/process1"/>
    <dgm:cxn modelId="{A3DAB3E2-E40F-F846-A762-A6DC1C5D1B70}" type="presParOf" srcId="{BAC4975A-3BEA-324E-B98E-2C3BE531A627}" destId="{C237A8BD-005D-B640-92C7-6578788EE983}" srcOrd="3" destOrd="0" presId="urn:microsoft.com/office/officeart/2005/8/layout/process1"/>
    <dgm:cxn modelId="{BA6BAC6C-F2C9-CE45-9B14-F78AA4105003}" type="presParOf" srcId="{C237A8BD-005D-B640-92C7-6578788EE983}" destId="{B1E7EE31-3AC8-7941-82F9-001DFA61052D}" srcOrd="0" destOrd="0" presId="urn:microsoft.com/office/officeart/2005/8/layout/process1"/>
    <dgm:cxn modelId="{07A5FBEB-DE81-A44C-9495-C6F2A6738128}" type="presParOf" srcId="{BAC4975A-3BEA-324E-B98E-2C3BE531A627}" destId="{BCD76F8B-4040-3544-A370-D5BD0D5FA4B3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A3622B-B9FA-2E4E-BEFA-BAB51FED8E37}">
      <dsp:nvSpPr>
        <dsp:cNvPr id="0" name=""/>
        <dsp:cNvSpPr/>
      </dsp:nvSpPr>
      <dsp:spPr>
        <a:xfrm>
          <a:off x="8624" y="0"/>
          <a:ext cx="2577623" cy="1195754"/>
        </a:xfrm>
        <a:prstGeom prst="rect">
          <a:avLst/>
        </a:prstGeom>
        <a:solidFill>
          <a:srgbClr val="59545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kern="1200" dirty="0">
              <a:latin typeface="Trebuchet MS" panose="020B0703020202090204" pitchFamily="34" charset="0"/>
            </a:rPr>
            <a:t>Increased levels of AEA and 2-AG </a:t>
          </a:r>
        </a:p>
      </dsp:txBody>
      <dsp:txXfrm>
        <a:off x="8624" y="0"/>
        <a:ext cx="2577623" cy="1195754"/>
      </dsp:txXfrm>
    </dsp:sp>
    <dsp:sp modelId="{13B0E50C-F5EE-3B41-9F6A-5B657364A7B0}">
      <dsp:nvSpPr>
        <dsp:cNvPr id="0" name=""/>
        <dsp:cNvSpPr/>
      </dsp:nvSpPr>
      <dsp:spPr>
        <a:xfrm>
          <a:off x="2844009" y="278251"/>
          <a:ext cx="546456" cy="639250"/>
        </a:xfrm>
        <a:prstGeom prst="rightArrow">
          <a:avLst>
            <a:gd name="adj1" fmla="val 60000"/>
            <a:gd name="adj2" fmla="val 50000"/>
          </a:avLst>
        </a:prstGeom>
        <a:solidFill>
          <a:srgbClr val="B6B3B3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kern="1200"/>
        </a:p>
      </dsp:txBody>
      <dsp:txXfrm>
        <a:off x="2844009" y="406101"/>
        <a:ext cx="382519" cy="383550"/>
      </dsp:txXfrm>
    </dsp:sp>
    <dsp:sp modelId="{E85972BF-6DF1-1C4E-A9AF-0163503B6EAD}">
      <dsp:nvSpPr>
        <dsp:cNvPr id="0" name=""/>
        <dsp:cNvSpPr/>
      </dsp:nvSpPr>
      <dsp:spPr>
        <a:xfrm>
          <a:off x="3617296" y="0"/>
          <a:ext cx="2577623" cy="1195754"/>
        </a:xfrm>
        <a:prstGeom prst="rect">
          <a:avLst/>
        </a:prstGeom>
        <a:solidFill>
          <a:srgbClr val="59545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kern="1200" dirty="0">
              <a:latin typeface="Trebuchet MS" panose="020B0703020202090204" pitchFamily="34" charset="0"/>
            </a:rPr>
            <a:t>Reduced neurotransmitter release at presynaptic terminals </a:t>
          </a:r>
          <a:endParaRPr lang="en-US" sz="1600" kern="1200" dirty="0">
            <a:latin typeface="Trebuchet MS" panose="020B0703020202090204" pitchFamily="34" charset="0"/>
          </a:endParaRPr>
        </a:p>
      </dsp:txBody>
      <dsp:txXfrm>
        <a:off x="3617296" y="0"/>
        <a:ext cx="2577623" cy="1195754"/>
      </dsp:txXfrm>
    </dsp:sp>
    <dsp:sp modelId="{C237A8BD-005D-B640-92C7-6578788EE983}">
      <dsp:nvSpPr>
        <dsp:cNvPr id="0" name=""/>
        <dsp:cNvSpPr/>
      </dsp:nvSpPr>
      <dsp:spPr>
        <a:xfrm>
          <a:off x="6452682" y="278251"/>
          <a:ext cx="546456" cy="6392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kern="1200"/>
        </a:p>
      </dsp:txBody>
      <dsp:txXfrm>
        <a:off x="6452682" y="406101"/>
        <a:ext cx="382519" cy="383550"/>
      </dsp:txXfrm>
    </dsp:sp>
    <dsp:sp modelId="{BCD76F8B-4040-3544-A370-D5BD0D5FA4B3}">
      <dsp:nvSpPr>
        <dsp:cNvPr id="0" name=""/>
        <dsp:cNvSpPr/>
      </dsp:nvSpPr>
      <dsp:spPr>
        <a:xfrm>
          <a:off x="7225969" y="0"/>
          <a:ext cx="2577623" cy="1195754"/>
        </a:xfrm>
        <a:prstGeom prst="rect">
          <a:avLst/>
        </a:prstGeom>
        <a:solidFill>
          <a:srgbClr val="59545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kern="1200" dirty="0">
              <a:latin typeface="Trebuchet MS" panose="020B0703020202090204" pitchFamily="34" charset="0"/>
            </a:rPr>
            <a:t>An anti-excitatory effect</a:t>
          </a:r>
          <a:endParaRPr lang="en-US" sz="1600" kern="1200" dirty="0">
            <a:latin typeface="Trebuchet MS" panose="020B0703020202090204" pitchFamily="34" charset="0"/>
          </a:endParaRPr>
        </a:p>
      </dsp:txBody>
      <dsp:txXfrm>
        <a:off x="7225969" y="0"/>
        <a:ext cx="2577623" cy="11957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rebuchet MS"/>
              <a:buChar char="•"/>
              <a:defRPr sz="1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04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rebuchet MS"/>
              <a:buChar char="—"/>
              <a:defRPr sz="1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304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rebuchet MS"/>
              <a:buChar char="—"/>
              <a:defRPr sz="1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304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rebuchet MS"/>
              <a:buChar char="—"/>
              <a:defRPr sz="1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304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rebuchet MS"/>
              <a:buChar char="—"/>
              <a:defRPr sz="1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304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rebuchet MS"/>
              <a:buChar char="—"/>
              <a:defRPr sz="1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304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rebuchet MS"/>
              <a:buChar char="—"/>
              <a:defRPr sz="1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304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rebuchet MS"/>
              <a:buChar char="—"/>
              <a:defRPr sz="1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304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rebuchet MS"/>
              <a:buChar char="—"/>
              <a:defRPr sz="1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3" name="Google Shape;243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182880" lvl="0" indent="-106679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/>
          </a:p>
        </p:txBody>
      </p:sp>
      <p:sp>
        <p:nvSpPr>
          <p:cNvPr id="244" name="Google Shape;244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>
          <a:extLst>
            <a:ext uri="{FF2B5EF4-FFF2-40B4-BE49-F238E27FC236}">
              <a16:creationId xmlns:a16="http://schemas.microsoft.com/office/drawing/2014/main" id="{E6BF7EE7-10FB-16A2-701F-8C3EA64AEA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:notes">
            <a:extLst>
              <a:ext uri="{FF2B5EF4-FFF2-40B4-BE49-F238E27FC236}">
                <a16:creationId xmlns:a16="http://schemas.microsoft.com/office/drawing/2014/main" id="{B344665F-3DE9-D929-BE28-E7A05D5D6CD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" name="Google Shape;267;p8:notes">
            <a:extLst>
              <a:ext uri="{FF2B5EF4-FFF2-40B4-BE49-F238E27FC236}">
                <a16:creationId xmlns:a16="http://schemas.microsoft.com/office/drawing/2014/main" id="{2B40D774-F5EB-7E7C-030D-A6227A09235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8894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>
          <a:extLst>
            <a:ext uri="{FF2B5EF4-FFF2-40B4-BE49-F238E27FC236}">
              <a16:creationId xmlns:a16="http://schemas.microsoft.com/office/drawing/2014/main" id="{5E3D1677-B357-4F1F-ED4A-705019966C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:notes">
            <a:extLst>
              <a:ext uri="{FF2B5EF4-FFF2-40B4-BE49-F238E27FC236}">
                <a16:creationId xmlns:a16="http://schemas.microsoft.com/office/drawing/2014/main" id="{D88FA227-07EA-FCA8-7B31-01C01CF8660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" name="Google Shape;267;p8:notes">
            <a:extLst>
              <a:ext uri="{FF2B5EF4-FFF2-40B4-BE49-F238E27FC236}">
                <a16:creationId xmlns:a16="http://schemas.microsoft.com/office/drawing/2014/main" id="{99C85BE3-BDC1-326B-6D77-85AF7B0A294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843330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>
          <a:extLst>
            <a:ext uri="{FF2B5EF4-FFF2-40B4-BE49-F238E27FC236}">
              <a16:creationId xmlns:a16="http://schemas.microsoft.com/office/drawing/2014/main" id="{DCC6566E-801F-7583-69D6-696C862D99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:notes">
            <a:extLst>
              <a:ext uri="{FF2B5EF4-FFF2-40B4-BE49-F238E27FC236}">
                <a16:creationId xmlns:a16="http://schemas.microsoft.com/office/drawing/2014/main" id="{B295E679-8163-15AA-E2F6-F496A59EB10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" name="Google Shape;267;p8:notes">
            <a:extLst>
              <a:ext uri="{FF2B5EF4-FFF2-40B4-BE49-F238E27FC236}">
                <a16:creationId xmlns:a16="http://schemas.microsoft.com/office/drawing/2014/main" id="{A52DFAA8-C52F-DF2A-0FBA-72C97F59F2F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890613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1" name="Google Shape;361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>
          <a:extLst>
            <a:ext uri="{FF2B5EF4-FFF2-40B4-BE49-F238E27FC236}">
              <a16:creationId xmlns:a16="http://schemas.microsoft.com/office/drawing/2014/main" id="{18FD4D4A-FF48-BE2E-711F-9C3D3F387F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:notes">
            <a:extLst>
              <a:ext uri="{FF2B5EF4-FFF2-40B4-BE49-F238E27FC236}">
                <a16:creationId xmlns:a16="http://schemas.microsoft.com/office/drawing/2014/main" id="{25D3D636-EF82-3133-F72F-52FF26A2FC7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" name="Google Shape;267;p8:notes">
            <a:extLst>
              <a:ext uri="{FF2B5EF4-FFF2-40B4-BE49-F238E27FC236}">
                <a16:creationId xmlns:a16="http://schemas.microsoft.com/office/drawing/2014/main" id="{0732E841-B8A8-C404-4B52-770A24DA51A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791144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>
          <a:extLst>
            <a:ext uri="{FF2B5EF4-FFF2-40B4-BE49-F238E27FC236}">
              <a16:creationId xmlns:a16="http://schemas.microsoft.com/office/drawing/2014/main" id="{2358FC9A-2C5F-B647-11C7-7864F1094D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:notes">
            <a:extLst>
              <a:ext uri="{FF2B5EF4-FFF2-40B4-BE49-F238E27FC236}">
                <a16:creationId xmlns:a16="http://schemas.microsoft.com/office/drawing/2014/main" id="{67E927A0-BD1D-1713-05DE-A6FD844A4CD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67" name="Google Shape;267;p8:notes">
            <a:extLst>
              <a:ext uri="{FF2B5EF4-FFF2-40B4-BE49-F238E27FC236}">
                <a16:creationId xmlns:a16="http://schemas.microsoft.com/office/drawing/2014/main" id="{42EA1FA8-70B3-54CB-C803-3D55B0EDF6D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251949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>
          <a:extLst>
            <a:ext uri="{FF2B5EF4-FFF2-40B4-BE49-F238E27FC236}">
              <a16:creationId xmlns:a16="http://schemas.microsoft.com/office/drawing/2014/main" id="{36A34F54-243C-1DB0-ADB8-62E4553C0A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:notes">
            <a:extLst>
              <a:ext uri="{FF2B5EF4-FFF2-40B4-BE49-F238E27FC236}">
                <a16:creationId xmlns:a16="http://schemas.microsoft.com/office/drawing/2014/main" id="{C65FE3D8-EEE1-8470-3E51-8FD3A25554B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" name="Google Shape;267;p8:notes">
            <a:extLst>
              <a:ext uri="{FF2B5EF4-FFF2-40B4-BE49-F238E27FC236}">
                <a16:creationId xmlns:a16="http://schemas.microsoft.com/office/drawing/2014/main" id="{2B182BB5-4197-6232-97DF-24171C81789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094369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>
          <a:extLst>
            <a:ext uri="{FF2B5EF4-FFF2-40B4-BE49-F238E27FC236}">
              <a16:creationId xmlns:a16="http://schemas.microsoft.com/office/drawing/2014/main" id="{2B1F650E-24AC-DA25-D4CF-B9C724BB97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:notes">
            <a:extLst>
              <a:ext uri="{FF2B5EF4-FFF2-40B4-BE49-F238E27FC236}">
                <a16:creationId xmlns:a16="http://schemas.microsoft.com/office/drawing/2014/main" id="{59F3C25C-1F53-7B0F-0C52-BDAB2C51A73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" name="Google Shape;267;p8:notes">
            <a:extLst>
              <a:ext uri="{FF2B5EF4-FFF2-40B4-BE49-F238E27FC236}">
                <a16:creationId xmlns:a16="http://schemas.microsoft.com/office/drawing/2014/main" id="{05FF2042-B9BA-1766-02A8-94A1D2E5014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3974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>
          <a:extLst>
            <a:ext uri="{FF2B5EF4-FFF2-40B4-BE49-F238E27FC236}">
              <a16:creationId xmlns:a16="http://schemas.microsoft.com/office/drawing/2014/main" id="{B24CC785-F1EE-B38A-2034-5E770BBB79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:notes">
            <a:extLst>
              <a:ext uri="{FF2B5EF4-FFF2-40B4-BE49-F238E27FC236}">
                <a16:creationId xmlns:a16="http://schemas.microsoft.com/office/drawing/2014/main" id="{9EE70B80-CD88-3A36-6898-5AA205177DD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" name="Google Shape;267;p8:notes">
            <a:extLst>
              <a:ext uri="{FF2B5EF4-FFF2-40B4-BE49-F238E27FC236}">
                <a16:creationId xmlns:a16="http://schemas.microsoft.com/office/drawing/2014/main" id="{1AFABA90-815D-AC95-1ECB-398207DA918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063430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>
          <a:extLst>
            <a:ext uri="{FF2B5EF4-FFF2-40B4-BE49-F238E27FC236}">
              <a16:creationId xmlns:a16="http://schemas.microsoft.com/office/drawing/2014/main" id="{C49E7F66-25C2-CBFB-F9E0-B765C16435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:notes">
            <a:extLst>
              <a:ext uri="{FF2B5EF4-FFF2-40B4-BE49-F238E27FC236}">
                <a16:creationId xmlns:a16="http://schemas.microsoft.com/office/drawing/2014/main" id="{32F2DCCF-5776-8926-2116-78DCAC237F4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" name="Google Shape;267;p8:notes">
            <a:extLst>
              <a:ext uri="{FF2B5EF4-FFF2-40B4-BE49-F238E27FC236}">
                <a16:creationId xmlns:a16="http://schemas.microsoft.com/office/drawing/2014/main" id="{48DFF4FE-2284-3CCC-C0B7-4A830AFE4D0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18984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>
          <a:extLst>
            <a:ext uri="{FF2B5EF4-FFF2-40B4-BE49-F238E27FC236}">
              <a16:creationId xmlns:a16="http://schemas.microsoft.com/office/drawing/2014/main" id="{8F6EF272-9C39-E485-0CD0-8CCA15501F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:notes">
            <a:extLst>
              <a:ext uri="{FF2B5EF4-FFF2-40B4-BE49-F238E27FC236}">
                <a16:creationId xmlns:a16="http://schemas.microsoft.com/office/drawing/2014/main" id="{57152BB3-C1C6-69D6-71BB-CCDE67E0B15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" name="Google Shape;267;p8:notes">
            <a:extLst>
              <a:ext uri="{FF2B5EF4-FFF2-40B4-BE49-F238E27FC236}">
                <a16:creationId xmlns:a16="http://schemas.microsoft.com/office/drawing/2014/main" id="{72831FF0-04B4-0D35-2553-B3F98F2A3E1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283405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>
          <a:extLst>
            <a:ext uri="{FF2B5EF4-FFF2-40B4-BE49-F238E27FC236}">
              <a16:creationId xmlns:a16="http://schemas.microsoft.com/office/drawing/2014/main" id="{568634BF-23FA-DECE-3E81-7BA60384D2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:notes">
            <a:extLst>
              <a:ext uri="{FF2B5EF4-FFF2-40B4-BE49-F238E27FC236}">
                <a16:creationId xmlns:a16="http://schemas.microsoft.com/office/drawing/2014/main" id="{9F5A68F1-0E86-F408-2B17-004B92E34BF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" name="Google Shape;267;p8:notes">
            <a:extLst>
              <a:ext uri="{FF2B5EF4-FFF2-40B4-BE49-F238E27FC236}">
                <a16:creationId xmlns:a16="http://schemas.microsoft.com/office/drawing/2014/main" id="{7E8336D9-1B06-36EE-2D31-82BA06F26DE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35829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 - Light Gray">
  <p:cSld name="Title Slide - Light Gray">
    <p:bg>
      <p:bgPr>
        <a:solidFill>
          <a:srgbClr val="EEE7E7"/>
        </a:solidFill>
        <a:effectLst/>
      </p:bgPr>
    </p:bg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8"/>
          <p:cNvSpPr txBox="1">
            <a:spLocks noGrp="1"/>
          </p:cNvSpPr>
          <p:nvPr>
            <p:ph type="body" idx="1"/>
          </p:nvPr>
        </p:nvSpPr>
        <p:spPr>
          <a:xfrm>
            <a:off x="365760" y="365760"/>
            <a:ext cx="7543165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rebuchet MS"/>
              <a:buNone/>
              <a:defRPr b="1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/>
            </a:lvl9pPr>
          </a:lstStyle>
          <a:p>
            <a:endParaRPr/>
          </a:p>
        </p:txBody>
      </p:sp>
      <p:sp>
        <p:nvSpPr>
          <p:cNvPr id="30" name="Google Shape;30;p58"/>
          <p:cNvSpPr txBox="1">
            <a:spLocks noGrp="1"/>
          </p:cNvSpPr>
          <p:nvPr>
            <p:ph type="ctrTitle"/>
          </p:nvPr>
        </p:nvSpPr>
        <p:spPr>
          <a:xfrm>
            <a:off x="365760" y="1554480"/>
            <a:ext cx="7543165" cy="2560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Trebuchet MS"/>
              <a:buNone/>
              <a:defRPr sz="6000"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8"/>
          <p:cNvSpPr txBox="1">
            <a:spLocks noGrp="1"/>
          </p:cNvSpPr>
          <p:nvPr>
            <p:ph type="subTitle" idx="2"/>
          </p:nvPr>
        </p:nvSpPr>
        <p:spPr>
          <a:xfrm>
            <a:off x="365758" y="4343400"/>
            <a:ext cx="7543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32" name="Google Shape;32;p58"/>
          <p:cNvSpPr txBox="1">
            <a:spLocks noGrp="1"/>
          </p:cNvSpPr>
          <p:nvPr>
            <p:ph type="body" idx="3"/>
          </p:nvPr>
        </p:nvSpPr>
        <p:spPr>
          <a:xfrm>
            <a:off x="365757" y="4937760"/>
            <a:ext cx="7543167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0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0"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0"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0"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0"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0"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0"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0"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0"/>
            </a:lvl9pPr>
          </a:lstStyle>
          <a:p>
            <a:endParaRPr/>
          </a:p>
        </p:txBody>
      </p:sp>
      <p:sp>
        <p:nvSpPr>
          <p:cNvPr id="34" name="Google Shape;34;p58"/>
          <p:cNvSpPr txBox="1"/>
          <p:nvPr/>
        </p:nvSpPr>
        <p:spPr>
          <a:xfrm>
            <a:off x="8205215" y="6257290"/>
            <a:ext cx="3621659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Trebuchet MS"/>
              <a:buNone/>
            </a:pPr>
            <a:r>
              <a:rPr lang="en-US" sz="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Highly Confidential</a:t>
            </a:r>
            <a:endParaRPr/>
          </a:p>
        </p:txBody>
      </p:sp>
      <p:pic>
        <p:nvPicPr>
          <p:cNvPr id="4" name="Picture 3" descr="A close up of a logo&#10;&#10;AI-generated content may be incorrect.">
            <a:extLst>
              <a:ext uri="{FF2B5EF4-FFF2-40B4-BE49-F238E27FC236}">
                <a16:creationId xmlns:a16="http://schemas.microsoft.com/office/drawing/2014/main" id="{95E8DC65-4485-0021-6890-497972F07FE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126" y="6106783"/>
            <a:ext cx="3108560" cy="52702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498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0"/>
          <p:cNvSpPr txBox="1">
            <a:spLocks noGrp="1"/>
          </p:cNvSpPr>
          <p:nvPr>
            <p:ph type="title"/>
          </p:nvPr>
        </p:nvSpPr>
        <p:spPr>
          <a:xfrm>
            <a:off x="365760" y="365760"/>
            <a:ext cx="1146048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rebuchet MS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60"/>
          <p:cNvSpPr txBox="1">
            <a:spLocks noGrp="1"/>
          </p:cNvSpPr>
          <p:nvPr>
            <p:ph type="body" idx="1"/>
          </p:nvPr>
        </p:nvSpPr>
        <p:spPr>
          <a:xfrm>
            <a:off x="365760" y="1554480"/>
            <a:ext cx="1146048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—"/>
              <a:defRPr/>
            </a:lvl5pPr>
            <a:lvl6pPr marL="2743200" lvl="5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6pPr>
            <a:lvl7pPr marL="3200400" lvl="6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7pPr>
            <a:lvl8pPr marL="3657600" lvl="7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8pPr>
            <a:lvl9pPr marL="4114800" lvl="8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—"/>
              <a:defRPr/>
            </a:lvl9pPr>
          </a:lstStyle>
          <a:p>
            <a:endParaRPr/>
          </a:p>
        </p:txBody>
      </p:sp>
      <p:sp>
        <p:nvSpPr>
          <p:cNvPr id="42" name="Google Shape;42;p60"/>
          <p:cNvSpPr txBox="1">
            <a:spLocks noGrp="1"/>
          </p:cNvSpPr>
          <p:nvPr>
            <p:ph type="sldNum" idx="12"/>
          </p:nvPr>
        </p:nvSpPr>
        <p:spPr>
          <a:xfrm>
            <a:off x="11506200" y="6429375"/>
            <a:ext cx="32004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94"/>
          <p:cNvSpPr txBox="1">
            <a:spLocks noGrp="1"/>
          </p:cNvSpPr>
          <p:nvPr>
            <p:ph type="sldNum" idx="12"/>
          </p:nvPr>
        </p:nvSpPr>
        <p:spPr>
          <a:xfrm>
            <a:off x="11506200" y="6429375"/>
            <a:ext cx="32004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Statement - Chocolate">
  <p:cSld name="Big Statement - Chocolate">
    <p:bg>
      <p:bgPr>
        <a:gradFill>
          <a:gsLst>
            <a:gs pos="0">
              <a:srgbClr val="F6F4F3"/>
            </a:gs>
            <a:gs pos="100000">
              <a:srgbClr val="D2CAC8"/>
            </a:gs>
          </a:gsLst>
          <a:lin ang="5400000" scaled="0"/>
        </a:grad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71"/>
          <p:cNvSpPr txBox="1">
            <a:spLocks noGrp="1"/>
          </p:cNvSpPr>
          <p:nvPr>
            <p:ph type="title"/>
          </p:nvPr>
        </p:nvSpPr>
        <p:spPr>
          <a:xfrm>
            <a:off x="365760" y="365760"/>
            <a:ext cx="1146048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71"/>
          <p:cNvSpPr txBox="1">
            <a:spLocks noGrp="1"/>
          </p:cNvSpPr>
          <p:nvPr>
            <p:ph type="body" idx="1"/>
          </p:nvPr>
        </p:nvSpPr>
        <p:spPr>
          <a:xfrm>
            <a:off x="365760" y="1554479"/>
            <a:ext cx="852424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Trebuchet MS"/>
              <a:buNone/>
              <a:defRPr sz="6000" b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lvl="1" indent="-355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Char char="—"/>
              <a:defRPr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—"/>
              <a:defRPr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—"/>
              <a:defRPr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—"/>
              <a:defRPr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—"/>
              <a:defRPr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—"/>
              <a:defRPr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—"/>
              <a:defRPr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—"/>
              <a:defRPr/>
            </a:lvl9pPr>
          </a:lstStyle>
          <a:p>
            <a:endParaRPr/>
          </a:p>
        </p:txBody>
      </p:sp>
      <p:sp>
        <p:nvSpPr>
          <p:cNvPr id="93" name="Google Shape;93;p71"/>
          <p:cNvSpPr txBox="1">
            <a:spLocks noGrp="1"/>
          </p:cNvSpPr>
          <p:nvPr>
            <p:ph type="sldNum" idx="12"/>
          </p:nvPr>
        </p:nvSpPr>
        <p:spPr>
          <a:xfrm>
            <a:off x="11506200" y="6429375"/>
            <a:ext cx="32004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39869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560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5"/>
          <p:cNvSpPr txBox="1">
            <a:spLocks noGrp="1"/>
          </p:cNvSpPr>
          <p:nvPr>
            <p:ph type="title"/>
          </p:nvPr>
        </p:nvSpPr>
        <p:spPr>
          <a:xfrm>
            <a:off x="365760" y="365760"/>
            <a:ext cx="1146048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rebuchet MS"/>
              <a:buNone/>
              <a:defRPr sz="32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55"/>
          <p:cNvSpPr txBox="1">
            <a:spLocks noGrp="1"/>
          </p:cNvSpPr>
          <p:nvPr>
            <p:ph type="body" idx="1"/>
          </p:nvPr>
        </p:nvSpPr>
        <p:spPr>
          <a:xfrm>
            <a:off x="365760" y="1554480"/>
            <a:ext cx="1146048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55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rebuchet MS"/>
              <a:buChar char="•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rebuchet MS"/>
              <a:buChar char="—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rebuchet MS"/>
              <a:buChar char="—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rebuchet MS"/>
              <a:buChar char="—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rebuchet MS"/>
              <a:buChar char="—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rebuchet MS"/>
              <a:buChar char="—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rebuchet MS"/>
              <a:buChar char="—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rebuchet MS"/>
              <a:buChar char="—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rebuchet MS"/>
              <a:buChar char="—"/>
              <a:defRPr sz="2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cxnSp>
        <p:nvCxnSpPr>
          <p:cNvPr id="12" name="Google Shape;12;p55"/>
          <p:cNvCxnSpPr/>
          <p:nvPr/>
        </p:nvCxnSpPr>
        <p:spPr>
          <a:xfrm>
            <a:off x="365760" y="6355080"/>
            <a:ext cx="11460480" cy="0"/>
          </a:xfrm>
          <a:prstGeom prst="straightConnector1">
            <a:avLst/>
          </a:prstGeom>
          <a:noFill/>
          <a:ln w="952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4" name="Google Shape;14;p55"/>
          <p:cNvCxnSpPr/>
          <p:nvPr/>
        </p:nvCxnSpPr>
        <p:spPr>
          <a:xfrm>
            <a:off x="1968788" y="6458891"/>
            <a:ext cx="0" cy="228600"/>
          </a:xfrm>
          <a:prstGeom prst="straightConnector1">
            <a:avLst/>
          </a:prstGeom>
          <a:noFill/>
          <a:ln w="952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5" name="Google Shape;15;p55"/>
          <p:cNvSpPr txBox="1">
            <a:spLocks noGrp="1"/>
          </p:cNvSpPr>
          <p:nvPr>
            <p:ph type="sldNum" idx="12"/>
          </p:nvPr>
        </p:nvSpPr>
        <p:spPr>
          <a:xfrm>
            <a:off x="11506200" y="6429375"/>
            <a:ext cx="32004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 rtl="0">
              <a:spcBef>
                <a:spcPts val="0"/>
              </a:spcBef>
              <a:buNone/>
              <a:defRPr sz="10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 rtl="0">
              <a:spcBef>
                <a:spcPts val="0"/>
              </a:spcBef>
              <a:buNone/>
              <a:defRPr sz="10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 rtl="0">
              <a:spcBef>
                <a:spcPts val="0"/>
              </a:spcBef>
              <a:buNone/>
              <a:defRPr sz="10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 rtl="0">
              <a:spcBef>
                <a:spcPts val="0"/>
              </a:spcBef>
              <a:buNone/>
              <a:defRPr sz="10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 rtl="0">
              <a:spcBef>
                <a:spcPts val="0"/>
              </a:spcBef>
              <a:buNone/>
              <a:defRPr sz="10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 rtl="0">
              <a:spcBef>
                <a:spcPts val="0"/>
              </a:spcBef>
              <a:buNone/>
              <a:defRPr sz="10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 rtl="0">
              <a:spcBef>
                <a:spcPts val="0"/>
              </a:spcBef>
              <a:buNone/>
              <a:defRPr sz="10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 rtl="0">
              <a:spcBef>
                <a:spcPts val="0"/>
              </a:spcBef>
              <a:buNone/>
              <a:defRPr sz="10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6" name="Picture 5" descr="A close up of a logo&#10;&#10;AI-generated content may be incorrect.">
            <a:extLst>
              <a:ext uri="{FF2B5EF4-FFF2-40B4-BE49-F238E27FC236}">
                <a16:creationId xmlns:a16="http://schemas.microsoft.com/office/drawing/2014/main" id="{3BE7F215-EA2D-43EC-6066-29F7EFD7352F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365760" y="6454627"/>
            <a:ext cx="1522400" cy="258108"/>
          </a:xfrm>
          <a:prstGeom prst="rect">
            <a:avLst/>
          </a:prstGeom>
        </p:spPr>
      </p:pic>
      <p:pic>
        <p:nvPicPr>
          <p:cNvPr id="7" name="Picture 6" descr="A black background with white text&#10;&#10;AI-generated content may be incorrect.">
            <a:extLst>
              <a:ext uri="{FF2B5EF4-FFF2-40B4-BE49-F238E27FC236}">
                <a16:creationId xmlns:a16="http://schemas.microsoft.com/office/drawing/2014/main" id="{6B1CA3B1-7CE7-CF91-C8E3-88B3EA34C841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2074909" y="6452374"/>
            <a:ext cx="838896" cy="244811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3" r:id="rId2"/>
    <p:sldLayoutId id="2147483687" r:id="rId3"/>
    <p:sldLayoutId id="2147483688" r:id="rId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0">
          <p15:clr>
            <a:srgbClr val="F26B43"/>
          </p15:clr>
        </p15:guide>
        <p15:guide id="2" pos="230">
          <p15:clr>
            <a:srgbClr val="F26B43"/>
          </p15:clr>
        </p15:guide>
        <p15:guide id="3" pos="7450">
          <p15:clr>
            <a:srgbClr val="F26B43"/>
          </p15:clr>
        </p15:guide>
        <p15:guide id="4" orient="horz" pos="978">
          <p15:clr>
            <a:srgbClr val="F26B43"/>
          </p15:clr>
        </p15:guide>
        <p15:guide id="5" orient="horz" pos="38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5"/>
          <p:cNvSpPr txBox="1">
            <a:spLocks noGrp="1"/>
          </p:cNvSpPr>
          <p:nvPr>
            <p:ph type="ctrTitle"/>
          </p:nvPr>
        </p:nvSpPr>
        <p:spPr>
          <a:xfrm>
            <a:off x="365760" y="1554480"/>
            <a:ext cx="7543165" cy="1874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Trebuchet MS"/>
              <a:buNone/>
            </a:pPr>
            <a:r>
              <a:rPr lang="en-US" dirty="0"/>
              <a:t>The BALANCE-AAD-1 Study (IM045-P06)</a:t>
            </a:r>
            <a:endParaRPr dirty="0"/>
          </a:p>
        </p:txBody>
      </p:sp>
      <p:sp>
        <p:nvSpPr>
          <p:cNvPr id="249" name="Google Shape;249;p5"/>
          <p:cNvSpPr txBox="1">
            <a:spLocks noGrp="1"/>
          </p:cNvSpPr>
          <p:nvPr>
            <p:ph type="body" idx="3"/>
          </p:nvPr>
        </p:nvSpPr>
        <p:spPr>
          <a:xfrm>
            <a:off x="365757" y="4937760"/>
            <a:ext cx="7543167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b="1" dirty="0"/>
              <a:t>[Presenter Name]</a:t>
            </a:r>
            <a:endParaRPr b="1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b="1" dirty="0"/>
              <a:t>[Title]</a:t>
            </a:r>
            <a:endParaRPr b="1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9B6A5FA-2BCD-8571-52A8-697F0A48E1F6}"/>
              </a:ext>
            </a:extLst>
          </p:cNvPr>
          <p:cNvSpPr/>
          <p:nvPr/>
        </p:nvSpPr>
        <p:spPr>
          <a:xfrm>
            <a:off x="0" y="0"/>
            <a:ext cx="120580" cy="6858000"/>
          </a:xfrm>
          <a:prstGeom prst="rect">
            <a:avLst/>
          </a:prstGeom>
          <a:solidFill>
            <a:srgbClr val="BE2BB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9" name="Google Shape;270;p8">
            <a:extLst>
              <a:ext uri="{FF2B5EF4-FFF2-40B4-BE49-F238E27FC236}">
                <a16:creationId xmlns:a16="http://schemas.microsoft.com/office/drawing/2014/main" id="{FA6CC340-102B-9B8D-040E-C3A4DC6649C9}"/>
              </a:ext>
            </a:extLst>
          </p:cNvPr>
          <p:cNvSpPr txBox="1">
            <a:spLocks/>
          </p:cNvSpPr>
          <p:nvPr/>
        </p:nvSpPr>
        <p:spPr>
          <a:xfrm>
            <a:off x="365757" y="3288323"/>
            <a:ext cx="8275825" cy="13238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rebuchet MS"/>
              <a:buNone/>
              <a:defRPr sz="20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rebuchet MS"/>
              <a:buNone/>
              <a:defRPr sz="20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rebuchet MS"/>
              <a:buNone/>
              <a:defRPr sz="20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rebuchet MS"/>
              <a:buNone/>
              <a:defRPr sz="20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rebuchet MS"/>
              <a:buNone/>
              <a:defRPr sz="20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rebuchet MS"/>
              <a:buNone/>
              <a:defRPr sz="20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rebuchet MS"/>
              <a:buNone/>
              <a:defRPr sz="20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rebuchet MS"/>
              <a:buNone/>
              <a:defRPr sz="20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rebuchet MS"/>
              <a:buNone/>
              <a:defRPr sz="20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indent="0">
              <a:spcBef>
                <a:spcPts val="1200"/>
              </a:spcBef>
            </a:pPr>
            <a:r>
              <a:rPr lang="en-US" b="0" dirty="0"/>
              <a:t>A Phase 2, randomized, double-blind, three-arm, placebo-controlled, multicenter study assessing the efficacy, safety, and tolerability of orally administered BMS-986368, a FAAH/MAGL inhibitor, for the treatment of agitation in participants with Alzheimer’s disease</a:t>
            </a:r>
          </a:p>
        </p:txBody>
      </p:sp>
      <p:pic>
        <p:nvPicPr>
          <p:cNvPr id="8" name="Picture 7" descr="A black background with white text&#10;&#10;AI-generated content may be incorrect.">
            <a:extLst>
              <a:ext uri="{FF2B5EF4-FFF2-40B4-BE49-F238E27FC236}">
                <a16:creationId xmlns:a16="http://schemas.microsoft.com/office/drawing/2014/main" id="{854DE294-91B8-7B01-AE67-50E1293EEF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6448" y="6060967"/>
            <a:ext cx="1953697" cy="570137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8CF5BE8-30C8-E84C-CEBB-94407C2B5104}"/>
              </a:ext>
            </a:extLst>
          </p:cNvPr>
          <p:cNvCxnSpPr/>
          <p:nvPr/>
        </p:nvCxnSpPr>
        <p:spPr>
          <a:xfrm>
            <a:off x="3713354" y="6060967"/>
            <a:ext cx="0" cy="5701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E8CC4F91-D8E3-4A60-8837-F7CE70592C6B}"/>
              </a:ext>
            </a:extLst>
          </p:cNvPr>
          <p:cNvSpPr txBox="1"/>
          <p:nvPr/>
        </p:nvSpPr>
        <p:spPr>
          <a:xfrm>
            <a:off x="10124661" y="437322"/>
            <a:ext cx="13782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20251078</a:t>
            </a:r>
          </a:p>
          <a:p>
            <a:r>
              <a:rPr lang="en-US" dirty="0"/>
              <a:t>#43417070.0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8DB577E-B1C4-4149-B7B0-22E4AB7D7838}"/>
              </a:ext>
            </a:extLst>
          </p:cNvPr>
          <p:cNvSpPr txBox="1"/>
          <p:nvPr/>
        </p:nvSpPr>
        <p:spPr>
          <a:xfrm>
            <a:off x="10040645" y="960542"/>
            <a:ext cx="16601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IRB Approved at </a:t>
            </a:r>
          </a:p>
          <a:p>
            <a:pPr algn="ctr"/>
            <a:r>
              <a:rPr lang="en-US" dirty="0"/>
              <a:t>the Protocol Level</a:t>
            </a:r>
          </a:p>
          <a:p>
            <a:pPr algn="ctr"/>
            <a:r>
              <a:rPr lang="en-US" dirty="0"/>
              <a:t>May 21, 2025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>
          <a:extLst>
            <a:ext uri="{FF2B5EF4-FFF2-40B4-BE49-F238E27FC236}">
              <a16:creationId xmlns:a16="http://schemas.microsoft.com/office/drawing/2014/main" id="{CC50CAE5-615D-E420-FEB4-2FF1CF9EB7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F00D9FD-46F6-63B9-16F6-63E51A0CC686}"/>
              </a:ext>
            </a:extLst>
          </p:cNvPr>
          <p:cNvSpPr/>
          <p:nvPr/>
        </p:nvSpPr>
        <p:spPr>
          <a:xfrm>
            <a:off x="0" y="0"/>
            <a:ext cx="12192000" cy="1085222"/>
          </a:xfrm>
          <a:prstGeom prst="rect">
            <a:avLst/>
          </a:prstGeom>
          <a:solidFill>
            <a:srgbClr val="BE2BB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9" name="Google Shape;269;p8">
            <a:extLst>
              <a:ext uri="{FF2B5EF4-FFF2-40B4-BE49-F238E27FC236}">
                <a16:creationId xmlns:a16="http://schemas.microsoft.com/office/drawing/2014/main" id="{D0FFCD1A-B446-28E7-4A97-EBBA3696C7C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65760" y="365760"/>
            <a:ext cx="1146048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rebuchet MS"/>
              <a:buNone/>
            </a:pPr>
            <a:r>
              <a:rPr lang="en-US" dirty="0">
                <a:solidFill>
                  <a:schemeClr val="bg1"/>
                </a:solidFill>
              </a:rPr>
              <a:t>Study treatment administration</a:t>
            </a:r>
          </a:p>
        </p:txBody>
      </p:sp>
      <p:sp>
        <p:nvSpPr>
          <p:cNvPr id="270" name="Google Shape;270;p8">
            <a:extLst>
              <a:ext uri="{FF2B5EF4-FFF2-40B4-BE49-F238E27FC236}">
                <a16:creationId xmlns:a16="http://schemas.microsoft.com/office/drawing/2014/main" id="{83E7FEB0-6E1E-3997-3AFB-4E12B6AFF43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65760" y="1353520"/>
            <a:ext cx="1146048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dirty="0"/>
              <a:t>Participants will take their study intervention capsules (one from each bottle):</a:t>
            </a:r>
          </a:p>
          <a:p>
            <a:pPr marL="342900">
              <a:spcBef>
                <a:spcPts val="0"/>
              </a:spcBef>
              <a:buSzPts val="2000"/>
            </a:pPr>
            <a:r>
              <a:rPr lang="en-US" dirty="0"/>
              <a:t>Orally (swallowed whole). </a:t>
            </a:r>
          </a:p>
          <a:p>
            <a:pPr marL="342900">
              <a:spcBef>
                <a:spcPts val="0"/>
              </a:spcBef>
              <a:buSzPts val="2000"/>
            </a:pPr>
            <a:r>
              <a:rPr lang="en-US" dirty="0"/>
              <a:t>With a full glass (240 mL or 8 fluid ounces) of water, non-citrus juice, or milk.</a:t>
            </a:r>
          </a:p>
          <a:p>
            <a:pPr marL="342900">
              <a:spcBef>
                <a:spcPts val="0"/>
              </a:spcBef>
              <a:buSzPts val="2000"/>
            </a:pPr>
            <a:r>
              <a:rPr lang="en-US" dirty="0"/>
              <a:t>Once daily around the same time each day (except when instructed to dose at a specific time). </a:t>
            </a:r>
          </a:p>
          <a:p>
            <a:pPr marL="0" indent="0">
              <a:spcBef>
                <a:spcPts val="0"/>
              </a:spcBef>
              <a:buSzPts val="2000"/>
              <a:buNone/>
            </a:pPr>
            <a:endParaRPr lang="en-US" dirty="0"/>
          </a:p>
          <a:p>
            <a:pPr marL="0" indent="0">
              <a:spcBef>
                <a:spcPts val="0"/>
              </a:spcBef>
              <a:buSzPts val="2000"/>
              <a:buNone/>
            </a:pPr>
            <a:r>
              <a:rPr lang="en-US" dirty="0"/>
              <a:t>For participants who are unable to swallow capsules, the capsule may be opened, and its contents may be mixed/sprinkled into pudding.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lang="en-US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b="1" dirty="0"/>
              <a:t>Meals and Dietary Restrictions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dirty="0"/>
              <a:t>Participants should avoid consumption of Seville oranges, grapefruit, grapefruit hybrids, grapefruit juice, pomelos, pomelo juice, or star fruit from 7 days before the start of study intervention until after the final dose.</a:t>
            </a:r>
          </a:p>
        </p:txBody>
      </p:sp>
      <p:sp>
        <p:nvSpPr>
          <p:cNvPr id="272" name="Google Shape;272;p8">
            <a:extLst>
              <a:ext uri="{FF2B5EF4-FFF2-40B4-BE49-F238E27FC236}">
                <a16:creationId xmlns:a16="http://schemas.microsoft.com/office/drawing/2014/main" id="{E301F6BC-797F-588E-C381-A0FE2D07873A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506200" y="6429375"/>
            <a:ext cx="32004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328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>
          <a:extLst>
            <a:ext uri="{FF2B5EF4-FFF2-40B4-BE49-F238E27FC236}">
              <a16:creationId xmlns:a16="http://schemas.microsoft.com/office/drawing/2014/main" id="{424B02E0-A358-C841-8638-8CD9E074A5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E4609F8-63BD-9ED9-F4FC-2B04CC961376}"/>
              </a:ext>
            </a:extLst>
          </p:cNvPr>
          <p:cNvSpPr/>
          <p:nvPr/>
        </p:nvSpPr>
        <p:spPr>
          <a:xfrm>
            <a:off x="0" y="0"/>
            <a:ext cx="12192000" cy="1085222"/>
          </a:xfrm>
          <a:prstGeom prst="rect">
            <a:avLst/>
          </a:prstGeom>
          <a:solidFill>
            <a:srgbClr val="BE2BB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9" name="Google Shape;269;p8">
            <a:extLst>
              <a:ext uri="{FF2B5EF4-FFF2-40B4-BE49-F238E27FC236}">
                <a16:creationId xmlns:a16="http://schemas.microsoft.com/office/drawing/2014/main" id="{79498999-F3F1-402D-777C-7EC7C73DFC0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65760" y="365760"/>
            <a:ext cx="1146048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rebuchet MS"/>
              <a:buNone/>
            </a:pPr>
            <a:r>
              <a:rPr lang="en-US" dirty="0">
                <a:solidFill>
                  <a:schemeClr val="bg1"/>
                </a:solidFill>
              </a:rPr>
              <a:t>Study duration and visits</a:t>
            </a:r>
          </a:p>
        </p:txBody>
      </p:sp>
      <p:sp>
        <p:nvSpPr>
          <p:cNvPr id="270" name="Google Shape;270;p8">
            <a:extLst>
              <a:ext uri="{FF2B5EF4-FFF2-40B4-BE49-F238E27FC236}">
                <a16:creationId xmlns:a16="http://schemas.microsoft.com/office/drawing/2014/main" id="{3FC4AE3C-A65B-6606-FCEF-DC37AC46ABF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65760" y="1353520"/>
            <a:ext cx="1146048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dirty="0"/>
              <a:t>The total duration of the study is up to 22 weeks with up to 16 visits for assessments.</a:t>
            </a:r>
          </a:p>
        </p:txBody>
      </p:sp>
      <p:sp>
        <p:nvSpPr>
          <p:cNvPr id="272" name="Google Shape;272;p8">
            <a:extLst>
              <a:ext uri="{FF2B5EF4-FFF2-40B4-BE49-F238E27FC236}">
                <a16:creationId xmlns:a16="http://schemas.microsoft.com/office/drawing/2014/main" id="{90B1C114-2EB1-62E4-8429-9D61240826B2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506200" y="6429375"/>
            <a:ext cx="32004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1452F55-F229-B10F-5724-BA3161DD00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5669519"/>
              </p:ext>
            </p:extLst>
          </p:nvPr>
        </p:nvGraphicFramePr>
        <p:xfrm>
          <a:off x="609600" y="2120211"/>
          <a:ext cx="10972800" cy="2194560"/>
        </p:xfrm>
        <a:graphic>
          <a:graphicData uri="http://schemas.openxmlformats.org/drawingml/2006/table">
            <a:tbl>
              <a:tblPr firstRow="1" bandRow="1">
                <a:tableStyleId>{25BE96E1-51C3-46E8-8D5F-01DF7E7101B4}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32038737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891698649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168382106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462819451"/>
                    </a:ext>
                  </a:extLst>
                </a:gridCol>
              </a:tblGrid>
              <a:tr h="10972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b="1" i="0" u="none" strike="noStrike" cap="none" dirty="0">
                          <a:solidFill>
                            <a:schemeClr val="lt1"/>
                          </a:solidFill>
                          <a:effectLst/>
                          <a:latin typeface="Trebuchet MS"/>
                          <a:ea typeface="Trebuchet MS"/>
                          <a:cs typeface="Trebuchet MS"/>
                          <a:sym typeface="Arial"/>
                        </a:rPr>
                        <a:t>Screening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="1" i="0" u="none" strike="noStrike" cap="none" dirty="0">
                          <a:solidFill>
                            <a:schemeClr val="lt1"/>
                          </a:solidFill>
                          <a:effectLst/>
                          <a:latin typeface="Trebuchet MS"/>
                          <a:ea typeface="Trebuchet MS"/>
                          <a:cs typeface="Trebuchet MS"/>
                          <a:sym typeface="Arial"/>
                        </a:rPr>
                        <a:t>Double-Blind </a:t>
                      </a:r>
                    </a:p>
                    <a:p>
                      <a:r>
                        <a:rPr lang="en-US" sz="1400" b="1" i="0" u="none" strike="noStrike" cap="none" dirty="0">
                          <a:solidFill>
                            <a:schemeClr val="lt1"/>
                          </a:solidFill>
                          <a:effectLst/>
                          <a:latin typeface="Trebuchet MS"/>
                          <a:ea typeface="Trebuchet MS"/>
                          <a:cs typeface="Trebuchet MS"/>
                          <a:sym typeface="Arial"/>
                        </a:rPr>
                        <a:t>Study Treatment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="1" i="0" u="none" strike="noStrike" cap="none" dirty="0">
                          <a:solidFill>
                            <a:schemeClr val="lt1"/>
                          </a:solidFill>
                          <a:effectLst/>
                          <a:latin typeface="Trebuchet MS"/>
                          <a:ea typeface="Trebuchet MS"/>
                          <a:cs typeface="Trebuchet MS"/>
                          <a:sym typeface="Arial"/>
                        </a:rPr>
                        <a:t>Optional Double-Blind </a:t>
                      </a:r>
                      <a:br>
                        <a:rPr lang="en-US" sz="1400" b="1" i="0" u="none" strike="noStrike" cap="none" dirty="0">
                          <a:solidFill>
                            <a:schemeClr val="lt1"/>
                          </a:solidFill>
                          <a:effectLst/>
                          <a:latin typeface="Trebuchet MS"/>
                          <a:ea typeface="Trebuchet MS"/>
                          <a:cs typeface="Trebuchet MS"/>
                          <a:sym typeface="Arial"/>
                        </a:rPr>
                      </a:br>
                      <a:r>
                        <a:rPr lang="en-US" sz="1400" b="1" i="0" u="none" strike="noStrike" cap="none" dirty="0">
                          <a:solidFill>
                            <a:schemeClr val="lt1"/>
                          </a:solidFill>
                          <a:effectLst/>
                          <a:latin typeface="Trebuchet MS"/>
                          <a:ea typeface="Trebuchet MS"/>
                          <a:cs typeface="Trebuchet MS"/>
                          <a:sym typeface="Arial"/>
                        </a:rPr>
                        <a:t>Active Study Treatment Extension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b="1" i="0" u="none" strike="noStrike" cap="none" dirty="0">
                          <a:solidFill>
                            <a:schemeClr val="lt1"/>
                          </a:solidFill>
                          <a:effectLst/>
                          <a:latin typeface="Trebuchet MS"/>
                          <a:ea typeface="Trebuchet MS"/>
                          <a:cs typeface="Trebuchet MS"/>
                          <a:sym typeface="Arial"/>
                        </a:rPr>
                        <a:t>Safety Follow-up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4266664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rtl="0" fontAlgn="t"/>
                      <a:r>
                        <a:rPr lang="en-US" sz="1400" b="0" i="0" u="none" strike="noStrike">
                          <a:solidFill>
                            <a:srgbClr val="595454"/>
                          </a:solidFill>
                          <a:effectLst/>
                          <a:latin typeface="Trebuchet MS" panose="020B0703020202090204" pitchFamily="34" charset="0"/>
                        </a:rPr>
                        <a:t>4 weeks</a:t>
                      </a:r>
                      <a:endParaRPr lang="en-US" sz="1400">
                        <a:solidFill>
                          <a:srgbClr val="595454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400" b="0" i="0" u="none" strike="noStrike" dirty="0">
                          <a:solidFill>
                            <a:srgbClr val="595454"/>
                          </a:solidFill>
                          <a:effectLst/>
                          <a:latin typeface="Trebuchet MS" panose="020B0703020202090204" pitchFamily="34" charset="0"/>
                        </a:rPr>
                        <a:t>8 weeks</a:t>
                      </a:r>
                      <a:endParaRPr lang="en-US" sz="1400" dirty="0">
                        <a:solidFill>
                          <a:srgbClr val="595454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400" b="0" i="0" u="none" strike="noStrike" dirty="0">
                          <a:solidFill>
                            <a:srgbClr val="595454"/>
                          </a:solidFill>
                          <a:effectLst/>
                          <a:latin typeface="Trebuchet MS" panose="020B0703020202090204" pitchFamily="34" charset="0"/>
                        </a:rPr>
                        <a:t>6 weeks</a:t>
                      </a:r>
                      <a:endParaRPr lang="en-US" sz="1400" dirty="0">
                        <a:solidFill>
                          <a:srgbClr val="595454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400" b="0" i="0" u="none" strike="noStrike" dirty="0">
                          <a:solidFill>
                            <a:srgbClr val="595454"/>
                          </a:solidFill>
                          <a:effectLst/>
                          <a:latin typeface="Trebuchet MS" panose="020B0703020202090204" pitchFamily="34" charset="0"/>
                        </a:rPr>
                        <a:t>4 weeks</a:t>
                      </a:r>
                      <a:endParaRPr lang="en-US" sz="1400" dirty="0">
                        <a:solidFill>
                          <a:srgbClr val="595454"/>
                        </a:solidFill>
                        <a:effectLst/>
                        <a:latin typeface="Trebuchet MS" panose="020B0703020202090204" pitchFamily="34" charset="0"/>
                      </a:endParaRP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val="3856342039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rtl="0" fontAlgn="t"/>
                      <a:r>
                        <a:rPr lang="en-US" sz="1400" b="0" i="0" u="none" strike="noStrike" dirty="0">
                          <a:solidFill>
                            <a:srgbClr val="595454"/>
                          </a:solidFill>
                          <a:effectLst/>
                          <a:latin typeface="Trebuchet MS" panose="020B0703020202090204" pitchFamily="34" charset="0"/>
                        </a:rPr>
                        <a:t>1 or more visits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400" b="0" i="0" u="none" strike="noStrike" dirty="0">
                          <a:solidFill>
                            <a:srgbClr val="595454"/>
                          </a:solidFill>
                          <a:effectLst/>
                          <a:latin typeface="Trebuchet MS" panose="020B0703020202090204" pitchFamily="34" charset="0"/>
                        </a:rPr>
                        <a:t>7 visits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400" b="0" i="0" u="none" strike="noStrike" dirty="0">
                          <a:solidFill>
                            <a:srgbClr val="595454"/>
                          </a:solidFill>
                          <a:effectLst/>
                          <a:latin typeface="Trebuchet MS" panose="020B0703020202090204" pitchFamily="34" charset="0"/>
                        </a:rPr>
                        <a:t>5 visits</a:t>
                      </a:r>
                    </a:p>
                  </a:txBody>
                  <a:tcPr marL="68580" marR="68580" anchor="ctr"/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400" b="0" i="0" u="none" strike="noStrike" dirty="0">
                          <a:solidFill>
                            <a:srgbClr val="595454"/>
                          </a:solidFill>
                          <a:effectLst/>
                          <a:latin typeface="Trebuchet MS" panose="020B0703020202090204" pitchFamily="34" charset="0"/>
                        </a:rPr>
                        <a:t>3 visits</a:t>
                      </a:r>
                    </a:p>
                  </a:txBody>
                  <a:tcPr marL="68580" marR="68580" anchor="ctr"/>
                </a:tc>
                <a:extLst>
                  <a:ext uri="{0D108BD9-81ED-4DB2-BD59-A6C34878D82A}">
                    <a16:rowId xmlns:a16="http://schemas.microsoft.com/office/drawing/2014/main" val="35290056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121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>
          <a:extLst>
            <a:ext uri="{FF2B5EF4-FFF2-40B4-BE49-F238E27FC236}">
              <a16:creationId xmlns:a16="http://schemas.microsoft.com/office/drawing/2014/main" id="{49DDFD7C-D533-824F-4545-C71CC2F22A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9E6B89C-FBED-36DE-624A-E6550C0838F3}"/>
              </a:ext>
            </a:extLst>
          </p:cNvPr>
          <p:cNvSpPr/>
          <p:nvPr/>
        </p:nvSpPr>
        <p:spPr>
          <a:xfrm>
            <a:off x="0" y="0"/>
            <a:ext cx="12192000" cy="1085222"/>
          </a:xfrm>
          <a:prstGeom prst="rect">
            <a:avLst/>
          </a:prstGeom>
          <a:solidFill>
            <a:srgbClr val="BE2BB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9" name="Google Shape;269;p8">
            <a:extLst>
              <a:ext uri="{FF2B5EF4-FFF2-40B4-BE49-F238E27FC236}">
                <a16:creationId xmlns:a16="http://schemas.microsoft.com/office/drawing/2014/main" id="{B969D7CA-9E43-52C3-5088-8F3C91A2532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65760" y="365760"/>
            <a:ext cx="1146048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rebuchet MS"/>
              <a:buNone/>
            </a:pPr>
            <a:r>
              <a:rPr lang="en-US" dirty="0">
                <a:solidFill>
                  <a:schemeClr val="bg1"/>
                </a:solidFill>
              </a:rPr>
              <a:t>Questions?</a:t>
            </a:r>
          </a:p>
        </p:txBody>
      </p:sp>
      <p:sp>
        <p:nvSpPr>
          <p:cNvPr id="270" name="Google Shape;270;p8">
            <a:extLst>
              <a:ext uri="{FF2B5EF4-FFF2-40B4-BE49-F238E27FC236}">
                <a16:creationId xmlns:a16="http://schemas.microsoft.com/office/drawing/2014/main" id="{AF782575-0665-8B8D-3F0A-756F43CF8A5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65760" y="1353520"/>
            <a:ext cx="1146048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dirty="0"/>
              <a:t>For more information, please contact:</a:t>
            </a:r>
          </a:p>
        </p:txBody>
      </p:sp>
      <p:sp>
        <p:nvSpPr>
          <p:cNvPr id="272" name="Google Shape;272;p8">
            <a:extLst>
              <a:ext uri="{FF2B5EF4-FFF2-40B4-BE49-F238E27FC236}">
                <a16:creationId xmlns:a16="http://schemas.microsoft.com/office/drawing/2014/main" id="{C94A6573-7249-05EA-3FEC-A3AC078C9458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506200" y="6429375"/>
            <a:ext cx="32004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  <p:sp>
        <p:nvSpPr>
          <p:cNvPr id="5" name="Google Shape;249;p5">
            <a:extLst>
              <a:ext uri="{FF2B5EF4-FFF2-40B4-BE49-F238E27FC236}">
                <a16:creationId xmlns:a16="http://schemas.microsoft.com/office/drawing/2014/main" id="{F4E877D1-FD83-B4AC-8535-0BCC4C2E1AD6}"/>
              </a:ext>
            </a:extLst>
          </p:cNvPr>
          <p:cNvSpPr txBox="1">
            <a:spLocks/>
          </p:cNvSpPr>
          <p:nvPr/>
        </p:nvSpPr>
        <p:spPr>
          <a:xfrm>
            <a:off x="365757" y="2460307"/>
            <a:ext cx="7543167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dk1"/>
              </a:buClr>
              <a:buSzPts val="2000"/>
            </a:pPr>
            <a:r>
              <a:rPr lang="en-US" dirty="0">
                <a:solidFill>
                  <a:srgbClr val="595454"/>
                </a:solidFill>
                <a:latin typeface="Trebuchet MS" panose="020B0703020202090204" pitchFamily="34" charset="0"/>
              </a:rPr>
              <a:t>[Name]</a:t>
            </a:r>
          </a:p>
          <a:p>
            <a:pPr>
              <a:buClr>
                <a:schemeClr val="dk1"/>
              </a:buClr>
              <a:buSzPts val="2000"/>
            </a:pPr>
            <a:endParaRPr lang="en-US" dirty="0">
              <a:solidFill>
                <a:srgbClr val="595454"/>
              </a:solidFill>
              <a:latin typeface="Trebuchet MS" panose="020B0703020202090204" pitchFamily="34" charset="0"/>
            </a:endParaRPr>
          </a:p>
          <a:p>
            <a:pPr>
              <a:buClr>
                <a:schemeClr val="dk1"/>
              </a:buClr>
              <a:buSzPts val="2000"/>
            </a:pPr>
            <a:r>
              <a:rPr lang="en-US" dirty="0">
                <a:solidFill>
                  <a:srgbClr val="595454"/>
                </a:solidFill>
                <a:latin typeface="Trebuchet MS" panose="020B0703020202090204" pitchFamily="34" charset="0"/>
              </a:rPr>
              <a:t>[Email]</a:t>
            </a:r>
          </a:p>
        </p:txBody>
      </p:sp>
    </p:spTree>
    <p:extLst>
      <p:ext uri="{BB962C8B-B14F-4D97-AF65-F5344CB8AC3E}">
        <p14:creationId xmlns:p14="http://schemas.microsoft.com/office/powerpoint/2010/main" val="50296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20"/>
          <p:cNvSpPr txBox="1">
            <a:spLocks noGrp="1"/>
          </p:cNvSpPr>
          <p:nvPr>
            <p:ph type="body" idx="1"/>
          </p:nvPr>
        </p:nvSpPr>
        <p:spPr>
          <a:xfrm>
            <a:off x="365760" y="1554479"/>
            <a:ext cx="7944227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Trebuchet MS"/>
              <a:buNone/>
            </a:pPr>
            <a:r>
              <a:rPr lang="en-US" dirty="0"/>
              <a:t>Thank you for your time and support!</a:t>
            </a:r>
          </a:p>
        </p:txBody>
      </p:sp>
      <p:sp>
        <p:nvSpPr>
          <p:cNvPr id="365" name="Google Shape;365;p20"/>
          <p:cNvSpPr txBox="1">
            <a:spLocks noGrp="1"/>
          </p:cNvSpPr>
          <p:nvPr>
            <p:ph type="sldNum" idx="12"/>
          </p:nvPr>
        </p:nvSpPr>
        <p:spPr>
          <a:xfrm>
            <a:off x="11506200" y="6429375"/>
            <a:ext cx="32004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>
          <a:extLst>
            <a:ext uri="{FF2B5EF4-FFF2-40B4-BE49-F238E27FC236}">
              <a16:creationId xmlns:a16="http://schemas.microsoft.com/office/drawing/2014/main" id="{7F000DE5-8FA8-D176-7341-F58C04FB29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D8D5C61-3E61-DCDF-9183-1A984C3F7DEA}"/>
              </a:ext>
            </a:extLst>
          </p:cNvPr>
          <p:cNvSpPr/>
          <p:nvPr/>
        </p:nvSpPr>
        <p:spPr>
          <a:xfrm>
            <a:off x="0" y="0"/>
            <a:ext cx="12192000" cy="1085222"/>
          </a:xfrm>
          <a:prstGeom prst="rect">
            <a:avLst/>
          </a:prstGeom>
          <a:solidFill>
            <a:srgbClr val="BE2BB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9" name="Google Shape;269;p8">
            <a:extLst>
              <a:ext uri="{FF2B5EF4-FFF2-40B4-BE49-F238E27FC236}">
                <a16:creationId xmlns:a16="http://schemas.microsoft.com/office/drawing/2014/main" id="{76D6BEE9-3683-7675-BE8A-8A890C36FF5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65760" y="365760"/>
            <a:ext cx="1146048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rebuchet MS"/>
              <a:buNone/>
            </a:pPr>
            <a:r>
              <a:rPr lang="en-US" dirty="0">
                <a:solidFill>
                  <a:schemeClr val="bg1"/>
                </a:solidFill>
              </a:rPr>
              <a:t>Study purpose</a:t>
            </a:r>
          </a:p>
        </p:txBody>
      </p:sp>
      <p:sp>
        <p:nvSpPr>
          <p:cNvPr id="270" name="Google Shape;270;p8">
            <a:extLst>
              <a:ext uri="{FF2B5EF4-FFF2-40B4-BE49-F238E27FC236}">
                <a16:creationId xmlns:a16="http://schemas.microsoft.com/office/drawing/2014/main" id="{F535D603-F417-6CCF-3495-A76E8BBC1EA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65760" y="1353520"/>
            <a:ext cx="1146048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dirty="0"/>
              <a:t>To assess the efficacy, safety, and tolerability of BMS-986368 compared to a placebo in treating agitation in participants with Alzheimer’s disease</a:t>
            </a:r>
          </a:p>
        </p:txBody>
      </p:sp>
      <p:sp>
        <p:nvSpPr>
          <p:cNvPr id="272" name="Google Shape;272;p8">
            <a:extLst>
              <a:ext uri="{FF2B5EF4-FFF2-40B4-BE49-F238E27FC236}">
                <a16:creationId xmlns:a16="http://schemas.microsoft.com/office/drawing/2014/main" id="{85D7539E-BDB8-CE1E-12B1-CA6B1283F64A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506200" y="6429375"/>
            <a:ext cx="32004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67BAECE-DD2A-9ED2-43D0-57EFF0C489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2829" y="2669945"/>
            <a:ext cx="6686341" cy="3988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415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>
          <a:extLst>
            <a:ext uri="{FF2B5EF4-FFF2-40B4-BE49-F238E27FC236}">
              <a16:creationId xmlns:a16="http://schemas.microsoft.com/office/drawing/2014/main" id="{9620BA9D-6120-5B31-6B6A-141191EC9D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4C2FC66-7A87-1B40-CA54-AE9CA2253A6B}"/>
              </a:ext>
            </a:extLst>
          </p:cNvPr>
          <p:cNvSpPr/>
          <p:nvPr/>
        </p:nvSpPr>
        <p:spPr>
          <a:xfrm>
            <a:off x="0" y="0"/>
            <a:ext cx="12192000" cy="1085222"/>
          </a:xfrm>
          <a:prstGeom prst="rect">
            <a:avLst/>
          </a:prstGeom>
          <a:solidFill>
            <a:srgbClr val="BE2BB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9" name="Google Shape;269;p8">
            <a:extLst>
              <a:ext uri="{FF2B5EF4-FFF2-40B4-BE49-F238E27FC236}">
                <a16:creationId xmlns:a16="http://schemas.microsoft.com/office/drawing/2014/main" id="{EFE0BF1E-5A9E-7EC3-2926-0F81645DD3B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65760" y="365760"/>
            <a:ext cx="11460480" cy="6848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rebuchet MS"/>
              <a:buNone/>
            </a:pPr>
            <a:r>
              <a:rPr lang="en-US" dirty="0">
                <a:solidFill>
                  <a:schemeClr val="bg1"/>
                </a:solidFill>
              </a:rPr>
              <a:t>Background</a:t>
            </a:r>
          </a:p>
        </p:txBody>
      </p:sp>
      <p:sp>
        <p:nvSpPr>
          <p:cNvPr id="270" name="Google Shape;270;p8">
            <a:extLst>
              <a:ext uri="{FF2B5EF4-FFF2-40B4-BE49-F238E27FC236}">
                <a16:creationId xmlns:a16="http://schemas.microsoft.com/office/drawing/2014/main" id="{2D7CA88E-DBFF-BB8D-B3C8-8EB5E7074ED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65760" y="1353520"/>
            <a:ext cx="1146048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b="1" dirty="0"/>
              <a:t>Agitation</a:t>
            </a:r>
            <a:r>
              <a:rPr lang="en-US" dirty="0"/>
              <a:t> affects up to 76% of patients with Alzheimer’s disease and is one of the most disruptive clinical features.</a:t>
            </a:r>
            <a:r>
              <a:rPr lang="en-US" baseline="30000" dirty="0"/>
              <a:t>1</a:t>
            </a:r>
            <a:r>
              <a:rPr lang="en-US" dirty="0"/>
              <a:t> </a:t>
            </a: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dirty="0"/>
              <a:t>It is associated with:</a:t>
            </a:r>
          </a:p>
          <a:p>
            <a:pPr marL="228600" lvl="0" indent="-228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dirty="0"/>
              <a:t>Accelerated disease progression. </a:t>
            </a:r>
          </a:p>
          <a:p>
            <a:pPr marL="228600" lvl="0" indent="-228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dirty="0"/>
              <a:t>Functional decline. </a:t>
            </a:r>
          </a:p>
          <a:p>
            <a:pPr marL="228600" lvl="0" indent="-228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dirty="0"/>
              <a:t>Decreased quality of life. </a:t>
            </a:r>
          </a:p>
          <a:p>
            <a:pPr marL="228600" lvl="0" indent="-228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dirty="0"/>
              <a:t>Increased risk of being in a nursing home.</a:t>
            </a:r>
          </a:p>
          <a:p>
            <a:pPr marL="228600" lvl="0" indent="-228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dirty="0"/>
              <a:t>Earlier death. </a:t>
            </a:r>
          </a:p>
          <a:p>
            <a:pPr marL="0" indent="0">
              <a:buSzPts val="2000"/>
              <a:buNone/>
            </a:pPr>
            <a:r>
              <a:rPr lang="en-US" dirty="0"/>
              <a:t>The only FDA-approved treatment has a Black Box Warning, and most off-label treatments have problematic side effects. </a:t>
            </a:r>
          </a:p>
          <a:p>
            <a:pPr marL="0" indent="0">
              <a:buSzPts val="2000"/>
              <a:buNone/>
            </a:pPr>
            <a:r>
              <a:rPr lang="en-US" b="1" dirty="0"/>
              <a:t>There is an urgent unmet need for approved treatments that are effective and more tolerable.</a:t>
            </a:r>
          </a:p>
        </p:txBody>
      </p:sp>
      <p:sp>
        <p:nvSpPr>
          <p:cNvPr id="272" name="Google Shape;272;p8">
            <a:extLst>
              <a:ext uri="{FF2B5EF4-FFF2-40B4-BE49-F238E27FC236}">
                <a16:creationId xmlns:a16="http://schemas.microsoft.com/office/drawing/2014/main" id="{3C38EB28-5865-4CC0-80F6-3EFE10C7CF0B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506200" y="6429375"/>
            <a:ext cx="32004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3" name="Google Shape;271;p8">
            <a:extLst>
              <a:ext uri="{FF2B5EF4-FFF2-40B4-BE49-F238E27FC236}">
                <a16:creationId xmlns:a16="http://schemas.microsoft.com/office/drawing/2014/main" id="{1D373BE5-7F53-3507-70B1-ACEBE123B6C8}"/>
              </a:ext>
            </a:extLst>
          </p:cNvPr>
          <p:cNvSpPr txBox="1"/>
          <p:nvPr/>
        </p:nvSpPr>
        <p:spPr>
          <a:xfrm>
            <a:off x="365760" y="6026150"/>
            <a:ext cx="11460480" cy="1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1. Jones E, et al. </a:t>
            </a:r>
            <a:r>
              <a:rPr lang="en-US" sz="1000" i="1" u="none" strike="noStrike" cap="none" dirty="0">
                <a:solidFill>
                  <a:schemeClr val="dk1"/>
                </a:solidFill>
                <a:latin typeface="Trebuchet MS" panose="020B0703020202090204" pitchFamily="34" charset="0"/>
                <a:ea typeface="Trebuchet MS"/>
                <a:cs typeface="Trebuchet MS"/>
                <a:sym typeface="Trebuchet MS"/>
              </a:rPr>
              <a:t>J </a:t>
            </a:r>
            <a:r>
              <a:rPr lang="en-US" sz="1000" i="1" u="none" strike="noStrike" cap="none" dirty="0" err="1">
                <a:solidFill>
                  <a:schemeClr val="dk1"/>
                </a:solidFill>
                <a:latin typeface="Trebuchet MS" panose="020B0703020202090204" pitchFamily="34" charset="0"/>
                <a:ea typeface="Trebuchet MS"/>
                <a:cs typeface="Trebuchet MS"/>
                <a:sym typeface="Trebuchet MS"/>
              </a:rPr>
              <a:t>Alzheimers</a:t>
            </a:r>
            <a:r>
              <a:rPr lang="en-US" sz="1000" i="1" u="none" strike="noStrike" cap="none" dirty="0">
                <a:solidFill>
                  <a:schemeClr val="dk1"/>
                </a:solidFill>
                <a:latin typeface="Trebuchet MS" panose="020B0703020202090204" pitchFamily="34" charset="0"/>
                <a:ea typeface="Trebuchet MS"/>
                <a:cs typeface="Trebuchet MS"/>
                <a:sym typeface="Trebuchet MS"/>
              </a:rPr>
              <a:t> Dis</a:t>
            </a:r>
            <a:r>
              <a:rPr lang="en-US" sz="10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. 2021;83(1):89–101. </a:t>
            </a:r>
            <a:r>
              <a:rPr lang="en-US" sz="1000" b="0" i="0" u="none" strike="noStrike" cap="none" dirty="0" err="1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doi</a:t>
            </a:r>
            <a:r>
              <a:rPr lang="en-US" sz="10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: 10.3233/JAD-210105</a:t>
            </a:r>
          </a:p>
        </p:txBody>
      </p:sp>
    </p:spTree>
    <p:extLst>
      <p:ext uri="{BB962C8B-B14F-4D97-AF65-F5344CB8AC3E}">
        <p14:creationId xmlns:p14="http://schemas.microsoft.com/office/powerpoint/2010/main" val="2655794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>
          <a:extLst>
            <a:ext uri="{FF2B5EF4-FFF2-40B4-BE49-F238E27FC236}">
              <a16:creationId xmlns:a16="http://schemas.microsoft.com/office/drawing/2014/main" id="{0CA97B28-87C1-052F-A915-C263FAE0A2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E22C169-B92D-76EA-4BCE-7A5E5EF111B2}"/>
              </a:ext>
            </a:extLst>
          </p:cNvPr>
          <p:cNvSpPr/>
          <p:nvPr/>
        </p:nvSpPr>
        <p:spPr>
          <a:xfrm>
            <a:off x="0" y="0"/>
            <a:ext cx="12192000" cy="1085222"/>
          </a:xfrm>
          <a:prstGeom prst="rect">
            <a:avLst/>
          </a:prstGeom>
          <a:solidFill>
            <a:srgbClr val="BE2BB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9" name="Google Shape;269;p8">
            <a:extLst>
              <a:ext uri="{FF2B5EF4-FFF2-40B4-BE49-F238E27FC236}">
                <a16:creationId xmlns:a16="http://schemas.microsoft.com/office/drawing/2014/main" id="{6D6313B0-63B3-725E-84C3-BF22621B7B5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65760" y="365760"/>
            <a:ext cx="1146048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rebuchet MS"/>
              <a:buNone/>
            </a:pPr>
            <a:r>
              <a:rPr lang="en-US" dirty="0">
                <a:solidFill>
                  <a:schemeClr val="bg1"/>
                </a:solidFill>
              </a:rPr>
              <a:t>Investigational study drug and rationale</a:t>
            </a:r>
          </a:p>
        </p:txBody>
      </p:sp>
      <p:sp>
        <p:nvSpPr>
          <p:cNvPr id="270" name="Google Shape;270;p8">
            <a:extLst>
              <a:ext uri="{FF2B5EF4-FFF2-40B4-BE49-F238E27FC236}">
                <a16:creationId xmlns:a16="http://schemas.microsoft.com/office/drawing/2014/main" id="{0CC7F749-FE99-88ED-11AB-DA1890EE827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65760" y="1353520"/>
            <a:ext cx="11460480" cy="438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b="1" dirty="0"/>
              <a:t>BMS-986368 is a centrally-penetrant, dual covalent inhibitor of FAAH and MAGL, currently being studied in clinical trials. 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lang="en-US" b="1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dirty="0"/>
              <a:t>FAAH and MAGL are responsible for the degradation of 2 major endocannabinoids: anandamide (AEA) and 2-arachidonoylgycerol (2-AG). 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lang="en-US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dirty="0"/>
              <a:t>Research suggests that inhibition of FAAH and MAGL may lead to: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lang="en-US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lang="en-US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lang="en-US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lang="en-US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lang="en-US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dirty="0"/>
              <a:t>Dual inhibition of FAAH and MAGL may enhance the endocannabinoid system more effectively than using enzyme-specific inhibitors alone. </a:t>
            </a:r>
          </a:p>
        </p:txBody>
      </p:sp>
      <p:sp>
        <p:nvSpPr>
          <p:cNvPr id="271" name="Google Shape;271;p8">
            <a:extLst>
              <a:ext uri="{FF2B5EF4-FFF2-40B4-BE49-F238E27FC236}">
                <a16:creationId xmlns:a16="http://schemas.microsoft.com/office/drawing/2014/main" id="{798E83C1-8DE8-B8E9-1DD4-5AE2D7EB9E56}"/>
              </a:ext>
            </a:extLst>
          </p:cNvPr>
          <p:cNvSpPr txBox="1"/>
          <p:nvPr/>
        </p:nvSpPr>
        <p:spPr>
          <a:xfrm>
            <a:off x="365760" y="6026150"/>
            <a:ext cx="11460480" cy="1416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FAAH = fatty acid amide hydrolase; MAGL = monoacylglycerol lipase.</a:t>
            </a:r>
            <a:endParaRPr dirty="0"/>
          </a:p>
        </p:txBody>
      </p:sp>
      <p:sp>
        <p:nvSpPr>
          <p:cNvPr id="272" name="Google Shape;272;p8">
            <a:extLst>
              <a:ext uri="{FF2B5EF4-FFF2-40B4-BE49-F238E27FC236}">
                <a16:creationId xmlns:a16="http://schemas.microsoft.com/office/drawing/2014/main" id="{94C06247-D1F6-DB02-9EE4-DA81252C44B1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506200" y="6429375"/>
            <a:ext cx="32004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4AD94758-A25F-DE18-EC4A-128072BF3BE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19288158"/>
              </p:ext>
            </p:extLst>
          </p:nvPr>
        </p:nvGraphicFramePr>
        <p:xfrm>
          <a:off x="1189891" y="3660670"/>
          <a:ext cx="9812217" cy="11957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49705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>
          <a:extLst>
            <a:ext uri="{FF2B5EF4-FFF2-40B4-BE49-F238E27FC236}">
              <a16:creationId xmlns:a16="http://schemas.microsoft.com/office/drawing/2014/main" id="{E1AAC046-7EA5-4B78-C236-0815CB79BA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E769001-18ED-80A2-CC18-3B34875E065F}"/>
              </a:ext>
            </a:extLst>
          </p:cNvPr>
          <p:cNvSpPr/>
          <p:nvPr/>
        </p:nvSpPr>
        <p:spPr>
          <a:xfrm>
            <a:off x="0" y="0"/>
            <a:ext cx="12192000" cy="1085222"/>
          </a:xfrm>
          <a:prstGeom prst="rect">
            <a:avLst/>
          </a:prstGeom>
          <a:solidFill>
            <a:srgbClr val="BE2BB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9" name="Google Shape;269;p8">
            <a:extLst>
              <a:ext uri="{FF2B5EF4-FFF2-40B4-BE49-F238E27FC236}">
                <a16:creationId xmlns:a16="http://schemas.microsoft.com/office/drawing/2014/main" id="{FBB84755-02EA-02DE-86A7-E844ADCC0AC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65760" y="365760"/>
            <a:ext cx="1146048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rebuchet MS"/>
              <a:buNone/>
            </a:pPr>
            <a:r>
              <a:rPr lang="en-US" dirty="0">
                <a:solidFill>
                  <a:schemeClr val="bg1"/>
                </a:solidFill>
              </a:rPr>
              <a:t>Primary objectives and endpoints</a:t>
            </a:r>
          </a:p>
        </p:txBody>
      </p:sp>
      <p:sp>
        <p:nvSpPr>
          <p:cNvPr id="272" name="Google Shape;272;p8">
            <a:extLst>
              <a:ext uri="{FF2B5EF4-FFF2-40B4-BE49-F238E27FC236}">
                <a16:creationId xmlns:a16="http://schemas.microsoft.com/office/drawing/2014/main" id="{43860D6E-3EB4-97C7-05E7-732132529E0C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506200" y="6429375"/>
            <a:ext cx="32004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  <p:graphicFrame>
        <p:nvGraphicFramePr>
          <p:cNvPr id="6" name="Google Shape;607;p44" descr="Table">
            <a:extLst>
              <a:ext uri="{FF2B5EF4-FFF2-40B4-BE49-F238E27FC236}">
                <a16:creationId xmlns:a16="http://schemas.microsoft.com/office/drawing/2014/main" id="{37B46E24-050B-0AAC-0F03-80F9C3B697E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3606626"/>
              </p:ext>
            </p:extLst>
          </p:nvPr>
        </p:nvGraphicFramePr>
        <p:xfrm>
          <a:off x="365760" y="1532815"/>
          <a:ext cx="11460480" cy="2249130"/>
        </p:xfrm>
        <a:graphic>
          <a:graphicData uri="http://schemas.openxmlformats.org/drawingml/2006/table">
            <a:tbl>
              <a:tblPr firstRow="1" lastRow="1" bandRow="1">
                <a:tableStyleId>{2D5ABB26-0587-4C30-8999-92F81FD0307C}</a:tableStyleId>
              </a:tblPr>
              <a:tblGrid>
                <a:gridCol w="5730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302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4971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i="0" u="none" strike="noStrike" cap="none" dirty="0">
                          <a:solidFill>
                            <a:schemeClr val="lt1"/>
                          </a:solidFill>
                          <a:effectLst/>
                          <a:latin typeface="Trebuchet MS" panose="020B0703020202090204" pitchFamily="34" charset="0"/>
                          <a:sym typeface="Arial"/>
                        </a:rPr>
                        <a:t>Objectives</a:t>
                      </a:r>
                      <a:endParaRPr sz="2000" b="1" i="0" cap="none" dirty="0">
                        <a:latin typeface="Trebuchet MS" panose="020B0703020202090204" pitchFamily="34" charset="0"/>
                      </a:endParaRPr>
                    </a:p>
                  </a:txBody>
                  <a:tcPr marL="91450" marR="91450" marT="0" marB="0" anchor="ctr">
                    <a:solidFill>
                      <a:srgbClr val="59545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i="0" u="none" strike="noStrike" cap="none" dirty="0">
                          <a:solidFill>
                            <a:schemeClr val="lt1"/>
                          </a:solidFill>
                          <a:effectLst/>
                          <a:latin typeface="Trebuchet MS" panose="020B0703020202090204" pitchFamily="34" charset="0"/>
                          <a:sym typeface="Arial"/>
                        </a:rPr>
                        <a:t>Endpoints</a:t>
                      </a:r>
                      <a:endParaRPr sz="2000" b="1" i="0" dirty="0">
                        <a:latin typeface="Trebuchet MS" panose="020B0703020202090204" pitchFamily="34" charset="0"/>
                      </a:endParaRPr>
                    </a:p>
                  </a:txBody>
                  <a:tcPr marL="91450" marR="91450" marT="0" marB="0" anchor="ctr">
                    <a:solidFill>
                      <a:srgbClr val="59545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971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Trebuchet MS" panose="020B0703020202090204" pitchFamily="34" charset="0"/>
                          <a:sym typeface="Arial"/>
                        </a:rPr>
                        <a:t>Primary</a:t>
                      </a:r>
                      <a:endParaRPr sz="1600" b="1" i="0" dirty="0">
                        <a:latin typeface="Trebuchet MS" panose="020B0703020202090204" pitchFamily="34" charset="0"/>
                      </a:endParaRPr>
                    </a:p>
                  </a:txBody>
                  <a:tcPr marL="91450" marR="91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91450" marR="91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971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 dirty="0">
                          <a:latin typeface="Trebuchet MS" panose="020B0703020202090204" pitchFamily="34" charset="0"/>
                        </a:rPr>
                        <a:t>To evaluate the effect of BMS-986368 vs placebo on agitation in participants with AD</a:t>
                      </a:r>
                      <a:endParaRPr sz="1600" b="0" i="0" dirty="0">
                        <a:latin typeface="Trebuchet MS" panose="020B0703020202090204" pitchFamily="34" charset="0"/>
                      </a:endParaRPr>
                    </a:p>
                  </a:txBody>
                  <a:tcPr marL="91450" marR="91450" marT="0" marB="0" anchor="ctr">
                    <a:solidFill>
                      <a:srgbClr val="EF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 i="0" dirty="0">
                          <a:latin typeface="Trebuchet MS" panose="020B0703020202090204" pitchFamily="34" charset="0"/>
                        </a:rPr>
                        <a:t>Change from baseline in Cohen-Mansfield Agitation Inventory (CMAI) total score at Week 8</a:t>
                      </a:r>
                      <a:endParaRPr sz="1600" b="0" i="0" dirty="0">
                        <a:latin typeface="Trebuchet MS" panose="020B0703020202090204" pitchFamily="34" charset="0"/>
                      </a:endParaRPr>
                    </a:p>
                  </a:txBody>
                  <a:tcPr marL="91450" marR="91450" marT="0" marB="0" anchor="ctr">
                    <a:solidFill>
                      <a:srgbClr val="EF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Google Shape;271;p8">
            <a:extLst>
              <a:ext uri="{FF2B5EF4-FFF2-40B4-BE49-F238E27FC236}">
                <a16:creationId xmlns:a16="http://schemas.microsoft.com/office/drawing/2014/main" id="{78EBD69C-3C5A-8841-B4EB-2FB77DF98AE9}"/>
              </a:ext>
            </a:extLst>
          </p:cNvPr>
          <p:cNvSpPr txBox="1"/>
          <p:nvPr/>
        </p:nvSpPr>
        <p:spPr>
          <a:xfrm>
            <a:off x="365760" y="6026150"/>
            <a:ext cx="11460480" cy="1796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AD = Alzheimer’s disease.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81271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>
          <a:extLst>
            <a:ext uri="{FF2B5EF4-FFF2-40B4-BE49-F238E27FC236}">
              <a16:creationId xmlns:a16="http://schemas.microsoft.com/office/drawing/2014/main" id="{C00F86A7-BBBB-8018-367A-41F9BE71E2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122AD19-41D0-FFF7-C3BD-D8BD9AD3975F}"/>
              </a:ext>
            </a:extLst>
          </p:cNvPr>
          <p:cNvSpPr/>
          <p:nvPr/>
        </p:nvSpPr>
        <p:spPr>
          <a:xfrm>
            <a:off x="0" y="0"/>
            <a:ext cx="12192000" cy="1085222"/>
          </a:xfrm>
          <a:prstGeom prst="rect">
            <a:avLst/>
          </a:prstGeom>
          <a:solidFill>
            <a:srgbClr val="BE2BB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9" name="Google Shape;269;p8">
            <a:extLst>
              <a:ext uri="{FF2B5EF4-FFF2-40B4-BE49-F238E27FC236}">
                <a16:creationId xmlns:a16="http://schemas.microsoft.com/office/drawing/2014/main" id="{AB810146-164A-1B34-6793-9B15E92A877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65760" y="365760"/>
            <a:ext cx="1146048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rebuchet MS"/>
              <a:buNone/>
            </a:pPr>
            <a:r>
              <a:rPr lang="en-US" dirty="0">
                <a:solidFill>
                  <a:schemeClr val="bg1"/>
                </a:solidFill>
              </a:rPr>
              <a:t>Secondary objectives and endpoints</a:t>
            </a:r>
          </a:p>
        </p:txBody>
      </p:sp>
      <p:sp>
        <p:nvSpPr>
          <p:cNvPr id="272" name="Google Shape;272;p8">
            <a:extLst>
              <a:ext uri="{FF2B5EF4-FFF2-40B4-BE49-F238E27FC236}">
                <a16:creationId xmlns:a16="http://schemas.microsoft.com/office/drawing/2014/main" id="{4AAB3537-6EDD-1C3D-358C-BAF3624E7219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506200" y="6429375"/>
            <a:ext cx="32004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  <p:graphicFrame>
        <p:nvGraphicFramePr>
          <p:cNvPr id="6" name="Google Shape;607;p44" descr="Table">
            <a:extLst>
              <a:ext uri="{FF2B5EF4-FFF2-40B4-BE49-F238E27FC236}">
                <a16:creationId xmlns:a16="http://schemas.microsoft.com/office/drawing/2014/main" id="{C437D8D7-519B-80D8-C22C-8DC7C95A56D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74271137"/>
              </p:ext>
            </p:extLst>
          </p:nvPr>
        </p:nvGraphicFramePr>
        <p:xfrm>
          <a:off x="365760" y="1256780"/>
          <a:ext cx="11460480" cy="4543240"/>
        </p:xfrm>
        <a:graphic>
          <a:graphicData uri="http://schemas.openxmlformats.org/drawingml/2006/table">
            <a:tbl>
              <a:tblPr firstRow="1" lastRow="1" bandRow="1">
                <a:tableStyleId>{25BE96E1-51C3-46E8-8D5F-01DF7E7101B4}</a:tableStyleId>
              </a:tblPr>
              <a:tblGrid>
                <a:gridCol w="39550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054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803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u="none" strike="noStrike" cap="none" dirty="0">
                          <a:solidFill>
                            <a:schemeClr val="lt1"/>
                          </a:solidFill>
                          <a:effectLst/>
                          <a:sym typeface="Arial"/>
                        </a:rPr>
                        <a:t>Objectives</a:t>
                      </a:r>
                      <a:endParaRPr sz="1200" cap="none" dirty="0"/>
                    </a:p>
                  </a:txBody>
                  <a:tcPr marL="91450" marR="91450" marT="0" marB="0" anchor="ctr">
                    <a:solidFill>
                      <a:srgbClr val="59545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u="none" strike="noStrike" cap="none" dirty="0">
                          <a:solidFill>
                            <a:schemeClr val="lt1"/>
                          </a:solidFill>
                          <a:effectLst/>
                          <a:sym typeface="Arial"/>
                        </a:rPr>
                        <a:t>Endpoints</a:t>
                      </a:r>
                      <a:endParaRPr dirty="0"/>
                    </a:p>
                  </a:txBody>
                  <a:tcPr marL="91450" marR="91450" marT="0" marB="0" anchor="ctr">
                    <a:solidFill>
                      <a:srgbClr val="59545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182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 dirty="0">
                          <a:solidFill>
                            <a:schemeClr val="dk1"/>
                          </a:solidFill>
                          <a:effectLst/>
                          <a:sym typeface="Arial"/>
                        </a:rPr>
                        <a:t>Secondary</a:t>
                      </a:r>
                      <a:endParaRPr sz="1200" dirty="0"/>
                    </a:p>
                  </a:txBody>
                  <a:tcPr marL="91450" marR="91450" marT="0" marB="0" anchor="ctr"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91450" marR="91450" marT="0" marB="0" anchor="ctr"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64014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To evaluate the effect of BMS-986368 vs placebo on agitation and caregiver burden in participants with AD</a:t>
                      </a:r>
                      <a:endParaRPr sz="1200" dirty="0"/>
                    </a:p>
                  </a:txBody>
                  <a:tcPr marL="91450" marR="91450" marT="0" marB="0"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Change from baseline at Week 8 in: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dirty="0"/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Clinical Global Impression-Severity (CGI-S)</a:t>
                      </a: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CMAI-IPA total score</a:t>
                      </a: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CMAI sub-scores (aggressive behaviors, physically non-aggressive behaviors, and verbally agitated behaviors)</a:t>
                      </a: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Neuropsychiatric Inventory Nursing Home Version (NPI-NH) total score</a:t>
                      </a: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NPI-NH agitation/aggression domain score</a:t>
                      </a: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NPI-NH Occupational Disruptiveness for agitation/aggression domain</a:t>
                      </a:r>
                    </a:p>
                  </a:txBody>
                  <a:tcPr marL="91450" marR="91450" marT="0" marB="0"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64014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dirty="0"/>
                        <a:t>To evaluate the safety and tolerability of BMS-986368 vs placebo in participants with AD and agitation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0" dirty="0"/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dirty="0"/>
                        <a:t>To assess the pharmacokinetic characteristics of BMS-986368</a:t>
                      </a:r>
                    </a:p>
                  </a:txBody>
                  <a:tcPr marL="91450" marR="91450" marT="0" marB="0"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dirty="0"/>
                        <a:t>Incidence of TEAEs, SAEs, AEs leading to treatment discontinuation, deaths, and clinically significant lab abnormalities up to 28 days after the last dose of study intervention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0" dirty="0"/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dirty="0"/>
                        <a:t>On study suicidal ideation and behavior during and following BMS-986368 administration as assessed by the Sheehan-Suicidality Tracking Scale (S-STS) up to 28 days after the last dose of study intervention</a:t>
                      </a: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dirty="0"/>
                        <a:t>Assessment of abuse potential during and withdrawal symptoms following BMS-986368 administration as assessed by the Cannabis Withdrawal Scale (CWS) up to 21 days after the last dose of study intervention</a:t>
                      </a: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dirty="0"/>
                        <a:t>Plasma concentrations of BMS-986368 at selected pre- and post-dose time points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/>
                    </a:p>
                  </a:txBody>
                  <a:tcPr marL="91450" marR="91450" marT="0" marB="0" anchor="b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Google Shape;271;p8">
            <a:extLst>
              <a:ext uri="{FF2B5EF4-FFF2-40B4-BE49-F238E27FC236}">
                <a16:creationId xmlns:a16="http://schemas.microsoft.com/office/drawing/2014/main" id="{EC405F61-25AE-39A6-3F71-58B2EE3CA5CC}"/>
              </a:ext>
            </a:extLst>
          </p:cNvPr>
          <p:cNvSpPr txBox="1"/>
          <p:nvPr/>
        </p:nvSpPr>
        <p:spPr>
          <a:xfrm>
            <a:off x="365760" y="6026150"/>
            <a:ext cx="11460480" cy="1859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SAEs = serious adverse events; TEAEs = treatment-emergent adverse events.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92362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>
          <a:extLst>
            <a:ext uri="{FF2B5EF4-FFF2-40B4-BE49-F238E27FC236}">
              <a16:creationId xmlns:a16="http://schemas.microsoft.com/office/drawing/2014/main" id="{57A6BEEC-216A-0CD5-E96E-FCBB0DDE86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80BBD51-7B07-0237-53A4-DD011C5F7A14}"/>
              </a:ext>
            </a:extLst>
          </p:cNvPr>
          <p:cNvSpPr/>
          <p:nvPr/>
        </p:nvSpPr>
        <p:spPr>
          <a:xfrm>
            <a:off x="0" y="0"/>
            <a:ext cx="12192000" cy="1085222"/>
          </a:xfrm>
          <a:prstGeom prst="rect">
            <a:avLst/>
          </a:prstGeom>
          <a:solidFill>
            <a:srgbClr val="BE2BB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9" name="Google Shape;269;p8">
            <a:extLst>
              <a:ext uri="{FF2B5EF4-FFF2-40B4-BE49-F238E27FC236}">
                <a16:creationId xmlns:a16="http://schemas.microsoft.com/office/drawing/2014/main" id="{65ABDF9F-8B19-D5D6-37B1-20D7CAC2C6F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65760" y="365760"/>
            <a:ext cx="1146048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rebuchet MS"/>
              <a:buNone/>
            </a:pPr>
            <a:r>
              <a:rPr lang="en-US" dirty="0">
                <a:solidFill>
                  <a:schemeClr val="bg1"/>
                </a:solidFill>
              </a:rPr>
              <a:t>Key eligibility criteria</a:t>
            </a:r>
          </a:p>
        </p:txBody>
      </p:sp>
      <p:sp>
        <p:nvSpPr>
          <p:cNvPr id="272" name="Google Shape;272;p8">
            <a:extLst>
              <a:ext uri="{FF2B5EF4-FFF2-40B4-BE49-F238E27FC236}">
                <a16:creationId xmlns:a16="http://schemas.microsoft.com/office/drawing/2014/main" id="{D3B411AF-9773-FB81-1F69-6113E37162BC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506200" y="6429375"/>
            <a:ext cx="32004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  <p:graphicFrame>
        <p:nvGraphicFramePr>
          <p:cNvPr id="6" name="Google Shape;607;p44" descr="Table">
            <a:extLst>
              <a:ext uri="{FF2B5EF4-FFF2-40B4-BE49-F238E27FC236}">
                <a16:creationId xmlns:a16="http://schemas.microsoft.com/office/drawing/2014/main" id="{45DE8873-E651-9CD8-9091-92D9139D1E0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19532500"/>
              </p:ext>
            </p:extLst>
          </p:nvPr>
        </p:nvGraphicFramePr>
        <p:xfrm>
          <a:off x="365760" y="1532815"/>
          <a:ext cx="11460480" cy="3009941"/>
        </p:xfrm>
        <a:graphic>
          <a:graphicData uri="http://schemas.openxmlformats.org/drawingml/2006/table">
            <a:tbl>
              <a:tblPr firstRow="1" lastRow="1" bandRow="1">
                <a:tableStyleId>{9D7B26C5-4107-4FEC-AEDC-1716B250A1EF}</a:tableStyleId>
              </a:tblPr>
              <a:tblGrid>
                <a:gridCol w="5730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302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163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chemeClr val="lt1"/>
                          </a:solidFill>
                          <a:effectLst/>
                          <a:latin typeface="Trebuchet MS" panose="020B0703020202090204" pitchFamily="34" charset="0"/>
                          <a:sym typeface="Arial"/>
                        </a:rPr>
                        <a:t>Inclusion criteria</a:t>
                      </a:r>
                      <a:endParaRPr sz="1200" b="1" i="0" cap="none" dirty="0">
                        <a:latin typeface="Trebuchet MS" panose="020B0703020202090204" pitchFamily="34" charset="0"/>
                      </a:endParaRPr>
                    </a:p>
                  </a:txBody>
                  <a:tcPr marL="91450" marR="9145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9545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chemeClr val="lt1"/>
                          </a:solidFill>
                          <a:effectLst/>
                          <a:latin typeface="Trebuchet MS" panose="020B0703020202090204" pitchFamily="34" charset="0"/>
                          <a:sym typeface="Arial"/>
                        </a:rPr>
                        <a:t>Exclusion criteria</a:t>
                      </a:r>
                      <a:endParaRPr b="1" i="0" dirty="0">
                        <a:latin typeface="Trebuchet MS" panose="020B0703020202090204" pitchFamily="34" charset="0"/>
                      </a:endParaRPr>
                    </a:p>
                  </a:txBody>
                  <a:tcPr marL="91450" marR="9145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9545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8311">
                <a:tc>
                  <a:txBody>
                    <a:bodyPr/>
                    <a:lstStyle/>
                    <a:p>
                      <a:pPr marL="17145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1200" b="0" u="none" strike="noStrike" cap="none" dirty="0">
                        <a:solidFill>
                          <a:schemeClr val="dk1"/>
                        </a:solidFill>
                        <a:effectLst/>
                        <a:sym typeface="Arial"/>
                      </a:endParaRP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rebuchet MS" panose="020B0703020202090204" pitchFamily="34" charset="0"/>
                          <a:sym typeface="Arial"/>
                        </a:rPr>
                        <a:t>≥ 55 to 90 years of age</a:t>
                      </a: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rebuchet MS" panose="020B0703020202090204" pitchFamily="34" charset="0"/>
                          <a:sym typeface="Arial"/>
                        </a:rPr>
                        <a:t>Historical evidence or a positive blood-based biomarker at Screening (</a:t>
                      </a:r>
                      <a:r>
                        <a:rPr lang="en-US" sz="1200" b="0" i="0" u="none" strike="noStrike" cap="none" dirty="0" err="1">
                          <a:solidFill>
                            <a:schemeClr val="dk1"/>
                          </a:solidFill>
                          <a:effectLst/>
                          <a:latin typeface="Trebuchet MS" panose="020B0703020202090204" pitchFamily="34" charset="0"/>
                          <a:sym typeface="Arial"/>
                        </a:rPr>
                        <a:t>ie</a:t>
                      </a:r>
                      <a:r>
                        <a:rPr lang="en-US" sz="12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rebuchet MS" panose="020B0703020202090204" pitchFamily="34" charset="0"/>
                          <a:sym typeface="Arial"/>
                        </a:rPr>
                        <a:t>, pTau217/A</a:t>
                      </a:r>
                      <a:r>
                        <a:rPr lang="el-GR" sz="12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rebuchet MS" panose="020B0703020202090204" pitchFamily="34" charset="0"/>
                          <a:sym typeface="Arial"/>
                        </a:rPr>
                        <a:t>β42 </a:t>
                      </a:r>
                      <a:r>
                        <a:rPr lang="en-US" sz="12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rebuchet MS" panose="020B0703020202090204" pitchFamily="34" charset="0"/>
                          <a:sym typeface="Arial"/>
                        </a:rPr>
                        <a:t>ratio)</a:t>
                      </a: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rebuchet MS" panose="020B0703020202090204" pitchFamily="34" charset="0"/>
                          <a:sym typeface="Arial"/>
                        </a:rPr>
                        <a:t>Diagnosis of agitation per the IPA definition</a:t>
                      </a: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rebuchet MS" panose="020B0703020202090204" pitchFamily="34" charset="0"/>
                          <a:sym typeface="Arial"/>
                        </a:rPr>
                        <a:t>Onset of agitation at least 4 weeks prior to Screening</a:t>
                      </a: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rebuchet MS" panose="020B0703020202090204" pitchFamily="34" charset="0"/>
                          <a:sym typeface="Arial"/>
                        </a:rPr>
                        <a:t>MMSE-1 score &lt; 21, at Screening</a:t>
                      </a: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rebuchet MS" panose="020B0703020202090204" pitchFamily="34" charset="0"/>
                          <a:sym typeface="Arial"/>
                        </a:rPr>
                        <a:t>NPI-NH agitation/aggression sub-score ≥ 4 at Screening (Visit 1) and start of PRI (Visit 2)</a:t>
                      </a: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rebuchet MS" panose="020B0703020202090204" pitchFamily="34" charset="0"/>
                          <a:sym typeface="Arial"/>
                        </a:rPr>
                        <a:t>Stable living environment for at least 6 weeks prior to Screening*</a:t>
                      </a: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rebuchet MS" panose="020B0703020202090204" pitchFamily="34" charset="0"/>
                          <a:sym typeface="Arial"/>
                        </a:rPr>
                        <a:t>Capable of self-locomotion (alone or with the aid of an assistive </a:t>
                      </a:r>
                      <a:r>
                        <a:rPr lang="en-US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rebuchet MS" panose="020B0703020202090204" pitchFamily="34" charset="0"/>
                          <a:ea typeface="+mn-ea"/>
                          <a:cs typeface="+mn-cs"/>
                          <a:sym typeface="Arial"/>
                        </a:rPr>
                        <a:t>device; wheelchairs and other mobility aids are acceptable)</a:t>
                      </a:r>
                      <a:endParaRPr lang="en-US" sz="1200" b="0" i="0" u="none" strike="noStrike" cap="none" dirty="0">
                        <a:solidFill>
                          <a:schemeClr val="dk1"/>
                        </a:solidFill>
                        <a:effectLst/>
                        <a:latin typeface="Trebuchet MS" panose="020B0703020202090204" pitchFamily="34" charset="0"/>
                        <a:sym typeface="Arial"/>
                      </a:endParaRPr>
                    </a:p>
                  </a:txBody>
                  <a:tcPr marL="91450" marR="9145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E7E7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1200" b="0" u="none" strike="noStrike" cap="none" dirty="0">
                        <a:solidFill>
                          <a:schemeClr val="dk1"/>
                        </a:solidFill>
                        <a:effectLst/>
                        <a:sym typeface="Arial"/>
                      </a:endParaRP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rebuchet MS" panose="020B0703020202090204" pitchFamily="34" charset="0"/>
                          <a:sym typeface="Arial"/>
                        </a:rPr>
                        <a:t>Clinically significant delusions/hallucinations requiring hospitalization</a:t>
                      </a: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rebuchet MS" panose="020B0703020202090204" pitchFamily="34" charset="0"/>
                          <a:sym typeface="Arial"/>
                        </a:rPr>
                        <a:t>History of bipolar disorder, schizophrenia, or schizoaffective disorder</a:t>
                      </a: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rebuchet MS" panose="020B0703020202090204" pitchFamily="34" charset="0"/>
                          <a:sym typeface="Arial"/>
                        </a:rPr>
                        <a:t>History of major depressive episode with psychotic features during the            12 months prior to Screening </a:t>
                      </a:r>
                      <a:r>
                        <a:rPr lang="en-US" sz="12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Trebuchet MS" panose="020B0703020202090204" pitchFamily="34" charset="0"/>
                          <a:ea typeface="+mn-ea"/>
                          <a:cs typeface="+mn-cs"/>
                          <a:sym typeface="Arial"/>
                        </a:rPr>
                        <a:t>and the episode is not fully resolved</a:t>
                      </a:r>
                      <a:endParaRPr lang="en-US" sz="1200" b="0" i="0" u="none" strike="noStrike" cap="none" dirty="0">
                        <a:solidFill>
                          <a:schemeClr val="dk1"/>
                        </a:solidFill>
                        <a:effectLst/>
                        <a:latin typeface="Trebuchet MS" panose="020B0703020202090204" pitchFamily="34" charset="0"/>
                        <a:sym typeface="Arial"/>
                      </a:endParaRP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rebuchet MS" panose="020B0703020202090204" pitchFamily="34" charset="0"/>
                          <a:sym typeface="Arial"/>
                        </a:rPr>
                        <a:t>History of delirium within 30 days of Screening</a:t>
                      </a:r>
                    </a:p>
                    <a:p>
                      <a:pPr marL="171450" marR="0" lvl="0" indent="-1714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rebuchet MS" panose="020B0703020202090204" pitchFamily="34" charset="0"/>
                          <a:sym typeface="Arial"/>
                        </a:rPr>
                        <a:t>Use of </a:t>
                      </a:r>
                      <a:r>
                        <a:rPr lang="en-US" sz="1200" b="0" i="0" u="none" strike="noStrike" cap="none" dirty="0" err="1">
                          <a:solidFill>
                            <a:schemeClr val="dk1"/>
                          </a:solidFill>
                          <a:effectLst/>
                          <a:latin typeface="Trebuchet MS" panose="020B0703020202090204" pitchFamily="34" charset="0"/>
                          <a:sym typeface="Arial"/>
                        </a:rPr>
                        <a:t>brexpiprazole</a:t>
                      </a:r>
                      <a:r>
                        <a:rPr lang="en-US" sz="12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Trebuchet MS" panose="020B0703020202090204" pitchFamily="34" charset="0"/>
                          <a:sym typeface="Arial"/>
                        </a:rPr>
                        <a:t> within 30 days of Screening</a:t>
                      </a:r>
                    </a:p>
                  </a:txBody>
                  <a:tcPr marL="91450" marR="9145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Google Shape;271;p8">
            <a:extLst>
              <a:ext uri="{FF2B5EF4-FFF2-40B4-BE49-F238E27FC236}">
                <a16:creationId xmlns:a16="http://schemas.microsoft.com/office/drawing/2014/main" id="{66D4AB0D-CEAE-E34E-28FA-9FD7E6ACC647}"/>
              </a:ext>
            </a:extLst>
          </p:cNvPr>
          <p:cNvSpPr txBox="1"/>
          <p:nvPr/>
        </p:nvSpPr>
        <p:spPr>
          <a:xfrm>
            <a:off x="365760" y="6026150"/>
            <a:ext cx="11460480" cy="1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IPA = International Psychogeriatric Association; MMSE = mini-mental state examination; NPI-NH = Neuropsychiatric Inventory Nursing Home Version; PRI = Placebo Run-in.</a:t>
            </a:r>
          </a:p>
        </p:txBody>
      </p:sp>
      <p:sp>
        <p:nvSpPr>
          <p:cNvPr id="2" name="Google Shape;270;p8">
            <a:extLst>
              <a:ext uri="{FF2B5EF4-FFF2-40B4-BE49-F238E27FC236}">
                <a16:creationId xmlns:a16="http://schemas.microsoft.com/office/drawing/2014/main" id="{30B0F25C-6617-BDAD-6649-2A2B4A49C74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65760" y="5057392"/>
            <a:ext cx="11460480" cy="789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1200" dirty="0"/>
              <a:t>Additional criteria apply.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lang="en-US" sz="12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1200" dirty="0"/>
              <a:t>Study participants will not be charged for the study drug, study visits, or study-related tests and procedures. Participants may be eligible for reimbursement of some travel costs. For more information, speak with the study staff.</a:t>
            </a:r>
          </a:p>
        </p:txBody>
      </p:sp>
      <p:sp>
        <p:nvSpPr>
          <p:cNvPr id="5" name="Google Shape;271;p8">
            <a:extLst>
              <a:ext uri="{FF2B5EF4-FFF2-40B4-BE49-F238E27FC236}">
                <a16:creationId xmlns:a16="http://schemas.microsoft.com/office/drawing/2014/main" id="{DAED7911-4933-2741-3EE0-C517B2E95A44}"/>
              </a:ext>
            </a:extLst>
          </p:cNvPr>
          <p:cNvSpPr txBox="1"/>
          <p:nvPr/>
        </p:nvSpPr>
        <p:spPr>
          <a:xfrm>
            <a:off x="365760" y="4659070"/>
            <a:ext cx="11460480" cy="136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*Participants are eligible if they are in nursing homes, assisted living facilities, or living at home and have an identified study partner.</a:t>
            </a:r>
          </a:p>
        </p:txBody>
      </p:sp>
    </p:spTree>
    <p:extLst>
      <p:ext uri="{BB962C8B-B14F-4D97-AF65-F5344CB8AC3E}">
        <p14:creationId xmlns:p14="http://schemas.microsoft.com/office/powerpoint/2010/main" val="2919801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>
          <a:extLst>
            <a:ext uri="{FF2B5EF4-FFF2-40B4-BE49-F238E27FC236}">
              <a16:creationId xmlns:a16="http://schemas.microsoft.com/office/drawing/2014/main" id="{FF08BE7E-CCC3-821B-053F-69709671D6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99473BC-BB1A-C60B-31DC-4B87F371FFFC}"/>
              </a:ext>
            </a:extLst>
          </p:cNvPr>
          <p:cNvSpPr/>
          <p:nvPr/>
        </p:nvSpPr>
        <p:spPr>
          <a:xfrm>
            <a:off x="0" y="0"/>
            <a:ext cx="12192000" cy="1085222"/>
          </a:xfrm>
          <a:prstGeom prst="rect">
            <a:avLst/>
          </a:prstGeom>
          <a:solidFill>
            <a:srgbClr val="BE2BB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9" name="Google Shape;269;p8">
            <a:extLst>
              <a:ext uri="{FF2B5EF4-FFF2-40B4-BE49-F238E27FC236}">
                <a16:creationId xmlns:a16="http://schemas.microsoft.com/office/drawing/2014/main" id="{154995CD-4132-37D0-AA47-175BD6B1C32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65760" y="365760"/>
            <a:ext cx="1146048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rebuchet MS"/>
              <a:buNone/>
            </a:pPr>
            <a:r>
              <a:rPr lang="en-US" dirty="0">
                <a:solidFill>
                  <a:schemeClr val="bg1"/>
                </a:solidFill>
              </a:rPr>
              <a:t>Study design</a:t>
            </a:r>
          </a:p>
        </p:txBody>
      </p:sp>
      <p:sp>
        <p:nvSpPr>
          <p:cNvPr id="270" name="Google Shape;270;p8">
            <a:extLst>
              <a:ext uri="{FF2B5EF4-FFF2-40B4-BE49-F238E27FC236}">
                <a16:creationId xmlns:a16="http://schemas.microsoft.com/office/drawing/2014/main" id="{15C53013-E910-B2B0-4CE0-80B54A2DF1D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65760" y="1353521"/>
            <a:ext cx="11140440" cy="634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dirty="0"/>
              <a:t>BALANCE-AAD-1 is a randomized, double-blind, placebo-controlled, three-arm Phase 2 study of BMS-986368 for the treatment of agitation in participants with Alzheimer’s disease.</a:t>
            </a:r>
          </a:p>
        </p:txBody>
      </p:sp>
      <p:sp>
        <p:nvSpPr>
          <p:cNvPr id="4" name="Google Shape;271;p8">
            <a:extLst>
              <a:ext uri="{FF2B5EF4-FFF2-40B4-BE49-F238E27FC236}">
                <a16:creationId xmlns:a16="http://schemas.microsoft.com/office/drawing/2014/main" id="{84F7760F-98A0-E2DF-1723-5DD8A1DE752E}"/>
              </a:ext>
            </a:extLst>
          </p:cNvPr>
          <p:cNvSpPr txBox="1"/>
          <p:nvPr/>
        </p:nvSpPr>
        <p:spPr>
          <a:xfrm>
            <a:off x="365760" y="5871113"/>
            <a:ext cx="11342331" cy="327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r>
              <a:rPr lang="en-US" sz="10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The Safety Follow-up (SFU) Period can occur at the end of the Double-Blinded Study Treatment Period (for participants not enrolling in </a:t>
            </a:r>
            <a:r>
              <a:rPr lang="en-US" sz="1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the ATE Period), </a:t>
            </a:r>
            <a:r>
              <a:rPr lang="en-US" sz="10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the end of </a:t>
            </a:r>
            <a:r>
              <a:rPr lang="en-US" sz="10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the ATE Period, or </a:t>
            </a:r>
            <a:r>
              <a:rPr lang="en-US" sz="10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after an early termination visit. The SFU Period is required for all participants who take at least 1 dose of study intervention.</a:t>
            </a:r>
            <a:endParaRPr lang="en-US" dirty="0"/>
          </a:p>
        </p:txBody>
      </p:sp>
      <p:sp>
        <p:nvSpPr>
          <p:cNvPr id="272" name="Google Shape;272;p8">
            <a:extLst>
              <a:ext uri="{FF2B5EF4-FFF2-40B4-BE49-F238E27FC236}">
                <a16:creationId xmlns:a16="http://schemas.microsoft.com/office/drawing/2014/main" id="{8BF847AE-1EDB-5C3D-6116-4DEC154490C4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506200" y="6429375"/>
            <a:ext cx="32004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83C7015-FA59-BD89-A136-63F9F7F4FB2D}"/>
              </a:ext>
            </a:extLst>
          </p:cNvPr>
          <p:cNvSpPr/>
          <p:nvPr/>
        </p:nvSpPr>
        <p:spPr>
          <a:xfrm>
            <a:off x="365760" y="2277019"/>
            <a:ext cx="2491740" cy="1001176"/>
          </a:xfrm>
          <a:prstGeom prst="rect">
            <a:avLst/>
          </a:prstGeom>
          <a:solidFill>
            <a:srgbClr val="EFE7E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2880" rtlCol="0" anchor="t"/>
          <a:lstStyle/>
          <a:p>
            <a:pPr marL="109728"/>
            <a:r>
              <a:rPr lang="en-US" b="1" dirty="0">
                <a:solidFill>
                  <a:srgbClr val="595454"/>
                </a:solidFill>
                <a:latin typeface="Trebuchet MS" panose="020B0703020202090204" pitchFamily="34" charset="0"/>
              </a:rPr>
              <a:t>Screening</a:t>
            </a:r>
          </a:p>
          <a:p>
            <a:pPr marL="109728"/>
            <a:endParaRPr lang="en-US" b="1" dirty="0">
              <a:solidFill>
                <a:srgbClr val="595454"/>
              </a:solidFill>
              <a:latin typeface="Trebuchet MS" panose="020B0703020202090204" pitchFamily="34" charset="0"/>
            </a:endParaRPr>
          </a:p>
          <a:p>
            <a:pPr marL="109728"/>
            <a:r>
              <a:rPr lang="en-US" sz="1100" dirty="0">
                <a:solidFill>
                  <a:srgbClr val="595454"/>
                </a:solidFill>
                <a:latin typeface="Trebuchet MS" panose="020B0703020202090204" pitchFamily="34" charset="0"/>
              </a:rPr>
              <a:t>(Up to 4 weeks)</a:t>
            </a:r>
          </a:p>
        </p:txBody>
      </p:sp>
      <p:sp>
        <p:nvSpPr>
          <p:cNvPr id="15" name="Right Arrow 14">
            <a:extLst>
              <a:ext uri="{FF2B5EF4-FFF2-40B4-BE49-F238E27FC236}">
                <a16:creationId xmlns:a16="http://schemas.microsoft.com/office/drawing/2014/main" id="{8EDE4AB9-6AF2-0713-4F69-2C7965C21D17}"/>
              </a:ext>
            </a:extLst>
          </p:cNvPr>
          <p:cNvSpPr/>
          <p:nvPr/>
        </p:nvSpPr>
        <p:spPr>
          <a:xfrm>
            <a:off x="2857500" y="2536307"/>
            <a:ext cx="391160" cy="241300"/>
          </a:xfrm>
          <a:prstGeom prst="rightArrow">
            <a:avLst/>
          </a:prstGeom>
          <a:solidFill>
            <a:srgbClr val="BE2BB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DEF1922-B9F5-0D95-3AA2-0F3E9F35EB92}"/>
              </a:ext>
            </a:extLst>
          </p:cNvPr>
          <p:cNvSpPr/>
          <p:nvPr/>
        </p:nvSpPr>
        <p:spPr>
          <a:xfrm>
            <a:off x="3248660" y="2277019"/>
            <a:ext cx="2491740" cy="2644231"/>
          </a:xfrm>
          <a:prstGeom prst="rect">
            <a:avLst/>
          </a:prstGeom>
          <a:solidFill>
            <a:srgbClr val="EFE7E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2880" rtlCol="0" anchor="t"/>
          <a:lstStyle/>
          <a:p>
            <a:pPr marL="109728">
              <a:spcBef>
                <a:spcPts val="1200"/>
              </a:spcBef>
            </a:pPr>
            <a:r>
              <a:rPr lang="en-US" b="1" dirty="0">
                <a:solidFill>
                  <a:srgbClr val="595454"/>
                </a:solidFill>
                <a:latin typeface="Trebuchet MS" panose="020B0703020202090204" pitchFamily="34" charset="0"/>
              </a:rPr>
              <a:t>Double-Blinded Study Treatment</a:t>
            </a:r>
          </a:p>
          <a:p>
            <a:pPr marL="109728"/>
            <a:endParaRPr lang="en-US" sz="1100" b="1" dirty="0">
              <a:solidFill>
                <a:srgbClr val="595454"/>
              </a:solidFill>
              <a:latin typeface="Trebuchet MS" panose="020B0703020202090204" pitchFamily="34" charset="0"/>
            </a:endParaRPr>
          </a:p>
          <a:p>
            <a:pPr marL="109728"/>
            <a:r>
              <a:rPr lang="en-US" sz="1100" dirty="0">
                <a:solidFill>
                  <a:srgbClr val="595454"/>
                </a:solidFill>
                <a:latin typeface="Trebuchet MS" panose="020B0703020202090204" pitchFamily="34" charset="0"/>
              </a:rPr>
              <a:t>(8 weeks)</a:t>
            </a:r>
          </a:p>
          <a:p>
            <a:pPr marL="109728"/>
            <a:endParaRPr lang="en-US" sz="1100" dirty="0">
              <a:solidFill>
                <a:srgbClr val="595454"/>
              </a:solidFill>
              <a:latin typeface="Trebuchet MS" panose="020B0703020202090204" pitchFamily="34" charset="0"/>
            </a:endParaRPr>
          </a:p>
          <a:p>
            <a:pPr marL="109728"/>
            <a:r>
              <a:rPr lang="en-US" sz="1100" dirty="0">
                <a:solidFill>
                  <a:srgbClr val="595454"/>
                </a:solidFill>
                <a:latin typeface="Trebuchet MS" panose="020B0703020202090204" pitchFamily="34" charset="0"/>
              </a:rPr>
              <a:t>Randomization 1:1:1</a:t>
            </a:r>
          </a:p>
          <a:p>
            <a:pPr marL="109728"/>
            <a:endParaRPr lang="en-US" sz="1100" dirty="0">
              <a:solidFill>
                <a:srgbClr val="595454"/>
              </a:solidFill>
              <a:latin typeface="Trebuchet MS" panose="020B0703020202090204" pitchFamily="34" charset="0"/>
            </a:endParaRPr>
          </a:p>
          <a:p>
            <a:pPr marL="281178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595454"/>
                </a:solidFill>
                <a:latin typeface="Trebuchet MS" panose="020B0703020202090204" pitchFamily="34" charset="0"/>
              </a:rPr>
              <a:t>BMS-986368 2 mg (once daily)</a:t>
            </a:r>
          </a:p>
          <a:p>
            <a:pPr marL="281178" indent="-171450">
              <a:buFont typeface="Arial" panose="020B0604020202020204" pitchFamily="34" charset="0"/>
              <a:buChar char="•"/>
            </a:pPr>
            <a:endParaRPr lang="en-US" sz="1100" dirty="0">
              <a:solidFill>
                <a:srgbClr val="595454"/>
              </a:solidFill>
              <a:latin typeface="Trebuchet MS" panose="020B0703020202090204" pitchFamily="34" charset="0"/>
            </a:endParaRPr>
          </a:p>
          <a:p>
            <a:pPr marL="281178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595454"/>
                </a:solidFill>
                <a:latin typeface="Trebuchet MS" panose="020B0703020202090204" pitchFamily="34" charset="0"/>
              </a:rPr>
              <a:t>BMS-986368 up to 6 mg (once daily)</a:t>
            </a:r>
          </a:p>
          <a:p>
            <a:pPr marL="281178" indent="-171450">
              <a:buFont typeface="Arial" panose="020B0604020202020204" pitchFamily="34" charset="0"/>
              <a:buChar char="•"/>
            </a:pPr>
            <a:endParaRPr lang="en-US" sz="1100" dirty="0">
              <a:solidFill>
                <a:srgbClr val="595454"/>
              </a:solidFill>
              <a:latin typeface="Trebuchet MS" panose="020B0703020202090204" pitchFamily="34" charset="0"/>
            </a:endParaRPr>
          </a:p>
          <a:p>
            <a:pPr marL="281178" indent="-171450">
              <a:buClr>
                <a:srgbClr val="595454"/>
              </a:buClr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595454"/>
                </a:solidFill>
                <a:latin typeface="Trebuchet MS" panose="020B0703020202090204" pitchFamily="34" charset="0"/>
              </a:rPr>
              <a:t>Placebo</a:t>
            </a:r>
          </a:p>
        </p:txBody>
      </p:sp>
      <p:sp>
        <p:nvSpPr>
          <p:cNvPr id="17" name="Right Arrow 16">
            <a:extLst>
              <a:ext uri="{FF2B5EF4-FFF2-40B4-BE49-F238E27FC236}">
                <a16:creationId xmlns:a16="http://schemas.microsoft.com/office/drawing/2014/main" id="{3B49A4B8-7F53-EE94-24EC-E1E7AD75E49E}"/>
              </a:ext>
            </a:extLst>
          </p:cNvPr>
          <p:cNvSpPr/>
          <p:nvPr/>
        </p:nvSpPr>
        <p:spPr>
          <a:xfrm>
            <a:off x="5740400" y="2536307"/>
            <a:ext cx="391160" cy="241300"/>
          </a:xfrm>
          <a:prstGeom prst="rightArrow">
            <a:avLst/>
          </a:prstGeom>
          <a:solidFill>
            <a:srgbClr val="BE2BB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6C3D276-C817-9580-9957-67E5E40C2D75}"/>
              </a:ext>
            </a:extLst>
          </p:cNvPr>
          <p:cNvSpPr/>
          <p:nvPr/>
        </p:nvSpPr>
        <p:spPr>
          <a:xfrm>
            <a:off x="6131560" y="2277018"/>
            <a:ext cx="2491740" cy="1710191"/>
          </a:xfrm>
          <a:prstGeom prst="rect">
            <a:avLst/>
          </a:prstGeom>
          <a:solidFill>
            <a:srgbClr val="EFE7E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2880" rtlCol="0" anchor="t"/>
          <a:lstStyle/>
          <a:p>
            <a:pPr marL="109728"/>
            <a:r>
              <a:rPr lang="en-US" b="1" dirty="0">
                <a:solidFill>
                  <a:srgbClr val="595454"/>
                </a:solidFill>
                <a:latin typeface="Trebuchet MS" panose="020B0703020202090204" pitchFamily="34" charset="0"/>
              </a:rPr>
              <a:t>Optional Double-Blind</a:t>
            </a:r>
          </a:p>
          <a:p>
            <a:pPr marL="109728"/>
            <a:r>
              <a:rPr lang="en-US" b="1" dirty="0">
                <a:solidFill>
                  <a:srgbClr val="595454"/>
                </a:solidFill>
                <a:latin typeface="Trebuchet MS" panose="020B0703020202090204" pitchFamily="34" charset="0"/>
              </a:rPr>
              <a:t>Active Treatment Extension (ATE)</a:t>
            </a:r>
          </a:p>
          <a:p>
            <a:pPr marL="109728"/>
            <a:endParaRPr lang="en-US" b="1" dirty="0">
              <a:solidFill>
                <a:srgbClr val="595454"/>
              </a:solidFill>
              <a:latin typeface="Trebuchet MS" panose="020B0703020202090204" pitchFamily="34" charset="0"/>
            </a:endParaRPr>
          </a:p>
          <a:p>
            <a:pPr marL="109728"/>
            <a:r>
              <a:rPr lang="en-US" sz="1100" dirty="0">
                <a:solidFill>
                  <a:srgbClr val="595454"/>
                </a:solidFill>
                <a:latin typeface="Trebuchet MS" panose="020B0703020202090204" pitchFamily="34" charset="0"/>
              </a:rPr>
              <a:t>(6 weeks)</a:t>
            </a:r>
          </a:p>
          <a:p>
            <a:pPr marL="109728"/>
            <a:endParaRPr lang="en-US" sz="1100" dirty="0">
              <a:solidFill>
                <a:srgbClr val="595454"/>
              </a:solidFill>
              <a:latin typeface="Trebuchet MS" panose="020B0703020202090204" pitchFamily="34" charset="0"/>
            </a:endParaRPr>
          </a:p>
          <a:p>
            <a:pPr marL="109728"/>
            <a:r>
              <a:rPr lang="en-US" sz="1100" dirty="0">
                <a:solidFill>
                  <a:srgbClr val="595454"/>
                </a:solidFill>
                <a:latin typeface="Trebuchet MS" panose="020B0703020202090204" pitchFamily="34" charset="0"/>
              </a:rPr>
              <a:t>BMS-986368 up to 6 mg</a:t>
            </a:r>
          </a:p>
        </p:txBody>
      </p:sp>
      <p:sp>
        <p:nvSpPr>
          <p:cNvPr id="19" name="Right Arrow 18">
            <a:extLst>
              <a:ext uri="{FF2B5EF4-FFF2-40B4-BE49-F238E27FC236}">
                <a16:creationId xmlns:a16="http://schemas.microsoft.com/office/drawing/2014/main" id="{D7C1E6A7-9CBE-2EB1-745F-F5A32D71305F}"/>
              </a:ext>
            </a:extLst>
          </p:cNvPr>
          <p:cNvSpPr/>
          <p:nvPr/>
        </p:nvSpPr>
        <p:spPr>
          <a:xfrm>
            <a:off x="8623300" y="2536307"/>
            <a:ext cx="391160" cy="241300"/>
          </a:xfrm>
          <a:prstGeom prst="rightArrow">
            <a:avLst/>
          </a:prstGeom>
          <a:solidFill>
            <a:srgbClr val="BE2BB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6AE1E68-2BED-1F58-F76F-4DD30EA1CB15}"/>
              </a:ext>
            </a:extLst>
          </p:cNvPr>
          <p:cNvSpPr/>
          <p:nvPr/>
        </p:nvSpPr>
        <p:spPr>
          <a:xfrm>
            <a:off x="9014460" y="2277019"/>
            <a:ext cx="2491740" cy="1001176"/>
          </a:xfrm>
          <a:prstGeom prst="rect">
            <a:avLst/>
          </a:prstGeom>
          <a:solidFill>
            <a:srgbClr val="EFE7E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2880" rtlCol="0" anchor="t"/>
          <a:lstStyle/>
          <a:p>
            <a:pPr marL="109728"/>
            <a:r>
              <a:rPr lang="en-US" b="1" dirty="0">
                <a:solidFill>
                  <a:srgbClr val="595454"/>
                </a:solidFill>
                <a:latin typeface="Trebuchet MS" panose="020B0703020202090204" pitchFamily="34" charset="0"/>
              </a:rPr>
              <a:t>Safety Follow-up</a:t>
            </a:r>
          </a:p>
          <a:p>
            <a:pPr marL="109728"/>
            <a:endParaRPr lang="en-US" b="1" dirty="0">
              <a:solidFill>
                <a:srgbClr val="595454"/>
              </a:solidFill>
              <a:latin typeface="Trebuchet MS" panose="020B0703020202090204" pitchFamily="34" charset="0"/>
            </a:endParaRPr>
          </a:p>
          <a:p>
            <a:pPr marL="109728"/>
            <a:r>
              <a:rPr lang="en-US" sz="1100" dirty="0">
                <a:solidFill>
                  <a:srgbClr val="595454"/>
                </a:solidFill>
                <a:latin typeface="Trebuchet MS" panose="020B0703020202090204" pitchFamily="34" charset="0"/>
              </a:rPr>
              <a:t>(4 weeks)</a:t>
            </a:r>
          </a:p>
        </p:txBody>
      </p:sp>
      <p:sp>
        <p:nvSpPr>
          <p:cNvPr id="21" name="Bent-Up Arrow 20">
            <a:extLst>
              <a:ext uri="{FF2B5EF4-FFF2-40B4-BE49-F238E27FC236}">
                <a16:creationId xmlns:a16="http://schemas.microsoft.com/office/drawing/2014/main" id="{1D716E33-5B31-FB3B-A5F0-2086E717C719}"/>
              </a:ext>
            </a:extLst>
          </p:cNvPr>
          <p:cNvSpPr/>
          <p:nvPr/>
        </p:nvSpPr>
        <p:spPr>
          <a:xfrm>
            <a:off x="5740400" y="3718887"/>
            <a:ext cx="4678680" cy="533400"/>
          </a:xfrm>
          <a:prstGeom prst="bentUpArrow">
            <a:avLst/>
          </a:prstGeom>
          <a:solidFill>
            <a:srgbClr val="BE2BB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755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>
          <a:extLst>
            <a:ext uri="{FF2B5EF4-FFF2-40B4-BE49-F238E27FC236}">
              <a16:creationId xmlns:a16="http://schemas.microsoft.com/office/drawing/2014/main" id="{B053F445-7449-B137-623A-B7CB5BCC76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BDF088A-C5B6-6384-D6E1-3EBD27E7BEF0}"/>
              </a:ext>
            </a:extLst>
          </p:cNvPr>
          <p:cNvSpPr/>
          <p:nvPr/>
        </p:nvSpPr>
        <p:spPr>
          <a:xfrm>
            <a:off x="0" y="0"/>
            <a:ext cx="12192000" cy="1085222"/>
          </a:xfrm>
          <a:prstGeom prst="rect">
            <a:avLst/>
          </a:prstGeom>
          <a:solidFill>
            <a:srgbClr val="BE2BB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9" name="Google Shape;269;p8">
            <a:extLst>
              <a:ext uri="{FF2B5EF4-FFF2-40B4-BE49-F238E27FC236}">
                <a16:creationId xmlns:a16="http://schemas.microsoft.com/office/drawing/2014/main" id="{2564B019-AB88-BB98-AA83-BECBBEA6164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65760" y="365760"/>
            <a:ext cx="1146048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rebuchet MS"/>
              <a:buNone/>
            </a:pPr>
            <a:r>
              <a:rPr lang="en-US" dirty="0">
                <a:solidFill>
                  <a:schemeClr val="bg1"/>
                </a:solidFill>
              </a:rPr>
              <a:t>Study treatment arms</a:t>
            </a:r>
          </a:p>
        </p:txBody>
      </p:sp>
      <p:sp>
        <p:nvSpPr>
          <p:cNvPr id="272" name="Google Shape;272;p8">
            <a:extLst>
              <a:ext uri="{FF2B5EF4-FFF2-40B4-BE49-F238E27FC236}">
                <a16:creationId xmlns:a16="http://schemas.microsoft.com/office/drawing/2014/main" id="{85EDC9CF-E7AC-AC72-5D88-7D156268BADB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506200" y="6429375"/>
            <a:ext cx="32004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  <p:sp>
        <p:nvSpPr>
          <p:cNvPr id="2" name="Google Shape;270;p8">
            <a:extLst>
              <a:ext uri="{FF2B5EF4-FFF2-40B4-BE49-F238E27FC236}">
                <a16:creationId xmlns:a16="http://schemas.microsoft.com/office/drawing/2014/main" id="{A90DE282-1BBB-AA05-B77F-7964CA3BE7F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65761" y="1353520"/>
            <a:ext cx="10707524" cy="14948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342900">
              <a:spcBef>
                <a:spcPts val="0"/>
              </a:spcBef>
              <a:buSzPts val="2000"/>
            </a:pPr>
            <a:r>
              <a:rPr lang="en-US" dirty="0"/>
              <a:t>Eligible participants will be randomized 1:1:1 to one of three treatment arms: placebo, BMS-986368 2 mg, or BMS-986368 up to 6 mg.</a:t>
            </a:r>
          </a:p>
          <a:p>
            <a:pPr marL="342900">
              <a:buSzPts val="2000"/>
            </a:pPr>
            <a:r>
              <a:rPr lang="en-US" dirty="0"/>
              <a:t>To further mitigate against reduced tolerability of BMS-986368 and to maintain blinding, all participants will take part in a weekly dose-titration schedule.</a:t>
            </a:r>
          </a:p>
        </p:txBody>
      </p:sp>
    </p:spTree>
    <p:extLst>
      <p:ext uri="{BB962C8B-B14F-4D97-AF65-F5344CB8AC3E}">
        <p14:creationId xmlns:p14="http://schemas.microsoft.com/office/powerpoint/2010/main" val="4273999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ristol Myers Squibb">
  <a:themeElements>
    <a:clrScheme name="Bristol Myers Squibb Colors">
      <a:dk1>
        <a:srgbClr val="595454"/>
      </a:dk1>
      <a:lt1>
        <a:srgbClr val="FFFFFF"/>
      </a:lt1>
      <a:dk2>
        <a:srgbClr val="595454"/>
      </a:dk2>
      <a:lt2>
        <a:srgbClr val="EEE7E7"/>
      </a:lt2>
      <a:accent1>
        <a:srgbClr val="595454"/>
      </a:accent1>
      <a:accent2>
        <a:srgbClr val="FFD186"/>
      </a:accent2>
      <a:accent3>
        <a:srgbClr val="59FFB9"/>
      </a:accent3>
      <a:accent4>
        <a:srgbClr val="A69F9F"/>
      </a:accent4>
      <a:accent5>
        <a:srgbClr val="33D6F1"/>
      </a:accent5>
      <a:accent6>
        <a:srgbClr val="FDA97D"/>
      </a:accent6>
      <a:hlink>
        <a:srgbClr val="595454"/>
      </a:hlink>
      <a:folHlink>
        <a:srgbClr val="59545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ristol Myers Squibb">
  <a:themeElements>
    <a:clrScheme name="Bristol Myers Squibb Colors">
      <a:dk1>
        <a:srgbClr val="595454"/>
      </a:dk1>
      <a:lt1>
        <a:srgbClr val="FFFFFF"/>
      </a:lt1>
      <a:dk2>
        <a:srgbClr val="595454"/>
      </a:dk2>
      <a:lt2>
        <a:srgbClr val="EEE7E7"/>
      </a:lt2>
      <a:accent1>
        <a:srgbClr val="595454"/>
      </a:accent1>
      <a:accent2>
        <a:srgbClr val="FFD186"/>
      </a:accent2>
      <a:accent3>
        <a:srgbClr val="59FFB9"/>
      </a:accent3>
      <a:accent4>
        <a:srgbClr val="A69F9F"/>
      </a:accent4>
      <a:accent5>
        <a:srgbClr val="33D6F1"/>
      </a:accent5>
      <a:accent6>
        <a:srgbClr val="FDA97D"/>
      </a:accent6>
      <a:hlink>
        <a:srgbClr val="595454"/>
      </a:hlink>
      <a:folHlink>
        <a:srgbClr val="59545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ea1c811-18dc-405c-aebf-9ad1352e33d0" xsi:nil="true"/>
    <lcf76f155ced4ddcb4097134ff3c332f xmlns="68382c5d-9360-43b6-b516-153c21b9f5f4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3095AC503DA744B52AF6C6CE7622FF" ma:contentTypeVersion="11" ma:contentTypeDescription="Create a new document." ma:contentTypeScope="" ma:versionID="09563008a55efb4591cf10af7a620b34">
  <xsd:schema xmlns:xsd="http://www.w3.org/2001/XMLSchema" xmlns:xs="http://www.w3.org/2001/XMLSchema" xmlns:p="http://schemas.microsoft.com/office/2006/metadata/properties" xmlns:ns2="68382c5d-9360-43b6-b516-153c21b9f5f4" xmlns:ns3="5ea1c811-18dc-405c-aebf-9ad1352e33d0" targetNamespace="http://schemas.microsoft.com/office/2006/metadata/properties" ma:root="true" ma:fieldsID="66ed0af7ab69352554ca74d569d33460" ns2:_="" ns3:_="">
    <xsd:import namespace="68382c5d-9360-43b6-b516-153c21b9f5f4"/>
    <xsd:import namespace="5ea1c811-18dc-405c-aebf-9ad1352e33d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382c5d-9360-43b6-b516-153c21b9f5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7a9922f0-7a2e-45f4-8caa-22c5d3065b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a1c811-18dc-405c-aebf-9ad1352e33d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a8c58a2-2430-44d2-837f-fc7111487d6f}" ma:internalName="TaxCatchAll" ma:showField="CatchAllData" ma:web="5ea1c811-18dc-405c-aebf-9ad1352e33d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177C2BD-5B47-4FF5-A24E-03B1CABC8538}">
  <ds:schemaRefs>
    <ds:schemaRef ds:uri="http://purl.org/dc/elements/1.1/"/>
    <ds:schemaRef ds:uri="5ea1c811-18dc-405c-aebf-9ad1352e33d0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68382c5d-9360-43b6-b516-153c21b9f5f4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1BFF92A-743D-44A7-82B9-49BE1CB240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2E69492-7F1F-4E57-A860-C3954A3E9E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8382c5d-9360-43b6-b516-153c21b9f5f4"/>
    <ds:schemaRef ds:uri="5ea1c811-18dc-405c-aebf-9ad1352e33d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1411</TotalTime>
  <Words>1249</Words>
  <Application>Microsoft Office PowerPoint</Application>
  <PresentationFormat>Widescreen</PresentationFormat>
  <Paragraphs>163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Trebuchet MS</vt:lpstr>
      <vt:lpstr>Bristol Myers Squibb</vt:lpstr>
      <vt:lpstr>The BALANCE-AAD-1 Study (IM045-P06)</vt:lpstr>
      <vt:lpstr>Study purpose</vt:lpstr>
      <vt:lpstr>Background</vt:lpstr>
      <vt:lpstr>Investigational study drug and rationale</vt:lpstr>
      <vt:lpstr>Primary objectives and endpoints</vt:lpstr>
      <vt:lpstr>Secondary objectives and endpoints</vt:lpstr>
      <vt:lpstr>Key eligibility criteria</vt:lpstr>
      <vt:lpstr>Study design</vt:lpstr>
      <vt:lpstr>Study treatment arms</vt:lpstr>
      <vt:lpstr>Study treatment administration</vt:lpstr>
      <vt:lpstr>Study duration and visits</vt:lpstr>
      <vt:lpstr>Questions?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BALANCE-AAD-1 Study (IM045-P06)</dc:title>
  <dc:creator>Lawrence, Eric</dc:creator>
  <cp:lastModifiedBy>Peter Sanchez</cp:lastModifiedBy>
  <cp:revision>45</cp:revision>
  <dcterms:created xsi:type="dcterms:W3CDTF">2020-03-09T19:41:48Z</dcterms:created>
  <dcterms:modified xsi:type="dcterms:W3CDTF">2025-05-21T16:35:11Z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0x010100163095AC503DA744B52AF6C6CE7622FF</vt:lpwstr>
  </property>
  <property fmtid="{D5CDD505-2E9C-101B-9397-08002B2CF9AE}" pid="3" name="CS Filename">
    <vt:lpwstr>New BMS  Logo Powerpoint slidedeck template.pptx</vt:lpwstr>
  </property>
  <property fmtid="{D5CDD505-2E9C-101B-9397-08002B2CF9AE}" pid="4" name="Order">
    <vt:r8>221300</vt:r8>
  </property>
  <property fmtid="{D5CDD505-2E9C-101B-9397-08002B2CF9AE}" pid="5" name="CS Last Modified By">
    <vt:lpwstr>beata.duskova@ppd.com</vt:lpwstr>
  </property>
  <property fmtid="{D5CDD505-2E9C-101B-9397-08002B2CF9AE}" pid="6" name="CS Original Path">
    <vt:lpwstr>PPD Enterprise:Departmental Workspaces:Cross-Department Projects:Strategic Partnership Teams:BMS Business Team:BMS_Business_INTERNAL:06. General Rules:Partnership Templates:</vt:lpwstr>
  </property>
  <property fmtid="{D5CDD505-2E9C-101B-9397-08002B2CF9AE}" pid="7" name="CS Created By">
    <vt:lpwstr>beata.duskova@ppd.com</vt:lpwstr>
  </property>
  <property fmtid="{D5CDD505-2E9C-101B-9397-08002B2CF9AE}" pid="8" name="Nickname/Object ID">
    <vt:lpwstr>357024837</vt:lpwstr>
  </property>
</Properties>
</file>