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69" r:id="rId5"/>
    <p:sldId id="274" r:id="rId6"/>
    <p:sldId id="273" r:id="rId7"/>
    <p:sldId id="278" r:id="rId8"/>
    <p:sldId id="280" r:id="rId9"/>
    <p:sldId id="282" r:id="rId10"/>
    <p:sldId id="279" r:id="rId11"/>
    <p:sldId id="283" r:id="rId12"/>
    <p:sldId id="281" r:id="rId13"/>
    <p:sldId id="284" r:id="rId14"/>
    <p:sldId id="291" r:id="rId15"/>
    <p:sldId id="292" r:id="rId16"/>
    <p:sldId id="256" r:id="rId17"/>
    <p:sldId id="286" r:id="rId18"/>
    <p:sldId id="287" r:id="rId19"/>
    <p:sldId id="288" r:id="rId20"/>
    <p:sldId id="290" r:id="rId21"/>
    <p:sldId id="285" r:id="rId22"/>
    <p:sldId id="259" r:id="rId23"/>
    <p:sldId id="260" r:id="rId24"/>
    <p:sldId id="267" r:id="rId25"/>
    <p:sldId id="264" r:id="rId26"/>
    <p:sldId id="266" r:id="rId27"/>
    <p:sldId id="257" r:id="rId28"/>
    <p:sldId id="268" r:id="rId29"/>
    <p:sldId id="265" r:id="rId30"/>
    <p:sldId id="263" r:id="rId31"/>
    <p:sldId id="258" r:id="rId32"/>
    <p:sldId id="262" r:id="rId33"/>
    <p:sldId id="277" r:id="rId34"/>
  </p:sldIdLst>
  <p:sldSz cx="7772400" cy="10058400"/>
  <p:notesSz cx="6858000" cy="9144000"/>
  <p:defaultText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1" algn="l" defTabSz="457130" rtl="0" eaLnBrk="1" latinLnBrk="0" hangingPunct="1">
      <a:defRPr sz="1800" kern="1200">
        <a:solidFill>
          <a:schemeClr val="tx1"/>
        </a:solidFill>
        <a:latin typeface="+mn-lt"/>
        <a:ea typeface="+mn-ea"/>
        <a:cs typeface="+mn-cs"/>
      </a:defRPr>
    </a:lvl3pPr>
    <a:lvl4pPr marL="1371391" algn="l" defTabSz="457130" rtl="0" eaLnBrk="1" latinLnBrk="0" hangingPunct="1">
      <a:defRPr sz="1800" kern="1200">
        <a:solidFill>
          <a:schemeClr val="tx1"/>
        </a:solidFill>
        <a:latin typeface="+mn-lt"/>
        <a:ea typeface="+mn-ea"/>
        <a:cs typeface="+mn-cs"/>
      </a:defRPr>
    </a:lvl4pPr>
    <a:lvl5pPr marL="1828522" algn="l" defTabSz="457130" rtl="0" eaLnBrk="1" latinLnBrk="0" hangingPunct="1">
      <a:defRPr sz="1800" kern="1200">
        <a:solidFill>
          <a:schemeClr val="tx1"/>
        </a:solidFill>
        <a:latin typeface="+mn-lt"/>
        <a:ea typeface="+mn-ea"/>
        <a:cs typeface="+mn-cs"/>
      </a:defRPr>
    </a:lvl5pPr>
    <a:lvl6pPr marL="2285652" algn="l" defTabSz="457130" rtl="0" eaLnBrk="1" latinLnBrk="0" hangingPunct="1">
      <a:defRPr sz="1800" kern="1200">
        <a:solidFill>
          <a:schemeClr val="tx1"/>
        </a:solidFill>
        <a:latin typeface="+mn-lt"/>
        <a:ea typeface="+mn-ea"/>
        <a:cs typeface="+mn-cs"/>
      </a:defRPr>
    </a:lvl6pPr>
    <a:lvl7pPr marL="2742783" algn="l" defTabSz="457130" rtl="0" eaLnBrk="1" latinLnBrk="0" hangingPunct="1">
      <a:defRPr sz="1800" kern="1200">
        <a:solidFill>
          <a:schemeClr val="tx1"/>
        </a:solidFill>
        <a:latin typeface="+mn-lt"/>
        <a:ea typeface="+mn-ea"/>
        <a:cs typeface="+mn-cs"/>
      </a:defRPr>
    </a:lvl7pPr>
    <a:lvl8pPr marL="3199913" algn="l" defTabSz="457130" rtl="0" eaLnBrk="1" latinLnBrk="0" hangingPunct="1">
      <a:defRPr sz="1800" kern="1200">
        <a:solidFill>
          <a:schemeClr val="tx1"/>
        </a:solidFill>
        <a:latin typeface="+mn-lt"/>
        <a:ea typeface="+mn-ea"/>
        <a:cs typeface="+mn-cs"/>
      </a:defRPr>
    </a:lvl8pPr>
    <a:lvl9pPr marL="3657043" algn="l" defTabSz="457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0909"/>
    <a:srgbClr val="3D3832"/>
    <a:srgbClr val="1C95E9"/>
    <a:srgbClr val="3E3E3E"/>
    <a:srgbClr val="FAF8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17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797F8-17F2-4E05-8394-33D6345B2E40}" type="datetimeFigureOut">
              <a:rPr lang="en-US" smtClean="0"/>
              <a:t>5/15/2020</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8BC19-5A23-4BC6-BEC0-1016EA32C7BC}" type="slidenum">
              <a:rPr lang="en-US" smtClean="0"/>
              <a:t>‹#›</a:t>
            </a:fld>
            <a:endParaRPr lang="en-US" dirty="0"/>
          </a:p>
        </p:txBody>
      </p:sp>
    </p:spTree>
    <p:extLst>
      <p:ext uri="{BB962C8B-B14F-4D97-AF65-F5344CB8AC3E}">
        <p14:creationId xmlns:p14="http://schemas.microsoft.com/office/powerpoint/2010/main" val="1314721461"/>
      </p:ext>
    </p:extLst>
  </p:cSld>
  <p:clrMap bg1="lt1" tx1="dk1" bg2="lt2" tx2="dk2" accent1="accent1" accent2="accent2" accent3="accent3" accent4="accent4" accent5="accent5" accent6="accent6" hlink="hlink" folHlink="folHlink"/>
  <p:notesStyle>
    <a:lvl1pPr marL="0" algn="l" defTabSz="914261" rtl="0" eaLnBrk="1" latinLnBrk="0" hangingPunct="1">
      <a:defRPr sz="1200" kern="1200">
        <a:solidFill>
          <a:schemeClr val="tx1"/>
        </a:solidFill>
        <a:latin typeface="+mn-lt"/>
        <a:ea typeface="+mn-ea"/>
        <a:cs typeface="+mn-cs"/>
      </a:defRPr>
    </a:lvl1pPr>
    <a:lvl2pPr marL="457130" algn="l" defTabSz="914261" rtl="0" eaLnBrk="1" latinLnBrk="0" hangingPunct="1">
      <a:defRPr sz="1200" kern="1200">
        <a:solidFill>
          <a:schemeClr val="tx1"/>
        </a:solidFill>
        <a:latin typeface="+mn-lt"/>
        <a:ea typeface="+mn-ea"/>
        <a:cs typeface="+mn-cs"/>
      </a:defRPr>
    </a:lvl2pPr>
    <a:lvl3pPr marL="914261" algn="l" defTabSz="914261" rtl="0" eaLnBrk="1" latinLnBrk="0" hangingPunct="1">
      <a:defRPr sz="1200" kern="1200">
        <a:solidFill>
          <a:schemeClr val="tx1"/>
        </a:solidFill>
        <a:latin typeface="+mn-lt"/>
        <a:ea typeface="+mn-ea"/>
        <a:cs typeface="+mn-cs"/>
      </a:defRPr>
    </a:lvl3pPr>
    <a:lvl4pPr marL="1371391" algn="l" defTabSz="914261" rtl="0" eaLnBrk="1" latinLnBrk="0" hangingPunct="1">
      <a:defRPr sz="1200" kern="1200">
        <a:solidFill>
          <a:schemeClr val="tx1"/>
        </a:solidFill>
        <a:latin typeface="+mn-lt"/>
        <a:ea typeface="+mn-ea"/>
        <a:cs typeface="+mn-cs"/>
      </a:defRPr>
    </a:lvl4pPr>
    <a:lvl5pPr marL="1828522" algn="l" defTabSz="914261" rtl="0" eaLnBrk="1" latinLnBrk="0" hangingPunct="1">
      <a:defRPr sz="1200" kern="1200">
        <a:solidFill>
          <a:schemeClr val="tx1"/>
        </a:solidFill>
        <a:latin typeface="+mn-lt"/>
        <a:ea typeface="+mn-ea"/>
        <a:cs typeface="+mn-cs"/>
      </a:defRPr>
    </a:lvl5pPr>
    <a:lvl6pPr marL="2285652" algn="l" defTabSz="914261" rtl="0" eaLnBrk="1" latinLnBrk="0" hangingPunct="1">
      <a:defRPr sz="1200" kern="1200">
        <a:solidFill>
          <a:schemeClr val="tx1"/>
        </a:solidFill>
        <a:latin typeface="+mn-lt"/>
        <a:ea typeface="+mn-ea"/>
        <a:cs typeface="+mn-cs"/>
      </a:defRPr>
    </a:lvl6pPr>
    <a:lvl7pPr marL="2742783" algn="l" defTabSz="914261" rtl="0" eaLnBrk="1" latinLnBrk="0" hangingPunct="1">
      <a:defRPr sz="1200" kern="1200">
        <a:solidFill>
          <a:schemeClr val="tx1"/>
        </a:solidFill>
        <a:latin typeface="+mn-lt"/>
        <a:ea typeface="+mn-ea"/>
        <a:cs typeface="+mn-cs"/>
      </a:defRPr>
    </a:lvl7pPr>
    <a:lvl8pPr marL="3199913" algn="l" defTabSz="914261" rtl="0" eaLnBrk="1" latinLnBrk="0" hangingPunct="1">
      <a:defRPr sz="1200" kern="1200">
        <a:solidFill>
          <a:schemeClr val="tx1"/>
        </a:solidFill>
        <a:latin typeface="+mn-lt"/>
        <a:ea typeface="+mn-ea"/>
        <a:cs typeface="+mn-cs"/>
      </a:defRPr>
    </a:lvl8pPr>
    <a:lvl9pPr marL="3657043" algn="l" defTabSz="91426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90"/>
            <a:ext cx="5829300" cy="2428451"/>
          </a:xfrm>
        </p:spPr>
        <p:txBody>
          <a:bodyPr/>
          <a:lstStyle>
            <a:lvl1pPr marL="0" indent="0" algn="ctr">
              <a:buNone/>
              <a:defRPr sz="2040"/>
            </a:lvl1pPr>
            <a:lvl2pPr marL="388624" indent="0" algn="ctr">
              <a:buNone/>
              <a:defRPr sz="1700"/>
            </a:lvl2pPr>
            <a:lvl3pPr marL="777248" indent="0" algn="ctr">
              <a:buNone/>
              <a:defRPr sz="1530"/>
            </a:lvl3pPr>
            <a:lvl4pPr marL="1165872" indent="0" algn="ctr">
              <a:buNone/>
              <a:defRPr sz="1360"/>
            </a:lvl4pPr>
            <a:lvl5pPr marL="1554496" indent="0" algn="ctr">
              <a:buNone/>
              <a:defRPr sz="1360"/>
            </a:lvl5pPr>
            <a:lvl6pPr marL="1943119" indent="0" algn="ctr">
              <a:buNone/>
              <a:defRPr sz="1360"/>
            </a:lvl6pPr>
            <a:lvl7pPr marL="2331743" indent="0" algn="ctr">
              <a:buNone/>
              <a:defRPr sz="1360"/>
            </a:lvl7pPr>
            <a:lvl8pPr marL="2720367" indent="0" algn="ctr">
              <a:buNone/>
              <a:defRPr sz="1360"/>
            </a:lvl8pPr>
            <a:lvl9pPr marL="3108991"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CF0F4F6D-B6B6-4AF5-BA52-7DFC58A1F1C8}" type="datetimeFigureOut">
              <a:rPr lang="en-US" smtClean="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C2D98-5581-4758-B40C-10D341042BAC}" type="slidenum">
              <a:rPr lang="en-US" smtClean="0"/>
              <a:t>‹#›</a:t>
            </a:fld>
            <a:endParaRPr lang="en-US" dirty="0"/>
          </a:p>
        </p:txBody>
      </p:sp>
    </p:spTree>
    <p:extLst>
      <p:ext uri="{BB962C8B-B14F-4D97-AF65-F5344CB8AC3E}">
        <p14:creationId xmlns:p14="http://schemas.microsoft.com/office/powerpoint/2010/main" val="19557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F4F6D-B6B6-4AF5-BA52-7DFC58A1F1C8}" type="datetimeFigureOut">
              <a:rPr lang="en-US" smtClean="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C2D98-5581-4758-B40C-10D341042BAC}" type="slidenum">
              <a:rPr lang="en-US" smtClean="0"/>
              <a:t>‹#›</a:t>
            </a:fld>
            <a:endParaRPr lang="en-US" dirty="0"/>
          </a:p>
        </p:txBody>
      </p:sp>
    </p:spTree>
    <p:extLst>
      <p:ext uri="{BB962C8B-B14F-4D97-AF65-F5344CB8AC3E}">
        <p14:creationId xmlns:p14="http://schemas.microsoft.com/office/powerpoint/2010/main" val="159330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8"/>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8"/>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F4F6D-B6B6-4AF5-BA52-7DFC58A1F1C8}" type="datetimeFigureOut">
              <a:rPr lang="en-US" smtClean="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C2D98-5581-4758-B40C-10D341042BAC}" type="slidenum">
              <a:rPr lang="en-US" smtClean="0"/>
              <a:t>‹#›</a:t>
            </a:fld>
            <a:endParaRPr lang="en-US" dirty="0"/>
          </a:p>
        </p:txBody>
      </p:sp>
    </p:spTree>
    <p:extLst>
      <p:ext uri="{BB962C8B-B14F-4D97-AF65-F5344CB8AC3E}">
        <p14:creationId xmlns:p14="http://schemas.microsoft.com/office/powerpoint/2010/main" val="129665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F4F6D-B6B6-4AF5-BA52-7DFC58A1F1C8}" type="datetimeFigureOut">
              <a:rPr lang="en-US" smtClean="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C2D98-5581-4758-B40C-10D341042BAC}" type="slidenum">
              <a:rPr lang="en-US" smtClean="0"/>
              <a:t>‹#›</a:t>
            </a:fld>
            <a:endParaRPr lang="en-US" dirty="0"/>
          </a:p>
        </p:txBody>
      </p:sp>
    </p:spTree>
    <p:extLst>
      <p:ext uri="{BB962C8B-B14F-4D97-AF65-F5344CB8AC3E}">
        <p14:creationId xmlns:p14="http://schemas.microsoft.com/office/powerpoint/2010/main" val="106965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4" indent="0">
              <a:buNone/>
              <a:defRPr sz="1700">
                <a:solidFill>
                  <a:schemeClr val="tx1">
                    <a:tint val="75000"/>
                  </a:schemeClr>
                </a:solidFill>
              </a:defRPr>
            </a:lvl2pPr>
            <a:lvl3pPr marL="777248" indent="0">
              <a:buNone/>
              <a:defRPr sz="1530">
                <a:solidFill>
                  <a:schemeClr val="tx1">
                    <a:tint val="75000"/>
                  </a:schemeClr>
                </a:solidFill>
              </a:defRPr>
            </a:lvl3pPr>
            <a:lvl4pPr marL="1165872" indent="0">
              <a:buNone/>
              <a:defRPr sz="1360">
                <a:solidFill>
                  <a:schemeClr val="tx1">
                    <a:tint val="75000"/>
                  </a:schemeClr>
                </a:solidFill>
              </a:defRPr>
            </a:lvl4pPr>
            <a:lvl5pPr marL="1554496" indent="0">
              <a:buNone/>
              <a:defRPr sz="1360">
                <a:solidFill>
                  <a:schemeClr val="tx1">
                    <a:tint val="75000"/>
                  </a:schemeClr>
                </a:solidFill>
              </a:defRPr>
            </a:lvl5pPr>
            <a:lvl6pPr marL="1943119" indent="0">
              <a:buNone/>
              <a:defRPr sz="1360">
                <a:solidFill>
                  <a:schemeClr val="tx1">
                    <a:tint val="75000"/>
                  </a:schemeClr>
                </a:solidFill>
              </a:defRPr>
            </a:lvl6pPr>
            <a:lvl7pPr marL="2331743" indent="0">
              <a:buNone/>
              <a:defRPr sz="1360">
                <a:solidFill>
                  <a:schemeClr val="tx1">
                    <a:tint val="75000"/>
                  </a:schemeClr>
                </a:solidFill>
              </a:defRPr>
            </a:lvl7pPr>
            <a:lvl8pPr marL="2720367" indent="0">
              <a:buNone/>
              <a:defRPr sz="1360">
                <a:solidFill>
                  <a:schemeClr val="tx1">
                    <a:tint val="75000"/>
                  </a:schemeClr>
                </a:solidFill>
              </a:defRPr>
            </a:lvl8pPr>
            <a:lvl9pPr marL="3108991"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0F4F6D-B6B6-4AF5-BA52-7DFC58A1F1C8}" type="datetimeFigureOut">
              <a:rPr lang="en-US" smtClean="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C2D98-5581-4758-B40C-10D341042BAC}" type="slidenum">
              <a:rPr lang="en-US" smtClean="0"/>
              <a:t>‹#›</a:t>
            </a:fld>
            <a:endParaRPr lang="en-US" dirty="0"/>
          </a:p>
        </p:txBody>
      </p:sp>
    </p:spTree>
    <p:extLst>
      <p:ext uri="{BB962C8B-B14F-4D97-AF65-F5344CB8AC3E}">
        <p14:creationId xmlns:p14="http://schemas.microsoft.com/office/powerpoint/2010/main" val="285905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0F4F6D-B6B6-4AF5-BA52-7DFC58A1F1C8}" type="datetimeFigureOut">
              <a:rPr lang="en-US" smtClean="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C2D98-5581-4758-B40C-10D341042BAC}" type="slidenum">
              <a:rPr lang="en-US" smtClean="0"/>
              <a:t>‹#›</a:t>
            </a:fld>
            <a:endParaRPr lang="en-US" dirty="0"/>
          </a:p>
        </p:txBody>
      </p:sp>
    </p:spTree>
    <p:extLst>
      <p:ext uri="{BB962C8B-B14F-4D97-AF65-F5344CB8AC3E}">
        <p14:creationId xmlns:p14="http://schemas.microsoft.com/office/powerpoint/2010/main" val="393336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20"/>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7" y="2465706"/>
            <a:ext cx="3288089" cy="1208404"/>
          </a:xfrm>
        </p:spPr>
        <p:txBody>
          <a:bodyPr anchor="b"/>
          <a:lstStyle>
            <a:lvl1pPr marL="0" indent="0">
              <a:buNone/>
              <a:defRPr sz="2040" b="1"/>
            </a:lvl1pPr>
            <a:lvl2pPr marL="388624" indent="0">
              <a:buNone/>
              <a:defRPr sz="1700" b="1"/>
            </a:lvl2pPr>
            <a:lvl3pPr marL="777248" indent="0">
              <a:buNone/>
              <a:defRPr sz="1530" b="1"/>
            </a:lvl3pPr>
            <a:lvl4pPr marL="1165872" indent="0">
              <a:buNone/>
              <a:defRPr sz="1360" b="1"/>
            </a:lvl4pPr>
            <a:lvl5pPr marL="1554496" indent="0">
              <a:buNone/>
              <a:defRPr sz="1360" b="1"/>
            </a:lvl5pPr>
            <a:lvl6pPr marL="1943119" indent="0">
              <a:buNone/>
              <a:defRPr sz="1360" b="1"/>
            </a:lvl6pPr>
            <a:lvl7pPr marL="2331743" indent="0">
              <a:buNone/>
              <a:defRPr sz="1360" b="1"/>
            </a:lvl7pPr>
            <a:lvl8pPr marL="2720367" indent="0">
              <a:buNone/>
              <a:defRPr sz="1360" b="1"/>
            </a:lvl8pPr>
            <a:lvl9pPr marL="3108991"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7"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4" indent="0">
              <a:buNone/>
              <a:defRPr sz="1700" b="1"/>
            </a:lvl2pPr>
            <a:lvl3pPr marL="777248" indent="0">
              <a:buNone/>
              <a:defRPr sz="1530" b="1"/>
            </a:lvl3pPr>
            <a:lvl4pPr marL="1165872" indent="0">
              <a:buNone/>
              <a:defRPr sz="1360" b="1"/>
            </a:lvl4pPr>
            <a:lvl5pPr marL="1554496" indent="0">
              <a:buNone/>
              <a:defRPr sz="1360" b="1"/>
            </a:lvl5pPr>
            <a:lvl6pPr marL="1943119" indent="0">
              <a:buNone/>
              <a:defRPr sz="1360" b="1"/>
            </a:lvl6pPr>
            <a:lvl7pPr marL="2331743" indent="0">
              <a:buNone/>
              <a:defRPr sz="1360" b="1"/>
            </a:lvl7pPr>
            <a:lvl8pPr marL="2720367" indent="0">
              <a:buNone/>
              <a:defRPr sz="1360" b="1"/>
            </a:lvl8pPr>
            <a:lvl9pPr marL="3108991"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0F4F6D-B6B6-4AF5-BA52-7DFC58A1F1C8}" type="datetimeFigureOut">
              <a:rPr lang="en-US" smtClean="0"/>
              <a:t>5/15/2020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C2D98-5581-4758-B40C-10D341042BAC}" type="slidenum">
              <a:rPr lang="en-US" smtClean="0"/>
              <a:t>‹#›</a:t>
            </a:fld>
            <a:endParaRPr lang="en-US" dirty="0"/>
          </a:p>
        </p:txBody>
      </p:sp>
    </p:spTree>
    <p:extLst>
      <p:ext uri="{BB962C8B-B14F-4D97-AF65-F5344CB8AC3E}">
        <p14:creationId xmlns:p14="http://schemas.microsoft.com/office/powerpoint/2010/main" val="220324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0F4F6D-B6B6-4AF5-BA52-7DFC58A1F1C8}" type="datetimeFigureOut">
              <a:rPr lang="en-US" smtClean="0"/>
              <a:t>5/15/2020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C2D98-5581-4758-B40C-10D341042BAC}" type="slidenum">
              <a:rPr lang="en-US" smtClean="0"/>
              <a:t>‹#›</a:t>
            </a:fld>
            <a:endParaRPr lang="en-US" dirty="0"/>
          </a:p>
        </p:txBody>
      </p:sp>
    </p:spTree>
    <p:extLst>
      <p:ext uri="{BB962C8B-B14F-4D97-AF65-F5344CB8AC3E}">
        <p14:creationId xmlns:p14="http://schemas.microsoft.com/office/powerpoint/2010/main" val="273244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F4F6D-B6B6-4AF5-BA52-7DFC58A1F1C8}" type="datetimeFigureOut">
              <a:rPr lang="en-US" smtClean="0"/>
              <a:t>5/15/2020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C2D98-5581-4758-B40C-10D341042BAC}" type="slidenum">
              <a:rPr lang="en-US" smtClean="0"/>
              <a:t>‹#›</a:t>
            </a:fld>
            <a:endParaRPr lang="en-US" dirty="0"/>
          </a:p>
        </p:txBody>
      </p:sp>
    </p:spTree>
    <p:extLst>
      <p:ext uri="{BB962C8B-B14F-4D97-AF65-F5344CB8AC3E}">
        <p14:creationId xmlns:p14="http://schemas.microsoft.com/office/powerpoint/2010/main" val="367110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7"/>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6" y="3017521"/>
            <a:ext cx="2506801" cy="5590329"/>
          </a:xfrm>
        </p:spPr>
        <p:txBody>
          <a:bodyPr/>
          <a:lstStyle>
            <a:lvl1pPr marL="0" indent="0">
              <a:buNone/>
              <a:defRPr sz="1360"/>
            </a:lvl1pPr>
            <a:lvl2pPr marL="388624" indent="0">
              <a:buNone/>
              <a:defRPr sz="1190"/>
            </a:lvl2pPr>
            <a:lvl3pPr marL="777248" indent="0">
              <a:buNone/>
              <a:defRPr sz="1020"/>
            </a:lvl3pPr>
            <a:lvl4pPr marL="1165872" indent="0">
              <a:buNone/>
              <a:defRPr sz="850"/>
            </a:lvl4pPr>
            <a:lvl5pPr marL="1554496" indent="0">
              <a:buNone/>
              <a:defRPr sz="850"/>
            </a:lvl5pPr>
            <a:lvl6pPr marL="1943119" indent="0">
              <a:buNone/>
              <a:defRPr sz="850"/>
            </a:lvl6pPr>
            <a:lvl7pPr marL="2331743" indent="0">
              <a:buNone/>
              <a:defRPr sz="850"/>
            </a:lvl7pPr>
            <a:lvl8pPr marL="2720367" indent="0">
              <a:buNone/>
              <a:defRPr sz="850"/>
            </a:lvl8pPr>
            <a:lvl9pPr marL="3108991"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F0F4F6D-B6B6-4AF5-BA52-7DFC58A1F1C8}" type="datetimeFigureOut">
              <a:rPr lang="en-US" smtClean="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C2D98-5581-4758-B40C-10D341042BAC}" type="slidenum">
              <a:rPr lang="en-US" smtClean="0"/>
              <a:t>‹#›</a:t>
            </a:fld>
            <a:endParaRPr lang="en-US" dirty="0"/>
          </a:p>
        </p:txBody>
      </p:sp>
    </p:spTree>
    <p:extLst>
      <p:ext uri="{BB962C8B-B14F-4D97-AF65-F5344CB8AC3E}">
        <p14:creationId xmlns:p14="http://schemas.microsoft.com/office/powerpoint/2010/main" val="344506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7"/>
            <a:ext cx="3934778" cy="7147983"/>
          </a:xfrm>
        </p:spPr>
        <p:txBody>
          <a:bodyPr anchor="t"/>
          <a:lstStyle>
            <a:lvl1pPr marL="0" indent="0">
              <a:buNone/>
              <a:defRPr sz="2720"/>
            </a:lvl1pPr>
            <a:lvl2pPr marL="388624" indent="0">
              <a:buNone/>
              <a:defRPr sz="2380"/>
            </a:lvl2pPr>
            <a:lvl3pPr marL="777248" indent="0">
              <a:buNone/>
              <a:defRPr sz="2040"/>
            </a:lvl3pPr>
            <a:lvl4pPr marL="1165872" indent="0">
              <a:buNone/>
              <a:defRPr sz="1700"/>
            </a:lvl4pPr>
            <a:lvl5pPr marL="1554496" indent="0">
              <a:buNone/>
              <a:defRPr sz="1700"/>
            </a:lvl5pPr>
            <a:lvl6pPr marL="1943119" indent="0">
              <a:buNone/>
              <a:defRPr sz="1700"/>
            </a:lvl6pPr>
            <a:lvl7pPr marL="2331743" indent="0">
              <a:buNone/>
              <a:defRPr sz="1700"/>
            </a:lvl7pPr>
            <a:lvl8pPr marL="2720367" indent="0">
              <a:buNone/>
              <a:defRPr sz="1700"/>
            </a:lvl8pPr>
            <a:lvl9pPr marL="3108991" indent="0">
              <a:buNone/>
              <a:defRPr sz="1700"/>
            </a:lvl9pPr>
          </a:lstStyle>
          <a:p>
            <a:r>
              <a:rPr lang="en-US" dirty="0"/>
              <a:t>Click icon to add picture</a:t>
            </a:r>
          </a:p>
        </p:txBody>
      </p:sp>
      <p:sp>
        <p:nvSpPr>
          <p:cNvPr id="4" name="Text Placeholder 3"/>
          <p:cNvSpPr>
            <a:spLocks noGrp="1"/>
          </p:cNvSpPr>
          <p:nvPr>
            <p:ph type="body" sz="half" idx="2"/>
          </p:nvPr>
        </p:nvSpPr>
        <p:spPr>
          <a:xfrm>
            <a:off x="535366" y="3017521"/>
            <a:ext cx="2506801" cy="5590329"/>
          </a:xfrm>
        </p:spPr>
        <p:txBody>
          <a:bodyPr/>
          <a:lstStyle>
            <a:lvl1pPr marL="0" indent="0">
              <a:buNone/>
              <a:defRPr sz="1360"/>
            </a:lvl1pPr>
            <a:lvl2pPr marL="388624" indent="0">
              <a:buNone/>
              <a:defRPr sz="1190"/>
            </a:lvl2pPr>
            <a:lvl3pPr marL="777248" indent="0">
              <a:buNone/>
              <a:defRPr sz="1020"/>
            </a:lvl3pPr>
            <a:lvl4pPr marL="1165872" indent="0">
              <a:buNone/>
              <a:defRPr sz="850"/>
            </a:lvl4pPr>
            <a:lvl5pPr marL="1554496" indent="0">
              <a:buNone/>
              <a:defRPr sz="850"/>
            </a:lvl5pPr>
            <a:lvl6pPr marL="1943119" indent="0">
              <a:buNone/>
              <a:defRPr sz="850"/>
            </a:lvl6pPr>
            <a:lvl7pPr marL="2331743" indent="0">
              <a:buNone/>
              <a:defRPr sz="850"/>
            </a:lvl7pPr>
            <a:lvl8pPr marL="2720367" indent="0">
              <a:buNone/>
              <a:defRPr sz="850"/>
            </a:lvl8pPr>
            <a:lvl9pPr marL="3108991"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F0F4F6D-B6B6-4AF5-BA52-7DFC58A1F1C8}" type="datetimeFigureOut">
              <a:rPr lang="en-US" smtClean="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C2D98-5581-4758-B40C-10D341042BAC}" type="slidenum">
              <a:rPr lang="en-US" smtClean="0"/>
              <a:t>‹#›</a:t>
            </a:fld>
            <a:endParaRPr lang="en-US" dirty="0"/>
          </a:p>
        </p:txBody>
      </p:sp>
    </p:spTree>
    <p:extLst>
      <p:ext uri="{BB962C8B-B14F-4D97-AF65-F5344CB8AC3E}">
        <p14:creationId xmlns:p14="http://schemas.microsoft.com/office/powerpoint/2010/main" val="368299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4" y="535520"/>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4"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50"/>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F0F4F6D-B6B6-4AF5-BA52-7DFC58A1F1C8}" type="datetimeFigureOut">
              <a:rPr lang="en-US" smtClean="0"/>
              <a:t>5/15/2020</a:t>
            </a:fld>
            <a:endParaRPr lang="en-US" dirty="0"/>
          </a:p>
        </p:txBody>
      </p:sp>
      <p:sp>
        <p:nvSpPr>
          <p:cNvPr id="5" name="Footer Placeholder 4"/>
          <p:cNvSpPr>
            <a:spLocks noGrp="1"/>
          </p:cNvSpPr>
          <p:nvPr>
            <p:ph type="ftr" sz="quarter" idx="3"/>
          </p:nvPr>
        </p:nvSpPr>
        <p:spPr>
          <a:xfrm>
            <a:off x="2574609" y="9322650"/>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50"/>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B9C2D98-5581-4758-B40C-10D341042BAC}" type="slidenum">
              <a:rPr lang="en-US" smtClean="0"/>
              <a:t>‹#›</a:t>
            </a:fld>
            <a:endParaRPr lang="en-US" dirty="0"/>
          </a:p>
        </p:txBody>
      </p:sp>
    </p:spTree>
    <p:extLst>
      <p:ext uri="{BB962C8B-B14F-4D97-AF65-F5344CB8AC3E}">
        <p14:creationId xmlns:p14="http://schemas.microsoft.com/office/powerpoint/2010/main" val="270787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8"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2" indent="-194312" algn="l" defTabSz="777248"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6" indent="-194312" algn="l" defTabSz="777248"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60" indent="-194312" algn="l" defTabSz="777248"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84" indent="-194312" algn="l" defTabSz="77724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808" indent="-194312" algn="l" defTabSz="77724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31" indent="-194312" algn="l" defTabSz="77724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55" indent="-194312" algn="l" defTabSz="77724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79" indent="-194312" algn="l" defTabSz="77724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303" indent="-194312" algn="l" defTabSz="777248"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8" rtl="0" eaLnBrk="1" latinLnBrk="0" hangingPunct="1">
        <a:defRPr sz="1530" kern="1200">
          <a:solidFill>
            <a:schemeClr val="tx1"/>
          </a:solidFill>
          <a:latin typeface="+mn-lt"/>
          <a:ea typeface="+mn-ea"/>
          <a:cs typeface="+mn-cs"/>
        </a:defRPr>
      </a:lvl1pPr>
      <a:lvl2pPr marL="388624" algn="l" defTabSz="777248" rtl="0" eaLnBrk="1" latinLnBrk="0" hangingPunct="1">
        <a:defRPr sz="1530" kern="1200">
          <a:solidFill>
            <a:schemeClr val="tx1"/>
          </a:solidFill>
          <a:latin typeface="+mn-lt"/>
          <a:ea typeface="+mn-ea"/>
          <a:cs typeface="+mn-cs"/>
        </a:defRPr>
      </a:lvl2pPr>
      <a:lvl3pPr marL="777248" algn="l" defTabSz="777248" rtl="0" eaLnBrk="1" latinLnBrk="0" hangingPunct="1">
        <a:defRPr sz="1530" kern="1200">
          <a:solidFill>
            <a:schemeClr val="tx1"/>
          </a:solidFill>
          <a:latin typeface="+mn-lt"/>
          <a:ea typeface="+mn-ea"/>
          <a:cs typeface="+mn-cs"/>
        </a:defRPr>
      </a:lvl3pPr>
      <a:lvl4pPr marL="1165872" algn="l" defTabSz="777248" rtl="0" eaLnBrk="1" latinLnBrk="0" hangingPunct="1">
        <a:defRPr sz="1530" kern="1200">
          <a:solidFill>
            <a:schemeClr val="tx1"/>
          </a:solidFill>
          <a:latin typeface="+mn-lt"/>
          <a:ea typeface="+mn-ea"/>
          <a:cs typeface="+mn-cs"/>
        </a:defRPr>
      </a:lvl4pPr>
      <a:lvl5pPr marL="1554496" algn="l" defTabSz="777248" rtl="0" eaLnBrk="1" latinLnBrk="0" hangingPunct="1">
        <a:defRPr sz="1530" kern="1200">
          <a:solidFill>
            <a:schemeClr val="tx1"/>
          </a:solidFill>
          <a:latin typeface="+mn-lt"/>
          <a:ea typeface="+mn-ea"/>
          <a:cs typeface="+mn-cs"/>
        </a:defRPr>
      </a:lvl5pPr>
      <a:lvl6pPr marL="1943119" algn="l" defTabSz="777248" rtl="0" eaLnBrk="1" latinLnBrk="0" hangingPunct="1">
        <a:defRPr sz="1530" kern="1200">
          <a:solidFill>
            <a:schemeClr val="tx1"/>
          </a:solidFill>
          <a:latin typeface="+mn-lt"/>
          <a:ea typeface="+mn-ea"/>
          <a:cs typeface="+mn-cs"/>
        </a:defRPr>
      </a:lvl6pPr>
      <a:lvl7pPr marL="2331743" algn="l" defTabSz="777248" rtl="0" eaLnBrk="1" latinLnBrk="0" hangingPunct="1">
        <a:defRPr sz="1530" kern="1200">
          <a:solidFill>
            <a:schemeClr val="tx1"/>
          </a:solidFill>
          <a:latin typeface="+mn-lt"/>
          <a:ea typeface="+mn-ea"/>
          <a:cs typeface="+mn-cs"/>
        </a:defRPr>
      </a:lvl7pPr>
      <a:lvl8pPr marL="2720367" algn="l" defTabSz="777248" rtl="0" eaLnBrk="1" latinLnBrk="0" hangingPunct="1">
        <a:defRPr sz="1530" kern="1200">
          <a:solidFill>
            <a:schemeClr val="tx1"/>
          </a:solidFill>
          <a:latin typeface="+mn-lt"/>
          <a:ea typeface="+mn-ea"/>
          <a:cs typeface="+mn-cs"/>
        </a:defRPr>
      </a:lvl8pPr>
      <a:lvl9pPr marL="3108991" algn="l" defTabSz="777248"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1CF06DE-4CE8-4A54-AF7F-5FE7C2472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6" name="TextBox 5">
            <a:extLst>
              <a:ext uri="{FF2B5EF4-FFF2-40B4-BE49-F238E27FC236}">
                <a16:creationId xmlns:a16="http://schemas.microsoft.com/office/drawing/2014/main" id="{5E83584A-CE3A-4F30-95E1-AAA11106F766}"/>
              </a:ext>
            </a:extLst>
          </p:cNvPr>
          <p:cNvSpPr txBox="1"/>
          <p:nvPr/>
        </p:nvSpPr>
        <p:spPr>
          <a:xfrm>
            <a:off x="325472" y="363880"/>
            <a:ext cx="6650698" cy="1323439"/>
          </a:xfrm>
          <a:prstGeom prst="rect">
            <a:avLst/>
          </a:prstGeom>
          <a:noFill/>
        </p:spPr>
        <p:txBody>
          <a:bodyPr wrap="square" rtlCol="0">
            <a:spAutoFit/>
          </a:bodyPr>
          <a:lstStyle/>
          <a:p>
            <a:pPr>
              <a:lnSpc>
                <a:spcPts val="4800"/>
              </a:lnSpc>
            </a:pPr>
            <a:r>
              <a:rPr lang="en-US" sz="4800" i="1" dirty="0">
                <a:solidFill>
                  <a:schemeClr val="bg1"/>
                </a:solidFill>
                <a:latin typeface="Arial Narrow" panose="020B0606020202030204" pitchFamily="34" charset="0"/>
              </a:rPr>
              <a:t>HELP TO </a:t>
            </a:r>
            <a:r>
              <a:rPr lang="en-US" sz="4800" b="1" i="1" dirty="0">
                <a:solidFill>
                  <a:schemeClr val="bg1"/>
                </a:solidFill>
                <a:latin typeface="Arial Narrow" panose="020B0606020202030204" pitchFamily="34" charset="0"/>
              </a:rPr>
              <a:t>PREVENT THE</a:t>
            </a:r>
          </a:p>
          <a:p>
            <a:pPr>
              <a:lnSpc>
                <a:spcPts val="4800"/>
              </a:lnSpc>
            </a:pPr>
            <a:r>
              <a:rPr lang="en-US" sz="4800" b="1" i="1" dirty="0">
                <a:solidFill>
                  <a:schemeClr val="bg1"/>
                </a:solidFill>
                <a:latin typeface="Arial Narrow" panose="020B0606020202030204" pitchFamily="34" charset="0"/>
              </a:rPr>
              <a:t>SPREAD OF COVID-19</a:t>
            </a:r>
          </a:p>
        </p:txBody>
      </p:sp>
      <p:sp>
        <p:nvSpPr>
          <p:cNvPr id="7" name="TextBox 6">
            <a:extLst>
              <a:ext uri="{FF2B5EF4-FFF2-40B4-BE49-F238E27FC236}">
                <a16:creationId xmlns:a16="http://schemas.microsoft.com/office/drawing/2014/main" id="{251C62F1-9D7B-4991-A1E4-002B817C7947}"/>
              </a:ext>
            </a:extLst>
          </p:cNvPr>
          <p:cNvSpPr txBox="1"/>
          <p:nvPr/>
        </p:nvSpPr>
        <p:spPr>
          <a:xfrm>
            <a:off x="371075" y="1862393"/>
            <a:ext cx="6507979" cy="707886"/>
          </a:xfrm>
          <a:prstGeom prst="rect">
            <a:avLst/>
          </a:prstGeom>
          <a:noFill/>
        </p:spPr>
        <p:txBody>
          <a:bodyPr wrap="square" rtlCol="0">
            <a:spAutoFit/>
          </a:bodyPr>
          <a:lstStyle/>
          <a:p>
            <a:r>
              <a:rPr lang="en-US" sz="2000" b="1" dirty="0">
                <a:solidFill>
                  <a:schemeClr val="bg1">
                    <a:lumMod val="65000"/>
                  </a:schemeClr>
                </a:solidFill>
                <a:latin typeface="Arial Narrow" panose="020B0606020202030204" pitchFamily="34" charset="0"/>
              </a:rPr>
              <a:t>Help to prevent the spread of Covid-19 and other respiratory infections </a:t>
            </a:r>
          </a:p>
        </p:txBody>
      </p:sp>
      <p:pic>
        <p:nvPicPr>
          <p:cNvPr id="12" name="Picture 11" descr="A close up of a logo&#10;&#10;Description automatically generated">
            <a:extLst>
              <a:ext uri="{FF2B5EF4-FFF2-40B4-BE49-F238E27FC236}">
                <a16:creationId xmlns:a16="http://schemas.microsoft.com/office/drawing/2014/main" id="{AF6729A9-9400-47A2-BAD5-28F9E7D12F31}"/>
              </a:ext>
            </a:extLst>
          </p:cNvPr>
          <p:cNvPicPr>
            <a:picLocks noChangeAspect="1"/>
          </p:cNvPicPr>
          <p:nvPr/>
        </p:nvPicPr>
        <p:blipFill rotWithShape="1">
          <a:blip r:embed="rId3">
            <a:extLst>
              <a:ext uri="{28A0092B-C50C-407E-A947-70E740481C1C}">
                <a14:useLocalDpi xmlns:a14="http://schemas.microsoft.com/office/drawing/2010/main" val="0"/>
              </a:ext>
            </a:extLst>
          </a:blip>
          <a:srcRect t="24712" b="23815"/>
          <a:stretch/>
        </p:blipFill>
        <p:spPr>
          <a:xfrm>
            <a:off x="533400" y="2485623"/>
            <a:ext cx="6705600" cy="5177308"/>
          </a:xfrm>
          <a:prstGeom prst="rect">
            <a:avLst/>
          </a:prstGeom>
        </p:spPr>
      </p:pic>
      <p:sp>
        <p:nvSpPr>
          <p:cNvPr id="13" name="TextBox 12">
            <a:extLst>
              <a:ext uri="{FF2B5EF4-FFF2-40B4-BE49-F238E27FC236}">
                <a16:creationId xmlns:a16="http://schemas.microsoft.com/office/drawing/2014/main" id="{88B53AEF-2632-4DFF-B6A5-722F060F9733}"/>
              </a:ext>
            </a:extLst>
          </p:cNvPr>
          <p:cNvSpPr txBox="1"/>
          <p:nvPr/>
        </p:nvSpPr>
        <p:spPr>
          <a:xfrm>
            <a:off x="1514447" y="4542492"/>
            <a:ext cx="1678088" cy="861774"/>
          </a:xfrm>
          <a:prstGeom prst="rect">
            <a:avLst/>
          </a:prstGeom>
          <a:noFill/>
        </p:spPr>
        <p:txBody>
          <a:bodyPr wrap="none" rtlCol="0">
            <a:spAutoFit/>
          </a:bodyPr>
          <a:lstStyle/>
          <a:p>
            <a:pPr algn="ctr">
              <a:lnSpc>
                <a:spcPts val="1986"/>
              </a:lnSpc>
            </a:pPr>
            <a:r>
              <a:rPr lang="en-US" sz="1834" dirty="0">
                <a:solidFill>
                  <a:srgbClr val="FF0000"/>
                </a:solidFill>
                <a:latin typeface="Arial Narrow" panose="020B0606020202030204" pitchFamily="34" charset="0"/>
              </a:rPr>
              <a:t>Wash your hands</a:t>
            </a:r>
          </a:p>
          <a:p>
            <a:pPr algn="ctr">
              <a:lnSpc>
                <a:spcPts val="1986"/>
              </a:lnSpc>
            </a:pPr>
            <a:r>
              <a:rPr lang="en-US" sz="1834" dirty="0">
                <a:solidFill>
                  <a:srgbClr val="FF0000"/>
                </a:solidFill>
                <a:latin typeface="Arial Narrow" panose="020B0606020202030204" pitchFamily="34" charset="0"/>
              </a:rPr>
              <a:t>regularly for at</a:t>
            </a:r>
          </a:p>
          <a:p>
            <a:pPr algn="ctr">
              <a:lnSpc>
                <a:spcPts val="1986"/>
              </a:lnSpc>
            </a:pPr>
            <a:r>
              <a:rPr lang="en-US" sz="1834" dirty="0">
                <a:solidFill>
                  <a:srgbClr val="FF0000"/>
                </a:solidFill>
                <a:latin typeface="Arial Narrow" panose="020B0606020202030204" pitchFamily="34" charset="0"/>
              </a:rPr>
              <a:t>least 20 seconds</a:t>
            </a:r>
          </a:p>
        </p:txBody>
      </p:sp>
      <p:sp>
        <p:nvSpPr>
          <p:cNvPr id="14" name="TextBox 13">
            <a:extLst>
              <a:ext uri="{FF2B5EF4-FFF2-40B4-BE49-F238E27FC236}">
                <a16:creationId xmlns:a16="http://schemas.microsoft.com/office/drawing/2014/main" id="{51BF935B-D969-43A0-A6D9-089EE46E7DF4}"/>
              </a:ext>
            </a:extLst>
          </p:cNvPr>
          <p:cNvSpPr txBox="1"/>
          <p:nvPr/>
        </p:nvSpPr>
        <p:spPr>
          <a:xfrm>
            <a:off x="4523019" y="4542492"/>
            <a:ext cx="1803699" cy="861774"/>
          </a:xfrm>
          <a:prstGeom prst="rect">
            <a:avLst/>
          </a:prstGeom>
          <a:noFill/>
        </p:spPr>
        <p:txBody>
          <a:bodyPr wrap="none" rtlCol="0">
            <a:spAutoFit/>
          </a:bodyPr>
          <a:lstStyle/>
          <a:p>
            <a:pPr algn="ctr">
              <a:lnSpc>
                <a:spcPts val="1986"/>
              </a:lnSpc>
            </a:pPr>
            <a:r>
              <a:rPr lang="en-US" sz="1834" dirty="0">
                <a:solidFill>
                  <a:srgbClr val="FF0000"/>
                </a:solidFill>
                <a:latin typeface="Arial Narrow" panose="020B0606020202030204" pitchFamily="34" charset="0"/>
              </a:rPr>
              <a:t>Cough and sneeze</a:t>
            </a:r>
          </a:p>
          <a:p>
            <a:pPr algn="ctr">
              <a:lnSpc>
                <a:spcPts val="1986"/>
              </a:lnSpc>
            </a:pPr>
            <a:r>
              <a:rPr lang="en-US" sz="1834" dirty="0">
                <a:solidFill>
                  <a:srgbClr val="FF0000"/>
                </a:solidFill>
                <a:latin typeface="Arial Narrow" panose="020B0606020202030204" pitchFamily="34" charset="0"/>
              </a:rPr>
              <a:t>into your elbow or </a:t>
            </a:r>
          </a:p>
          <a:p>
            <a:pPr algn="ctr">
              <a:lnSpc>
                <a:spcPts val="1986"/>
              </a:lnSpc>
            </a:pPr>
            <a:r>
              <a:rPr lang="en-US" sz="1834" dirty="0">
                <a:solidFill>
                  <a:srgbClr val="FF0000"/>
                </a:solidFill>
                <a:latin typeface="Arial Narrow" panose="020B0606020202030204" pitchFamily="34" charset="0"/>
              </a:rPr>
              <a:t>into a tissue</a:t>
            </a:r>
          </a:p>
        </p:txBody>
      </p:sp>
      <p:sp>
        <p:nvSpPr>
          <p:cNvPr id="15" name="TextBox 14">
            <a:extLst>
              <a:ext uri="{FF2B5EF4-FFF2-40B4-BE49-F238E27FC236}">
                <a16:creationId xmlns:a16="http://schemas.microsoft.com/office/drawing/2014/main" id="{B16A21A7-F68D-4F68-9968-2A81D8B6AE4C}"/>
              </a:ext>
            </a:extLst>
          </p:cNvPr>
          <p:cNvSpPr txBox="1"/>
          <p:nvPr/>
        </p:nvSpPr>
        <p:spPr>
          <a:xfrm>
            <a:off x="1422852" y="7509308"/>
            <a:ext cx="1861280" cy="861774"/>
          </a:xfrm>
          <a:prstGeom prst="rect">
            <a:avLst/>
          </a:prstGeom>
          <a:noFill/>
        </p:spPr>
        <p:txBody>
          <a:bodyPr wrap="none" rtlCol="0">
            <a:spAutoFit/>
          </a:bodyPr>
          <a:lstStyle/>
          <a:p>
            <a:pPr algn="ctr">
              <a:lnSpc>
                <a:spcPts val="1986"/>
              </a:lnSpc>
            </a:pPr>
            <a:r>
              <a:rPr lang="en-US" sz="1834" dirty="0">
                <a:solidFill>
                  <a:srgbClr val="FF0000"/>
                </a:solidFill>
                <a:latin typeface="Arial Narrow" panose="020B0606020202030204" pitchFamily="34" charset="0"/>
              </a:rPr>
              <a:t>Avoid direct contact</a:t>
            </a:r>
          </a:p>
          <a:p>
            <a:pPr algn="ctr">
              <a:lnSpc>
                <a:spcPts val="1986"/>
              </a:lnSpc>
            </a:pPr>
            <a:r>
              <a:rPr lang="en-US" sz="1834" dirty="0">
                <a:solidFill>
                  <a:srgbClr val="FF0000"/>
                </a:solidFill>
                <a:latin typeface="Arial Narrow" panose="020B0606020202030204" pitchFamily="34" charset="0"/>
              </a:rPr>
              <a:t>and keep a safe</a:t>
            </a:r>
          </a:p>
          <a:p>
            <a:pPr algn="ctr">
              <a:lnSpc>
                <a:spcPts val="1986"/>
              </a:lnSpc>
            </a:pPr>
            <a:r>
              <a:rPr lang="en-US" sz="1834" dirty="0">
                <a:solidFill>
                  <a:srgbClr val="FF0000"/>
                </a:solidFill>
                <a:latin typeface="Arial Narrow" panose="020B0606020202030204" pitchFamily="34" charset="0"/>
              </a:rPr>
              <a:t>distance (6’)</a:t>
            </a:r>
          </a:p>
        </p:txBody>
      </p:sp>
      <p:sp>
        <p:nvSpPr>
          <p:cNvPr id="16" name="TextBox 15">
            <a:extLst>
              <a:ext uri="{FF2B5EF4-FFF2-40B4-BE49-F238E27FC236}">
                <a16:creationId xmlns:a16="http://schemas.microsoft.com/office/drawing/2014/main" id="{A8C0B01D-7E36-453D-B596-421839663BC3}"/>
              </a:ext>
            </a:extLst>
          </p:cNvPr>
          <p:cNvSpPr txBox="1"/>
          <p:nvPr/>
        </p:nvSpPr>
        <p:spPr>
          <a:xfrm>
            <a:off x="4785785" y="7509308"/>
            <a:ext cx="1253869" cy="861774"/>
          </a:xfrm>
          <a:prstGeom prst="rect">
            <a:avLst/>
          </a:prstGeom>
          <a:noFill/>
        </p:spPr>
        <p:txBody>
          <a:bodyPr wrap="none" rtlCol="0">
            <a:spAutoFit/>
          </a:bodyPr>
          <a:lstStyle/>
          <a:p>
            <a:pPr algn="ctr">
              <a:lnSpc>
                <a:spcPts val="1986"/>
              </a:lnSpc>
            </a:pPr>
            <a:r>
              <a:rPr lang="en-US" sz="1834" dirty="0">
                <a:solidFill>
                  <a:srgbClr val="FF0000"/>
                </a:solidFill>
                <a:latin typeface="Arial Narrow" panose="020B0606020202030204" pitchFamily="34" charset="0"/>
              </a:rPr>
              <a:t>Stay home if</a:t>
            </a:r>
          </a:p>
          <a:p>
            <a:pPr algn="ctr">
              <a:lnSpc>
                <a:spcPts val="1986"/>
              </a:lnSpc>
            </a:pPr>
            <a:r>
              <a:rPr lang="en-US" sz="1834" dirty="0">
                <a:solidFill>
                  <a:srgbClr val="FF0000"/>
                </a:solidFill>
                <a:latin typeface="Arial Narrow" panose="020B0606020202030204" pitchFamily="34" charset="0"/>
              </a:rPr>
              <a:t>you are not</a:t>
            </a:r>
          </a:p>
          <a:p>
            <a:pPr algn="ctr">
              <a:lnSpc>
                <a:spcPts val="1986"/>
              </a:lnSpc>
            </a:pPr>
            <a:r>
              <a:rPr lang="en-US" sz="1834" dirty="0">
                <a:solidFill>
                  <a:srgbClr val="FF0000"/>
                </a:solidFill>
                <a:latin typeface="Arial Narrow" panose="020B0606020202030204" pitchFamily="34" charset="0"/>
              </a:rPr>
              <a:t>feeling well</a:t>
            </a:r>
          </a:p>
        </p:txBody>
      </p:sp>
      <p:sp>
        <p:nvSpPr>
          <p:cNvPr id="17" name="TextBox 16">
            <a:extLst>
              <a:ext uri="{FF2B5EF4-FFF2-40B4-BE49-F238E27FC236}">
                <a16:creationId xmlns:a16="http://schemas.microsoft.com/office/drawing/2014/main" id="{BC95B42C-B005-477E-B270-32381EF61345}"/>
              </a:ext>
            </a:extLst>
          </p:cNvPr>
          <p:cNvSpPr txBox="1"/>
          <p:nvPr/>
        </p:nvSpPr>
        <p:spPr>
          <a:xfrm>
            <a:off x="503440" y="9348715"/>
            <a:ext cx="6064785" cy="299313"/>
          </a:xfrm>
          <a:prstGeom prst="rect">
            <a:avLst/>
          </a:prstGeom>
          <a:noFill/>
        </p:spPr>
        <p:txBody>
          <a:bodyPr wrap="square" rtlCol="0">
            <a:spAutoFit/>
          </a:bodyPr>
          <a:lstStyle/>
          <a:p>
            <a:r>
              <a:rPr lang="en-US" sz="1345" b="1" dirty="0">
                <a:solidFill>
                  <a:schemeClr val="bg1"/>
                </a:solidFill>
                <a:latin typeface="Arial Narrow" panose="020B0606020202030204" pitchFamily="34" charset="0"/>
              </a:rPr>
              <a:t>Thank you for doing everything in your power to help us all stay safe and healthy.</a:t>
            </a:r>
          </a:p>
        </p:txBody>
      </p:sp>
    </p:spTree>
    <p:extLst>
      <p:ext uri="{BB962C8B-B14F-4D97-AF65-F5344CB8AC3E}">
        <p14:creationId xmlns:p14="http://schemas.microsoft.com/office/powerpoint/2010/main" val="3815001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9DD8544-E576-4D12-A04E-25A038FF8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TextBox 4">
            <a:extLst>
              <a:ext uri="{FF2B5EF4-FFF2-40B4-BE49-F238E27FC236}">
                <a16:creationId xmlns:a16="http://schemas.microsoft.com/office/drawing/2014/main" id="{372B7A31-1FFA-4757-9233-590E9CAF9FB6}"/>
              </a:ext>
            </a:extLst>
          </p:cNvPr>
          <p:cNvSpPr txBox="1"/>
          <p:nvPr/>
        </p:nvSpPr>
        <p:spPr>
          <a:xfrm>
            <a:off x="448693" y="3946542"/>
            <a:ext cx="7079182" cy="5078313"/>
          </a:xfrm>
          <a:prstGeom prst="rect">
            <a:avLst/>
          </a:prstGeom>
          <a:noFill/>
        </p:spPr>
        <p:txBody>
          <a:bodyPr wrap="none" rtlCol="0">
            <a:spAutoFit/>
          </a:bodyPr>
          <a:lstStyle/>
          <a:p>
            <a:r>
              <a:rPr lang="en-US" b="1" i="1" dirty="0">
                <a:solidFill>
                  <a:srgbClr val="DF0909"/>
                </a:solidFill>
                <a:latin typeface="Arial Narrow" panose="020B0606020202030204" pitchFamily="34" charset="0"/>
              </a:rPr>
              <a:t>RESTRICTED VISITORS ONLY</a:t>
            </a:r>
          </a:p>
          <a:p>
            <a:r>
              <a:rPr lang="en-US" dirty="0">
                <a:solidFill>
                  <a:srgbClr val="3E3E3E"/>
                </a:solidFill>
                <a:latin typeface="Arial Narrow" panose="020B0606020202030204" pitchFamily="34" charset="0"/>
              </a:rPr>
              <a:t>All visitors are required to complete the mandatory self-assessment questionnaire </a:t>
            </a:r>
          </a:p>
          <a:p>
            <a:r>
              <a:rPr lang="en-US" dirty="0">
                <a:solidFill>
                  <a:srgbClr val="3E3E3E"/>
                </a:solidFill>
                <a:latin typeface="Arial Narrow" panose="020B0606020202030204" pitchFamily="34" charset="0"/>
              </a:rPr>
              <a:t>prior to entering the complex.</a:t>
            </a:r>
          </a:p>
          <a:p>
            <a:endParaRPr lang="en-US" dirty="0">
              <a:solidFill>
                <a:srgbClr val="3E3E3E"/>
              </a:solidFill>
              <a:latin typeface="Arial Narrow" panose="020B0606020202030204" pitchFamily="34" charset="0"/>
            </a:endParaRPr>
          </a:p>
          <a:p>
            <a:r>
              <a:rPr lang="en-US" dirty="0">
                <a:solidFill>
                  <a:srgbClr val="3E3E3E"/>
                </a:solidFill>
                <a:latin typeface="Arial Narrow" panose="020B0606020202030204" pitchFamily="34" charset="0"/>
              </a:rPr>
              <a:t>If you have any of the following symptoms do not enter the building:</a:t>
            </a:r>
          </a:p>
          <a:p>
            <a:endParaRPr lang="en-US" dirty="0">
              <a:solidFill>
                <a:srgbClr val="3E3E3E"/>
              </a:solidFill>
              <a:latin typeface="Arial Narrow" panose="020B0606020202030204" pitchFamily="34" charset="0"/>
            </a:endParaRPr>
          </a:p>
          <a:p>
            <a:endParaRPr lang="en-US" dirty="0">
              <a:solidFill>
                <a:srgbClr val="3E3E3E"/>
              </a:solidFill>
              <a:latin typeface="Arial Narrow" panose="020B0606020202030204" pitchFamily="34" charset="0"/>
            </a:endParaRPr>
          </a:p>
          <a:p>
            <a:endParaRPr lang="en-US" dirty="0">
              <a:solidFill>
                <a:srgbClr val="3E3E3E"/>
              </a:solidFill>
              <a:latin typeface="Arial Narrow" panose="020B0606020202030204" pitchFamily="34" charset="0"/>
            </a:endParaRPr>
          </a:p>
          <a:p>
            <a:endParaRPr lang="en-US" dirty="0">
              <a:solidFill>
                <a:srgbClr val="3E3E3E"/>
              </a:solidFill>
              <a:latin typeface="Arial Narrow" panose="020B0606020202030204" pitchFamily="34" charset="0"/>
            </a:endParaRPr>
          </a:p>
          <a:p>
            <a:endParaRPr lang="en-US" dirty="0">
              <a:solidFill>
                <a:srgbClr val="3E3E3E"/>
              </a:solidFill>
              <a:latin typeface="Arial Narrow" panose="020B0606020202030204" pitchFamily="34" charset="0"/>
            </a:endParaRPr>
          </a:p>
          <a:p>
            <a:endParaRPr lang="en-US" dirty="0">
              <a:solidFill>
                <a:srgbClr val="3E3E3E"/>
              </a:solidFill>
              <a:latin typeface="Arial Narrow" panose="020B0606020202030204" pitchFamily="34" charset="0"/>
            </a:endParaRPr>
          </a:p>
          <a:p>
            <a:endParaRPr lang="en-US" dirty="0">
              <a:solidFill>
                <a:srgbClr val="3E3E3E"/>
              </a:solidFill>
              <a:latin typeface="Arial Narrow" panose="020B0606020202030204" pitchFamily="34" charset="0"/>
            </a:endParaRPr>
          </a:p>
          <a:p>
            <a:endParaRPr lang="en-US" dirty="0">
              <a:solidFill>
                <a:srgbClr val="3E3E3E"/>
              </a:solidFill>
              <a:latin typeface="Arial Narrow" panose="020B0606020202030204" pitchFamily="34" charset="0"/>
            </a:endParaRPr>
          </a:p>
          <a:p>
            <a:endParaRPr lang="en-US" dirty="0">
              <a:solidFill>
                <a:srgbClr val="3E3E3E"/>
              </a:solidFill>
              <a:latin typeface="Arial Narrow" panose="020B0606020202030204" pitchFamily="34" charset="0"/>
            </a:endParaRPr>
          </a:p>
          <a:p>
            <a:endParaRPr lang="en-US" dirty="0">
              <a:solidFill>
                <a:srgbClr val="3E3E3E"/>
              </a:solidFill>
              <a:latin typeface="Arial Narrow" panose="020B0606020202030204" pitchFamily="34" charset="0"/>
            </a:endParaRPr>
          </a:p>
          <a:p>
            <a:r>
              <a:rPr lang="en-US" dirty="0">
                <a:solidFill>
                  <a:srgbClr val="3E3E3E"/>
                </a:solidFill>
                <a:latin typeface="Arial Narrow" panose="020B0606020202030204" pitchFamily="34" charset="0"/>
              </a:rPr>
              <a:t>Visitors must have an escort and are required to wear a facial covering or face </a:t>
            </a:r>
          </a:p>
          <a:p>
            <a:r>
              <a:rPr lang="en-US" dirty="0">
                <a:solidFill>
                  <a:srgbClr val="3E3E3E"/>
                </a:solidFill>
                <a:latin typeface="Arial Narrow" panose="020B0606020202030204" pitchFamily="34" charset="0"/>
              </a:rPr>
              <a:t>mask at all times.</a:t>
            </a:r>
          </a:p>
          <a:p>
            <a:endParaRPr lang="en-US" dirty="0"/>
          </a:p>
        </p:txBody>
      </p:sp>
      <p:sp>
        <p:nvSpPr>
          <p:cNvPr id="20" name="TextBox 19">
            <a:extLst>
              <a:ext uri="{FF2B5EF4-FFF2-40B4-BE49-F238E27FC236}">
                <a16:creationId xmlns:a16="http://schemas.microsoft.com/office/drawing/2014/main" id="{6AA092DA-F6FA-401F-8C3B-5FFE551557FD}"/>
              </a:ext>
            </a:extLst>
          </p:cNvPr>
          <p:cNvSpPr txBox="1"/>
          <p:nvPr/>
        </p:nvSpPr>
        <p:spPr>
          <a:xfrm>
            <a:off x="970062" y="5388986"/>
            <a:ext cx="1291892" cy="400110"/>
          </a:xfrm>
          <a:prstGeom prst="rect">
            <a:avLst/>
          </a:prstGeom>
          <a:noFill/>
        </p:spPr>
        <p:txBody>
          <a:bodyPr wrap="none" rtlCol="0">
            <a:spAutoFit/>
          </a:bodyPr>
          <a:lstStyle/>
          <a:p>
            <a:r>
              <a:rPr lang="en-US" sz="2000" dirty="0">
                <a:solidFill>
                  <a:srgbClr val="3E3E3E"/>
                </a:solidFill>
                <a:latin typeface="Arial Narrow" panose="020B0606020202030204" pitchFamily="34" charset="0"/>
              </a:rPr>
              <a:t>Sore Throat</a:t>
            </a:r>
          </a:p>
        </p:txBody>
      </p:sp>
      <p:sp>
        <p:nvSpPr>
          <p:cNvPr id="21" name="TextBox 20">
            <a:extLst>
              <a:ext uri="{FF2B5EF4-FFF2-40B4-BE49-F238E27FC236}">
                <a16:creationId xmlns:a16="http://schemas.microsoft.com/office/drawing/2014/main" id="{34A711F4-1242-4E94-9E55-16638809067C}"/>
              </a:ext>
            </a:extLst>
          </p:cNvPr>
          <p:cNvSpPr txBox="1"/>
          <p:nvPr/>
        </p:nvSpPr>
        <p:spPr>
          <a:xfrm>
            <a:off x="970061" y="5786541"/>
            <a:ext cx="3044423" cy="400110"/>
          </a:xfrm>
          <a:prstGeom prst="rect">
            <a:avLst/>
          </a:prstGeom>
          <a:noFill/>
        </p:spPr>
        <p:txBody>
          <a:bodyPr wrap="none" rtlCol="0">
            <a:spAutoFit/>
          </a:bodyPr>
          <a:lstStyle/>
          <a:p>
            <a:r>
              <a:rPr lang="en-US" sz="2000" dirty="0">
                <a:solidFill>
                  <a:srgbClr val="3E3E3E"/>
                </a:solidFill>
                <a:latin typeface="Arial Narrow" panose="020B0606020202030204" pitchFamily="34" charset="0"/>
              </a:rPr>
              <a:t>Fever (from 100.4°F or higher)</a:t>
            </a:r>
          </a:p>
        </p:txBody>
      </p:sp>
      <p:sp>
        <p:nvSpPr>
          <p:cNvPr id="22" name="TextBox 21">
            <a:extLst>
              <a:ext uri="{FF2B5EF4-FFF2-40B4-BE49-F238E27FC236}">
                <a16:creationId xmlns:a16="http://schemas.microsoft.com/office/drawing/2014/main" id="{97BBA4DF-ADF2-43C8-94A7-137E7D5EE4E6}"/>
              </a:ext>
            </a:extLst>
          </p:cNvPr>
          <p:cNvSpPr txBox="1"/>
          <p:nvPr/>
        </p:nvSpPr>
        <p:spPr>
          <a:xfrm>
            <a:off x="970062" y="6192415"/>
            <a:ext cx="1284326" cy="400110"/>
          </a:xfrm>
          <a:prstGeom prst="rect">
            <a:avLst/>
          </a:prstGeom>
          <a:noFill/>
        </p:spPr>
        <p:txBody>
          <a:bodyPr wrap="none" rtlCol="0">
            <a:spAutoFit/>
          </a:bodyPr>
          <a:lstStyle/>
          <a:p>
            <a:r>
              <a:rPr lang="en-US" sz="2000" dirty="0">
                <a:solidFill>
                  <a:srgbClr val="3E3E3E"/>
                </a:solidFill>
                <a:latin typeface="Arial Narrow" panose="020B0606020202030204" pitchFamily="34" charset="0"/>
              </a:rPr>
              <a:t>New Cough</a:t>
            </a:r>
          </a:p>
        </p:txBody>
      </p:sp>
      <p:sp>
        <p:nvSpPr>
          <p:cNvPr id="23" name="TextBox 22">
            <a:extLst>
              <a:ext uri="{FF2B5EF4-FFF2-40B4-BE49-F238E27FC236}">
                <a16:creationId xmlns:a16="http://schemas.microsoft.com/office/drawing/2014/main" id="{CF5E3739-3828-47EF-B93D-9C2E4C10635F}"/>
              </a:ext>
            </a:extLst>
          </p:cNvPr>
          <p:cNvSpPr txBox="1"/>
          <p:nvPr/>
        </p:nvSpPr>
        <p:spPr>
          <a:xfrm>
            <a:off x="971377" y="6634219"/>
            <a:ext cx="4007828" cy="400110"/>
          </a:xfrm>
          <a:prstGeom prst="rect">
            <a:avLst/>
          </a:prstGeom>
          <a:noFill/>
        </p:spPr>
        <p:txBody>
          <a:bodyPr wrap="none" rtlCol="0">
            <a:spAutoFit/>
          </a:bodyPr>
          <a:lstStyle/>
          <a:p>
            <a:r>
              <a:rPr lang="en-US" sz="2000" dirty="0">
                <a:solidFill>
                  <a:srgbClr val="3E3E3E"/>
                </a:solidFill>
                <a:latin typeface="Arial Narrow" panose="020B0606020202030204" pitchFamily="34" charset="0"/>
              </a:rPr>
              <a:t>New Loss or Decrease in Sense of Smell</a:t>
            </a:r>
          </a:p>
        </p:txBody>
      </p:sp>
      <p:sp>
        <p:nvSpPr>
          <p:cNvPr id="24" name="TextBox 23">
            <a:extLst>
              <a:ext uri="{FF2B5EF4-FFF2-40B4-BE49-F238E27FC236}">
                <a16:creationId xmlns:a16="http://schemas.microsoft.com/office/drawing/2014/main" id="{726F5BB7-801C-4D0D-A09C-4AE0D3CB9990}"/>
              </a:ext>
            </a:extLst>
          </p:cNvPr>
          <p:cNvSpPr txBox="1"/>
          <p:nvPr/>
        </p:nvSpPr>
        <p:spPr>
          <a:xfrm>
            <a:off x="970063" y="7065364"/>
            <a:ext cx="2523448" cy="400110"/>
          </a:xfrm>
          <a:prstGeom prst="rect">
            <a:avLst/>
          </a:prstGeom>
          <a:noFill/>
        </p:spPr>
        <p:txBody>
          <a:bodyPr wrap="none" rtlCol="0">
            <a:spAutoFit/>
          </a:bodyPr>
          <a:lstStyle/>
          <a:p>
            <a:r>
              <a:rPr lang="en-US" sz="2000" dirty="0">
                <a:solidFill>
                  <a:srgbClr val="3E3E3E"/>
                </a:solidFill>
                <a:latin typeface="Arial Narrow" panose="020B0606020202030204" pitchFamily="34" charset="0"/>
              </a:rPr>
              <a:t>New Shortness of Breath</a:t>
            </a:r>
          </a:p>
        </p:txBody>
      </p:sp>
      <p:sp>
        <p:nvSpPr>
          <p:cNvPr id="26" name="TextBox 25">
            <a:extLst>
              <a:ext uri="{FF2B5EF4-FFF2-40B4-BE49-F238E27FC236}">
                <a16:creationId xmlns:a16="http://schemas.microsoft.com/office/drawing/2014/main" id="{EF68BBA4-CE15-49B1-8FC5-DABB2803BDA1}"/>
              </a:ext>
            </a:extLst>
          </p:cNvPr>
          <p:cNvSpPr txBox="1"/>
          <p:nvPr/>
        </p:nvSpPr>
        <p:spPr>
          <a:xfrm>
            <a:off x="580722" y="428477"/>
            <a:ext cx="5660887" cy="1210844"/>
          </a:xfrm>
          <a:prstGeom prst="rect">
            <a:avLst/>
          </a:prstGeom>
          <a:noFill/>
        </p:spPr>
        <p:txBody>
          <a:bodyPr wrap="square" rtlCol="0">
            <a:spAutoFit/>
          </a:bodyPr>
          <a:lstStyle/>
          <a:p>
            <a:pPr>
              <a:lnSpc>
                <a:spcPts val="4278"/>
              </a:lnSpc>
            </a:pPr>
            <a:r>
              <a:rPr lang="en-US" sz="4800" b="1" i="1" dirty="0">
                <a:solidFill>
                  <a:schemeClr val="bg1"/>
                </a:solidFill>
                <a:latin typeface="Arial Narrow" panose="020B0606020202030204" pitchFamily="34" charset="0"/>
              </a:rPr>
              <a:t>VISITOR</a:t>
            </a:r>
          </a:p>
          <a:p>
            <a:pPr>
              <a:lnSpc>
                <a:spcPts val="4278"/>
              </a:lnSpc>
            </a:pPr>
            <a:r>
              <a:rPr lang="en-US" sz="4800" b="1" i="1" dirty="0">
                <a:solidFill>
                  <a:schemeClr val="bg1"/>
                </a:solidFill>
                <a:latin typeface="Arial Narrow" panose="020B0606020202030204" pitchFamily="34" charset="0"/>
              </a:rPr>
              <a:t>REQUIREMENTS</a:t>
            </a:r>
          </a:p>
        </p:txBody>
      </p:sp>
      <p:sp>
        <p:nvSpPr>
          <p:cNvPr id="27" name="TextBox 26">
            <a:extLst>
              <a:ext uri="{FF2B5EF4-FFF2-40B4-BE49-F238E27FC236}">
                <a16:creationId xmlns:a16="http://schemas.microsoft.com/office/drawing/2014/main" id="{73BBCC6F-3D46-4C77-85DA-6365BD932936}"/>
              </a:ext>
            </a:extLst>
          </p:cNvPr>
          <p:cNvSpPr txBox="1"/>
          <p:nvPr/>
        </p:nvSpPr>
        <p:spPr>
          <a:xfrm>
            <a:off x="970061" y="7520514"/>
            <a:ext cx="2768707" cy="400110"/>
          </a:xfrm>
          <a:prstGeom prst="rect">
            <a:avLst/>
          </a:prstGeom>
          <a:noFill/>
        </p:spPr>
        <p:txBody>
          <a:bodyPr wrap="none" rtlCol="0">
            <a:spAutoFit/>
          </a:bodyPr>
          <a:lstStyle/>
          <a:p>
            <a:r>
              <a:rPr lang="en-US" sz="2000" dirty="0">
                <a:solidFill>
                  <a:srgbClr val="3E3E3E"/>
                </a:solidFill>
                <a:latin typeface="Arial Narrow" panose="020B0606020202030204" pitchFamily="34" charset="0"/>
              </a:rPr>
              <a:t>Diarrhea (abnormal for you)</a:t>
            </a:r>
          </a:p>
        </p:txBody>
      </p:sp>
      <p:sp>
        <p:nvSpPr>
          <p:cNvPr id="4" name="Oval 3">
            <a:extLst>
              <a:ext uri="{FF2B5EF4-FFF2-40B4-BE49-F238E27FC236}">
                <a16:creationId xmlns:a16="http://schemas.microsoft.com/office/drawing/2014/main" id="{95757E74-F49A-43E8-95B4-81EC0909F6EF}"/>
              </a:ext>
            </a:extLst>
          </p:cNvPr>
          <p:cNvSpPr/>
          <p:nvPr/>
        </p:nvSpPr>
        <p:spPr>
          <a:xfrm flipH="1">
            <a:off x="880819" y="5590352"/>
            <a:ext cx="69678" cy="69678"/>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solidFill>
                <a:srgbClr val="3E3E3E"/>
              </a:solidFill>
            </a:endParaRPr>
          </a:p>
        </p:txBody>
      </p:sp>
      <p:sp>
        <p:nvSpPr>
          <p:cNvPr id="28" name="Oval 27">
            <a:extLst>
              <a:ext uri="{FF2B5EF4-FFF2-40B4-BE49-F238E27FC236}">
                <a16:creationId xmlns:a16="http://schemas.microsoft.com/office/drawing/2014/main" id="{228B887D-845E-4721-B446-8A99E217C1AD}"/>
              </a:ext>
            </a:extLst>
          </p:cNvPr>
          <p:cNvSpPr/>
          <p:nvPr/>
        </p:nvSpPr>
        <p:spPr>
          <a:xfrm flipH="1">
            <a:off x="880819" y="5964038"/>
            <a:ext cx="69678" cy="69678"/>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solidFill>
                <a:srgbClr val="3E3E3E"/>
              </a:solidFill>
            </a:endParaRPr>
          </a:p>
        </p:txBody>
      </p:sp>
      <p:sp>
        <p:nvSpPr>
          <p:cNvPr id="29" name="Oval 28">
            <a:extLst>
              <a:ext uri="{FF2B5EF4-FFF2-40B4-BE49-F238E27FC236}">
                <a16:creationId xmlns:a16="http://schemas.microsoft.com/office/drawing/2014/main" id="{3F9125C0-F4EC-4C0F-9E35-0226CCA68E81}"/>
              </a:ext>
            </a:extLst>
          </p:cNvPr>
          <p:cNvSpPr/>
          <p:nvPr/>
        </p:nvSpPr>
        <p:spPr>
          <a:xfrm flipH="1">
            <a:off x="880819" y="6365791"/>
            <a:ext cx="69678" cy="69678"/>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solidFill>
                <a:srgbClr val="3E3E3E"/>
              </a:solidFill>
            </a:endParaRPr>
          </a:p>
        </p:txBody>
      </p:sp>
      <p:sp>
        <p:nvSpPr>
          <p:cNvPr id="30" name="Oval 29">
            <a:extLst>
              <a:ext uri="{FF2B5EF4-FFF2-40B4-BE49-F238E27FC236}">
                <a16:creationId xmlns:a16="http://schemas.microsoft.com/office/drawing/2014/main" id="{4DAFDF45-0BA3-4FBE-9828-1A3877BAC47E}"/>
              </a:ext>
            </a:extLst>
          </p:cNvPr>
          <p:cNvSpPr/>
          <p:nvPr/>
        </p:nvSpPr>
        <p:spPr>
          <a:xfrm flipH="1">
            <a:off x="880819" y="6798789"/>
            <a:ext cx="69678" cy="69678"/>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solidFill>
                <a:srgbClr val="3E3E3E"/>
              </a:solidFill>
            </a:endParaRPr>
          </a:p>
        </p:txBody>
      </p:sp>
      <p:sp>
        <p:nvSpPr>
          <p:cNvPr id="31" name="Oval 30">
            <a:extLst>
              <a:ext uri="{FF2B5EF4-FFF2-40B4-BE49-F238E27FC236}">
                <a16:creationId xmlns:a16="http://schemas.microsoft.com/office/drawing/2014/main" id="{A855EEAE-54B6-4D24-8EA9-D4633BA49FBF}"/>
              </a:ext>
            </a:extLst>
          </p:cNvPr>
          <p:cNvSpPr/>
          <p:nvPr/>
        </p:nvSpPr>
        <p:spPr>
          <a:xfrm flipH="1">
            <a:off x="880819" y="7229638"/>
            <a:ext cx="69678" cy="69678"/>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solidFill>
                <a:srgbClr val="3E3E3E"/>
              </a:solidFill>
            </a:endParaRPr>
          </a:p>
        </p:txBody>
      </p:sp>
      <p:sp>
        <p:nvSpPr>
          <p:cNvPr id="32" name="Oval 31">
            <a:extLst>
              <a:ext uri="{FF2B5EF4-FFF2-40B4-BE49-F238E27FC236}">
                <a16:creationId xmlns:a16="http://schemas.microsoft.com/office/drawing/2014/main" id="{4DE6523C-CF21-462C-883A-ED6C77606C75}"/>
              </a:ext>
            </a:extLst>
          </p:cNvPr>
          <p:cNvSpPr/>
          <p:nvPr/>
        </p:nvSpPr>
        <p:spPr>
          <a:xfrm flipH="1">
            <a:off x="880819" y="7708615"/>
            <a:ext cx="69678" cy="69678"/>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solidFill>
                <a:srgbClr val="3E3E3E"/>
              </a:solidFill>
            </a:endParaRPr>
          </a:p>
        </p:txBody>
      </p:sp>
      <p:sp>
        <p:nvSpPr>
          <p:cNvPr id="18" name="TextBox 17">
            <a:extLst>
              <a:ext uri="{FF2B5EF4-FFF2-40B4-BE49-F238E27FC236}">
                <a16:creationId xmlns:a16="http://schemas.microsoft.com/office/drawing/2014/main" id="{58CC6819-80EE-4823-9D13-EC31D279A2B5}"/>
              </a:ext>
            </a:extLst>
          </p:cNvPr>
          <p:cNvSpPr txBox="1"/>
          <p:nvPr/>
        </p:nvSpPr>
        <p:spPr>
          <a:xfrm>
            <a:off x="580722" y="9450533"/>
            <a:ext cx="6812924" cy="299313"/>
          </a:xfrm>
          <a:prstGeom prst="rect">
            <a:avLst/>
          </a:prstGeom>
          <a:noFill/>
        </p:spPr>
        <p:txBody>
          <a:bodyPr wrap="square" rtlCol="0">
            <a:spAutoFit/>
          </a:bodyPr>
          <a:lstStyle/>
          <a:p>
            <a:r>
              <a:rPr lang="en-US" sz="1345" b="1" dirty="0">
                <a:solidFill>
                  <a:schemeClr val="bg1"/>
                </a:solidFill>
                <a:latin typeface="Arial Narrow" panose="020B0606020202030204" pitchFamily="34" charset="0"/>
              </a:rPr>
              <a:t>Please if you are not feeling well, stay home for your safety and the safety of others.</a:t>
            </a:r>
          </a:p>
        </p:txBody>
      </p:sp>
      <p:sp>
        <p:nvSpPr>
          <p:cNvPr id="33" name="TextBox 32">
            <a:extLst>
              <a:ext uri="{FF2B5EF4-FFF2-40B4-BE49-F238E27FC236}">
                <a16:creationId xmlns:a16="http://schemas.microsoft.com/office/drawing/2014/main" id="{FBED7A26-7E5F-4F92-921D-86E9858C0964}"/>
              </a:ext>
            </a:extLst>
          </p:cNvPr>
          <p:cNvSpPr txBox="1"/>
          <p:nvPr/>
        </p:nvSpPr>
        <p:spPr>
          <a:xfrm>
            <a:off x="448693" y="2015711"/>
            <a:ext cx="5001612" cy="1754326"/>
          </a:xfrm>
          <a:prstGeom prst="rect">
            <a:avLst/>
          </a:prstGeom>
          <a:noFill/>
        </p:spPr>
        <p:txBody>
          <a:bodyPr wrap="square" rtlCol="0">
            <a:spAutoFit/>
          </a:bodyPr>
          <a:lstStyle/>
          <a:p>
            <a:r>
              <a:rPr lang="en-US" dirty="0">
                <a:solidFill>
                  <a:schemeClr val="tx1">
                    <a:lumMod val="65000"/>
                    <a:lumOff val="35000"/>
                  </a:schemeClr>
                </a:solidFill>
                <a:latin typeface="Arial Narrow" panose="020B0606020202030204" pitchFamily="34" charset="0"/>
              </a:rPr>
              <a:t>The safety of our employees, supplier partners, customers, families and visitors remain our overriding priority. Access is limited to any external customers or visitors on the complex based on the COVID-19 pandemic. </a:t>
            </a:r>
            <a:r>
              <a:rPr lang="en-US" b="1" dirty="0">
                <a:solidFill>
                  <a:schemeClr val="tx1">
                    <a:lumMod val="65000"/>
                    <a:lumOff val="35000"/>
                  </a:schemeClr>
                </a:solidFill>
                <a:latin typeface="Arial Narrow" panose="020B0606020202030204" pitchFamily="34" charset="0"/>
              </a:rPr>
              <a:t>Prior approval required by host.</a:t>
            </a:r>
          </a:p>
          <a:p>
            <a:endParaRPr lang="en-US" b="1" dirty="0">
              <a:solidFill>
                <a:schemeClr val="tx1">
                  <a:lumMod val="65000"/>
                  <a:lumOff val="35000"/>
                </a:schemeClr>
              </a:solidFill>
              <a:latin typeface="Arial Narrow" panose="020B0606020202030204" pitchFamily="34" charset="0"/>
            </a:endParaRPr>
          </a:p>
        </p:txBody>
      </p:sp>
      <p:pic>
        <p:nvPicPr>
          <p:cNvPr id="7" name="Picture 6" descr="A screenshot of a cell phone&#10;&#10;Description automatically generated">
            <a:extLst>
              <a:ext uri="{FF2B5EF4-FFF2-40B4-BE49-F238E27FC236}">
                <a16:creationId xmlns:a16="http://schemas.microsoft.com/office/drawing/2014/main" id="{0429A94C-407F-4F1C-9A14-326E365F49B7}"/>
              </a:ext>
            </a:extLst>
          </p:cNvPr>
          <p:cNvPicPr>
            <a:picLocks noChangeAspect="1"/>
          </p:cNvPicPr>
          <p:nvPr/>
        </p:nvPicPr>
        <p:blipFill rotWithShape="1">
          <a:blip r:embed="rId3">
            <a:extLst>
              <a:ext uri="{28A0092B-C50C-407E-A947-70E740481C1C}">
                <a14:useLocalDpi xmlns:a14="http://schemas.microsoft.com/office/drawing/2010/main" val="0"/>
              </a:ext>
            </a:extLst>
          </a:blip>
          <a:srcRect l="67533" t="17225" r="4873" b="63831"/>
          <a:stretch/>
        </p:blipFill>
        <p:spPr>
          <a:xfrm>
            <a:off x="5248950" y="1858430"/>
            <a:ext cx="2144696" cy="1905442"/>
          </a:xfrm>
          <a:prstGeom prst="rect">
            <a:avLst/>
          </a:prstGeom>
        </p:spPr>
      </p:pic>
    </p:spTree>
    <p:extLst>
      <p:ext uri="{BB962C8B-B14F-4D97-AF65-F5344CB8AC3E}">
        <p14:creationId xmlns:p14="http://schemas.microsoft.com/office/powerpoint/2010/main" val="223955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44C54A4-0BAF-47BE-B76C-76B7AB42B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9767"/>
            <a:ext cx="7772400" cy="5029200"/>
          </a:xfrm>
          <a:prstGeom prst="rect">
            <a:avLst/>
          </a:prstGeom>
        </p:spPr>
      </p:pic>
      <p:sp>
        <p:nvSpPr>
          <p:cNvPr id="5" name="Rectangle 4">
            <a:extLst>
              <a:ext uri="{FF2B5EF4-FFF2-40B4-BE49-F238E27FC236}">
                <a16:creationId xmlns:a16="http://schemas.microsoft.com/office/drawing/2014/main" id="{4312503A-1EDA-410A-8319-C2B11B6DBEA4}"/>
              </a:ext>
            </a:extLst>
          </p:cNvPr>
          <p:cNvSpPr/>
          <p:nvPr/>
        </p:nvSpPr>
        <p:spPr>
          <a:xfrm>
            <a:off x="5782614" y="7598535"/>
            <a:ext cx="1803042" cy="6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2D53E91-FA93-431B-B3F6-753E3FCBDA5E}"/>
              </a:ext>
            </a:extLst>
          </p:cNvPr>
          <p:cNvSpPr/>
          <p:nvPr/>
        </p:nvSpPr>
        <p:spPr>
          <a:xfrm>
            <a:off x="3322749" y="8448541"/>
            <a:ext cx="940158" cy="270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9F789F5-7B4E-4C91-B2F1-335625DEF23B}"/>
              </a:ext>
            </a:extLst>
          </p:cNvPr>
          <p:cNvSpPr/>
          <p:nvPr/>
        </p:nvSpPr>
        <p:spPr>
          <a:xfrm>
            <a:off x="3886200" y="9120925"/>
            <a:ext cx="273676" cy="12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7DD1CDA-4DAA-4C8A-837A-572CFFFDD8C5}"/>
              </a:ext>
            </a:extLst>
          </p:cNvPr>
          <p:cNvSpPr/>
          <p:nvPr/>
        </p:nvSpPr>
        <p:spPr>
          <a:xfrm>
            <a:off x="0" y="0"/>
            <a:ext cx="7772400" cy="4729767"/>
          </a:xfrm>
          <a:prstGeom prst="rect">
            <a:avLst/>
          </a:prstGeom>
          <a:solidFill>
            <a:srgbClr val="DF09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123D1F1-4B9D-4CBE-AE2D-F3733285950F}"/>
              </a:ext>
            </a:extLst>
          </p:cNvPr>
          <p:cNvSpPr txBox="1"/>
          <p:nvPr/>
        </p:nvSpPr>
        <p:spPr>
          <a:xfrm>
            <a:off x="454015" y="622198"/>
            <a:ext cx="5737468" cy="2477601"/>
          </a:xfrm>
          <a:prstGeom prst="rect">
            <a:avLst/>
          </a:prstGeom>
          <a:noFill/>
        </p:spPr>
        <p:txBody>
          <a:bodyPr wrap="none" rtlCol="0">
            <a:spAutoFit/>
          </a:bodyPr>
          <a:lstStyle/>
          <a:p>
            <a:pPr>
              <a:lnSpc>
                <a:spcPts val="9300"/>
              </a:lnSpc>
            </a:pPr>
            <a:r>
              <a:rPr lang="en-US" sz="9600" b="1" i="1" dirty="0">
                <a:solidFill>
                  <a:schemeClr val="bg1"/>
                </a:solidFill>
                <a:latin typeface="Arial Narrow" panose="020B0606020202030204" pitchFamily="34" charset="0"/>
              </a:rPr>
              <a:t>WELCOME </a:t>
            </a:r>
          </a:p>
          <a:p>
            <a:pPr>
              <a:lnSpc>
                <a:spcPts val="9300"/>
              </a:lnSpc>
            </a:pPr>
            <a:r>
              <a:rPr lang="en-US" sz="9600" b="1" i="1" dirty="0">
                <a:solidFill>
                  <a:schemeClr val="bg1"/>
                </a:solidFill>
                <a:latin typeface="Arial Narrow" panose="020B0606020202030204" pitchFamily="34" charset="0"/>
              </a:rPr>
              <a:t>BACK</a:t>
            </a:r>
          </a:p>
        </p:txBody>
      </p:sp>
      <p:sp>
        <p:nvSpPr>
          <p:cNvPr id="12" name="Freeform: Shape 11">
            <a:extLst>
              <a:ext uri="{FF2B5EF4-FFF2-40B4-BE49-F238E27FC236}">
                <a16:creationId xmlns:a16="http://schemas.microsoft.com/office/drawing/2014/main" id="{990CC7DE-65A0-4022-9A59-BFBD424FB98D}"/>
              </a:ext>
            </a:extLst>
          </p:cNvPr>
          <p:cNvSpPr/>
          <p:nvPr/>
        </p:nvSpPr>
        <p:spPr>
          <a:xfrm>
            <a:off x="-25759" y="2639539"/>
            <a:ext cx="7856114" cy="2090228"/>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A77BF139-BDFA-4B53-A5CF-AFBA3CAEB41A}"/>
              </a:ext>
            </a:extLst>
          </p:cNvPr>
          <p:cNvCxnSpPr>
            <a:cxnSpLocks/>
            <a:stCxn id="12" idx="0"/>
            <a:endCxn id="12" idx="1"/>
          </p:cNvCxnSpPr>
          <p:nvPr/>
        </p:nvCxnSpPr>
        <p:spPr>
          <a:xfrm flipV="1">
            <a:off x="-25759" y="2639539"/>
            <a:ext cx="7856114" cy="1257630"/>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1A6D123-E768-4E23-A07F-A225B060B77D}"/>
              </a:ext>
            </a:extLst>
          </p:cNvPr>
          <p:cNvSpPr txBox="1"/>
          <p:nvPr/>
        </p:nvSpPr>
        <p:spPr>
          <a:xfrm>
            <a:off x="5182777" y="3684653"/>
            <a:ext cx="1745734" cy="369332"/>
          </a:xfrm>
          <a:prstGeom prst="rect">
            <a:avLst/>
          </a:prstGeom>
          <a:noFill/>
        </p:spPr>
        <p:txBody>
          <a:bodyPr wrap="none" rtlCol="0">
            <a:spAutoFit/>
          </a:bodyPr>
          <a:lstStyle/>
          <a:p>
            <a:r>
              <a:rPr lang="en-US" dirty="0"/>
              <a:t>ADD LOGO HERE</a:t>
            </a:r>
          </a:p>
        </p:txBody>
      </p:sp>
      <p:sp>
        <p:nvSpPr>
          <p:cNvPr id="15" name="TextBox 14">
            <a:extLst>
              <a:ext uri="{FF2B5EF4-FFF2-40B4-BE49-F238E27FC236}">
                <a16:creationId xmlns:a16="http://schemas.microsoft.com/office/drawing/2014/main" id="{09DC2860-B950-40A3-B85D-6968FEE8E6C2}"/>
              </a:ext>
            </a:extLst>
          </p:cNvPr>
          <p:cNvSpPr txBox="1"/>
          <p:nvPr/>
        </p:nvSpPr>
        <p:spPr>
          <a:xfrm>
            <a:off x="5811268" y="7761598"/>
            <a:ext cx="1702710" cy="369332"/>
          </a:xfrm>
          <a:prstGeom prst="rect">
            <a:avLst/>
          </a:prstGeom>
          <a:noFill/>
        </p:spPr>
        <p:txBody>
          <a:bodyPr wrap="none" rtlCol="0">
            <a:spAutoFit/>
          </a:bodyPr>
          <a:lstStyle/>
          <a:p>
            <a:r>
              <a:rPr lang="en-US" dirty="0"/>
              <a:t>ADD QR/PHONE</a:t>
            </a:r>
          </a:p>
        </p:txBody>
      </p:sp>
      <p:sp>
        <p:nvSpPr>
          <p:cNvPr id="16" name="TextBox 15">
            <a:extLst>
              <a:ext uri="{FF2B5EF4-FFF2-40B4-BE49-F238E27FC236}">
                <a16:creationId xmlns:a16="http://schemas.microsoft.com/office/drawing/2014/main" id="{67AB8CCB-9130-4FA5-B506-C55C6F0E9326}"/>
              </a:ext>
            </a:extLst>
          </p:cNvPr>
          <p:cNvSpPr txBox="1"/>
          <p:nvPr/>
        </p:nvSpPr>
        <p:spPr>
          <a:xfrm>
            <a:off x="-2034862" y="2364883"/>
            <a:ext cx="1186222" cy="523220"/>
          </a:xfrm>
          <a:prstGeom prst="rect">
            <a:avLst/>
          </a:prstGeom>
          <a:noFill/>
        </p:spPr>
        <p:txBody>
          <a:bodyPr wrap="none" rtlCol="0">
            <a:spAutoFit/>
          </a:bodyPr>
          <a:lstStyle/>
          <a:p>
            <a:r>
              <a:rPr lang="en-US" sz="2800" dirty="0"/>
              <a:t>FRONT</a:t>
            </a:r>
          </a:p>
        </p:txBody>
      </p:sp>
      <p:sp>
        <p:nvSpPr>
          <p:cNvPr id="17" name="TextBox 16">
            <a:extLst>
              <a:ext uri="{FF2B5EF4-FFF2-40B4-BE49-F238E27FC236}">
                <a16:creationId xmlns:a16="http://schemas.microsoft.com/office/drawing/2014/main" id="{47541087-C68E-4B22-834B-4FCD9D229B5C}"/>
              </a:ext>
            </a:extLst>
          </p:cNvPr>
          <p:cNvSpPr txBox="1"/>
          <p:nvPr/>
        </p:nvSpPr>
        <p:spPr>
          <a:xfrm>
            <a:off x="-2034862" y="7075315"/>
            <a:ext cx="959173" cy="523220"/>
          </a:xfrm>
          <a:prstGeom prst="rect">
            <a:avLst/>
          </a:prstGeom>
          <a:noFill/>
        </p:spPr>
        <p:txBody>
          <a:bodyPr wrap="none" rtlCol="0">
            <a:spAutoFit/>
          </a:bodyPr>
          <a:lstStyle/>
          <a:p>
            <a:r>
              <a:rPr lang="en-US" sz="2800" dirty="0"/>
              <a:t>BACK</a:t>
            </a:r>
          </a:p>
        </p:txBody>
      </p:sp>
      <p:sp>
        <p:nvSpPr>
          <p:cNvPr id="18" name="TextBox 17">
            <a:extLst>
              <a:ext uri="{FF2B5EF4-FFF2-40B4-BE49-F238E27FC236}">
                <a16:creationId xmlns:a16="http://schemas.microsoft.com/office/drawing/2014/main" id="{B175AFD4-29A8-447E-9742-97C36FFDE754}"/>
              </a:ext>
            </a:extLst>
          </p:cNvPr>
          <p:cNvSpPr txBox="1"/>
          <p:nvPr/>
        </p:nvSpPr>
        <p:spPr>
          <a:xfrm>
            <a:off x="-2011078" y="2090533"/>
            <a:ext cx="1191416" cy="369332"/>
          </a:xfrm>
          <a:prstGeom prst="rect">
            <a:avLst/>
          </a:prstGeom>
          <a:noFill/>
        </p:spPr>
        <p:txBody>
          <a:bodyPr wrap="none" rtlCol="0">
            <a:spAutoFit/>
          </a:bodyPr>
          <a:lstStyle/>
          <a:p>
            <a:r>
              <a:rPr lang="en-US" dirty="0">
                <a:solidFill>
                  <a:schemeClr val="bg1"/>
                </a:solidFill>
                <a:highlight>
                  <a:srgbClr val="FF0000"/>
                </a:highlight>
              </a:rPr>
              <a:t>POSTCARD</a:t>
            </a:r>
          </a:p>
        </p:txBody>
      </p:sp>
      <p:sp>
        <p:nvSpPr>
          <p:cNvPr id="19" name="TextBox 18">
            <a:extLst>
              <a:ext uri="{FF2B5EF4-FFF2-40B4-BE49-F238E27FC236}">
                <a16:creationId xmlns:a16="http://schemas.microsoft.com/office/drawing/2014/main" id="{968602B0-1FA2-46B1-B3DF-F9922544F83D}"/>
              </a:ext>
            </a:extLst>
          </p:cNvPr>
          <p:cNvSpPr txBox="1"/>
          <p:nvPr/>
        </p:nvSpPr>
        <p:spPr>
          <a:xfrm>
            <a:off x="-2092558" y="6822362"/>
            <a:ext cx="1191416" cy="369332"/>
          </a:xfrm>
          <a:prstGeom prst="rect">
            <a:avLst/>
          </a:prstGeom>
          <a:noFill/>
        </p:spPr>
        <p:txBody>
          <a:bodyPr wrap="none" rtlCol="0">
            <a:spAutoFit/>
          </a:bodyPr>
          <a:lstStyle/>
          <a:p>
            <a:r>
              <a:rPr lang="en-US" dirty="0">
                <a:solidFill>
                  <a:schemeClr val="bg1"/>
                </a:solidFill>
                <a:highlight>
                  <a:srgbClr val="FF0000"/>
                </a:highlight>
              </a:rPr>
              <a:t>POSTCARD</a:t>
            </a:r>
          </a:p>
        </p:txBody>
      </p:sp>
    </p:spTree>
    <p:extLst>
      <p:ext uri="{BB962C8B-B14F-4D97-AF65-F5344CB8AC3E}">
        <p14:creationId xmlns:p14="http://schemas.microsoft.com/office/powerpoint/2010/main" val="178179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F0923D37-74AD-4316-A03B-B81F4F83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Rectangle 4">
            <a:extLst>
              <a:ext uri="{FF2B5EF4-FFF2-40B4-BE49-F238E27FC236}">
                <a16:creationId xmlns:a16="http://schemas.microsoft.com/office/drawing/2014/main" id="{0E536475-CD7D-4CD1-81E9-E1E6CEE821C7}"/>
              </a:ext>
            </a:extLst>
          </p:cNvPr>
          <p:cNvSpPr/>
          <p:nvPr/>
        </p:nvSpPr>
        <p:spPr>
          <a:xfrm>
            <a:off x="811369" y="1983346"/>
            <a:ext cx="695459" cy="206062"/>
          </a:xfrm>
          <a:prstGeom prst="rect">
            <a:avLst/>
          </a:prstGeom>
          <a:solidFill>
            <a:srgbClr val="3D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948C146-D6EA-48B1-B633-3B31CC7CA6CD}"/>
              </a:ext>
            </a:extLst>
          </p:cNvPr>
          <p:cNvSpPr/>
          <p:nvPr/>
        </p:nvSpPr>
        <p:spPr>
          <a:xfrm>
            <a:off x="811369" y="3797121"/>
            <a:ext cx="695459" cy="206062"/>
          </a:xfrm>
          <a:prstGeom prst="rect">
            <a:avLst/>
          </a:prstGeom>
          <a:solidFill>
            <a:srgbClr val="3D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C0CD9B-F2CE-46ED-BD49-F11873879D31}"/>
              </a:ext>
            </a:extLst>
          </p:cNvPr>
          <p:cNvSpPr/>
          <p:nvPr/>
        </p:nvSpPr>
        <p:spPr>
          <a:xfrm>
            <a:off x="837126" y="5649533"/>
            <a:ext cx="695459" cy="206062"/>
          </a:xfrm>
          <a:prstGeom prst="rect">
            <a:avLst/>
          </a:prstGeom>
          <a:solidFill>
            <a:srgbClr val="3D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B1ADEA6-995E-45F6-9F23-E33C0325D26A}"/>
              </a:ext>
            </a:extLst>
          </p:cNvPr>
          <p:cNvSpPr/>
          <p:nvPr/>
        </p:nvSpPr>
        <p:spPr>
          <a:xfrm>
            <a:off x="837127" y="7489066"/>
            <a:ext cx="695459" cy="206062"/>
          </a:xfrm>
          <a:prstGeom prst="rect">
            <a:avLst/>
          </a:prstGeom>
          <a:solidFill>
            <a:srgbClr val="3D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7564CF-EA7A-4043-989C-2D99ABDA09C1}"/>
              </a:ext>
            </a:extLst>
          </p:cNvPr>
          <p:cNvSpPr/>
          <p:nvPr/>
        </p:nvSpPr>
        <p:spPr>
          <a:xfrm>
            <a:off x="824248" y="9315720"/>
            <a:ext cx="695459" cy="206062"/>
          </a:xfrm>
          <a:prstGeom prst="rect">
            <a:avLst/>
          </a:prstGeom>
          <a:solidFill>
            <a:srgbClr val="3D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D6A1B94-5A25-4687-A7C9-10113D5FFA35}"/>
              </a:ext>
            </a:extLst>
          </p:cNvPr>
          <p:cNvSpPr/>
          <p:nvPr/>
        </p:nvSpPr>
        <p:spPr>
          <a:xfrm>
            <a:off x="4080457" y="1983346"/>
            <a:ext cx="695459" cy="206062"/>
          </a:xfrm>
          <a:prstGeom prst="rect">
            <a:avLst/>
          </a:prstGeom>
          <a:solidFill>
            <a:srgbClr val="3D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1C54C6C-86E7-4097-842E-FA0549ABB6B7}"/>
              </a:ext>
            </a:extLst>
          </p:cNvPr>
          <p:cNvSpPr/>
          <p:nvPr/>
        </p:nvSpPr>
        <p:spPr>
          <a:xfrm>
            <a:off x="4080457" y="3797121"/>
            <a:ext cx="695459" cy="206062"/>
          </a:xfrm>
          <a:prstGeom prst="rect">
            <a:avLst/>
          </a:prstGeom>
          <a:solidFill>
            <a:srgbClr val="3D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C9AB2B1-5098-4357-BF10-0FAD7FEA5884}"/>
              </a:ext>
            </a:extLst>
          </p:cNvPr>
          <p:cNvSpPr/>
          <p:nvPr/>
        </p:nvSpPr>
        <p:spPr>
          <a:xfrm>
            <a:off x="4106214" y="5649533"/>
            <a:ext cx="695459" cy="206062"/>
          </a:xfrm>
          <a:prstGeom prst="rect">
            <a:avLst/>
          </a:prstGeom>
          <a:solidFill>
            <a:srgbClr val="3D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99B5534-CDA4-4DF0-8983-5626CB71F8AD}"/>
              </a:ext>
            </a:extLst>
          </p:cNvPr>
          <p:cNvSpPr/>
          <p:nvPr/>
        </p:nvSpPr>
        <p:spPr>
          <a:xfrm>
            <a:off x="4106215" y="7489066"/>
            <a:ext cx="695459" cy="206062"/>
          </a:xfrm>
          <a:prstGeom prst="rect">
            <a:avLst/>
          </a:prstGeom>
          <a:solidFill>
            <a:srgbClr val="3D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878EB56-DF6E-49B3-838E-07B2B8E84280}"/>
              </a:ext>
            </a:extLst>
          </p:cNvPr>
          <p:cNvSpPr/>
          <p:nvPr/>
        </p:nvSpPr>
        <p:spPr>
          <a:xfrm>
            <a:off x="4093336" y="9315720"/>
            <a:ext cx="695459" cy="206062"/>
          </a:xfrm>
          <a:prstGeom prst="rect">
            <a:avLst/>
          </a:prstGeom>
          <a:solidFill>
            <a:srgbClr val="3D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041179F-190C-45C8-9C35-409D06434E58}"/>
              </a:ext>
            </a:extLst>
          </p:cNvPr>
          <p:cNvSpPr/>
          <p:nvPr/>
        </p:nvSpPr>
        <p:spPr>
          <a:xfrm>
            <a:off x="3052293" y="1056068"/>
            <a:ext cx="643944" cy="6439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D3832"/>
                </a:solidFill>
              </a:rPr>
              <a:t>QR</a:t>
            </a:r>
          </a:p>
          <a:p>
            <a:pPr algn="ctr"/>
            <a:r>
              <a:rPr lang="en-US" sz="1400" dirty="0">
                <a:solidFill>
                  <a:srgbClr val="3D3832"/>
                </a:solidFill>
              </a:rPr>
              <a:t>CODE</a:t>
            </a:r>
          </a:p>
        </p:txBody>
      </p:sp>
      <p:sp>
        <p:nvSpPr>
          <p:cNvPr id="18" name="Rectangle 17">
            <a:extLst>
              <a:ext uri="{FF2B5EF4-FFF2-40B4-BE49-F238E27FC236}">
                <a16:creationId xmlns:a16="http://schemas.microsoft.com/office/drawing/2014/main" id="{FF53C6F2-C60D-49B4-BA66-0A613F3666A1}"/>
              </a:ext>
            </a:extLst>
          </p:cNvPr>
          <p:cNvSpPr/>
          <p:nvPr/>
        </p:nvSpPr>
        <p:spPr>
          <a:xfrm>
            <a:off x="3052293" y="2895600"/>
            <a:ext cx="643944" cy="6439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D3832"/>
                </a:solidFill>
              </a:rPr>
              <a:t>QR</a:t>
            </a:r>
          </a:p>
          <a:p>
            <a:pPr algn="ctr"/>
            <a:r>
              <a:rPr lang="en-US" sz="1400" dirty="0">
                <a:solidFill>
                  <a:srgbClr val="3D3832"/>
                </a:solidFill>
              </a:rPr>
              <a:t>CODE</a:t>
            </a:r>
          </a:p>
        </p:txBody>
      </p:sp>
      <p:sp>
        <p:nvSpPr>
          <p:cNvPr id="19" name="Rectangle 18">
            <a:extLst>
              <a:ext uri="{FF2B5EF4-FFF2-40B4-BE49-F238E27FC236}">
                <a16:creationId xmlns:a16="http://schemas.microsoft.com/office/drawing/2014/main" id="{10A10A31-9D35-4876-B31A-6480BD286586}"/>
              </a:ext>
            </a:extLst>
          </p:cNvPr>
          <p:cNvSpPr/>
          <p:nvPr/>
        </p:nvSpPr>
        <p:spPr>
          <a:xfrm>
            <a:off x="3052293" y="4707228"/>
            <a:ext cx="643944" cy="6439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D3832"/>
                </a:solidFill>
              </a:rPr>
              <a:t>QR</a:t>
            </a:r>
          </a:p>
          <a:p>
            <a:pPr algn="ctr"/>
            <a:r>
              <a:rPr lang="en-US" sz="1400" dirty="0">
                <a:solidFill>
                  <a:srgbClr val="3D3832"/>
                </a:solidFill>
              </a:rPr>
              <a:t>CODE</a:t>
            </a:r>
          </a:p>
        </p:txBody>
      </p:sp>
      <p:sp>
        <p:nvSpPr>
          <p:cNvPr id="20" name="Rectangle 19">
            <a:extLst>
              <a:ext uri="{FF2B5EF4-FFF2-40B4-BE49-F238E27FC236}">
                <a16:creationId xmlns:a16="http://schemas.microsoft.com/office/drawing/2014/main" id="{16A632A1-149A-417E-ACB4-F1FFB6DF0C5D}"/>
              </a:ext>
            </a:extLst>
          </p:cNvPr>
          <p:cNvSpPr/>
          <p:nvPr/>
        </p:nvSpPr>
        <p:spPr>
          <a:xfrm>
            <a:off x="3052293" y="6544614"/>
            <a:ext cx="643944" cy="6439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D3832"/>
                </a:solidFill>
              </a:rPr>
              <a:t>QR</a:t>
            </a:r>
          </a:p>
          <a:p>
            <a:pPr algn="ctr"/>
            <a:r>
              <a:rPr lang="en-US" sz="1400" dirty="0">
                <a:solidFill>
                  <a:srgbClr val="3D3832"/>
                </a:solidFill>
              </a:rPr>
              <a:t>CODE</a:t>
            </a:r>
          </a:p>
        </p:txBody>
      </p:sp>
      <p:sp>
        <p:nvSpPr>
          <p:cNvPr id="21" name="Rectangle 20">
            <a:extLst>
              <a:ext uri="{FF2B5EF4-FFF2-40B4-BE49-F238E27FC236}">
                <a16:creationId xmlns:a16="http://schemas.microsoft.com/office/drawing/2014/main" id="{493821D8-8372-44D1-85B3-4D03734B5B8B}"/>
              </a:ext>
            </a:extLst>
          </p:cNvPr>
          <p:cNvSpPr/>
          <p:nvPr/>
        </p:nvSpPr>
        <p:spPr>
          <a:xfrm>
            <a:off x="3052293" y="8358388"/>
            <a:ext cx="643944" cy="6439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D3832"/>
                </a:solidFill>
              </a:rPr>
              <a:t>QR</a:t>
            </a:r>
          </a:p>
          <a:p>
            <a:pPr algn="ctr"/>
            <a:r>
              <a:rPr lang="en-US" sz="1400" dirty="0">
                <a:solidFill>
                  <a:srgbClr val="3D3832"/>
                </a:solidFill>
              </a:rPr>
              <a:t>CODE</a:t>
            </a:r>
          </a:p>
        </p:txBody>
      </p:sp>
      <p:sp>
        <p:nvSpPr>
          <p:cNvPr id="22" name="Rectangle 21">
            <a:extLst>
              <a:ext uri="{FF2B5EF4-FFF2-40B4-BE49-F238E27FC236}">
                <a16:creationId xmlns:a16="http://schemas.microsoft.com/office/drawing/2014/main" id="{9105C9F2-58F0-40B3-B3A3-AF76A0BB8905}"/>
              </a:ext>
            </a:extLst>
          </p:cNvPr>
          <p:cNvSpPr/>
          <p:nvPr/>
        </p:nvSpPr>
        <p:spPr>
          <a:xfrm>
            <a:off x="6269866" y="1056068"/>
            <a:ext cx="643944" cy="6439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D3832"/>
                </a:solidFill>
              </a:rPr>
              <a:t>QR</a:t>
            </a:r>
          </a:p>
          <a:p>
            <a:pPr algn="ctr"/>
            <a:r>
              <a:rPr lang="en-US" sz="1400" dirty="0">
                <a:solidFill>
                  <a:srgbClr val="3D3832"/>
                </a:solidFill>
              </a:rPr>
              <a:t>CODE</a:t>
            </a:r>
          </a:p>
        </p:txBody>
      </p:sp>
      <p:sp>
        <p:nvSpPr>
          <p:cNvPr id="23" name="Rectangle 22">
            <a:extLst>
              <a:ext uri="{FF2B5EF4-FFF2-40B4-BE49-F238E27FC236}">
                <a16:creationId xmlns:a16="http://schemas.microsoft.com/office/drawing/2014/main" id="{B59BE75C-DCE0-4A30-872E-FCD9F2C35BBF}"/>
              </a:ext>
            </a:extLst>
          </p:cNvPr>
          <p:cNvSpPr/>
          <p:nvPr/>
        </p:nvSpPr>
        <p:spPr>
          <a:xfrm>
            <a:off x="6269866" y="2895600"/>
            <a:ext cx="643944" cy="6439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D3832"/>
                </a:solidFill>
              </a:rPr>
              <a:t>QR</a:t>
            </a:r>
          </a:p>
          <a:p>
            <a:pPr algn="ctr"/>
            <a:r>
              <a:rPr lang="en-US" sz="1400" dirty="0">
                <a:solidFill>
                  <a:srgbClr val="3D3832"/>
                </a:solidFill>
              </a:rPr>
              <a:t>CODE</a:t>
            </a:r>
          </a:p>
        </p:txBody>
      </p:sp>
      <p:sp>
        <p:nvSpPr>
          <p:cNvPr id="24" name="Rectangle 23">
            <a:extLst>
              <a:ext uri="{FF2B5EF4-FFF2-40B4-BE49-F238E27FC236}">
                <a16:creationId xmlns:a16="http://schemas.microsoft.com/office/drawing/2014/main" id="{EEDFD058-C06F-4B6B-94A4-336DC2FEE777}"/>
              </a:ext>
            </a:extLst>
          </p:cNvPr>
          <p:cNvSpPr/>
          <p:nvPr/>
        </p:nvSpPr>
        <p:spPr>
          <a:xfrm>
            <a:off x="6269866" y="4707228"/>
            <a:ext cx="643944" cy="6439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D3832"/>
                </a:solidFill>
              </a:rPr>
              <a:t>QR</a:t>
            </a:r>
          </a:p>
          <a:p>
            <a:pPr algn="ctr"/>
            <a:r>
              <a:rPr lang="en-US" sz="1400" dirty="0">
                <a:solidFill>
                  <a:srgbClr val="3D3832"/>
                </a:solidFill>
              </a:rPr>
              <a:t>CODE</a:t>
            </a:r>
          </a:p>
        </p:txBody>
      </p:sp>
      <p:sp>
        <p:nvSpPr>
          <p:cNvPr id="25" name="Rectangle 24">
            <a:extLst>
              <a:ext uri="{FF2B5EF4-FFF2-40B4-BE49-F238E27FC236}">
                <a16:creationId xmlns:a16="http://schemas.microsoft.com/office/drawing/2014/main" id="{9AC028F3-F1AB-4841-9406-EC5F1907B750}"/>
              </a:ext>
            </a:extLst>
          </p:cNvPr>
          <p:cNvSpPr/>
          <p:nvPr/>
        </p:nvSpPr>
        <p:spPr>
          <a:xfrm>
            <a:off x="6269866" y="6544614"/>
            <a:ext cx="643944" cy="6439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D3832"/>
                </a:solidFill>
              </a:rPr>
              <a:t>QR</a:t>
            </a:r>
          </a:p>
          <a:p>
            <a:pPr algn="ctr"/>
            <a:r>
              <a:rPr lang="en-US" sz="1400" dirty="0">
                <a:solidFill>
                  <a:srgbClr val="3D3832"/>
                </a:solidFill>
              </a:rPr>
              <a:t>CODE</a:t>
            </a:r>
          </a:p>
        </p:txBody>
      </p:sp>
      <p:sp>
        <p:nvSpPr>
          <p:cNvPr id="26" name="Rectangle 25">
            <a:extLst>
              <a:ext uri="{FF2B5EF4-FFF2-40B4-BE49-F238E27FC236}">
                <a16:creationId xmlns:a16="http://schemas.microsoft.com/office/drawing/2014/main" id="{30DE3980-3714-4A7D-AA69-5242289BC5FE}"/>
              </a:ext>
            </a:extLst>
          </p:cNvPr>
          <p:cNvSpPr/>
          <p:nvPr/>
        </p:nvSpPr>
        <p:spPr>
          <a:xfrm>
            <a:off x="6269866" y="8358388"/>
            <a:ext cx="643944" cy="6439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D3832"/>
                </a:solidFill>
              </a:rPr>
              <a:t>QR</a:t>
            </a:r>
          </a:p>
          <a:p>
            <a:pPr algn="ctr"/>
            <a:r>
              <a:rPr lang="en-US" sz="1400" dirty="0">
                <a:solidFill>
                  <a:srgbClr val="3D3832"/>
                </a:solidFill>
              </a:rPr>
              <a:t>CODE</a:t>
            </a:r>
          </a:p>
        </p:txBody>
      </p:sp>
      <p:sp>
        <p:nvSpPr>
          <p:cNvPr id="27" name="Rectangle 26">
            <a:extLst>
              <a:ext uri="{FF2B5EF4-FFF2-40B4-BE49-F238E27FC236}">
                <a16:creationId xmlns:a16="http://schemas.microsoft.com/office/drawing/2014/main" id="{84F9E9CF-537F-4041-8FD4-23516BABA584}"/>
              </a:ext>
            </a:extLst>
          </p:cNvPr>
          <p:cNvSpPr/>
          <p:nvPr/>
        </p:nvSpPr>
        <p:spPr>
          <a:xfrm>
            <a:off x="1803043" y="1950077"/>
            <a:ext cx="1275008" cy="20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DF0909"/>
                </a:solidFill>
              </a:rPr>
              <a:t>PHONE NUMBER</a:t>
            </a:r>
          </a:p>
        </p:txBody>
      </p:sp>
      <p:sp>
        <p:nvSpPr>
          <p:cNvPr id="28" name="Rectangle 27">
            <a:extLst>
              <a:ext uri="{FF2B5EF4-FFF2-40B4-BE49-F238E27FC236}">
                <a16:creationId xmlns:a16="http://schemas.microsoft.com/office/drawing/2014/main" id="{0A412BFE-6903-4C06-905E-796129FA246B}"/>
              </a:ext>
            </a:extLst>
          </p:cNvPr>
          <p:cNvSpPr/>
          <p:nvPr/>
        </p:nvSpPr>
        <p:spPr>
          <a:xfrm>
            <a:off x="1777285" y="3758485"/>
            <a:ext cx="1275008" cy="20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DF0909"/>
                </a:solidFill>
              </a:rPr>
              <a:t>PHONE NUMBER</a:t>
            </a:r>
          </a:p>
        </p:txBody>
      </p:sp>
      <p:sp>
        <p:nvSpPr>
          <p:cNvPr id="29" name="Rectangle 28">
            <a:extLst>
              <a:ext uri="{FF2B5EF4-FFF2-40B4-BE49-F238E27FC236}">
                <a16:creationId xmlns:a16="http://schemas.microsoft.com/office/drawing/2014/main" id="{94926961-DFC9-4A3C-AF78-4FA876B05391}"/>
              </a:ext>
            </a:extLst>
          </p:cNvPr>
          <p:cNvSpPr/>
          <p:nvPr/>
        </p:nvSpPr>
        <p:spPr>
          <a:xfrm>
            <a:off x="1781577" y="5603385"/>
            <a:ext cx="1275008" cy="20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DF0909"/>
                </a:solidFill>
              </a:rPr>
              <a:t>PHONE NUMBER</a:t>
            </a:r>
          </a:p>
        </p:txBody>
      </p:sp>
      <p:sp>
        <p:nvSpPr>
          <p:cNvPr id="30" name="Rectangle 29">
            <a:extLst>
              <a:ext uri="{FF2B5EF4-FFF2-40B4-BE49-F238E27FC236}">
                <a16:creationId xmlns:a16="http://schemas.microsoft.com/office/drawing/2014/main" id="{ABB9CACE-7B2D-4A5F-8CD1-BF2F9A468551}"/>
              </a:ext>
            </a:extLst>
          </p:cNvPr>
          <p:cNvSpPr/>
          <p:nvPr/>
        </p:nvSpPr>
        <p:spPr>
          <a:xfrm>
            <a:off x="1755819" y="7411793"/>
            <a:ext cx="1275008" cy="20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DF0909"/>
                </a:solidFill>
              </a:rPr>
              <a:t>PHONE NUMBER</a:t>
            </a:r>
          </a:p>
        </p:txBody>
      </p:sp>
      <p:sp>
        <p:nvSpPr>
          <p:cNvPr id="31" name="Rectangle 30">
            <a:extLst>
              <a:ext uri="{FF2B5EF4-FFF2-40B4-BE49-F238E27FC236}">
                <a16:creationId xmlns:a16="http://schemas.microsoft.com/office/drawing/2014/main" id="{86435703-E956-4FB2-8ACE-921EABD5E56D}"/>
              </a:ext>
            </a:extLst>
          </p:cNvPr>
          <p:cNvSpPr/>
          <p:nvPr/>
        </p:nvSpPr>
        <p:spPr>
          <a:xfrm>
            <a:off x="1777285" y="9252401"/>
            <a:ext cx="1275008" cy="20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DF0909"/>
                </a:solidFill>
              </a:rPr>
              <a:t>PHONE NUMBER</a:t>
            </a:r>
          </a:p>
        </p:txBody>
      </p:sp>
      <p:sp>
        <p:nvSpPr>
          <p:cNvPr id="32" name="Rectangle 31">
            <a:extLst>
              <a:ext uri="{FF2B5EF4-FFF2-40B4-BE49-F238E27FC236}">
                <a16:creationId xmlns:a16="http://schemas.microsoft.com/office/drawing/2014/main" id="{CDEA7100-5B9A-47CC-9027-C8258657FE1B}"/>
              </a:ext>
            </a:extLst>
          </p:cNvPr>
          <p:cNvSpPr/>
          <p:nvPr/>
        </p:nvSpPr>
        <p:spPr>
          <a:xfrm>
            <a:off x="5014176" y="1950077"/>
            <a:ext cx="1275008" cy="20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DF0909"/>
                </a:solidFill>
              </a:rPr>
              <a:t>PHONE NUMBER</a:t>
            </a:r>
          </a:p>
        </p:txBody>
      </p:sp>
      <p:sp>
        <p:nvSpPr>
          <p:cNvPr id="33" name="Rectangle 32">
            <a:extLst>
              <a:ext uri="{FF2B5EF4-FFF2-40B4-BE49-F238E27FC236}">
                <a16:creationId xmlns:a16="http://schemas.microsoft.com/office/drawing/2014/main" id="{F4737AB4-8C88-4B5D-966A-6B0A22A42C63}"/>
              </a:ext>
            </a:extLst>
          </p:cNvPr>
          <p:cNvSpPr/>
          <p:nvPr/>
        </p:nvSpPr>
        <p:spPr>
          <a:xfrm>
            <a:off x="4988418" y="3758485"/>
            <a:ext cx="1275008" cy="20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DF0909"/>
                </a:solidFill>
              </a:rPr>
              <a:t>PHONE NUMBER</a:t>
            </a:r>
          </a:p>
        </p:txBody>
      </p:sp>
      <p:sp>
        <p:nvSpPr>
          <p:cNvPr id="34" name="Rectangle 33">
            <a:extLst>
              <a:ext uri="{FF2B5EF4-FFF2-40B4-BE49-F238E27FC236}">
                <a16:creationId xmlns:a16="http://schemas.microsoft.com/office/drawing/2014/main" id="{6962014D-6F8C-4C26-8686-A426224BF496}"/>
              </a:ext>
            </a:extLst>
          </p:cNvPr>
          <p:cNvSpPr/>
          <p:nvPr/>
        </p:nvSpPr>
        <p:spPr>
          <a:xfrm>
            <a:off x="4992710" y="5603385"/>
            <a:ext cx="1275008" cy="20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DF0909"/>
                </a:solidFill>
              </a:rPr>
              <a:t>PHONE NUMBER</a:t>
            </a:r>
          </a:p>
        </p:txBody>
      </p:sp>
      <p:sp>
        <p:nvSpPr>
          <p:cNvPr id="35" name="Rectangle 34">
            <a:extLst>
              <a:ext uri="{FF2B5EF4-FFF2-40B4-BE49-F238E27FC236}">
                <a16:creationId xmlns:a16="http://schemas.microsoft.com/office/drawing/2014/main" id="{1E4CB217-D023-410F-AF74-4C85246F2A2B}"/>
              </a:ext>
            </a:extLst>
          </p:cNvPr>
          <p:cNvSpPr/>
          <p:nvPr/>
        </p:nvSpPr>
        <p:spPr>
          <a:xfrm>
            <a:off x="4966952" y="7411793"/>
            <a:ext cx="1275008" cy="20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DF0909"/>
                </a:solidFill>
              </a:rPr>
              <a:t>PHONE NUMBER</a:t>
            </a:r>
          </a:p>
        </p:txBody>
      </p:sp>
      <p:sp>
        <p:nvSpPr>
          <p:cNvPr id="36" name="Rectangle 35">
            <a:extLst>
              <a:ext uri="{FF2B5EF4-FFF2-40B4-BE49-F238E27FC236}">
                <a16:creationId xmlns:a16="http://schemas.microsoft.com/office/drawing/2014/main" id="{C72D2910-A7D7-476A-A03D-4CD52E209B50}"/>
              </a:ext>
            </a:extLst>
          </p:cNvPr>
          <p:cNvSpPr/>
          <p:nvPr/>
        </p:nvSpPr>
        <p:spPr>
          <a:xfrm>
            <a:off x="4988418" y="9252401"/>
            <a:ext cx="1275008" cy="20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DF0909"/>
                </a:solidFill>
              </a:rPr>
              <a:t>PHONE NUMBER</a:t>
            </a:r>
          </a:p>
        </p:txBody>
      </p:sp>
      <p:sp>
        <p:nvSpPr>
          <p:cNvPr id="37" name="TextBox 36">
            <a:extLst>
              <a:ext uri="{FF2B5EF4-FFF2-40B4-BE49-F238E27FC236}">
                <a16:creationId xmlns:a16="http://schemas.microsoft.com/office/drawing/2014/main" id="{319355D9-1EE2-4D00-8E74-B996745166F1}"/>
              </a:ext>
            </a:extLst>
          </p:cNvPr>
          <p:cNvSpPr txBox="1"/>
          <p:nvPr/>
        </p:nvSpPr>
        <p:spPr>
          <a:xfrm>
            <a:off x="-2434107" y="965915"/>
            <a:ext cx="2495427" cy="1200329"/>
          </a:xfrm>
          <a:prstGeom prst="rect">
            <a:avLst/>
          </a:prstGeom>
          <a:noFill/>
        </p:spPr>
        <p:txBody>
          <a:bodyPr wrap="none" rtlCol="0">
            <a:spAutoFit/>
          </a:bodyPr>
          <a:lstStyle/>
          <a:p>
            <a:r>
              <a:rPr lang="en-US" dirty="0"/>
              <a:t>Example</a:t>
            </a:r>
          </a:p>
          <a:p>
            <a:r>
              <a:rPr lang="en-US" dirty="0"/>
              <a:t>Business Card Reminder </a:t>
            </a:r>
          </a:p>
          <a:p>
            <a:r>
              <a:rPr lang="en-US" dirty="0"/>
              <a:t>and Magnet </a:t>
            </a:r>
          </a:p>
          <a:p>
            <a:r>
              <a:rPr lang="en-US" dirty="0"/>
              <a:t>given to all employees</a:t>
            </a:r>
          </a:p>
        </p:txBody>
      </p:sp>
    </p:spTree>
    <p:extLst>
      <p:ext uri="{BB962C8B-B14F-4D97-AF65-F5344CB8AC3E}">
        <p14:creationId xmlns:p14="http://schemas.microsoft.com/office/powerpoint/2010/main" val="297107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ar&#10;&#10;Description automatically generated">
            <a:extLst>
              <a:ext uri="{FF2B5EF4-FFF2-40B4-BE49-F238E27FC236}">
                <a16:creationId xmlns:a16="http://schemas.microsoft.com/office/drawing/2014/main" id="{EC3A5C6C-F86F-444F-AB0E-11D0676D0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1" name="Freeform: Shape 10">
            <a:extLst>
              <a:ext uri="{FF2B5EF4-FFF2-40B4-BE49-F238E27FC236}">
                <a16:creationId xmlns:a16="http://schemas.microsoft.com/office/drawing/2014/main" id="{7097F8DD-0038-4F12-AA8D-2C4E94A2C303}"/>
              </a:ext>
            </a:extLst>
          </p:cNvPr>
          <p:cNvSpPr/>
          <p:nvPr/>
        </p:nvSpPr>
        <p:spPr>
          <a:xfrm>
            <a:off x="0" y="6439435"/>
            <a:ext cx="7772400" cy="3618965"/>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14DCBAA-1E66-4091-BC1D-8DFD008F0D02}"/>
              </a:ext>
            </a:extLst>
          </p:cNvPr>
          <p:cNvCxnSpPr>
            <a:cxnSpLocks/>
            <a:stCxn id="11" idx="0"/>
            <a:endCxn id="11" idx="1"/>
          </p:cNvCxnSpPr>
          <p:nvPr/>
        </p:nvCxnSpPr>
        <p:spPr>
          <a:xfrm flipV="1">
            <a:off x="0" y="6439435"/>
            <a:ext cx="7772400" cy="2177427"/>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F44E393-22CC-41D3-859D-2B2E3F8D32D7}"/>
              </a:ext>
            </a:extLst>
          </p:cNvPr>
          <p:cNvSpPr txBox="1"/>
          <p:nvPr/>
        </p:nvSpPr>
        <p:spPr>
          <a:xfrm>
            <a:off x="1493949" y="8094510"/>
            <a:ext cx="5988675" cy="1569660"/>
          </a:xfrm>
          <a:prstGeom prst="rect">
            <a:avLst/>
          </a:prstGeom>
          <a:noFill/>
        </p:spPr>
        <p:txBody>
          <a:bodyPr wrap="square" rtlCol="0">
            <a:spAutoFit/>
          </a:bodyPr>
          <a:lstStyle/>
          <a:p>
            <a:pPr algn="r"/>
            <a:r>
              <a:rPr lang="en-US" sz="2400" dirty="0">
                <a:solidFill>
                  <a:schemeClr val="bg1">
                    <a:lumMod val="50000"/>
                  </a:schemeClr>
                </a:solidFill>
                <a:latin typeface="Arial Narrow" panose="020B0606020202030204" pitchFamily="34" charset="0"/>
              </a:rPr>
              <a:t>Think of the width of your car when</a:t>
            </a:r>
          </a:p>
          <a:p>
            <a:pPr algn="r"/>
            <a:r>
              <a:rPr lang="en-US" sz="2400" dirty="0">
                <a:solidFill>
                  <a:schemeClr val="bg1">
                    <a:lumMod val="50000"/>
                  </a:schemeClr>
                </a:solidFill>
                <a:latin typeface="Arial Narrow" panose="020B0606020202030204" pitchFamily="34" charset="0"/>
              </a:rPr>
              <a:t>trying to gauge an appropriate distance.</a:t>
            </a:r>
          </a:p>
          <a:p>
            <a:pPr algn="r"/>
            <a:r>
              <a:rPr lang="en-US" sz="2400" dirty="0">
                <a:solidFill>
                  <a:schemeClr val="bg1">
                    <a:lumMod val="50000"/>
                  </a:schemeClr>
                </a:solidFill>
                <a:latin typeface="Arial Narrow" panose="020B0606020202030204" pitchFamily="34" charset="0"/>
              </a:rPr>
              <a:t>The average large sedan is a little more</a:t>
            </a:r>
          </a:p>
          <a:p>
            <a:pPr algn="r"/>
            <a:r>
              <a:rPr lang="en-US" sz="2400" dirty="0">
                <a:solidFill>
                  <a:schemeClr val="bg1">
                    <a:lumMod val="50000"/>
                  </a:schemeClr>
                </a:solidFill>
                <a:latin typeface="Arial Narrow" panose="020B0606020202030204" pitchFamily="34" charset="0"/>
              </a:rPr>
              <a:t>than 6 feet wide.</a:t>
            </a:r>
          </a:p>
        </p:txBody>
      </p:sp>
    </p:spTree>
    <p:extLst>
      <p:ext uri="{BB962C8B-B14F-4D97-AF65-F5344CB8AC3E}">
        <p14:creationId xmlns:p14="http://schemas.microsoft.com/office/powerpoint/2010/main" val="428565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player, bat, baseball, ball&#10;&#10;Description automatically generated">
            <a:extLst>
              <a:ext uri="{FF2B5EF4-FFF2-40B4-BE49-F238E27FC236}">
                <a16:creationId xmlns:a16="http://schemas.microsoft.com/office/drawing/2014/main" id="{4615F1E6-CEB9-4D3F-8B07-C3B0A84D6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1" name="Freeform: Shape 10">
            <a:extLst>
              <a:ext uri="{FF2B5EF4-FFF2-40B4-BE49-F238E27FC236}">
                <a16:creationId xmlns:a16="http://schemas.microsoft.com/office/drawing/2014/main" id="{7097F8DD-0038-4F12-AA8D-2C4E94A2C303}"/>
              </a:ext>
            </a:extLst>
          </p:cNvPr>
          <p:cNvSpPr/>
          <p:nvPr/>
        </p:nvSpPr>
        <p:spPr>
          <a:xfrm>
            <a:off x="0" y="6439435"/>
            <a:ext cx="7772400" cy="3618965"/>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14DCBAA-1E66-4091-BC1D-8DFD008F0D02}"/>
              </a:ext>
            </a:extLst>
          </p:cNvPr>
          <p:cNvCxnSpPr>
            <a:cxnSpLocks/>
            <a:stCxn id="11" idx="0"/>
            <a:endCxn id="11" idx="1"/>
          </p:cNvCxnSpPr>
          <p:nvPr/>
        </p:nvCxnSpPr>
        <p:spPr>
          <a:xfrm flipV="1">
            <a:off x="0" y="6439435"/>
            <a:ext cx="7772400" cy="2177427"/>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F44E393-22CC-41D3-859D-2B2E3F8D32D7}"/>
              </a:ext>
            </a:extLst>
          </p:cNvPr>
          <p:cNvSpPr txBox="1"/>
          <p:nvPr/>
        </p:nvSpPr>
        <p:spPr>
          <a:xfrm>
            <a:off x="1455312" y="7965720"/>
            <a:ext cx="5988675" cy="1569660"/>
          </a:xfrm>
          <a:prstGeom prst="rect">
            <a:avLst/>
          </a:prstGeom>
          <a:noFill/>
        </p:spPr>
        <p:txBody>
          <a:bodyPr wrap="square" rtlCol="0">
            <a:spAutoFit/>
          </a:bodyPr>
          <a:lstStyle/>
          <a:p>
            <a:pPr algn="r"/>
            <a:r>
              <a:rPr lang="en-US" sz="2400" dirty="0">
                <a:solidFill>
                  <a:schemeClr val="bg1">
                    <a:lumMod val="50000"/>
                  </a:schemeClr>
                </a:solidFill>
                <a:latin typeface="Arial Narrow" panose="020B0606020202030204" pitchFamily="34" charset="0"/>
              </a:rPr>
              <a:t>A man of average height stands at</a:t>
            </a:r>
          </a:p>
          <a:p>
            <a:pPr algn="r"/>
            <a:r>
              <a:rPr lang="en-US" sz="2400" dirty="0">
                <a:solidFill>
                  <a:schemeClr val="bg1">
                    <a:lumMod val="50000"/>
                  </a:schemeClr>
                </a:solidFill>
                <a:latin typeface="Arial Narrow" panose="020B0606020202030204" pitchFamily="34" charset="0"/>
              </a:rPr>
              <a:t>5 feet 9 inches tall -- if that man wears</a:t>
            </a:r>
          </a:p>
          <a:p>
            <a:pPr algn="r"/>
            <a:r>
              <a:rPr lang="en-US" sz="2400" dirty="0">
                <a:solidFill>
                  <a:schemeClr val="bg1">
                    <a:lumMod val="50000"/>
                  </a:schemeClr>
                </a:solidFill>
                <a:latin typeface="Arial Narrow" panose="020B0606020202030204" pitchFamily="34" charset="0"/>
              </a:rPr>
              <a:t>a top hat, he'd be just over the distance</a:t>
            </a:r>
          </a:p>
          <a:p>
            <a:pPr algn="r"/>
            <a:r>
              <a:rPr lang="en-US" sz="2400" dirty="0">
                <a:solidFill>
                  <a:schemeClr val="bg1">
                    <a:lumMod val="50000"/>
                  </a:schemeClr>
                </a:solidFill>
                <a:latin typeface="Arial Narrow" panose="020B0606020202030204" pitchFamily="34" charset="0"/>
              </a:rPr>
              <a:t>we're advised to keep from others.</a:t>
            </a:r>
          </a:p>
        </p:txBody>
      </p:sp>
      <p:sp>
        <p:nvSpPr>
          <p:cNvPr id="9" name="TextBox 8">
            <a:extLst>
              <a:ext uri="{FF2B5EF4-FFF2-40B4-BE49-F238E27FC236}">
                <a16:creationId xmlns:a16="http://schemas.microsoft.com/office/drawing/2014/main" id="{8502B464-9CFC-41B3-B5BE-52115B612AB7}"/>
              </a:ext>
            </a:extLst>
          </p:cNvPr>
          <p:cNvSpPr txBox="1"/>
          <p:nvPr/>
        </p:nvSpPr>
        <p:spPr>
          <a:xfrm>
            <a:off x="1471644" y="4623863"/>
            <a:ext cx="4926284" cy="1554272"/>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A MAN WEARING</a:t>
            </a:r>
          </a:p>
          <a:p>
            <a:pPr algn="ctr">
              <a:lnSpc>
                <a:spcPts val="5700"/>
              </a:lnSpc>
            </a:pPr>
            <a:r>
              <a:rPr lang="en-US" sz="5400" b="1" i="1" dirty="0">
                <a:solidFill>
                  <a:schemeClr val="bg1"/>
                </a:solidFill>
                <a:latin typeface="Arial Narrow" panose="020B0606020202030204" pitchFamily="34" charset="0"/>
              </a:rPr>
              <a:t>A TOP HAT</a:t>
            </a:r>
          </a:p>
        </p:txBody>
      </p:sp>
    </p:spTree>
    <p:extLst>
      <p:ext uri="{BB962C8B-B14F-4D97-AF65-F5344CB8AC3E}">
        <p14:creationId xmlns:p14="http://schemas.microsoft.com/office/powerpoint/2010/main" val="212538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logo&#10;&#10;Description automatically generated">
            <a:extLst>
              <a:ext uri="{FF2B5EF4-FFF2-40B4-BE49-F238E27FC236}">
                <a16:creationId xmlns:a16="http://schemas.microsoft.com/office/drawing/2014/main" id="{42FAAABB-F978-4ED1-AB96-46E0BDDED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1" name="Freeform: Shape 10">
            <a:extLst>
              <a:ext uri="{FF2B5EF4-FFF2-40B4-BE49-F238E27FC236}">
                <a16:creationId xmlns:a16="http://schemas.microsoft.com/office/drawing/2014/main" id="{7097F8DD-0038-4F12-AA8D-2C4E94A2C303}"/>
              </a:ext>
            </a:extLst>
          </p:cNvPr>
          <p:cNvSpPr/>
          <p:nvPr/>
        </p:nvSpPr>
        <p:spPr>
          <a:xfrm>
            <a:off x="0" y="6439435"/>
            <a:ext cx="7772400" cy="3618965"/>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14DCBAA-1E66-4091-BC1D-8DFD008F0D02}"/>
              </a:ext>
            </a:extLst>
          </p:cNvPr>
          <p:cNvCxnSpPr>
            <a:cxnSpLocks/>
            <a:stCxn id="11" idx="0"/>
            <a:endCxn id="11" idx="1"/>
          </p:cNvCxnSpPr>
          <p:nvPr/>
        </p:nvCxnSpPr>
        <p:spPr>
          <a:xfrm flipV="1">
            <a:off x="0" y="6439435"/>
            <a:ext cx="7772400" cy="2177427"/>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F44E393-22CC-41D3-859D-2B2E3F8D32D7}"/>
              </a:ext>
            </a:extLst>
          </p:cNvPr>
          <p:cNvSpPr txBox="1"/>
          <p:nvPr/>
        </p:nvSpPr>
        <p:spPr>
          <a:xfrm>
            <a:off x="1416676" y="8248917"/>
            <a:ext cx="5988675" cy="1200329"/>
          </a:xfrm>
          <a:prstGeom prst="rect">
            <a:avLst/>
          </a:prstGeom>
          <a:noFill/>
        </p:spPr>
        <p:txBody>
          <a:bodyPr wrap="square" rtlCol="0">
            <a:spAutoFit/>
          </a:bodyPr>
          <a:lstStyle/>
          <a:p>
            <a:pPr algn="r"/>
            <a:r>
              <a:rPr lang="en-US" sz="2400" dirty="0">
                <a:solidFill>
                  <a:schemeClr val="bg1">
                    <a:lumMod val="50000"/>
                  </a:schemeClr>
                </a:solidFill>
                <a:latin typeface="Arial Narrow" panose="020B0606020202030204" pitchFamily="34" charset="0"/>
              </a:rPr>
              <a:t>According to National Geographic, Moose antlers measure roughly 6 feet across,.</a:t>
            </a:r>
          </a:p>
          <a:p>
            <a:pPr algn="r"/>
            <a:r>
              <a:rPr lang="en-US" sz="2400" dirty="0">
                <a:solidFill>
                  <a:schemeClr val="bg1">
                    <a:lumMod val="50000"/>
                  </a:schemeClr>
                </a:solidFill>
                <a:latin typeface="Arial Narrow" panose="020B0606020202030204" pitchFamily="34" charset="0"/>
              </a:rPr>
              <a:t>Be sure to keep that distance from others.</a:t>
            </a:r>
          </a:p>
        </p:txBody>
      </p:sp>
      <p:sp>
        <p:nvSpPr>
          <p:cNvPr id="9" name="TextBox 8">
            <a:extLst>
              <a:ext uri="{FF2B5EF4-FFF2-40B4-BE49-F238E27FC236}">
                <a16:creationId xmlns:a16="http://schemas.microsoft.com/office/drawing/2014/main" id="{C653732A-4E4F-44EA-B126-072BF6B0ACDD}"/>
              </a:ext>
            </a:extLst>
          </p:cNvPr>
          <p:cNvSpPr txBox="1"/>
          <p:nvPr/>
        </p:nvSpPr>
        <p:spPr>
          <a:xfrm>
            <a:off x="1378674" y="5770083"/>
            <a:ext cx="5112233" cy="823302"/>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MOOSE ANTLERS</a:t>
            </a:r>
          </a:p>
        </p:txBody>
      </p:sp>
    </p:spTree>
    <p:extLst>
      <p:ext uri="{BB962C8B-B14F-4D97-AF65-F5344CB8AC3E}">
        <p14:creationId xmlns:p14="http://schemas.microsoft.com/office/powerpoint/2010/main" val="61648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lose up of furniture&#10;&#10;Description automatically generated">
            <a:extLst>
              <a:ext uri="{FF2B5EF4-FFF2-40B4-BE49-F238E27FC236}">
                <a16:creationId xmlns:a16="http://schemas.microsoft.com/office/drawing/2014/main" id="{8F96E636-C905-4656-9F37-BC9810CA5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1" name="Freeform: Shape 10">
            <a:extLst>
              <a:ext uri="{FF2B5EF4-FFF2-40B4-BE49-F238E27FC236}">
                <a16:creationId xmlns:a16="http://schemas.microsoft.com/office/drawing/2014/main" id="{7097F8DD-0038-4F12-AA8D-2C4E94A2C303}"/>
              </a:ext>
            </a:extLst>
          </p:cNvPr>
          <p:cNvSpPr/>
          <p:nvPr/>
        </p:nvSpPr>
        <p:spPr>
          <a:xfrm>
            <a:off x="0" y="6439435"/>
            <a:ext cx="7772400" cy="3618965"/>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14DCBAA-1E66-4091-BC1D-8DFD008F0D02}"/>
              </a:ext>
            </a:extLst>
          </p:cNvPr>
          <p:cNvCxnSpPr>
            <a:cxnSpLocks/>
            <a:stCxn id="11" idx="0"/>
            <a:endCxn id="11" idx="1"/>
          </p:cNvCxnSpPr>
          <p:nvPr/>
        </p:nvCxnSpPr>
        <p:spPr>
          <a:xfrm flipV="1">
            <a:off x="0" y="6439435"/>
            <a:ext cx="7772400" cy="2177427"/>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F44E393-22CC-41D3-859D-2B2E3F8D32D7}"/>
              </a:ext>
            </a:extLst>
          </p:cNvPr>
          <p:cNvSpPr txBox="1"/>
          <p:nvPr/>
        </p:nvSpPr>
        <p:spPr>
          <a:xfrm>
            <a:off x="2150771" y="8248917"/>
            <a:ext cx="5267459" cy="1200329"/>
          </a:xfrm>
          <a:prstGeom prst="rect">
            <a:avLst/>
          </a:prstGeom>
          <a:noFill/>
        </p:spPr>
        <p:txBody>
          <a:bodyPr wrap="square" rtlCol="0">
            <a:spAutoFit/>
          </a:bodyPr>
          <a:lstStyle/>
          <a:p>
            <a:pPr lvl="1" algn="r"/>
            <a:r>
              <a:rPr lang="en-US" sz="2400" dirty="0">
                <a:solidFill>
                  <a:schemeClr val="bg1">
                    <a:lumMod val="50000"/>
                  </a:schemeClr>
                </a:solidFill>
                <a:latin typeface="Arial Narrow" panose="020B0606020202030204" pitchFamily="34" charset="0"/>
              </a:rPr>
              <a:t>A standard three-seat sofa is roughly 6 feet long. You should not be closer to someone than the length of a sofa.</a:t>
            </a:r>
          </a:p>
        </p:txBody>
      </p:sp>
      <p:sp>
        <p:nvSpPr>
          <p:cNvPr id="8" name="TextBox 7">
            <a:extLst>
              <a:ext uri="{FF2B5EF4-FFF2-40B4-BE49-F238E27FC236}">
                <a16:creationId xmlns:a16="http://schemas.microsoft.com/office/drawing/2014/main" id="{1B69DB9E-4811-4A97-ADB4-F8EA90EC994E}"/>
              </a:ext>
            </a:extLst>
          </p:cNvPr>
          <p:cNvSpPr txBox="1"/>
          <p:nvPr/>
        </p:nvSpPr>
        <p:spPr>
          <a:xfrm>
            <a:off x="2801212" y="5512505"/>
            <a:ext cx="2267159" cy="823302"/>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A SOFA</a:t>
            </a:r>
          </a:p>
        </p:txBody>
      </p:sp>
    </p:spTree>
    <p:extLst>
      <p:ext uri="{BB962C8B-B14F-4D97-AF65-F5344CB8AC3E}">
        <p14:creationId xmlns:p14="http://schemas.microsoft.com/office/powerpoint/2010/main" val="64912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F96E636-C905-4656-9F37-BC9810CA5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1" name="Freeform: Shape 10">
            <a:extLst>
              <a:ext uri="{FF2B5EF4-FFF2-40B4-BE49-F238E27FC236}">
                <a16:creationId xmlns:a16="http://schemas.microsoft.com/office/drawing/2014/main" id="{7097F8DD-0038-4F12-AA8D-2C4E94A2C303}"/>
              </a:ext>
            </a:extLst>
          </p:cNvPr>
          <p:cNvSpPr/>
          <p:nvPr/>
        </p:nvSpPr>
        <p:spPr>
          <a:xfrm>
            <a:off x="0" y="6439435"/>
            <a:ext cx="7772400" cy="3618965"/>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14DCBAA-1E66-4091-BC1D-8DFD008F0D02}"/>
              </a:ext>
            </a:extLst>
          </p:cNvPr>
          <p:cNvCxnSpPr>
            <a:cxnSpLocks/>
            <a:stCxn id="11" idx="0"/>
            <a:endCxn id="11" idx="1"/>
          </p:cNvCxnSpPr>
          <p:nvPr/>
        </p:nvCxnSpPr>
        <p:spPr>
          <a:xfrm flipV="1">
            <a:off x="0" y="6439435"/>
            <a:ext cx="7772400" cy="2177427"/>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F44E393-22CC-41D3-859D-2B2E3F8D32D7}"/>
              </a:ext>
            </a:extLst>
          </p:cNvPr>
          <p:cNvSpPr txBox="1"/>
          <p:nvPr/>
        </p:nvSpPr>
        <p:spPr>
          <a:xfrm>
            <a:off x="2305318" y="8248917"/>
            <a:ext cx="5022759" cy="1569660"/>
          </a:xfrm>
          <a:prstGeom prst="rect">
            <a:avLst/>
          </a:prstGeom>
          <a:noFill/>
        </p:spPr>
        <p:txBody>
          <a:bodyPr wrap="square" rtlCol="0">
            <a:spAutoFit/>
          </a:bodyPr>
          <a:lstStyle/>
          <a:p>
            <a:pPr algn="r"/>
            <a:r>
              <a:rPr lang="en-US" sz="2400" dirty="0">
                <a:solidFill>
                  <a:schemeClr val="bg1">
                    <a:lumMod val="50000"/>
                  </a:schemeClr>
                </a:solidFill>
                <a:latin typeface="Arial Narrow" panose="020B0606020202030204" pitchFamily="34" charset="0"/>
              </a:rPr>
              <a:t>The average golden retriever has a body length of 37 to 42 inches. Two of these dogs should amount to just over 72 inches, or 6 feet.  Keep your distance.</a:t>
            </a:r>
          </a:p>
        </p:txBody>
      </p:sp>
    </p:spTree>
    <p:extLst>
      <p:ext uri="{BB962C8B-B14F-4D97-AF65-F5344CB8AC3E}">
        <p14:creationId xmlns:p14="http://schemas.microsoft.com/office/powerpoint/2010/main" val="123111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4562BC-B82E-4AF7-B853-C9AFA691890A}"/>
              </a:ext>
            </a:extLst>
          </p:cNvPr>
          <p:cNvSpPr/>
          <p:nvPr/>
        </p:nvSpPr>
        <p:spPr>
          <a:xfrm>
            <a:off x="0" y="-1"/>
            <a:ext cx="7820982" cy="10058400"/>
          </a:xfrm>
          <a:prstGeom prst="rect">
            <a:avLst/>
          </a:prstGeom>
          <a:solidFill>
            <a:srgbClr val="1C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7097F8DD-0038-4F12-AA8D-2C4E94A2C303}"/>
              </a:ext>
            </a:extLst>
          </p:cNvPr>
          <p:cNvSpPr/>
          <p:nvPr/>
        </p:nvSpPr>
        <p:spPr>
          <a:xfrm>
            <a:off x="-25759" y="6079526"/>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14DCBAA-1E66-4091-BC1D-8DFD008F0D02}"/>
              </a:ext>
            </a:extLst>
          </p:cNvPr>
          <p:cNvCxnSpPr>
            <a:cxnSpLocks/>
            <a:stCxn id="11" idx="0"/>
            <a:endCxn id="11" idx="1"/>
          </p:cNvCxnSpPr>
          <p:nvPr/>
        </p:nvCxnSpPr>
        <p:spPr>
          <a:xfrm flipV="1">
            <a:off x="-25759" y="6079526"/>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pic>
        <p:nvPicPr>
          <p:cNvPr id="13" name="Picture 12" descr="A picture containing stool&#10;&#10;Description automatically generated">
            <a:extLst>
              <a:ext uri="{FF2B5EF4-FFF2-40B4-BE49-F238E27FC236}">
                <a16:creationId xmlns:a16="http://schemas.microsoft.com/office/drawing/2014/main" id="{18836CF8-8C16-445B-84A4-EEEAFCB99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348" y="497726"/>
            <a:ext cx="2340869" cy="2542037"/>
          </a:xfrm>
          <a:prstGeom prst="rect">
            <a:avLst/>
          </a:prstGeom>
        </p:spPr>
      </p:pic>
      <p:sp>
        <p:nvSpPr>
          <p:cNvPr id="14" name="TextBox 13">
            <a:extLst>
              <a:ext uri="{FF2B5EF4-FFF2-40B4-BE49-F238E27FC236}">
                <a16:creationId xmlns:a16="http://schemas.microsoft.com/office/drawing/2014/main" id="{5539467A-AB1D-4B05-B86F-1DB60EC65228}"/>
              </a:ext>
            </a:extLst>
          </p:cNvPr>
          <p:cNvSpPr txBox="1"/>
          <p:nvPr/>
        </p:nvSpPr>
        <p:spPr>
          <a:xfrm>
            <a:off x="1109875" y="3039762"/>
            <a:ext cx="5649816" cy="3016210"/>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FOR YOUR SAFETY,</a:t>
            </a:r>
          </a:p>
          <a:p>
            <a:pPr algn="ctr">
              <a:lnSpc>
                <a:spcPts val="5700"/>
              </a:lnSpc>
            </a:pPr>
            <a:r>
              <a:rPr lang="en-US" sz="5400" b="1" i="1" dirty="0">
                <a:solidFill>
                  <a:schemeClr val="bg1"/>
                </a:solidFill>
                <a:latin typeface="Arial Narrow" panose="020B0606020202030204" pitchFamily="34" charset="0"/>
              </a:rPr>
              <a:t>THIS FACILITY</a:t>
            </a:r>
          </a:p>
          <a:p>
            <a:pPr algn="ctr">
              <a:lnSpc>
                <a:spcPts val="5700"/>
              </a:lnSpc>
            </a:pPr>
            <a:r>
              <a:rPr lang="en-US" sz="5400" b="1" i="1" dirty="0">
                <a:solidFill>
                  <a:schemeClr val="bg1"/>
                </a:solidFill>
                <a:latin typeface="Arial Narrow" panose="020B0606020202030204" pitchFamily="34" charset="0"/>
              </a:rPr>
              <a:t>IS REGULARLY</a:t>
            </a:r>
          </a:p>
          <a:p>
            <a:pPr algn="ctr">
              <a:lnSpc>
                <a:spcPts val="5700"/>
              </a:lnSpc>
            </a:pPr>
            <a:r>
              <a:rPr lang="en-US" sz="5400" b="1" i="1" dirty="0">
                <a:solidFill>
                  <a:schemeClr val="bg1"/>
                </a:solidFill>
                <a:latin typeface="Arial Narrow" panose="020B0606020202030204" pitchFamily="34" charset="0"/>
              </a:rPr>
              <a:t>DISINFECTED</a:t>
            </a:r>
          </a:p>
        </p:txBody>
      </p:sp>
      <p:sp>
        <p:nvSpPr>
          <p:cNvPr id="15" name="TextBox 14">
            <a:extLst>
              <a:ext uri="{FF2B5EF4-FFF2-40B4-BE49-F238E27FC236}">
                <a16:creationId xmlns:a16="http://schemas.microsoft.com/office/drawing/2014/main" id="{3F44E393-22CC-41D3-859D-2B2E3F8D32D7}"/>
              </a:ext>
            </a:extLst>
          </p:cNvPr>
          <p:cNvSpPr txBox="1"/>
          <p:nvPr/>
        </p:nvSpPr>
        <p:spPr>
          <a:xfrm>
            <a:off x="901521" y="8517136"/>
            <a:ext cx="5988675" cy="830997"/>
          </a:xfrm>
          <a:prstGeom prst="rect">
            <a:avLst/>
          </a:prstGeom>
          <a:noFill/>
        </p:spPr>
        <p:txBody>
          <a:bodyPr wrap="square" rtlCol="0">
            <a:spAutoFit/>
          </a:bodyPr>
          <a:lstStyle/>
          <a:p>
            <a:pPr algn="ctr"/>
            <a:r>
              <a:rPr lang="en-US" sz="2400" dirty="0">
                <a:solidFill>
                  <a:schemeClr val="bg1">
                    <a:lumMod val="50000"/>
                  </a:schemeClr>
                </a:solidFill>
                <a:latin typeface="Arial Narrow" panose="020B0606020202030204" pitchFamily="34" charset="0"/>
              </a:rPr>
              <a:t>Make sure you have completed a self-assessment before entering.</a:t>
            </a:r>
          </a:p>
        </p:txBody>
      </p:sp>
    </p:spTree>
    <p:extLst>
      <p:ext uri="{BB962C8B-B14F-4D97-AF65-F5344CB8AC3E}">
        <p14:creationId xmlns:p14="http://schemas.microsoft.com/office/powerpoint/2010/main" val="375550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1C174B-333E-44D8-9239-99006EF4EEDA}"/>
              </a:ext>
            </a:extLst>
          </p:cNvPr>
          <p:cNvSpPr/>
          <p:nvPr/>
        </p:nvSpPr>
        <p:spPr>
          <a:xfrm>
            <a:off x="0" y="-1"/>
            <a:ext cx="7820982" cy="10058400"/>
          </a:xfrm>
          <a:prstGeom prst="rect">
            <a:avLst/>
          </a:prstGeom>
          <a:solidFill>
            <a:srgbClr val="1C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6AA2009F-2D2B-4165-9F3D-E55EB40A505F}"/>
              </a:ext>
            </a:extLst>
          </p:cNvPr>
          <p:cNvSpPr/>
          <p:nvPr/>
        </p:nvSpPr>
        <p:spPr>
          <a:xfrm>
            <a:off x="-25759" y="6079526"/>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936DEF2-82CF-4915-B494-DE2206E41C9A}"/>
              </a:ext>
            </a:extLst>
          </p:cNvPr>
          <p:cNvCxnSpPr>
            <a:cxnSpLocks/>
            <a:stCxn id="8" idx="0"/>
            <a:endCxn id="8" idx="1"/>
          </p:cNvCxnSpPr>
          <p:nvPr/>
        </p:nvCxnSpPr>
        <p:spPr>
          <a:xfrm flipV="1">
            <a:off x="-25759" y="6079526"/>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pic>
        <p:nvPicPr>
          <p:cNvPr id="13" name="Picture 12" descr="A picture containing stool&#10;&#10;Description automatically generated">
            <a:extLst>
              <a:ext uri="{FF2B5EF4-FFF2-40B4-BE49-F238E27FC236}">
                <a16:creationId xmlns:a16="http://schemas.microsoft.com/office/drawing/2014/main" id="{18836CF8-8C16-445B-84A4-EEEAFCB99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348" y="497726"/>
            <a:ext cx="2340869" cy="2542037"/>
          </a:xfrm>
          <a:prstGeom prst="rect">
            <a:avLst/>
          </a:prstGeom>
        </p:spPr>
      </p:pic>
      <p:sp>
        <p:nvSpPr>
          <p:cNvPr id="14" name="TextBox 13">
            <a:extLst>
              <a:ext uri="{FF2B5EF4-FFF2-40B4-BE49-F238E27FC236}">
                <a16:creationId xmlns:a16="http://schemas.microsoft.com/office/drawing/2014/main" id="{5539467A-AB1D-4B05-B86F-1DB60EC65228}"/>
              </a:ext>
            </a:extLst>
          </p:cNvPr>
          <p:cNvSpPr txBox="1"/>
          <p:nvPr/>
        </p:nvSpPr>
        <p:spPr>
          <a:xfrm>
            <a:off x="1428843" y="3361038"/>
            <a:ext cx="5011886" cy="2285241"/>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THESE TRAYS</a:t>
            </a:r>
          </a:p>
          <a:p>
            <a:pPr algn="ctr">
              <a:lnSpc>
                <a:spcPts val="5700"/>
              </a:lnSpc>
            </a:pPr>
            <a:r>
              <a:rPr lang="en-US" sz="5400" b="1" i="1" dirty="0">
                <a:solidFill>
                  <a:schemeClr val="bg1"/>
                </a:solidFill>
                <a:latin typeface="Arial Narrow" panose="020B0606020202030204" pitchFamily="34" charset="0"/>
              </a:rPr>
              <a:t>ARE REGULARLY</a:t>
            </a:r>
          </a:p>
          <a:p>
            <a:pPr algn="ctr">
              <a:lnSpc>
                <a:spcPts val="5700"/>
              </a:lnSpc>
            </a:pPr>
            <a:r>
              <a:rPr lang="en-US" sz="5400" b="1" i="1" dirty="0">
                <a:solidFill>
                  <a:schemeClr val="bg1"/>
                </a:solidFill>
                <a:latin typeface="Arial Narrow" panose="020B0606020202030204" pitchFamily="34" charset="0"/>
              </a:rPr>
              <a:t>DISINFECTED</a:t>
            </a:r>
          </a:p>
        </p:txBody>
      </p:sp>
      <p:sp>
        <p:nvSpPr>
          <p:cNvPr id="6" name="Rectangle 5">
            <a:extLst>
              <a:ext uri="{FF2B5EF4-FFF2-40B4-BE49-F238E27FC236}">
                <a16:creationId xmlns:a16="http://schemas.microsoft.com/office/drawing/2014/main" id="{80E6BAB6-BA61-4D6C-AF95-BF175F6D7646}"/>
              </a:ext>
            </a:extLst>
          </p:cNvPr>
          <p:cNvSpPr/>
          <p:nvPr/>
        </p:nvSpPr>
        <p:spPr>
          <a:xfrm>
            <a:off x="4481848" y="9040969"/>
            <a:ext cx="2897746" cy="769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
        <p:nvSpPr>
          <p:cNvPr id="15" name="TextBox 14">
            <a:extLst>
              <a:ext uri="{FF2B5EF4-FFF2-40B4-BE49-F238E27FC236}">
                <a16:creationId xmlns:a16="http://schemas.microsoft.com/office/drawing/2014/main" id="{3F44E393-22CC-41D3-859D-2B2E3F8D32D7}"/>
              </a:ext>
            </a:extLst>
          </p:cNvPr>
          <p:cNvSpPr txBox="1"/>
          <p:nvPr/>
        </p:nvSpPr>
        <p:spPr>
          <a:xfrm>
            <a:off x="1280034" y="8718729"/>
            <a:ext cx="5520852" cy="461665"/>
          </a:xfrm>
          <a:prstGeom prst="rect">
            <a:avLst/>
          </a:prstGeom>
          <a:noFill/>
        </p:spPr>
        <p:txBody>
          <a:bodyPr wrap="square" rtlCol="0">
            <a:spAutoFit/>
          </a:bodyPr>
          <a:lstStyle/>
          <a:p>
            <a:pPr algn="r"/>
            <a:r>
              <a:rPr lang="en-US" sz="2400" dirty="0">
                <a:solidFill>
                  <a:schemeClr val="bg1">
                    <a:lumMod val="50000"/>
                  </a:schemeClr>
                </a:solidFill>
                <a:latin typeface="Arial Narrow" panose="020B0606020202030204" pitchFamily="34" charset="0"/>
              </a:rPr>
              <a:t>Remember to keep a safe distance from others</a:t>
            </a:r>
          </a:p>
        </p:txBody>
      </p:sp>
    </p:spTree>
    <p:extLst>
      <p:ext uri="{BB962C8B-B14F-4D97-AF65-F5344CB8AC3E}">
        <p14:creationId xmlns:p14="http://schemas.microsoft.com/office/powerpoint/2010/main" val="181437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771920F-B56C-41D5-81B7-10A91C49C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6" name="TextBox 5">
            <a:extLst>
              <a:ext uri="{FF2B5EF4-FFF2-40B4-BE49-F238E27FC236}">
                <a16:creationId xmlns:a16="http://schemas.microsoft.com/office/drawing/2014/main" id="{5E83584A-CE3A-4F30-95E1-AAA11106F766}"/>
              </a:ext>
            </a:extLst>
          </p:cNvPr>
          <p:cNvSpPr txBox="1"/>
          <p:nvPr/>
        </p:nvSpPr>
        <p:spPr>
          <a:xfrm>
            <a:off x="371074" y="326572"/>
            <a:ext cx="6650698" cy="1323439"/>
          </a:xfrm>
          <a:prstGeom prst="rect">
            <a:avLst/>
          </a:prstGeom>
          <a:noFill/>
        </p:spPr>
        <p:txBody>
          <a:bodyPr wrap="square" rtlCol="0">
            <a:spAutoFit/>
          </a:bodyPr>
          <a:lstStyle/>
          <a:p>
            <a:pPr>
              <a:lnSpc>
                <a:spcPts val="4800"/>
              </a:lnSpc>
            </a:pPr>
            <a:r>
              <a:rPr lang="en-US" sz="4800" i="1" dirty="0">
                <a:solidFill>
                  <a:schemeClr val="bg1"/>
                </a:solidFill>
                <a:latin typeface="Arial Narrow" panose="020B0606020202030204" pitchFamily="34" charset="0"/>
              </a:rPr>
              <a:t>HOW TO </a:t>
            </a:r>
            <a:r>
              <a:rPr lang="en-US" sz="4800" b="1" i="1" dirty="0">
                <a:solidFill>
                  <a:schemeClr val="bg1"/>
                </a:solidFill>
                <a:latin typeface="Arial Narrow" panose="020B0606020202030204" pitchFamily="34" charset="0"/>
              </a:rPr>
              <a:t>PROPERLY</a:t>
            </a:r>
          </a:p>
          <a:p>
            <a:pPr>
              <a:lnSpc>
                <a:spcPts val="4800"/>
              </a:lnSpc>
            </a:pPr>
            <a:r>
              <a:rPr lang="en-US" sz="4800" b="1" i="1" dirty="0">
                <a:solidFill>
                  <a:schemeClr val="bg1"/>
                </a:solidFill>
                <a:latin typeface="Arial Narrow" panose="020B0606020202030204" pitchFamily="34" charset="0"/>
              </a:rPr>
              <a:t>WASH YOUR HANDS</a:t>
            </a:r>
          </a:p>
        </p:txBody>
      </p:sp>
      <p:pic>
        <p:nvPicPr>
          <p:cNvPr id="11" name="Picture 10" descr="A close up of text on a white background&#10;&#10;Description automatically generated">
            <a:extLst>
              <a:ext uri="{FF2B5EF4-FFF2-40B4-BE49-F238E27FC236}">
                <a16:creationId xmlns:a16="http://schemas.microsoft.com/office/drawing/2014/main" id="{DE0C3858-6E55-4697-A0A7-CCED1518CFE8}"/>
              </a:ext>
            </a:extLst>
          </p:cNvPr>
          <p:cNvPicPr>
            <a:picLocks noChangeAspect="1"/>
          </p:cNvPicPr>
          <p:nvPr/>
        </p:nvPicPr>
        <p:blipFill rotWithShape="1">
          <a:blip r:embed="rId3">
            <a:extLst>
              <a:ext uri="{28A0092B-C50C-407E-A947-70E740481C1C}">
                <a14:useLocalDpi xmlns:a14="http://schemas.microsoft.com/office/drawing/2010/main" val="0"/>
              </a:ext>
            </a:extLst>
          </a:blip>
          <a:srcRect t="18795" r="7971" b="16901"/>
          <a:stretch/>
        </p:blipFill>
        <p:spPr>
          <a:xfrm>
            <a:off x="533400" y="1890525"/>
            <a:ext cx="6171098" cy="6467864"/>
          </a:xfrm>
          <a:prstGeom prst="rect">
            <a:avLst/>
          </a:prstGeom>
        </p:spPr>
      </p:pic>
      <p:sp>
        <p:nvSpPr>
          <p:cNvPr id="18" name="TextBox 17">
            <a:extLst>
              <a:ext uri="{FF2B5EF4-FFF2-40B4-BE49-F238E27FC236}">
                <a16:creationId xmlns:a16="http://schemas.microsoft.com/office/drawing/2014/main" id="{C690E862-36EA-416B-965A-7073890D5E1A}"/>
              </a:ext>
            </a:extLst>
          </p:cNvPr>
          <p:cNvSpPr txBox="1"/>
          <p:nvPr/>
        </p:nvSpPr>
        <p:spPr>
          <a:xfrm>
            <a:off x="1386099" y="3000725"/>
            <a:ext cx="1615660" cy="259045"/>
          </a:xfrm>
          <a:prstGeom prst="rect">
            <a:avLst/>
          </a:prstGeom>
          <a:noFill/>
        </p:spPr>
        <p:txBody>
          <a:bodyPr wrap="square" rtlCol="0">
            <a:spAutoFit/>
          </a:bodyPr>
          <a:lstStyle/>
          <a:p>
            <a:pPr>
              <a:lnSpc>
                <a:spcPts val="1284"/>
              </a:lnSpc>
            </a:pPr>
            <a:r>
              <a:rPr lang="en-US" sz="1222" b="1" dirty="0">
                <a:solidFill>
                  <a:schemeClr val="tx1">
                    <a:lumMod val="65000"/>
                    <a:lumOff val="35000"/>
                  </a:schemeClr>
                </a:solidFill>
                <a:latin typeface="Arial Narrow" panose="020B0606020202030204" pitchFamily="34" charset="0"/>
              </a:rPr>
              <a:t>Wet hands with water</a:t>
            </a:r>
          </a:p>
        </p:txBody>
      </p:sp>
      <p:sp>
        <p:nvSpPr>
          <p:cNvPr id="19" name="TextBox 18">
            <a:extLst>
              <a:ext uri="{FF2B5EF4-FFF2-40B4-BE49-F238E27FC236}">
                <a16:creationId xmlns:a16="http://schemas.microsoft.com/office/drawing/2014/main" id="{FDE142B2-12FE-4635-B819-9524006109AC}"/>
              </a:ext>
            </a:extLst>
          </p:cNvPr>
          <p:cNvSpPr txBox="1"/>
          <p:nvPr/>
        </p:nvSpPr>
        <p:spPr>
          <a:xfrm>
            <a:off x="3094243" y="2983102"/>
            <a:ext cx="1615660" cy="425758"/>
          </a:xfrm>
          <a:prstGeom prst="rect">
            <a:avLst/>
          </a:prstGeom>
          <a:noFill/>
        </p:spPr>
        <p:txBody>
          <a:bodyPr wrap="square" rtlCol="0">
            <a:spAutoFit/>
          </a:bodyPr>
          <a:lstStyle/>
          <a:p>
            <a:pPr>
              <a:lnSpc>
                <a:spcPts val="1284"/>
              </a:lnSpc>
            </a:pPr>
            <a:r>
              <a:rPr lang="en-US" sz="1222" b="1" dirty="0">
                <a:solidFill>
                  <a:schemeClr val="tx1">
                    <a:lumMod val="65000"/>
                    <a:lumOff val="35000"/>
                  </a:schemeClr>
                </a:solidFill>
                <a:latin typeface="Arial Narrow" panose="020B0606020202030204" pitchFamily="34" charset="0"/>
              </a:rPr>
              <a:t>Apply enough soap to cover all hand surfaces</a:t>
            </a:r>
          </a:p>
        </p:txBody>
      </p:sp>
      <p:sp>
        <p:nvSpPr>
          <p:cNvPr id="20" name="TextBox 19">
            <a:extLst>
              <a:ext uri="{FF2B5EF4-FFF2-40B4-BE49-F238E27FC236}">
                <a16:creationId xmlns:a16="http://schemas.microsoft.com/office/drawing/2014/main" id="{85EBD063-6D24-4D32-BC71-1CA0D339BC0E}"/>
              </a:ext>
            </a:extLst>
          </p:cNvPr>
          <p:cNvSpPr txBox="1"/>
          <p:nvPr/>
        </p:nvSpPr>
        <p:spPr>
          <a:xfrm>
            <a:off x="4867826" y="3114793"/>
            <a:ext cx="1836672" cy="259045"/>
          </a:xfrm>
          <a:prstGeom prst="rect">
            <a:avLst/>
          </a:prstGeom>
          <a:noFill/>
        </p:spPr>
        <p:txBody>
          <a:bodyPr wrap="square" rtlCol="0">
            <a:spAutoFit/>
          </a:bodyPr>
          <a:lstStyle/>
          <a:p>
            <a:pPr>
              <a:lnSpc>
                <a:spcPts val="1284"/>
              </a:lnSpc>
            </a:pPr>
            <a:r>
              <a:rPr lang="en-US" sz="1222" b="1" dirty="0">
                <a:solidFill>
                  <a:schemeClr val="tx1">
                    <a:lumMod val="65000"/>
                    <a:lumOff val="35000"/>
                  </a:schemeClr>
                </a:solidFill>
                <a:latin typeface="Arial Narrow" panose="020B0606020202030204" pitchFamily="34" charset="0"/>
              </a:rPr>
              <a:t>Rub hands palm to palm</a:t>
            </a:r>
          </a:p>
        </p:txBody>
      </p:sp>
      <p:sp>
        <p:nvSpPr>
          <p:cNvPr id="21" name="TextBox 20">
            <a:extLst>
              <a:ext uri="{FF2B5EF4-FFF2-40B4-BE49-F238E27FC236}">
                <a16:creationId xmlns:a16="http://schemas.microsoft.com/office/drawing/2014/main" id="{489B1955-0902-409F-9EBB-CC412B3D0D79}"/>
              </a:ext>
            </a:extLst>
          </p:cNvPr>
          <p:cNvSpPr txBox="1"/>
          <p:nvPr/>
        </p:nvSpPr>
        <p:spPr>
          <a:xfrm>
            <a:off x="1386099" y="4507263"/>
            <a:ext cx="1615660" cy="592470"/>
          </a:xfrm>
          <a:prstGeom prst="rect">
            <a:avLst/>
          </a:prstGeom>
          <a:noFill/>
        </p:spPr>
        <p:txBody>
          <a:bodyPr wrap="square" rtlCol="0">
            <a:spAutoFit/>
          </a:bodyPr>
          <a:lstStyle/>
          <a:p>
            <a:pPr>
              <a:lnSpc>
                <a:spcPts val="1284"/>
              </a:lnSpc>
            </a:pPr>
            <a:r>
              <a:rPr lang="en-US" sz="1222" b="1" dirty="0">
                <a:solidFill>
                  <a:schemeClr val="tx1">
                    <a:lumMod val="65000"/>
                    <a:lumOff val="35000"/>
                  </a:schemeClr>
                </a:solidFill>
                <a:latin typeface="Arial Narrow" panose="020B0606020202030204" pitchFamily="34" charset="0"/>
              </a:rPr>
              <a:t>Right palm over left dorsum with interlaced fingers and vice versa</a:t>
            </a:r>
          </a:p>
        </p:txBody>
      </p:sp>
      <p:sp>
        <p:nvSpPr>
          <p:cNvPr id="22" name="TextBox 21">
            <a:extLst>
              <a:ext uri="{FF2B5EF4-FFF2-40B4-BE49-F238E27FC236}">
                <a16:creationId xmlns:a16="http://schemas.microsoft.com/office/drawing/2014/main" id="{A742ECE3-E650-4EF9-A948-6529BEAF3D58}"/>
              </a:ext>
            </a:extLst>
          </p:cNvPr>
          <p:cNvSpPr txBox="1"/>
          <p:nvPr/>
        </p:nvSpPr>
        <p:spPr>
          <a:xfrm>
            <a:off x="3083969" y="4493157"/>
            <a:ext cx="1604465" cy="425758"/>
          </a:xfrm>
          <a:prstGeom prst="rect">
            <a:avLst/>
          </a:prstGeom>
          <a:noFill/>
        </p:spPr>
        <p:txBody>
          <a:bodyPr wrap="square" rtlCol="0">
            <a:spAutoFit/>
          </a:bodyPr>
          <a:lstStyle/>
          <a:p>
            <a:pPr>
              <a:lnSpc>
                <a:spcPts val="1284"/>
              </a:lnSpc>
            </a:pPr>
            <a:r>
              <a:rPr lang="en-US" sz="1222" b="1" dirty="0">
                <a:solidFill>
                  <a:schemeClr val="tx1">
                    <a:lumMod val="65000"/>
                    <a:lumOff val="35000"/>
                  </a:schemeClr>
                </a:solidFill>
                <a:latin typeface="Arial Narrow" panose="020B0606020202030204" pitchFamily="34" charset="0"/>
              </a:rPr>
              <a:t>Palm to palm with fingers interlaced</a:t>
            </a:r>
          </a:p>
        </p:txBody>
      </p:sp>
      <p:sp>
        <p:nvSpPr>
          <p:cNvPr id="23" name="TextBox 22">
            <a:extLst>
              <a:ext uri="{FF2B5EF4-FFF2-40B4-BE49-F238E27FC236}">
                <a16:creationId xmlns:a16="http://schemas.microsoft.com/office/drawing/2014/main" id="{8B3ED5C1-29DA-4EE7-AFBF-C6536FC093A1}"/>
              </a:ext>
            </a:extLst>
          </p:cNvPr>
          <p:cNvSpPr txBox="1"/>
          <p:nvPr/>
        </p:nvSpPr>
        <p:spPr>
          <a:xfrm>
            <a:off x="4867825" y="4499862"/>
            <a:ext cx="1715192" cy="592470"/>
          </a:xfrm>
          <a:prstGeom prst="rect">
            <a:avLst/>
          </a:prstGeom>
          <a:noFill/>
        </p:spPr>
        <p:txBody>
          <a:bodyPr wrap="square" rtlCol="0">
            <a:spAutoFit/>
          </a:bodyPr>
          <a:lstStyle/>
          <a:p>
            <a:pPr>
              <a:lnSpc>
                <a:spcPts val="1284"/>
              </a:lnSpc>
            </a:pPr>
            <a:r>
              <a:rPr lang="en-US" sz="1222" b="1" dirty="0">
                <a:solidFill>
                  <a:schemeClr val="tx1">
                    <a:lumMod val="65000"/>
                    <a:lumOff val="35000"/>
                  </a:schemeClr>
                </a:solidFill>
                <a:latin typeface="Arial Narrow" panose="020B0606020202030204" pitchFamily="34" charset="0"/>
              </a:rPr>
              <a:t>Backs of fingers to opposing palms with fingers interlocked</a:t>
            </a:r>
          </a:p>
        </p:txBody>
      </p:sp>
      <p:sp>
        <p:nvSpPr>
          <p:cNvPr id="24" name="TextBox 23">
            <a:extLst>
              <a:ext uri="{FF2B5EF4-FFF2-40B4-BE49-F238E27FC236}">
                <a16:creationId xmlns:a16="http://schemas.microsoft.com/office/drawing/2014/main" id="{2E20A8AC-212E-4690-9168-97B988841AFC}"/>
              </a:ext>
            </a:extLst>
          </p:cNvPr>
          <p:cNvSpPr txBox="1"/>
          <p:nvPr/>
        </p:nvSpPr>
        <p:spPr>
          <a:xfrm>
            <a:off x="1386099" y="6280638"/>
            <a:ext cx="1615660" cy="759182"/>
          </a:xfrm>
          <a:prstGeom prst="rect">
            <a:avLst/>
          </a:prstGeom>
          <a:noFill/>
        </p:spPr>
        <p:txBody>
          <a:bodyPr wrap="square" rtlCol="0">
            <a:spAutoFit/>
          </a:bodyPr>
          <a:lstStyle/>
          <a:p>
            <a:pPr>
              <a:lnSpc>
                <a:spcPts val="1284"/>
              </a:lnSpc>
            </a:pPr>
            <a:r>
              <a:rPr lang="en-US" sz="1222" b="1" dirty="0">
                <a:solidFill>
                  <a:schemeClr val="tx1">
                    <a:lumMod val="65000"/>
                    <a:lumOff val="35000"/>
                  </a:schemeClr>
                </a:solidFill>
                <a:latin typeface="Arial Narrow" panose="020B0606020202030204" pitchFamily="34" charset="0"/>
              </a:rPr>
              <a:t>Rotational rubbing of left thumb clasped in right palm and vice versa</a:t>
            </a:r>
          </a:p>
        </p:txBody>
      </p:sp>
      <p:sp>
        <p:nvSpPr>
          <p:cNvPr id="25" name="TextBox 24">
            <a:extLst>
              <a:ext uri="{FF2B5EF4-FFF2-40B4-BE49-F238E27FC236}">
                <a16:creationId xmlns:a16="http://schemas.microsoft.com/office/drawing/2014/main" id="{A01E8D56-D487-40CF-8547-5C6828B6EF68}"/>
              </a:ext>
            </a:extLst>
          </p:cNvPr>
          <p:cNvSpPr txBox="1"/>
          <p:nvPr/>
        </p:nvSpPr>
        <p:spPr>
          <a:xfrm>
            <a:off x="3023229" y="6243497"/>
            <a:ext cx="1783858" cy="925894"/>
          </a:xfrm>
          <a:prstGeom prst="rect">
            <a:avLst/>
          </a:prstGeom>
          <a:noFill/>
        </p:spPr>
        <p:txBody>
          <a:bodyPr wrap="square" rtlCol="0">
            <a:spAutoFit/>
          </a:bodyPr>
          <a:lstStyle/>
          <a:p>
            <a:pPr>
              <a:lnSpc>
                <a:spcPts val="1284"/>
              </a:lnSpc>
            </a:pPr>
            <a:r>
              <a:rPr lang="en-US" sz="1222" b="1" dirty="0">
                <a:solidFill>
                  <a:schemeClr val="tx1">
                    <a:lumMod val="65000"/>
                    <a:lumOff val="35000"/>
                  </a:schemeClr>
                </a:solidFill>
                <a:latin typeface="Arial Narrow" panose="020B0606020202030204" pitchFamily="34" charset="0"/>
              </a:rPr>
              <a:t>Rotational rubbing, backwards and forwards with clasped fingers of right hand in left palm and vice versa</a:t>
            </a:r>
          </a:p>
        </p:txBody>
      </p:sp>
      <p:sp>
        <p:nvSpPr>
          <p:cNvPr id="26" name="TextBox 25">
            <a:extLst>
              <a:ext uri="{FF2B5EF4-FFF2-40B4-BE49-F238E27FC236}">
                <a16:creationId xmlns:a16="http://schemas.microsoft.com/office/drawing/2014/main" id="{060B6AFC-E2C3-4C8B-946A-A53515105D12}"/>
              </a:ext>
            </a:extLst>
          </p:cNvPr>
          <p:cNvSpPr txBox="1"/>
          <p:nvPr/>
        </p:nvSpPr>
        <p:spPr>
          <a:xfrm>
            <a:off x="4867825" y="6331705"/>
            <a:ext cx="1715192" cy="203902"/>
          </a:xfrm>
          <a:prstGeom prst="rect">
            <a:avLst/>
          </a:prstGeom>
          <a:noFill/>
        </p:spPr>
        <p:txBody>
          <a:bodyPr wrap="square" rtlCol="0">
            <a:spAutoFit/>
          </a:bodyPr>
          <a:lstStyle/>
          <a:p>
            <a:pPr>
              <a:lnSpc>
                <a:spcPts val="795"/>
              </a:lnSpc>
            </a:pPr>
            <a:r>
              <a:rPr lang="en-US" sz="1222" b="1" dirty="0">
                <a:solidFill>
                  <a:schemeClr val="tx1">
                    <a:lumMod val="65000"/>
                    <a:lumOff val="35000"/>
                  </a:schemeClr>
                </a:solidFill>
                <a:latin typeface="Arial Narrow" panose="020B0606020202030204" pitchFamily="34" charset="0"/>
              </a:rPr>
              <a:t>Rinse hands with water</a:t>
            </a:r>
          </a:p>
        </p:txBody>
      </p:sp>
      <p:sp>
        <p:nvSpPr>
          <p:cNvPr id="27" name="TextBox 26">
            <a:extLst>
              <a:ext uri="{FF2B5EF4-FFF2-40B4-BE49-F238E27FC236}">
                <a16:creationId xmlns:a16="http://schemas.microsoft.com/office/drawing/2014/main" id="{C9D65F2B-61C6-4F7A-A65F-6A93410E7A26}"/>
              </a:ext>
            </a:extLst>
          </p:cNvPr>
          <p:cNvSpPr txBox="1"/>
          <p:nvPr/>
        </p:nvSpPr>
        <p:spPr>
          <a:xfrm>
            <a:off x="1407569" y="8253073"/>
            <a:ext cx="1615660" cy="425758"/>
          </a:xfrm>
          <a:prstGeom prst="rect">
            <a:avLst/>
          </a:prstGeom>
          <a:noFill/>
        </p:spPr>
        <p:txBody>
          <a:bodyPr wrap="square" rtlCol="0">
            <a:spAutoFit/>
          </a:bodyPr>
          <a:lstStyle/>
          <a:p>
            <a:pPr>
              <a:lnSpc>
                <a:spcPts val="1284"/>
              </a:lnSpc>
            </a:pPr>
            <a:r>
              <a:rPr lang="en-US" sz="1222" b="1" dirty="0">
                <a:solidFill>
                  <a:schemeClr val="tx1">
                    <a:lumMod val="65000"/>
                    <a:lumOff val="35000"/>
                  </a:schemeClr>
                </a:solidFill>
                <a:latin typeface="Arial Narrow" panose="020B0606020202030204" pitchFamily="34" charset="0"/>
              </a:rPr>
              <a:t>Dry hands thoroughly with a single use towel</a:t>
            </a:r>
          </a:p>
        </p:txBody>
      </p:sp>
      <p:sp>
        <p:nvSpPr>
          <p:cNvPr id="28" name="TextBox 27">
            <a:extLst>
              <a:ext uri="{FF2B5EF4-FFF2-40B4-BE49-F238E27FC236}">
                <a16:creationId xmlns:a16="http://schemas.microsoft.com/office/drawing/2014/main" id="{A0255352-ADB8-4464-915A-7647C27B411B}"/>
              </a:ext>
            </a:extLst>
          </p:cNvPr>
          <p:cNvSpPr txBox="1"/>
          <p:nvPr/>
        </p:nvSpPr>
        <p:spPr>
          <a:xfrm>
            <a:off x="3105439" y="8238965"/>
            <a:ext cx="1604465" cy="425758"/>
          </a:xfrm>
          <a:prstGeom prst="rect">
            <a:avLst/>
          </a:prstGeom>
          <a:noFill/>
        </p:spPr>
        <p:txBody>
          <a:bodyPr wrap="square" rtlCol="0">
            <a:spAutoFit/>
          </a:bodyPr>
          <a:lstStyle/>
          <a:p>
            <a:pPr>
              <a:lnSpc>
                <a:spcPts val="1284"/>
              </a:lnSpc>
            </a:pPr>
            <a:r>
              <a:rPr lang="en-US" sz="1222" b="1" dirty="0">
                <a:solidFill>
                  <a:schemeClr val="tx1">
                    <a:lumMod val="65000"/>
                    <a:lumOff val="35000"/>
                  </a:schemeClr>
                </a:solidFill>
                <a:latin typeface="Arial Narrow" panose="020B0606020202030204" pitchFamily="34" charset="0"/>
              </a:rPr>
              <a:t>Use towel to turn off tap</a:t>
            </a:r>
          </a:p>
        </p:txBody>
      </p:sp>
      <p:sp>
        <p:nvSpPr>
          <p:cNvPr id="29" name="TextBox 28">
            <a:extLst>
              <a:ext uri="{FF2B5EF4-FFF2-40B4-BE49-F238E27FC236}">
                <a16:creationId xmlns:a16="http://schemas.microsoft.com/office/drawing/2014/main" id="{BEEDCF4D-8AED-4FAF-A8D3-FDD74ADB1012}"/>
              </a:ext>
            </a:extLst>
          </p:cNvPr>
          <p:cNvSpPr txBox="1"/>
          <p:nvPr/>
        </p:nvSpPr>
        <p:spPr>
          <a:xfrm>
            <a:off x="4889296" y="8245671"/>
            <a:ext cx="1715192" cy="259045"/>
          </a:xfrm>
          <a:prstGeom prst="rect">
            <a:avLst/>
          </a:prstGeom>
          <a:noFill/>
        </p:spPr>
        <p:txBody>
          <a:bodyPr wrap="square" rtlCol="0">
            <a:spAutoFit/>
          </a:bodyPr>
          <a:lstStyle/>
          <a:p>
            <a:pPr>
              <a:lnSpc>
                <a:spcPts val="1284"/>
              </a:lnSpc>
            </a:pPr>
            <a:r>
              <a:rPr lang="en-US" sz="1222" b="1" dirty="0">
                <a:solidFill>
                  <a:schemeClr val="tx1">
                    <a:lumMod val="65000"/>
                    <a:lumOff val="35000"/>
                  </a:schemeClr>
                </a:solidFill>
                <a:latin typeface="Arial Narrow" panose="020B0606020202030204" pitchFamily="34" charset="0"/>
              </a:rPr>
              <a:t>Hands are now safe</a:t>
            </a:r>
          </a:p>
        </p:txBody>
      </p:sp>
      <p:sp>
        <p:nvSpPr>
          <p:cNvPr id="30" name="TextBox 29">
            <a:extLst>
              <a:ext uri="{FF2B5EF4-FFF2-40B4-BE49-F238E27FC236}">
                <a16:creationId xmlns:a16="http://schemas.microsoft.com/office/drawing/2014/main" id="{1F9AE70A-A408-43F8-938B-B1DD8CDAC244}"/>
              </a:ext>
            </a:extLst>
          </p:cNvPr>
          <p:cNvSpPr txBox="1"/>
          <p:nvPr/>
        </p:nvSpPr>
        <p:spPr>
          <a:xfrm>
            <a:off x="501464" y="9317529"/>
            <a:ext cx="6000073" cy="506292"/>
          </a:xfrm>
          <a:prstGeom prst="rect">
            <a:avLst/>
          </a:prstGeom>
          <a:noFill/>
        </p:spPr>
        <p:txBody>
          <a:bodyPr wrap="square" rtlCol="0">
            <a:spAutoFit/>
          </a:bodyPr>
          <a:lstStyle/>
          <a:p>
            <a:r>
              <a:rPr lang="en-US" sz="1345" b="1" dirty="0">
                <a:solidFill>
                  <a:schemeClr val="bg1"/>
                </a:solidFill>
                <a:latin typeface="Arial Narrow" panose="020B0606020202030204" pitchFamily="34" charset="0"/>
              </a:rPr>
              <a:t>Thoroughly wash for at least 20 seconds or sing Happy Birthday twice to ensure your hands are clean. </a:t>
            </a:r>
          </a:p>
        </p:txBody>
      </p:sp>
    </p:spTree>
    <p:extLst>
      <p:ext uri="{BB962C8B-B14F-4D97-AF65-F5344CB8AC3E}">
        <p14:creationId xmlns:p14="http://schemas.microsoft.com/office/powerpoint/2010/main" val="48534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C6C74-BDDD-492E-B620-0AAC7762FF34}"/>
              </a:ext>
            </a:extLst>
          </p:cNvPr>
          <p:cNvSpPr/>
          <p:nvPr/>
        </p:nvSpPr>
        <p:spPr>
          <a:xfrm>
            <a:off x="0" y="-1"/>
            <a:ext cx="7820982" cy="10058400"/>
          </a:xfrm>
          <a:prstGeom prst="rect">
            <a:avLst/>
          </a:prstGeom>
          <a:solidFill>
            <a:srgbClr val="1C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0ADCC9-2FB6-4CA6-9985-B429EEA70713}"/>
              </a:ext>
            </a:extLst>
          </p:cNvPr>
          <p:cNvSpPr/>
          <p:nvPr/>
        </p:nvSpPr>
        <p:spPr>
          <a:xfrm>
            <a:off x="0" y="6171535"/>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C4258CE-7316-4D75-B3A1-00332C69C987}"/>
              </a:ext>
            </a:extLst>
          </p:cNvPr>
          <p:cNvCxnSpPr>
            <a:cxnSpLocks/>
            <a:stCxn id="8" idx="0"/>
            <a:endCxn id="8" idx="1"/>
          </p:cNvCxnSpPr>
          <p:nvPr/>
        </p:nvCxnSpPr>
        <p:spPr>
          <a:xfrm flipV="1">
            <a:off x="0" y="6171535"/>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pic>
        <p:nvPicPr>
          <p:cNvPr id="13" name="Picture 12" descr="A picture containing stool&#10;&#10;Description automatically generated">
            <a:extLst>
              <a:ext uri="{FF2B5EF4-FFF2-40B4-BE49-F238E27FC236}">
                <a16:creationId xmlns:a16="http://schemas.microsoft.com/office/drawing/2014/main" id="{18836CF8-8C16-445B-84A4-EEEAFCB99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348" y="497726"/>
            <a:ext cx="2340869" cy="2542037"/>
          </a:xfrm>
          <a:prstGeom prst="rect">
            <a:avLst/>
          </a:prstGeom>
        </p:spPr>
      </p:pic>
      <p:sp>
        <p:nvSpPr>
          <p:cNvPr id="14" name="TextBox 13">
            <a:extLst>
              <a:ext uri="{FF2B5EF4-FFF2-40B4-BE49-F238E27FC236}">
                <a16:creationId xmlns:a16="http://schemas.microsoft.com/office/drawing/2014/main" id="{5539467A-AB1D-4B05-B86F-1DB60EC65228}"/>
              </a:ext>
            </a:extLst>
          </p:cNvPr>
          <p:cNvSpPr txBox="1"/>
          <p:nvPr/>
        </p:nvSpPr>
        <p:spPr>
          <a:xfrm>
            <a:off x="1159024" y="3275299"/>
            <a:ext cx="5551520" cy="2285241"/>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THIS LUNCH ROOM</a:t>
            </a:r>
          </a:p>
          <a:p>
            <a:pPr algn="ctr">
              <a:lnSpc>
                <a:spcPts val="5700"/>
              </a:lnSpc>
            </a:pPr>
            <a:r>
              <a:rPr lang="en-US" sz="5400" b="1" i="1" dirty="0">
                <a:solidFill>
                  <a:schemeClr val="bg1"/>
                </a:solidFill>
                <a:latin typeface="Arial Narrow" panose="020B0606020202030204" pitchFamily="34" charset="0"/>
              </a:rPr>
              <a:t>IS REGULARLY</a:t>
            </a:r>
          </a:p>
          <a:p>
            <a:pPr algn="ctr">
              <a:lnSpc>
                <a:spcPts val="5700"/>
              </a:lnSpc>
            </a:pPr>
            <a:r>
              <a:rPr lang="en-US" sz="5400" b="1" i="1" dirty="0">
                <a:solidFill>
                  <a:schemeClr val="bg1"/>
                </a:solidFill>
                <a:latin typeface="Arial Narrow" panose="020B0606020202030204" pitchFamily="34" charset="0"/>
              </a:rPr>
              <a:t>DISINFECTED</a:t>
            </a:r>
          </a:p>
        </p:txBody>
      </p:sp>
      <p:sp>
        <p:nvSpPr>
          <p:cNvPr id="15" name="TextBox 14">
            <a:extLst>
              <a:ext uri="{FF2B5EF4-FFF2-40B4-BE49-F238E27FC236}">
                <a16:creationId xmlns:a16="http://schemas.microsoft.com/office/drawing/2014/main" id="{3F44E393-22CC-41D3-859D-2B2E3F8D32D7}"/>
              </a:ext>
            </a:extLst>
          </p:cNvPr>
          <p:cNvSpPr txBox="1"/>
          <p:nvPr/>
        </p:nvSpPr>
        <p:spPr>
          <a:xfrm>
            <a:off x="1159024" y="8855690"/>
            <a:ext cx="5289033" cy="461665"/>
          </a:xfrm>
          <a:prstGeom prst="rect">
            <a:avLst/>
          </a:prstGeom>
          <a:noFill/>
        </p:spPr>
        <p:txBody>
          <a:bodyPr wrap="square" rtlCol="0">
            <a:spAutoFit/>
          </a:bodyPr>
          <a:lstStyle/>
          <a:p>
            <a:pPr algn="r"/>
            <a:r>
              <a:rPr lang="en-US" sz="2200" dirty="0">
                <a:solidFill>
                  <a:schemeClr val="bg1">
                    <a:lumMod val="50000"/>
                  </a:schemeClr>
                </a:solidFill>
                <a:latin typeface="Arial Narrow" panose="020B0606020202030204" pitchFamily="34" charset="0"/>
              </a:rPr>
              <a:t>Remember to keep a safe </a:t>
            </a:r>
            <a:r>
              <a:rPr lang="en-US" sz="2400" dirty="0">
                <a:solidFill>
                  <a:schemeClr val="bg1">
                    <a:lumMod val="50000"/>
                  </a:schemeClr>
                </a:solidFill>
                <a:latin typeface="Arial Narrow" panose="020B0606020202030204" pitchFamily="34" charset="0"/>
              </a:rPr>
              <a:t>distance</a:t>
            </a:r>
            <a:r>
              <a:rPr lang="en-US" sz="2200" dirty="0">
                <a:solidFill>
                  <a:schemeClr val="bg1">
                    <a:lumMod val="50000"/>
                  </a:schemeClr>
                </a:solidFill>
                <a:latin typeface="Arial Narrow" panose="020B0606020202030204" pitchFamily="34" charset="0"/>
              </a:rPr>
              <a:t> from others</a:t>
            </a:r>
          </a:p>
        </p:txBody>
      </p:sp>
    </p:spTree>
    <p:extLst>
      <p:ext uri="{BB962C8B-B14F-4D97-AF65-F5344CB8AC3E}">
        <p14:creationId xmlns:p14="http://schemas.microsoft.com/office/powerpoint/2010/main" val="1127711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47D46B-1D95-4A2F-9B08-5EFC50190693}"/>
              </a:ext>
            </a:extLst>
          </p:cNvPr>
          <p:cNvSpPr/>
          <p:nvPr/>
        </p:nvSpPr>
        <p:spPr>
          <a:xfrm>
            <a:off x="0" y="-1"/>
            <a:ext cx="7820982" cy="10058400"/>
          </a:xfrm>
          <a:prstGeom prst="rect">
            <a:avLst/>
          </a:prstGeom>
          <a:solidFill>
            <a:srgbClr val="1C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D27ED824-C1EE-4804-B04D-8D230342ABCF}"/>
              </a:ext>
            </a:extLst>
          </p:cNvPr>
          <p:cNvSpPr/>
          <p:nvPr/>
        </p:nvSpPr>
        <p:spPr>
          <a:xfrm>
            <a:off x="-25759" y="6079526"/>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4053C78E-370C-44CB-A45F-9CB2775BC5DD}"/>
              </a:ext>
            </a:extLst>
          </p:cNvPr>
          <p:cNvCxnSpPr>
            <a:cxnSpLocks/>
            <a:stCxn id="9" idx="0"/>
            <a:endCxn id="9" idx="1"/>
          </p:cNvCxnSpPr>
          <p:nvPr/>
        </p:nvCxnSpPr>
        <p:spPr>
          <a:xfrm flipV="1">
            <a:off x="-25759" y="6079526"/>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pic>
        <p:nvPicPr>
          <p:cNvPr id="13" name="Picture 12" descr="A picture containing stool&#10;&#10;Description automatically generated">
            <a:extLst>
              <a:ext uri="{FF2B5EF4-FFF2-40B4-BE49-F238E27FC236}">
                <a16:creationId xmlns:a16="http://schemas.microsoft.com/office/drawing/2014/main" id="{18836CF8-8C16-445B-84A4-EEEAFCB99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348" y="497726"/>
            <a:ext cx="2340869" cy="2542037"/>
          </a:xfrm>
          <a:prstGeom prst="rect">
            <a:avLst/>
          </a:prstGeom>
        </p:spPr>
      </p:pic>
      <p:sp>
        <p:nvSpPr>
          <p:cNvPr id="14" name="TextBox 13">
            <a:extLst>
              <a:ext uri="{FF2B5EF4-FFF2-40B4-BE49-F238E27FC236}">
                <a16:creationId xmlns:a16="http://schemas.microsoft.com/office/drawing/2014/main" id="{5539467A-AB1D-4B05-B86F-1DB60EC65228}"/>
              </a:ext>
            </a:extLst>
          </p:cNvPr>
          <p:cNvSpPr txBox="1"/>
          <p:nvPr/>
        </p:nvSpPr>
        <p:spPr>
          <a:xfrm>
            <a:off x="1469270" y="3275299"/>
            <a:ext cx="4931030" cy="2285241"/>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THIS BATHROOM</a:t>
            </a:r>
          </a:p>
          <a:p>
            <a:pPr algn="ctr">
              <a:lnSpc>
                <a:spcPts val="5700"/>
              </a:lnSpc>
            </a:pPr>
            <a:r>
              <a:rPr lang="en-US" sz="5400" b="1" i="1" dirty="0">
                <a:solidFill>
                  <a:schemeClr val="bg1"/>
                </a:solidFill>
                <a:latin typeface="Arial Narrow" panose="020B0606020202030204" pitchFamily="34" charset="0"/>
              </a:rPr>
              <a:t>IS REGULARLY</a:t>
            </a:r>
          </a:p>
          <a:p>
            <a:pPr algn="ctr">
              <a:lnSpc>
                <a:spcPts val="5700"/>
              </a:lnSpc>
            </a:pPr>
            <a:r>
              <a:rPr lang="en-US" sz="5400" b="1" i="1" dirty="0">
                <a:solidFill>
                  <a:schemeClr val="bg1"/>
                </a:solidFill>
                <a:latin typeface="Arial Narrow" panose="020B0606020202030204" pitchFamily="34" charset="0"/>
              </a:rPr>
              <a:t>DISINFECTED</a:t>
            </a:r>
          </a:p>
        </p:txBody>
      </p:sp>
      <p:sp>
        <p:nvSpPr>
          <p:cNvPr id="15" name="TextBox 14">
            <a:extLst>
              <a:ext uri="{FF2B5EF4-FFF2-40B4-BE49-F238E27FC236}">
                <a16:creationId xmlns:a16="http://schemas.microsoft.com/office/drawing/2014/main" id="{3F44E393-22CC-41D3-859D-2B2E3F8D32D7}"/>
              </a:ext>
            </a:extLst>
          </p:cNvPr>
          <p:cNvSpPr txBox="1"/>
          <p:nvPr/>
        </p:nvSpPr>
        <p:spPr>
          <a:xfrm>
            <a:off x="724116" y="8777151"/>
            <a:ext cx="6324168" cy="461665"/>
          </a:xfrm>
          <a:prstGeom prst="rect">
            <a:avLst/>
          </a:prstGeom>
          <a:noFill/>
        </p:spPr>
        <p:txBody>
          <a:bodyPr wrap="none" rtlCol="0">
            <a:spAutoFit/>
          </a:bodyPr>
          <a:lstStyle/>
          <a:p>
            <a:pPr algn="r"/>
            <a:r>
              <a:rPr lang="en-US" sz="2400" dirty="0">
                <a:solidFill>
                  <a:schemeClr val="bg1">
                    <a:lumMod val="50000"/>
                  </a:schemeClr>
                </a:solidFill>
                <a:latin typeface="Arial Narrow" panose="020B0606020202030204" pitchFamily="34" charset="0"/>
              </a:rPr>
              <a:t>Remember to wash your hands for at least 20 seconds</a:t>
            </a:r>
          </a:p>
        </p:txBody>
      </p:sp>
    </p:spTree>
    <p:extLst>
      <p:ext uri="{BB962C8B-B14F-4D97-AF65-F5344CB8AC3E}">
        <p14:creationId xmlns:p14="http://schemas.microsoft.com/office/powerpoint/2010/main" val="2474748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80C7A6-662C-4D2F-9B87-578790AD99E8}"/>
              </a:ext>
            </a:extLst>
          </p:cNvPr>
          <p:cNvSpPr/>
          <p:nvPr/>
        </p:nvSpPr>
        <p:spPr>
          <a:xfrm>
            <a:off x="0" y="-1"/>
            <a:ext cx="7820982" cy="10058400"/>
          </a:xfrm>
          <a:prstGeom prst="rect">
            <a:avLst/>
          </a:prstGeom>
          <a:solidFill>
            <a:srgbClr val="1C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5CFB86CA-A747-4FDE-928E-3F1F5468DCC8}"/>
              </a:ext>
            </a:extLst>
          </p:cNvPr>
          <p:cNvSpPr/>
          <p:nvPr/>
        </p:nvSpPr>
        <p:spPr>
          <a:xfrm>
            <a:off x="-25759" y="6079526"/>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92301109-514C-450C-94AD-A363BF39DC0F}"/>
              </a:ext>
            </a:extLst>
          </p:cNvPr>
          <p:cNvCxnSpPr>
            <a:cxnSpLocks/>
            <a:stCxn id="9" idx="0"/>
            <a:endCxn id="9" idx="1"/>
          </p:cNvCxnSpPr>
          <p:nvPr/>
        </p:nvCxnSpPr>
        <p:spPr>
          <a:xfrm flipV="1">
            <a:off x="-25759" y="6079526"/>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pic>
        <p:nvPicPr>
          <p:cNvPr id="13" name="Picture 12" descr="A picture containing stool&#10;&#10;Description automatically generated">
            <a:extLst>
              <a:ext uri="{FF2B5EF4-FFF2-40B4-BE49-F238E27FC236}">
                <a16:creationId xmlns:a16="http://schemas.microsoft.com/office/drawing/2014/main" id="{18836CF8-8C16-445B-84A4-EEEAFCB99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348" y="497726"/>
            <a:ext cx="2340869" cy="2542037"/>
          </a:xfrm>
          <a:prstGeom prst="rect">
            <a:avLst/>
          </a:prstGeom>
        </p:spPr>
      </p:pic>
      <p:sp>
        <p:nvSpPr>
          <p:cNvPr id="14" name="TextBox 13">
            <a:extLst>
              <a:ext uri="{FF2B5EF4-FFF2-40B4-BE49-F238E27FC236}">
                <a16:creationId xmlns:a16="http://schemas.microsoft.com/office/drawing/2014/main" id="{5539467A-AB1D-4B05-B86F-1DB60EC65228}"/>
              </a:ext>
            </a:extLst>
          </p:cNvPr>
          <p:cNvSpPr txBox="1"/>
          <p:nvPr/>
        </p:nvSpPr>
        <p:spPr>
          <a:xfrm>
            <a:off x="1159024" y="3275299"/>
            <a:ext cx="5551520" cy="2285241"/>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THIS LUNCH ROOM</a:t>
            </a:r>
          </a:p>
          <a:p>
            <a:pPr algn="ctr">
              <a:lnSpc>
                <a:spcPts val="5700"/>
              </a:lnSpc>
            </a:pPr>
            <a:r>
              <a:rPr lang="en-US" sz="5400" b="1" i="1" dirty="0">
                <a:solidFill>
                  <a:schemeClr val="bg1"/>
                </a:solidFill>
                <a:latin typeface="Arial Narrow" panose="020B0606020202030204" pitchFamily="34" charset="0"/>
              </a:rPr>
              <a:t>IS REGULARLY</a:t>
            </a:r>
          </a:p>
          <a:p>
            <a:pPr algn="ctr">
              <a:lnSpc>
                <a:spcPts val="5700"/>
              </a:lnSpc>
            </a:pPr>
            <a:r>
              <a:rPr lang="en-US" sz="5400" b="1" i="1" dirty="0">
                <a:solidFill>
                  <a:schemeClr val="bg1"/>
                </a:solidFill>
                <a:latin typeface="Arial Narrow" panose="020B0606020202030204" pitchFamily="34" charset="0"/>
              </a:rPr>
              <a:t>DISINFECTED</a:t>
            </a:r>
          </a:p>
        </p:txBody>
      </p:sp>
      <p:sp>
        <p:nvSpPr>
          <p:cNvPr id="15" name="TextBox 14">
            <a:extLst>
              <a:ext uri="{FF2B5EF4-FFF2-40B4-BE49-F238E27FC236}">
                <a16:creationId xmlns:a16="http://schemas.microsoft.com/office/drawing/2014/main" id="{3F44E393-22CC-41D3-859D-2B2E3F8D32D7}"/>
              </a:ext>
            </a:extLst>
          </p:cNvPr>
          <p:cNvSpPr txBox="1"/>
          <p:nvPr/>
        </p:nvSpPr>
        <p:spPr>
          <a:xfrm>
            <a:off x="648779" y="8777151"/>
            <a:ext cx="5958734" cy="461665"/>
          </a:xfrm>
          <a:prstGeom prst="rect">
            <a:avLst/>
          </a:prstGeom>
          <a:noFill/>
        </p:spPr>
        <p:txBody>
          <a:bodyPr wrap="square" rtlCol="0">
            <a:spAutoFit/>
          </a:bodyPr>
          <a:lstStyle/>
          <a:p>
            <a:pPr algn="r"/>
            <a:r>
              <a:rPr lang="en-US" sz="2400" dirty="0">
                <a:solidFill>
                  <a:schemeClr val="bg1">
                    <a:lumMod val="50000"/>
                  </a:schemeClr>
                </a:solidFill>
                <a:latin typeface="Arial Narrow" panose="020B0606020202030204" pitchFamily="34" charset="0"/>
              </a:rPr>
              <a:t>Remember to keep a safe distance from others</a:t>
            </a:r>
          </a:p>
        </p:txBody>
      </p:sp>
    </p:spTree>
    <p:extLst>
      <p:ext uri="{BB962C8B-B14F-4D97-AF65-F5344CB8AC3E}">
        <p14:creationId xmlns:p14="http://schemas.microsoft.com/office/powerpoint/2010/main" val="3299826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F108BB-EAA4-48E4-AA3A-77CDCDF8E736}"/>
              </a:ext>
            </a:extLst>
          </p:cNvPr>
          <p:cNvSpPr/>
          <p:nvPr/>
        </p:nvSpPr>
        <p:spPr>
          <a:xfrm>
            <a:off x="0" y="-1"/>
            <a:ext cx="7820982" cy="10058400"/>
          </a:xfrm>
          <a:prstGeom prst="rect">
            <a:avLst/>
          </a:prstGeom>
          <a:solidFill>
            <a:srgbClr val="1C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1B18E1AD-DD9E-4EE5-95A6-1EFF1246B0D9}"/>
              </a:ext>
            </a:extLst>
          </p:cNvPr>
          <p:cNvSpPr/>
          <p:nvPr/>
        </p:nvSpPr>
        <p:spPr>
          <a:xfrm>
            <a:off x="-25759" y="6079526"/>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1C46CB88-B548-422F-BB31-321CE2BC3FB7}"/>
              </a:ext>
            </a:extLst>
          </p:cNvPr>
          <p:cNvCxnSpPr>
            <a:cxnSpLocks/>
            <a:stCxn id="9" idx="0"/>
            <a:endCxn id="9" idx="1"/>
          </p:cNvCxnSpPr>
          <p:nvPr/>
        </p:nvCxnSpPr>
        <p:spPr>
          <a:xfrm flipV="1">
            <a:off x="-25759" y="6079526"/>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pic>
        <p:nvPicPr>
          <p:cNvPr id="13" name="Picture 12" descr="A picture containing stool&#10;&#10;Description automatically generated">
            <a:extLst>
              <a:ext uri="{FF2B5EF4-FFF2-40B4-BE49-F238E27FC236}">
                <a16:creationId xmlns:a16="http://schemas.microsoft.com/office/drawing/2014/main" id="{18836CF8-8C16-445B-84A4-EEEAFCB99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348" y="497726"/>
            <a:ext cx="2340869" cy="2542037"/>
          </a:xfrm>
          <a:prstGeom prst="rect">
            <a:avLst/>
          </a:prstGeom>
        </p:spPr>
      </p:pic>
      <p:sp>
        <p:nvSpPr>
          <p:cNvPr id="14" name="TextBox 13">
            <a:extLst>
              <a:ext uri="{FF2B5EF4-FFF2-40B4-BE49-F238E27FC236}">
                <a16:creationId xmlns:a16="http://schemas.microsoft.com/office/drawing/2014/main" id="{5539467A-AB1D-4B05-B86F-1DB60EC65228}"/>
              </a:ext>
            </a:extLst>
          </p:cNvPr>
          <p:cNvSpPr txBox="1"/>
          <p:nvPr/>
        </p:nvSpPr>
        <p:spPr>
          <a:xfrm>
            <a:off x="1142996" y="3275299"/>
            <a:ext cx="5583580" cy="2285241"/>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THIS BREAK ROOM</a:t>
            </a:r>
          </a:p>
          <a:p>
            <a:pPr algn="ctr">
              <a:lnSpc>
                <a:spcPts val="5700"/>
              </a:lnSpc>
            </a:pPr>
            <a:r>
              <a:rPr lang="en-US" sz="5400" b="1" i="1" dirty="0">
                <a:solidFill>
                  <a:schemeClr val="bg1"/>
                </a:solidFill>
                <a:latin typeface="Arial Narrow" panose="020B0606020202030204" pitchFamily="34" charset="0"/>
              </a:rPr>
              <a:t>IS REGULARLY</a:t>
            </a:r>
          </a:p>
          <a:p>
            <a:pPr algn="ctr">
              <a:lnSpc>
                <a:spcPts val="5700"/>
              </a:lnSpc>
            </a:pPr>
            <a:r>
              <a:rPr lang="en-US" sz="5400" b="1" i="1" dirty="0">
                <a:solidFill>
                  <a:schemeClr val="bg1"/>
                </a:solidFill>
                <a:latin typeface="Arial Narrow" panose="020B0606020202030204" pitchFamily="34" charset="0"/>
              </a:rPr>
              <a:t>DISINFECTED</a:t>
            </a:r>
          </a:p>
        </p:txBody>
      </p:sp>
      <p:sp>
        <p:nvSpPr>
          <p:cNvPr id="15" name="TextBox 14">
            <a:extLst>
              <a:ext uri="{FF2B5EF4-FFF2-40B4-BE49-F238E27FC236}">
                <a16:creationId xmlns:a16="http://schemas.microsoft.com/office/drawing/2014/main" id="{3F44E393-22CC-41D3-859D-2B2E3F8D32D7}"/>
              </a:ext>
            </a:extLst>
          </p:cNvPr>
          <p:cNvSpPr txBox="1"/>
          <p:nvPr/>
        </p:nvSpPr>
        <p:spPr>
          <a:xfrm>
            <a:off x="1142996" y="8812033"/>
            <a:ext cx="5463355" cy="461665"/>
          </a:xfrm>
          <a:prstGeom prst="rect">
            <a:avLst/>
          </a:prstGeom>
          <a:noFill/>
        </p:spPr>
        <p:txBody>
          <a:bodyPr wrap="none" rtlCol="0">
            <a:spAutoFit/>
          </a:bodyPr>
          <a:lstStyle/>
          <a:p>
            <a:pPr algn="r"/>
            <a:r>
              <a:rPr lang="en-US" sz="2400" dirty="0">
                <a:solidFill>
                  <a:schemeClr val="bg1">
                    <a:lumMod val="50000"/>
                  </a:schemeClr>
                </a:solidFill>
                <a:latin typeface="Arial Narrow" panose="020B0606020202030204" pitchFamily="34" charset="0"/>
              </a:rPr>
              <a:t>Remember to keep a safe distance from others</a:t>
            </a:r>
          </a:p>
        </p:txBody>
      </p:sp>
    </p:spTree>
    <p:extLst>
      <p:ext uri="{BB962C8B-B14F-4D97-AF65-F5344CB8AC3E}">
        <p14:creationId xmlns:p14="http://schemas.microsoft.com/office/powerpoint/2010/main" val="1700950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2E538A-2294-42B3-B1A1-639A10C7C87B}"/>
              </a:ext>
            </a:extLst>
          </p:cNvPr>
          <p:cNvSpPr/>
          <p:nvPr/>
        </p:nvSpPr>
        <p:spPr>
          <a:xfrm>
            <a:off x="0" y="-1"/>
            <a:ext cx="7820982" cy="10058400"/>
          </a:xfrm>
          <a:prstGeom prst="rect">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34DA2E9-B0E5-4531-8FEA-40492AE6AEDF}"/>
              </a:ext>
            </a:extLst>
          </p:cNvPr>
          <p:cNvSpPr/>
          <p:nvPr/>
        </p:nvSpPr>
        <p:spPr>
          <a:xfrm>
            <a:off x="-25759" y="6079526"/>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F5D28988-809E-46BE-9BB9-45CD0DA874FE}"/>
              </a:ext>
            </a:extLst>
          </p:cNvPr>
          <p:cNvCxnSpPr>
            <a:cxnSpLocks/>
            <a:stCxn id="11" idx="0"/>
            <a:endCxn id="11" idx="1"/>
          </p:cNvCxnSpPr>
          <p:nvPr/>
        </p:nvCxnSpPr>
        <p:spPr>
          <a:xfrm flipV="1">
            <a:off x="-25759" y="6079526"/>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A201E398-C35C-4590-8630-7A7BB6BD2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040" y="1350217"/>
            <a:ext cx="2552322" cy="1768174"/>
          </a:xfrm>
          <a:prstGeom prst="rect">
            <a:avLst/>
          </a:prstGeom>
        </p:spPr>
      </p:pic>
      <p:sp>
        <p:nvSpPr>
          <p:cNvPr id="7" name="TextBox 6">
            <a:extLst>
              <a:ext uri="{FF2B5EF4-FFF2-40B4-BE49-F238E27FC236}">
                <a16:creationId xmlns:a16="http://schemas.microsoft.com/office/drawing/2014/main" id="{A2CB5212-6C17-4F61-94EE-19000CEB390A}"/>
              </a:ext>
            </a:extLst>
          </p:cNvPr>
          <p:cNvSpPr txBox="1"/>
          <p:nvPr/>
        </p:nvSpPr>
        <p:spPr>
          <a:xfrm>
            <a:off x="1128078" y="3361512"/>
            <a:ext cx="5516255" cy="2285241"/>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PLEASE PRACTICE</a:t>
            </a:r>
          </a:p>
          <a:p>
            <a:pPr algn="ctr">
              <a:lnSpc>
                <a:spcPts val="5700"/>
              </a:lnSpc>
            </a:pPr>
            <a:r>
              <a:rPr lang="en-US" sz="5400" b="1" i="1" dirty="0">
                <a:solidFill>
                  <a:schemeClr val="bg1"/>
                </a:solidFill>
                <a:latin typeface="Arial Narrow" panose="020B0606020202030204" pitchFamily="34" charset="0"/>
              </a:rPr>
              <a:t>SOCIAL</a:t>
            </a:r>
          </a:p>
          <a:p>
            <a:pPr algn="ctr">
              <a:lnSpc>
                <a:spcPts val="5700"/>
              </a:lnSpc>
            </a:pPr>
            <a:r>
              <a:rPr lang="en-US" sz="5400" b="1" i="1" dirty="0">
                <a:solidFill>
                  <a:schemeClr val="bg1"/>
                </a:solidFill>
                <a:latin typeface="Arial Narrow" panose="020B0606020202030204" pitchFamily="34" charset="0"/>
              </a:rPr>
              <a:t>DISTANCING</a:t>
            </a:r>
          </a:p>
        </p:txBody>
      </p:sp>
      <p:sp>
        <p:nvSpPr>
          <p:cNvPr id="8" name="TextBox 7">
            <a:extLst>
              <a:ext uri="{FF2B5EF4-FFF2-40B4-BE49-F238E27FC236}">
                <a16:creationId xmlns:a16="http://schemas.microsoft.com/office/drawing/2014/main" id="{3F9B094D-7BDB-436E-B107-9778FF94AD27}"/>
              </a:ext>
            </a:extLst>
          </p:cNvPr>
          <p:cNvSpPr txBox="1"/>
          <p:nvPr/>
        </p:nvSpPr>
        <p:spPr>
          <a:xfrm>
            <a:off x="1299117" y="8736253"/>
            <a:ext cx="5174166" cy="461665"/>
          </a:xfrm>
          <a:prstGeom prst="rect">
            <a:avLst/>
          </a:prstGeom>
          <a:noFill/>
        </p:spPr>
        <p:txBody>
          <a:bodyPr wrap="square" rtlCol="0">
            <a:spAutoFit/>
          </a:bodyPr>
          <a:lstStyle/>
          <a:p>
            <a:pPr algn="r"/>
            <a:r>
              <a:rPr lang="en-US" sz="2400" dirty="0">
                <a:solidFill>
                  <a:schemeClr val="bg1">
                    <a:lumMod val="50000"/>
                  </a:schemeClr>
                </a:solidFill>
                <a:latin typeface="Arial Narrow" panose="020B0606020202030204" pitchFamily="34" charset="0"/>
              </a:rPr>
              <a:t>Remember to stand 6 feet apart at all times</a:t>
            </a:r>
          </a:p>
        </p:txBody>
      </p:sp>
    </p:spTree>
    <p:extLst>
      <p:ext uri="{BB962C8B-B14F-4D97-AF65-F5344CB8AC3E}">
        <p14:creationId xmlns:p14="http://schemas.microsoft.com/office/powerpoint/2010/main" val="501576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0A48B7-0FE0-4538-8A82-B92765CB187A}"/>
              </a:ext>
            </a:extLst>
          </p:cNvPr>
          <p:cNvSpPr/>
          <p:nvPr/>
        </p:nvSpPr>
        <p:spPr>
          <a:xfrm>
            <a:off x="0" y="-1"/>
            <a:ext cx="7820982" cy="10058400"/>
          </a:xfrm>
          <a:prstGeom prst="rect">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699B929-7168-4003-9D7E-C48AA53AED56}"/>
              </a:ext>
            </a:extLst>
          </p:cNvPr>
          <p:cNvSpPr/>
          <p:nvPr/>
        </p:nvSpPr>
        <p:spPr>
          <a:xfrm>
            <a:off x="-25759" y="6079526"/>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6D4C69-765D-4EC7-B9B9-A02704BBDCBB}"/>
              </a:ext>
            </a:extLst>
          </p:cNvPr>
          <p:cNvCxnSpPr>
            <a:cxnSpLocks/>
            <a:stCxn id="11" idx="0"/>
            <a:endCxn id="11" idx="1"/>
          </p:cNvCxnSpPr>
          <p:nvPr/>
        </p:nvCxnSpPr>
        <p:spPr>
          <a:xfrm flipV="1">
            <a:off x="-25759" y="6079526"/>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pic>
        <p:nvPicPr>
          <p:cNvPr id="6" name="Picture 5" descr="A picture containing light, drawing&#10;&#10;Description automatically generated">
            <a:extLst>
              <a:ext uri="{FF2B5EF4-FFF2-40B4-BE49-F238E27FC236}">
                <a16:creationId xmlns:a16="http://schemas.microsoft.com/office/drawing/2014/main" id="{A201E398-C35C-4590-8630-7A7BB6BD2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546" y="1135564"/>
            <a:ext cx="2359157" cy="2029972"/>
          </a:xfrm>
          <a:prstGeom prst="rect">
            <a:avLst/>
          </a:prstGeom>
        </p:spPr>
      </p:pic>
      <p:sp>
        <p:nvSpPr>
          <p:cNvPr id="7" name="TextBox 6">
            <a:extLst>
              <a:ext uri="{FF2B5EF4-FFF2-40B4-BE49-F238E27FC236}">
                <a16:creationId xmlns:a16="http://schemas.microsoft.com/office/drawing/2014/main" id="{A2CB5212-6C17-4F61-94EE-19000CEB390A}"/>
              </a:ext>
            </a:extLst>
          </p:cNvPr>
          <p:cNvSpPr txBox="1"/>
          <p:nvPr/>
        </p:nvSpPr>
        <p:spPr>
          <a:xfrm>
            <a:off x="1693170" y="3361512"/>
            <a:ext cx="4386072" cy="2285241"/>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VISITORS</a:t>
            </a:r>
          </a:p>
          <a:p>
            <a:pPr algn="ctr">
              <a:lnSpc>
                <a:spcPts val="5700"/>
              </a:lnSpc>
            </a:pPr>
            <a:r>
              <a:rPr lang="en-US" sz="5400" b="1" i="1" dirty="0">
                <a:solidFill>
                  <a:schemeClr val="bg1"/>
                </a:solidFill>
                <a:latin typeface="Arial Narrow" panose="020B0606020202030204" pitchFamily="34" charset="0"/>
              </a:rPr>
              <a:t>TEMPORARILY</a:t>
            </a:r>
          </a:p>
          <a:p>
            <a:pPr algn="ctr">
              <a:lnSpc>
                <a:spcPts val="5700"/>
              </a:lnSpc>
            </a:pPr>
            <a:r>
              <a:rPr lang="en-US" sz="5400" b="1" i="1" dirty="0">
                <a:solidFill>
                  <a:schemeClr val="bg1"/>
                </a:solidFill>
                <a:latin typeface="Arial Narrow" panose="020B0606020202030204" pitchFamily="34" charset="0"/>
              </a:rPr>
              <a:t>NOT ALLOWED</a:t>
            </a:r>
          </a:p>
        </p:txBody>
      </p:sp>
      <p:sp>
        <p:nvSpPr>
          <p:cNvPr id="8" name="TextBox 7">
            <a:extLst>
              <a:ext uri="{FF2B5EF4-FFF2-40B4-BE49-F238E27FC236}">
                <a16:creationId xmlns:a16="http://schemas.microsoft.com/office/drawing/2014/main" id="{3F9B094D-7BDB-436E-B107-9778FF94AD27}"/>
              </a:ext>
            </a:extLst>
          </p:cNvPr>
          <p:cNvSpPr txBox="1"/>
          <p:nvPr/>
        </p:nvSpPr>
        <p:spPr>
          <a:xfrm>
            <a:off x="2181245" y="8608779"/>
            <a:ext cx="3409909" cy="461665"/>
          </a:xfrm>
          <a:prstGeom prst="rect">
            <a:avLst/>
          </a:prstGeom>
          <a:noFill/>
        </p:spPr>
        <p:txBody>
          <a:bodyPr wrap="none" rtlCol="0">
            <a:spAutoFit/>
          </a:bodyPr>
          <a:lstStyle/>
          <a:p>
            <a:pPr algn="r"/>
            <a:r>
              <a:rPr lang="en-US" sz="2400" dirty="0">
                <a:solidFill>
                  <a:schemeClr val="bg1">
                    <a:lumMod val="50000"/>
                  </a:schemeClr>
                </a:solidFill>
                <a:latin typeface="Arial Narrow" panose="020B0606020202030204" pitchFamily="34" charset="0"/>
              </a:rPr>
              <a:t>Thank you for understanding</a:t>
            </a:r>
          </a:p>
        </p:txBody>
      </p:sp>
      <p:sp>
        <p:nvSpPr>
          <p:cNvPr id="10" name="Rectangle 9">
            <a:extLst>
              <a:ext uri="{FF2B5EF4-FFF2-40B4-BE49-F238E27FC236}">
                <a16:creationId xmlns:a16="http://schemas.microsoft.com/office/drawing/2014/main" id="{63085E20-4285-4D14-B817-2F02B925D0C3}"/>
              </a:ext>
            </a:extLst>
          </p:cNvPr>
          <p:cNvSpPr/>
          <p:nvPr/>
        </p:nvSpPr>
        <p:spPr>
          <a:xfrm>
            <a:off x="4481848" y="9040969"/>
            <a:ext cx="2897746" cy="769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Tree>
    <p:extLst>
      <p:ext uri="{BB962C8B-B14F-4D97-AF65-F5344CB8AC3E}">
        <p14:creationId xmlns:p14="http://schemas.microsoft.com/office/powerpoint/2010/main" val="387692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CC4116-A930-4EC4-B8ED-8072E4F4902A}"/>
              </a:ext>
            </a:extLst>
          </p:cNvPr>
          <p:cNvSpPr/>
          <p:nvPr/>
        </p:nvSpPr>
        <p:spPr>
          <a:xfrm>
            <a:off x="0" y="-1"/>
            <a:ext cx="7820982" cy="10058400"/>
          </a:xfrm>
          <a:prstGeom prst="rect">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1B4697CA-4F95-4FC2-AA58-11F00DDA9B22}"/>
              </a:ext>
            </a:extLst>
          </p:cNvPr>
          <p:cNvSpPr/>
          <p:nvPr/>
        </p:nvSpPr>
        <p:spPr>
          <a:xfrm>
            <a:off x="-25759" y="6079526"/>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387D67F1-F2E3-4AEC-9859-741E2E953043}"/>
              </a:ext>
            </a:extLst>
          </p:cNvPr>
          <p:cNvCxnSpPr>
            <a:cxnSpLocks/>
            <a:stCxn id="11" idx="0"/>
            <a:endCxn id="11" idx="1"/>
          </p:cNvCxnSpPr>
          <p:nvPr/>
        </p:nvCxnSpPr>
        <p:spPr>
          <a:xfrm flipV="1">
            <a:off x="-25759" y="6079526"/>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pic>
        <p:nvPicPr>
          <p:cNvPr id="6" name="Picture 5" descr="A picture containing light, drawing&#10;&#10;Description automatically generated">
            <a:extLst>
              <a:ext uri="{FF2B5EF4-FFF2-40B4-BE49-F238E27FC236}">
                <a16:creationId xmlns:a16="http://schemas.microsoft.com/office/drawing/2014/main" id="{A201E398-C35C-4590-8630-7A7BB6BD2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546" y="1135564"/>
            <a:ext cx="2359157" cy="2029972"/>
          </a:xfrm>
          <a:prstGeom prst="rect">
            <a:avLst/>
          </a:prstGeom>
        </p:spPr>
      </p:pic>
      <p:sp>
        <p:nvSpPr>
          <p:cNvPr id="7" name="TextBox 6">
            <a:extLst>
              <a:ext uri="{FF2B5EF4-FFF2-40B4-BE49-F238E27FC236}">
                <a16:creationId xmlns:a16="http://schemas.microsoft.com/office/drawing/2014/main" id="{A2CB5212-6C17-4F61-94EE-19000CEB390A}"/>
              </a:ext>
            </a:extLst>
          </p:cNvPr>
          <p:cNvSpPr txBox="1"/>
          <p:nvPr/>
        </p:nvSpPr>
        <p:spPr>
          <a:xfrm>
            <a:off x="1659533" y="3361512"/>
            <a:ext cx="4453335" cy="1554272"/>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TEMPERATURE</a:t>
            </a:r>
          </a:p>
          <a:p>
            <a:pPr algn="ctr">
              <a:lnSpc>
                <a:spcPts val="5700"/>
              </a:lnSpc>
            </a:pPr>
            <a:r>
              <a:rPr lang="en-US" sz="5400" b="1" i="1" dirty="0">
                <a:solidFill>
                  <a:schemeClr val="bg1"/>
                </a:solidFill>
                <a:latin typeface="Arial Narrow" panose="020B0606020202030204" pitchFamily="34" charset="0"/>
              </a:rPr>
              <a:t>CHECK-POINT</a:t>
            </a:r>
          </a:p>
        </p:txBody>
      </p:sp>
      <p:sp>
        <p:nvSpPr>
          <p:cNvPr id="8" name="TextBox 7">
            <a:extLst>
              <a:ext uri="{FF2B5EF4-FFF2-40B4-BE49-F238E27FC236}">
                <a16:creationId xmlns:a16="http://schemas.microsoft.com/office/drawing/2014/main" id="{3F9B094D-7BDB-436E-B107-9778FF94AD27}"/>
              </a:ext>
            </a:extLst>
          </p:cNvPr>
          <p:cNvSpPr txBox="1"/>
          <p:nvPr/>
        </p:nvSpPr>
        <p:spPr>
          <a:xfrm>
            <a:off x="2373852" y="8594080"/>
            <a:ext cx="3073278" cy="461665"/>
          </a:xfrm>
          <a:prstGeom prst="rect">
            <a:avLst/>
          </a:prstGeom>
          <a:noFill/>
        </p:spPr>
        <p:txBody>
          <a:bodyPr wrap="none" rtlCol="0">
            <a:spAutoFit/>
          </a:bodyPr>
          <a:lstStyle/>
          <a:p>
            <a:pPr algn="r"/>
            <a:r>
              <a:rPr lang="en-US" sz="2400" dirty="0">
                <a:solidFill>
                  <a:schemeClr val="bg1">
                    <a:lumMod val="50000"/>
                  </a:schemeClr>
                </a:solidFill>
                <a:latin typeface="Arial Narrow" panose="020B0606020202030204" pitchFamily="34" charset="0"/>
              </a:rPr>
              <a:t>Please stand 6 feet apart.</a:t>
            </a:r>
          </a:p>
        </p:txBody>
      </p:sp>
    </p:spTree>
    <p:extLst>
      <p:ext uri="{BB962C8B-B14F-4D97-AF65-F5344CB8AC3E}">
        <p14:creationId xmlns:p14="http://schemas.microsoft.com/office/powerpoint/2010/main" val="135951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592437-8CD8-40A8-9C56-9A214CE43A14}"/>
              </a:ext>
            </a:extLst>
          </p:cNvPr>
          <p:cNvSpPr/>
          <p:nvPr/>
        </p:nvSpPr>
        <p:spPr>
          <a:xfrm>
            <a:off x="0" y="-1"/>
            <a:ext cx="7820982" cy="10058400"/>
          </a:xfrm>
          <a:prstGeom prst="rect">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064ABBB-D92F-4306-89BF-32F95DB93F32}"/>
              </a:ext>
            </a:extLst>
          </p:cNvPr>
          <p:cNvSpPr/>
          <p:nvPr/>
        </p:nvSpPr>
        <p:spPr>
          <a:xfrm>
            <a:off x="-25759" y="6079526"/>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B21FD327-D112-4B1F-8F74-03AEC497D374}"/>
              </a:ext>
            </a:extLst>
          </p:cNvPr>
          <p:cNvCxnSpPr>
            <a:cxnSpLocks/>
            <a:stCxn id="10" idx="0"/>
            <a:endCxn id="10" idx="1"/>
          </p:cNvCxnSpPr>
          <p:nvPr/>
        </p:nvCxnSpPr>
        <p:spPr>
          <a:xfrm flipV="1">
            <a:off x="-25759" y="6079526"/>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pic>
        <p:nvPicPr>
          <p:cNvPr id="6" name="Picture 5" descr="A picture containing light, drawing&#10;&#10;Description automatically generated">
            <a:extLst>
              <a:ext uri="{FF2B5EF4-FFF2-40B4-BE49-F238E27FC236}">
                <a16:creationId xmlns:a16="http://schemas.microsoft.com/office/drawing/2014/main" id="{A201E398-C35C-4590-8630-7A7BB6BD2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546" y="1135564"/>
            <a:ext cx="2359157" cy="2029972"/>
          </a:xfrm>
          <a:prstGeom prst="rect">
            <a:avLst/>
          </a:prstGeom>
        </p:spPr>
      </p:pic>
      <p:sp>
        <p:nvSpPr>
          <p:cNvPr id="7" name="TextBox 6">
            <a:extLst>
              <a:ext uri="{FF2B5EF4-FFF2-40B4-BE49-F238E27FC236}">
                <a16:creationId xmlns:a16="http://schemas.microsoft.com/office/drawing/2014/main" id="{A2CB5212-6C17-4F61-94EE-19000CEB390A}"/>
              </a:ext>
            </a:extLst>
          </p:cNvPr>
          <p:cNvSpPr txBox="1"/>
          <p:nvPr/>
        </p:nvSpPr>
        <p:spPr>
          <a:xfrm>
            <a:off x="1899921" y="3361512"/>
            <a:ext cx="3972562" cy="1554272"/>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QUARANTINE</a:t>
            </a:r>
          </a:p>
          <a:p>
            <a:pPr algn="ctr">
              <a:lnSpc>
                <a:spcPts val="5700"/>
              </a:lnSpc>
            </a:pPr>
            <a:r>
              <a:rPr lang="en-US" sz="5400" b="1" i="1" dirty="0">
                <a:solidFill>
                  <a:schemeClr val="bg1"/>
                </a:solidFill>
                <a:latin typeface="Arial Narrow" panose="020B0606020202030204" pitchFamily="34" charset="0"/>
              </a:rPr>
              <a:t>AREA</a:t>
            </a:r>
          </a:p>
        </p:txBody>
      </p:sp>
      <p:sp>
        <p:nvSpPr>
          <p:cNvPr id="8" name="TextBox 7">
            <a:extLst>
              <a:ext uri="{FF2B5EF4-FFF2-40B4-BE49-F238E27FC236}">
                <a16:creationId xmlns:a16="http://schemas.microsoft.com/office/drawing/2014/main" id="{3F9B094D-7BDB-436E-B107-9778FF94AD27}"/>
              </a:ext>
            </a:extLst>
          </p:cNvPr>
          <p:cNvSpPr txBox="1"/>
          <p:nvPr/>
        </p:nvSpPr>
        <p:spPr>
          <a:xfrm>
            <a:off x="916081" y="8676543"/>
            <a:ext cx="5988820" cy="830997"/>
          </a:xfrm>
          <a:prstGeom prst="rect">
            <a:avLst/>
          </a:prstGeom>
          <a:noFill/>
        </p:spPr>
        <p:txBody>
          <a:bodyPr wrap="square" rtlCol="0">
            <a:spAutoFit/>
          </a:bodyPr>
          <a:lstStyle/>
          <a:p>
            <a:pPr algn="ctr"/>
            <a:r>
              <a:rPr lang="en-US" sz="2400" dirty="0">
                <a:solidFill>
                  <a:schemeClr val="bg1">
                    <a:lumMod val="50000"/>
                  </a:schemeClr>
                </a:solidFill>
                <a:latin typeface="Arial Narrow" panose="020B0606020202030204" pitchFamily="34" charset="0"/>
              </a:rPr>
              <a:t>Authorized personnel only. PPE required beyond this point.</a:t>
            </a:r>
          </a:p>
        </p:txBody>
      </p:sp>
    </p:spTree>
    <p:extLst>
      <p:ext uri="{BB962C8B-B14F-4D97-AF65-F5344CB8AC3E}">
        <p14:creationId xmlns:p14="http://schemas.microsoft.com/office/powerpoint/2010/main" val="355464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3B00EE-2297-44B9-9B6F-748B7395D2DC}"/>
              </a:ext>
            </a:extLst>
          </p:cNvPr>
          <p:cNvSpPr/>
          <p:nvPr/>
        </p:nvSpPr>
        <p:spPr>
          <a:xfrm>
            <a:off x="0" y="-1"/>
            <a:ext cx="7820982" cy="10058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C13FDE3-8218-4141-8001-069D3D0DB890}"/>
              </a:ext>
            </a:extLst>
          </p:cNvPr>
          <p:cNvSpPr/>
          <p:nvPr/>
        </p:nvSpPr>
        <p:spPr>
          <a:xfrm>
            <a:off x="-25759" y="6079526"/>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BA0EF23A-5EC1-454A-8CDE-561C6FCD4015}"/>
              </a:ext>
            </a:extLst>
          </p:cNvPr>
          <p:cNvCxnSpPr>
            <a:cxnSpLocks/>
            <a:stCxn id="11" idx="0"/>
            <a:endCxn id="11" idx="1"/>
          </p:cNvCxnSpPr>
          <p:nvPr/>
        </p:nvCxnSpPr>
        <p:spPr>
          <a:xfrm flipV="1">
            <a:off x="-25759" y="6079526"/>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id="{54637FA6-8A1C-40D3-85A9-B741D657F801}"/>
              </a:ext>
            </a:extLst>
          </p:cNvPr>
          <p:cNvPicPr>
            <a:picLocks noChangeAspect="1"/>
          </p:cNvPicPr>
          <p:nvPr/>
        </p:nvPicPr>
        <p:blipFill>
          <a:blip r:embed="rId2">
            <a:extLst>
              <a:ext uri="{BEBA8EAE-BF5A-486C-A8C5-ECC9F3942E4B}">
                <a14:imgProps xmlns:a14="http://schemas.microsoft.com/office/drawing/2010/main">
                  <a14:imgLayer r:embed="rId3">
                    <a14:imgEffect>
                      <a14:saturation sat="174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809103" y="982009"/>
            <a:ext cx="2154194" cy="2154194"/>
          </a:xfrm>
          <a:prstGeom prst="rect">
            <a:avLst/>
          </a:prstGeom>
        </p:spPr>
      </p:pic>
      <p:sp>
        <p:nvSpPr>
          <p:cNvPr id="6" name="TextBox 5">
            <a:extLst>
              <a:ext uri="{FF2B5EF4-FFF2-40B4-BE49-F238E27FC236}">
                <a16:creationId xmlns:a16="http://schemas.microsoft.com/office/drawing/2014/main" id="{F2582B33-B0EF-4040-9253-894B64172AFC}"/>
              </a:ext>
            </a:extLst>
          </p:cNvPr>
          <p:cNvSpPr txBox="1"/>
          <p:nvPr/>
        </p:nvSpPr>
        <p:spPr>
          <a:xfrm>
            <a:off x="2466305" y="3474928"/>
            <a:ext cx="2936959" cy="1554272"/>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FIRST AID</a:t>
            </a:r>
          </a:p>
          <a:p>
            <a:pPr algn="ctr">
              <a:lnSpc>
                <a:spcPts val="5700"/>
              </a:lnSpc>
            </a:pPr>
            <a:r>
              <a:rPr lang="en-US" sz="5400" b="1" i="1" dirty="0">
                <a:solidFill>
                  <a:schemeClr val="bg1"/>
                </a:solidFill>
                <a:latin typeface="Arial Narrow" panose="020B0606020202030204" pitchFamily="34" charset="0"/>
              </a:rPr>
              <a:t>ROOM</a:t>
            </a:r>
          </a:p>
        </p:txBody>
      </p:sp>
      <p:sp>
        <p:nvSpPr>
          <p:cNvPr id="8" name="TextBox 7">
            <a:extLst>
              <a:ext uri="{FF2B5EF4-FFF2-40B4-BE49-F238E27FC236}">
                <a16:creationId xmlns:a16="http://schemas.microsoft.com/office/drawing/2014/main" id="{ACCEE03D-8F64-468B-BAE8-FA4DB6D5F666}"/>
              </a:ext>
            </a:extLst>
          </p:cNvPr>
          <p:cNvSpPr txBox="1"/>
          <p:nvPr/>
        </p:nvSpPr>
        <p:spPr>
          <a:xfrm>
            <a:off x="712896" y="8570739"/>
            <a:ext cx="6475397" cy="830997"/>
          </a:xfrm>
          <a:prstGeom prst="rect">
            <a:avLst/>
          </a:prstGeom>
          <a:noFill/>
        </p:spPr>
        <p:txBody>
          <a:bodyPr wrap="square" rtlCol="0">
            <a:spAutoFit/>
          </a:bodyPr>
          <a:lstStyle/>
          <a:p>
            <a:pPr algn="ctr"/>
            <a:r>
              <a:rPr lang="en-US" sz="2400" dirty="0">
                <a:solidFill>
                  <a:schemeClr val="bg1">
                    <a:lumMod val="50000"/>
                  </a:schemeClr>
                </a:solidFill>
                <a:latin typeface="Arial Narrow" panose="020B0606020202030204" pitchFamily="34" charset="0"/>
              </a:rPr>
              <a:t>Used only for medical and injury issues not related to COVID-19</a:t>
            </a:r>
          </a:p>
        </p:txBody>
      </p:sp>
    </p:spTree>
    <p:extLst>
      <p:ext uri="{BB962C8B-B14F-4D97-AF65-F5344CB8AC3E}">
        <p14:creationId xmlns:p14="http://schemas.microsoft.com/office/powerpoint/2010/main" val="2954716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D2F1F40-4F27-4578-9B2A-18855CFBA56D}"/>
              </a:ext>
            </a:extLst>
          </p:cNvPr>
          <p:cNvSpPr/>
          <p:nvPr/>
        </p:nvSpPr>
        <p:spPr>
          <a:xfrm>
            <a:off x="0" y="-1"/>
            <a:ext cx="7820982" cy="10058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042C7D58-69D4-4042-BD97-976585B1D39E}"/>
              </a:ext>
            </a:extLst>
          </p:cNvPr>
          <p:cNvSpPr/>
          <p:nvPr/>
        </p:nvSpPr>
        <p:spPr>
          <a:xfrm>
            <a:off x="-25759" y="6079526"/>
            <a:ext cx="7856114" cy="4004632"/>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D821CFDA-4657-4423-81AB-51850A23F1AA}"/>
              </a:ext>
            </a:extLst>
          </p:cNvPr>
          <p:cNvCxnSpPr>
            <a:cxnSpLocks/>
            <a:stCxn id="14" idx="0"/>
            <a:endCxn id="14" idx="1"/>
          </p:cNvCxnSpPr>
          <p:nvPr/>
        </p:nvCxnSpPr>
        <p:spPr>
          <a:xfrm flipV="1">
            <a:off x="-25759" y="6079526"/>
            <a:ext cx="7856114" cy="2409472"/>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F2582B33-B0EF-4040-9253-894B64172AFC}"/>
              </a:ext>
            </a:extLst>
          </p:cNvPr>
          <p:cNvSpPr txBox="1"/>
          <p:nvPr/>
        </p:nvSpPr>
        <p:spPr>
          <a:xfrm>
            <a:off x="1432483" y="3138616"/>
            <a:ext cx="4907434" cy="2285241"/>
          </a:xfrm>
          <a:prstGeom prst="rect">
            <a:avLst/>
          </a:prstGeom>
          <a:noFill/>
        </p:spPr>
        <p:txBody>
          <a:bodyPr wrap="none" rtlCol="0">
            <a:spAutoFit/>
          </a:bodyPr>
          <a:lstStyle/>
          <a:p>
            <a:pPr algn="ctr">
              <a:lnSpc>
                <a:spcPts val="5700"/>
              </a:lnSpc>
            </a:pPr>
            <a:r>
              <a:rPr lang="en-US" sz="5400" b="1" i="1" dirty="0">
                <a:solidFill>
                  <a:schemeClr val="bg1"/>
                </a:solidFill>
                <a:latin typeface="Arial Narrow" panose="020B0606020202030204" pitchFamily="34" charset="0"/>
              </a:rPr>
              <a:t>THANK YOU FOR</a:t>
            </a:r>
          </a:p>
          <a:p>
            <a:pPr algn="ctr">
              <a:lnSpc>
                <a:spcPts val="5700"/>
              </a:lnSpc>
            </a:pPr>
            <a:r>
              <a:rPr lang="en-US" sz="5400" b="1" i="1" dirty="0">
                <a:solidFill>
                  <a:schemeClr val="bg1"/>
                </a:solidFill>
                <a:latin typeface="Arial Narrow" panose="020B0606020202030204" pitchFamily="34" charset="0"/>
              </a:rPr>
              <a:t>WORKING</a:t>
            </a:r>
          </a:p>
          <a:p>
            <a:pPr algn="ctr">
              <a:lnSpc>
                <a:spcPts val="5700"/>
              </a:lnSpc>
            </a:pPr>
            <a:r>
              <a:rPr lang="en-US" sz="5400" b="1" i="1" dirty="0">
                <a:solidFill>
                  <a:schemeClr val="bg1"/>
                </a:solidFill>
                <a:latin typeface="Arial Narrow" panose="020B0606020202030204" pitchFamily="34" charset="0"/>
              </a:rPr>
              <a:t>SAFELY TODAY</a:t>
            </a:r>
          </a:p>
        </p:txBody>
      </p:sp>
      <p:sp>
        <p:nvSpPr>
          <p:cNvPr id="8" name="TextBox 7">
            <a:extLst>
              <a:ext uri="{FF2B5EF4-FFF2-40B4-BE49-F238E27FC236}">
                <a16:creationId xmlns:a16="http://schemas.microsoft.com/office/drawing/2014/main" id="{ACCEE03D-8F64-468B-BAE8-FA4DB6D5F666}"/>
              </a:ext>
            </a:extLst>
          </p:cNvPr>
          <p:cNvSpPr txBox="1"/>
          <p:nvPr/>
        </p:nvSpPr>
        <p:spPr>
          <a:xfrm>
            <a:off x="1010384" y="8455580"/>
            <a:ext cx="5800214" cy="830997"/>
          </a:xfrm>
          <a:prstGeom prst="rect">
            <a:avLst/>
          </a:prstGeom>
          <a:noFill/>
        </p:spPr>
        <p:txBody>
          <a:bodyPr wrap="square" rtlCol="0">
            <a:spAutoFit/>
          </a:bodyPr>
          <a:lstStyle/>
          <a:p>
            <a:pPr algn="ctr"/>
            <a:r>
              <a:rPr lang="en-US" sz="2400" dirty="0">
                <a:solidFill>
                  <a:schemeClr val="bg1">
                    <a:lumMod val="50000"/>
                  </a:schemeClr>
                </a:solidFill>
                <a:latin typeface="Arial Narrow" panose="020B0606020202030204" pitchFamily="34" charset="0"/>
              </a:rPr>
              <a:t>Please continue to practice social distancing, personal hygiene and frequent disinfection</a:t>
            </a:r>
          </a:p>
        </p:txBody>
      </p:sp>
      <p:pic>
        <p:nvPicPr>
          <p:cNvPr id="3" name="Picture 2" descr="A close up of a sign&#10;&#10;Description automatically generated">
            <a:extLst>
              <a:ext uri="{FF2B5EF4-FFF2-40B4-BE49-F238E27FC236}">
                <a16:creationId xmlns:a16="http://schemas.microsoft.com/office/drawing/2014/main" id="{D50F7B1D-B401-47C3-8024-A8CC29BBD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463" y="979999"/>
            <a:ext cx="2633477" cy="1901956"/>
          </a:xfrm>
          <a:prstGeom prst="rect">
            <a:avLst/>
          </a:prstGeom>
        </p:spPr>
      </p:pic>
    </p:spTree>
    <p:extLst>
      <p:ext uri="{BB962C8B-B14F-4D97-AF65-F5344CB8AC3E}">
        <p14:creationId xmlns:p14="http://schemas.microsoft.com/office/powerpoint/2010/main" val="370895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9DD8544-E576-4D12-A04E-25A038FF8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11" name="Picture 10">
            <a:extLst>
              <a:ext uri="{FF2B5EF4-FFF2-40B4-BE49-F238E27FC236}">
                <a16:creationId xmlns:a16="http://schemas.microsoft.com/office/drawing/2014/main" id="{26C063C3-9ED3-4523-B5EF-F29740A275D9}"/>
              </a:ext>
            </a:extLst>
          </p:cNvPr>
          <p:cNvPicPr>
            <a:picLocks noChangeAspect="1"/>
          </p:cNvPicPr>
          <p:nvPr/>
        </p:nvPicPr>
        <p:blipFill rotWithShape="1">
          <a:blip r:embed="rId3">
            <a:extLst>
              <a:ext uri="{28A0092B-C50C-407E-A947-70E740481C1C}">
                <a14:useLocalDpi xmlns:a14="http://schemas.microsoft.com/office/drawing/2010/main" val="0"/>
              </a:ext>
            </a:extLst>
          </a:blip>
          <a:srcRect l="61379" t="56636" r="7790" b="24328"/>
          <a:stretch/>
        </p:blipFill>
        <p:spPr>
          <a:xfrm>
            <a:off x="5061358" y="4977416"/>
            <a:ext cx="2067372" cy="1914708"/>
          </a:xfrm>
          <a:prstGeom prst="rect">
            <a:avLst/>
          </a:prstGeom>
        </p:spPr>
      </p:pic>
      <p:sp>
        <p:nvSpPr>
          <p:cNvPr id="19" name="TextBox 18">
            <a:extLst>
              <a:ext uri="{FF2B5EF4-FFF2-40B4-BE49-F238E27FC236}">
                <a16:creationId xmlns:a16="http://schemas.microsoft.com/office/drawing/2014/main" id="{4061CCB1-CFCD-4930-A3E2-8525F6DF8BF4}"/>
              </a:ext>
            </a:extLst>
          </p:cNvPr>
          <p:cNvSpPr txBox="1"/>
          <p:nvPr/>
        </p:nvSpPr>
        <p:spPr>
          <a:xfrm>
            <a:off x="580722" y="5058792"/>
            <a:ext cx="3899914" cy="543867"/>
          </a:xfrm>
          <a:prstGeom prst="rect">
            <a:avLst/>
          </a:prstGeom>
          <a:noFill/>
        </p:spPr>
        <p:txBody>
          <a:bodyPr wrap="none" rtlCol="0">
            <a:spAutoFit/>
          </a:bodyPr>
          <a:lstStyle/>
          <a:p>
            <a:r>
              <a:rPr lang="en-US" sz="2934" b="1" dirty="0">
                <a:solidFill>
                  <a:schemeClr val="bg1">
                    <a:lumMod val="65000"/>
                  </a:schemeClr>
                </a:solidFill>
                <a:latin typeface="Arial Narrow" panose="020B0606020202030204" pitchFamily="34" charset="0"/>
              </a:rPr>
              <a:t>IN CASE OF SYMPTOMS:</a:t>
            </a:r>
          </a:p>
        </p:txBody>
      </p:sp>
      <p:sp>
        <p:nvSpPr>
          <p:cNvPr id="20" name="TextBox 19">
            <a:extLst>
              <a:ext uri="{FF2B5EF4-FFF2-40B4-BE49-F238E27FC236}">
                <a16:creationId xmlns:a16="http://schemas.microsoft.com/office/drawing/2014/main" id="{6AA092DA-F6FA-401F-8C3B-5FFE551557FD}"/>
              </a:ext>
            </a:extLst>
          </p:cNvPr>
          <p:cNvSpPr txBox="1"/>
          <p:nvPr/>
        </p:nvSpPr>
        <p:spPr>
          <a:xfrm>
            <a:off x="970062" y="5603137"/>
            <a:ext cx="1536383" cy="468590"/>
          </a:xfrm>
          <a:prstGeom prst="rect">
            <a:avLst/>
          </a:prstGeom>
          <a:noFill/>
        </p:spPr>
        <p:txBody>
          <a:bodyPr wrap="none" rtlCol="0">
            <a:spAutoFit/>
          </a:bodyPr>
          <a:lstStyle/>
          <a:p>
            <a:r>
              <a:rPr lang="en-US" sz="2445" dirty="0">
                <a:solidFill>
                  <a:schemeClr val="bg1">
                    <a:lumMod val="65000"/>
                  </a:schemeClr>
                </a:solidFill>
                <a:latin typeface="Arial Narrow" panose="020B0606020202030204" pitchFamily="34" charset="0"/>
              </a:rPr>
              <a:t>Sore Throat</a:t>
            </a:r>
          </a:p>
        </p:txBody>
      </p:sp>
      <p:sp>
        <p:nvSpPr>
          <p:cNvPr id="21" name="TextBox 20">
            <a:extLst>
              <a:ext uri="{FF2B5EF4-FFF2-40B4-BE49-F238E27FC236}">
                <a16:creationId xmlns:a16="http://schemas.microsoft.com/office/drawing/2014/main" id="{34A711F4-1242-4E94-9E55-16638809067C}"/>
              </a:ext>
            </a:extLst>
          </p:cNvPr>
          <p:cNvSpPr txBox="1"/>
          <p:nvPr/>
        </p:nvSpPr>
        <p:spPr>
          <a:xfrm>
            <a:off x="970061" y="6000692"/>
            <a:ext cx="3679212" cy="468590"/>
          </a:xfrm>
          <a:prstGeom prst="rect">
            <a:avLst/>
          </a:prstGeom>
          <a:noFill/>
        </p:spPr>
        <p:txBody>
          <a:bodyPr wrap="none" rtlCol="0">
            <a:spAutoFit/>
          </a:bodyPr>
          <a:lstStyle/>
          <a:p>
            <a:r>
              <a:rPr lang="en-US" sz="2445" dirty="0">
                <a:solidFill>
                  <a:schemeClr val="bg1">
                    <a:lumMod val="65000"/>
                  </a:schemeClr>
                </a:solidFill>
                <a:latin typeface="Arial Narrow" panose="020B0606020202030204" pitchFamily="34" charset="0"/>
              </a:rPr>
              <a:t>Fever (from 100.4°F or higher)</a:t>
            </a:r>
          </a:p>
        </p:txBody>
      </p:sp>
      <p:sp>
        <p:nvSpPr>
          <p:cNvPr id="22" name="TextBox 21">
            <a:extLst>
              <a:ext uri="{FF2B5EF4-FFF2-40B4-BE49-F238E27FC236}">
                <a16:creationId xmlns:a16="http://schemas.microsoft.com/office/drawing/2014/main" id="{97BBA4DF-ADF2-43C8-94A7-137E7D5EE4E6}"/>
              </a:ext>
            </a:extLst>
          </p:cNvPr>
          <p:cNvSpPr txBox="1"/>
          <p:nvPr/>
        </p:nvSpPr>
        <p:spPr>
          <a:xfrm>
            <a:off x="970062" y="6406566"/>
            <a:ext cx="1527982" cy="468590"/>
          </a:xfrm>
          <a:prstGeom prst="rect">
            <a:avLst/>
          </a:prstGeom>
          <a:noFill/>
        </p:spPr>
        <p:txBody>
          <a:bodyPr wrap="none" rtlCol="0">
            <a:spAutoFit/>
          </a:bodyPr>
          <a:lstStyle/>
          <a:p>
            <a:r>
              <a:rPr lang="en-US" sz="2445" dirty="0">
                <a:solidFill>
                  <a:schemeClr val="bg1">
                    <a:lumMod val="65000"/>
                  </a:schemeClr>
                </a:solidFill>
                <a:latin typeface="Arial Narrow" panose="020B0606020202030204" pitchFamily="34" charset="0"/>
              </a:rPr>
              <a:t>New Cough</a:t>
            </a:r>
          </a:p>
        </p:txBody>
      </p:sp>
      <p:sp>
        <p:nvSpPr>
          <p:cNvPr id="23" name="TextBox 22">
            <a:extLst>
              <a:ext uri="{FF2B5EF4-FFF2-40B4-BE49-F238E27FC236}">
                <a16:creationId xmlns:a16="http://schemas.microsoft.com/office/drawing/2014/main" id="{CF5E3739-3828-47EF-B93D-9C2E4C10635F}"/>
              </a:ext>
            </a:extLst>
          </p:cNvPr>
          <p:cNvSpPr txBox="1"/>
          <p:nvPr/>
        </p:nvSpPr>
        <p:spPr>
          <a:xfrm>
            <a:off x="971377" y="6848370"/>
            <a:ext cx="4859022" cy="468590"/>
          </a:xfrm>
          <a:prstGeom prst="rect">
            <a:avLst/>
          </a:prstGeom>
          <a:noFill/>
        </p:spPr>
        <p:txBody>
          <a:bodyPr wrap="none" rtlCol="0">
            <a:spAutoFit/>
          </a:bodyPr>
          <a:lstStyle/>
          <a:p>
            <a:r>
              <a:rPr lang="en-US" sz="2445" dirty="0">
                <a:solidFill>
                  <a:schemeClr val="bg1">
                    <a:lumMod val="65000"/>
                  </a:schemeClr>
                </a:solidFill>
                <a:latin typeface="Arial Narrow" panose="020B0606020202030204" pitchFamily="34" charset="0"/>
              </a:rPr>
              <a:t>New Loss or Decrease in Sense of Smell</a:t>
            </a:r>
          </a:p>
        </p:txBody>
      </p:sp>
      <p:sp>
        <p:nvSpPr>
          <p:cNvPr id="24" name="TextBox 23">
            <a:extLst>
              <a:ext uri="{FF2B5EF4-FFF2-40B4-BE49-F238E27FC236}">
                <a16:creationId xmlns:a16="http://schemas.microsoft.com/office/drawing/2014/main" id="{726F5BB7-801C-4D0D-A09C-4AE0D3CB9990}"/>
              </a:ext>
            </a:extLst>
          </p:cNvPr>
          <p:cNvSpPr txBox="1"/>
          <p:nvPr/>
        </p:nvSpPr>
        <p:spPr>
          <a:xfrm>
            <a:off x="970063" y="7279515"/>
            <a:ext cx="3042821" cy="468590"/>
          </a:xfrm>
          <a:prstGeom prst="rect">
            <a:avLst/>
          </a:prstGeom>
          <a:noFill/>
        </p:spPr>
        <p:txBody>
          <a:bodyPr wrap="none" rtlCol="0">
            <a:spAutoFit/>
          </a:bodyPr>
          <a:lstStyle/>
          <a:p>
            <a:r>
              <a:rPr lang="en-US" sz="2445" dirty="0">
                <a:solidFill>
                  <a:schemeClr val="bg1">
                    <a:lumMod val="65000"/>
                  </a:schemeClr>
                </a:solidFill>
                <a:latin typeface="Arial Narrow" panose="020B0606020202030204" pitchFamily="34" charset="0"/>
              </a:rPr>
              <a:t>New Shortness of Breath</a:t>
            </a:r>
          </a:p>
        </p:txBody>
      </p:sp>
      <p:sp>
        <p:nvSpPr>
          <p:cNvPr id="25" name="TextBox 24">
            <a:extLst>
              <a:ext uri="{FF2B5EF4-FFF2-40B4-BE49-F238E27FC236}">
                <a16:creationId xmlns:a16="http://schemas.microsoft.com/office/drawing/2014/main" id="{28E63065-335B-4E93-9E27-860895DD2A0E}"/>
              </a:ext>
            </a:extLst>
          </p:cNvPr>
          <p:cNvSpPr txBox="1"/>
          <p:nvPr/>
        </p:nvSpPr>
        <p:spPr>
          <a:xfrm>
            <a:off x="464813" y="1985005"/>
            <a:ext cx="7455295" cy="1118255"/>
          </a:xfrm>
          <a:prstGeom prst="rect">
            <a:avLst/>
          </a:prstGeom>
          <a:noFill/>
        </p:spPr>
        <p:txBody>
          <a:bodyPr wrap="square" rtlCol="0">
            <a:spAutoFit/>
          </a:bodyPr>
          <a:lstStyle/>
          <a:p>
            <a:pPr>
              <a:lnSpc>
                <a:spcPts val="3951"/>
              </a:lnSpc>
            </a:pPr>
            <a:r>
              <a:rPr lang="en-US" sz="4400" b="1" dirty="0">
                <a:solidFill>
                  <a:srgbClr val="FF0000"/>
                </a:solidFill>
                <a:latin typeface="Arial Narrow" panose="020B0606020202030204" pitchFamily="34" charset="0"/>
              </a:rPr>
              <a:t>DO NOT COME TO WORK,</a:t>
            </a:r>
          </a:p>
          <a:p>
            <a:pPr>
              <a:lnSpc>
                <a:spcPts val="3951"/>
              </a:lnSpc>
            </a:pPr>
            <a:r>
              <a:rPr lang="en-US" sz="4400" b="1" dirty="0">
                <a:solidFill>
                  <a:schemeClr val="tx1">
                    <a:lumMod val="75000"/>
                    <a:lumOff val="25000"/>
                  </a:schemeClr>
                </a:solidFill>
                <a:latin typeface="Arial Narrow" panose="020B0606020202030204" pitchFamily="34" charset="0"/>
              </a:rPr>
              <a:t>CONTACT YOUR PHYSICIAN</a:t>
            </a:r>
          </a:p>
        </p:txBody>
      </p:sp>
      <p:sp>
        <p:nvSpPr>
          <p:cNvPr id="26" name="TextBox 25">
            <a:extLst>
              <a:ext uri="{FF2B5EF4-FFF2-40B4-BE49-F238E27FC236}">
                <a16:creationId xmlns:a16="http://schemas.microsoft.com/office/drawing/2014/main" id="{EF68BBA4-CE15-49B1-8FC5-DABB2803BDA1}"/>
              </a:ext>
            </a:extLst>
          </p:cNvPr>
          <p:cNvSpPr txBox="1"/>
          <p:nvPr/>
        </p:nvSpPr>
        <p:spPr>
          <a:xfrm>
            <a:off x="581285" y="374070"/>
            <a:ext cx="5660887" cy="1195199"/>
          </a:xfrm>
          <a:prstGeom prst="rect">
            <a:avLst/>
          </a:prstGeom>
          <a:noFill/>
        </p:spPr>
        <p:txBody>
          <a:bodyPr wrap="square" rtlCol="0">
            <a:spAutoFit/>
          </a:bodyPr>
          <a:lstStyle/>
          <a:p>
            <a:pPr>
              <a:lnSpc>
                <a:spcPts val="4278"/>
              </a:lnSpc>
            </a:pPr>
            <a:r>
              <a:rPr lang="en-US" sz="4217" i="1" dirty="0">
                <a:solidFill>
                  <a:schemeClr val="bg1"/>
                </a:solidFill>
                <a:latin typeface="Arial Narrow" panose="020B0606020202030204" pitchFamily="34" charset="0"/>
              </a:rPr>
              <a:t>IF </a:t>
            </a:r>
            <a:r>
              <a:rPr lang="en-US" sz="4217" b="1" i="1" dirty="0">
                <a:solidFill>
                  <a:schemeClr val="bg1"/>
                </a:solidFill>
                <a:latin typeface="Arial Narrow" panose="020B0606020202030204" pitchFamily="34" charset="0"/>
              </a:rPr>
              <a:t>YOU</a:t>
            </a:r>
            <a:r>
              <a:rPr lang="en-US" sz="4217" i="1" dirty="0">
                <a:solidFill>
                  <a:schemeClr val="bg1"/>
                </a:solidFill>
                <a:latin typeface="Arial Narrow" panose="020B0606020202030204" pitchFamily="34" charset="0"/>
              </a:rPr>
              <a:t> </a:t>
            </a:r>
            <a:r>
              <a:rPr lang="en-US" sz="4217" b="1" i="1" dirty="0">
                <a:solidFill>
                  <a:schemeClr val="bg1"/>
                </a:solidFill>
                <a:latin typeface="Arial Narrow" panose="020B0606020202030204" pitchFamily="34" charset="0"/>
              </a:rPr>
              <a:t>ARE NOT</a:t>
            </a:r>
          </a:p>
          <a:p>
            <a:pPr>
              <a:lnSpc>
                <a:spcPts val="4278"/>
              </a:lnSpc>
            </a:pPr>
            <a:r>
              <a:rPr lang="en-US" sz="4217" b="1" i="1" dirty="0">
                <a:solidFill>
                  <a:schemeClr val="bg1"/>
                </a:solidFill>
                <a:latin typeface="Arial Narrow" panose="020B0606020202030204" pitchFamily="34" charset="0"/>
              </a:rPr>
              <a:t>FEELING WELL…</a:t>
            </a:r>
          </a:p>
        </p:txBody>
      </p:sp>
      <p:sp>
        <p:nvSpPr>
          <p:cNvPr id="2" name="Rectangle 1">
            <a:extLst>
              <a:ext uri="{FF2B5EF4-FFF2-40B4-BE49-F238E27FC236}">
                <a16:creationId xmlns:a16="http://schemas.microsoft.com/office/drawing/2014/main" id="{4D512D04-6311-478E-B72D-CD6A3492F9B2}"/>
              </a:ext>
            </a:extLst>
          </p:cNvPr>
          <p:cNvSpPr/>
          <p:nvPr/>
        </p:nvSpPr>
        <p:spPr>
          <a:xfrm>
            <a:off x="581285" y="3192244"/>
            <a:ext cx="6547446" cy="1361990"/>
          </a:xfrm>
          <a:prstGeom prst="rect">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latin typeface="Arial Narrow" panose="020B0606020202030204" pitchFamily="34" charset="0"/>
              </a:rPr>
              <a:t>  TAKE YOUR SELF-ASSESSMENT EVERY DAY</a:t>
            </a:r>
          </a:p>
          <a:p>
            <a:r>
              <a:rPr lang="en-US" sz="2400" i="1" dirty="0">
                <a:latin typeface="Arial Narrow" panose="020B0606020202030204" pitchFamily="34" charset="0"/>
              </a:rPr>
              <a:t>  Even if you don’t come to work, take your self-  </a:t>
            </a:r>
          </a:p>
          <a:p>
            <a:r>
              <a:rPr lang="en-US" sz="2400" i="1" dirty="0">
                <a:latin typeface="Arial Narrow" panose="020B0606020202030204" pitchFamily="34" charset="0"/>
              </a:rPr>
              <a:t>  assessment to report your symptoms</a:t>
            </a:r>
          </a:p>
        </p:txBody>
      </p:sp>
      <p:sp>
        <p:nvSpPr>
          <p:cNvPr id="27" name="TextBox 26">
            <a:extLst>
              <a:ext uri="{FF2B5EF4-FFF2-40B4-BE49-F238E27FC236}">
                <a16:creationId xmlns:a16="http://schemas.microsoft.com/office/drawing/2014/main" id="{73BBCC6F-3D46-4C77-85DA-6365BD932936}"/>
              </a:ext>
            </a:extLst>
          </p:cNvPr>
          <p:cNvSpPr txBox="1"/>
          <p:nvPr/>
        </p:nvSpPr>
        <p:spPr>
          <a:xfrm>
            <a:off x="970061" y="7734665"/>
            <a:ext cx="3339376" cy="468590"/>
          </a:xfrm>
          <a:prstGeom prst="rect">
            <a:avLst/>
          </a:prstGeom>
          <a:noFill/>
        </p:spPr>
        <p:txBody>
          <a:bodyPr wrap="none" rtlCol="0">
            <a:spAutoFit/>
          </a:bodyPr>
          <a:lstStyle/>
          <a:p>
            <a:r>
              <a:rPr lang="en-US" sz="2445" dirty="0">
                <a:solidFill>
                  <a:schemeClr val="bg1">
                    <a:lumMod val="65000"/>
                  </a:schemeClr>
                </a:solidFill>
                <a:latin typeface="Arial Narrow" panose="020B0606020202030204" pitchFamily="34" charset="0"/>
              </a:rPr>
              <a:t>Diarrhea (abnormal for you)</a:t>
            </a:r>
          </a:p>
        </p:txBody>
      </p:sp>
      <p:sp>
        <p:nvSpPr>
          <p:cNvPr id="4" name="Oval 3">
            <a:extLst>
              <a:ext uri="{FF2B5EF4-FFF2-40B4-BE49-F238E27FC236}">
                <a16:creationId xmlns:a16="http://schemas.microsoft.com/office/drawing/2014/main" id="{95757E74-F49A-43E8-95B4-81EC0909F6EF}"/>
              </a:ext>
            </a:extLst>
          </p:cNvPr>
          <p:cNvSpPr/>
          <p:nvPr/>
        </p:nvSpPr>
        <p:spPr>
          <a:xfrm flipH="1">
            <a:off x="796596" y="5780439"/>
            <a:ext cx="113986" cy="113986"/>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
        <p:nvSpPr>
          <p:cNvPr id="28" name="Oval 27">
            <a:extLst>
              <a:ext uri="{FF2B5EF4-FFF2-40B4-BE49-F238E27FC236}">
                <a16:creationId xmlns:a16="http://schemas.microsoft.com/office/drawing/2014/main" id="{228B887D-845E-4721-B446-8A99E217C1AD}"/>
              </a:ext>
            </a:extLst>
          </p:cNvPr>
          <p:cNvSpPr/>
          <p:nvPr/>
        </p:nvSpPr>
        <p:spPr>
          <a:xfrm flipH="1">
            <a:off x="796596" y="6214285"/>
            <a:ext cx="113986" cy="113986"/>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
        <p:nvSpPr>
          <p:cNvPr id="29" name="Oval 28">
            <a:extLst>
              <a:ext uri="{FF2B5EF4-FFF2-40B4-BE49-F238E27FC236}">
                <a16:creationId xmlns:a16="http://schemas.microsoft.com/office/drawing/2014/main" id="{3F9125C0-F4EC-4C0F-9E35-0226CCA68E81}"/>
              </a:ext>
            </a:extLst>
          </p:cNvPr>
          <p:cNvSpPr/>
          <p:nvPr/>
        </p:nvSpPr>
        <p:spPr>
          <a:xfrm flipH="1">
            <a:off x="796596" y="6591974"/>
            <a:ext cx="113986" cy="113986"/>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
        <p:nvSpPr>
          <p:cNvPr id="30" name="Oval 29">
            <a:extLst>
              <a:ext uri="{FF2B5EF4-FFF2-40B4-BE49-F238E27FC236}">
                <a16:creationId xmlns:a16="http://schemas.microsoft.com/office/drawing/2014/main" id="{4DAFDF45-0BA3-4FBE-9828-1A3877BAC47E}"/>
              </a:ext>
            </a:extLst>
          </p:cNvPr>
          <p:cNvSpPr/>
          <p:nvPr/>
        </p:nvSpPr>
        <p:spPr>
          <a:xfrm flipH="1">
            <a:off x="796596" y="7012940"/>
            <a:ext cx="113986" cy="113986"/>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
        <p:nvSpPr>
          <p:cNvPr id="31" name="Oval 30">
            <a:extLst>
              <a:ext uri="{FF2B5EF4-FFF2-40B4-BE49-F238E27FC236}">
                <a16:creationId xmlns:a16="http://schemas.microsoft.com/office/drawing/2014/main" id="{A855EEAE-54B6-4D24-8EA9-D4633BA49FBF}"/>
              </a:ext>
            </a:extLst>
          </p:cNvPr>
          <p:cNvSpPr/>
          <p:nvPr/>
        </p:nvSpPr>
        <p:spPr>
          <a:xfrm flipH="1">
            <a:off x="796596" y="7479885"/>
            <a:ext cx="113986" cy="113986"/>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
        <p:nvSpPr>
          <p:cNvPr id="32" name="Oval 31">
            <a:extLst>
              <a:ext uri="{FF2B5EF4-FFF2-40B4-BE49-F238E27FC236}">
                <a16:creationId xmlns:a16="http://schemas.microsoft.com/office/drawing/2014/main" id="{4DE6523C-CF21-462C-883A-ED6C77606C75}"/>
              </a:ext>
            </a:extLst>
          </p:cNvPr>
          <p:cNvSpPr/>
          <p:nvPr/>
        </p:nvSpPr>
        <p:spPr>
          <a:xfrm flipH="1">
            <a:off x="796596" y="7946830"/>
            <a:ext cx="113986" cy="113986"/>
          </a:xfrm>
          <a:prstGeom prst="ellipse">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
        <p:nvSpPr>
          <p:cNvPr id="18" name="TextBox 17">
            <a:extLst>
              <a:ext uri="{FF2B5EF4-FFF2-40B4-BE49-F238E27FC236}">
                <a16:creationId xmlns:a16="http://schemas.microsoft.com/office/drawing/2014/main" id="{58CC6819-80EE-4823-9D13-EC31D279A2B5}"/>
              </a:ext>
            </a:extLst>
          </p:cNvPr>
          <p:cNvSpPr txBox="1"/>
          <p:nvPr/>
        </p:nvSpPr>
        <p:spPr>
          <a:xfrm>
            <a:off x="580722" y="9450533"/>
            <a:ext cx="6812924" cy="299313"/>
          </a:xfrm>
          <a:prstGeom prst="rect">
            <a:avLst/>
          </a:prstGeom>
          <a:noFill/>
        </p:spPr>
        <p:txBody>
          <a:bodyPr wrap="square" rtlCol="0">
            <a:spAutoFit/>
          </a:bodyPr>
          <a:lstStyle/>
          <a:p>
            <a:r>
              <a:rPr lang="en-US" sz="1345" b="1" dirty="0">
                <a:solidFill>
                  <a:schemeClr val="bg1"/>
                </a:solidFill>
                <a:latin typeface="Arial Narrow" panose="020B0606020202030204" pitchFamily="34" charset="0"/>
              </a:rPr>
              <a:t>Please if you are not feeling well, stay home for your safety and the safety of others.</a:t>
            </a:r>
          </a:p>
        </p:txBody>
      </p:sp>
    </p:spTree>
    <p:extLst>
      <p:ext uri="{BB962C8B-B14F-4D97-AF65-F5344CB8AC3E}">
        <p14:creationId xmlns:p14="http://schemas.microsoft.com/office/powerpoint/2010/main" val="4228806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38CB-3DFB-6A43-BCEC-3B2B71987AFA}"/>
              </a:ext>
            </a:extLst>
          </p:cNvPr>
          <p:cNvSpPr>
            <a:spLocks noGrp="1"/>
          </p:cNvSpPr>
          <p:nvPr>
            <p:ph type="title"/>
          </p:nvPr>
        </p:nvSpPr>
        <p:spPr>
          <a:xfrm>
            <a:off x="184804" y="4768081"/>
            <a:ext cx="4737335" cy="578622"/>
          </a:xfrm>
        </p:spPr>
        <p:txBody>
          <a:bodyPr anchor="t">
            <a:normAutofit fontScale="90000"/>
          </a:bodyPr>
          <a:lstStyle/>
          <a:p>
            <a:r>
              <a:rPr lang="en-US" sz="3100" b="1" dirty="0">
                <a:solidFill>
                  <a:srgbClr val="EE3131"/>
                </a:solidFill>
                <a:latin typeface="Arial" panose="020B0604020202020204" pitchFamily="34" charset="0"/>
                <a:cs typeface="Arial" panose="020B0604020202020204" pitchFamily="34" charset="0"/>
              </a:rPr>
              <a:t>Plug &amp; Play Icons</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72" name="Title 1">
            <a:extLst>
              <a:ext uri="{FF2B5EF4-FFF2-40B4-BE49-F238E27FC236}">
                <a16:creationId xmlns:a16="http://schemas.microsoft.com/office/drawing/2014/main" id="{0127786C-A35F-ED41-9856-9F18C1B969BC}"/>
              </a:ext>
            </a:extLst>
          </p:cNvPr>
          <p:cNvSpPr txBox="1">
            <a:spLocks/>
          </p:cNvSpPr>
          <p:nvPr/>
        </p:nvSpPr>
        <p:spPr>
          <a:xfrm>
            <a:off x="5393708" y="1215502"/>
            <a:ext cx="2232920" cy="1242914"/>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b="1" dirty="0">
                <a:latin typeface="Arial" panose="020B0604020202020204" pitchFamily="34" charset="0"/>
                <a:cs typeface="Arial" panose="020B0604020202020204" pitchFamily="34" charset="0"/>
              </a:rPr>
              <a:t>Use </a:t>
            </a:r>
            <a:r>
              <a:rPr lang="en-US" sz="1100" b="1" dirty="0">
                <a:solidFill>
                  <a:srgbClr val="20A3D9"/>
                </a:solidFill>
                <a:latin typeface="Arial" panose="020B0604020202020204" pitchFamily="34" charset="0"/>
                <a:cs typeface="Arial" panose="020B0604020202020204" pitchFamily="34" charset="0"/>
              </a:rPr>
              <a:t>blue</a:t>
            </a:r>
            <a:r>
              <a:rPr lang="en-US" sz="1100" b="1" dirty="0">
                <a:latin typeface="Arial" panose="020B0604020202020204" pitchFamily="34" charset="0"/>
                <a:cs typeface="Arial" panose="020B0604020202020204" pitchFamily="34" charset="0"/>
              </a:rPr>
              <a:t> for calming/ wellness messaging, such   as sanitized areas</a:t>
            </a:r>
          </a:p>
          <a:p>
            <a:pPr marL="457205" indent="-457205">
              <a:buFont typeface="Arial" panose="020B0604020202020204" pitchFamily="34" charset="0"/>
              <a:buChar char="•"/>
            </a:pPr>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Use </a:t>
            </a:r>
            <a:r>
              <a:rPr lang="en-US" sz="1100" b="1" dirty="0">
                <a:solidFill>
                  <a:srgbClr val="EE3131"/>
                </a:solidFill>
                <a:latin typeface="Arial" panose="020B0604020202020204" pitchFamily="34" charset="0"/>
                <a:cs typeface="Arial" panose="020B0604020202020204" pitchFamily="34" charset="0"/>
              </a:rPr>
              <a:t>red</a:t>
            </a:r>
            <a:r>
              <a:rPr lang="en-US" sz="1100" b="1" dirty="0">
                <a:latin typeface="Arial" panose="020B0604020202020204" pitchFamily="34" charset="0"/>
                <a:cs typeface="Arial" panose="020B0604020202020204" pitchFamily="34" charset="0"/>
              </a:rPr>
              <a:t> to emphasize guidelines to follow to stay safe </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Use </a:t>
            </a:r>
            <a:r>
              <a:rPr lang="en-US" sz="1100" b="1" dirty="0">
                <a:solidFill>
                  <a:srgbClr val="408C3C"/>
                </a:solidFill>
                <a:latin typeface="Arial" panose="020B0604020202020204" pitchFamily="34" charset="0"/>
                <a:cs typeface="Arial" panose="020B0604020202020204" pitchFamily="34" charset="0"/>
              </a:rPr>
              <a:t>green</a:t>
            </a:r>
            <a:r>
              <a:rPr lang="en-US" sz="1100" b="1" dirty="0">
                <a:latin typeface="Arial" panose="020B0604020202020204" pitchFamily="34" charset="0"/>
                <a:cs typeface="Arial" panose="020B0604020202020204" pitchFamily="34" charset="0"/>
              </a:rPr>
              <a:t> for non COVID-19 related treatment/medical use</a:t>
            </a:r>
          </a:p>
        </p:txBody>
      </p:sp>
      <p:sp>
        <p:nvSpPr>
          <p:cNvPr id="77" name="Title 1">
            <a:extLst>
              <a:ext uri="{FF2B5EF4-FFF2-40B4-BE49-F238E27FC236}">
                <a16:creationId xmlns:a16="http://schemas.microsoft.com/office/drawing/2014/main" id="{4D6747D4-BBE6-BD46-AF60-BF1AF9E10C5B}"/>
              </a:ext>
            </a:extLst>
          </p:cNvPr>
          <p:cNvSpPr txBox="1">
            <a:spLocks/>
          </p:cNvSpPr>
          <p:nvPr/>
        </p:nvSpPr>
        <p:spPr>
          <a:xfrm>
            <a:off x="122968" y="3224702"/>
            <a:ext cx="5585467" cy="57862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800" b="1" dirty="0">
                <a:solidFill>
                  <a:srgbClr val="EE3131"/>
                </a:solidFill>
                <a:latin typeface="Arial" panose="020B0604020202020204" pitchFamily="34" charset="0"/>
                <a:cs typeface="Arial" panose="020B0604020202020204" pitchFamily="34" charset="0"/>
              </a:rPr>
              <a:t>Fonts</a:t>
            </a:r>
          </a:p>
        </p:txBody>
      </p:sp>
      <p:sp>
        <p:nvSpPr>
          <p:cNvPr id="78" name="Title 1">
            <a:extLst>
              <a:ext uri="{FF2B5EF4-FFF2-40B4-BE49-F238E27FC236}">
                <a16:creationId xmlns:a16="http://schemas.microsoft.com/office/drawing/2014/main" id="{037A8322-0741-0C49-B8CF-04D35ECECA7E}"/>
              </a:ext>
            </a:extLst>
          </p:cNvPr>
          <p:cNvSpPr txBox="1">
            <a:spLocks/>
          </p:cNvSpPr>
          <p:nvPr/>
        </p:nvSpPr>
        <p:spPr>
          <a:xfrm>
            <a:off x="182881" y="3698916"/>
            <a:ext cx="6813451" cy="103543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285753" indent="-285753">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Header = Arial Narrow -  Bold/Italic, size 54</a:t>
            </a:r>
          </a:p>
          <a:p>
            <a:pPr marL="285753" indent="-285753">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Sub-Header = Arial Narrow, size 24</a:t>
            </a:r>
          </a:p>
          <a:p>
            <a:pPr marL="285753" indent="-285753">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Body Copy = Arial Narrow, size 22</a:t>
            </a:r>
          </a:p>
        </p:txBody>
      </p:sp>
      <p:cxnSp>
        <p:nvCxnSpPr>
          <p:cNvPr id="113" name="Straight Connector 112">
            <a:extLst>
              <a:ext uri="{FF2B5EF4-FFF2-40B4-BE49-F238E27FC236}">
                <a16:creationId xmlns:a16="http://schemas.microsoft.com/office/drawing/2014/main" id="{5523E3B9-D546-FA4E-A064-22457CD920AB}"/>
              </a:ext>
            </a:extLst>
          </p:cNvPr>
          <p:cNvCxnSpPr>
            <a:cxnSpLocks/>
          </p:cNvCxnSpPr>
          <p:nvPr/>
        </p:nvCxnSpPr>
        <p:spPr>
          <a:xfrm>
            <a:off x="3417170" y="4836160"/>
            <a:ext cx="0" cy="365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DCDB7115-06D9-6641-AE41-3D0865321FE2}"/>
              </a:ext>
            </a:extLst>
          </p:cNvPr>
          <p:cNvSpPr txBox="1"/>
          <p:nvPr/>
        </p:nvSpPr>
        <p:spPr>
          <a:xfrm>
            <a:off x="3553128" y="4769285"/>
            <a:ext cx="3208995"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Copy and paste these PNG icons when creating your own customized sign</a:t>
            </a:r>
          </a:p>
        </p:txBody>
      </p:sp>
      <p:sp>
        <p:nvSpPr>
          <p:cNvPr id="3" name="Rectangle 2">
            <a:extLst>
              <a:ext uri="{FF2B5EF4-FFF2-40B4-BE49-F238E27FC236}">
                <a16:creationId xmlns:a16="http://schemas.microsoft.com/office/drawing/2014/main" id="{BED8A441-3F50-4A4E-A7EA-F1D0D2AA64AD}"/>
              </a:ext>
            </a:extLst>
          </p:cNvPr>
          <p:cNvSpPr/>
          <p:nvPr/>
        </p:nvSpPr>
        <p:spPr>
          <a:xfrm>
            <a:off x="234899" y="5346703"/>
            <a:ext cx="7217328" cy="44995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pic>
        <p:nvPicPr>
          <p:cNvPr id="50" name="Picture 49" descr="A picture containing stool&#10;&#10;Description automatically generated">
            <a:extLst>
              <a:ext uri="{FF2B5EF4-FFF2-40B4-BE49-F238E27FC236}">
                <a16:creationId xmlns:a16="http://schemas.microsoft.com/office/drawing/2014/main" id="{E22F3B20-A781-42CC-B6D9-1334D3779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60" y="5533530"/>
            <a:ext cx="1552982" cy="1686441"/>
          </a:xfrm>
          <a:prstGeom prst="rect">
            <a:avLst/>
          </a:prstGeom>
        </p:spPr>
      </p:pic>
      <p:pic>
        <p:nvPicPr>
          <p:cNvPr id="52" name="Picture 51">
            <a:extLst>
              <a:ext uri="{FF2B5EF4-FFF2-40B4-BE49-F238E27FC236}">
                <a16:creationId xmlns:a16="http://schemas.microsoft.com/office/drawing/2014/main" id="{8AD2A3E5-391D-4F76-9A94-99C6C78D5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403" y="5533530"/>
            <a:ext cx="2301952" cy="1594725"/>
          </a:xfrm>
          <a:prstGeom prst="rect">
            <a:avLst/>
          </a:prstGeom>
        </p:spPr>
      </p:pic>
      <p:pic>
        <p:nvPicPr>
          <p:cNvPr id="54" name="Picture 53" descr="A picture containing light, drawing&#10;&#10;Description automatically generated">
            <a:extLst>
              <a:ext uri="{FF2B5EF4-FFF2-40B4-BE49-F238E27FC236}">
                <a16:creationId xmlns:a16="http://schemas.microsoft.com/office/drawing/2014/main" id="{30DC8454-325A-41E2-856A-54D8FA417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292" y="7659810"/>
            <a:ext cx="1942879" cy="1671779"/>
          </a:xfrm>
          <a:prstGeom prst="rect">
            <a:avLst/>
          </a:prstGeom>
        </p:spPr>
      </p:pic>
      <p:pic>
        <p:nvPicPr>
          <p:cNvPr id="57" name="Picture 56" descr="A close up of a logo&#10;&#10;Description automatically generated">
            <a:extLst>
              <a:ext uri="{FF2B5EF4-FFF2-40B4-BE49-F238E27FC236}">
                <a16:creationId xmlns:a16="http://schemas.microsoft.com/office/drawing/2014/main" id="{9FAD38FF-35E5-4071-BA56-6B150CAED898}"/>
              </a:ext>
            </a:extLst>
          </p:cNvPr>
          <p:cNvPicPr>
            <a:picLocks noChangeAspect="1"/>
          </p:cNvPicPr>
          <p:nvPr/>
        </p:nvPicPr>
        <p:blipFill>
          <a:blip r:embed="rId5">
            <a:extLst>
              <a:ext uri="{BEBA8EAE-BF5A-486C-A8C5-ECC9F3942E4B}">
                <a14:imgProps xmlns:a14="http://schemas.microsoft.com/office/drawing/2010/main">
                  <a14:imgLayer r:embed="rId6">
                    <a14:imgEffect>
                      <a14:saturation sat="174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25551" y="7482476"/>
            <a:ext cx="1942878" cy="1942878"/>
          </a:xfrm>
          <a:prstGeom prst="rect">
            <a:avLst/>
          </a:prstGeom>
        </p:spPr>
      </p:pic>
      <p:pic>
        <p:nvPicPr>
          <p:cNvPr id="59" name="Picture 58" descr="A close up of a sign&#10;&#10;Description automatically generated">
            <a:extLst>
              <a:ext uri="{FF2B5EF4-FFF2-40B4-BE49-F238E27FC236}">
                <a16:creationId xmlns:a16="http://schemas.microsoft.com/office/drawing/2014/main" id="{09F205F2-7B01-4D43-83A2-0A494FF517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1420" y="5488679"/>
            <a:ext cx="2375145" cy="1715383"/>
          </a:xfrm>
          <a:prstGeom prst="rect">
            <a:avLst/>
          </a:prstGeom>
        </p:spPr>
      </p:pic>
      <p:pic>
        <p:nvPicPr>
          <p:cNvPr id="60" name="Picture 59" descr="A screenshot of a cell phone&#10;&#10;Description automatically generated">
            <a:extLst>
              <a:ext uri="{FF2B5EF4-FFF2-40B4-BE49-F238E27FC236}">
                <a16:creationId xmlns:a16="http://schemas.microsoft.com/office/drawing/2014/main" id="{F0A4C370-8E01-4160-A256-79E230E030B9}"/>
              </a:ext>
            </a:extLst>
          </p:cNvPr>
          <p:cNvPicPr>
            <a:picLocks noChangeAspect="1"/>
          </p:cNvPicPr>
          <p:nvPr/>
        </p:nvPicPr>
        <p:blipFill rotWithShape="1">
          <a:blip r:embed="rId8">
            <a:extLst>
              <a:ext uri="{28A0092B-C50C-407E-A947-70E740481C1C}">
                <a14:useLocalDpi xmlns:a14="http://schemas.microsoft.com/office/drawing/2010/main" val="0"/>
              </a:ext>
            </a:extLst>
          </a:blip>
          <a:srcRect b="83010"/>
          <a:stretch/>
        </p:blipFill>
        <p:spPr>
          <a:xfrm>
            <a:off x="0" y="-1514"/>
            <a:ext cx="7772400" cy="742802"/>
          </a:xfrm>
          <a:prstGeom prst="rect">
            <a:avLst/>
          </a:prstGeom>
        </p:spPr>
      </p:pic>
      <p:sp>
        <p:nvSpPr>
          <p:cNvPr id="61" name="Title 1">
            <a:extLst>
              <a:ext uri="{FF2B5EF4-FFF2-40B4-BE49-F238E27FC236}">
                <a16:creationId xmlns:a16="http://schemas.microsoft.com/office/drawing/2014/main" id="{36346952-D57D-423F-BBAC-940BE8A04C3A}"/>
              </a:ext>
            </a:extLst>
          </p:cNvPr>
          <p:cNvSpPr txBox="1">
            <a:spLocks/>
          </p:cNvSpPr>
          <p:nvPr/>
        </p:nvSpPr>
        <p:spPr>
          <a:xfrm>
            <a:off x="182881" y="212138"/>
            <a:ext cx="5585467" cy="57862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800" b="1" i="1" dirty="0">
                <a:solidFill>
                  <a:schemeClr val="bg1"/>
                </a:solidFill>
                <a:latin typeface="Arial" panose="020B0604020202020204" pitchFamily="34" charset="0"/>
                <a:cs typeface="Arial" panose="020B0604020202020204" pitchFamily="34" charset="0"/>
              </a:rPr>
              <a:t>Template Background Options</a:t>
            </a:r>
          </a:p>
        </p:txBody>
      </p:sp>
      <p:sp>
        <p:nvSpPr>
          <p:cNvPr id="4" name="Rectangle 3">
            <a:extLst>
              <a:ext uri="{FF2B5EF4-FFF2-40B4-BE49-F238E27FC236}">
                <a16:creationId xmlns:a16="http://schemas.microsoft.com/office/drawing/2014/main" id="{4182ECA4-1283-42D9-8CB5-887EC381E4A0}"/>
              </a:ext>
            </a:extLst>
          </p:cNvPr>
          <p:cNvSpPr/>
          <p:nvPr/>
        </p:nvSpPr>
        <p:spPr>
          <a:xfrm>
            <a:off x="1159099" y="2807595"/>
            <a:ext cx="668176" cy="212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
        <p:nvSpPr>
          <p:cNvPr id="21" name="Rectangle 20">
            <a:extLst>
              <a:ext uri="{FF2B5EF4-FFF2-40B4-BE49-F238E27FC236}">
                <a16:creationId xmlns:a16="http://schemas.microsoft.com/office/drawing/2014/main" id="{504CC58A-B9A7-480F-A3ED-17D01BD8A60E}"/>
              </a:ext>
            </a:extLst>
          </p:cNvPr>
          <p:cNvSpPr/>
          <p:nvPr/>
        </p:nvSpPr>
        <p:spPr>
          <a:xfrm>
            <a:off x="2845253" y="2782493"/>
            <a:ext cx="668176" cy="212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
        <p:nvSpPr>
          <p:cNvPr id="22" name="Rectangle 21">
            <a:extLst>
              <a:ext uri="{FF2B5EF4-FFF2-40B4-BE49-F238E27FC236}">
                <a16:creationId xmlns:a16="http://schemas.microsoft.com/office/drawing/2014/main" id="{A1F22A1B-F359-4F8D-9F3B-9B734FA0D7D7}"/>
              </a:ext>
            </a:extLst>
          </p:cNvPr>
          <p:cNvSpPr/>
          <p:nvPr/>
        </p:nvSpPr>
        <p:spPr>
          <a:xfrm>
            <a:off x="4489448" y="2740294"/>
            <a:ext cx="668176" cy="212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grpSp>
        <p:nvGrpSpPr>
          <p:cNvPr id="5" name="Group 4">
            <a:extLst>
              <a:ext uri="{FF2B5EF4-FFF2-40B4-BE49-F238E27FC236}">
                <a16:creationId xmlns:a16="http://schemas.microsoft.com/office/drawing/2014/main" id="{6BA592F2-86D4-4ED6-A568-CB2CB964FBA2}"/>
              </a:ext>
            </a:extLst>
          </p:cNvPr>
          <p:cNvGrpSpPr/>
          <p:nvPr/>
        </p:nvGrpSpPr>
        <p:grpSpPr>
          <a:xfrm>
            <a:off x="3739825" y="1056716"/>
            <a:ext cx="1578076" cy="2028426"/>
            <a:chOff x="4816670" y="3066390"/>
            <a:chExt cx="1712890" cy="2267709"/>
          </a:xfrm>
          <a:effectLst>
            <a:outerShdw blurRad="50800" dist="38100" algn="l" rotWithShape="0">
              <a:prstClr val="black">
                <a:alpha val="40000"/>
              </a:prstClr>
            </a:outerShdw>
          </a:effectLst>
        </p:grpSpPr>
        <p:sp>
          <p:nvSpPr>
            <p:cNvPr id="23" name="Rectangle 22">
              <a:extLst>
                <a:ext uri="{FF2B5EF4-FFF2-40B4-BE49-F238E27FC236}">
                  <a16:creationId xmlns:a16="http://schemas.microsoft.com/office/drawing/2014/main" id="{2116F131-BB64-4148-AC15-FDEE2820423F}"/>
                </a:ext>
              </a:extLst>
            </p:cNvPr>
            <p:cNvSpPr/>
            <p:nvPr/>
          </p:nvSpPr>
          <p:spPr>
            <a:xfrm>
              <a:off x="4816670" y="3066390"/>
              <a:ext cx="1703517" cy="22419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4A434FD-8C35-49E3-AB5E-D1F3E03BF204}"/>
                </a:ext>
              </a:extLst>
            </p:cNvPr>
            <p:cNvSpPr/>
            <p:nvPr/>
          </p:nvSpPr>
          <p:spPr>
            <a:xfrm>
              <a:off x="4818391" y="4441493"/>
              <a:ext cx="1711169" cy="892606"/>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9CC3250C-85A8-46CA-897A-9DE7D60C4669}"/>
                </a:ext>
              </a:extLst>
            </p:cNvPr>
            <p:cNvCxnSpPr>
              <a:cxnSpLocks/>
              <a:stCxn id="24" idx="0"/>
              <a:endCxn id="24" idx="1"/>
            </p:cNvCxnSpPr>
            <p:nvPr/>
          </p:nvCxnSpPr>
          <p:spPr>
            <a:xfrm flipV="1">
              <a:off x="4818391" y="4441493"/>
              <a:ext cx="1711169" cy="537055"/>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28FD0000-5936-4DF2-89BD-94790018F9BB}"/>
              </a:ext>
            </a:extLst>
          </p:cNvPr>
          <p:cNvGrpSpPr/>
          <p:nvPr/>
        </p:nvGrpSpPr>
        <p:grpSpPr>
          <a:xfrm>
            <a:off x="1976022" y="1055055"/>
            <a:ext cx="1578076" cy="2028426"/>
            <a:chOff x="4816670" y="3066390"/>
            <a:chExt cx="1712890" cy="2267709"/>
          </a:xfrm>
          <a:effectLst>
            <a:outerShdw blurRad="50800" dist="38100" algn="l" rotWithShape="0">
              <a:prstClr val="black">
                <a:alpha val="40000"/>
              </a:prstClr>
            </a:outerShdw>
          </a:effectLst>
        </p:grpSpPr>
        <p:sp>
          <p:nvSpPr>
            <p:cNvPr id="28" name="Rectangle 27">
              <a:extLst>
                <a:ext uri="{FF2B5EF4-FFF2-40B4-BE49-F238E27FC236}">
                  <a16:creationId xmlns:a16="http://schemas.microsoft.com/office/drawing/2014/main" id="{C0242DAE-3C95-41F6-B137-07961703CFC8}"/>
                </a:ext>
              </a:extLst>
            </p:cNvPr>
            <p:cNvSpPr/>
            <p:nvPr/>
          </p:nvSpPr>
          <p:spPr>
            <a:xfrm>
              <a:off x="4816670" y="3066390"/>
              <a:ext cx="1703517" cy="2241950"/>
            </a:xfrm>
            <a:prstGeom prst="rect">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25B264A-0DE5-4B63-8175-B589F53AF19E}"/>
                </a:ext>
              </a:extLst>
            </p:cNvPr>
            <p:cNvSpPr/>
            <p:nvPr/>
          </p:nvSpPr>
          <p:spPr>
            <a:xfrm>
              <a:off x="4818391" y="4441493"/>
              <a:ext cx="1711169" cy="892606"/>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2D2C313E-A853-429A-AB90-F00463FA87CF}"/>
                </a:ext>
              </a:extLst>
            </p:cNvPr>
            <p:cNvCxnSpPr>
              <a:cxnSpLocks/>
              <a:stCxn id="29" idx="0"/>
              <a:endCxn id="29" idx="1"/>
            </p:cNvCxnSpPr>
            <p:nvPr/>
          </p:nvCxnSpPr>
          <p:spPr>
            <a:xfrm flipV="1">
              <a:off x="4818391" y="4441493"/>
              <a:ext cx="1711169" cy="537055"/>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grpSp>
      <p:grpSp>
        <p:nvGrpSpPr>
          <p:cNvPr id="33" name="Group 32">
            <a:extLst>
              <a:ext uri="{FF2B5EF4-FFF2-40B4-BE49-F238E27FC236}">
                <a16:creationId xmlns:a16="http://schemas.microsoft.com/office/drawing/2014/main" id="{E8A295E0-258C-4D75-8A60-1A13ED43FCC8}"/>
              </a:ext>
            </a:extLst>
          </p:cNvPr>
          <p:cNvGrpSpPr/>
          <p:nvPr/>
        </p:nvGrpSpPr>
        <p:grpSpPr>
          <a:xfrm>
            <a:off x="219993" y="1065692"/>
            <a:ext cx="1578076" cy="2028426"/>
            <a:chOff x="4816670" y="3066390"/>
            <a:chExt cx="1712890" cy="2267709"/>
          </a:xfrm>
          <a:effectLst>
            <a:outerShdw blurRad="50800" dist="38100" algn="l" rotWithShape="0">
              <a:prstClr val="black">
                <a:alpha val="40000"/>
              </a:prstClr>
            </a:outerShdw>
          </a:effectLst>
        </p:grpSpPr>
        <p:sp>
          <p:nvSpPr>
            <p:cNvPr id="34" name="Rectangle 33">
              <a:extLst>
                <a:ext uri="{FF2B5EF4-FFF2-40B4-BE49-F238E27FC236}">
                  <a16:creationId xmlns:a16="http://schemas.microsoft.com/office/drawing/2014/main" id="{67BC2BFA-43E0-4B75-B970-9E854028DF24}"/>
                </a:ext>
              </a:extLst>
            </p:cNvPr>
            <p:cNvSpPr/>
            <p:nvPr/>
          </p:nvSpPr>
          <p:spPr>
            <a:xfrm>
              <a:off x="4816670" y="3066390"/>
              <a:ext cx="1703517" cy="2241950"/>
            </a:xfrm>
            <a:prstGeom prst="rect">
              <a:avLst/>
            </a:prstGeom>
            <a:solidFill>
              <a:srgbClr val="1C9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647FFE8-EB3B-43D5-9AAA-0254A9862FA7}"/>
                </a:ext>
              </a:extLst>
            </p:cNvPr>
            <p:cNvSpPr/>
            <p:nvPr/>
          </p:nvSpPr>
          <p:spPr>
            <a:xfrm>
              <a:off x="4818391" y="4441493"/>
              <a:ext cx="1711169" cy="892606"/>
            </a:xfrm>
            <a:custGeom>
              <a:avLst/>
              <a:gdLst>
                <a:gd name="connsiteX0" fmla="*/ 25757 w 8500056"/>
                <a:gd name="connsiteY0" fmla="*/ 2923504 h 4790941"/>
                <a:gd name="connsiteX1" fmla="*/ 8500056 w 8500056"/>
                <a:gd name="connsiteY1" fmla="*/ 0 h 4790941"/>
                <a:gd name="connsiteX2" fmla="*/ 7894749 w 8500056"/>
                <a:gd name="connsiteY2" fmla="*/ 4790941 h 4790941"/>
                <a:gd name="connsiteX3" fmla="*/ 0 w 8500056"/>
                <a:gd name="connsiteY3" fmla="*/ 4790941 h 4790941"/>
                <a:gd name="connsiteX4" fmla="*/ 25757 w 8500056"/>
                <a:gd name="connsiteY4" fmla="*/ 2923504 h 4790941"/>
                <a:gd name="connsiteX0" fmla="*/ 25757 w 7894749"/>
                <a:gd name="connsiteY0" fmla="*/ 2756079 h 4623516"/>
                <a:gd name="connsiteX1" fmla="*/ 7894749 w 7894749"/>
                <a:gd name="connsiteY1" fmla="*/ 0 h 4623516"/>
                <a:gd name="connsiteX2" fmla="*/ 7894749 w 7894749"/>
                <a:gd name="connsiteY2" fmla="*/ 4623516 h 4623516"/>
                <a:gd name="connsiteX3" fmla="*/ 0 w 7894749"/>
                <a:gd name="connsiteY3" fmla="*/ 4623516 h 4623516"/>
                <a:gd name="connsiteX4" fmla="*/ 25757 w 7894749"/>
                <a:gd name="connsiteY4" fmla="*/ 2756079 h 4623516"/>
                <a:gd name="connsiteX0" fmla="*/ 38635 w 7894749"/>
                <a:gd name="connsiteY0" fmla="*/ 2781837 h 4623516"/>
                <a:gd name="connsiteX1" fmla="*/ 7894749 w 7894749"/>
                <a:gd name="connsiteY1" fmla="*/ 0 h 4623516"/>
                <a:gd name="connsiteX2" fmla="*/ 7894749 w 7894749"/>
                <a:gd name="connsiteY2" fmla="*/ 4623516 h 4623516"/>
                <a:gd name="connsiteX3" fmla="*/ 0 w 7894749"/>
                <a:gd name="connsiteY3" fmla="*/ 4623516 h 4623516"/>
                <a:gd name="connsiteX4" fmla="*/ 38635 w 7894749"/>
                <a:gd name="connsiteY4" fmla="*/ 2781837 h 4623516"/>
                <a:gd name="connsiteX0" fmla="*/ 0 w 7856114"/>
                <a:gd name="connsiteY0" fmla="*/ 2781837 h 4623516"/>
                <a:gd name="connsiteX1" fmla="*/ 7856114 w 7856114"/>
                <a:gd name="connsiteY1" fmla="*/ 0 h 4623516"/>
                <a:gd name="connsiteX2" fmla="*/ 7856114 w 7856114"/>
                <a:gd name="connsiteY2" fmla="*/ 4623516 h 4623516"/>
                <a:gd name="connsiteX3" fmla="*/ 1 w 7856114"/>
                <a:gd name="connsiteY3" fmla="*/ 4610637 h 4623516"/>
                <a:gd name="connsiteX4" fmla="*/ 0 w 7856114"/>
                <a:gd name="connsiteY4" fmla="*/ 2781837 h 462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114" h="4623516">
                  <a:moveTo>
                    <a:pt x="0" y="2781837"/>
                  </a:moveTo>
                  <a:lnTo>
                    <a:pt x="7856114" y="0"/>
                  </a:lnTo>
                  <a:lnTo>
                    <a:pt x="7856114" y="4623516"/>
                  </a:lnTo>
                  <a:lnTo>
                    <a:pt x="1" y="4610637"/>
                  </a:lnTo>
                  <a:cubicBezTo>
                    <a:pt x="1" y="4001037"/>
                    <a:pt x="0" y="3391437"/>
                    <a:pt x="0" y="27818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8DB511CA-1988-4B1C-9190-0F0AA7913008}"/>
                </a:ext>
              </a:extLst>
            </p:cNvPr>
            <p:cNvCxnSpPr>
              <a:cxnSpLocks/>
              <a:stCxn id="35" idx="0"/>
              <a:endCxn id="35" idx="1"/>
            </p:cNvCxnSpPr>
            <p:nvPr/>
          </p:nvCxnSpPr>
          <p:spPr>
            <a:xfrm flipV="1">
              <a:off x="4818391" y="4441493"/>
              <a:ext cx="1711169" cy="537055"/>
            </a:xfrm>
            <a:prstGeom prst="line">
              <a:avLst/>
            </a:prstGeom>
            <a:ln w="114300">
              <a:solidFill>
                <a:schemeClr val="bg1">
                  <a:lumMod val="85000"/>
                </a:schemeClr>
              </a:solidFill>
            </a:ln>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4379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B3AB12-5545-4870-A09B-B6BEEBE1E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8" name="TextBox 17">
            <a:extLst>
              <a:ext uri="{FF2B5EF4-FFF2-40B4-BE49-F238E27FC236}">
                <a16:creationId xmlns:a16="http://schemas.microsoft.com/office/drawing/2014/main" id="{58CC6819-80EE-4823-9D13-EC31D279A2B5}"/>
              </a:ext>
            </a:extLst>
          </p:cNvPr>
          <p:cNvSpPr txBox="1"/>
          <p:nvPr/>
        </p:nvSpPr>
        <p:spPr>
          <a:xfrm>
            <a:off x="740036" y="9450659"/>
            <a:ext cx="3146164"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Remember we are all in this together.</a:t>
            </a:r>
          </a:p>
        </p:txBody>
      </p:sp>
      <p:sp>
        <p:nvSpPr>
          <p:cNvPr id="26" name="TextBox 25">
            <a:extLst>
              <a:ext uri="{FF2B5EF4-FFF2-40B4-BE49-F238E27FC236}">
                <a16:creationId xmlns:a16="http://schemas.microsoft.com/office/drawing/2014/main" id="{EF68BBA4-CE15-49B1-8FC5-DABB2803BDA1}"/>
              </a:ext>
            </a:extLst>
          </p:cNvPr>
          <p:cNvSpPr txBox="1"/>
          <p:nvPr/>
        </p:nvSpPr>
        <p:spPr>
          <a:xfrm>
            <a:off x="501465" y="438464"/>
            <a:ext cx="5660887" cy="1195199"/>
          </a:xfrm>
          <a:prstGeom prst="rect">
            <a:avLst/>
          </a:prstGeom>
          <a:noFill/>
        </p:spPr>
        <p:txBody>
          <a:bodyPr wrap="square" rtlCol="0">
            <a:spAutoFit/>
          </a:bodyPr>
          <a:lstStyle/>
          <a:p>
            <a:pPr>
              <a:lnSpc>
                <a:spcPts val="4278"/>
              </a:lnSpc>
            </a:pPr>
            <a:r>
              <a:rPr lang="en-US" sz="4800" b="1" i="1" dirty="0">
                <a:solidFill>
                  <a:schemeClr val="bg1"/>
                </a:solidFill>
                <a:latin typeface="Arial Narrow" panose="020B0606020202030204" pitchFamily="34" charset="0"/>
              </a:rPr>
              <a:t>SOCIAL DISTANCING</a:t>
            </a:r>
          </a:p>
          <a:p>
            <a:pPr>
              <a:lnSpc>
                <a:spcPts val="4278"/>
              </a:lnSpc>
            </a:pPr>
            <a:r>
              <a:rPr lang="en-US" sz="4800" b="1" i="1" dirty="0">
                <a:solidFill>
                  <a:schemeClr val="bg1"/>
                </a:solidFill>
                <a:latin typeface="Arial Narrow" panose="020B0606020202030204" pitchFamily="34" charset="0"/>
              </a:rPr>
              <a:t>TIPS</a:t>
            </a:r>
          </a:p>
        </p:txBody>
      </p:sp>
      <p:pic>
        <p:nvPicPr>
          <p:cNvPr id="6" name="Picture 5" descr="A screenshot of a cell phone&#10;&#10;Description automatically generated">
            <a:extLst>
              <a:ext uri="{FF2B5EF4-FFF2-40B4-BE49-F238E27FC236}">
                <a16:creationId xmlns:a16="http://schemas.microsoft.com/office/drawing/2014/main" id="{75246E63-8719-4B73-945E-EFF2BEB6ADB4}"/>
              </a:ext>
            </a:extLst>
          </p:cNvPr>
          <p:cNvPicPr>
            <a:picLocks noChangeAspect="1"/>
          </p:cNvPicPr>
          <p:nvPr/>
        </p:nvPicPr>
        <p:blipFill rotWithShape="1">
          <a:blip r:embed="rId3">
            <a:extLst>
              <a:ext uri="{28A0092B-C50C-407E-A947-70E740481C1C}">
                <a14:useLocalDpi xmlns:a14="http://schemas.microsoft.com/office/drawing/2010/main" val="0"/>
              </a:ext>
            </a:extLst>
          </a:blip>
          <a:srcRect t="20487" b="58014"/>
          <a:stretch/>
        </p:blipFill>
        <p:spPr>
          <a:xfrm>
            <a:off x="0" y="2060621"/>
            <a:ext cx="7772400" cy="2162429"/>
          </a:xfrm>
          <a:prstGeom prst="rect">
            <a:avLst/>
          </a:prstGeom>
        </p:spPr>
      </p:pic>
      <p:sp>
        <p:nvSpPr>
          <p:cNvPr id="33" name="TextBox 32">
            <a:extLst>
              <a:ext uri="{FF2B5EF4-FFF2-40B4-BE49-F238E27FC236}">
                <a16:creationId xmlns:a16="http://schemas.microsoft.com/office/drawing/2014/main" id="{A34BDA38-2F7B-418C-92E1-78C238B95BD0}"/>
              </a:ext>
            </a:extLst>
          </p:cNvPr>
          <p:cNvSpPr txBox="1"/>
          <p:nvPr/>
        </p:nvSpPr>
        <p:spPr>
          <a:xfrm>
            <a:off x="964164" y="4162574"/>
            <a:ext cx="2108951" cy="861774"/>
          </a:xfrm>
          <a:prstGeom prst="rect">
            <a:avLst/>
          </a:prstGeom>
          <a:noFill/>
        </p:spPr>
        <p:txBody>
          <a:bodyPr wrap="square" rtlCol="0">
            <a:spAutoFit/>
          </a:bodyPr>
          <a:lstStyle/>
          <a:p>
            <a:pPr algn="ctr">
              <a:lnSpc>
                <a:spcPts val="1986"/>
              </a:lnSpc>
            </a:pPr>
            <a:r>
              <a:rPr lang="en-US" sz="2000" dirty="0">
                <a:solidFill>
                  <a:srgbClr val="FF0000"/>
                </a:solidFill>
                <a:latin typeface="Arial Narrow" panose="020B0606020202030204" pitchFamily="34" charset="0"/>
              </a:rPr>
              <a:t>Keep a distance of 6 feet from other people</a:t>
            </a:r>
          </a:p>
        </p:txBody>
      </p:sp>
      <p:sp>
        <p:nvSpPr>
          <p:cNvPr id="34" name="TextBox 33">
            <a:extLst>
              <a:ext uri="{FF2B5EF4-FFF2-40B4-BE49-F238E27FC236}">
                <a16:creationId xmlns:a16="http://schemas.microsoft.com/office/drawing/2014/main" id="{B16EC944-0EA1-4CF8-B77A-9515BA2BBD95}"/>
              </a:ext>
            </a:extLst>
          </p:cNvPr>
          <p:cNvSpPr txBox="1"/>
          <p:nvPr/>
        </p:nvSpPr>
        <p:spPr>
          <a:xfrm>
            <a:off x="4138975" y="4167426"/>
            <a:ext cx="2874506" cy="605294"/>
          </a:xfrm>
          <a:prstGeom prst="rect">
            <a:avLst/>
          </a:prstGeom>
          <a:noFill/>
        </p:spPr>
        <p:txBody>
          <a:bodyPr wrap="none" rtlCol="0">
            <a:spAutoFit/>
          </a:bodyPr>
          <a:lstStyle/>
          <a:p>
            <a:pPr algn="ctr">
              <a:lnSpc>
                <a:spcPts val="1986"/>
              </a:lnSpc>
            </a:pPr>
            <a:r>
              <a:rPr lang="en-US" sz="2000" dirty="0">
                <a:solidFill>
                  <a:srgbClr val="FF0000"/>
                </a:solidFill>
                <a:latin typeface="Arial Narrow" panose="020B0606020202030204" pitchFamily="34" charset="0"/>
              </a:rPr>
              <a:t>Avoid physical contact such</a:t>
            </a:r>
          </a:p>
          <a:p>
            <a:pPr algn="ctr">
              <a:lnSpc>
                <a:spcPts val="1986"/>
              </a:lnSpc>
            </a:pPr>
            <a:r>
              <a:rPr lang="en-US" sz="2000" dirty="0">
                <a:solidFill>
                  <a:srgbClr val="FF0000"/>
                </a:solidFill>
                <a:latin typeface="Arial Narrow" panose="020B0606020202030204" pitchFamily="34" charset="0"/>
              </a:rPr>
              <a:t>as hand shakes and hugging</a:t>
            </a:r>
          </a:p>
        </p:txBody>
      </p:sp>
      <p:pic>
        <p:nvPicPr>
          <p:cNvPr id="37" name="Picture 36" descr="A screenshot of a cell phone&#10;&#10;Description automatically generated">
            <a:extLst>
              <a:ext uri="{FF2B5EF4-FFF2-40B4-BE49-F238E27FC236}">
                <a16:creationId xmlns:a16="http://schemas.microsoft.com/office/drawing/2014/main" id="{A1C780CB-8417-4380-B76C-69E3DDC2F13A}"/>
              </a:ext>
            </a:extLst>
          </p:cNvPr>
          <p:cNvPicPr>
            <a:picLocks noChangeAspect="1"/>
          </p:cNvPicPr>
          <p:nvPr/>
        </p:nvPicPr>
        <p:blipFill rotWithShape="1">
          <a:blip r:embed="rId3">
            <a:extLst>
              <a:ext uri="{28A0092B-C50C-407E-A947-70E740481C1C}">
                <a14:useLocalDpi xmlns:a14="http://schemas.microsoft.com/office/drawing/2010/main" val="0"/>
              </a:ext>
            </a:extLst>
          </a:blip>
          <a:srcRect t="53159" b="25343"/>
          <a:stretch/>
        </p:blipFill>
        <p:spPr>
          <a:xfrm>
            <a:off x="0" y="5499279"/>
            <a:ext cx="7772400" cy="2162429"/>
          </a:xfrm>
          <a:prstGeom prst="rect">
            <a:avLst/>
          </a:prstGeom>
        </p:spPr>
      </p:pic>
      <p:sp>
        <p:nvSpPr>
          <p:cNvPr id="36" name="TextBox 35">
            <a:extLst>
              <a:ext uri="{FF2B5EF4-FFF2-40B4-BE49-F238E27FC236}">
                <a16:creationId xmlns:a16="http://schemas.microsoft.com/office/drawing/2014/main" id="{C7EE2B0E-6587-497A-A3E2-461C8C5EAFF6}"/>
              </a:ext>
            </a:extLst>
          </p:cNvPr>
          <p:cNvSpPr txBox="1"/>
          <p:nvPr/>
        </p:nvSpPr>
        <p:spPr>
          <a:xfrm>
            <a:off x="4556342" y="7621309"/>
            <a:ext cx="1951176" cy="605294"/>
          </a:xfrm>
          <a:prstGeom prst="rect">
            <a:avLst/>
          </a:prstGeom>
          <a:noFill/>
        </p:spPr>
        <p:txBody>
          <a:bodyPr wrap="none" rtlCol="0">
            <a:spAutoFit/>
          </a:bodyPr>
          <a:lstStyle/>
          <a:p>
            <a:pPr algn="ctr">
              <a:lnSpc>
                <a:spcPts val="1986"/>
              </a:lnSpc>
            </a:pPr>
            <a:r>
              <a:rPr lang="en-US" sz="2000" dirty="0">
                <a:solidFill>
                  <a:srgbClr val="FF0000"/>
                </a:solidFill>
                <a:latin typeface="Arial Narrow" panose="020B0606020202030204" pitchFamily="34" charset="0"/>
              </a:rPr>
              <a:t>Avoid contact with</a:t>
            </a:r>
          </a:p>
          <a:p>
            <a:pPr algn="ctr">
              <a:lnSpc>
                <a:spcPts val="1986"/>
              </a:lnSpc>
            </a:pPr>
            <a:r>
              <a:rPr lang="en-US" sz="2000" dirty="0">
                <a:solidFill>
                  <a:srgbClr val="FF0000"/>
                </a:solidFill>
                <a:latin typeface="Arial Narrow" panose="020B0606020202030204" pitchFamily="34" charset="0"/>
              </a:rPr>
              <a:t>anyone who is sick</a:t>
            </a:r>
          </a:p>
        </p:txBody>
      </p:sp>
      <p:sp>
        <p:nvSpPr>
          <p:cNvPr id="35" name="TextBox 34">
            <a:extLst>
              <a:ext uri="{FF2B5EF4-FFF2-40B4-BE49-F238E27FC236}">
                <a16:creationId xmlns:a16="http://schemas.microsoft.com/office/drawing/2014/main" id="{70BED985-F16C-4FF6-AA59-C932E3739F76}"/>
              </a:ext>
            </a:extLst>
          </p:cNvPr>
          <p:cNvSpPr txBox="1"/>
          <p:nvPr/>
        </p:nvSpPr>
        <p:spPr>
          <a:xfrm>
            <a:off x="834893" y="7621809"/>
            <a:ext cx="2367508" cy="605294"/>
          </a:xfrm>
          <a:prstGeom prst="rect">
            <a:avLst/>
          </a:prstGeom>
          <a:noFill/>
        </p:spPr>
        <p:txBody>
          <a:bodyPr wrap="none" rtlCol="0">
            <a:spAutoFit/>
          </a:bodyPr>
          <a:lstStyle/>
          <a:p>
            <a:pPr algn="ctr">
              <a:lnSpc>
                <a:spcPts val="1986"/>
              </a:lnSpc>
            </a:pPr>
            <a:r>
              <a:rPr lang="en-US" sz="2000" dirty="0">
                <a:solidFill>
                  <a:srgbClr val="FF0000"/>
                </a:solidFill>
                <a:latin typeface="Arial Narrow" panose="020B0606020202030204" pitchFamily="34" charset="0"/>
              </a:rPr>
              <a:t>Avoid going to crowded</a:t>
            </a:r>
          </a:p>
          <a:p>
            <a:pPr algn="ctr">
              <a:lnSpc>
                <a:spcPts val="1986"/>
              </a:lnSpc>
            </a:pPr>
            <a:r>
              <a:rPr lang="en-US" sz="2000" dirty="0">
                <a:solidFill>
                  <a:srgbClr val="FF0000"/>
                </a:solidFill>
                <a:latin typeface="Arial Narrow" panose="020B0606020202030204" pitchFamily="34" charset="0"/>
              </a:rPr>
              <a:t>places</a:t>
            </a:r>
          </a:p>
        </p:txBody>
      </p:sp>
    </p:spTree>
    <p:extLst>
      <p:ext uri="{BB962C8B-B14F-4D97-AF65-F5344CB8AC3E}">
        <p14:creationId xmlns:p14="http://schemas.microsoft.com/office/powerpoint/2010/main" val="424483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E010504-8794-41B9-9452-92E625D8E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6" name="TextBox 25">
            <a:extLst>
              <a:ext uri="{FF2B5EF4-FFF2-40B4-BE49-F238E27FC236}">
                <a16:creationId xmlns:a16="http://schemas.microsoft.com/office/drawing/2014/main" id="{EF68BBA4-CE15-49B1-8FC5-DABB2803BDA1}"/>
              </a:ext>
            </a:extLst>
          </p:cNvPr>
          <p:cNvSpPr txBox="1"/>
          <p:nvPr/>
        </p:nvSpPr>
        <p:spPr>
          <a:xfrm>
            <a:off x="501464" y="458468"/>
            <a:ext cx="5660887" cy="1195199"/>
          </a:xfrm>
          <a:prstGeom prst="rect">
            <a:avLst/>
          </a:prstGeom>
          <a:noFill/>
        </p:spPr>
        <p:txBody>
          <a:bodyPr wrap="square" rtlCol="0">
            <a:spAutoFit/>
          </a:bodyPr>
          <a:lstStyle/>
          <a:p>
            <a:pPr>
              <a:lnSpc>
                <a:spcPts val="4278"/>
              </a:lnSpc>
            </a:pPr>
            <a:r>
              <a:rPr lang="en-US" sz="4800" b="1" i="1" dirty="0">
                <a:solidFill>
                  <a:schemeClr val="bg1"/>
                </a:solidFill>
                <a:latin typeface="Arial Narrow" panose="020B0606020202030204" pitchFamily="34" charset="0"/>
              </a:rPr>
              <a:t>HOW TO PROPERLY</a:t>
            </a:r>
          </a:p>
          <a:p>
            <a:pPr>
              <a:lnSpc>
                <a:spcPts val="4278"/>
              </a:lnSpc>
            </a:pPr>
            <a:r>
              <a:rPr lang="en-US" sz="4800" b="1" i="1" dirty="0">
                <a:solidFill>
                  <a:schemeClr val="bg1"/>
                </a:solidFill>
                <a:latin typeface="Arial Narrow" panose="020B0606020202030204" pitchFamily="34" charset="0"/>
              </a:rPr>
              <a:t>WEAR A MASK</a:t>
            </a:r>
          </a:p>
        </p:txBody>
      </p:sp>
      <p:sp>
        <p:nvSpPr>
          <p:cNvPr id="8" name="TextBox 7">
            <a:extLst>
              <a:ext uri="{FF2B5EF4-FFF2-40B4-BE49-F238E27FC236}">
                <a16:creationId xmlns:a16="http://schemas.microsoft.com/office/drawing/2014/main" id="{B18B13B1-6C42-40AE-BCF9-7A40E548AB7C}"/>
              </a:ext>
            </a:extLst>
          </p:cNvPr>
          <p:cNvSpPr txBox="1"/>
          <p:nvPr/>
        </p:nvSpPr>
        <p:spPr>
          <a:xfrm>
            <a:off x="284946" y="4657495"/>
            <a:ext cx="2482403" cy="2308324"/>
          </a:xfrm>
          <a:prstGeom prst="rect">
            <a:avLst/>
          </a:prstGeom>
          <a:noFill/>
        </p:spPr>
        <p:txBody>
          <a:bodyPr wrap="square" rtlCol="0">
            <a:spAutoFit/>
          </a:bodyPr>
          <a:lstStyle/>
          <a:p>
            <a:pPr algn="ctr"/>
            <a:r>
              <a:rPr lang="en-US" dirty="0">
                <a:latin typeface="Arial Nova Cond Light" panose="020B0306020202020204" pitchFamily="34" charset="0"/>
              </a:rPr>
              <a:t>With the nose portion at the top, put your fingers through the ear loops, position the mask over your nose and mouth. Place the ear loops around the ears.</a:t>
            </a:r>
          </a:p>
          <a:p>
            <a:pPr algn="ctr"/>
            <a:endParaRPr lang="en-US" dirty="0">
              <a:latin typeface="Arial Nova Cond Light" panose="020B0306020202020204" pitchFamily="34" charset="0"/>
            </a:endParaRPr>
          </a:p>
          <a:p>
            <a:pPr algn="ctr"/>
            <a:endParaRPr lang="en-US" dirty="0">
              <a:latin typeface="Arial Nova Cond Light" panose="020B0306020202020204" pitchFamily="34" charset="0"/>
            </a:endParaRPr>
          </a:p>
        </p:txBody>
      </p:sp>
      <p:sp>
        <p:nvSpPr>
          <p:cNvPr id="9" name="TextBox 8">
            <a:extLst>
              <a:ext uri="{FF2B5EF4-FFF2-40B4-BE49-F238E27FC236}">
                <a16:creationId xmlns:a16="http://schemas.microsoft.com/office/drawing/2014/main" id="{9AB80968-3D12-4529-94D6-BF56315B037E}"/>
              </a:ext>
            </a:extLst>
          </p:cNvPr>
          <p:cNvSpPr txBox="1"/>
          <p:nvPr/>
        </p:nvSpPr>
        <p:spPr>
          <a:xfrm>
            <a:off x="2807594" y="4657494"/>
            <a:ext cx="2482403" cy="1754326"/>
          </a:xfrm>
          <a:prstGeom prst="rect">
            <a:avLst/>
          </a:prstGeom>
          <a:noFill/>
        </p:spPr>
        <p:txBody>
          <a:bodyPr wrap="square" rtlCol="0">
            <a:spAutoFit/>
          </a:bodyPr>
          <a:lstStyle/>
          <a:p>
            <a:pPr algn="ctr"/>
            <a:r>
              <a:rPr lang="en-US" dirty="0">
                <a:latin typeface="Arial Nova Cond Light" panose="020B0306020202020204" pitchFamily="34" charset="0"/>
              </a:rPr>
              <a:t>Pull the mask from the top and bottom to fully open the folds of the mask, and adjust the mask around the face.</a:t>
            </a:r>
          </a:p>
          <a:p>
            <a:pPr algn="ctr"/>
            <a:endParaRPr lang="en-US" dirty="0">
              <a:latin typeface="Arial Nova Cond Light" panose="020B0306020202020204" pitchFamily="34" charset="0"/>
            </a:endParaRPr>
          </a:p>
        </p:txBody>
      </p:sp>
      <p:sp>
        <p:nvSpPr>
          <p:cNvPr id="10" name="TextBox 9">
            <a:extLst>
              <a:ext uri="{FF2B5EF4-FFF2-40B4-BE49-F238E27FC236}">
                <a16:creationId xmlns:a16="http://schemas.microsoft.com/office/drawing/2014/main" id="{AF5DCFA5-C7ED-4081-B9E7-0E18C5740FF9}"/>
              </a:ext>
            </a:extLst>
          </p:cNvPr>
          <p:cNvSpPr txBox="1"/>
          <p:nvPr/>
        </p:nvSpPr>
        <p:spPr>
          <a:xfrm>
            <a:off x="5236871" y="4657495"/>
            <a:ext cx="2482403" cy="1754326"/>
          </a:xfrm>
          <a:prstGeom prst="rect">
            <a:avLst/>
          </a:prstGeom>
          <a:noFill/>
        </p:spPr>
        <p:txBody>
          <a:bodyPr wrap="square" rtlCol="0">
            <a:spAutoFit/>
          </a:bodyPr>
          <a:lstStyle/>
          <a:p>
            <a:pPr algn="ctr"/>
            <a:r>
              <a:rPr lang="en-US" dirty="0">
                <a:latin typeface="Arial Nova Cond Light" panose="020B0306020202020204" pitchFamily="34" charset="0"/>
              </a:rPr>
              <a:t>If mask has nose wire, gently form (do not pinch) the nose wire over the bridge of the nose, and make any final </a:t>
            </a:r>
          </a:p>
          <a:p>
            <a:pPr algn="ctr"/>
            <a:r>
              <a:rPr lang="en-US" dirty="0">
                <a:latin typeface="Arial Nova Cond Light" panose="020B0306020202020204" pitchFamily="34" charset="0"/>
              </a:rPr>
              <a:t>adjustment.</a:t>
            </a:r>
          </a:p>
        </p:txBody>
      </p:sp>
      <p:pic>
        <p:nvPicPr>
          <p:cNvPr id="3" name="Picture 2" descr="A screenshot of a cell phone&#10;&#10;Description automatically generated">
            <a:extLst>
              <a:ext uri="{FF2B5EF4-FFF2-40B4-BE49-F238E27FC236}">
                <a16:creationId xmlns:a16="http://schemas.microsoft.com/office/drawing/2014/main" id="{F31351D1-5E3D-4EC9-B28C-6719A483D929}"/>
              </a:ext>
            </a:extLst>
          </p:cNvPr>
          <p:cNvPicPr>
            <a:picLocks noChangeAspect="1"/>
          </p:cNvPicPr>
          <p:nvPr/>
        </p:nvPicPr>
        <p:blipFill rotWithShape="1">
          <a:blip r:embed="rId3">
            <a:extLst>
              <a:ext uri="{28A0092B-C50C-407E-A947-70E740481C1C}">
                <a14:useLocalDpi xmlns:a14="http://schemas.microsoft.com/office/drawing/2010/main" val="0"/>
              </a:ext>
            </a:extLst>
          </a:blip>
          <a:srcRect t="23944" b="51472"/>
          <a:stretch/>
        </p:blipFill>
        <p:spPr>
          <a:xfrm>
            <a:off x="0" y="2219182"/>
            <a:ext cx="7772400" cy="2472744"/>
          </a:xfrm>
          <a:prstGeom prst="rect">
            <a:avLst/>
          </a:prstGeom>
        </p:spPr>
      </p:pic>
      <p:sp>
        <p:nvSpPr>
          <p:cNvPr id="12" name="TextBox 11">
            <a:extLst>
              <a:ext uri="{FF2B5EF4-FFF2-40B4-BE49-F238E27FC236}">
                <a16:creationId xmlns:a16="http://schemas.microsoft.com/office/drawing/2014/main" id="{F05EB0E4-3D52-4CEB-AD3E-946BEA82BFE7}"/>
              </a:ext>
            </a:extLst>
          </p:cNvPr>
          <p:cNvSpPr txBox="1"/>
          <p:nvPr/>
        </p:nvSpPr>
        <p:spPr>
          <a:xfrm>
            <a:off x="501465" y="1912914"/>
            <a:ext cx="6684672" cy="707886"/>
          </a:xfrm>
          <a:prstGeom prst="rect">
            <a:avLst/>
          </a:prstGeom>
          <a:noFill/>
        </p:spPr>
        <p:txBody>
          <a:bodyPr wrap="square" rtlCol="0">
            <a:spAutoFit/>
          </a:bodyPr>
          <a:lstStyle/>
          <a:p>
            <a:r>
              <a:rPr lang="en-US" sz="2000" dirty="0">
                <a:latin typeface="Arial Narrow" panose="020B0606020202030204" pitchFamily="34" charset="0"/>
              </a:rPr>
              <a:t>Wash hands or use sanitizer </a:t>
            </a:r>
            <a:r>
              <a:rPr lang="en-US" sz="2000" b="1" dirty="0">
                <a:latin typeface="Arial Narrow" panose="020B0606020202030204" pitchFamily="34" charset="0"/>
              </a:rPr>
              <a:t>immediately before putting on PPE</a:t>
            </a:r>
          </a:p>
          <a:p>
            <a:endParaRPr lang="en-US" sz="2000" b="1" dirty="0">
              <a:latin typeface="Arial Narrow" panose="020B060602020203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64BB6274-93EF-4BF3-9331-5007B5575763}"/>
              </a:ext>
            </a:extLst>
          </p:cNvPr>
          <p:cNvPicPr>
            <a:picLocks noChangeAspect="1"/>
          </p:cNvPicPr>
          <p:nvPr/>
        </p:nvPicPr>
        <p:blipFill rotWithShape="1">
          <a:blip r:embed="rId3">
            <a:extLst>
              <a:ext uri="{28A0092B-C50C-407E-A947-70E740481C1C}">
                <a14:useLocalDpi xmlns:a14="http://schemas.microsoft.com/office/drawing/2010/main" val="0"/>
              </a:ext>
            </a:extLst>
          </a:blip>
          <a:srcRect l="59521" t="65813" b="13353"/>
          <a:stretch/>
        </p:blipFill>
        <p:spPr>
          <a:xfrm>
            <a:off x="4626236" y="6619741"/>
            <a:ext cx="3146164" cy="2095547"/>
          </a:xfrm>
          <a:prstGeom prst="rect">
            <a:avLst/>
          </a:prstGeom>
        </p:spPr>
      </p:pic>
      <p:sp>
        <p:nvSpPr>
          <p:cNvPr id="11" name="Rectangle 10">
            <a:extLst>
              <a:ext uri="{FF2B5EF4-FFF2-40B4-BE49-F238E27FC236}">
                <a16:creationId xmlns:a16="http://schemas.microsoft.com/office/drawing/2014/main" id="{E7188960-7AF1-44E8-9041-D6F053A034EE}"/>
              </a:ext>
            </a:extLst>
          </p:cNvPr>
          <p:cNvSpPr/>
          <p:nvPr/>
        </p:nvSpPr>
        <p:spPr>
          <a:xfrm>
            <a:off x="4365938" y="8374066"/>
            <a:ext cx="734096" cy="34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
        <p:nvSpPr>
          <p:cNvPr id="13" name="TextBox 12">
            <a:extLst>
              <a:ext uri="{FF2B5EF4-FFF2-40B4-BE49-F238E27FC236}">
                <a16:creationId xmlns:a16="http://schemas.microsoft.com/office/drawing/2014/main" id="{E745CEA9-D67A-4B08-893C-8C6976ECE001}"/>
              </a:ext>
            </a:extLst>
          </p:cNvPr>
          <p:cNvSpPr txBox="1"/>
          <p:nvPr/>
        </p:nvSpPr>
        <p:spPr>
          <a:xfrm>
            <a:off x="501465" y="6776295"/>
            <a:ext cx="6684672" cy="1938992"/>
          </a:xfrm>
          <a:prstGeom prst="rect">
            <a:avLst/>
          </a:prstGeom>
          <a:noFill/>
        </p:spPr>
        <p:txBody>
          <a:bodyPr wrap="square" rtlCol="0">
            <a:spAutoFit/>
          </a:bodyPr>
          <a:lstStyle/>
          <a:p>
            <a:r>
              <a:rPr lang="en-US" sz="2000" b="1" i="1" dirty="0">
                <a:solidFill>
                  <a:srgbClr val="DF0909"/>
                </a:solidFill>
                <a:latin typeface="Arial Narrow" panose="020B0606020202030204" pitchFamily="34" charset="0"/>
              </a:rPr>
              <a:t>HOW TO REMOVE MASK:</a:t>
            </a:r>
          </a:p>
          <a:p>
            <a:pPr marL="342904" indent="-342904">
              <a:buFont typeface="Arial" panose="020B0604020202020204" pitchFamily="34" charset="0"/>
              <a:buChar char="•"/>
            </a:pPr>
            <a:r>
              <a:rPr lang="en-US" sz="2000" b="1" dirty="0">
                <a:solidFill>
                  <a:schemeClr val="tx1">
                    <a:lumMod val="85000"/>
                    <a:lumOff val="15000"/>
                  </a:schemeClr>
                </a:solidFill>
                <a:latin typeface="Arial Narrow" panose="020B0606020202030204" pitchFamily="34" charset="0"/>
              </a:rPr>
              <a:t>DO NOT </a:t>
            </a:r>
            <a:r>
              <a:rPr lang="en-US" sz="2000" dirty="0">
                <a:solidFill>
                  <a:schemeClr val="tx1">
                    <a:lumMod val="85000"/>
                    <a:lumOff val="15000"/>
                  </a:schemeClr>
                </a:solidFill>
                <a:latin typeface="Arial Narrow" panose="020B0606020202030204" pitchFamily="34" charset="0"/>
              </a:rPr>
              <a:t>touch the front of the mask</a:t>
            </a:r>
          </a:p>
          <a:p>
            <a:pPr marL="342904" indent="-342904">
              <a:buFont typeface="Arial" panose="020B0604020202020204" pitchFamily="34" charset="0"/>
              <a:buChar char="•"/>
            </a:pPr>
            <a:r>
              <a:rPr lang="en-US" sz="2000" dirty="0">
                <a:solidFill>
                  <a:schemeClr val="tx1">
                    <a:lumMod val="85000"/>
                    <a:lumOff val="15000"/>
                  </a:schemeClr>
                </a:solidFill>
                <a:latin typeface="Arial Narrow" panose="020B0606020202030204" pitchFamily="34" charset="0"/>
              </a:rPr>
              <a:t>Grasp mask by ear loops to pull off</a:t>
            </a:r>
          </a:p>
          <a:p>
            <a:pPr marL="342904" indent="-342904">
              <a:buFont typeface="Arial" panose="020B0604020202020204" pitchFamily="34" charset="0"/>
              <a:buChar char="•"/>
            </a:pPr>
            <a:r>
              <a:rPr lang="en-US" sz="2000" dirty="0">
                <a:solidFill>
                  <a:schemeClr val="tx1">
                    <a:lumMod val="85000"/>
                    <a:lumOff val="15000"/>
                  </a:schemeClr>
                </a:solidFill>
                <a:latin typeface="Arial Narrow" panose="020B0606020202030204" pitchFamily="34" charset="0"/>
              </a:rPr>
              <a:t>Wash mask or discard, if disposable, in </a:t>
            </a:r>
          </a:p>
          <a:p>
            <a:r>
              <a:rPr lang="en-US" sz="2000" dirty="0">
                <a:solidFill>
                  <a:schemeClr val="tx1">
                    <a:lumMod val="85000"/>
                    <a:lumOff val="15000"/>
                  </a:schemeClr>
                </a:solidFill>
                <a:latin typeface="Arial Narrow" panose="020B0606020202030204" pitchFamily="34" charset="0"/>
              </a:rPr>
              <a:t>      waste container</a:t>
            </a:r>
          </a:p>
          <a:p>
            <a:pPr marL="342904" indent="-342904">
              <a:buFont typeface="Arial" panose="020B0604020202020204" pitchFamily="34" charset="0"/>
              <a:buChar char="•"/>
            </a:pPr>
            <a:r>
              <a:rPr lang="en-US" sz="2000" dirty="0">
                <a:solidFill>
                  <a:schemeClr val="tx1">
                    <a:lumMod val="85000"/>
                    <a:lumOff val="15000"/>
                  </a:schemeClr>
                </a:solidFill>
                <a:latin typeface="Arial Narrow" panose="020B0606020202030204" pitchFamily="34" charset="0"/>
              </a:rPr>
              <a:t>Wash hands or use sanitizer immediately</a:t>
            </a:r>
            <a:endParaRPr lang="en-US" sz="2000" b="1" dirty="0">
              <a:solidFill>
                <a:schemeClr val="tx1">
                  <a:lumMod val="85000"/>
                  <a:lumOff val="15000"/>
                </a:schemeClr>
              </a:solidFill>
              <a:latin typeface="Arial Narrow" panose="020B0606020202030204" pitchFamily="34" charset="0"/>
            </a:endParaRPr>
          </a:p>
        </p:txBody>
      </p:sp>
      <p:sp>
        <p:nvSpPr>
          <p:cNvPr id="18" name="TextBox 17">
            <a:extLst>
              <a:ext uri="{FF2B5EF4-FFF2-40B4-BE49-F238E27FC236}">
                <a16:creationId xmlns:a16="http://schemas.microsoft.com/office/drawing/2014/main" id="{58CC6819-80EE-4823-9D13-EC31D279A2B5}"/>
              </a:ext>
            </a:extLst>
          </p:cNvPr>
          <p:cNvSpPr txBox="1"/>
          <p:nvPr/>
        </p:nvSpPr>
        <p:spPr>
          <a:xfrm>
            <a:off x="501465" y="9360954"/>
            <a:ext cx="5842634"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Use safe practices to protect yourself and limit the spread of COVID-19.</a:t>
            </a:r>
          </a:p>
        </p:txBody>
      </p:sp>
    </p:spTree>
    <p:extLst>
      <p:ext uri="{BB962C8B-B14F-4D97-AF65-F5344CB8AC3E}">
        <p14:creationId xmlns:p14="http://schemas.microsoft.com/office/powerpoint/2010/main" val="314871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B3C81F6-A51A-49DA-B9C4-E80128D99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6" name="TextBox 25">
            <a:extLst>
              <a:ext uri="{FF2B5EF4-FFF2-40B4-BE49-F238E27FC236}">
                <a16:creationId xmlns:a16="http://schemas.microsoft.com/office/drawing/2014/main" id="{EF68BBA4-CE15-49B1-8FC5-DABB2803BDA1}"/>
              </a:ext>
            </a:extLst>
          </p:cNvPr>
          <p:cNvSpPr txBox="1"/>
          <p:nvPr/>
        </p:nvSpPr>
        <p:spPr>
          <a:xfrm>
            <a:off x="360948" y="417184"/>
            <a:ext cx="6917277" cy="1195199"/>
          </a:xfrm>
          <a:prstGeom prst="rect">
            <a:avLst/>
          </a:prstGeom>
          <a:noFill/>
        </p:spPr>
        <p:txBody>
          <a:bodyPr wrap="square" rtlCol="0">
            <a:spAutoFit/>
          </a:bodyPr>
          <a:lstStyle/>
          <a:p>
            <a:pPr>
              <a:lnSpc>
                <a:spcPts val="4278"/>
              </a:lnSpc>
            </a:pPr>
            <a:r>
              <a:rPr lang="en-US" sz="4800" b="1" i="1" dirty="0">
                <a:solidFill>
                  <a:schemeClr val="bg1"/>
                </a:solidFill>
                <a:latin typeface="Arial Narrow" panose="020B0606020202030204" pitchFamily="34" charset="0"/>
              </a:rPr>
              <a:t>HOW TO WASH YOUR</a:t>
            </a:r>
          </a:p>
          <a:p>
            <a:pPr>
              <a:lnSpc>
                <a:spcPts val="4278"/>
              </a:lnSpc>
            </a:pPr>
            <a:r>
              <a:rPr lang="en-US" sz="4800" b="1" i="1" dirty="0">
                <a:solidFill>
                  <a:schemeClr val="bg1"/>
                </a:solidFill>
                <a:latin typeface="Arial Narrow" panose="020B0606020202030204" pitchFamily="34" charset="0"/>
              </a:rPr>
              <a:t>CLOTH FACE MASK</a:t>
            </a:r>
          </a:p>
        </p:txBody>
      </p:sp>
      <p:sp>
        <p:nvSpPr>
          <p:cNvPr id="18" name="TextBox 17">
            <a:extLst>
              <a:ext uri="{FF2B5EF4-FFF2-40B4-BE49-F238E27FC236}">
                <a16:creationId xmlns:a16="http://schemas.microsoft.com/office/drawing/2014/main" id="{58CC6819-80EE-4823-9D13-EC31D279A2B5}"/>
              </a:ext>
            </a:extLst>
          </p:cNvPr>
          <p:cNvSpPr txBox="1"/>
          <p:nvPr/>
        </p:nvSpPr>
        <p:spPr>
          <a:xfrm>
            <a:off x="452290" y="9435011"/>
            <a:ext cx="5891808"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Please contact HR with any concerns prior to returning to work.</a:t>
            </a:r>
          </a:p>
        </p:txBody>
      </p:sp>
      <p:pic>
        <p:nvPicPr>
          <p:cNvPr id="2" name="Picture 1">
            <a:extLst>
              <a:ext uri="{FF2B5EF4-FFF2-40B4-BE49-F238E27FC236}">
                <a16:creationId xmlns:a16="http://schemas.microsoft.com/office/drawing/2014/main" id="{F00BBC5F-FE9E-4EFE-B51A-611C224DE6E2}"/>
              </a:ext>
            </a:extLst>
          </p:cNvPr>
          <p:cNvPicPr>
            <a:picLocks noChangeAspect="1"/>
          </p:cNvPicPr>
          <p:nvPr/>
        </p:nvPicPr>
        <p:blipFill rotWithShape="1">
          <a:blip r:embed="rId3"/>
          <a:srcRect l="2012" t="29187" r="78174" b="19856"/>
          <a:stretch/>
        </p:blipFill>
        <p:spPr>
          <a:xfrm>
            <a:off x="360931" y="2935706"/>
            <a:ext cx="1540058" cy="5125454"/>
          </a:xfrm>
          <a:prstGeom prst="rect">
            <a:avLst/>
          </a:prstGeom>
        </p:spPr>
      </p:pic>
      <p:sp>
        <p:nvSpPr>
          <p:cNvPr id="15" name="TextBox 14">
            <a:extLst>
              <a:ext uri="{FF2B5EF4-FFF2-40B4-BE49-F238E27FC236}">
                <a16:creationId xmlns:a16="http://schemas.microsoft.com/office/drawing/2014/main" id="{8BE399B9-DBE7-4A02-A5A1-EE40F019175A}"/>
              </a:ext>
            </a:extLst>
          </p:cNvPr>
          <p:cNvSpPr txBox="1"/>
          <p:nvPr/>
        </p:nvSpPr>
        <p:spPr>
          <a:xfrm>
            <a:off x="534007" y="1961852"/>
            <a:ext cx="6744218" cy="707886"/>
          </a:xfrm>
          <a:prstGeom prst="rect">
            <a:avLst/>
          </a:prstGeom>
          <a:noFill/>
        </p:spPr>
        <p:txBody>
          <a:bodyPr wrap="square" rtlCol="0">
            <a:spAutoFit/>
          </a:bodyPr>
          <a:lstStyle/>
          <a:p>
            <a:r>
              <a:rPr lang="en-US" sz="2000" dirty="0">
                <a:latin typeface="Arial Nova Cond Light" panose="020B0306020202020204" pitchFamily="34" charset="0"/>
              </a:rPr>
              <a:t>Cloth face masks should be routinely washed depending on the frequency of use.</a:t>
            </a:r>
            <a:endParaRPr lang="en-US" sz="2000" b="1" dirty="0">
              <a:latin typeface="Arial Nova Cond Light" panose="020B0306020202020204" pitchFamily="34" charset="0"/>
            </a:endParaRPr>
          </a:p>
        </p:txBody>
      </p:sp>
      <p:sp>
        <p:nvSpPr>
          <p:cNvPr id="20" name="TextBox 19">
            <a:extLst>
              <a:ext uri="{FF2B5EF4-FFF2-40B4-BE49-F238E27FC236}">
                <a16:creationId xmlns:a16="http://schemas.microsoft.com/office/drawing/2014/main" id="{42728C1E-7032-4E3F-89C4-BED50B2FE872}"/>
              </a:ext>
            </a:extLst>
          </p:cNvPr>
          <p:cNvSpPr txBox="1"/>
          <p:nvPr/>
        </p:nvSpPr>
        <p:spPr>
          <a:xfrm>
            <a:off x="2045977" y="3090722"/>
            <a:ext cx="5232247" cy="1477328"/>
          </a:xfrm>
          <a:prstGeom prst="rect">
            <a:avLst/>
          </a:prstGeom>
          <a:noFill/>
        </p:spPr>
        <p:txBody>
          <a:bodyPr wrap="square" rtlCol="0">
            <a:spAutoFit/>
          </a:bodyPr>
          <a:lstStyle/>
          <a:p>
            <a:pPr>
              <a:lnSpc>
                <a:spcPct val="150000"/>
              </a:lnSpc>
            </a:pPr>
            <a:r>
              <a:rPr lang="en-US" sz="2400" b="1" dirty="0">
                <a:solidFill>
                  <a:srgbClr val="DF0909"/>
                </a:solidFill>
                <a:latin typeface="Arial Nova Cond" panose="020B0506020202020204" pitchFamily="34" charset="0"/>
              </a:rPr>
              <a:t>WASHING MACHINE</a:t>
            </a:r>
            <a:endParaRPr lang="en-US" dirty="0">
              <a:latin typeface="Arial Nova Cond Light" panose="020B0306020202020204" pitchFamily="34" charset="0"/>
            </a:endParaRPr>
          </a:p>
          <a:p>
            <a:r>
              <a:rPr lang="en-US" dirty="0">
                <a:latin typeface="Arial Nova Cond Light" panose="020B0306020202020204" pitchFamily="34" charset="0"/>
              </a:rPr>
              <a:t>Tossing your face masks in a hot-water laundry cycle is a great way to sanitize them. Your detergent will disintegrate the virus and leave your face mask ready for another use.</a:t>
            </a:r>
            <a:endParaRPr lang="en-US" b="1" dirty="0">
              <a:latin typeface="Arial Nova Cond Light" panose="020B0306020202020204" pitchFamily="34" charset="0"/>
            </a:endParaRPr>
          </a:p>
        </p:txBody>
      </p:sp>
      <p:sp>
        <p:nvSpPr>
          <p:cNvPr id="22" name="TextBox 21">
            <a:extLst>
              <a:ext uri="{FF2B5EF4-FFF2-40B4-BE49-F238E27FC236}">
                <a16:creationId xmlns:a16="http://schemas.microsoft.com/office/drawing/2014/main" id="{905E5A74-AD02-41A3-8A11-9EFF066E80D0}"/>
              </a:ext>
            </a:extLst>
          </p:cNvPr>
          <p:cNvSpPr txBox="1"/>
          <p:nvPr/>
        </p:nvSpPr>
        <p:spPr>
          <a:xfrm>
            <a:off x="2045975" y="4697116"/>
            <a:ext cx="5232249" cy="1754326"/>
          </a:xfrm>
          <a:prstGeom prst="rect">
            <a:avLst/>
          </a:prstGeom>
          <a:noFill/>
        </p:spPr>
        <p:txBody>
          <a:bodyPr wrap="square" rtlCol="0">
            <a:spAutoFit/>
          </a:bodyPr>
          <a:lstStyle/>
          <a:p>
            <a:pPr>
              <a:lnSpc>
                <a:spcPct val="150000"/>
              </a:lnSpc>
            </a:pPr>
            <a:r>
              <a:rPr lang="en-US" sz="2400" b="1" dirty="0">
                <a:solidFill>
                  <a:srgbClr val="DF0909"/>
                </a:solidFill>
                <a:latin typeface="Arial Nova Cond" panose="020B0506020202020204" pitchFamily="34" charset="0"/>
              </a:rPr>
              <a:t>HOT WATER AND BLEACH SOLUTION</a:t>
            </a:r>
            <a:endParaRPr lang="en-US" dirty="0">
              <a:latin typeface="Arial Nova Cond Light" panose="020B0306020202020204" pitchFamily="34" charset="0"/>
            </a:endParaRPr>
          </a:p>
          <a:p>
            <a:r>
              <a:rPr lang="en-US" dirty="0">
                <a:latin typeface="Arial Nova Cond Light" panose="020B0306020202020204" pitchFamily="34" charset="0"/>
              </a:rPr>
              <a:t>Soak your face masks for five minutes in a solution of one teaspoon of bleach for every quart of hot water. To make sure you get rid of any leftover bleach, rinse it under a tap for 10 to 15 seconds.</a:t>
            </a:r>
          </a:p>
        </p:txBody>
      </p:sp>
      <p:sp>
        <p:nvSpPr>
          <p:cNvPr id="23" name="TextBox 22">
            <a:extLst>
              <a:ext uri="{FF2B5EF4-FFF2-40B4-BE49-F238E27FC236}">
                <a16:creationId xmlns:a16="http://schemas.microsoft.com/office/drawing/2014/main" id="{4E6ED944-E06B-41F1-9B03-97AE0FFC388D}"/>
              </a:ext>
            </a:extLst>
          </p:cNvPr>
          <p:cNvSpPr txBox="1"/>
          <p:nvPr/>
        </p:nvSpPr>
        <p:spPr>
          <a:xfrm>
            <a:off x="2045975" y="6498410"/>
            <a:ext cx="5232250" cy="1477328"/>
          </a:xfrm>
          <a:prstGeom prst="rect">
            <a:avLst/>
          </a:prstGeom>
          <a:noFill/>
        </p:spPr>
        <p:txBody>
          <a:bodyPr wrap="square" rtlCol="0">
            <a:spAutoFit/>
          </a:bodyPr>
          <a:lstStyle/>
          <a:p>
            <a:pPr>
              <a:lnSpc>
                <a:spcPct val="150000"/>
              </a:lnSpc>
            </a:pPr>
            <a:r>
              <a:rPr lang="en-US" sz="2400" b="1" dirty="0">
                <a:solidFill>
                  <a:srgbClr val="DF0909"/>
                </a:solidFill>
                <a:latin typeface="Arial Nova Cond" panose="020B0506020202020204" pitchFamily="34" charset="0"/>
              </a:rPr>
              <a:t>BOILING</a:t>
            </a:r>
            <a:endParaRPr lang="en-US" dirty="0">
              <a:latin typeface="Arial Nova Cond Light" panose="020B0306020202020204" pitchFamily="34" charset="0"/>
            </a:endParaRPr>
          </a:p>
          <a:p>
            <a:r>
              <a:rPr lang="en-US" dirty="0">
                <a:latin typeface="Arial Nova Cond Light" panose="020B0306020202020204" pitchFamily="34" charset="0"/>
              </a:rPr>
              <a:t>An easy way to sanitize your face masks is to let them sit in boiling water for five minutes. It’s as simple as that. Avoid boiling the same mask more than 10 times to prevent damage.</a:t>
            </a:r>
          </a:p>
        </p:txBody>
      </p:sp>
    </p:spTree>
    <p:extLst>
      <p:ext uri="{BB962C8B-B14F-4D97-AF65-F5344CB8AC3E}">
        <p14:creationId xmlns:p14="http://schemas.microsoft.com/office/powerpoint/2010/main" val="287059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3F7550-74DB-4B7A-BEC6-744F3C274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6" name="TextBox 25">
            <a:extLst>
              <a:ext uri="{FF2B5EF4-FFF2-40B4-BE49-F238E27FC236}">
                <a16:creationId xmlns:a16="http://schemas.microsoft.com/office/drawing/2014/main" id="{EF68BBA4-CE15-49B1-8FC5-DABB2803BDA1}"/>
              </a:ext>
            </a:extLst>
          </p:cNvPr>
          <p:cNvSpPr txBox="1"/>
          <p:nvPr/>
        </p:nvSpPr>
        <p:spPr>
          <a:xfrm>
            <a:off x="501464" y="429910"/>
            <a:ext cx="5660887" cy="1195199"/>
          </a:xfrm>
          <a:prstGeom prst="rect">
            <a:avLst/>
          </a:prstGeom>
          <a:noFill/>
        </p:spPr>
        <p:txBody>
          <a:bodyPr wrap="square" rtlCol="0">
            <a:spAutoFit/>
          </a:bodyPr>
          <a:lstStyle/>
          <a:p>
            <a:pPr>
              <a:lnSpc>
                <a:spcPts val="4278"/>
              </a:lnSpc>
            </a:pPr>
            <a:r>
              <a:rPr lang="en-US" sz="4800" b="1" i="1" dirty="0">
                <a:solidFill>
                  <a:schemeClr val="bg1"/>
                </a:solidFill>
                <a:latin typeface="Arial Narrow" panose="020B0606020202030204" pitchFamily="34" charset="0"/>
              </a:rPr>
              <a:t>SOCIAL DISTANCING</a:t>
            </a:r>
          </a:p>
          <a:p>
            <a:pPr>
              <a:lnSpc>
                <a:spcPts val="4278"/>
              </a:lnSpc>
            </a:pPr>
            <a:r>
              <a:rPr lang="en-US" sz="4800" b="1" i="1" dirty="0">
                <a:solidFill>
                  <a:schemeClr val="bg1"/>
                </a:solidFill>
                <a:latin typeface="Arial Narrow" panose="020B0606020202030204" pitchFamily="34" charset="0"/>
              </a:rPr>
              <a:t>MEETING ROOMS</a:t>
            </a:r>
          </a:p>
        </p:txBody>
      </p:sp>
      <p:pic>
        <p:nvPicPr>
          <p:cNvPr id="7" name="Picture 6" descr="A screenshot of a cell phone&#10;&#10;Description automatically generated">
            <a:extLst>
              <a:ext uri="{FF2B5EF4-FFF2-40B4-BE49-F238E27FC236}">
                <a16:creationId xmlns:a16="http://schemas.microsoft.com/office/drawing/2014/main" id="{9A4E916F-7FB5-490A-8CA1-A95E7993121F}"/>
              </a:ext>
            </a:extLst>
          </p:cNvPr>
          <p:cNvPicPr>
            <a:picLocks noChangeAspect="1"/>
          </p:cNvPicPr>
          <p:nvPr/>
        </p:nvPicPr>
        <p:blipFill rotWithShape="1">
          <a:blip r:embed="rId3">
            <a:extLst>
              <a:ext uri="{28A0092B-C50C-407E-A947-70E740481C1C}">
                <a14:useLocalDpi xmlns:a14="http://schemas.microsoft.com/office/drawing/2010/main" val="0"/>
              </a:ext>
            </a:extLst>
          </a:blip>
          <a:srcRect l="20478" t="58643" r="24012" b="9347"/>
          <a:stretch/>
        </p:blipFill>
        <p:spPr>
          <a:xfrm>
            <a:off x="1716110" y="5924282"/>
            <a:ext cx="4314422" cy="3219718"/>
          </a:xfrm>
          <a:prstGeom prst="rect">
            <a:avLst/>
          </a:prstGeom>
        </p:spPr>
      </p:pic>
      <p:sp>
        <p:nvSpPr>
          <p:cNvPr id="8" name="TextBox 7">
            <a:extLst>
              <a:ext uri="{FF2B5EF4-FFF2-40B4-BE49-F238E27FC236}">
                <a16:creationId xmlns:a16="http://schemas.microsoft.com/office/drawing/2014/main" id="{B18B13B1-6C42-40AE-BCF9-7A40E548AB7C}"/>
              </a:ext>
            </a:extLst>
          </p:cNvPr>
          <p:cNvSpPr txBox="1"/>
          <p:nvPr/>
        </p:nvSpPr>
        <p:spPr>
          <a:xfrm>
            <a:off x="927279" y="2112136"/>
            <a:ext cx="6336406" cy="4465325"/>
          </a:xfrm>
          <a:prstGeom prst="rect">
            <a:avLst/>
          </a:prstGeom>
          <a:noFill/>
        </p:spPr>
        <p:txBody>
          <a:bodyPr wrap="square" rtlCol="0">
            <a:spAutoFit/>
          </a:bodyPr>
          <a:lstStyle/>
          <a:p>
            <a:r>
              <a:rPr lang="en-US" dirty="0">
                <a:latin typeface="Arial Nova Cond Light" panose="020B0306020202020204" pitchFamily="34" charset="0"/>
              </a:rPr>
              <a:t>Limit face-to-face meetings whenever possible</a:t>
            </a:r>
          </a:p>
          <a:p>
            <a:endParaRPr lang="en-US" dirty="0">
              <a:latin typeface="Arial Nova Cond Light" panose="020B0306020202020204" pitchFamily="34" charset="0"/>
            </a:endParaRPr>
          </a:p>
          <a:p>
            <a:r>
              <a:rPr lang="en-US" dirty="0">
                <a:latin typeface="Arial Nova Cond Light" panose="020B0306020202020204" pitchFamily="34" charset="0"/>
              </a:rPr>
              <a:t>Create a visual standard for the meeting room that demonstrates </a:t>
            </a:r>
          </a:p>
          <a:p>
            <a:r>
              <a:rPr lang="en-US" dirty="0">
                <a:latin typeface="Arial Nova Cond Light" panose="020B0306020202020204" pitchFamily="34" charset="0"/>
              </a:rPr>
              <a:t>appropriate social distancing</a:t>
            </a:r>
          </a:p>
          <a:p>
            <a:r>
              <a:rPr lang="en-US" dirty="0">
                <a:latin typeface="Arial Nova Cond Light" panose="020B0306020202020204" pitchFamily="34" charset="0"/>
              </a:rPr>
              <a:t>	Display visual standard prominently &amp; ensure distances are respected </a:t>
            </a:r>
          </a:p>
          <a:p>
            <a:endParaRPr lang="en-US" dirty="0">
              <a:latin typeface="Arial Nova Cond Light" panose="020B0306020202020204" pitchFamily="34" charset="0"/>
            </a:endParaRPr>
          </a:p>
          <a:p>
            <a:pPr>
              <a:lnSpc>
                <a:spcPts val="2500"/>
              </a:lnSpc>
            </a:pPr>
            <a:r>
              <a:rPr lang="en-US" dirty="0">
                <a:latin typeface="Arial Nova Cond Light" panose="020B0306020202020204" pitchFamily="34" charset="0"/>
              </a:rPr>
              <a:t>No personal objects are to be left in the room after the end of the meeting</a:t>
            </a:r>
          </a:p>
          <a:p>
            <a:pPr>
              <a:lnSpc>
                <a:spcPts val="2500"/>
              </a:lnSpc>
            </a:pPr>
            <a:endParaRPr lang="en-US" dirty="0">
              <a:latin typeface="Arial Nova Cond Light" panose="020B0306020202020204" pitchFamily="34" charset="0"/>
            </a:endParaRPr>
          </a:p>
          <a:p>
            <a:pPr>
              <a:lnSpc>
                <a:spcPts val="2500"/>
              </a:lnSpc>
            </a:pPr>
            <a:r>
              <a:rPr lang="en-US" dirty="0">
                <a:latin typeface="Arial Nova Cond Light" panose="020B0306020202020204" pitchFamily="34" charset="0"/>
              </a:rPr>
              <a:t>Allow time between meetings, avoid scheduling back-to-back</a:t>
            </a:r>
          </a:p>
          <a:p>
            <a:pPr>
              <a:lnSpc>
                <a:spcPts val="2500"/>
              </a:lnSpc>
            </a:pPr>
            <a:endParaRPr lang="en-US" dirty="0">
              <a:latin typeface="Arial Nova Cond Light" panose="020B0306020202020204" pitchFamily="34" charset="0"/>
            </a:endParaRPr>
          </a:p>
          <a:p>
            <a:pPr>
              <a:lnSpc>
                <a:spcPts val="2500"/>
              </a:lnSpc>
            </a:pPr>
            <a:r>
              <a:rPr lang="en-US" dirty="0">
                <a:latin typeface="Arial Nova Cond Light" panose="020B0306020202020204" pitchFamily="34" charset="0"/>
              </a:rPr>
              <a:t>Wipe the table and electronic controls with disinfectant prior to the </a:t>
            </a:r>
          </a:p>
          <a:p>
            <a:r>
              <a:rPr lang="en-US" dirty="0">
                <a:latin typeface="Arial Nova Cond Light" panose="020B0306020202020204" pitchFamily="34" charset="0"/>
              </a:rPr>
              <a:t>next meeting</a:t>
            </a:r>
          </a:p>
          <a:p>
            <a:endParaRPr lang="en-US" dirty="0">
              <a:latin typeface="Arial Nova Cond Light" panose="020B0306020202020204" pitchFamily="34" charset="0"/>
            </a:endParaRPr>
          </a:p>
          <a:p>
            <a:endParaRPr lang="en-US" dirty="0">
              <a:latin typeface="Arial Nova Cond Light" panose="020B0306020202020204" pitchFamily="34" charset="0"/>
            </a:endParaRPr>
          </a:p>
          <a:p>
            <a:endParaRPr lang="en-US" dirty="0">
              <a:latin typeface="Arial Nova Cond Light" panose="020B0306020202020204" pitchFamily="34" charset="0"/>
            </a:endParaRPr>
          </a:p>
        </p:txBody>
      </p:sp>
      <p:pic>
        <p:nvPicPr>
          <p:cNvPr id="17" name="Picture 16" descr="A screenshot of a cell phone&#10;&#10;Description automatically generated">
            <a:extLst>
              <a:ext uri="{FF2B5EF4-FFF2-40B4-BE49-F238E27FC236}">
                <a16:creationId xmlns:a16="http://schemas.microsoft.com/office/drawing/2014/main" id="{E83CF9E2-19AF-471C-80B7-2467D6BC04EC}"/>
              </a:ext>
            </a:extLst>
          </p:cNvPr>
          <p:cNvPicPr>
            <a:picLocks noChangeAspect="1"/>
          </p:cNvPicPr>
          <p:nvPr/>
        </p:nvPicPr>
        <p:blipFill rotWithShape="1">
          <a:blip r:embed="rId3">
            <a:extLst>
              <a:ext uri="{28A0092B-C50C-407E-A947-70E740481C1C}">
                <a14:useLocalDpi xmlns:a14="http://schemas.microsoft.com/office/drawing/2010/main" val="0"/>
              </a:ext>
            </a:extLst>
          </a:blip>
          <a:srcRect l="4433" t="16923" r="86785" b="43640"/>
          <a:stretch/>
        </p:blipFill>
        <p:spPr>
          <a:xfrm>
            <a:off x="244699" y="1819139"/>
            <a:ext cx="682580" cy="3966693"/>
          </a:xfrm>
          <a:prstGeom prst="rect">
            <a:avLst/>
          </a:prstGeom>
        </p:spPr>
      </p:pic>
      <p:sp>
        <p:nvSpPr>
          <p:cNvPr id="18" name="TextBox 17">
            <a:extLst>
              <a:ext uri="{FF2B5EF4-FFF2-40B4-BE49-F238E27FC236}">
                <a16:creationId xmlns:a16="http://schemas.microsoft.com/office/drawing/2014/main" id="{58CC6819-80EE-4823-9D13-EC31D279A2B5}"/>
              </a:ext>
            </a:extLst>
          </p:cNvPr>
          <p:cNvSpPr txBox="1"/>
          <p:nvPr/>
        </p:nvSpPr>
        <p:spPr>
          <a:xfrm>
            <a:off x="397992" y="9427156"/>
            <a:ext cx="5049770"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Keep a safe distance, remember we are all in this together.</a:t>
            </a:r>
          </a:p>
        </p:txBody>
      </p:sp>
      <p:sp>
        <p:nvSpPr>
          <p:cNvPr id="2" name="Rectangle 1">
            <a:extLst>
              <a:ext uri="{FF2B5EF4-FFF2-40B4-BE49-F238E27FC236}">
                <a16:creationId xmlns:a16="http://schemas.microsoft.com/office/drawing/2014/main" id="{422CF5D6-ED40-4D94-B34E-31C8513A99B0}"/>
              </a:ext>
            </a:extLst>
          </p:cNvPr>
          <p:cNvSpPr/>
          <p:nvPr/>
        </p:nvSpPr>
        <p:spPr>
          <a:xfrm>
            <a:off x="3065173" y="7392474"/>
            <a:ext cx="1416676" cy="425003"/>
          </a:xfrm>
          <a:prstGeom prst="rect">
            <a:avLst/>
          </a:prstGeom>
          <a:solidFill>
            <a:srgbClr val="FA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3" dirty="0"/>
          </a:p>
        </p:txBody>
      </p:sp>
      <p:sp>
        <p:nvSpPr>
          <p:cNvPr id="3" name="Rectangle 2">
            <a:extLst>
              <a:ext uri="{FF2B5EF4-FFF2-40B4-BE49-F238E27FC236}">
                <a16:creationId xmlns:a16="http://schemas.microsoft.com/office/drawing/2014/main" id="{A702A4BC-E672-4693-BAF3-4A38F2F0F96E}"/>
              </a:ext>
            </a:extLst>
          </p:cNvPr>
          <p:cNvSpPr/>
          <p:nvPr/>
        </p:nvSpPr>
        <p:spPr>
          <a:xfrm>
            <a:off x="1323474" y="3344779"/>
            <a:ext cx="60158" cy="72189"/>
          </a:xfrm>
          <a:prstGeom prst="rect">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778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3F7550-74DB-4B7A-BEC6-744F3C274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6" name="TextBox 25">
            <a:extLst>
              <a:ext uri="{FF2B5EF4-FFF2-40B4-BE49-F238E27FC236}">
                <a16:creationId xmlns:a16="http://schemas.microsoft.com/office/drawing/2014/main" id="{EF68BBA4-CE15-49B1-8FC5-DABB2803BDA1}"/>
              </a:ext>
            </a:extLst>
          </p:cNvPr>
          <p:cNvSpPr txBox="1"/>
          <p:nvPr/>
        </p:nvSpPr>
        <p:spPr>
          <a:xfrm>
            <a:off x="501464" y="429910"/>
            <a:ext cx="5660887" cy="1195199"/>
          </a:xfrm>
          <a:prstGeom prst="rect">
            <a:avLst/>
          </a:prstGeom>
          <a:noFill/>
        </p:spPr>
        <p:txBody>
          <a:bodyPr wrap="square" rtlCol="0">
            <a:spAutoFit/>
          </a:bodyPr>
          <a:lstStyle/>
          <a:p>
            <a:pPr>
              <a:lnSpc>
                <a:spcPts val="4278"/>
              </a:lnSpc>
            </a:pPr>
            <a:r>
              <a:rPr lang="en-US" sz="4800" b="1" i="1" dirty="0">
                <a:solidFill>
                  <a:schemeClr val="bg1"/>
                </a:solidFill>
                <a:latin typeface="Arial Narrow" panose="020B0606020202030204" pitchFamily="34" charset="0"/>
              </a:rPr>
              <a:t>FACE COVERING</a:t>
            </a:r>
          </a:p>
          <a:p>
            <a:pPr>
              <a:lnSpc>
                <a:spcPts val="4278"/>
              </a:lnSpc>
            </a:pPr>
            <a:r>
              <a:rPr lang="en-US" sz="4800" b="1" i="1" dirty="0">
                <a:solidFill>
                  <a:schemeClr val="bg1"/>
                </a:solidFill>
                <a:latin typeface="Arial Narrow" panose="020B0606020202030204" pitchFamily="34" charset="0"/>
              </a:rPr>
              <a:t>FAQS</a:t>
            </a:r>
          </a:p>
        </p:txBody>
      </p:sp>
      <p:sp>
        <p:nvSpPr>
          <p:cNvPr id="8" name="TextBox 7">
            <a:extLst>
              <a:ext uri="{FF2B5EF4-FFF2-40B4-BE49-F238E27FC236}">
                <a16:creationId xmlns:a16="http://schemas.microsoft.com/office/drawing/2014/main" id="{B18B13B1-6C42-40AE-BCF9-7A40E548AB7C}"/>
              </a:ext>
            </a:extLst>
          </p:cNvPr>
          <p:cNvSpPr txBox="1"/>
          <p:nvPr/>
        </p:nvSpPr>
        <p:spPr>
          <a:xfrm>
            <a:off x="397992" y="1794297"/>
            <a:ext cx="6865693" cy="7632859"/>
          </a:xfrm>
          <a:prstGeom prst="rect">
            <a:avLst/>
          </a:prstGeom>
          <a:noFill/>
        </p:spPr>
        <p:txBody>
          <a:bodyPr wrap="square" rtlCol="0">
            <a:spAutoFit/>
          </a:bodyPr>
          <a:lstStyle/>
          <a:p>
            <a:r>
              <a:rPr lang="en-US" sz="1400" b="1" dirty="0">
                <a:solidFill>
                  <a:srgbClr val="DF0909"/>
                </a:solidFill>
                <a:latin typeface="Arial Nova Cond Light" panose="020B0306020202020204" pitchFamily="34" charset="0"/>
              </a:rPr>
              <a:t>Are facial coverings or face masks required?</a:t>
            </a:r>
          </a:p>
          <a:p>
            <a:r>
              <a:rPr lang="en-US" sz="1400" dirty="0">
                <a:latin typeface="Arial Nova Cond Light" panose="020B0306020202020204" pitchFamily="34" charset="0"/>
              </a:rPr>
              <a:t>Yes, facial coverings are mandatory until further notice. </a:t>
            </a:r>
          </a:p>
          <a:p>
            <a:endParaRPr lang="en-US" sz="1400" dirty="0">
              <a:latin typeface="Arial Nova Cond Light" panose="020B0306020202020204" pitchFamily="34" charset="0"/>
            </a:endParaRPr>
          </a:p>
          <a:p>
            <a:r>
              <a:rPr lang="en-US" sz="1400" b="1" dirty="0">
                <a:solidFill>
                  <a:srgbClr val="DF0909"/>
                </a:solidFill>
                <a:latin typeface="Arial Nova Cond Light" panose="020B0306020202020204" pitchFamily="34" charset="0"/>
              </a:rPr>
              <a:t>Are there any exceptions for not wearing a facial covering or face mask? </a:t>
            </a:r>
          </a:p>
          <a:p>
            <a:r>
              <a:rPr lang="en-US" sz="1400" dirty="0">
                <a:latin typeface="Arial Nova Cond Light" panose="020B0306020202020204" pitchFamily="34" charset="0"/>
              </a:rPr>
              <a:t>Yes, but they are very few and far between.  Assume you should always be wearing a mask to keep yourself and your co-workers as safe as possible.</a:t>
            </a:r>
          </a:p>
          <a:p>
            <a:endParaRPr lang="en-US" sz="1400" dirty="0">
              <a:latin typeface="Arial Nova Cond Light" panose="020B0306020202020204" pitchFamily="34" charset="0"/>
            </a:endParaRPr>
          </a:p>
          <a:p>
            <a:r>
              <a:rPr lang="en-US" sz="1400" b="1" dirty="0">
                <a:solidFill>
                  <a:srgbClr val="DF0909"/>
                </a:solidFill>
                <a:latin typeface="Arial Nova Cond Light" panose="020B0306020202020204" pitchFamily="34" charset="0"/>
              </a:rPr>
              <a:t>Are facial coverings or face masks required if I am by myself in an enclosed office with a single entrance door?</a:t>
            </a:r>
          </a:p>
          <a:p>
            <a:r>
              <a:rPr lang="en-US" sz="1400" dirty="0">
                <a:latin typeface="Arial Nova Cond Light" panose="020B0306020202020204" pitchFamily="34" charset="0"/>
              </a:rPr>
              <a:t>No, facial coverings or face masks are not required if you are in your personal office or a room, by </a:t>
            </a:r>
          </a:p>
          <a:p>
            <a:r>
              <a:rPr lang="en-US" sz="1400" dirty="0">
                <a:latin typeface="Arial Nova Cond Light" panose="020B0306020202020204" pitchFamily="34" charset="0"/>
              </a:rPr>
              <a:t>yourself, with only a single entrance door that is closed. The door must be closed, and you must be by yourself.  If at any point someone else enters the room or your door is open then a mask is immediately required. This enclosed area applies to only your own personal space. Conference rooms and medical </a:t>
            </a:r>
          </a:p>
          <a:p>
            <a:r>
              <a:rPr lang="en-US" sz="1400" dirty="0">
                <a:latin typeface="Arial Nova Cond Light" panose="020B0306020202020204" pitchFamily="34" charset="0"/>
              </a:rPr>
              <a:t>facilities will require masks be worn at all times.</a:t>
            </a:r>
          </a:p>
          <a:p>
            <a:endParaRPr lang="en-US" sz="1400" b="1" dirty="0">
              <a:solidFill>
                <a:srgbClr val="DF0909"/>
              </a:solidFill>
              <a:latin typeface="Arial Nova Cond Light" panose="020B0306020202020204" pitchFamily="34" charset="0"/>
            </a:endParaRPr>
          </a:p>
          <a:p>
            <a:r>
              <a:rPr lang="en-US" sz="1400" b="1" dirty="0">
                <a:solidFill>
                  <a:srgbClr val="DF0909"/>
                </a:solidFill>
                <a:latin typeface="Arial Nova Cond Light" panose="020B0306020202020204" pitchFamily="34" charset="0"/>
              </a:rPr>
              <a:t>Are facial coverings or face masks required while I am eating my lunch or drinking?</a:t>
            </a:r>
          </a:p>
          <a:p>
            <a:r>
              <a:rPr lang="en-US" sz="1400" dirty="0">
                <a:latin typeface="Arial Nova Cond Light" panose="020B0306020202020204" pitchFamily="34" charset="0"/>
              </a:rPr>
              <a:t>No, facial coverings or face masks are not required to be worn while eating your lunch or drinking. Facial coverings or face masks must only be removed while eating and drinking. They must be put back on </a:t>
            </a:r>
          </a:p>
          <a:p>
            <a:r>
              <a:rPr lang="en-US" sz="1400" dirty="0">
                <a:latin typeface="Arial Nova Cond Light" panose="020B0306020202020204" pitchFamily="34" charset="0"/>
              </a:rPr>
              <a:t>immediately following.  While you are eating, please continue to be cautious with your mask since you have been wearing it all day. Fold your mask when you take it off so that the part touching your face is folded to the inside to help keep it clean. Please do not place directly on tables or counters.  Consider using a napkin or hand towel.</a:t>
            </a:r>
          </a:p>
          <a:p>
            <a:endParaRPr lang="en-US" sz="1400" dirty="0">
              <a:latin typeface="Arial Nova Cond Light" panose="020B0306020202020204" pitchFamily="34" charset="0"/>
            </a:endParaRPr>
          </a:p>
          <a:p>
            <a:r>
              <a:rPr lang="en-US" sz="1400" b="1" dirty="0">
                <a:solidFill>
                  <a:srgbClr val="DF0909"/>
                </a:solidFill>
                <a:latin typeface="Arial Nova Cond Light" panose="020B0306020202020204" pitchFamily="34" charset="0"/>
              </a:rPr>
              <a:t>Do I need to wear my facial covering or face mask if I am outside, or entering/exiting the </a:t>
            </a:r>
          </a:p>
          <a:p>
            <a:r>
              <a:rPr lang="en-US" sz="1400" b="1" dirty="0">
                <a:solidFill>
                  <a:srgbClr val="DF0909"/>
                </a:solidFill>
                <a:latin typeface="Arial Nova Cond Light" panose="020B0306020202020204" pitchFamily="34" charset="0"/>
              </a:rPr>
              <a:t>facility?</a:t>
            </a:r>
          </a:p>
          <a:p>
            <a:r>
              <a:rPr lang="en-US" sz="1400" dirty="0">
                <a:latin typeface="Arial Nova Cond Light" panose="020B0306020202020204" pitchFamily="34" charset="0"/>
              </a:rPr>
              <a:t>Yes, if you are within 6 feet of another employee. If you are outside and by yourself, then the facial </a:t>
            </a:r>
          </a:p>
          <a:p>
            <a:r>
              <a:rPr lang="en-US" sz="1400" dirty="0">
                <a:latin typeface="Arial Nova Cond Light" panose="020B0306020202020204" pitchFamily="34" charset="0"/>
              </a:rPr>
              <a:t>covering or facemask could be removed as long as no other employee is within 6 feet. Prior to entering the facility door or turnstile, masks must be on securely covering your mouth and nose.</a:t>
            </a:r>
          </a:p>
          <a:p>
            <a:endParaRPr lang="en-US" sz="1400" dirty="0">
              <a:latin typeface="Arial Nova Cond Light" panose="020B0306020202020204" pitchFamily="34" charset="0"/>
            </a:endParaRPr>
          </a:p>
          <a:p>
            <a:r>
              <a:rPr lang="en-US" sz="1400" b="1" dirty="0">
                <a:solidFill>
                  <a:srgbClr val="DF0909"/>
                </a:solidFill>
                <a:latin typeface="Arial Nova Cond Light" panose="020B0306020202020204" pitchFamily="34" charset="0"/>
              </a:rPr>
              <a:t>What happens if I see someone not wearing a mask?</a:t>
            </a:r>
          </a:p>
          <a:p>
            <a:r>
              <a:rPr lang="en-US" sz="1400" dirty="0">
                <a:latin typeface="Arial Nova Cond Light" panose="020B0306020202020204" pitchFamily="34" charset="0"/>
              </a:rPr>
              <a:t>We would encourage you to first “Speak up” and ask the employee to put on their facial covering or mask to avoid spreading the virus. Any unresolved incident should be documented and escalated to the appropriate supervisor with further guidance from Human Resources.</a:t>
            </a:r>
          </a:p>
          <a:p>
            <a:endParaRPr lang="en-US" sz="1400" dirty="0">
              <a:latin typeface="Arial Nova Cond Light" panose="020B0306020202020204" pitchFamily="34" charset="0"/>
            </a:endParaRPr>
          </a:p>
          <a:p>
            <a:endParaRPr lang="en-US" sz="1400" dirty="0">
              <a:latin typeface="Arial Nova Cond Light" panose="020B0306020202020204" pitchFamily="34" charset="0"/>
            </a:endParaRPr>
          </a:p>
        </p:txBody>
      </p:sp>
      <p:sp>
        <p:nvSpPr>
          <p:cNvPr id="18" name="TextBox 17">
            <a:extLst>
              <a:ext uri="{FF2B5EF4-FFF2-40B4-BE49-F238E27FC236}">
                <a16:creationId xmlns:a16="http://schemas.microsoft.com/office/drawing/2014/main" id="{58CC6819-80EE-4823-9D13-EC31D279A2B5}"/>
              </a:ext>
            </a:extLst>
          </p:cNvPr>
          <p:cNvSpPr txBox="1"/>
          <p:nvPr/>
        </p:nvSpPr>
        <p:spPr>
          <a:xfrm>
            <a:off x="397992" y="9427156"/>
            <a:ext cx="5049770"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Keep a safe distance, remember we are all in this together.</a:t>
            </a:r>
          </a:p>
        </p:txBody>
      </p:sp>
      <p:sp>
        <p:nvSpPr>
          <p:cNvPr id="3" name="Rectangle 2">
            <a:extLst>
              <a:ext uri="{FF2B5EF4-FFF2-40B4-BE49-F238E27FC236}">
                <a16:creationId xmlns:a16="http://schemas.microsoft.com/office/drawing/2014/main" id="{A702A4BC-E672-4693-BAF3-4A38F2F0F96E}"/>
              </a:ext>
            </a:extLst>
          </p:cNvPr>
          <p:cNvSpPr/>
          <p:nvPr/>
        </p:nvSpPr>
        <p:spPr>
          <a:xfrm>
            <a:off x="1323474" y="3344779"/>
            <a:ext cx="60158" cy="72189"/>
          </a:xfrm>
          <a:prstGeom prst="rect">
            <a:avLst/>
          </a:prstGeom>
          <a:solidFill>
            <a:srgbClr val="D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285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ACF6FB-82D0-4A99-B84F-E02BE7C3B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4" name="Picture 3" descr="A screenshot of a social media post&#10;&#10;Description automatically generated">
            <a:extLst>
              <a:ext uri="{FF2B5EF4-FFF2-40B4-BE49-F238E27FC236}">
                <a16:creationId xmlns:a16="http://schemas.microsoft.com/office/drawing/2014/main" id="{D04B46C8-33A6-44F0-AE83-06A090B8C251}"/>
              </a:ext>
            </a:extLst>
          </p:cNvPr>
          <p:cNvPicPr>
            <a:picLocks noChangeAspect="1"/>
          </p:cNvPicPr>
          <p:nvPr/>
        </p:nvPicPr>
        <p:blipFill rotWithShape="1">
          <a:blip r:embed="rId3">
            <a:extLst>
              <a:ext uri="{28A0092B-C50C-407E-A947-70E740481C1C}">
                <a14:useLocalDpi xmlns:a14="http://schemas.microsoft.com/office/drawing/2010/main" val="0"/>
              </a:ext>
            </a:extLst>
          </a:blip>
          <a:srcRect t="19017" b="57423"/>
          <a:stretch/>
        </p:blipFill>
        <p:spPr>
          <a:xfrm>
            <a:off x="12879" y="2021983"/>
            <a:ext cx="7772400" cy="2369713"/>
          </a:xfrm>
          <a:prstGeom prst="rect">
            <a:avLst/>
          </a:prstGeom>
        </p:spPr>
      </p:pic>
      <p:sp>
        <p:nvSpPr>
          <p:cNvPr id="26" name="TextBox 25">
            <a:extLst>
              <a:ext uri="{FF2B5EF4-FFF2-40B4-BE49-F238E27FC236}">
                <a16:creationId xmlns:a16="http://schemas.microsoft.com/office/drawing/2014/main" id="{EF68BBA4-CE15-49B1-8FC5-DABB2803BDA1}"/>
              </a:ext>
            </a:extLst>
          </p:cNvPr>
          <p:cNvSpPr txBox="1"/>
          <p:nvPr/>
        </p:nvSpPr>
        <p:spPr>
          <a:xfrm>
            <a:off x="427561" y="405680"/>
            <a:ext cx="6917277" cy="1195199"/>
          </a:xfrm>
          <a:prstGeom prst="rect">
            <a:avLst/>
          </a:prstGeom>
          <a:noFill/>
        </p:spPr>
        <p:txBody>
          <a:bodyPr wrap="square" rtlCol="0">
            <a:spAutoFit/>
          </a:bodyPr>
          <a:lstStyle/>
          <a:p>
            <a:pPr>
              <a:lnSpc>
                <a:spcPts val="4278"/>
              </a:lnSpc>
            </a:pPr>
            <a:r>
              <a:rPr lang="en-US" sz="4400" b="1" i="1" dirty="0">
                <a:solidFill>
                  <a:schemeClr val="bg1"/>
                </a:solidFill>
                <a:latin typeface="Arial Narrow" panose="020B0606020202030204" pitchFamily="34" charset="0"/>
              </a:rPr>
              <a:t>FACE COVERINGS </a:t>
            </a:r>
          </a:p>
          <a:p>
            <a:pPr>
              <a:lnSpc>
                <a:spcPts val="4278"/>
              </a:lnSpc>
            </a:pPr>
            <a:r>
              <a:rPr lang="en-US" sz="4400" b="1" i="1" dirty="0">
                <a:solidFill>
                  <a:schemeClr val="bg1"/>
                </a:solidFill>
                <a:latin typeface="Arial Narrow" panose="020B0606020202030204" pitchFamily="34" charset="0"/>
              </a:rPr>
              <a:t>REQUIRED </a:t>
            </a:r>
            <a:r>
              <a:rPr lang="en-US" sz="2800" b="1" i="1" dirty="0">
                <a:solidFill>
                  <a:schemeClr val="bg1"/>
                </a:solidFill>
                <a:latin typeface="Arial Narrow" panose="020B0606020202030204" pitchFamily="34" charset="0"/>
              </a:rPr>
              <a:t>UNTIL FURTHER NOTICE</a:t>
            </a:r>
            <a:endParaRPr lang="en-US" sz="4400" b="1" i="1" dirty="0">
              <a:solidFill>
                <a:schemeClr val="bg1"/>
              </a:solidFill>
              <a:latin typeface="Arial Narrow" panose="020B0606020202030204" pitchFamily="34" charset="0"/>
            </a:endParaRPr>
          </a:p>
        </p:txBody>
      </p:sp>
      <p:sp>
        <p:nvSpPr>
          <p:cNvPr id="12" name="TextBox 11">
            <a:extLst>
              <a:ext uri="{FF2B5EF4-FFF2-40B4-BE49-F238E27FC236}">
                <a16:creationId xmlns:a16="http://schemas.microsoft.com/office/drawing/2014/main" id="{F05EB0E4-3D52-4CEB-AD3E-946BEA82BFE7}"/>
              </a:ext>
            </a:extLst>
          </p:cNvPr>
          <p:cNvSpPr txBox="1"/>
          <p:nvPr/>
        </p:nvSpPr>
        <p:spPr>
          <a:xfrm>
            <a:off x="501465" y="2347432"/>
            <a:ext cx="6684672" cy="6001643"/>
          </a:xfrm>
          <a:prstGeom prst="rect">
            <a:avLst/>
          </a:prstGeom>
          <a:noFill/>
        </p:spPr>
        <p:txBody>
          <a:bodyPr wrap="square" rtlCol="0">
            <a:spAutoFit/>
          </a:bodyPr>
          <a:lstStyle/>
          <a:p>
            <a:r>
              <a:rPr lang="en-US" sz="1600" b="1" i="1" dirty="0">
                <a:solidFill>
                  <a:srgbClr val="DF0909"/>
                </a:solidFill>
                <a:latin typeface="Arial Narrow" panose="020B0606020202030204" pitchFamily="34" charset="0"/>
              </a:rPr>
              <a:t>MINIMUM REQUIREMENTS </a:t>
            </a:r>
            <a:r>
              <a:rPr lang="en-US" sz="1600" dirty="0">
                <a:latin typeface="Arial Narrow" panose="020B0606020202030204" pitchFamily="34" charset="0"/>
              </a:rPr>
              <a:t>- (CDC guidelines as of 4/20/2020)</a:t>
            </a:r>
          </a:p>
          <a:p>
            <a:r>
              <a:rPr lang="en-US" sz="1600" dirty="0">
                <a:latin typeface="Arial Narrow" panose="020B0606020202030204" pitchFamily="34" charset="0"/>
              </a:rPr>
              <a:t>Cloth face coverings should—</a:t>
            </a:r>
          </a:p>
          <a:p>
            <a:r>
              <a:rPr lang="en-US" sz="1600" dirty="0">
                <a:latin typeface="Arial Narrow" panose="020B0606020202030204" pitchFamily="34" charset="0"/>
              </a:rPr>
              <a:t>1.	fit snugly but comfortably against the side of the face</a:t>
            </a:r>
          </a:p>
          <a:p>
            <a:r>
              <a:rPr lang="en-US" sz="1600" dirty="0">
                <a:latin typeface="Arial Narrow" panose="020B0606020202030204" pitchFamily="34" charset="0"/>
              </a:rPr>
              <a:t>2.	be secured with ties or ear loops</a:t>
            </a:r>
          </a:p>
          <a:p>
            <a:r>
              <a:rPr lang="en-US" sz="1600" dirty="0">
                <a:latin typeface="Arial Narrow" panose="020B0606020202030204" pitchFamily="34" charset="0"/>
              </a:rPr>
              <a:t>3.	include multiple layers of fabric</a:t>
            </a:r>
          </a:p>
          <a:p>
            <a:r>
              <a:rPr lang="en-US" sz="1600" dirty="0">
                <a:latin typeface="Arial Narrow" panose="020B0606020202030204" pitchFamily="34" charset="0"/>
              </a:rPr>
              <a:t>4.	allow for breathing without restriction</a:t>
            </a:r>
          </a:p>
          <a:p>
            <a:pPr marL="342904" indent="-342904">
              <a:buAutoNum type="arabicPeriod" startAt="5"/>
            </a:pPr>
            <a:r>
              <a:rPr lang="en-US" sz="1600" dirty="0">
                <a:latin typeface="Arial Narrow" panose="020B0606020202030204" pitchFamily="34" charset="0"/>
              </a:rPr>
              <a:t>   be able to be laundered and machine dried</a:t>
            </a:r>
          </a:p>
          <a:p>
            <a:pPr marL="342904" indent="-342904">
              <a:buAutoNum type="arabicPeriod" startAt="5"/>
            </a:pPr>
            <a:endParaRPr lang="en-US" sz="1600" dirty="0">
              <a:latin typeface="Arial Narrow" panose="020B0606020202030204" pitchFamily="34" charset="0"/>
            </a:endParaRPr>
          </a:p>
          <a:p>
            <a:r>
              <a:rPr lang="en-US" sz="1600" b="1" i="1" dirty="0">
                <a:solidFill>
                  <a:srgbClr val="DF0909"/>
                </a:solidFill>
                <a:latin typeface="Arial Narrow" panose="020B0606020202030204" pitchFamily="34" charset="0"/>
              </a:rPr>
              <a:t>OPTIONS AVAILABLE </a:t>
            </a:r>
          </a:p>
          <a:p>
            <a:r>
              <a:rPr lang="en-US" sz="1600" dirty="0">
                <a:latin typeface="Arial Narrow" panose="020B0606020202030204" pitchFamily="34" charset="0"/>
              </a:rPr>
              <a:t>Note that face coverings must cover nose and mouth:</a:t>
            </a:r>
          </a:p>
          <a:p>
            <a:pPr marL="285753" indent="-285753">
              <a:buFont typeface="Arial" panose="020B0604020202020204" pitchFamily="34" charset="0"/>
              <a:buChar char="•"/>
            </a:pPr>
            <a:r>
              <a:rPr lang="en-US" sz="1600" dirty="0">
                <a:latin typeface="Arial Narrow" panose="020B0606020202030204" pitchFamily="34" charset="0"/>
              </a:rPr>
              <a:t>Knit tube						 •    N95 from home</a:t>
            </a:r>
          </a:p>
          <a:p>
            <a:pPr marL="285753" indent="-285753">
              <a:buFont typeface="Arial" panose="020B0604020202020204" pitchFamily="34" charset="0"/>
              <a:buChar char="•"/>
            </a:pPr>
            <a:r>
              <a:rPr lang="en-US" sz="1600" dirty="0">
                <a:latin typeface="Arial Narrow" panose="020B0606020202030204" pitchFamily="34" charset="0"/>
              </a:rPr>
              <a:t>Surgical mask				 		 •    Homemade mask</a:t>
            </a:r>
          </a:p>
          <a:p>
            <a:pPr marL="285753" indent="-285753">
              <a:buFont typeface="Arial" panose="020B0604020202020204" pitchFamily="34" charset="0"/>
              <a:buChar char="•"/>
            </a:pPr>
            <a:r>
              <a:rPr lang="en-US" sz="1600" dirty="0">
                <a:latin typeface="Arial Narrow" panose="020B0606020202030204" pitchFamily="34" charset="0"/>
              </a:rPr>
              <a:t>Soft black re-usable cloth mask			</a:t>
            </a:r>
          </a:p>
          <a:p>
            <a:endParaRPr lang="en-US" sz="1600" b="1" i="1" dirty="0">
              <a:solidFill>
                <a:srgbClr val="DF0909"/>
              </a:solidFill>
              <a:latin typeface="Arial Narrow" panose="020B0606020202030204" pitchFamily="34" charset="0"/>
            </a:endParaRPr>
          </a:p>
          <a:p>
            <a:endParaRPr lang="en-US" sz="1600" b="1" i="1" dirty="0">
              <a:solidFill>
                <a:srgbClr val="DF0909"/>
              </a:solidFill>
              <a:latin typeface="Arial Narrow" panose="020B0606020202030204" pitchFamily="34" charset="0"/>
            </a:endParaRPr>
          </a:p>
          <a:p>
            <a:r>
              <a:rPr lang="en-US" sz="1600" b="1" i="1" dirty="0">
                <a:solidFill>
                  <a:srgbClr val="DF0909"/>
                </a:solidFill>
                <a:latin typeface="Arial Narrow" panose="020B0606020202030204" pitchFamily="34" charset="0"/>
              </a:rPr>
              <a:t>CARE FOR FACE COVERINGS</a:t>
            </a:r>
          </a:p>
          <a:p>
            <a:r>
              <a:rPr lang="en-US" sz="1600" b="1" dirty="0">
                <a:latin typeface="Arial Narrow" panose="020B0606020202030204" pitchFamily="34" charset="0"/>
              </a:rPr>
              <a:t>Re-useable masks </a:t>
            </a:r>
            <a:r>
              <a:rPr lang="en-US" sz="1600" dirty="0">
                <a:latin typeface="Arial Narrow" panose="020B0606020202030204" pitchFamily="34" charset="0"/>
              </a:rPr>
              <a:t>(black cloth, knit tube or homemade cloth)- wash daily after use</a:t>
            </a:r>
          </a:p>
          <a:p>
            <a:r>
              <a:rPr lang="en-US" sz="1600" b="1" dirty="0">
                <a:latin typeface="Arial Narrow" panose="020B0606020202030204" pitchFamily="34" charset="0"/>
              </a:rPr>
              <a:t>Surgical: </a:t>
            </a:r>
            <a:r>
              <a:rPr lang="en-US" sz="1600" dirty="0">
                <a:latin typeface="Arial Narrow" panose="020B0606020202030204" pitchFamily="34" charset="0"/>
              </a:rPr>
              <a:t>replace daily</a:t>
            </a:r>
          </a:p>
          <a:p>
            <a:endParaRPr lang="en-US" sz="1600" dirty="0">
              <a:latin typeface="Arial Narrow" panose="020B0606020202030204" pitchFamily="34" charset="0"/>
            </a:endParaRPr>
          </a:p>
          <a:p>
            <a:r>
              <a:rPr lang="en-US" sz="1600" b="1" i="1" dirty="0">
                <a:solidFill>
                  <a:srgbClr val="DF0909"/>
                </a:solidFill>
                <a:latin typeface="Arial Narrow" panose="020B0606020202030204" pitchFamily="34" charset="0"/>
              </a:rPr>
              <a:t>OPTIONS AVAILABLE </a:t>
            </a:r>
          </a:p>
          <a:p>
            <a:r>
              <a:rPr lang="en-US" sz="1600" dirty="0">
                <a:latin typeface="Arial Narrow" panose="020B0606020202030204" pitchFamily="34" charset="0"/>
              </a:rPr>
              <a:t>Due to the rapidly evolving situation, face coverings may have been communicated as voluntary but are now deemed a requirement of site entry.  This requirement will be re-visited in approximately 30 days and re-evaluated based on risk factors related to current COVID-19 data.</a:t>
            </a:r>
            <a:endParaRPr lang="en-US" sz="1600" b="1" dirty="0">
              <a:latin typeface="Arial Narrow" panose="020B0606020202030204" pitchFamily="34" charset="0"/>
            </a:endParaRPr>
          </a:p>
        </p:txBody>
      </p:sp>
      <p:sp>
        <p:nvSpPr>
          <p:cNvPr id="19" name="TextBox 18">
            <a:extLst>
              <a:ext uri="{FF2B5EF4-FFF2-40B4-BE49-F238E27FC236}">
                <a16:creationId xmlns:a16="http://schemas.microsoft.com/office/drawing/2014/main" id="{27817795-0487-4DF0-98A4-229B99F2CA1F}"/>
              </a:ext>
            </a:extLst>
          </p:cNvPr>
          <p:cNvSpPr txBox="1"/>
          <p:nvPr/>
        </p:nvSpPr>
        <p:spPr>
          <a:xfrm>
            <a:off x="501464" y="1728607"/>
            <a:ext cx="6571158" cy="584775"/>
          </a:xfrm>
          <a:prstGeom prst="rect">
            <a:avLst/>
          </a:prstGeom>
          <a:noFill/>
        </p:spPr>
        <p:txBody>
          <a:bodyPr wrap="none" rtlCol="0">
            <a:spAutoFit/>
          </a:bodyPr>
          <a:lstStyle/>
          <a:p>
            <a:r>
              <a:rPr lang="en-US" sz="1600" dirty="0">
                <a:latin typeface="Arial Nova Cond Light" panose="020B0306020202020204" pitchFamily="34" charset="0"/>
              </a:rPr>
              <a:t>In consideration of your health and safety as you return to work, we will </a:t>
            </a:r>
            <a:r>
              <a:rPr lang="en-US" sz="1600" b="1" dirty="0">
                <a:latin typeface="Arial Nova Cond Light" panose="020B0306020202020204" pitchFamily="34" charset="0"/>
              </a:rPr>
              <a:t>now require the </a:t>
            </a:r>
          </a:p>
          <a:p>
            <a:r>
              <a:rPr lang="en-US" sz="1600" b="1" dirty="0">
                <a:latin typeface="Arial Nova Cond Light" panose="020B0306020202020204" pitchFamily="34" charset="0"/>
              </a:rPr>
              <a:t>use of a face covering to enter the site.</a:t>
            </a:r>
          </a:p>
        </p:txBody>
      </p:sp>
      <p:sp>
        <p:nvSpPr>
          <p:cNvPr id="18" name="TextBox 17">
            <a:extLst>
              <a:ext uri="{FF2B5EF4-FFF2-40B4-BE49-F238E27FC236}">
                <a16:creationId xmlns:a16="http://schemas.microsoft.com/office/drawing/2014/main" id="{58CC6819-80EE-4823-9D13-EC31D279A2B5}"/>
              </a:ext>
            </a:extLst>
          </p:cNvPr>
          <p:cNvSpPr txBox="1"/>
          <p:nvPr/>
        </p:nvSpPr>
        <p:spPr>
          <a:xfrm>
            <a:off x="452290" y="9380468"/>
            <a:ext cx="5891808"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Please contact HR with any concerns prior to returning to work.</a:t>
            </a:r>
          </a:p>
        </p:txBody>
      </p:sp>
    </p:spTree>
    <p:extLst>
      <p:ext uri="{BB962C8B-B14F-4D97-AF65-F5344CB8AC3E}">
        <p14:creationId xmlns:p14="http://schemas.microsoft.com/office/powerpoint/2010/main" val="3476978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BB0CB34D1CEE4697DCC71FAA2B3A8C" ma:contentTypeVersion="13" ma:contentTypeDescription="Create a new document." ma:contentTypeScope="" ma:versionID="b5e91566a80f6b71048f179d49d2733f">
  <xsd:schema xmlns:xsd="http://www.w3.org/2001/XMLSchema" xmlns:xs="http://www.w3.org/2001/XMLSchema" xmlns:p="http://schemas.microsoft.com/office/2006/metadata/properties" xmlns:ns3="1a490854-8094-47be-971c-2a9c60ed1fd9" xmlns:ns4="c8910ee0-f2ed-4912-8d18-f1f8bc228f34" targetNamespace="http://schemas.microsoft.com/office/2006/metadata/properties" ma:root="true" ma:fieldsID="f665cee89424f964b743bebedbfcc6ba" ns3:_="" ns4:_="">
    <xsd:import namespace="1a490854-8094-47be-971c-2a9c60ed1fd9"/>
    <xsd:import namespace="c8910ee0-f2ed-4912-8d18-f1f8bc228f3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490854-8094-47be-971c-2a9c60ed1fd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910ee0-f2ed-4912-8d18-f1f8bc228f3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0C2656-FE83-46DA-82B8-38DDD617EC97}">
  <ds:schemaRefs>
    <ds:schemaRef ds:uri="http://schemas.microsoft.com/sharepoint/v3/contenttype/forms"/>
  </ds:schemaRefs>
</ds:datastoreItem>
</file>

<file path=customXml/itemProps2.xml><?xml version="1.0" encoding="utf-8"?>
<ds:datastoreItem xmlns:ds="http://schemas.openxmlformats.org/officeDocument/2006/customXml" ds:itemID="{9B4EEBAB-421E-4656-89B8-0D1DC1EE14F6}">
  <ds:schemaRefs>
    <ds:schemaRef ds:uri="c8910ee0-f2ed-4912-8d18-f1f8bc228f34"/>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1a490854-8094-47be-971c-2a9c60ed1fd9"/>
    <ds:schemaRef ds:uri="http://www.w3.org/XML/1998/namespace"/>
    <ds:schemaRef ds:uri="http://purl.org/dc/dcmitype/"/>
  </ds:schemaRefs>
</ds:datastoreItem>
</file>

<file path=customXml/itemProps3.xml><?xml version="1.0" encoding="utf-8"?>
<ds:datastoreItem xmlns:ds="http://schemas.openxmlformats.org/officeDocument/2006/customXml" ds:itemID="{048FD1AD-71B6-47DF-A765-58492BFC05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490854-8094-47be-971c-2a9c60ed1fd9"/>
    <ds:schemaRef ds:uri="c8910ee0-f2ed-4912-8d18-f1f8bc228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356</TotalTime>
  <Words>1801</Words>
  <Application>Microsoft Office PowerPoint</Application>
  <PresentationFormat>Custom</PresentationFormat>
  <Paragraphs>290</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Arial Nova Cond</vt:lpstr>
      <vt:lpstr>Arial Nova Cond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Plug &amp; Play Icons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Root</dc:creator>
  <cp:lastModifiedBy>Julie Malesky</cp:lastModifiedBy>
  <cp:revision>7</cp:revision>
  <dcterms:created xsi:type="dcterms:W3CDTF">2020-04-16T12:48:23Z</dcterms:created>
  <dcterms:modified xsi:type="dcterms:W3CDTF">2020-05-15T19:15:23Z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0x0101005BBB0CB34D1CEE4697DCC71FAA2B3A8C</vt:lpwstr>
  </property>
</Properties>
</file>