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1377" r:id="rId3"/>
    <p:sldId id="258" r:id="rId4"/>
    <p:sldId id="257" r:id="rId5"/>
    <p:sldId id="260" r:id="rId6"/>
    <p:sldId id="259" r:id="rId7"/>
    <p:sldId id="1378" r:id="rId8"/>
    <p:sldId id="1368" r:id="rId9"/>
    <p:sldId id="1373" r:id="rId10"/>
    <p:sldId id="1380" r:id="rId11"/>
    <p:sldId id="1381" r:id="rId12"/>
    <p:sldId id="1374" r:id="rId13"/>
    <p:sldId id="1371" r:id="rId14"/>
    <p:sldId id="1365" r:id="rId15"/>
    <p:sldId id="1354" r:id="rId16"/>
    <p:sldId id="1353" r:id="rId17"/>
    <p:sldId id="1328" r:id="rId18"/>
    <p:sldId id="1063" r:id="rId19"/>
    <p:sldId id="1359" r:id="rId20"/>
    <p:sldId id="1355" r:id="rId21"/>
    <p:sldId id="1356" r:id="rId22"/>
    <p:sldId id="1305" r:id="rId23"/>
    <p:sldId id="1366" r:id="rId24"/>
    <p:sldId id="1367" r:id="rId25"/>
  </p:sldIdLst>
  <p:sldSz cx="12192000" cy="6858000"/>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09BEB-26FD-4AF6-B9BA-142D8534A222}" v="1" dt="2022-10-11T18:04:10.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14AF5461-1EF0-4DCA-B639-E579B3CE786C}" type="datetimeFigureOut">
              <a:rPr lang="en-US" smtClean="0"/>
              <a:t>10/11/2022</a:t>
            </a:fld>
            <a:endParaRPr lang="en-US" dirty="0"/>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972E02E6-C526-4C2D-8115-E8587D8BB420}" type="slidenum">
              <a:rPr lang="en-US" smtClean="0"/>
              <a:t>‹#›</a:t>
            </a:fld>
            <a:endParaRPr lang="en-US" dirty="0"/>
          </a:p>
        </p:txBody>
      </p:sp>
    </p:spTree>
    <p:extLst>
      <p:ext uri="{BB962C8B-B14F-4D97-AF65-F5344CB8AC3E}">
        <p14:creationId xmlns:p14="http://schemas.microsoft.com/office/powerpoint/2010/main" val="1388279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AFD05D3-79AD-47D5-8F4F-55097F529508}"/>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6084EA38-CB85-4A99-9E08-96D3416E2A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388" name="Slide Number Placeholder 3">
            <a:extLst>
              <a:ext uri="{FF2B5EF4-FFF2-40B4-BE49-F238E27FC236}">
                <a16:creationId xmlns:a16="http://schemas.microsoft.com/office/drawing/2014/main" id="{C147FB0B-8C1C-4BCA-9697-D1D0842538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900" b="1">
                <a:solidFill>
                  <a:srgbClr val="FFCCCC"/>
                </a:solidFill>
                <a:latin typeface="Comic Sans MS" panose="030F0702030302020204" pitchFamily="66" charset="0"/>
                <a:cs typeface="Arial" panose="020B0604020202020204" pitchFamily="34" charset="0"/>
              </a:defRPr>
            </a:lvl1pPr>
            <a:lvl2pPr marL="755283" indent="-290493">
              <a:defRPr sz="4900" b="1">
                <a:solidFill>
                  <a:srgbClr val="FFCCCC"/>
                </a:solidFill>
                <a:latin typeface="Comic Sans MS" panose="030F0702030302020204" pitchFamily="66" charset="0"/>
                <a:cs typeface="Arial" panose="020B0604020202020204" pitchFamily="34" charset="0"/>
              </a:defRPr>
            </a:lvl2pPr>
            <a:lvl3pPr marL="1161974" indent="-232395">
              <a:defRPr sz="4900" b="1">
                <a:solidFill>
                  <a:srgbClr val="FFCCCC"/>
                </a:solidFill>
                <a:latin typeface="Comic Sans MS" panose="030F0702030302020204" pitchFamily="66" charset="0"/>
                <a:cs typeface="Arial" panose="020B0604020202020204" pitchFamily="34" charset="0"/>
              </a:defRPr>
            </a:lvl3pPr>
            <a:lvl4pPr marL="1626763" indent="-232395">
              <a:defRPr sz="4900" b="1">
                <a:solidFill>
                  <a:srgbClr val="FFCCCC"/>
                </a:solidFill>
                <a:latin typeface="Comic Sans MS" panose="030F0702030302020204" pitchFamily="66" charset="0"/>
                <a:cs typeface="Arial" panose="020B0604020202020204" pitchFamily="34" charset="0"/>
              </a:defRPr>
            </a:lvl4pPr>
            <a:lvl5pPr marL="2091553" indent="-232395">
              <a:defRPr sz="4900" b="1">
                <a:solidFill>
                  <a:srgbClr val="FFCCCC"/>
                </a:solidFill>
                <a:latin typeface="Comic Sans MS" panose="030F0702030302020204" pitchFamily="66" charset="0"/>
                <a:cs typeface="Arial" panose="020B0604020202020204" pitchFamily="34" charset="0"/>
              </a:defRPr>
            </a:lvl5pPr>
            <a:lvl6pPr marL="2556342" indent="-232395" eaLnBrk="0" fontAlgn="base" hangingPunct="0">
              <a:spcBef>
                <a:spcPct val="0"/>
              </a:spcBef>
              <a:spcAft>
                <a:spcPct val="0"/>
              </a:spcAft>
              <a:defRPr sz="4900" b="1">
                <a:solidFill>
                  <a:srgbClr val="FFCCCC"/>
                </a:solidFill>
                <a:latin typeface="Comic Sans MS" panose="030F0702030302020204" pitchFamily="66" charset="0"/>
                <a:cs typeface="Arial" panose="020B0604020202020204" pitchFamily="34" charset="0"/>
              </a:defRPr>
            </a:lvl6pPr>
            <a:lvl7pPr marL="3021132" indent="-232395" eaLnBrk="0" fontAlgn="base" hangingPunct="0">
              <a:spcBef>
                <a:spcPct val="0"/>
              </a:spcBef>
              <a:spcAft>
                <a:spcPct val="0"/>
              </a:spcAft>
              <a:defRPr sz="4900" b="1">
                <a:solidFill>
                  <a:srgbClr val="FFCCCC"/>
                </a:solidFill>
                <a:latin typeface="Comic Sans MS" panose="030F0702030302020204" pitchFamily="66" charset="0"/>
                <a:cs typeface="Arial" panose="020B0604020202020204" pitchFamily="34" charset="0"/>
              </a:defRPr>
            </a:lvl7pPr>
            <a:lvl8pPr marL="3485921" indent="-232395" eaLnBrk="0" fontAlgn="base" hangingPunct="0">
              <a:spcBef>
                <a:spcPct val="0"/>
              </a:spcBef>
              <a:spcAft>
                <a:spcPct val="0"/>
              </a:spcAft>
              <a:defRPr sz="4900" b="1">
                <a:solidFill>
                  <a:srgbClr val="FFCCCC"/>
                </a:solidFill>
                <a:latin typeface="Comic Sans MS" panose="030F0702030302020204" pitchFamily="66" charset="0"/>
                <a:cs typeface="Arial" panose="020B0604020202020204" pitchFamily="34" charset="0"/>
              </a:defRPr>
            </a:lvl8pPr>
            <a:lvl9pPr marL="3950711" indent="-232395" eaLnBrk="0" fontAlgn="base" hangingPunct="0">
              <a:spcBef>
                <a:spcPct val="0"/>
              </a:spcBef>
              <a:spcAft>
                <a:spcPct val="0"/>
              </a:spcAft>
              <a:defRPr sz="4900" b="1">
                <a:solidFill>
                  <a:srgbClr val="FFCCCC"/>
                </a:solidFill>
                <a:latin typeface="Comic Sans MS" panose="030F0702030302020204" pitchFamily="66" charset="0"/>
                <a:cs typeface="Arial" panose="020B0604020202020204" pitchFamily="34" charset="0"/>
              </a:defRPr>
            </a:lvl9pPr>
          </a:lstStyle>
          <a:p>
            <a:fld id="{8894A885-9DF7-4C94-B2CC-0CB666D315AE}" type="slidenum">
              <a:rPr lang="en-US" altLang="en-US" sz="1200" b="0">
                <a:solidFill>
                  <a:schemeClr val="tx1"/>
                </a:solidFill>
                <a:latin typeface="Arial" panose="020B0604020202020204" pitchFamily="34" charset="0"/>
              </a:rPr>
              <a:pPr/>
              <a:t>22</a:t>
            </a:fld>
            <a:endParaRPr lang="en-US" altLang="en-US" sz="1200" b="0" dirty="0">
              <a:solidFill>
                <a:schemeClr val="tx1"/>
              </a:solidFill>
              <a:latin typeface="Arial" panose="020B0604020202020204" pitchFamily="34" charset="0"/>
            </a:endParaRPr>
          </a:p>
        </p:txBody>
      </p:sp>
    </p:spTree>
    <p:extLst>
      <p:ext uri="{BB962C8B-B14F-4D97-AF65-F5344CB8AC3E}">
        <p14:creationId xmlns:p14="http://schemas.microsoft.com/office/powerpoint/2010/main" val="4214168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193230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4280806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F0C34-1843-47E2-B9A2-5C543A52C844}"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90701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1861662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F0C34-1843-47E2-B9A2-5C543A52C844}"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58130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2645011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317571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330138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147792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1309939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272241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366556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421358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380016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478719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015500-CB46-4AEA-9586-FB8F96848CA2}" type="datetimeFigureOut">
              <a:rPr lang="en-US" smtClean="0"/>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1F0C34-1843-47E2-B9A2-5C543A52C844}" type="slidenum">
              <a:rPr lang="en-US" smtClean="0"/>
              <a:t>‹#›</a:t>
            </a:fld>
            <a:endParaRPr lang="en-US" dirty="0"/>
          </a:p>
        </p:txBody>
      </p:sp>
    </p:spTree>
    <p:extLst>
      <p:ext uri="{BB962C8B-B14F-4D97-AF65-F5344CB8AC3E}">
        <p14:creationId xmlns:p14="http://schemas.microsoft.com/office/powerpoint/2010/main" val="219816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015500-CB46-4AEA-9586-FB8F96848CA2}" type="datetimeFigureOut">
              <a:rPr lang="en-US" smtClean="0"/>
              <a:t>10/11/2022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61F0C34-1843-47E2-B9A2-5C543A52C844}" type="slidenum">
              <a:rPr lang="en-US" smtClean="0"/>
              <a:t>‹#›</a:t>
            </a:fld>
            <a:endParaRPr lang="en-US" dirty="0"/>
          </a:p>
        </p:txBody>
      </p:sp>
    </p:spTree>
    <p:extLst>
      <p:ext uri="{BB962C8B-B14F-4D97-AF65-F5344CB8AC3E}">
        <p14:creationId xmlns:p14="http://schemas.microsoft.com/office/powerpoint/2010/main" val="2232508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11" Type="http://schemas.microsoft.com/office/2007/relationships/hdphoto" Target="../media/hdphoto5.wdp"/><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CA6F76-7AEC-CE19-F02A-332D58CA4613}"/>
              </a:ext>
            </a:extLst>
          </p:cNvPr>
          <p:cNvPicPr>
            <a:picLocks noChangeAspect="1"/>
          </p:cNvPicPr>
          <p:nvPr/>
        </p:nvPicPr>
        <p:blipFill>
          <a:blip r:embed="rId2"/>
          <a:stretch>
            <a:fillRect/>
          </a:stretch>
        </p:blipFill>
        <p:spPr>
          <a:xfrm>
            <a:off x="2581373" y="260058"/>
            <a:ext cx="4281738" cy="2184560"/>
          </a:xfrm>
          <a:prstGeom prst="rect">
            <a:avLst/>
          </a:prstGeom>
        </p:spPr>
      </p:pic>
      <p:sp>
        <p:nvSpPr>
          <p:cNvPr id="3" name="Subtitle 2">
            <a:extLst>
              <a:ext uri="{FF2B5EF4-FFF2-40B4-BE49-F238E27FC236}">
                <a16:creationId xmlns:a16="http://schemas.microsoft.com/office/drawing/2014/main" id="{78FFF357-5E17-56E2-1A34-44FA8FBEA699}"/>
              </a:ext>
            </a:extLst>
          </p:cNvPr>
          <p:cNvSpPr>
            <a:spLocks noGrp="1"/>
          </p:cNvSpPr>
          <p:nvPr>
            <p:ph type="subTitle" idx="1"/>
          </p:nvPr>
        </p:nvSpPr>
        <p:spPr>
          <a:xfrm>
            <a:off x="1184850" y="3314581"/>
            <a:ext cx="7766936" cy="1794932"/>
          </a:xfrm>
        </p:spPr>
        <p:txBody>
          <a:bodyPr>
            <a:normAutofit lnSpcReduction="10000"/>
          </a:bodyPr>
          <a:lstStyle/>
          <a:p>
            <a:pPr algn="ctr"/>
            <a:r>
              <a:rPr lang="en-US" sz="11500" b="1" dirty="0">
                <a:solidFill>
                  <a:schemeClr val="tx1"/>
                </a:solidFill>
              </a:rPr>
              <a:t>Welcome</a:t>
            </a:r>
          </a:p>
        </p:txBody>
      </p:sp>
    </p:spTree>
    <p:extLst>
      <p:ext uri="{BB962C8B-B14F-4D97-AF65-F5344CB8AC3E}">
        <p14:creationId xmlns:p14="http://schemas.microsoft.com/office/powerpoint/2010/main" val="273107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49D74-D4BA-A16F-6C60-EE1C419CA6CA}"/>
              </a:ext>
            </a:extLst>
          </p:cNvPr>
          <p:cNvPicPr>
            <a:picLocks noChangeAspect="1"/>
          </p:cNvPicPr>
          <p:nvPr/>
        </p:nvPicPr>
        <p:blipFill>
          <a:blip r:embed="rId2"/>
          <a:stretch>
            <a:fillRect/>
          </a:stretch>
        </p:blipFill>
        <p:spPr>
          <a:xfrm>
            <a:off x="5160158" y="4867957"/>
            <a:ext cx="1791985" cy="662123"/>
          </a:xfrm>
          <a:prstGeom prst="rect">
            <a:avLst/>
          </a:prstGeom>
        </p:spPr>
      </p:pic>
      <p:sp>
        <p:nvSpPr>
          <p:cNvPr id="2" name="TextBox 1">
            <a:extLst>
              <a:ext uri="{FF2B5EF4-FFF2-40B4-BE49-F238E27FC236}">
                <a16:creationId xmlns:a16="http://schemas.microsoft.com/office/drawing/2014/main" id="{338AAA27-1B3B-60A7-9085-0D13497C0741}"/>
              </a:ext>
            </a:extLst>
          </p:cNvPr>
          <p:cNvSpPr txBox="1"/>
          <p:nvPr/>
        </p:nvSpPr>
        <p:spPr>
          <a:xfrm>
            <a:off x="317382" y="948420"/>
            <a:ext cx="11477538" cy="5509200"/>
          </a:xfrm>
          <a:prstGeom prst="rect">
            <a:avLst/>
          </a:prstGeom>
          <a:noFill/>
        </p:spPr>
        <p:txBody>
          <a:bodyPr wrap="square" rtlCol="0">
            <a:spAutoFit/>
          </a:bodyPr>
          <a:lstStyle/>
          <a:p>
            <a:pPr marL="285750" indent="-285750">
              <a:buClr>
                <a:srgbClr val="92D050"/>
              </a:buClr>
              <a:buFont typeface="Arial" panose="020B0604020202020204" pitchFamily="34" charset="0"/>
              <a:buChar char="•"/>
            </a:pPr>
            <a:endParaRPr lang="en-US" sz="2000" dirty="0"/>
          </a:p>
          <a:p>
            <a:pPr marL="342900" indent="-342900">
              <a:buClr>
                <a:srgbClr val="92D050"/>
              </a:buClr>
              <a:buFont typeface="Wingdings" panose="05000000000000000000" pitchFamily="2" charset="2"/>
              <a:buChar char="Ø"/>
            </a:pPr>
            <a:r>
              <a:rPr lang="en-US" sz="2400" dirty="0"/>
              <a:t>Case Systems</a:t>
            </a:r>
          </a:p>
          <a:p>
            <a:pPr marL="742950" lvl="1" indent="-285750">
              <a:buClr>
                <a:srgbClr val="92D050"/>
              </a:buClr>
              <a:buFont typeface="Arial" panose="020B0604020202020204" pitchFamily="34" charset="0"/>
              <a:buChar char="•"/>
            </a:pPr>
            <a:r>
              <a:rPr lang="en-US" sz="2000" dirty="0"/>
              <a:t>Case Systems began in 1948 as “Normal Wood Products”, a small, regional supplier in Midland, and have grown to become a nationally recognized caseworks producer</a:t>
            </a:r>
          </a:p>
          <a:p>
            <a:pPr marL="742950" lvl="1" indent="-285750">
              <a:buClr>
                <a:srgbClr val="92D050"/>
              </a:buClr>
              <a:buFont typeface="Arial" panose="020B0604020202020204" pitchFamily="34" charset="0"/>
              <a:buChar char="•"/>
            </a:pPr>
            <a:r>
              <a:rPr lang="en-US" sz="2000" dirty="0"/>
              <a:t>In the mid-1990s, Bob Bowden and Dave Clark bought the company and began to build the Case Systems brand.</a:t>
            </a:r>
            <a:endParaRPr lang="en-US" sz="2800" dirty="0"/>
          </a:p>
          <a:p>
            <a:pPr lvl="1">
              <a:buClr>
                <a:srgbClr val="92D050"/>
              </a:buClr>
            </a:pPr>
            <a:endParaRPr lang="en-US" sz="2800" dirty="0"/>
          </a:p>
          <a:p>
            <a:pPr marL="342900" indent="-342900">
              <a:buClr>
                <a:srgbClr val="92D050"/>
              </a:buClr>
              <a:buFont typeface="Wingdings" panose="05000000000000000000" pitchFamily="2" charset="2"/>
              <a:buChar char="Ø"/>
            </a:pPr>
            <a:r>
              <a:rPr lang="en-US" sz="2400" dirty="0"/>
              <a:t>Endurance Carbide</a:t>
            </a:r>
          </a:p>
          <a:p>
            <a:pPr marL="800100" lvl="1" indent="-342900">
              <a:buClr>
                <a:srgbClr val="92D050"/>
              </a:buClr>
              <a:buFont typeface="Arial" panose="020B0604020202020204" pitchFamily="34" charset="0"/>
              <a:buChar char="•"/>
            </a:pPr>
            <a:r>
              <a:rPr lang="en-US" sz="2000" dirty="0"/>
              <a:t>Endurance Carbide was founded in 1961 </a:t>
            </a:r>
          </a:p>
          <a:p>
            <a:pPr marL="800100" lvl="1" indent="-342900">
              <a:buClr>
                <a:srgbClr val="92D050"/>
              </a:buClr>
              <a:buFont typeface="Arial" panose="020B0604020202020204" pitchFamily="34" charset="0"/>
              <a:buChar char="•"/>
            </a:pPr>
            <a:r>
              <a:rPr lang="en-US" sz="2000" dirty="0"/>
              <a:t>In 2015 they were named to the “Michigan 50 Companies to Watch” list</a:t>
            </a:r>
          </a:p>
          <a:p>
            <a:pPr marL="800100" lvl="1" indent="-342900">
              <a:buClr>
                <a:srgbClr val="92D050"/>
              </a:buClr>
              <a:buFont typeface="Arial" panose="020B0604020202020204" pitchFamily="34" charset="0"/>
              <a:buChar char="•"/>
            </a:pPr>
            <a:r>
              <a:rPr lang="en-US" sz="2000" dirty="0"/>
              <a:t>Patrick Curry became Vice President in 1995 and today is the President and sole owner</a:t>
            </a:r>
            <a:endParaRPr lang="en-US" sz="3200" dirty="0"/>
          </a:p>
          <a:p>
            <a:pPr lvl="1">
              <a:buClr>
                <a:srgbClr val="92D050"/>
              </a:buClr>
            </a:pPr>
            <a:endParaRPr lang="en-US" sz="3200" dirty="0"/>
          </a:p>
          <a:p>
            <a:pPr marL="342900" indent="-342900">
              <a:buClr>
                <a:srgbClr val="92D050"/>
              </a:buClr>
              <a:buFont typeface="Wingdings" panose="05000000000000000000" pitchFamily="2" charset="2"/>
              <a:buChar char="Ø"/>
            </a:pPr>
            <a:r>
              <a:rPr lang="en-US" sz="2400" dirty="0"/>
              <a:t>Erie Custom Signs</a:t>
            </a:r>
          </a:p>
          <a:p>
            <a:pPr marL="800100" lvl="1" indent="-342900">
              <a:buClr>
                <a:srgbClr val="92D050"/>
              </a:buClr>
              <a:buFont typeface="Arial" panose="020B0604020202020204" pitchFamily="34" charset="0"/>
              <a:buChar char="•"/>
            </a:pPr>
            <a:r>
              <a:rPr lang="en-US" sz="2000" dirty="0"/>
              <a:t>Erie Custom Signs began in 1962 as Erie Marking Tool, specializing in industrial tags</a:t>
            </a:r>
          </a:p>
          <a:p>
            <a:pPr marL="800100" lvl="1" indent="-342900">
              <a:buClr>
                <a:srgbClr val="92D050"/>
              </a:buClr>
              <a:buFont typeface="Arial" panose="020B0604020202020204" pitchFamily="34" charset="0"/>
              <a:buChar char="•"/>
            </a:pPr>
            <a:r>
              <a:rPr lang="en-US" sz="2000" dirty="0"/>
              <a:t>In November 2009, Mike and Lisa Shabluk purchased the company and renamed it Erie Custom Signs</a:t>
            </a:r>
          </a:p>
        </p:txBody>
      </p:sp>
      <p:sp>
        <p:nvSpPr>
          <p:cNvPr id="6" name="TextBox 5">
            <a:extLst>
              <a:ext uri="{FF2B5EF4-FFF2-40B4-BE49-F238E27FC236}">
                <a16:creationId xmlns:a16="http://schemas.microsoft.com/office/drawing/2014/main" id="{16D969D7-9467-350A-9984-4335134594B5}"/>
              </a:ext>
            </a:extLst>
          </p:cNvPr>
          <p:cNvSpPr txBox="1"/>
          <p:nvPr/>
        </p:nvSpPr>
        <p:spPr>
          <a:xfrm>
            <a:off x="0" y="92364"/>
            <a:ext cx="11292980" cy="646331"/>
          </a:xfrm>
          <a:prstGeom prst="rect">
            <a:avLst/>
          </a:prstGeom>
          <a:noFill/>
        </p:spPr>
        <p:txBody>
          <a:bodyPr wrap="square" rtlCol="0">
            <a:spAutoFit/>
          </a:bodyPr>
          <a:lstStyle/>
          <a:p>
            <a:r>
              <a:rPr lang="en-US" sz="3600" b="1" dirty="0"/>
              <a:t>Fun Facts of members of the GLBMA with us Today</a:t>
            </a:r>
          </a:p>
        </p:txBody>
      </p:sp>
      <p:pic>
        <p:nvPicPr>
          <p:cNvPr id="3" name="Picture 2">
            <a:extLst>
              <a:ext uri="{FF2B5EF4-FFF2-40B4-BE49-F238E27FC236}">
                <a16:creationId xmlns:a16="http://schemas.microsoft.com/office/drawing/2014/main" id="{DEB2E073-BD54-7169-5BE4-2869E1C72102}"/>
              </a:ext>
            </a:extLst>
          </p:cNvPr>
          <p:cNvPicPr>
            <a:picLocks noChangeAspect="1"/>
          </p:cNvPicPr>
          <p:nvPr/>
        </p:nvPicPr>
        <p:blipFill>
          <a:blip r:embed="rId3"/>
          <a:stretch>
            <a:fillRect/>
          </a:stretch>
        </p:blipFill>
        <p:spPr>
          <a:xfrm>
            <a:off x="5218180" y="948420"/>
            <a:ext cx="1057406" cy="680866"/>
          </a:xfrm>
          <a:prstGeom prst="rect">
            <a:avLst/>
          </a:prstGeom>
        </p:spPr>
      </p:pic>
      <p:pic>
        <p:nvPicPr>
          <p:cNvPr id="5" name="Picture 4">
            <a:extLst>
              <a:ext uri="{FF2B5EF4-FFF2-40B4-BE49-F238E27FC236}">
                <a16:creationId xmlns:a16="http://schemas.microsoft.com/office/drawing/2014/main" id="{7AC162FB-FE2B-D36A-CE0B-5F8E4E663680}"/>
              </a:ext>
            </a:extLst>
          </p:cNvPr>
          <p:cNvPicPr>
            <a:picLocks noChangeAspect="1"/>
          </p:cNvPicPr>
          <p:nvPr/>
        </p:nvPicPr>
        <p:blipFill>
          <a:blip r:embed="rId4"/>
          <a:stretch>
            <a:fillRect/>
          </a:stretch>
        </p:blipFill>
        <p:spPr>
          <a:xfrm>
            <a:off x="5041784" y="3061292"/>
            <a:ext cx="1791985" cy="561751"/>
          </a:xfrm>
          <a:prstGeom prst="rect">
            <a:avLst/>
          </a:prstGeom>
        </p:spPr>
      </p:pic>
    </p:spTree>
    <p:extLst>
      <p:ext uri="{BB962C8B-B14F-4D97-AF65-F5344CB8AC3E}">
        <p14:creationId xmlns:p14="http://schemas.microsoft.com/office/powerpoint/2010/main" val="39434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500"/>
                                        <p:tgtEl>
                                          <p:spTgt spid="2">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Effect transition="in" filter="fade">
                                      <p:cBhvr>
                                        <p:cTn id="24" dur="1000"/>
                                        <p:tgtEl>
                                          <p:spTgt spid="2">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animEffect transition="in" filter="fade">
                                      <p:cBhvr>
                                        <p:cTn id="27" dur="500"/>
                                        <p:tgtEl>
                                          <p:spTgt spid="2">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12" end="12"/>
                                            </p:txEl>
                                          </p:spTgt>
                                        </p:tgtEl>
                                        <p:attrNameLst>
                                          <p:attrName>style.visibility</p:attrName>
                                        </p:attrNameLst>
                                      </p:cBhvr>
                                      <p:to>
                                        <p:strVal val="visible"/>
                                      </p:to>
                                    </p:set>
                                    <p:animEffect transition="in" filter="fade">
                                      <p:cBhvr>
                                        <p:cTn id="30" dur="500"/>
                                        <p:tgtEl>
                                          <p:spTgt spid="2">
                                            <p:txEl>
                                              <p:pRg st="12" end="1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AAA27-1B3B-60A7-9085-0D13497C0741}"/>
              </a:ext>
            </a:extLst>
          </p:cNvPr>
          <p:cNvSpPr txBox="1"/>
          <p:nvPr/>
        </p:nvSpPr>
        <p:spPr>
          <a:xfrm>
            <a:off x="233493" y="859065"/>
            <a:ext cx="8495926" cy="5139869"/>
          </a:xfrm>
          <a:prstGeom prst="rect">
            <a:avLst/>
          </a:prstGeom>
          <a:noFill/>
        </p:spPr>
        <p:txBody>
          <a:bodyPr wrap="square" rtlCol="0">
            <a:spAutoFit/>
          </a:bodyPr>
          <a:lstStyle/>
          <a:p>
            <a:pPr marL="285750" indent="-285750">
              <a:buClr>
                <a:srgbClr val="92D050"/>
              </a:buClr>
              <a:buFont typeface="Arial" panose="020B0604020202020204" pitchFamily="34" charset="0"/>
              <a:buChar char="•"/>
            </a:pPr>
            <a:endParaRPr lang="en-US" sz="2000" dirty="0"/>
          </a:p>
          <a:p>
            <a:pPr marL="342900" indent="-342900">
              <a:buClr>
                <a:srgbClr val="92D050"/>
              </a:buClr>
              <a:buFont typeface="Wingdings" panose="05000000000000000000" pitchFamily="2" charset="2"/>
              <a:buChar char="Ø"/>
            </a:pPr>
            <a:r>
              <a:rPr lang="en-US" sz="2400" dirty="0"/>
              <a:t>Johnson Carbide</a:t>
            </a:r>
          </a:p>
          <a:p>
            <a:pPr marL="742950" lvl="1" indent="-285750">
              <a:buClr>
                <a:srgbClr val="92D050"/>
              </a:buClr>
              <a:buFont typeface="Arial" panose="020B0604020202020204" pitchFamily="34" charset="0"/>
              <a:buChar char="•"/>
            </a:pPr>
            <a:r>
              <a:rPr lang="en-US" sz="2000" dirty="0"/>
              <a:t>Johnson Carbide Products – “JCP” – got its start in 1953 when Frederick E. Johnson started making special carbide tools in his garage in Saginaw, Michigan</a:t>
            </a:r>
          </a:p>
          <a:p>
            <a:pPr marL="742950" lvl="1" indent="-285750">
              <a:buClr>
                <a:srgbClr val="92D050"/>
              </a:buClr>
              <a:buFont typeface="Arial" panose="020B0604020202020204" pitchFamily="34" charset="0"/>
              <a:buChar char="•"/>
            </a:pPr>
            <a:r>
              <a:rPr lang="en-US" sz="2000" dirty="0"/>
              <a:t>Over the next several years, a market for his carbide tools emerged based on their consistent quality </a:t>
            </a:r>
          </a:p>
          <a:p>
            <a:pPr lvl="1">
              <a:buClr>
                <a:srgbClr val="92D050"/>
              </a:buClr>
            </a:pPr>
            <a:endParaRPr lang="en-US" sz="2000" dirty="0"/>
          </a:p>
          <a:p>
            <a:pPr lvl="1">
              <a:buClr>
                <a:srgbClr val="92D050"/>
              </a:buClr>
            </a:pPr>
            <a:endParaRPr lang="en-US" sz="2000" dirty="0"/>
          </a:p>
          <a:p>
            <a:pPr marL="342900" indent="-342900">
              <a:buClr>
                <a:srgbClr val="92D050"/>
              </a:buClr>
              <a:buFont typeface="Wingdings" panose="05000000000000000000" pitchFamily="2" charset="2"/>
              <a:buChar char="Ø"/>
            </a:pPr>
            <a:r>
              <a:rPr lang="en-US" sz="2400" dirty="0"/>
              <a:t>Michigan Sugar					</a:t>
            </a:r>
          </a:p>
          <a:p>
            <a:pPr marL="800100" lvl="1" indent="-342900">
              <a:buClr>
                <a:srgbClr val="92D050"/>
              </a:buClr>
              <a:buFont typeface="Arial" panose="020B0604020202020204" pitchFamily="34" charset="0"/>
              <a:buChar char="•"/>
            </a:pPr>
            <a:r>
              <a:rPr lang="en-US" sz="2000" dirty="0"/>
              <a:t>Pioneer Michigan Sugar Company was organized on Dec. 9, 1897</a:t>
            </a:r>
          </a:p>
          <a:p>
            <a:pPr marL="800100" lvl="1" indent="-342900">
              <a:buClr>
                <a:srgbClr val="92D050"/>
              </a:buClr>
              <a:buFont typeface="Arial" panose="020B0604020202020204" pitchFamily="34" charset="0"/>
              <a:buChar char="•"/>
            </a:pPr>
            <a:r>
              <a:rPr lang="en-US" sz="2000" dirty="0"/>
              <a:t>Their first factory was built in the Bay City suburb of Essexville</a:t>
            </a:r>
          </a:p>
          <a:p>
            <a:pPr marL="800100" lvl="1" indent="-342900">
              <a:buClr>
                <a:srgbClr val="92D050"/>
              </a:buClr>
              <a:buFont typeface="Arial" panose="020B0604020202020204" pitchFamily="34" charset="0"/>
              <a:buChar char="•"/>
            </a:pPr>
            <a:r>
              <a:rPr lang="en-US" sz="2000" dirty="0"/>
              <a:t>In 1899, due to the success of the Essexville plant, 8 additional factories will built in different Michigan locations.</a:t>
            </a:r>
          </a:p>
          <a:p>
            <a:pPr marL="800100" lvl="1" indent="-342900">
              <a:buClr>
                <a:srgbClr val="92D050"/>
              </a:buClr>
              <a:buFont typeface="Arial" panose="020B0604020202020204" pitchFamily="34" charset="0"/>
              <a:buChar char="•"/>
            </a:pPr>
            <a:r>
              <a:rPr lang="en-US" sz="2000" dirty="0"/>
              <a:t>In 1906, 6 sugar producing companies in Michigan, including Pioneer Sugar, merged to form the Michigan Sugar Company</a:t>
            </a:r>
          </a:p>
        </p:txBody>
      </p:sp>
      <p:sp>
        <p:nvSpPr>
          <p:cNvPr id="6" name="TextBox 5">
            <a:extLst>
              <a:ext uri="{FF2B5EF4-FFF2-40B4-BE49-F238E27FC236}">
                <a16:creationId xmlns:a16="http://schemas.microsoft.com/office/drawing/2014/main" id="{16D969D7-9467-350A-9984-4335134594B5}"/>
              </a:ext>
            </a:extLst>
          </p:cNvPr>
          <p:cNvSpPr txBox="1"/>
          <p:nvPr/>
        </p:nvSpPr>
        <p:spPr>
          <a:xfrm>
            <a:off x="0" y="92364"/>
            <a:ext cx="11292980" cy="646331"/>
          </a:xfrm>
          <a:prstGeom prst="rect">
            <a:avLst/>
          </a:prstGeom>
          <a:noFill/>
        </p:spPr>
        <p:txBody>
          <a:bodyPr wrap="square" rtlCol="0">
            <a:spAutoFit/>
          </a:bodyPr>
          <a:lstStyle/>
          <a:p>
            <a:r>
              <a:rPr lang="en-US" sz="3600" b="1" dirty="0"/>
              <a:t>Fun Facts of members of the GLBMA with us Today</a:t>
            </a:r>
          </a:p>
        </p:txBody>
      </p:sp>
      <p:pic>
        <p:nvPicPr>
          <p:cNvPr id="5" name="Picture 4">
            <a:extLst>
              <a:ext uri="{FF2B5EF4-FFF2-40B4-BE49-F238E27FC236}">
                <a16:creationId xmlns:a16="http://schemas.microsoft.com/office/drawing/2014/main" id="{A1DAF2AB-BB59-74BE-2638-7CB628FA25AA}"/>
              </a:ext>
            </a:extLst>
          </p:cNvPr>
          <p:cNvPicPr>
            <a:picLocks noChangeAspect="1"/>
          </p:cNvPicPr>
          <p:nvPr/>
        </p:nvPicPr>
        <p:blipFill>
          <a:blip r:embed="rId2"/>
          <a:stretch>
            <a:fillRect/>
          </a:stretch>
        </p:blipFill>
        <p:spPr>
          <a:xfrm>
            <a:off x="4696295" y="3333533"/>
            <a:ext cx="1265481" cy="686755"/>
          </a:xfrm>
          <a:prstGeom prst="rect">
            <a:avLst/>
          </a:prstGeom>
        </p:spPr>
      </p:pic>
      <p:pic>
        <p:nvPicPr>
          <p:cNvPr id="7" name="Picture 6">
            <a:extLst>
              <a:ext uri="{FF2B5EF4-FFF2-40B4-BE49-F238E27FC236}">
                <a16:creationId xmlns:a16="http://schemas.microsoft.com/office/drawing/2014/main" id="{20272F23-128D-4F64-E4A5-CFE03E2FAF35}"/>
              </a:ext>
            </a:extLst>
          </p:cNvPr>
          <p:cNvPicPr>
            <a:picLocks noChangeAspect="1"/>
          </p:cNvPicPr>
          <p:nvPr/>
        </p:nvPicPr>
        <p:blipFill>
          <a:blip r:embed="rId3"/>
          <a:stretch>
            <a:fillRect/>
          </a:stretch>
        </p:blipFill>
        <p:spPr>
          <a:xfrm>
            <a:off x="8893006" y="3676911"/>
            <a:ext cx="3193676" cy="22624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35EA759D-A17A-BADC-54DE-92813902B02B}"/>
              </a:ext>
            </a:extLst>
          </p:cNvPr>
          <p:cNvPicPr>
            <a:picLocks noChangeAspect="1"/>
          </p:cNvPicPr>
          <p:nvPr/>
        </p:nvPicPr>
        <p:blipFill>
          <a:blip r:embed="rId4"/>
          <a:stretch>
            <a:fillRect/>
          </a:stretch>
        </p:blipFill>
        <p:spPr>
          <a:xfrm>
            <a:off x="8893005" y="1303289"/>
            <a:ext cx="3160969" cy="18090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14B6F1EE-07C8-39A4-E2ED-26D0B895C55B}"/>
              </a:ext>
            </a:extLst>
          </p:cNvPr>
          <p:cNvPicPr>
            <a:picLocks noChangeAspect="1"/>
          </p:cNvPicPr>
          <p:nvPr/>
        </p:nvPicPr>
        <p:blipFill>
          <a:blip r:embed="rId5"/>
          <a:stretch>
            <a:fillRect/>
          </a:stretch>
        </p:blipFill>
        <p:spPr>
          <a:xfrm>
            <a:off x="4278915" y="979704"/>
            <a:ext cx="1940124" cy="647170"/>
          </a:xfrm>
          <a:prstGeom prst="rect">
            <a:avLst/>
          </a:prstGeom>
        </p:spPr>
      </p:pic>
    </p:spTree>
    <p:extLst>
      <p:ext uri="{BB962C8B-B14F-4D97-AF65-F5344CB8AC3E}">
        <p14:creationId xmlns:p14="http://schemas.microsoft.com/office/powerpoint/2010/main" val="44054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10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1000"/>
                                        <p:tgtEl>
                                          <p:spTgt spid="2">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9" end="9"/>
                                            </p:txEl>
                                          </p:spTgt>
                                        </p:tgtEl>
                                        <p:attrNameLst>
                                          <p:attrName>style.visibility</p:attrName>
                                        </p:attrNameLst>
                                      </p:cBhvr>
                                      <p:to>
                                        <p:strVal val="visible"/>
                                      </p:to>
                                    </p:set>
                                    <p:animEffect transition="in" filter="fade">
                                      <p:cBhvr>
                                        <p:cTn id="16" dur="1000"/>
                                        <p:tgtEl>
                                          <p:spTgt spid="2">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Effect transition="in" filter="fade">
                                      <p:cBhvr>
                                        <p:cTn id="19" dur="1000"/>
                                        <p:tgtEl>
                                          <p:spTgt spid="2">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AAA27-1B3B-60A7-9085-0D13497C0741}"/>
              </a:ext>
            </a:extLst>
          </p:cNvPr>
          <p:cNvSpPr txBox="1"/>
          <p:nvPr/>
        </p:nvSpPr>
        <p:spPr>
          <a:xfrm>
            <a:off x="317383" y="738695"/>
            <a:ext cx="11292980" cy="5416868"/>
          </a:xfrm>
          <a:prstGeom prst="rect">
            <a:avLst/>
          </a:prstGeom>
          <a:noFill/>
        </p:spPr>
        <p:txBody>
          <a:bodyPr wrap="square" rtlCol="0">
            <a:spAutoFit/>
          </a:bodyPr>
          <a:lstStyle/>
          <a:p>
            <a:pPr marL="285750" indent="-285750">
              <a:buClr>
                <a:srgbClr val="92D050"/>
              </a:buClr>
              <a:buFont typeface="Arial" panose="020B0604020202020204" pitchFamily="34" charset="0"/>
              <a:buChar char="•"/>
            </a:pPr>
            <a:endParaRPr lang="en-US" sz="2000" dirty="0"/>
          </a:p>
          <a:p>
            <a:pPr marL="285750" indent="-285750">
              <a:buClr>
                <a:srgbClr val="92D050"/>
              </a:buClr>
              <a:buFont typeface="Arial" panose="020B0604020202020204" pitchFamily="34" charset="0"/>
              <a:buChar char="•"/>
            </a:pPr>
            <a:endParaRPr lang="en-US" sz="2000" dirty="0"/>
          </a:p>
          <a:p>
            <a:pPr marL="342900" indent="-342900">
              <a:buClr>
                <a:srgbClr val="92D050"/>
              </a:buClr>
              <a:buFont typeface="Wingdings" panose="05000000000000000000" pitchFamily="2" charset="2"/>
              <a:buChar char="Ø"/>
            </a:pPr>
            <a:r>
              <a:rPr lang="en-US" sz="2400" dirty="0"/>
              <a:t>Kurek Tool</a:t>
            </a:r>
          </a:p>
          <a:p>
            <a:pPr marL="800100" lvl="1" indent="-342900">
              <a:buClr>
                <a:srgbClr val="92D050"/>
              </a:buClr>
              <a:buFont typeface="Arial" panose="020B0604020202020204" pitchFamily="34" charset="0"/>
              <a:buChar char="•"/>
            </a:pPr>
            <a:r>
              <a:rPr lang="en-US" sz="2000" dirty="0"/>
              <a:t>Established in 1965 by John Kurek Sr. and his sons John Jr. and Jerry</a:t>
            </a:r>
          </a:p>
          <a:p>
            <a:pPr marL="800100" lvl="1" indent="-342900">
              <a:buClr>
                <a:srgbClr val="92D050"/>
              </a:buClr>
              <a:buFont typeface="Arial" panose="020B0604020202020204" pitchFamily="34" charset="0"/>
              <a:buChar char="•"/>
            </a:pPr>
            <a:r>
              <a:rPr lang="en-US" sz="2000" dirty="0"/>
              <a:t>Kurek Tool and Gauge began in a small lean-to building with three simple machines</a:t>
            </a:r>
          </a:p>
          <a:p>
            <a:pPr marL="800100" lvl="1" indent="-342900">
              <a:buClr>
                <a:srgbClr val="92D050"/>
              </a:buClr>
              <a:buFont typeface="Arial" panose="020B0604020202020204" pitchFamily="34" charset="0"/>
              <a:buChar char="•"/>
            </a:pPr>
            <a:r>
              <a:rPr lang="en-US" sz="2000" dirty="0"/>
              <a:t>Kurek Tool Inc. is now a woman-owned business, JoAnn Kurek, specializing in the precision manufacturing of tools, fixtures, prototypes and similar engineered products.</a:t>
            </a:r>
          </a:p>
          <a:p>
            <a:pPr marL="800100" lvl="1" indent="-342900">
              <a:buClr>
                <a:srgbClr val="92D050"/>
              </a:buClr>
              <a:buFont typeface="Arial" panose="020B0604020202020204" pitchFamily="34" charset="0"/>
              <a:buChar char="•"/>
            </a:pPr>
            <a:endParaRPr lang="en-US" sz="2000" dirty="0"/>
          </a:p>
          <a:p>
            <a:pPr marL="285750" indent="-285750">
              <a:buClr>
                <a:srgbClr val="92D050"/>
              </a:buClr>
              <a:buFont typeface="Arial" panose="020B0604020202020204" pitchFamily="34" charset="0"/>
              <a:buChar char="•"/>
            </a:pPr>
            <a:endParaRPr lang="en-US" sz="2000" dirty="0"/>
          </a:p>
          <a:p>
            <a:pPr marL="342900" indent="-342900">
              <a:buClr>
                <a:srgbClr val="92D050"/>
              </a:buClr>
              <a:buFont typeface="Wingdings" panose="05000000000000000000" pitchFamily="2" charset="2"/>
              <a:buChar char="Ø"/>
            </a:pPr>
            <a:r>
              <a:rPr lang="en-US" sz="2400" dirty="0"/>
              <a:t>Nexteer Automotive</a:t>
            </a:r>
          </a:p>
          <a:p>
            <a:pPr marL="800100" lvl="1" indent="-342900">
              <a:buClr>
                <a:srgbClr val="92D050"/>
              </a:buClr>
              <a:buFont typeface="Arial" panose="020B0604020202020204" pitchFamily="34" charset="0"/>
              <a:buChar char="•"/>
            </a:pPr>
            <a:r>
              <a:rPr lang="en-US" sz="2000" dirty="0"/>
              <a:t>Established in 1906 by John Jackson, Melvin Wilcox and Edgar Church</a:t>
            </a:r>
          </a:p>
          <a:p>
            <a:pPr marL="800100" lvl="1" indent="-342900">
              <a:buClr>
                <a:srgbClr val="92D050"/>
              </a:buClr>
              <a:buFont typeface="Arial" panose="020B0604020202020204" pitchFamily="34" charset="0"/>
              <a:buChar char="•"/>
            </a:pPr>
            <a:r>
              <a:rPr lang="en-US" sz="2000" dirty="0"/>
              <a:t>Still going strong after 8 name changes and 6 ownership changes</a:t>
            </a:r>
          </a:p>
          <a:p>
            <a:pPr marL="800100" lvl="1" indent="-342900">
              <a:buClr>
                <a:srgbClr val="92D050"/>
              </a:buClr>
              <a:buFont typeface="Arial" panose="020B0604020202020204" pitchFamily="34" charset="0"/>
              <a:buChar char="•"/>
            </a:pPr>
            <a:r>
              <a:rPr lang="en-US" sz="2000" dirty="0"/>
              <a:t>Unlike Kodak cameras and Blackberry phones, Nexteer remains strong today due to their willingness to change with technology advancements </a:t>
            </a:r>
          </a:p>
          <a:p>
            <a:pPr marL="1257300" lvl="2" indent="-342900">
              <a:buClr>
                <a:srgbClr val="92D050"/>
              </a:buClr>
              <a:buFont typeface="Arial" panose="020B0604020202020204" pitchFamily="34" charset="0"/>
              <a:buChar char="•"/>
            </a:pPr>
            <a:r>
              <a:rPr lang="en-US" sz="2000" dirty="0"/>
              <a:t>Manual Steering – Hydraulic P/S – Electric P/S – Steer-by-Wire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16D969D7-9467-350A-9984-4335134594B5}"/>
              </a:ext>
            </a:extLst>
          </p:cNvPr>
          <p:cNvSpPr txBox="1"/>
          <p:nvPr/>
        </p:nvSpPr>
        <p:spPr>
          <a:xfrm>
            <a:off x="0" y="92364"/>
            <a:ext cx="11292980" cy="646331"/>
          </a:xfrm>
          <a:prstGeom prst="rect">
            <a:avLst/>
          </a:prstGeom>
          <a:noFill/>
        </p:spPr>
        <p:txBody>
          <a:bodyPr wrap="square" rtlCol="0">
            <a:spAutoFit/>
          </a:bodyPr>
          <a:lstStyle/>
          <a:p>
            <a:r>
              <a:rPr lang="en-US" sz="3600" b="1" dirty="0"/>
              <a:t>Fun Facts of members of the GLBMA with us Today</a:t>
            </a:r>
          </a:p>
        </p:txBody>
      </p:sp>
      <p:pic>
        <p:nvPicPr>
          <p:cNvPr id="7" name="Picture 6">
            <a:extLst>
              <a:ext uri="{FF2B5EF4-FFF2-40B4-BE49-F238E27FC236}">
                <a16:creationId xmlns:a16="http://schemas.microsoft.com/office/drawing/2014/main" id="{DD0F5EB9-EAB4-90A8-FB19-814A0D6C3607}"/>
              </a:ext>
            </a:extLst>
          </p:cNvPr>
          <p:cNvPicPr>
            <a:picLocks noChangeAspect="1"/>
          </p:cNvPicPr>
          <p:nvPr/>
        </p:nvPicPr>
        <p:blipFill rotWithShape="1">
          <a:blip r:embed="rId2"/>
          <a:srcRect b="15915"/>
          <a:stretch/>
        </p:blipFill>
        <p:spPr>
          <a:xfrm>
            <a:off x="4796270" y="3169474"/>
            <a:ext cx="1842078" cy="774454"/>
          </a:xfrm>
          <a:prstGeom prst="rect">
            <a:avLst/>
          </a:prstGeom>
        </p:spPr>
      </p:pic>
      <p:pic>
        <p:nvPicPr>
          <p:cNvPr id="8" name="Picture 7">
            <a:extLst>
              <a:ext uri="{FF2B5EF4-FFF2-40B4-BE49-F238E27FC236}">
                <a16:creationId xmlns:a16="http://schemas.microsoft.com/office/drawing/2014/main" id="{68A7D5AC-C3BA-8AB2-CE42-091376EE0452}"/>
              </a:ext>
            </a:extLst>
          </p:cNvPr>
          <p:cNvPicPr>
            <a:picLocks noChangeAspect="1"/>
          </p:cNvPicPr>
          <p:nvPr/>
        </p:nvPicPr>
        <p:blipFill>
          <a:blip r:embed="rId3"/>
          <a:stretch>
            <a:fillRect/>
          </a:stretch>
        </p:blipFill>
        <p:spPr>
          <a:xfrm>
            <a:off x="5029127" y="1042126"/>
            <a:ext cx="1376363" cy="685800"/>
          </a:xfrm>
          <a:prstGeom prst="rect">
            <a:avLst/>
          </a:prstGeom>
        </p:spPr>
      </p:pic>
      <p:pic>
        <p:nvPicPr>
          <p:cNvPr id="3" name="Picture 2">
            <a:extLst>
              <a:ext uri="{FF2B5EF4-FFF2-40B4-BE49-F238E27FC236}">
                <a16:creationId xmlns:a16="http://schemas.microsoft.com/office/drawing/2014/main" id="{814CD7A2-D8C2-D30C-ADC8-39A0C9AAF92C}"/>
              </a:ext>
            </a:extLst>
          </p:cNvPr>
          <p:cNvPicPr>
            <a:picLocks noChangeAspect="1"/>
          </p:cNvPicPr>
          <p:nvPr/>
        </p:nvPicPr>
        <p:blipFill>
          <a:blip r:embed="rId4"/>
          <a:stretch>
            <a:fillRect/>
          </a:stretch>
        </p:blipFill>
        <p:spPr>
          <a:xfrm>
            <a:off x="9030657" y="5010152"/>
            <a:ext cx="3083567" cy="1508094"/>
          </a:xfrm>
          <a:prstGeom prst="rect">
            <a:avLst/>
          </a:prstGeom>
        </p:spPr>
      </p:pic>
    </p:spTree>
    <p:extLst>
      <p:ext uri="{BB962C8B-B14F-4D97-AF65-F5344CB8AC3E}">
        <p14:creationId xmlns:p14="http://schemas.microsoft.com/office/powerpoint/2010/main" val="271949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9" end="9"/>
                                            </p:txEl>
                                          </p:spTgt>
                                        </p:tgtEl>
                                        <p:attrNameLst>
                                          <p:attrName>style.visibility</p:attrName>
                                        </p:attrNameLst>
                                      </p:cBhvr>
                                      <p:to>
                                        <p:strVal val="visible"/>
                                      </p:to>
                                    </p:set>
                                    <p:animEffect transition="in" filter="fade">
                                      <p:cBhvr>
                                        <p:cTn id="10" dur="1000"/>
                                        <p:tgtEl>
                                          <p:spTgt spid="2">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Effect transition="in" filter="fade">
                                      <p:cBhvr>
                                        <p:cTn id="13" dur="1000"/>
                                        <p:tgtEl>
                                          <p:spTgt spid="2">
                                            <p:txEl>
                                              <p:pRg st="10" end="1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1" end="11"/>
                                            </p:txEl>
                                          </p:spTgt>
                                        </p:tgtEl>
                                        <p:attrNameLst>
                                          <p:attrName>style.visibility</p:attrName>
                                        </p:attrNameLst>
                                      </p:cBhvr>
                                      <p:to>
                                        <p:strVal val="visible"/>
                                      </p:to>
                                    </p:set>
                                    <p:animEffect transition="in" filter="fade">
                                      <p:cBhvr>
                                        <p:cTn id="16" dur="1000"/>
                                        <p:tgtEl>
                                          <p:spTgt spid="2">
                                            <p:txEl>
                                              <p:pRg st="11" end="1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animEffect transition="in" filter="fade">
                                      <p:cBhvr>
                                        <p:cTn id="19" dur="1000"/>
                                        <p:tgtEl>
                                          <p:spTgt spid="2">
                                            <p:txEl>
                                              <p:pRg st="12" end="12"/>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par>
                                <p:cTn id="23" presetID="10" presetClass="entr" presetSubtype="0"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CA6F76-7AEC-CE19-F02A-332D58CA4613}"/>
              </a:ext>
            </a:extLst>
          </p:cNvPr>
          <p:cNvPicPr>
            <a:picLocks noChangeAspect="1"/>
          </p:cNvPicPr>
          <p:nvPr/>
        </p:nvPicPr>
        <p:blipFill>
          <a:blip r:embed="rId2"/>
          <a:stretch>
            <a:fillRect/>
          </a:stretch>
        </p:blipFill>
        <p:spPr>
          <a:xfrm>
            <a:off x="2726422" y="345704"/>
            <a:ext cx="4228968" cy="2157637"/>
          </a:xfrm>
          <a:prstGeom prst="rect">
            <a:avLst/>
          </a:prstGeom>
        </p:spPr>
      </p:pic>
      <p:sp>
        <p:nvSpPr>
          <p:cNvPr id="3" name="Subtitle 2">
            <a:extLst>
              <a:ext uri="{FF2B5EF4-FFF2-40B4-BE49-F238E27FC236}">
                <a16:creationId xmlns:a16="http://schemas.microsoft.com/office/drawing/2014/main" id="{78FFF357-5E17-56E2-1A34-44FA8FBEA699}"/>
              </a:ext>
            </a:extLst>
          </p:cNvPr>
          <p:cNvSpPr>
            <a:spLocks noGrp="1"/>
          </p:cNvSpPr>
          <p:nvPr>
            <p:ph type="subTitle" idx="1"/>
          </p:nvPr>
        </p:nvSpPr>
        <p:spPr>
          <a:xfrm>
            <a:off x="1168072" y="2970633"/>
            <a:ext cx="7766936" cy="1794932"/>
          </a:xfrm>
        </p:spPr>
        <p:txBody>
          <a:bodyPr>
            <a:normAutofit fontScale="32500" lnSpcReduction="20000"/>
          </a:bodyPr>
          <a:lstStyle/>
          <a:p>
            <a:pPr algn="ctr">
              <a:lnSpc>
                <a:spcPct val="120000"/>
              </a:lnSpc>
            </a:pPr>
            <a:r>
              <a:rPr lang="en-US" sz="11500" b="1" dirty="0">
                <a:solidFill>
                  <a:schemeClr val="tx1"/>
                </a:solidFill>
              </a:rPr>
              <a:t>Let’s travel back in time and look at the history of Industry in the Saginaw Bay Area</a:t>
            </a:r>
          </a:p>
        </p:txBody>
      </p:sp>
    </p:spTree>
    <p:extLst>
      <p:ext uri="{BB962C8B-B14F-4D97-AF65-F5344CB8AC3E}">
        <p14:creationId xmlns:p14="http://schemas.microsoft.com/office/powerpoint/2010/main" val="358401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5620CA-993F-F0A7-2C75-F2B050BD473C}"/>
              </a:ext>
            </a:extLst>
          </p:cNvPr>
          <p:cNvPicPr>
            <a:picLocks noChangeAspect="1"/>
          </p:cNvPicPr>
          <p:nvPr/>
        </p:nvPicPr>
        <p:blipFill>
          <a:blip r:embed="rId2"/>
          <a:stretch>
            <a:fillRect/>
          </a:stretch>
        </p:blipFill>
        <p:spPr>
          <a:xfrm>
            <a:off x="1297460" y="1286151"/>
            <a:ext cx="8075500" cy="5924188"/>
          </a:xfrm>
          <a:prstGeom prst="rect">
            <a:avLst/>
          </a:prstGeom>
          <a:effectLst/>
        </p:spPr>
      </p:pic>
      <p:sp>
        <p:nvSpPr>
          <p:cNvPr id="2" name="Title 1">
            <a:extLst>
              <a:ext uri="{FF2B5EF4-FFF2-40B4-BE49-F238E27FC236}">
                <a16:creationId xmlns:a16="http://schemas.microsoft.com/office/drawing/2014/main" id="{E4B0ACB1-AA7E-8812-86F9-1B15104F0031}"/>
              </a:ext>
            </a:extLst>
          </p:cNvPr>
          <p:cNvSpPr>
            <a:spLocks noGrp="1"/>
          </p:cNvSpPr>
          <p:nvPr>
            <p:ph type="title"/>
          </p:nvPr>
        </p:nvSpPr>
        <p:spPr>
          <a:xfrm>
            <a:off x="0" y="0"/>
            <a:ext cx="10515600" cy="809897"/>
          </a:xfrm>
        </p:spPr>
        <p:txBody>
          <a:bodyPr>
            <a:normAutofit/>
          </a:bodyPr>
          <a:lstStyle/>
          <a:p>
            <a:r>
              <a:rPr lang="en-US" sz="4000" b="1" i="0" dirty="0">
                <a:ln>
                  <a:solidFill>
                    <a:schemeClr val="tx1"/>
                  </a:solidFill>
                </a:ln>
                <a:effectLst/>
                <a:latin typeface="Roboto" panose="02000000000000000000" pitchFamily="2" charset="0"/>
              </a:rPr>
              <a:t> </a:t>
            </a:r>
            <a:endParaRPr lang="en-US" sz="4000" b="1" dirty="0">
              <a:ln>
                <a:solidFill>
                  <a:schemeClr val="tx1"/>
                </a:solidFill>
              </a:ln>
            </a:endParaRPr>
          </a:p>
        </p:txBody>
      </p:sp>
      <p:sp>
        <p:nvSpPr>
          <p:cNvPr id="3" name="Content Placeholder 2">
            <a:extLst>
              <a:ext uri="{FF2B5EF4-FFF2-40B4-BE49-F238E27FC236}">
                <a16:creationId xmlns:a16="http://schemas.microsoft.com/office/drawing/2014/main" id="{07F4F21E-01CD-8CA2-9F48-0AA36DEEE619}"/>
              </a:ext>
            </a:extLst>
          </p:cNvPr>
          <p:cNvSpPr>
            <a:spLocks noGrp="1"/>
          </p:cNvSpPr>
          <p:nvPr>
            <p:ph idx="1"/>
          </p:nvPr>
        </p:nvSpPr>
        <p:spPr>
          <a:xfrm>
            <a:off x="160657" y="0"/>
            <a:ext cx="11818821" cy="6003381"/>
          </a:xfrm>
        </p:spPr>
        <p:txBody>
          <a:bodyPr>
            <a:normAutofit/>
          </a:bodyPr>
          <a:lstStyle/>
          <a:p>
            <a:pPr algn="l">
              <a:lnSpc>
                <a:spcPct val="120000"/>
              </a:lnSpc>
              <a:spcBef>
                <a:spcPts val="1200"/>
              </a:spcBef>
              <a:buClr>
                <a:schemeClr val="accent1">
                  <a:lumMod val="60000"/>
                  <a:lumOff val="40000"/>
                </a:schemeClr>
              </a:buClr>
              <a:buFont typeface="Arial" panose="020B0604020202020204" pitchFamily="34" charset="0"/>
              <a:buChar char="•"/>
            </a:pPr>
            <a:r>
              <a:rPr lang="en-US" sz="2800" i="0" dirty="0">
                <a:solidFill>
                  <a:schemeClr val="tx1"/>
                </a:solidFill>
                <a:effectLst/>
                <a:latin typeface="Trebuchet MS" panose="020B0603020202020204" pitchFamily="34" charset="0"/>
              </a:rPr>
              <a:t>Let’s drop back to the start of the 19</a:t>
            </a:r>
            <a:r>
              <a:rPr lang="en-US" sz="2800" i="0" baseline="30000" dirty="0">
                <a:solidFill>
                  <a:schemeClr val="tx1"/>
                </a:solidFill>
                <a:effectLst/>
                <a:latin typeface="Trebuchet MS" panose="020B0603020202020204" pitchFamily="34" charset="0"/>
              </a:rPr>
              <a:t>th</a:t>
            </a:r>
            <a:r>
              <a:rPr lang="en-US" sz="2800" i="0" dirty="0">
                <a:solidFill>
                  <a:schemeClr val="tx1"/>
                </a:solidFill>
                <a:effectLst/>
                <a:latin typeface="Trebuchet MS" panose="020B0603020202020204" pitchFamily="34" charset="0"/>
              </a:rPr>
              <a:t> century</a:t>
            </a:r>
          </a:p>
          <a:p>
            <a:pPr algn="l">
              <a:spcBef>
                <a:spcPts val="0"/>
              </a:spcBef>
              <a:buClr>
                <a:schemeClr val="accent1">
                  <a:lumMod val="60000"/>
                  <a:lumOff val="40000"/>
                </a:schemeClr>
              </a:buClr>
              <a:buFont typeface="Arial" panose="020B0604020202020204" pitchFamily="34" charset="0"/>
              <a:buChar char="•"/>
            </a:pPr>
            <a:r>
              <a:rPr lang="en-US" sz="2800" dirty="0">
                <a:solidFill>
                  <a:schemeClr val="tx1"/>
                </a:solidFill>
                <a:latin typeface="Trebuchet MS" panose="020B0603020202020204" pitchFamily="34" charset="0"/>
              </a:rPr>
              <a:t>The </a:t>
            </a:r>
            <a:r>
              <a:rPr lang="en-US" sz="2800" i="0" dirty="0">
                <a:solidFill>
                  <a:schemeClr val="tx1"/>
                </a:solidFill>
                <a:effectLst/>
                <a:latin typeface="Trebuchet MS" panose="020B0603020202020204" pitchFamily="34" charset="0"/>
              </a:rPr>
              <a:t>Saginaw Bay Region had become a Manufacturing Mecca</a:t>
            </a:r>
          </a:p>
          <a:p>
            <a:pPr algn="l">
              <a:spcBef>
                <a:spcPts val="0"/>
              </a:spcBef>
              <a:buClr>
                <a:schemeClr val="accent1">
                  <a:lumMod val="60000"/>
                  <a:lumOff val="40000"/>
                </a:schemeClr>
              </a:buClr>
              <a:buFont typeface="Arial" panose="020B0604020202020204" pitchFamily="34" charset="0"/>
              <a:buChar char="•"/>
            </a:pPr>
            <a:r>
              <a:rPr lang="en-US" sz="2800" i="0" dirty="0">
                <a:solidFill>
                  <a:schemeClr val="tx1"/>
                </a:solidFill>
                <a:effectLst/>
                <a:latin typeface="Trebuchet MS" panose="020B0603020202020204" pitchFamily="34" charset="0"/>
              </a:rPr>
              <a:t>Many new companies </a:t>
            </a:r>
            <a:r>
              <a:rPr lang="en-US" sz="2800" dirty="0">
                <a:solidFill>
                  <a:schemeClr val="tx1"/>
                </a:solidFill>
                <a:latin typeface="Trebuchet MS" panose="020B0603020202020204" pitchFamily="34" charset="0"/>
              </a:rPr>
              <a:t>were</a:t>
            </a:r>
            <a:r>
              <a:rPr lang="en-US" sz="2800" i="0" dirty="0">
                <a:solidFill>
                  <a:schemeClr val="tx1"/>
                </a:solidFill>
                <a:effectLst/>
                <a:latin typeface="Trebuchet MS" panose="020B0603020202020204" pitchFamily="34" charset="0"/>
              </a:rPr>
              <a:t> starting up in our region</a:t>
            </a:r>
            <a:endParaRPr lang="en-US" sz="3200" i="0" dirty="0">
              <a:solidFill>
                <a:schemeClr val="tx1"/>
              </a:solidFill>
              <a:effectLst/>
              <a:latin typeface="Trebuchet MS" panose="020B0603020202020204" pitchFamily="34" charset="0"/>
            </a:endParaRPr>
          </a:p>
          <a:p>
            <a:pPr marL="0" indent="0">
              <a:buNone/>
            </a:pPr>
            <a:endParaRPr lang="en-US" dirty="0"/>
          </a:p>
        </p:txBody>
      </p:sp>
    </p:spTree>
    <p:extLst>
      <p:ext uri="{BB962C8B-B14F-4D97-AF65-F5344CB8AC3E}">
        <p14:creationId xmlns:p14="http://schemas.microsoft.com/office/powerpoint/2010/main" val="1527675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22EB8C-A780-D309-588F-48A24BBB9238}"/>
              </a:ext>
            </a:extLst>
          </p:cNvPr>
          <p:cNvPicPr>
            <a:picLocks noChangeAspect="1"/>
          </p:cNvPicPr>
          <p:nvPr/>
        </p:nvPicPr>
        <p:blipFill>
          <a:blip r:embed="rId2"/>
          <a:stretch>
            <a:fillRect/>
          </a:stretch>
        </p:blipFill>
        <p:spPr>
          <a:xfrm>
            <a:off x="1065401" y="1888315"/>
            <a:ext cx="6406055" cy="46123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a:extLst>
              <a:ext uri="{FF2B5EF4-FFF2-40B4-BE49-F238E27FC236}">
                <a16:creationId xmlns:a16="http://schemas.microsoft.com/office/drawing/2014/main" id="{3C48ABAE-98AC-AF78-90B1-BA1D8F9B4D9B}"/>
              </a:ext>
            </a:extLst>
          </p:cNvPr>
          <p:cNvPicPr>
            <a:picLocks noChangeAspect="1"/>
          </p:cNvPicPr>
          <p:nvPr/>
        </p:nvPicPr>
        <p:blipFill>
          <a:blip r:embed="rId3"/>
          <a:stretch>
            <a:fillRect/>
          </a:stretch>
        </p:blipFill>
        <p:spPr>
          <a:xfrm>
            <a:off x="8599072" y="1942801"/>
            <a:ext cx="3385839" cy="22516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1D9DB6E6-1C0C-1E07-37BE-8301B7C2BB64}"/>
              </a:ext>
            </a:extLst>
          </p:cNvPr>
          <p:cNvPicPr>
            <a:picLocks noChangeAspect="1"/>
          </p:cNvPicPr>
          <p:nvPr/>
        </p:nvPicPr>
        <p:blipFill rotWithShape="1">
          <a:blip r:embed="rId4"/>
          <a:srcRect l="9079" t="15680" r="10243" b="17135"/>
          <a:stretch/>
        </p:blipFill>
        <p:spPr>
          <a:xfrm>
            <a:off x="8599072" y="4520224"/>
            <a:ext cx="3423440" cy="18302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DCFD391B-2D75-B867-D732-960C766C8C4A}"/>
              </a:ext>
            </a:extLst>
          </p:cNvPr>
          <p:cNvSpPr txBox="1"/>
          <p:nvPr/>
        </p:nvSpPr>
        <p:spPr>
          <a:xfrm>
            <a:off x="151002" y="75501"/>
            <a:ext cx="9706062" cy="1477328"/>
          </a:xfrm>
          <a:prstGeom prst="rect">
            <a:avLst/>
          </a:prstGeom>
          <a:noFill/>
        </p:spPr>
        <p:txBody>
          <a:bodyPr wrap="square" rtlCol="0">
            <a:spAutoFit/>
          </a:bodyPr>
          <a:lstStyle/>
          <a:p>
            <a:r>
              <a:rPr lang="en-US" sz="2800" dirty="0"/>
              <a:t>1894 - Saginaw Brick Manufacturing Company</a:t>
            </a:r>
            <a:endParaRPr lang="en-US" sz="600" dirty="0"/>
          </a:p>
          <a:p>
            <a:br>
              <a:rPr lang="en-US" sz="600" dirty="0"/>
            </a:br>
            <a:r>
              <a:rPr lang="en-US" sz="2800" dirty="0"/>
              <a:t>1920 – Plant closed and was sold to Carde Stamping</a:t>
            </a:r>
            <a:br>
              <a:rPr lang="en-US" sz="2800" dirty="0"/>
            </a:br>
            <a:r>
              <a:rPr lang="en-US" sz="2800" dirty="0"/>
              <a:t>        - Carde Stamping evolved into Means Stamping</a:t>
            </a:r>
          </a:p>
        </p:txBody>
      </p:sp>
    </p:spTree>
    <p:extLst>
      <p:ext uri="{BB962C8B-B14F-4D97-AF65-F5344CB8AC3E}">
        <p14:creationId xmlns:p14="http://schemas.microsoft.com/office/powerpoint/2010/main" val="13655850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CCEA4D-A9A2-4383-BD78-797FF0FC78A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2691909"/>
            <a:ext cx="9448162" cy="3649386"/>
          </a:xfrm>
          <a:prstGeom prst="rect">
            <a:avLst/>
          </a:prstGeom>
        </p:spPr>
      </p:pic>
      <p:pic>
        <p:nvPicPr>
          <p:cNvPr id="3" name="Picture 2">
            <a:extLst>
              <a:ext uri="{FF2B5EF4-FFF2-40B4-BE49-F238E27FC236}">
                <a16:creationId xmlns:a16="http://schemas.microsoft.com/office/drawing/2014/main" id="{19E4B71B-1DCB-1FC1-A690-9011AB09B426}"/>
              </a:ext>
            </a:extLst>
          </p:cNvPr>
          <p:cNvPicPr>
            <a:picLocks noChangeAspect="1"/>
          </p:cNvPicPr>
          <p:nvPr/>
        </p:nvPicPr>
        <p:blipFill rotWithShape="1">
          <a:blip r:embed="rId3"/>
          <a:srcRect r="48483"/>
          <a:stretch/>
        </p:blipFill>
        <p:spPr>
          <a:xfrm>
            <a:off x="9629113" y="358466"/>
            <a:ext cx="2313505" cy="2679411"/>
          </a:xfrm>
          <a:prstGeom prst="rect">
            <a:avLst/>
          </a:prstGeom>
        </p:spPr>
      </p:pic>
      <p:pic>
        <p:nvPicPr>
          <p:cNvPr id="4" name="Picture 3">
            <a:extLst>
              <a:ext uri="{FF2B5EF4-FFF2-40B4-BE49-F238E27FC236}">
                <a16:creationId xmlns:a16="http://schemas.microsoft.com/office/drawing/2014/main" id="{37A3AFFD-0851-028C-AD85-6F2CBA50263B}"/>
              </a:ext>
            </a:extLst>
          </p:cNvPr>
          <p:cNvPicPr>
            <a:picLocks noChangeAspect="1"/>
          </p:cNvPicPr>
          <p:nvPr/>
        </p:nvPicPr>
        <p:blipFill rotWithShape="1">
          <a:blip r:embed="rId3"/>
          <a:srcRect l="51950"/>
          <a:stretch/>
        </p:blipFill>
        <p:spPr>
          <a:xfrm>
            <a:off x="9671630" y="3269672"/>
            <a:ext cx="2270988" cy="2819953"/>
          </a:xfrm>
          <a:prstGeom prst="rect">
            <a:avLst/>
          </a:prstGeom>
        </p:spPr>
      </p:pic>
      <p:sp>
        <p:nvSpPr>
          <p:cNvPr id="7" name="TextBox 6">
            <a:extLst>
              <a:ext uri="{FF2B5EF4-FFF2-40B4-BE49-F238E27FC236}">
                <a16:creationId xmlns:a16="http://schemas.microsoft.com/office/drawing/2014/main" id="{80A09DB9-1343-2E04-B6D2-FC8789EC7A34}"/>
              </a:ext>
            </a:extLst>
          </p:cNvPr>
          <p:cNvSpPr txBox="1"/>
          <p:nvPr/>
        </p:nvSpPr>
        <p:spPr>
          <a:xfrm>
            <a:off x="125835" y="109057"/>
            <a:ext cx="9261446" cy="2569934"/>
          </a:xfrm>
          <a:prstGeom prst="rect">
            <a:avLst/>
          </a:prstGeom>
          <a:noFill/>
        </p:spPr>
        <p:txBody>
          <a:bodyPr wrap="square" rtlCol="0">
            <a:spAutoFit/>
          </a:bodyPr>
          <a:lstStyle/>
          <a:p>
            <a:pPr>
              <a:spcBef>
                <a:spcPts val="600"/>
              </a:spcBef>
            </a:pPr>
            <a:r>
              <a:rPr lang="en-US" sz="2800" dirty="0">
                <a:solidFill>
                  <a:schemeClr val="tx1"/>
                </a:solidFill>
              </a:rPr>
              <a:t>1895: Lufkin Rule Company</a:t>
            </a:r>
            <a:endParaRPr lang="en-US" sz="600" dirty="0">
              <a:solidFill>
                <a:schemeClr val="tx1"/>
              </a:solidFill>
            </a:endParaRPr>
          </a:p>
          <a:p>
            <a:pPr>
              <a:spcBef>
                <a:spcPts val="600"/>
              </a:spcBef>
            </a:pPr>
            <a:br>
              <a:rPr lang="en-US" sz="600" dirty="0">
                <a:solidFill>
                  <a:schemeClr val="tx1"/>
                </a:solidFill>
              </a:rPr>
            </a:br>
            <a:r>
              <a:rPr lang="en-US" sz="2800" dirty="0">
                <a:solidFill>
                  <a:schemeClr val="tx1"/>
                </a:solidFill>
              </a:rPr>
              <a:t>1903: Lufkin Rule was the largest Manufacturer of    </a:t>
            </a:r>
            <a:br>
              <a:rPr lang="en-US" sz="2800" dirty="0">
                <a:solidFill>
                  <a:schemeClr val="tx1"/>
                </a:solidFill>
              </a:rPr>
            </a:br>
            <a:r>
              <a:rPr lang="en-US" sz="2800" dirty="0">
                <a:solidFill>
                  <a:schemeClr val="tx1"/>
                </a:solidFill>
              </a:rPr>
              <a:t>          measuring tapes in the U.S.</a:t>
            </a:r>
            <a:endParaRPr lang="en-US" sz="600" dirty="0">
              <a:solidFill>
                <a:schemeClr val="tx1"/>
              </a:solidFill>
            </a:endParaRPr>
          </a:p>
          <a:p>
            <a:pPr>
              <a:spcBef>
                <a:spcPts val="600"/>
              </a:spcBef>
            </a:pPr>
            <a:br>
              <a:rPr lang="en-US" sz="600" dirty="0">
                <a:solidFill>
                  <a:schemeClr val="tx1"/>
                </a:solidFill>
              </a:rPr>
            </a:br>
            <a:r>
              <a:rPr lang="en-US" sz="2800" dirty="0">
                <a:solidFill>
                  <a:schemeClr val="tx1"/>
                </a:solidFill>
              </a:rPr>
              <a:t>1967: Saginaw Plant closed 1 year after the company  </a:t>
            </a:r>
            <a:br>
              <a:rPr lang="en-US" sz="2800" dirty="0">
                <a:solidFill>
                  <a:schemeClr val="tx1"/>
                </a:solidFill>
              </a:rPr>
            </a:br>
            <a:r>
              <a:rPr lang="en-US" sz="2800" dirty="0">
                <a:solidFill>
                  <a:schemeClr val="tx1"/>
                </a:solidFill>
              </a:rPr>
              <a:t>          was sold to Pratt &amp; Whitney</a:t>
            </a:r>
            <a:endParaRPr lang="en-US" sz="2800" dirty="0"/>
          </a:p>
        </p:txBody>
      </p:sp>
    </p:spTree>
    <p:extLst>
      <p:ext uri="{BB962C8B-B14F-4D97-AF65-F5344CB8AC3E}">
        <p14:creationId xmlns:p14="http://schemas.microsoft.com/office/powerpoint/2010/main" val="35852358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CFBF1E-8629-49CC-BA3A-0CD83E2374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47158" y="4296291"/>
            <a:ext cx="3309471" cy="24254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a:extLst>
              <a:ext uri="{FF2B5EF4-FFF2-40B4-BE49-F238E27FC236}">
                <a16:creationId xmlns:a16="http://schemas.microsoft.com/office/drawing/2014/main" id="{603CE874-B8D3-9668-33BF-238492D42564}"/>
              </a:ext>
            </a:extLst>
          </p:cNvPr>
          <p:cNvPicPr>
            <a:picLocks noChangeAspect="1"/>
          </p:cNvPicPr>
          <p:nvPr/>
        </p:nvPicPr>
        <p:blipFill>
          <a:blip r:embed="rId3"/>
          <a:stretch>
            <a:fillRect/>
          </a:stretch>
        </p:blipFill>
        <p:spPr>
          <a:xfrm>
            <a:off x="67112" y="1503070"/>
            <a:ext cx="8308221" cy="52878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C09C18B3-EC31-4719-3DEF-9A751CD4E654}"/>
              </a:ext>
            </a:extLst>
          </p:cNvPr>
          <p:cNvPicPr>
            <a:picLocks noChangeAspect="1"/>
          </p:cNvPicPr>
          <p:nvPr/>
        </p:nvPicPr>
        <p:blipFill>
          <a:blip r:embed="rId4"/>
          <a:stretch>
            <a:fillRect/>
          </a:stretch>
        </p:blipFill>
        <p:spPr>
          <a:xfrm>
            <a:off x="9408679" y="184446"/>
            <a:ext cx="2647950" cy="381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8CCE943A-E6C0-0748-EB86-DDA860B007BB}"/>
              </a:ext>
            </a:extLst>
          </p:cNvPr>
          <p:cNvSpPr txBox="1"/>
          <p:nvPr/>
        </p:nvSpPr>
        <p:spPr>
          <a:xfrm>
            <a:off x="67112" y="0"/>
            <a:ext cx="8934275" cy="1446550"/>
          </a:xfrm>
          <a:prstGeom prst="rect">
            <a:avLst/>
          </a:prstGeom>
          <a:noFill/>
        </p:spPr>
        <p:txBody>
          <a:bodyPr wrap="square" rtlCol="0">
            <a:spAutoFit/>
          </a:bodyPr>
          <a:lstStyle/>
          <a:p>
            <a:r>
              <a:rPr lang="en-US" sz="2800" dirty="0"/>
              <a:t>1901 - Brooks Boat Company</a:t>
            </a:r>
            <a:endParaRPr lang="en-US" sz="1600" dirty="0"/>
          </a:p>
          <a:p>
            <a:br>
              <a:rPr lang="en-US" sz="200" dirty="0"/>
            </a:br>
            <a:r>
              <a:rPr lang="en-US" sz="200" dirty="0"/>
              <a:t> </a:t>
            </a:r>
            <a:br>
              <a:rPr lang="en-US" sz="1600" dirty="0"/>
            </a:br>
            <a:r>
              <a:rPr lang="en-US" sz="2800" dirty="0"/>
              <a:t>1945 – Closed their doors due to reduced sales   </a:t>
            </a:r>
            <a:br>
              <a:rPr lang="en-US" sz="2800" dirty="0"/>
            </a:br>
            <a:r>
              <a:rPr lang="en-US" sz="2800" dirty="0"/>
              <a:t>           resulting from WW2</a:t>
            </a:r>
          </a:p>
        </p:txBody>
      </p:sp>
    </p:spTree>
    <p:extLst>
      <p:ext uri="{BB962C8B-B14F-4D97-AF65-F5344CB8AC3E}">
        <p14:creationId xmlns:p14="http://schemas.microsoft.com/office/powerpoint/2010/main" val="24647505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Box 3">
            <a:extLst>
              <a:ext uri="{FF2B5EF4-FFF2-40B4-BE49-F238E27FC236}">
                <a16:creationId xmlns:a16="http://schemas.microsoft.com/office/drawing/2014/main" id="{96764EFE-F97F-4318-8B5D-3CA03DC9765D}"/>
              </a:ext>
            </a:extLst>
          </p:cNvPr>
          <p:cNvSpPr txBox="1">
            <a:spLocks noChangeArrowheads="1"/>
          </p:cNvSpPr>
          <p:nvPr/>
        </p:nvSpPr>
        <p:spPr bwMode="auto">
          <a:xfrm>
            <a:off x="34834" y="321929"/>
            <a:ext cx="12122331" cy="138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b="1">
                <a:solidFill>
                  <a:srgbClr val="FFCCCC"/>
                </a:solidFill>
                <a:latin typeface="Comic Sans MS" panose="030F0702030302020204" pitchFamily="66" charset="0"/>
                <a:cs typeface="Arial" panose="020B0604020202020204" pitchFamily="34" charset="0"/>
              </a:defRPr>
            </a:lvl1pPr>
            <a:lvl2pPr marL="742950" indent="-285750">
              <a:defRPr sz="4800" b="1">
                <a:solidFill>
                  <a:srgbClr val="FFCCCC"/>
                </a:solidFill>
                <a:latin typeface="Comic Sans MS" panose="030F0702030302020204" pitchFamily="66" charset="0"/>
                <a:cs typeface="Arial" panose="020B0604020202020204" pitchFamily="34" charset="0"/>
              </a:defRPr>
            </a:lvl2pPr>
            <a:lvl3pPr marL="1143000" indent="-228600">
              <a:defRPr sz="4800" b="1">
                <a:solidFill>
                  <a:srgbClr val="FFCCCC"/>
                </a:solidFill>
                <a:latin typeface="Comic Sans MS" panose="030F0702030302020204" pitchFamily="66" charset="0"/>
                <a:cs typeface="Arial" panose="020B0604020202020204" pitchFamily="34" charset="0"/>
              </a:defRPr>
            </a:lvl3pPr>
            <a:lvl4pPr marL="1600200" indent="-228600">
              <a:defRPr sz="4800" b="1">
                <a:solidFill>
                  <a:srgbClr val="FFCCCC"/>
                </a:solidFill>
                <a:latin typeface="Comic Sans MS" panose="030F0702030302020204" pitchFamily="66" charset="0"/>
                <a:cs typeface="Arial" panose="020B0604020202020204" pitchFamily="34" charset="0"/>
              </a:defRPr>
            </a:lvl4pPr>
            <a:lvl5pPr marL="2057400" indent="-228600">
              <a:defRPr sz="4800" b="1">
                <a:solidFill>
                  <a:srgbClr val="FFCC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b="1">
                <a:solidFill>
                  <a:srgbClr val="FFCC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b="1">
                <a:solidFill>
                  <a:srgbClr val="FFCC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b="1">
                <a:solidFill>
                  <a:srgbClr val="FFCC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b="1">
                <a:solidFill>
                  <a:srgbClr val="FFCCCC"/>
                </a:solidFill>
                <a:latin typeface="Comic Sans MS" panose="030F0702030302020204" pitchFamily="66" charset="0"/>
                <a:cs typeface="Arial" panose="020B0604020202020204" pitchFamily="34" charset="0"/>
              </a:defRPr>
            </a:lvl9pPr>
          </a:lstStyle>
          <a:p>
            <a:pPr eaLnBrk="1" hangingPunct="1">
              <a:lnSpc>
                <a:spcPct val="90000"/>
              </a:lnSpc>
            </a:pPr>
            <a:r>
              <a:rPr lang="en-US" altLang="en-US" sz="2800" b="0" dirty="0">
                <a:solidFill>
                  <a:schemeClr val="tx1"/>
                </a:solidFill>
                <a:latin typeface="+mj-lt"/>
              </a:rPr>
              <a:t>1913 - Wilcox-McKim Motor-Boat Company</a:t>
            </a:r>
          </a:p>
          <a:p>
            <a:pPr eaLnBrk="1" hangingPunct="1">
              <a:lnSpc>
                <a:spcPct val="90000"/>
              </a:lnSpc>
            </a:pPr>
            <a:endParaRPr lang="en-US" altLang="en-US" sz="900" b="0" dirty="0">
              <a:solidFill>
                <a:schemeClr val="tx1"/>
              </a:solidFill>
              <a:latin typeface="+mj-lt"/>
            </a:endParaRPr>
          </a:p>
          <a:p>
            <a:pPr eaLnBrk="1" hangingPunct="1">
              <a:lnSpc>
                <a:spcPct val="90000"/>
              </a:lnSpc>
            </a:pPr>
            <a:r>
              <a:rPr lang="en-US" altLang="en-US" sz="2800" b="0" dirty="0">
                <a:solidFill>
                  <a:schemeClr val="tx1"/>
                </a:solidFill>
                <a:latin typeface="+mj-lt"/>
              </a:rPr>
              <a:t>1915 – Stopped producing outboards and began producing engine valve      </a:t>
            </a:r>
          </a:p>
          <a:p>
            <a:pPr eaLnBrk="1" hangingPunct="1">
              <a:lnSpc>
                <a:spcPct val="90000"/>
              </a:lnSpc>
            </a:pPr>
            <a:r>
              <a:rPr lang="en-US" altLang="en-US" sz="2800" b="0" dirty="0">
                <a:solidFill>
                  <a:schemeClr val="tx1"/>
                </a:solidFill>
                <a:latin typeface="+mj-lt"/>
              </a:rPr>
              <a:t>           train components, eventually selling out to Eaton Corp. </a:t>
            </a:r>
          </a:p>
        </p:txBody>
      </p:sp>
      <p:pic>
        <p:nvPicPr>
          <p:cNvPr id="9" name="Picture 8">
            <a:extLst>
              <a:ext uri="{FF2B5EF4-FFF2-40B4-BE49-F238E27FC236}">
                <a16:creationId xmlns:a16="http://schemas.microsoft.com/office/drawing/2014/main" id="{F19A7BE1-0455-4566-959E-BA2FEC9CBAF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31179" y="2310159"/>
            <a:ext cx="3254928" cy="44020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1">
            <a:extLst>
              <a:ext uri="{FF2B5EF4-FFF2-40B4-BE49-F238E27FC236}">
                <a16:creationId xmlns:a16="http://schemas.microsoft.com/office/drawing/2014/main" id="{BA7C936C-CD34-0FCE-6192-8A153182A47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2423" t="19435" r="417" b="-2124"/>
          <a:stretch/>
        </p:blipFill>
        <p:spPr>
          <a:xfrm>
            <a:off x="4749778" y="2310159"/>
            <a:ext cx="6290481" cy="44020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Effect transition="in" filter="fade">
                                      <p:cBhvr>
                                        <p:cTn id="7" dur="500"/>
                                        <p:tgtEl>
                                          <p:spTgt spid="419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8">
                                            <p:txEl>
                                              <p:pRg st="2" end="2"/>
                                            </p:txEl>
                                          </p:spTgt>
                                        </p:tgtEl>
                                        <p:attrNameLst>
                                          <p:attrName>style.visibility</p:attrName>
                                        </p:attrNameLst>
                                      </p:cBhvr>
                                      <p:to>
                                        <p:strVal val="visible"/>
                                      </p:to>
                                    </p:set>
                                    <p:animEffect transition="in" filter="fade">
                                      <p:cBhvr>
                                        <p:cTn id="12" dur="500"/>
                                        <p:tgtEl>
                                          <p:spTgt spid="4198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1988">
                                            <p:txEl>
                                              <p:pRg st="3" end="3"/>
                                            </p:txEl>
                                          </p:spTgt>
                                        </p:tgtEl>
                                        <p:attrNameLst>
                                          <p:attrName>style.visibility</p:attrName>
                                        </p:attrNameLst>
                                      </p:cBhvr>
                                      <p:to>
                                        <p:strVal val="visible"/>
                                      </p:to>
                                    </p:set>
                                    <p:animEffect transition="in" filter="fade">
                                      <p:cBhvr>
                                        <p:cTn id="15" dur="500"/>
                                        <p:tgtEl>
                                          <p:spTgt spid="419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6FFA61-2317-41C7-8A1D-A5C35B0574E9}"/>
              </a:ext>
            </a:extLst>
          </p:cNvPr>
          <p:cNvPicPr>
            <a:picLocks noGrp="1" noChangeAspect="1"/>
          </p:cNvPicPr>
          <p:nvPr>
            <p:ph idx="1"/>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17683"/>
          <a:stretch/>
        </p:blipFill>
        <p:spPr>
          <a:xfrm>
            <a:off x="964257" y="1911285"/>
            <a:ext cx="7676404" cy="44305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51C124F7-C587-18E5-C231-3267078BE893}"/>
              </a:ext>
            </a:extLst>
          </p:cNvPr>
          <p:cNvSpPr txBox="1"/>
          <p:nvPr/>
        </p:nvSpPr>
        <p:spPr>
          <a:xfrm>
            <a:off x="167780" y="209725"/>
            <a:ext cx="11123802" cy="1046440"/>
          </a:xfrm>
          <a:prstGeom prst="rect">
            <a:avLst/>
          </a:prstGeom>
          <a:noFill/>
        </p:spPr>
        <p:txBody>
          <a:bodyPr wrap="square" rtlCol="0">
            <a:spAutoFit/>
          </a:bodyPr>
          <a:lstStyle/>
          <a:p>
            <a:r>
              <a:rPr lang="en-US" sz="2800" dirty="0"/>
              <a:t>1915 – Eaton Corporation Manufacturing Engine Valves</a:t>
            </a:r>
            <a:br>
              <a:rPr lang="en-US" sz="600" dirty="0"/>
            </a:br>
            <a:br>
              <a:rPr lang="en-US" sz="600" dirty="0"/>
            </a:br>
            <a:r>
              <a:rPr lang="en-US" sz="2800" dirty="0"/>
              <a:t>2008 – Plant was demolished after being closed a few years earlier</a:t>
            </a:r>
            <a:endParaRPr lang="en-US" sz="2400" dirty="0"/>
          </a:p>
        </p:txBody>
      </p:sp>
    </p:spTree>
    <p:extLst>
      <p:ext uri="{BB962C8B-B14F-4D97-AF65-F5344CB8AC3E}">
        <p14:creationId xmlns:p14="http://schemas.microsoft.com/office/powerpoint/2010/main" val="1849155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4165-6428-9ADC-4D0F-761EC29F0E19}"/>
              </a:ext>
            </a:extLst>
          </p:cNvPr>
          <p:cNvSpPr>
            <a:spLocks noGrp="1"/>
          </p:cNvSpPr>
          <p:nvPr>
            <p:ph type="title"/>
          </p:nvPr>
        </p:nvSpPr>
        <p:spPr>
          <a:xfrm>
            <a:off x="0" y="142613"/>
            <a:ext cx="8596668" cy="1320800"/>
          </a:xfrm>
        </p:spPr>
        <p:txBody>
          <a:bodyPr>
            <a:normAutofit/>
          </a:bodyPr>
          <a:lstStyle/>
          <a:p>
            <a:r>
              <a:rPr lang="en-US" sz="4400" b="1" dirty="0">
                <a:solidFill>
                  <a:schemeClr val="tx1"/>
                </a:solidFill>
              </a:rPr>
              <a:t>Introduction – Steven Baird</a:t>
            </a:r>
          </a:p>
        </p:txBody>
      </p:sp>
      <p:sp>
        <p:nvSpPr>
          <p:cNvPr id="3" name="Content Placeholder 2">
            <a:extLst>
              <a:ext uri="{FF2B5EF4-FFF2-40B4-BE49-F238E27FC236}">
                <a16:creationId xmlns:a16="http://schemas.microsoft.com/office/drawing/2014/main" id="{35901562-F79A-7B2D-74A8-FD591230AAF2}"/>
              </a:ext>
            </a:extLst>
          </p:cNvPr>
          <p:cNvSpPr>
            <a:spLocks noGrp="1"/>
          </p:cNvSpPr>
          <p:nvPr>
            <p:ph idx="1"/>
          </p:nvPr>
        </p:nvSpPr>
        <p:spPr>
          <a:xfrm>
            <a:off x="392107" y="969352"/>
            <a:ext cx="10773640" cy="5888648"/>
          </a:xfrm>
        </p:spPr>
        <p:txBody>
          <a:bodyPr>
            <a:normAutofit/>
          </a:bodyPr>
          <a:lstStyle/>
          <a:p>
            <a:r>
              <a:rPr lang="en-US" sz="2400" dirty="0">
                <a:solidFill>
                  <a:schemeClr val="tx1"/>
                </a:solidFill>
              </a:rPr>
              <a:t>Nexteer Automotive’s General Manager of the Central Services group</a:t>
            </a:r>
          </a:p>
          <a:p>
            <a:pPr>
              <a:spcBef>
                <a:spcPts val="2400"/>
              </a:spcBef>
            </a:pPr>
            <a:r>
              <a:rPr lang="en-US" sz="2400" dirty="0">
                <a:solidFill>
                  <a:schemeClr val="tx1"/>
                </a:solidFill>
              </a:rPr>
              <a:t>I have enjoyed a 49-year fun and rewarding career at Nexteer </a:t>
            </a:r>
          </a:p>
          <a:p>
            <a:pPr lvl="1">
              <a:spcBef>
                <a:spcPts val="0"/>
              </a:spcBef>
              <a:buFont typeface="Arial" panose="020B0604020202020204" pitchFamily="34" charset="0"/>
              <a:buChar char="•"/>
            </a:pPr>
            <a:r>
              <a:rPr lang="en-US" sz="2000" dirty="0">
                <a:solidFill>
                  <a:schemeClr val="tx1"/>
                </a:solidFill>
              </a:rPr>
              <a:t>  7 years – Co-op Student</a:t>
            </a:r>
          </a:p>
          <a:p>
            <a:pPr lvl="1">
              <a:spcBef>
                <a:spcPts val="0"/>
              </a:spcBef>
              <a:buFont typeface="Arial" panose="020B0604020202020204" pitchFamily="34" charset="0"/>
              <a:buChar char="•"/>
            </a:pPr>
            <a:r>
              <a:rPr lang="en-US" sz="2000" dirty="0">
                <a:solidFill>
                  <a:schemeClr val="tx1"/>
                </a:solidFill>
              </a:rPr>
              <a:t>16 years – Manufacturing Engineering</a:t>
            </a:r>
          </a:p>
          <a:p>
            <a:pPr lvl="1">
              <a:spcBef>
                <a:spcPts val="0"/>
              </a:spcBef>
              <a:buFont typeface="Arial" panose="020B0604020202020204" pitchFamily="34" charset="0"/>
              <a:buChar char="•"/>
            </a:pPr>
            <a:r>
              <a:rPr lang="en-US" sz="2000" dirty="0">
                <a:solidFill>
                  <a:schemeClr val="tx1"/>
                </a:solidFill>
              </a:rPr>
              <a:t>10 years – Product Engineering</a:t>
            </a:r>
          </a:p>
          <a:p>
            <a:pPr lvl="1">
              <a:spcBef>
                <a:spcPts val="0"/>
              </a:spcBef>
              <a:buFont typeface="Arial" panose="020B0604020202020204" pitchFamily="34" charset="0"/>
              <a:buChar char="•"/>
            </a:pPr>
            <a:r>
              <a:rPr lang="en-US" sz="2000" dirty="0">
                <a:solidFill>
                  <a:schemeClr val="tx1"/>
                </a:solidFill>
              </a:rPr>
              <a:t>10 years – Operations</a:t>
            </a:r>
          </a:p>
          <a:p>
            <a:pPr lvl="1">
              <a:spcBef>
                <a:spcPts val="0"/>
              </a:spcBef>
              <a:buFont typeface="Arial" panose="020B0604020202020204" pitchFamily="34" charset="0"/>
              <a:buChar char="•"/>
            </a:pPr>
            <a:r>
              <a:rPr lang="en-US" sz="2000" dirty="0">
                <a:solidFill>
                  <a:schemeClr val="tx1"/>
                </a:solidFill>
              </a:rPr>
              <a:t>  6 years – Central Services</a:t>
            </a:r>
          </a:p>
          <a:p>
            <a:pPr>
              <a:spcBef>
                <a:spcPts val="2400"/>
              </a:spcBef>
            </a:pPr>
            <a:r>
              <a:rPr lang="en-US" sz="2400" dirty="0">
                <a:solidFill>
                  <a:schemeClr val="tx1"/>
                </a:solidFill>
              </a:rPr>
              <a:t>I represent 5 Generations of Michigan Auto Industry experience</a:t>
            </a:r>
          </a:p>
          <a:p>
            <a:pPr lvl="1">
              <a:spcBef>
                <a:spcPts val="0"/>
              </a:spcBef>
              <a:buSzPct val="102000"/>
              <a:buFont typeface="Arial" panose="020B0604020202020204" pitchFamily="34" charset="0"/>
              <a:buChar char="•"/>
            </a:pPr>
            <a:r>
              <a:rPr lang="en-US" sz="2000" dirty="0">
                <a:solidFill>
                  <a:schemeClr val="tx1"/>
                </a:solidFill>
              </a:rPr>
              <a:t>My Grandfather – James Baird</a:t>
            </a:r>
          </a:p>
          <a:p>
            <a:pPr lvl="1">
              <a:spcBef>
                <a:spcPts val="0"/>
              </a:spcBef>
              <a:buSzPct val="102000"/>
              <a:buFont typeface="Arial" panose="020B0604020202020204" pitchFamily="34" charset="0"/>
              <a:buChar char="•"/>
            </a:pPr>
            <a:r>
              <a:rPr lang="en-US" sz="2000" dirty="0">
                <a:solidFill>
                  <a:schemeClr val="tx1"/>
                </a:solidFill>
              </a:rPr>
              <a:t>My Father – Wellington Baird</a:t>
            </a:r>
          </a:p>
          <a:p>
            <a:pPr lvl="1">
              <a:spcBef>
                <a:spcPts val="0"/>
              </a:spcBef>
              <a:buSzPct val="102000"/>
              <a:buFont typeface="Arial" panose="020B0604020202020204" pitchFamily="34" charset="0"/>
              <a:buChar char="•"/>
            </a:pPr>
            <a:r>
              <a:rPr lang="en-US" sz="2000" dirty="0">
                <a:solidFill>
                  <a:schemeClr val="tx1"/>
                </a:solidFill>
              </a:rPr>
              <a:t>Myself – Steven Baird</a:t>
            </a:r>
          </a:p>
          <a:p>
            <a:pPr lvl="1">
              <a:spcBef>
                <a:spcPts val="0"/>
              </a:spcBef>
              <a:buSzPct val="102000"/>
              <a:buFont typeface="Arial" panose="020B0604020202020204" pitchFamily="34" charset="0"/>
              <a:buChar char="•"/>
            </a:pPr>
            <a:r>
              <a:rPr lang="en-US" sz="2000" dirty="0">
                <a:solidFill>
                  <a:schemeClr val="tx1"/>
                </a:solidFill>
              </a:rPr>
              <a:t>My son – John Baird</a:t>
            </a:r>
          </a:p>
          <a:p>
            <a:pPr lvl="1">
              <a:spcBef>
                <a:spcPts val="0"/>
              </a:spcBef>
              <a:buSzPct val="102000"/>
              <a:buFont typeface="Arial" panose="020B0604020202020204" pitchFamily="34" charset="0"/>
              <a:buChar char="•"/>
            </a:pPr>
            <a:r>
              <a:rPr lang="en-US" sz="2000" dirty="0">
                <a:solidFill>
                  <a:schemeClr val="tx1"/>
                </a:solidFill>
              </a:rPr>
              <a:t>My Granddaughter – Lexi Martin</a:t>
            </a:r>
          </a:p>
          <a:p>
            <a:pPr>
              <a:spcBef>
                <a:spcPts val="2400"/>
              </a:spcBef>
              <a:buSzPct val="102000"/>
              <a:buFont typeface="Wingdings" panose="05000000000000000000" pitchFamily="2" charset="2"/>
              <a:buChar char="Ø"/>
            </a:pPr>
            <a:r>
              <a:rPr lang="en-US" sz="2400" dirty="0">
                <a:solidFill>
                  <a:schemeClr val="tx1"/>
                </a:solidFill>
              </a:rPr>
              <a:t>There should be no doubt that Michigan Manufacturing runs in my blood</a:t>
            </a:r>
          </a:p>
        </p:txBody>
      </p:sp>
      <p:pic>
        <p:nvPicPr>
          <p:cNvPr id="4" name="Picture 3">
            <a:extLst>
              <a:ext uri="{FF2B5EF4-FFF2-40B4-BE49-F238E27FC236}">
                <a16:creationId xmlns:a16="http://schemas.microsoft.com/office/drawing/2014/main" id="{3981EF7E-6255-53A5-D126-8AEABCBD25C8}"/>
              </a:ext>
            </a:extLst>
          </p:cNvPr>
          <p:cNvPicPr>
            <a:picLocks noChangeAspect="1"/>
          </p:cNvPicPr>
          <p:nvPr/>
        </p:nvPicPr>
        <p:blipFill>
          <a:blip r:embed="rId2"/>
          <a:stretch>
            <a:fillRect/>
          </a:stretch>
        </p:blipFill>
        <p:spPr>
          <a:xfrm>
            <a:off x="9761860" y="3432898"/>
            <a:ext cx="2280558" cy="232152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96936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10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10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10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10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1000"/>
                                        <p:tgtEl>
                                          <p:spTgt spid="3">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fade">
                                      <p:cBhvr>
                                        <p:cTn id="47" dur="1000"/>
                                        <p:tgtEl>
                                          <p:spTgt spid="3">
                                            <p:txEl>
                                              <p:pRg st="13" end="13"/>
                                            </p:txEl>
                                          </p:spTgt>
                                        </p:tgtEl>
                                      </p:cBhvr>
                                    </p:animEffect>
                                  </p:childTnLst>
                                </p:cTn>
                              </p:par>
                              <p:par>
                                <p:cTn id="48" presetID="10" presetClass="entr" presetSubtype="0" fill="hold" nodeType="withEffect">
                                  <p:stCondLst>
                                    <p:cond delay="50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915860-76B6-4F7D-911C-CEF2E0A42BA7}"/>
              </a:ext>
            </a:extLst>
          </p:cNvPr>
          <p:cNvPicPr>
            <a:picLocks noGrp="1" noChangeAspect="1"/>
          </p:cNvPicPr>
          <p:nvPr>
            <p:ph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91905" y="1971163"/>
            <a:ext cx="7141386" cy="46642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0EBC539E-BEDA-CDA1-5C5C-A5DD5E828A5C}"/>
              </a:ext>
            </a:extLst>
          </p:cNvPr>
          <p:cNvSpPr txBox="1"/>
          <p:nvPr/>
        </p:nvSpPr>
        <p:spPr>
          <a:xfrm>
            <a:off x="184557" y="130341"/>
            <a:ext cx="11593585" cy="1569660"/>
          </a:xfrm>
          <a:prstGeom prst="rect">
            <a:avLst/>
          </a:prstGeom>
          <a:noFill/>
        </p:spPr>
        <p:txBody>
          <a:bodyPr wrap="square" rtlCol="0">
            <a:spAutoFit/>
          </a:bodyPr>
          <a:lstStyle/>
          <a:p>
            <a:r>
              <a:rPr lang="en-US" sz="2800" dirty="0"/>
              <a:t>1917 - Saginaw Malleable Iron Company</a:t>
            </a:r>
            <a:endParaRPr lang="en-US" sz="600" dirty="0"/>
          </a:p>
          <a:p>
            <a:br>
              <a:rPr lang="en-US" sz="600" dirty="0"/>
            </a:br>
            <a:r>
              <a:rPr lang="en-US" sz="2800" dirty="0"/>
              <a:t>1919 – Purchased by the Saginaw Products company, a division of GM</a:t>
            </a:r>
            <a:endParaRPr lang="en-US" sz="600" dirty="0"/>
          </a:p>
          <a:p>
            <a:br>
              <a:rPr lang="en-US" sz="600" dirty="0"/>
            </a:br>
            <a:r>
              <a:rPr lang="en-US" sz="2800" dirty="0"/>
              <a:t>2007 – Foundry closed</a:t>
            </a:r>
          </a:p>
        </p:txBody>
      </p:sp>
    </p:spTree>
    <p:extLst>
      <p:ext uri="{BB962C8B-B14F-4D97-AF65-F5344CB8AC3E}">
        <p14:creationId xmlns:p14="http://schemas.microsoft.com/office/powerpoint/2010/main" val="14053431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136F41-922C-4699-AFF0-A24F9412BAE8}"/>
              </a:ext>
            </a:extLst>
          </p:cNvPr>
          <p:cNvPicPr>
            <a:picLocks noGrp="1" noChangeAspect="1"/>
          </p:cNvPicPr>
          <p:nvPr>
            <p:ph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2835" y="2004215"/>
            <a:ext cx="8782502" cy="41339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7F322C1A-DE55-4F39-BB21-24E09FFFF337}"/>
              </a:ext>
            </a:extLst>
          </p:cNvPr>
          <p:cNvSpPr txBox="1"/>
          <p:nvPr/>
        </p:nvSpPr>
        <p:spPr>
          <a:xfrm>
            <a:off x="351685" y="6231583"/>
            <a:ext cx="10084220" cy="523220"/>
          </a:xfrm>
          <a:prstGeom prst="rect">
            <a:avLst/>
          </a:prstGeom>
          <a:noFill/>
        </p:spPr>
        <p:txBody>
          <a:bodyPr wrap="square" rtlCol="0">
            <a:spAutoFit/>
          </a:bodyPr>
          <a:lstStyle/>
          <a:p>
            <a:pPr algn="ctr"/>
            <a:r>
              <a:rPr lang="en-US" sz="2800" b="1" dirty="0"/>
              <a:t>Manufacturer of Food and Chemical Processing Equipment</a:t>
            </a:r>
          </a:p>
        </p:txBody>
      </p:sp>
      <p:sp>
        <p:nvSpPr>
          <p:cNvPr id="7" name="TextBox 6">
            <a:extLst>
              <a:ext uri="{FF2B5EF4-FFF2-40B4-BE49-F238E27FC236}">
                <a16:creationId xmlns:a16="http://schemas.microsoft.com/office/drawing/2014/main" id="{DB354288-F5D1-3D72-6B23-8D2B376A6E2F}"/>
              </a:ext>
            </a:extLst>
          </p:cNvPr>
          <p:cNvSpPr txBox="1"/>
          <p:nvPr/>
        </p:nvSpPr>
        <p:spPr>
          <a:xfrm>
            <a:off x="251670" y="152140"/>
            <a:ext cx="11241247" cy="1569660"/>
          </a:xfrm>
          <a:prstGeom prst="rect">
            <a:avLst/>
          </a:prstGeom>
          <a:noFill/>
        </p:spPr>
        <p:txBody>
          <a:bodyPr wrap="square" rtlCol="0">
            <a:spAutoFit/>
          </a:bodyPr>
          <a:lstStyle/>
          <a:p>
            <a:r>
              <a:rPr lang="en-US" sz="2800" dirty="0"/>
              <a:t>1917 - Werner plant opened</a:t>
            </a:r>
            <a:br>
              <a:rPr lang="en-US" sz="600" dirty="0"/>
            </a:br>
            <a:endParaRPr lang="en-US" sz="600" dirty="0"/>
          </a:p>
          <a:p>
            <a:r>
              <a:rPr lang="en-US" sz="2800" dirty="0"/>
              <a:t>1930 - Became Baker Perkins</a:t>
            </a:r>
            <a:br>
              <a:rPr lang="en-US" sz="600" dirty="0"/>
            </a:br>
            <a:endParaRPr lang="en-US" sz="600" dirty="0"/>
          </a:p>
          <a:p>
            <a:r>
              <a:rPr lang="en-US" sz="2800" dirty="0"/>
              <a:t>1987 – Plant closed </a:t>
            </a:r>
            <a:endParaRPr lang="en-US" dirty="0"/>
          </a:p>
        </p:txBody>
      </p:sp>
    </p:spTree>
    <p:extLst>
      <p:ext uri="{BB962C8B-B14F-4D97-AF65-F5344CB8AC3E}">
        <p14:creationId xmlns:p14="http://schemas.microsoft.com/office/powerpoint/2010/main" val="39660788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A1C458-ED37-419C-AA51-9EACB2DA4FC5}"/>
              </a:ext>
            </a:extLst>
          </p:cNvPr>
          <p:cNvSpPr/>
          <p:nvPr/>
        </p:nvSpPr>
        <p:spPr>
          <a:xfrm>
            <a:off x="0" y="37341"/>
            <a:ext cx="11869783" cy="1158779"/>
          </a:xfrm>
          <a:prstGeom prst="rect">
            <a:avLst/>
          </a:prstGeom>
          <a:noFill/>
        </p:spPr>
        <p:txBody>
          <a:bodyPr wrap="square">
            <a:spAutoFit/>
          </a:bodyPr>
          <a:lstStyle/>
          <a:p>
            <a:pPr lvl="0" eaLnBrk="1" hangingPunct="1">
              <a:lnSpc>
                <a:spcPct val="90000"/>
              </a:lnSpc>
            </a:pPr>
            <a:r>
              <a:rPr lang="en-US" altLang="en-US" sz="2800" dirty="0"/>
              <a:t>Saginaw had 13 Automobile / Truck Manufacturing Company start-ups</a:t>
            </a:r>
            <a:endParaRPr lang="en-US" altLang="en-US" sz="100" dirty="0"/>
          </a:p>
          <a:p>
            <a:pPr lvl="0" eaLnBrk="1" hangingPunct="1">
              <a:lnSpc>
                <a:spcPct val="90000"/>
              </a:lnSpc>
            </a:pPr>
            <a:r>
              <a:rPr lang="en-US" altLang="en-US" sz="100" dirty="0"/>
              <a:t> </a:t>
            </a:r>
          </a:p>
          <a:p>
            <a:pPr lvl="0" eaLnBrk="1" hangingPunct="1">
              <a:lnSpc>
                <a:spcPct val="90000"/>
              </a:lnSpc>
            </a:pPr>
            <a:r>
              <a:rPr lang="en-US" altLang="en-US" sz="4800" dirty="0"/>
              <a:t>   None Survive </a:t>
            </a:r>
          </a:p>
        </p:txBody>
      </p:sp>
      <p:pic>
        <p:nvPicPr>
          <p:cNvPr id="3" name="Picture 2">
            <a:extLst>
              <a:ext uri="{FF2B5EF4-FFF2-40B4-BE49-F238E27FC236}">
                <a16:creationId xmlns:a16="http://schemas.microsoft.com/office/drawing/2014/main" id="{45415D33-4945-4244-8368-0637AE2C9F7D}"/>
              </a:ext>
            </a:extLst>
          </p:cNvPr>
          <p:cNvPicPr>
            <a:picLocks noChangeAspect="1"/>
          </p:cNvPicPr>
          <p:nvPr/>
        </p:nvPicPr>
        <p:blipFill>
          <a:blip r:embed="rId3"/>
          <a:stretch>
            <a:fillRect/>
          </a:stretch>
        </p:blipFill>
        <p:spPr>
          <a:xfrm>
            <a:off x="6096000" y="3701498"/>
            <a:ext cx="2385388" cy="1652987"/>
          </a:xfrm>
          <a:prstGeom prst="rect">
            <a:avLst/>
          </a:prstGeom>
          <a:effectLst>
            <a:softEdge rad="63500"/>
          </a:effectLst>
        </p:spPr>
      </p:pic>
      <p:pic>
        <p:nvPicPr>
          <p:cNvPr id="4" name="Picture 3">
            <a:extLst>
              <a:ext uri="{FF2B5EF4-FFF2-40B4-BE49-F238E27FC236}">
                <a16:creationId xmlns:a16="http://schemas.microsoft.com/office/drawing/2014/main" id="{9BDF5EE5-3F6B-4494-BDC0-8BCB68786AE8}"/>
              </a:ext>
            </a:extLst>
          </p:cNvPr>
          <p:cNvPicPr>
            <a:picLocks noChangeAspect="1"/>
          </p:cNvPicPr>
          <p:nvPr/>
        </p:nvPicPr>
        <p:blipFill>
          <a:blip r:embed="rId4"/>
          <a:stretch>
            <a:fillRect/>
          </a:stretch>
        </p:blipFill>
        <p:spPr>
          <a:xfrm>
            <a:off x="9009777" y="3701404"/>
            <a:ext cx="2659304" cy="1653081"/>
          </a:xfrm>
          <a:prstGeom prst="rect">
            <a:avLst/>
          </a:prstGeom>
          <a:effectLst>
            <a:softEdge rad="63500"/>
          </a:effectLst>
        </p:spPr>
      </p:pic>
      <p:sp>
        <p:nvSpPr>
          <p:cNvPr id="5" name="TextBox 4">
            <a:extLst>
              <a:ext uri="{FF2B5EF4-FFF2-40B4-BE49-F238E27FC236}">
                <a16:creationId xmlns:a16="http://schemas.microsoft.com/office/drawing/2014/main" id="{23A20DAD-170D-4041-855A-28DF60AB57D7}"/>
              </a:ext>
            </a:extLst>
          </p:cNvPr>
          <p:cNvSpPr txBox="1"/>
          <p:nvPr/>
        </p:nvSpPr>
        <p:spPr>
          <a:xfrm>
            <a:off x="517352" y="1316135"/>
            <a:ext cx="4545905" cy="4770537"/>
          </a:xfrm>
          <a:prstGeom prst="rect">
            <a:avLst/>
          </a:prstGeom>
          <a:noFill/>
        </p:spPr>
        <p:txBody>
          <a:bodyPr wrap="square" rtlCol="0">
            <a:spAutoFit/>
          </a:bodyPr>
          <a:lstStyle/>
          <a:p>
            <a:pPr algn="ctr"/>
            <a:r>
              <a:rPr lang="en-US" sz="2400" b="1" u="sng" dirty="0"/>
              <a:t>Saginaw’s Auto Manufacturers  </a:t>
            </a:r>
          </a:p>
          <a:p>
            <a:pPr marL="342900" indent="-342900">
              <a:buFont typeface="Arial" panose="020B0604020202020204" pitchFamily="34" charset="0"/>
              <a:buChar char="•"/>
            </a:pPr>
            <a:r>
              <a:rPr lang="en-US" sz="2000" dirty="0"/>
              <a:t>Ayres Automobile Works</a:t>
            </a:r>
          </a:p>
          <a:p>
            <a:pPr marL="342900" indent="-342900">
              <a:buFont typeface="Arial" panose="020B0604020202020204" pitchFamily="34" charset="0"/>
              <a:buChar char="•"/>
            </a:pPr>
            <a:r>
              <a:rPr lang="en-US" sz="2000" dirty="0"/>
              <a:t>Ranier Car Co.</a:t>
            </a:r>
          </a:p>
          <a:p>
            <a:pPr marL="342900" indent="-342900">
              <a:buFont typeface="Arial" panose="020B0604020202020204" pitchFamily="34" charset="0"/>
              <a:buChar char="•"/>
            </a:pPr>
            <a:r>
              <a:rPr lang="en-US" sz="2000" dirty="0"/>
              <a:t>Marquette Car Co.</a:t>
            </a:r>
          </a:p>
          <a:p>
            <a:pPr marL="342900" indent="-342900">
              <a:buFont typeface="Arial" panose="020B0604020202020204" pitchFamily="34" charset="0"/>
              <a:buChar char="•"/>
            </a:pPr>
            <a:r>
              <a:rPr lang="en-US" sz="2000" dirty="0"/>
              <a:t>Lehr Motor Co. </a:t>
            </a:r>
          </a:p>
          <a:p>
            <a:pPr marL="342900" indent="-342900">
              <a:buFont typeface="Arial" panose="020B0604020202020204" pitchFamily="34" charset="0"/>
              <a:buChar char="•"/>
            </a:pPr>
            <a:r>
              <a:rPr lang="en-US" sz="2000" dirty="0"/>
              <a:t>Saginaw Motor Car Co.</a:t>
            </a:r>
          </a:p>
          <a:p>
            <a:pPr marL="342900" indent="-342900">
              <a:buFont typeface="Arial" panose="020B0604020202020204" pitchFamily="34" charset="0"/>
              <a:buChar char="•"/>
            </a:pPr>
            <a:r>
              <a:rPr lang="en-US" sz="2000" dirty="0"/>
              <a:t>Argo Electric Car Co.</a:t>
            </a:r>
          </a:p>
          <a:p>
            <a:pPr marL="342900" indent="-342900">
              <a:buFont typeface="Arial" panose="020B0604020202020204" pitchFamily="34" charset="0"/>
              <a:buChar char="•"/>
            </a:pPr>
            <a:r>
              <a:rPr lang="en-US" sz="2000" dirty="0"/>
              <a:t>Peninsular” Automobile Co.</a:t>
            </a:r>
          </a:p>
          <a:p>
            <a:pPr marL="342900" indent="-342900">
              <a:buFont typeface="Arial" panose="020B0604020202020204" pitchFamily="34" charset="0"/>
              <a:buChar char="•"/>
            </a:pPr>
            <a:r>
              <a:rPr lang="en-US" sz="2000" dirty="0"/>
              <a:t>Saginaw Cycle Car Co.</a:t>
            </a:r>
          </a:p>
          <a:p>
            <a:pPr marL="342900" indent="-342900">
              <a:buFont typeface="Arial" panose="020B0604020202020204" pitchFamily="34" charset="0"/>
              <a:buChar char="•"/>
            </a:pPr>
            <a:r>
              <a:rPr lang="en-US" sz="2000" dirty="0"/>
              <a:t>Duryea Electric Car Co.</a:t>
            </a:r>
          </a:p>
          <a:p>
            <a:pPr marL="342900" indent="-342900">
              <a:buFont typeface="Arial" panose="020B0604020202020204" pitchFamily="34" charset="0"/>
              <a:buChar char="•"/>
            </a:pPr>
            <a:r>
              <a:rPr lang="en-US" sz="2000" dirty="0"/>
              <a:t>Railsbach Car Co.</a:t>
            </a:r>
          </a:p>
          <a:p>
            <a:pPr marL="342900" indent="-342900">
              <a:buFont typeface="Arial" panose="020B0604020202020204" pitchFamily="34" charset="0"/>
              <a:buChar char="•"/>
            </a:pPr>
            <a:r>
              <a:rPr lang="en-US" sz="2000" dirty="0"/>
              <a:t>Borland-Grannis Electric Car Co.</a:t>
            </a:r>
          </a:p>
          <a:p>
            <a:pPr marL="342900" indent="-342900">
              <a:buFont typeface="Arial" panose="020B0604020202020204" pitchFamily="34" charset="0"/>
              <a:buChar char="•"/>
            </a:pPr>
            <a:r>
              <a:rPr lang="en-US" sz="2000" dirty="0"/>
              <a:t>Nelson Brothers Motor Truck Co.</a:t>
            </a:r>
          </a:p>
          <a:p>
            <a:pPr marL="342900" indent="-342900">
              <a:buFont typeface="Arial" panose="020B0604020202020204" pitchFamily="34" charset="0"/>
              <a:buChar char="•"/>
            </a:pPr>
            <a:r>
              <a:rPr lang="en-US" sz="2000" dirty="0"/>
              <a:t>Ruggles Truck Co.</a:t>
            </a:r>
          </a:p>
          <a:p>
            <a:endParaRPr lang="en-US" sz="2000" dirty="0"/>
          </a:p>
        </p:txBody>
      </p:sp>
      <p:pic>
        <p:nvPicPr>
          <p:cNvPr id="8" name="Picture 7">
            <a:extLst>
              <a:ext uri="{FF2B5EF4-FFF2-40B4-BE49-F238E27FC236}">
                <a16:creationId xmlns:a16="http://schemas.microsoft.com/office/drawing/2014/main" id="{DC4633F8-8B11-4CB8-BE02-37253D8DE85B}"/>
              </a:ext>
            </a:extLst>
          </p:cNvPr>
          <p:cNvPicPr>
            <a:picLocks noChangeAspect="1"/>
          </p:cNvPicPr>
          <p:nvPr/>
        </p:nvPicPr>
        <p:blipFill>
          <a:blip r:embed="rId5"/>
          <a:stretch>
            <a:fillRect/>
          </a:stretch>
        </p:blipFill>
        <p:spPr>
          <a:xfrm>
            <a:off x="8093384" y="699150"/>
            <a:ext cx="1881723" cy="2890572"/>
          </a:xfrm>
          <a:prstGeom prst="rect">
            <a:avLst/>
          </a:prstGeom>
          <a:effectLst>
            <a:softEdge rad="63500"/>
          </a:effectLst>
        </p:spPr>
      </p:pic>
      <p:pic>
        <p:nvPicPr>
          <p:cNvPr id="11" name="Picture 10">
            <a:extLst>
              <a:ext uri="{FF2B5EF4-FFF2-40B4-BE49-F238E27FC236}">
                <a16:creationId xmlns:a16="http://schemas.microsoft.com/office/drawing/2014/main" id="{4F6CEE3B-1C8F-4037-9199-1B29D48F6C8C}"/>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Lst>
          </a:blip>
          <a:srcRect l="2000" t="5126"/>
          <a:stretch/>
        </p:blipFill>
        <p:spPr>
          <a:xfrm>
            <a:off x="10071616" y="699150"/>
            <a:ext cx="2008505" cy="2872220"/>
          </a:xfrm>
          <a:prstGeom prst="rect">
            <a:avLst/>
          </a:prstGeom>
          <a:effectLst>
            <a:softEdge rad="63500"/>
          </a:effectLst>
        </p:spPr>
      </p:pic>
      <p:pic>
        <p:nvPicPr>
          <p:cNvPr id="12" name="Picture 11">
            <a:extLst>
              <a:ext uri="{FF2B5EF4-FFF2-40B4-BE49-F238E27FC236}">
                <a16:creationId xmlns:a16="http://schemas.microsoft.com/office/drawing/2014/main" id="{F7EC39D2-5F4D-4997-89F2-10A0CE4BBD87}"/>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Layer>
                </a14:imgProps>
              </a:ext>
            </a:extLst>
          </a:blip>
          <a:stretch>
            <a:fillRect/>
          </a:stretch>
        </p:blipFill>
        <p:spPr>
          <a:xfrm>
            <a:off x="5934891" y="1015601"/>
            <a:ext cx="1881723" cy="2505360"/>
          </a:xfrm>
          <a:prstGeom prst="rect">
            <a:avLst/>
          </a:prstGeom>
          <a:effectLst>
            <a:softEdge rad="63500"/>
          </a:effectLst>
        </p:spPr>
      </p:pic>
      <p:pic>
        <p:nvPicPr>
          <p:cNvPr id="13" name="Picture 12">
            <a:extLst>
              <a:ext uri="{FF2B5EF4-FFF2-40B4-BE49-F238E27FC236}">
                <a16:creationId xmlns:a16="http://schemas.microsoft.com/office/drawing/2014/main" id="{15EF6903-DF46-4E84-936F-4436E90A8FDF}"/>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8800"/>
                    </a14:imgEffect>
                  </a14:imgLayer>
                </a14:imgProps>
              </a:ext>
            </a:extLst>
          </a:blip>
          <a:stretch>
            <a:fillRect/>
          </a:stretch>
        </p:blipFill>
        <p:spPr>
          <a:xfrm>
            <a:off x="4296504" y="5518126"/>
            <a:ext cx="7593759" cy="1281447"/>
          </a:xfrm>
          <a:prstGeom prst="rect">
            <a:avLst/>
          </a:prstGeom>
          <a:effectLst>
            <a:softEdge rad="63500"/>
          </a:effectLst>
        </p:spPr>
      </p:pic>
    </p:spTree>
    <p:extLst>
      <p:ext uri="{BB962C8B-B14F-4D97-AF65-F5344CB8AC3E}">
        <p14:creationId xmlns:p14="http://schemas.microsoft.com/office/powerpoint/2010/main" val="27920411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5402B-3DCF-9E87-7B27-7E9C12AE2B17}"/>
              </a:ext>
            </a:extLst>
          </p:cNvPr>
          <p:cNvSpPr txBox="1"/>
          <p:nvPr/>
        </p:nvSpPr>
        <p:spPr>
          <a:xfrm>
            <a:off x="352337" y="1705451"/>
            <a:ext cx="9773175" cy="3877985"/>
          </a:xfrm>
          <a:prstGeom prst="rect">
            <a:avLst/>
          </a:prstGeom>
          <a:noFill/>
        </p:spPr>
        <p:txBody>
          <a:bodyPr wrap="square" rtlCol="0">
            <a:spAutoFit/>
          </a:bodyPr>
          <a:lstStyle/>
          <a:p>
            <a:pPr marL="285750" indent="-285750">
              <a:spcBef>
                <a:spcPts val="3000"/>
              </a:spcBef>
              <a:buFont typeface="Wingdings" panose="05000000000000000000" pitchFamily="2" charset="2"/>
              <a:buChar char="Ø"/>
            </a:pPr>
            <a:r>
              <a:rPr lang="en-US" sz="2800" dirty="0"/>
              <a:t>Sad Fact: The companies mentioned on the previous pages are no longer in business in the Great Lakes Bay Region</a:t>
            </a:r>
          </a:p>
          <a:p>
            <a:pPr marL="285750" indent="-285750">
              <a:spcBef>
                <a:spcPts val="3000"/>
              </a:spcBef>
              <a:buFont typeface="Wingdings" panose="05000000000000000000" pitchFamily="2" charset="2"/>
              <a:buChar char="Ø"/>
            </a:pPr>
            <a:r>
              <a:rPr lang="en-US" sz="2800" dirty="0"/>
              <a:t>That is why it is so important we all support the Great Lakes Bay Manufacturing Association</a:t>
            </a:r>
          </a:p>
          <a:p>
            <a:pPr marL="285750" indent="-285750">
              <a:spcBef>
                <a:spcPts val="3000"/>
              </a:spcBef>
              <a:buFont typeface="Wingdings" panose="05000000000000000000" pitchFamily="2" charset="2"/>
              <a:buChar char="Ø"/>
            </a:pPr>
            <a:r>
              <a:rPr lang="en-US" sz="2800" dirty="0"/>
              <a:t>Working together, we can keep the Great Lakes Bay region alive and well</a:t>
            </a:r>
          </a:p>
        </p:txBody>
      </p:sp>
      <p:sp>
        <p:nvSpPr>
          <p:cNvPr id="4" name="TextBox 3">
            <a:extLst>
              <a:ext uri="{FF2B5EF4-FFF2-40B4-BE49-F238E27FC236}">
                <a16:creationId xmlns:a16="http://schemas.microsoft.com/office/drawing/2014/main" id="{D43C3E8C-EEA1-83C6-4BCC-407175AF9B44}"/>
              </a:ext>
            </a:extLst>
          </p:cNvPr>
          <p:cNvSpPr txBox="1"/>
          <p:nvPr/>
        </p:nvSpPr>
        <p:spPr>
          <a:xfrm>
            <a:off x="176168" y="192947"/>
            <a:ext cx="8800052" cy="769441"/>
          </a:xfrm>
          <a:prstGeom prst="rect">
            <a:avLst/>
          </a:prstGeom>
          <a:noFill/>
        </p:spPr>
        <p:txBody>
          <a:bodyPr wrap="square" rtlCol="0">
            <a:spAutoFit/>
          </a:bodyPr>
          <a:lstStyle/>
          <a:p>
            <a:r>
              <a:rPr lang="en-US" sz="4400" b="1" dirty="0"/>
              <a:t>Great Lakes Bay Region Today</a:t>
            </a:r>
          </a:p>
        </p:txBody>
      </p:sp>
    </p:spTree>
    <p:extLst>
      <p:ext uri="{BB962C8B-B14F-4D97-AF65-F5344CB8AC3E}">
        <p14:creationId xmlns:p14="http://schemas.microsoft.com/office/powerpoint/2010/main" val="31885094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EDD48-A75E-0511-5692-8E86EDFD3D51}"/>
              </a:ext>
            </a:extLst>
          </p:cNvPr>
          <p:cNvSpPr>
            <a:spLocks noGrp="1"/>
          </p:cNvSpPr>
          <p:nvPr>
            <p:ph type="title"/>
          </p:nvPr>
        </p:nvSpPr>
        <p:spPr>
          <a:xfrm>
            <a:off x="108577" y="91457"/>
            <a:ext cx="8596668" cy="1320800"/>
          </a:xfrm>
        </p:spPr>
        <p:txBody>
          <a:bodyPr>
            <a:normAutofit/>
          </a:bodyPr>
          <a:lstStyle/>
          <a:p>
            <a:r>
              <a:rPr lang="en-US" sz="4400" b="1" dirty="0">
                <a:ln>
                  <a:solidFill>
                    <a:schemeClr val="tx1"/>
                  </a:solidFill>
                </a:ln>
                <a:solidFill>
                  <a:schemeClr val="tx1"/>
                </a:solidFill>
              </a:rPr>
              <a:t>Looking Forward to Tomorrow</a:t>
            </a:r>
          </a:p>
        </p:txBody>
      </p:sp>
      <p:sp>
        <p:nvSpPr>
          <p:cNvPr id="3" name="Content Placeholder 2">
            <a:extLst>
              <a:ext uri="{FF2B5EF4-FFF2-40B4-BE49-F238E27FC236}">
                <a16:creationId xmlns:a16="http://schemas.microsoft.com/office/drawing/2014/main" id="{1F8F7841-577A-DE1C-884E-FFA3D614B047}"/>
              </a:ext>
            </a:extLst>
          </p:cNvPr>
          <p:cNvSpPr>
            <a:spLocks noGrp="1"/>
          </p:cNvSpPr>
          <p:nvPr>
            <p:ph idx="1"/>
          </p:nvPr>
        </p:nvSpPr>
        <p:spPr>
          <a:xfrm>
            <a:off x="275340" y="1169348"/>
            <a:ext cx="9900506" cy="3880773"/>
          </a:xfrm>
        </p:spPr>
        <p:txBody>
          <a:bodyPr>
            <a:normAutofit/>
          </a:bodyPr>
          <a:lstStyle/>
          <a:p>
            <a:r>
              <a:rPr lang="en-US" sz="2800" dirty="0">
                <a:solidFill>
                  <a:schemeClr val="tx1"/>
                </a:solidFill>
              </a:rPr>
              <a:t>We, in this room, are the torch bearers of the future of the Great Lakes Bay Region’s manufacturing sustainability </a:t>
            </a:r>
          </a:p>
          <a:p>
            <a:pPr>
              <a:spcBef>
                <a:spcPts val="3000"/>
              </a:spcBef>
            </a:pPr>
            <a:r>
              <a:rPr lang="en-US" sz="2800" dirty="0">
                <a:solidFill>
                  <a:schemeClr val="tx1"/>
                </a:solidFill>
              </a:rPr>
              <a:t>Let’s all work together to:</a:t>
            </a:r>
          </a:p>
          <a:p>
            <a:pPr lvl="1">
              <a:spcBef>
                <a:spcPts val="600"/>
              </a:spcBef>
              <a:buFont typeface="Arial" panose="020B0604020202020204" pitchFamily="34" charset="0"/>
              <a:buChar char="•"/>
            </a:pPr>
            <a:r>
              <a:rPr lang="en-US" sz="2400" dirty="0">
                <a:solidFill>
                  <a:schemeClr val="tx1"/>
                </a:solidFill>
              </a:rPr>
              <a:t>Keep this region strong &amp; Competitive</a:t>
            </a:r>
          </a:p>
          <a:p>
            <a:pPr lvl="1">
              <a:spcBef>
                <a:spcPts val="600"/>
              </a:spcBef>
              <a:buFont typeface="Arial" panose="020B0604020202020204" pitchFamily="34" charset="0"/>
              <a:buChar char="•"/>
            </a:pPr>
            <a:r>
              <a:rPr lang="en-US" sz="2400" dirty="0">
                <a:solidFill>
                  <a:schemeClr val="tx1"/>
                </a:solidFill>
              </a:rPr>
              <a:t>Keep great jobs in the area</a:t>
            </a:r>
          </a:p>
          <a:p>
            <a:pPr lvl="1">
              <a:spcBef>
                <a:spcPts val="600"/>
              </a:spcBef>
              <a:buFont typeface="Arial" panose="020B0604020202020204" pitchFamily="34" charset="0"/>
              <a:buChar char="•"/>
            </a:pPr>
            <a:r>
              <a:rPr lang="en-US" sz="2400" dirty="0">
                <a:solidFill>
                  <a:schemeClr val="tx1"/>
                </a:solidFill>
              </a:rPr>
              <a:t>Ensure a good future for generations to come</a:t>
            </a:r>
          </a:p>
        </p:txBody>
      </p:sp>
      <p:pic>
        <p:nvPicPr>
          <p:cNvPr id="4" name="Picture 3">
            <a:extLst>
              <a:ext uri="{FF2B5EF4-FFF2-40B4-BE49-F238E27FC236}">
                <a16:creationId xmlns:a16="http://schemas.microsoft.com/office/drawing/2014/main" id="{41308676-9D9A-D637-A7FB-25B70934212B}"/>
              </a:ext>
            </a:extLst>
          </p:cNvPr>
          <p:cNvPicPr>
            <a:picLocks noChangeAspect="1"/>
          </p:cNvPicPr>
          <p:nvPr/>
        </p:nvPicPr>
        <p:blipFill rotWithShape="1">
          <a:blip r:embed="rId2"/>
          <a:srcRect r="35772"/>
          <a:stretch/>
        </p:blipFill>
        <p:spPr>
          <a:xfrm>
            <a:off x="8393737" y="3306618"/>
            <a:ext cx="3703155" cy="3487007"/>
          </a:xfrm>
          <a:prstGeom prst="rect">
            <a:avLst/>
          </a:prstGeom>
        </p:spPr>
      </p:pic>
      <p:pic>
        <p:nvPicPr>
          <p:cNvPr id="5" name="Picture 4">
            <a:extLst>
              <a:ext uri="{FF2B5EF4-FFF2-40B4-BE49-F238E27FC236}">
                <a16:creationId xmlns:a16="http://schemas.microsoft.com/office/drawing/2014/main" id="{0F1DF63A-FB6A-E585-4976-0C109D7338AD}"/>
              </a:ext>
            </a:extLst>
          </p:cNvPr>
          <p:cNvPicPr>
            <a:picLocks noChangeAspect="1"/>
          </p:cNvPicPr>
          <p:nvPr/>
        </p:nvPicPr>
        <p:blipFill>
          <a:blip r:embed="rId3"/>
          <a:stretch>
            <a:fillRect/>
          </a:stretch>
        </p:blipFill>
        <p:spPr>
          <a:xfrm>
            <a:off x="1202705" y="4595911"/>
            <a:ext cx="3489367" cy="2170632"/>
          </a:xfrm>
          <a:prstGeom prst="rect">
            <a:avLst/>
          </a:prstGeom>
        </p:spPr>
      </p:pic>
      <p:pic>
        <p:nvPicPr>
          <p:cNvPr id="6" name="Picture 5">
            <a:extLst>
              <a:ext uri="{FF2B5EF4-FFF2-40B4-BE49-F238E27FC236}">
                <a16:creationId xmlns:a16="http://schemas.microsoft.com/office/drawing/2014/main" id="{4A1EE023-972E-5044-F382-53A9386B08D5}"/>
              </a:ext>
            </a:extLst>
          </p:cNvPr>
          <p:cNvPicPr>
            <a:picLocks noChangeAspect="1"/>
          </p:cNvPicPr>
          <p:nvPr/>
        </p:nvPicPr>
        <p:blipFill>
          <a:blip r:embed="rId4"/>
          <a:stretch>
            <a:fillRect/>
          </a:stretch>
        </p:blipFill>
        <p:spPr>
          <a:xfrm>
            <a:off x="4896810" y="4595910"/>
            <a:ext cx="3379069" cy="2197715"/>
          </a:xfrm>
          <a:prstGeom prst="rect">
            <a:avLst/>
          </a:prstGeom>
        </p:spPr>
      </p:pic>
    </p:spTree>
    <p:extLst>
      <p:ext uri="{BB962C8B-B14F-4D97-AF65-F5344CB8AC3E}">
        <p14:creationId xmlns:p14="http://schemas.microsoft.com/office/powerpoint/2010/main" val="276014344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9217-202A-0B84-D843-99A18487AF12}"/>
              </a:ext>
            </a:extLst>
          </p:cNvPr>
          <p:cNvSpPr>
            <a:spLocks noGrp="1"/>
          </p:cNvSpPr>
          <p:nvPr>
            <p:ph type="title"/>
          </p:nvPr>
        </p:nvSpPr>
        <p:spPr>
          <a:xfrm>
            <a:off x="37750" y="176368"/>
            <a:ext cx="12116500" cy="930979"/>
          </a:xfrm>
        </p:spPr>
        <p:txBody>
          <a:bodyPr>
            <a:noAutofit/>
          </a:bodyPr>
          <a:lstStyle/>
          <a:p>
            <a:r>
              <a:rPr lang="en-US" sz="3200" b="1" i="0" dirty="0">
                <a:ln>
                  <a:solidFill>
                    <a:schemeClr val="tx1"/>
                  </a:solidFill>
                </a:ln>
                <a:solidFill>
                  <a:schemeClr val="tx1"/>
                </a:solidFill>
                <a:effectLst/>
                <a:latin typeface="Lato" panose="020F0502020204030203" pitchFamily="34" charset="0"/>
              </a:rPr>
              <a:t>Let’s </a:t>
            </a:r>
            <a:r>
              <a:rPr lang="en-US" sz="3200" b="1" dirty="0">
                <a:ln>
                  <a:solidFill>
                    <a:schemeClr val="tx1"/>
                  </a:solidFill>
                </a:ln>
                <a:solidFill>
                  <a:schemeClr val="tx1"/>
                </a:solidFill>
                <a:latin typeface="Lato" panose="020F0502020204030203" pitchFamily="34" charset="0"/>
              </a:rPr>
              <a:t>Talk about the “</a:t>
            </a:r>
            <a:r>
              <a:rPr lang="en-US" sz="3200" b="1" i="0" dirty="0">
                <a:ln>
                  <a:solidFill>
                    <a:schemeClr val="tx1"/>
                  </a:solidFill>
                </a:ln>
                <a:solidFill>
                  <a:schemeClr val="tx1"/>
                </a:solidFill>
                <a:effectLst/>
                <a:latin typeface="Lato" panose="020F0502020204030203" pitchFamily="34" charset="0"/>
              </a:rPr>
              <a:t>Great Lakes Bay Manufacturers Association”</a:t>
            </a:r>
            <a:endParaRPr lang="en-US" sz="3200" b="1" dirty="0">
              <a:ln>
                <a:solidFill>
                  <a:schemeClr val="tx1"/>
                </a:solidFill>
              </a:ln>
              <a:solidFill>
                <a:schemeClr val="tx1"/>
              </a:solidFill>
            </a:endParaRPr>
          </a:p>
        </p:txBody>
      </p:sp>
      <p:sp>
        <p:nvSpPr>
          <p:cNvPr id="3" name="Content Placeholder 2">
            <a:extLst>
              <a:ext uri="{FF2B5EF4-FFF2-40B4-BE49-F238E27FC236}">
                <a16:creationId xmlns:a16="http://schemas.microsoft.com/office/drawing/2014/main" id="{9881A743-4F0B-D102-EEA9-804805B33854}"/>
              </a:ext>
            </a:extLst>
          </p:cNvPr>
          <p:cNvSpPr>
            <a:spLocks noGrp="1"/>
          </p:cNvSpPr>
          <p:nvPr>
            <p:ph idx="1"/>
          </p:nvPr>
        </p:nvSpPr>
        <p:spPr>
          <a:xfrm>
            <a:off x="304799" y="956344"/>
            <a:ext cx="10217292" cy="5561901"/>
          </a:xfrm>
        </p:spPr>
        <p:txBody>
          <a:bodyPr>
            <a:normAutofit/>
          </a:bodyPr>
          <a:lstStyle/>
          <a:p>
            <a:pPr>
              <a:buClr>
                <a:srgbClr val="FF0000"/>
              </a:buClr>
            </a:pPr>
            <a:r>
              <a:rPr lang="en-US" sz="2400" b="0" i="0" dirty="0">
                <a:solidFill>
                  <a:schemeClr val="tx1"/>
                </a:solidFill>
                <a:effectLst/>
                <a:latin typeface="Lato" panose="020F0502020204030203" pitchFamily="34" charset="0"/>
              </a:rPr>
              <a:t>Mission Statement:</a:t>
            </a:r>
          </a:p>
          <a:p>
            <a:pPr lvl="1">
              <a:spcBef>
                <a:spcPts val="600"/>
              </a:spcBef>
              <a:buClr>
                <a:srgbClr val="FF0000"/>
              </a:buClr>
              <a:buFont typeface="Arial" panose="020B0604020202020204" pitchFamily="34" charset="0"/>
              <a:buChar char="‒"/>
            </a:pPr>
            <a:r>
              <a:rPr lang="en-US" sz="2000" dirty="0">
                <a:solidFill>
                  <a:schemeClr val="tx1"/>
                </a:solidFill>
                <a:latin typeface="Lato" panose="020F0502020204030203" pitchFamily="34" charset="0"/>
              </a:rPr>
              <a:t>GLBMA is the regional voice for manufacturing, providing members with access to best practices, talent pipeline development, and educational &amp; networking opportunities</a:t>
            </a:r>
            <a:endParaRPr lang="en-US" sz="2000" b="0" i="0" dirty="0">
              <a:solidFill>
                <a:schemeClr val="tx1"/>
              </a:solidFill>
              <a:effectLst/>
              <a:latin typeface="Lato" panose="020F0502020204030203" pitchFamily="34" charset="0"/>
            </a:endParaRPr>
          </a:p>
          <a:p>
            <a:pPr>
              <a:spcBef>
                <a:spcPts val="2400"/>
              </a:spcBef>
              <a:buClr>
                <a:srgbClr val="FF0000"/>
              </a:buClr>
            </a:pPr>
            <a:r>
              <a:rPr lang="en-US" sz="2400" b="0" i="0" dirty="0">
                <a:solidFill>
                  <a:schemeClr val="tx1"/>
                </a:solidFill>
                <a:effectLst/>
                <a:latin typeface="Lato" panose="020F0502020204030203" pitchFamily="34" charset="0"/>
              </a:rPr>
              <a:t>Vision Statement:</a:t>
            </a:r>
          </a:p>
          <a:p>
            <a:pPr lvl="1">
              <a:spcBef>
                <a:spcPts val="600"/>
              </a:spcBef>
              <a:buClr>
                <a:srgbClr val="FF0000"/>
              </a:buClr>
              <a:buFont typeface="Arial" panose="020B0604020202020204" pitchFamily="34" charset="0"/>
              <a:buChar char="‒"/>
            </a:pPr>
            <a:r>
              <a:rPr lang="en-US" sz="2000" dirty="0">
                <a:solidFill>
                  <a:schemeClr val="tx1"/>
                </a:solidFill>
                <a:latin typeface="Lato" panose="020F0502020204030203" pitchFamily="34" charset="0"/>
              </a:rPr>
              <a:t>A highly engaged and growing membership association recognized for enhancing the visibility and economic vitality of manufacturing in our region</a:t>
            </a:r>
            <a:r>
              <a:rPr lang="en-US" sz="2000" b="0" i="0" dirty="0">
                <a:solidFill>
                  <a:schemeClr val="tx1"/>
                </a:solidFill>
                <a:effectLst/>
                <a:latin typeface="Lato" panose="020F0502020204030203" pitchFamily="34" charset="0"/>
              </a:rPr>
              <a:t> </a:t>
            </a:r>
          </a:p>
        </p:txBody>
      </p:sp>
      <p:pic>
        <p:nvPicPr>
          <p:cNvPr id="7" name="Picture 6" descr="Text&#10;&#10;Description automatically generated">
            <a:extLst>
              <a:ext uri="{FF2B5EF4-FFF2-40B4-BE49-F238E27FC236}">
                <a16:creationId xmlns:a16="http://schemas.microsoft.com/office/drawing/2014/main" id="{7266C355-938B-080C-FF2B-C37E7CB8D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574" y="4236540"/>
            <a:ext cx="4472141" cy="2281705"/>
          </a:xfrm>
          <a:prstGeom prst="rect">
            <a:avLst/>
          </a:prstGeom>
        </p:spPr>
      </p:pic>
    </p:spTree>
    <p:extLst>
      <p:ext uri="{BB962C8B-B14F-4D97-AF65-F5344CB8AC3E}">
        <p14:creationId xmlns:p14="http://schemas.microsoft.com/office/powerpoint/2010/main" val="113033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0ACB1-AA7E-8812-86F9-1B15104F0031}"/>
              </a:ext>
            </a:extLst>
          </p:cNvPr>
          <p:cNvSpPr>
            <a:spLocks noGrp="1"/>
          </p:cNvSpPr>
          <p:nvPr>
            <p:ph type="title"/>
          </p:nvPr>
        </p:nvSpPr>
        <p:spPr>
          <a:xfrm>
            <a:off x="142612" y="0"/>
            <a:ext cx="10372987" cy="809897"/>
          </a:xfrm>
        </p:spPr>
        <p:txBody>
          <a:bodyPr>
            <a:normAutofit/>
          </a:bodyPr>
          <a:lstStyle/>
          <a:p>
            <a:r>
              <a:rPr lang="en-US" b="1" dirty="0">
                <a:ln>
                  <a:solidFill>
                    <a:schemeClr val="tx1"/>
                  </a:solidFill>
                </a:ln>
                <a:solidFill>
                  <a:schemeClr val="tx1"/>
                </a:solidFill>
              </a:rPr>
              <a:t>GLBMA History</a:t>
            </a:r>
          </a:p>
        </p:txBody>
      </p:sp>
      <p:sp>
        <p:nvSpPr>
          <p:cNvPr id="3" name="Content Placeholder 2">
            <a:extLst>
              <a:ext uri="{FF2B5EF4-FFF2-40B4-BE49-F238E27FC236}">
                <a16:creationId xmlns:a16="http://schemas.microsoft.com/office/drawing/2014/main" id="{07F4F21E-01CD-8CA2-9F48-0AA36DEEE619}"/>
              </a:ext>
            </a:extLst>
          </p:cNvPr>
          <p:cNvSpPr>
            <a:spLocks noGrp="1"/>
          </p:cNvSpPr>
          <p:nvPr>
            <p:ph idx="1"/>
          </p:nvPr>
        </p:nvSpPr>
        <p:spPr>
          <a:xfrm>
            <a:off x="333783" y="862658"/>
            <a:ext cx="9848034" cy="6003381"/>
          </a:xfrm>
        </p:spPr>
        <p:txBody>
          <a:bodyPr>
            <a:normAutofit/>
          </a:bodyPr>
          <a:lstStyle/>
          <a:p>
            <a:pPr algn="l">
              <a:lnSpc>
                <a:spcPct val="100000"/>
              </a:lnSpc>
              <a:buClr>
                <a:srgbClr val="FF0000"/>
              </a:buClr>
              <a:buSzPct val="100000"/>
              <a:buFont typeface="Wingdings" panose="05000000000000000000" pitchFamily="2" charset="2"/>
              <a:buChar char="Ø"/>
            </a:pPr>
            <a:r>
              <a:rPr lang="en-US" sz="2400" b="1" i="0" dirty="0">
                <a:solidFill>
                  <a:schemeClr val="tx1"/>
                </a:solidFill>
                <a:effectLst/>
                <a:latin typeface="Roboto" panose="02000000000000000000" pitchFamily="2" charset="0"/>
              </a:rPr>
              <a:t>1906</a:t>
            </a:r>
          </a:p>
          <a:p>
            <a:pPr lvl="1">
              <a:lnSpc>
                <a:spcPct val="100000"/>
              </a:lnSpc>
              <a:buClr>
                <a:srgbClr val="FF0000"/>
              </a:buClr>
            </a:pPr>
            <a:r>
              <a:rPr lang="en-US" sz="2000" b="0" i="0" dirty="0">
                <a:solidFill>
                  <a:schemeClr val="tx1"/>
                </a:solidFill>
                <a:effectLst/>
                <a:latin typeface="Roboto" panose="02000000000000000000" pitchFamily="2" charset="0"/>
              </a:rPr>
              <a:t>Saginaw manufacturing rapidly expanded during this time    </a:t>
            </a:r>
          </a:p>
          <a:p>
            <a:pPr lvl="1">
              <a:lnSpc>
                <a:spcPct val="100000"/>
              </a:lnSpc>
              <a:buClr>
                <a:srgbClr val="FF0000"/>
              </a:buClr>
            </a:pPr>
            <a:r>
              <a:rPr lang="en-US" sz="2000" dirty="0">
                <a:solidFill>
                  <a:schemeClr val="tx1"/>
                </a:solidFill>
                <a:latin typeface="Roboto" panose="02000000000000000000" pitchFamily="2" charset="0"/>
              </a:rPr>
              <a:t>The </a:t>
            </a:r>
            <a:r>
              <a:rPr lang="en-US" sz="2000" b="0" i="0" dirty="0">
                <a:solidFill>
                  <a:schemeClr val="tx1"/>
                </a:solidFill>
                <a:effectLst/>
                <a:latin typeface="Roboto" panose="02000000000000000000" pitchFamily="2" charset="0"/>
              </a:rPr>
              <a:t>Brewster park area became one of the first industrial parks in Saginaw</a:t>
            </a:r>
          </a:p>
          <a:p>
            <a:pPr lvl="1">
              <a:lnSpc>
                <a:spcPct val="100000"/>
              </a:lnSpc>
              <a:buClr>
                <a:srgbClr val="FF0000"/>
              </a:buClr>
            </a:pPr>
            <a:r>
              <a:rPr lang="en-US" sz="2000" b="0" i="0" dirty="0">
                <a:solidFill>
                  <a:schemeClr val="tx1"/>
                </a:solidFill>
                <a:effectLst/>
                <a:latin typeface="Roboto" panose="02000000000000000000" pitchFamily="2" charset="0"/>
              </a:rPr>
              <a:t>$212,000 was raised to provide free land for new manufacturers, bringing together various companies that manufactured items such as: matches, plate glass, phonograph cabinets, pianos, automobiles, bicycles and cash registers to name a few</a:t>
            </a:r>
          </a:p>
          <a:p>
            <a:pPr marL="457200" lvl="1" indent="0">
              <a:lnSpc>
                <a:spcPct val="100000"/>
              </a:lnSpc>
              <a:buClr>
                <a:srgbClr val="FF0000"/>
              </a:buClr>
              <a:buNone/>
            </a:pPr>
            <a:endParaRPr lang="en-US" sz="800" b="0" i="0" dirty="0">
              <a:solidFill>
                <a:schemeClr val="tx1"/>
              </a:solidFill>
              <a:effectLst/>
              <a:latin typeface="Roboto" panose="02000000000000000000" pitchFamily="2" charset="0"/>
            </a:endParaRPr>
          </a:p>
          <a:p>
            <a:pPr algn="l">
              <a:lnSpc>
                <a:spcPct val="100000"/>
              </a:lnSpc>
              <a:spcBef>
                <a:spcPts val="1800"/>
              </a:spcBef>
              <a:buClr>
                <a:srgbClr val="FF0000"/>
              </a:buClr>
              <a:buSzPct val="100000"/>
              <a:buFont typeface="Wingdings" panose="05000000000000000000" pitchFamily="2" charset="2"/>
              <a:buChar char="Ø"/>
            </a:pPr>
            <a:r>
              <a:rPr lang="en-US" sz="2400" b="1" i="0" dirty="0">
                <a:solidFill>
                  <a:schemeClr val="tx1"/>
                </a:solidFill>
                <a:effectLst/>
                <a:latin typeface="Roboto" panose="02000000000000000000" pitchFamily="2" charset="0"/>
              </a:rPr>
              <a:t>1911</a:t>
            </a:r>
          </a:p>
          <a:p>
            <a:pPr lvl="1">
              <a:lnSpc>
                <a:spcPct val="100000"/>
              </a:lnSpc>
              <a:buClr>
                <a:srgbClr val="FF0000"/>
              </a:buClr>
            </a:pPr>
            <a:r>
              <a:rPr lang="en-US" sz="2000" b="0" i="0" dirty="0">
                <a:solidFill>
                  <a:schemeClr val="tx1"/>
                </a:solidFill>
                <a:effectLst/>
                <a:latin typeface="Roboto" panose="02000000000000000000" pitchFamily="2" charset="0"/>
              </a:rPr>
              <a:t>Joseph Tracy assumed the </a:t>
            </a:r>
            <a:r>
              <a:rPr lang="en-US" sz="2000" dirty="0">
                <a:solidFill>
                  <a:schemeClr val="tx1"/>
                </a:solidFill>
                <a:latin typeface="Roboto" panose="02000000000000000000" pitchFamily="2" charset="0"/>
              </a:rPr>
              <a:t>responsibilities</a:t>
            </a:r>
            <a:r>
              <a:rPr lang="en-US" sz="2000" b="0" i="0" dirty="0">
                <a:solidFill>
                  <a:schemeClr val="tx1"/>
                </a:solidFill>
                <a:effectLst/>
                <a:latin typeface="Roboto" panose="02000000000000000000" pitchFamily="2" charset="0"/>
              </a:rPr>
              <a:t> of the Merchants and Manufacturers Fund as well as the Board of Trade  </a:t>
            </a:r>
          </a:p>
          <a:p>
            <a:pPr lvl="1">
              <a:lnSpc>
                <a:spcPct val="100000"/>
              </a:lnSpc>
              <a:buClr>
                <a:srgbClr val="FF0000"/>
              </a:buClr>
            </a:pPr>
            <a:r>
              <a:rPr lang="en-US" sz="2000" b="0" i="0" dirty="0">
                <a:solidFill>
                  <a:schemeClr val="tx1"/>
                </a:solidFill>
                <a:effectLst/>
                <a:latin typeface="Roboto" panose="02000000000000000000" pitchFamily="2" charset="0"/>
              </a:rPr>
              <a:t>He entered into an agreement with the Grand Truck Railway Company of Canada to lease three lots on Brown Street for $1 a year.</a:t>
            </a:r>
          </a:p>
          <a:p>
            <a:endParaRPr lang="en-US" dirty="0"/>
          </a:p>
        </p:txBody>
      </p:sp>
    </p:spTree>
    <p:extLst>
      <p:ext uri="{BB962C8B-B14F-4D97-AF65-F5344CB8AC3E}">
        <p14:creationId xmlns:p14="http://schemas.microsoft.com/office/powerpoint/2010/main" val="11248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0ACB1-AA7E-8812-86F9-1B15104F0031}"/>
              </a:ext>
            </a:extLst>
          </p:cNvPr>
          <p:cNvSpPr>
            <a:spLocks noGrp="1"/>
          </p:cNvSpPr>
          <p:nvPr>
            <p:ph type="title"/>
          </p:nvPr>
        </p:nvSpPr>
        <p:spPr>
          <a:xfrm>
            <a:off x="142612" y="0"/>
            <a:ext cx="10372987" cy="809897"/>
          </a:xfrm>
        </p:spPr>
        <p:txBody>
          <a:bodyPr>
            <a:normAutofit/>
          </a:bodyPr>
          <a:lstStyle/>
          <a:p>
            <a:r>
              <a:rPr lang="en-US" b="1" dirty="0">
                <a:ln>
                  <a:solidFill>
                    <a:schemeClr val="tx1"/>
                  </a:solidFill>
                </a:ln>
                <a:solidFill>
                  <a:schemeClr val="tx1"/>
                </a:solidFill>
              </a:rPr>
              <a:t>GLBMA History Review</a:t>
            </a:r>
          </a:p>
        </p:txBody>
      </p:sp>
      <p:sp>
        <p:nvSpPr>
          <p:cNvPr id="3" name="Content Placeholder 2">
            <a:extLst>
              <a:ext uri="{FF2B5EF4-FFF2-40B4-BE49-F238E27FC236}">
                <a16:creationId xmlns:a16="http://schemas.microsoft.com/office/drawing/2014/main" id="{07F4F21E-01CD-8CA2-9F48-0AA36DEEE619}"/>
              </a:ext>
            </a:extLst>
          </p:cNvPr>
          <p:cNvSpPr>
            <a:spLocks noGrp="1"/>
          </p:cNvSpPr>
          <p:nvPr>
            <p:ph idx="1"/>
          </p:nvPr>
        </p:nvSpPr>
        <p:spPr>
          <a:xfrm>
            <a:off x="0" y="809898"/>
            <a:ext cx="11397342" cy="5548958"/>
          </a:xfrm>
        </p:spPr>
        <p:txBody>
          <a:bodyPr>
            <a:normAutofit fontScale="70000" lnSpcReduction="20000"/>
          </a:bodyPr>
          <a:lstStyle/>
          <a:p>
            <a:pPr algn="l">
              <a:lnSpc>
                <a:spcPct val="120000"/>
              </a:lnSpc>
              <a:spcBef>
                <a:spcPts val="1200"/>
              </a:spcBef>
              <a:buClr>
                <a:srgbClr val="FF0000"/>
              </a:buClr>
              <a:buFont typeface="Wingdings" panose="05000000000000000000" pitchFamily="2" charset="2"/>
              <a:buChar char="Ø"/>
            </a:pPr>
            <a:r>
              <a:rPr lang="en-US" sz="3400" b="1" i="0" dirty="0">
                <a:solidFill>
                  <a:schemeClr val="tx1"/>
                </a:solidFill>
                <a:effectLst/>
                <a:latin typeface="Roboto" panose="02000000000000000000" pitchFamily="2" charset="0"/>
              </a:rPr>
              <a:t>1912</a:t>
            </a:r>
          </a:p>
          <a:p>
            <a:pPr lvl="1">
              <a:lnSpc>
                <a:spcPct val="120000"/>
              </a:lnSpc>
              <a:buClr>
                <a:srgbClr val="FF0000"/>
              </a:buClr>
            </a:pPr>
            <a:r>
              <a:rPr lang="en-US" sz="3000" dirty="0">
                <a:solidFill>
                  <a:schemeClr val="tx1"/>
                </a:solidFill>
                <a:latin typeface="Roboto" panose="02000000000000000000" pitchFamily="2" charset="0"/>
              </a:rPr>
              <a:t>T</a:t>
            </a:r>
            <a:r>
              <a:rPr lang="en-US" sz="3000" b="0" i="0" dirty="0">
                <a:solidFill>
                  <a:schemeClr val="tx1"/>
                </a:solidFill>
                <a:effectLst/>
                <a:latin typeface="Roboto" panose="02000000000000000000" pitchFamily="2" charset="0"/>
              </a:rPr>
              <a:t>he </a:t>
            </a:r>
            <a:r>
              <a:rPr lang="en-US" sz="3000" b="1" i="0" dirty="0">
                <a:solidFill>
                  <a:schemeClr val="tx1"/>
                </a:solidFill>
                <a:effectLst/>
                <a:latin typeface="Roboto" panose="02000000000000000000" pitchFamily="2" charset="0"/>
              </a:rPr>
              <a:t>Saginaw Manufacturers Association</a:t>
            </a:r>
            <a:r>
              <a:rPr lang="en-US" sz="3000" b="0" i="0" dirty="0">
                <a:solidFill>
                  <a:schemeClr val="tx1"/>
                </a:solidFill>
                <a:effectLst/>
                <a:latin typeface="Roboto" panose="02000000000000000000" pitchFamily="2" charset="0"/>
              </a:rPr>
              <a:t> was born through the joint efforts of:</a:t>
            </a:r>
          </a:p>
          <a:p>
            <a:pPr lvl="2">
              <a:lnSpc>
                <a:spcPct val="120000"/>
              </a:lnSpc>
              <a:spcBef>
                <a:spcPts val="0"/>
              </a:spcBef>
              <a:buClr>
                <a:srgbClr val="FF0000"/>
              </a:buClr>
              <a:buFont typeface="Arial" panose="020B0604020202020204" pitchFamily="34" charset="0"/>
              <a:buChar char="‒"/>
            </a:pPr>
            <a:r>
              <a:rPr lang="en-US" sz="2500" b="0" i="0" dirty="0">
                <a:solidFill>
                  <a:schemeClr val="tx1"/>
                </a:solidFill>
                <a:effectLst/>
                <a:latin typeface="Roboto" panose="02000000000000000000" pitchFamily="2" charset="0"/>
              </a:rPr>
              <a:t>Harry Wickes – Wickes Boiler Company &amp; Saginaw’s Coal Mining Industry            </a:t>
            </a:r>
          </a:p>
          <a:p>
            <a:pPr lvl="2">
              <a:lnSpc>
                <a:spcPct val="120000"/>
              </a:lnSpc>
              <a:spcBef>
                <a:spcPts val="0"/>
              </a:spcBef>
              <a:buClr>
                <a:srgbClr val="FF0000"/>
              </a:buClr>
              <a:buFont typeface="Arial" panose="020B0604020202020204" pitchFamily="34" charset="0"/>
              <a:buChar char="‒"/>
            </a:pPr>
            <a:r>
              <a:rPr lang="en-US" sz="2500" b="0" i="0" dirty="0">
                <a:solidFill>
                  <a:schemeClr val="tx1"/>
                </a:solidFill>
                <a:effectLst/>
                <a:latin typeface="Roboto" panose="02000000000000000000" pitchFamily="2" charset="0"/>
              </a:rPr>
              <a:t>Theodore Huss – Lufkin Rule Manager     </a:t>
            </a:r>
          </a:p>
          <a:p>
            <a:pPr lvl="2">
              <a:lnSpc>
                <a:spcPct val="120000"/>
              </a:lnSpc>
              <a:spcBef>
                <a:spcPts val="0"/>
              </a:spcBef>
              <a:buClr>
                <a:srgbClr val="FF0000"/>
              </a:buClr>
              <a:buFont typeface="Arial" panose="020B0604020202020204" pitchFamily="34" charset="0"/>
              <a:buChar char="‒"/>
            </a:pPr>
            <a:r>
              <a:rPr lang="en-US" sz="2500" b="0" i="0" dirty="0">
                <a:solidFill>
                  <a:schemeClr val="tx1"/>
                </a:solidFill>
                <a:effectLst/>
                <a:latin typeface="Roboto" panose="02000000000000000000" pitchFamily="2" charset="0"/>
              </a:rPr>
              <a:t>John L. Jackson  - Jackson, Church &amp; Wilcox Steering Company &amp; Saginaw Brick Company    </a:t>
            </a:r>
          </a:p>
          <a:p>
            <a:pPr lvl="2">
              <a:lnSpc>
                <a:spcPct val="120000"/>
              </a:lnSpc>
              <a:spcBef>
                <a:spcPts val="0"/>
              </a:spcBef>
              <a:buClr>
                <a:srgbClr val="FF0000"/>
              </a:buClr>
              <a:buFont typeface="Arial" panose="020B0604020202020204" pitchFamily="34" charset="0"/>
              <a:buChar char="‒"/>
            </a:pPr>
            <a:r>
              <a:rPr lang="en-US" sz="2500" b="0" i="0" dirty="0">
                <a:solidFill>
                  <a:schemeClr val="tx1"/>
                </a:solidFill>
                <a:effectLst/>
                <a:latin typeface="Roboto" panose="02000000000000000000" pitchFamily="2" charset="0"/>
              </a:rPr>
              <a:t>A.C. Melze – Founder of Merrill, Michigan                </a:t>
            </a:r>
          </a:p>
          <a:p>
            <a:pPr lvl="2">
              <a:lnSpc>
                <a:spcPct val="120000"/>
              </a:lnSpc>
              <a:spcBef>
                <a:spcPts val="0"/>
              </a:spcBef>
              <a:buClr>
                <a:srgbClr val="FF0000"/>
              </a:buClr>
              <a:buFont typeface="Arial" panose="020B0604020202020204" pitchFamily="34" charset="0"/>
              <a:buChar char="‒"/>
            </a:pPr>
            <a:r>
              <a:rPr lang="en-US" sz="2500" b="0" i="0" dirty="0">
                <a:solidFill>
                  <a:schemeClr val="tx1"/>
                </a:solidFill>
                <a:effectLst/>
                <a:latin typeface="Roboto" panose="02000000000000000000" pitchFamily="2" charset="0"/>
              </a:rPr>
              <a:t>Benton Hanchett – Lawyer &amp; Bank President           </a:t>
            </a:r>
          </a:p>
          <a:p>
            <a:pPr lvl="2">
              <a:lnSpc>
                <a:spcPct val="120000"/>
              </a:lnSpc>
              <a:spcBef>
                <a:spcPts val="0"/>
              </a:spcBef>
              <a:buClr>
                <a:srgbClr val="FF0000"/>
              </a:buClr>
              <a:buFont typeface="Arial" panose="020B0604020202020204" pitchFamily="34" charset="0"/>
              <a:buChar char="‒"/>
            </a:pPr>
            <a:r>
              <a:rPr lang="en-US" sz="2500" b="0" i="0" dirty="0">
                <a:solidFill>
                  <a:schemeClr val="tx1"/>
                </a:solidFill>
                <a:effectLst/>
                <a:latin typeface="Roboto" panose="02000000000000000000" pitchFamily="2" charset="0"/>
              </a:rPr>
              <a:t>Ralph Morley – Hardware Distributor</a:t>
            </a:r>
          </a:p>
          <a:p>
            <a:pPr lvl="2">
              <a:lnSpc>
                <a:spcPct val="120000"/>
              </a:lnSpc>
              <a:spcBef>
                <a:spcPts val="0"/>
              </a:spcBef>
              <a:buClr>
                <a:srgbClr val="FF0000"/>
              </a:buClr>
              <a:buFont typeface="Arial" panose="020B0604020202020204" pitchFamily="34" charset="0"/>
              <a:buChar char="‒"/>
            </a:pPr>
            <a:r>
              <a:rPr lang="en-US" sz="2500" b="0" i="0" dirty="0">
                <a:solidFill>
                  <a:schemeClr val="tx1"/>
                </a:solidFill>
                <a:effectLst/>
                <a:latin typeface="Roboto" panose="02000000000000000000" pitchFamily="2" charset="0"/>
              </a:rPr>
              <a:t>Max Heavenrich – Clothing Business Owner</a:t>
            </a:r>
          </a:p>
          <a:p>
            <a:pPr lvl="2">
              <a:lnSpc>
                <a:spcPct val="120000"/>
              </a:lnSpc>
              <a:spcBef>
                <a:spcPts val="0"/>
              </a:spcBef>
              <a:buClr>
                <a:srgbClr val="FF0000"/>
              </a:buClr>
              <a:buFont typeface="Arial" panose="020B0604020202020204" pitchFamily="34" charset="0"/>
              <a:buChar char="‒"/>
            </a:pPr>
            <a:r>
              <a:rPr lang="en-US" sz="2500" b="0" i="0" dirty="0">
                <a:solidFill>
                  <a:schemeClr val="tx1"/>
                </a:solidFill>
                <a:effectLst/>
                <a:latin typeface="Roboto" panose="02000000000000000000" pitchFamily="2" charset="0"/>
              </a:rPr>
              <a:t>Arthur D. Eddy – Salt Works, Flour Mills, Grain Elevators, Coal Washers, and Concrete pipe factory</a:t>
            </a:r>
          </a:p>
          <a:p>
            <a:pPr lvl="2">
              <a:lnSpc>
                <a:spcPct val="120000"/>
              </a:lnSpc>
              <a:spcBef>
                <a:spcPts val="0"/>
              </a:spcBef>
              <a:buClr>
                <a:srgbClr val="FF0000"/>
              </a:buClr>
              <a:buFont typeface="Arial" panose="020B0604020202020204" pitchFamily="34" charset="0"/>
              <a:buChar char="‒"/>
            </a:pPr>
            <a:r>
              <a:rPr lang="en-US" sz="2500" b="0" i="0" dirty="0">
                <a:solidFill>
                  <a:schemeClr val="tx1"/>
                </a:solidFill>
                <a:effectLst/>
                <a:latin typeface="Roboto" panose="02000000000000000000" pitchFamily="2" charset="0"/>
              </a:rPr>
              <a:t>Delbert E. Prall – Druggist,  Founder of D.E. Prall &amp; Co.</a:t>
            </a:r>
          </a:p>
          <a:p>
            <a:pPr lvl="2">
              <a:lnSpc>
                <a:spcPct val="120000"/>
              </a:lnSpc>
              <a:spcBef>
                <a:spcPts val="0"/>
              </a:spcBef>
              <a:buClr>
                <a:srgbClr val="FF0000"/>
              </a:buClr>
              <a:buFont typeface="Arial" panose="020B0604020202020204" pitchFamily="34" charset="0"/>
              <a:buChar char="‒"/>
            </a:pPr>
            <a:r>
              <a:rPr lang="en-US" sz="2500" b="0" i="0" dirty="0">
                <a:solidFill>
                  <a:schemeClr val="tx1"/>
                </a:solidFill>
                <a:effectLst/>
                <a:latin typeface="Roboto" panose="02000000000000000000" pitchFamily="2" charset="0"/>
              </a:rPr>
              <a:t>James S. Smart – Wholesale Grocer</a:t>
            </a:r>
          </a:p>
          <a:p>
            <a:pPr lvl="2">
              <a:lnSpc>
                <a:spcPct val="120000"/>
              </a:lnSpc>
              <a:spcBef>
                <a:spcPts val="0"/>
              </a:spcBef>
              <a:buClr>
                <a:srgbClr val="FF0000"/>
              </a:buClr>
              <a:buFont typeface="Arial" panose="020B0604020202020204" pitchFamily="34" charset="0"/>
              <a:buChar char="‒"/>
            </a:pPr>
            <a:r>
              <a:rPr lang="en-US" sz="2500" b="0" i="0" dirty="0">
                <a:solidFill>
                  <a:schemeClr val="tx1"/>
                </a:solidFill>
                <a:effectLst/>
                <a:latin typeface="Roboto" panose="02000000000000000000" pitchFamily="2" charset="0"/>
              </a:rPr>
              <a:t> M. Tanner – Store Owner of Fine Dry Goods</a:t>
            </a:r>
            <a:br>
              <a:rPr lang="en-US" sz="2500" b="0" i="0" dirty="0">
                <a:solidFill>
                  <a:schemeClr val="tx1"/>
                </a:solidFill>
                <a:effectLst/>
                <a:latin typeface="Roboto" panose="02000000000000000000" pitchFamily="2" charset="0"/>
              </a:rPr>
            </a:br>
            <a:endParaRPr lang="en-US" sz="2500" b="0" i="0" dirty="0">
              <a:solidFill>
                <a:schemeClr val="tx1"/>
              </a:solidFill>
              <a:effectLst/>
              <a:latin typeface="Roboto" panose="02000000000000000000" pitchFamily="2" charset="0"/>
            </a:endParaRPr>
          </a:p>
          <a:p>
            <a:pPr lvl="1">
              <a:lnSpc>
                <a:spcPct val="120000"/>
              </a:lnSpc>
              <a:buClr>
                <a:srgbClr val="FF0000"/>
              </a:buClr>
            </a:pPr>
            <a:r>
              <a:rPr lang="en-US" sz="3000" b="0" i="0" dirty="0">
                <a:solidFill>
                  <a:schemeClr val="tx1"/>
                </a:solidFill>
                <a:effectLst/>
                <a:latin typeface="Roboto" panose="02000000000000000000" pitchFamily="2" charset="0"/>
              </a:rPr>
              <a:t>This organization operated for s</a:t>
            </a:r>
            <a:r>
              <a:rPr lang="en-US" sz="3000" dirty="0">
                <a:solidFill>
                  <a:schemeClr val="tx1"/>
                </a:solidFill>
                <a:latin typeface="Roboto" panose="02000000000000000000" pitchFamily="2" charset="0"/>
              </a:rPr>
              <a:t>everal</a:t>
            </a:r>
            <a:r>
              <a:rPr lang="en-US" sz="3000" b="0" i="0" dirty="0">
                <a:solidFill>
                  <a:schemeClr val="tx1"/>
                </a:solidFill>
                <a:effectLst/>
                <a:latin typeface="Roboto" panose="02000000000000000000" pitchFamily="2" charset="0"/>
              </a:rPr>
              <a:t> years under the Saginaw Manufacturers Association and was based out of the Board of Trade, what is now the Saginaw County Chamber of Commerce. </a:t>
            </a:r>
          </a:p>
          <a:p>
            <a:endParaRPr lang="en-US" dirty="0"/>
          </a:p>
        </p:txBody>
      </p:sp>
    </p:spTree>
    <p:extLst>
      <p:ext uri="{BB962C8B-B14F-4D97-AF65-F5344CB8AC3E}">
        <p14:creationId xmlns:p14="http://schemas.microsoft.com/office/powerpoint/2010/main" val="5281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animEffect transition="in" filter="fade">
                                      <p:cBhvr>
                                        <p:cTn id="7" dur="1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0ACB1-AA7E-8812-86F9-1B15104F0031}"/>
              </a:ext>
            </a:extLst>
          </p:cNvPr>
          <p:cNvSpPr>
            <a:spLocks noGrp="1"/>
          </p:cNvSpPr>
          <p:nvPr>
            <p:ph type="title"/>
          </p:nvPr>
        </p:nvSpPr>
        <p:spPr>
          <a:xfrm>
            <a:off x="142613" y="0"/>
            <a:ext cx="10372987" cy="809897"/>
          </a:xfrm>
        </p:spPr>
        <p:txBody>
          <a:bodyPr>
            <a:normAutofit/>
          </a:bodyPr>
          <a:lstStyle/>
          <a:p>
            <a:r>
              <a:rPr lang="en-US" b="1" dirty="0">
                <a:ln>
                  <a:solidFill>
                    <a:schemeClr val="tx1"/>
                  </a:solidFill>
                </a:ln>
                <a:solidFill>
                  <a:schemeClr val="tx1"/>
                </a:solidFill>
              </a:rPr>
              <a:t>GLBMA History Review</a:t>
            </a:r>
          </a:p>
        </p:txBody>
      </p:sp>
      <p:sp>
        <p:nvSpPr>
          <p:cNvPr id="3" name="Content Placeholder 2">
            <a:extLst>
              <a:ext uri="{FF2B5EF4-FFF2-40B4-BE49-F238E27FC236}">
                <a16:creationId xmlns:a16="http://schemas.microsoft.com/office/drawing/2014/main" id="{07F4F21E-01CD-8CA2-9F48-0AA36DEEE619}"/>
              </a:ext>
            </a:extLst>
          </p:cNvPr>
          <p:cNvSpPr>
            <a:spLocks noGrp="1"/>
          </p:cNvSpPr>
          <p:nvPr>
            <p:ph idx="1"/>
          </p:nvPr>
        </p:nvSpPr>
        <p:spPr>
          <a:xfrm>
            <a:off x="142613" y="809897"/>
            <a:ext cx="10118271" cy="5557905"/>
          </a:xfrm>
        </p:spPr>
        <p:txBody>
          <a:bodyPr>
            <a:normAutofit fontScale="77500" lnSpcReduction="20000"/>
          </a:bodyPr>
          <a:lstStyle/>
          <a:p>
            <a:pPr algn="l">
              <a:lnSpc>
                <a:spcPct val="120000"/>
              </a:lnSpc>
            </a:pPr>
            <a:r>
              <a:rPr lang="en-US" sz="3100" b="1" dirty="0">
                <a:solidFill>
                  <a:schemeClr val="tx1"/>
                </a:solidFill>
                <a:effectLst/>
                <a:latin typeface="Roboto" panose="02000000000000000000" pitchFamily="2" charset="0"/>
              </a:rPr>
              <a:t>1989</a:t>
            </a:r>
          </a:p>
          <a:p>
            <a:pPr lvl="1">
              <a:lnSpc>
                <a:spcPct val="120000"/>
              </a:lnSpc>
              <a:buFont typeface="Arial" panose="020B0604020202020204" pitchFamily="34" charset="0"/>
              <a:buChar char="•"/>
            </a:pPr>
            <a:r>
              <a:rPr lang="en-US" sz="2600" b="0" dirty="0">
                <a:solidFill>
                  <a:schemeClr val="tx1"/>
                </a:solidFill>
                <a:effectLst/>
                <a:latin typeface="Roboto" panose="02000000000000000000" pitchFamily="2" charset="0"/>
              </a:rPr>
              <a:t>Under the leadership of Grant A. Schaefer with Schaefer Technologies, Inc., the organization once again changed the name and focus of the organization.</a:t>
            </a:r>
          </a:p>
          <a:p>
            <a:pPr lvl="1">
              <a:lnSpc>
                <a:spcPct val="120000"/>
              </a:lnSpc>
              <a:buFont typeface="Arial" panose="020B0604020202020204" pitchFamily="34" charset="0"/>
              <a:buChar char="•"/>
            </a:pPr>
            <a:r>
              <a:rPr lang="en-US" sz="2600" b="0" dirty="0">
                <a:solidFill>
                  <a:schemeClr val="tx1"/>
                </a:solidFill>
                <a:effectLst/>
                <a:latin typeface="Roboto" panose="02000000000000000000" pitchFamily="2" charset="0"/>
              </a:rPr>
              <a:t>The Saginaw Valley Manufacturers' Association began a regional focus to address industry wide needs.  </a:t>
            </a:r>
          </a:p>
          <a:p>
            <a:pPr lvl="1">
              <a:lnSpc>
                <a:spcPct val="120000"/>
              </a:lnSpc>
              <a:buFont typeface="Arial" panose="020B0604020202020204" pitchFamily="34" charset="0"/>
              <a:buChar char="•"/>
            </a:pPr>
            <a:r>
              <a:rPr lang="en-US" sz="2600" b="0" dirty="0">
                <a:solidFill>
                  <a:schemeClr val="tx1"/>
                </a:solidFill>
                <a:effectLst/>
                <a:latin typeface="Roboto" panose="02000000000000000000" pitchFamily="2" charset="0"/>
              </a:rPr>
              <a:t>The organization was than moved to the Saginaw Valley's Business &amp; Industrial Development Institute at Saginaw Valley State University. </a:t>
            </a:r>
          </a:p>
          <a:p>
            <a:pPr lvl="1">
              <a:lnSpc>
                <a:spcPct val="120000"/>
              </a:lnSpc>
              <a:buFont typeface="Arial" panose="020B0604020202020204" pitchFamily="34" charset="0"/>
              <a:buChar char="•"/>
            </a:pPr>
            <a:endParaRPr lang="en-US" sz="2600" b="0" dirty="0">
              <a:solidFill>
                <a:schemeClr val="tx1"/>
              </a:solidFill>
              <a:effectLst/>
              <a:latin typeface="Roboto" panose="02000000000000000000" pitchFamily="2" charset="0"/>
            </a:endParaRPr>
          </a:p>
          <a:p>
            <a:pPr algn="l">
              <a:lnSpc>
                <a:spcPct val="120000"/>
              </a:lnSpc>
              <a:spcBef>
                <a:spcPts val="1800"/>
              </a:spcBef>
            </a:pPr>
            <a:r>
              <a:rPr lang="en-US" sz="3100" b="1" i="0" dirty="0">
                <a:solidFill>
                  <a:schemeClr val="tx1"/>
                </a:solidFill>
                <a:effectLst/>
                <a:latin typeface="Roboto" panose="02000000000000000000" pitchFamily="2" charset="0"/>
              </a:rPr>
              <a:t>2012</a:t>
            </a:r>
          </a:p>
          <a:p>
            <a:pPr lvl="1">
              <a:lnSpc>
                <a:spcPct val="120000"/>
              </a:lnSpc>
              <a:buFont typeface="Arial" panose="020B0604020202020204" pitchFamily="34" charset="0"/>
              <a:buChar char="•"/>
            </a:pPr>
            <a:r>
              <a:rPr lang="en-US" sz="2600" b="0" i="0" dirty="0">
                <a:solidFill>
                  <a:schemeClr val="tx1"/>
                </a:solidFill>
                <a:effectLst/>
                <a:latin typeface="Roboto" panose="02000000000000000000" pitchFamily="2" charset="0"/>
              </a:rPr>
              <a:t>The organization moved to the Saginaw County Business &amp; Education Partnership and updated the name to the </a:t>
            </a:r>
            <a:r>
              <a:rPr lang="en-US" sz="2600" b="1" i="0" dirty="0">
                <a:solidFill>
                  <a:schemeClr val="tx1"/>
                </a:solidFill>
                <a:effectLst/>
                <a:latin typeface="Roboto" panose="02000000000000000000" pitchFamily="2" charset="0"/>
              </a:rPr>
              <a:t>Great Lakes Bay Manufacturers Association</a:t>
            </a:r>
            <a:r>
              <a:rPr lang="en-US" sz="2600" b="0" i="0" dirty="0">
                <a:solidFill>
                  <a:schemeClr val="tx1"/>
                </a:solidFill>
                <a:effectLst/>
                <a:latin typeface="Roboto" panose="02000000000000000000" pitchFamily="2" charset="0"/>
              </a:rPr>
              <a:t>.  </a:t>
            </a:r>
          </a:p>
          <a:p>
            <a:pPr lvl="1">
              <a:lnSpc>
                <a:spcPct val="120000"/>
              </a:lnSpc>
              <a:buFont typeface="Arial" panose="020B0604020202020204" pitchFamily="34" charset="0"/>
              <a:buChar char="•"/>
            </a:pPr>
            <a:r>
              <a:rPr lang="en-US" sz="2600" b="0" i="0" dirty="0">
                <a:solidFill>
                  <a:schemeClr val="tx1"/>
                </a:solidFill>
                <a:effectLst/>
                <a:latin typeface="Roboto" panose="02000000000000000000" pitchFamily="2" charset="0"/>
              </a:rPr>
              <a:t>GLBMA now serves Saginaw, Bay, Midland and Arenac counties with a continued focus on addressing the current needs of manufacturing</a:t>
            </a:r>
            <a:r>
              <a:rPr lang="en-US" sz="2300" b="0" i="0" dirty="0">
                <a:solidFill>
                  <a:schemeClr val="tx1"/>
                </a:solidFill>
                <a:effectLst/>
                <a:latin typeface="Roboto" panose="02000000000000000000" pitchFamily="2" charset="0"/>
              </a:rPr>
              <a:t>. </a:t>
            </a:r>
          </a:p>
          <a:p>
            <a:endParaRPr lang="en-US" dirty="0"/>
          </a:p>
        </p:txBody>
      </p:sp>
    </p:spTree>
    <p:extLst>
      <p:ext uri="{BB962C8B-B14F-4D97-AF65-F5344CB8AC3E}">
        <p14:creationId xmlns:p14="http://schemas.microsoft.com/office/powerpoint/2010/main" val="121401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10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0ACB1-AA7E-8812-86F9-1B15104F0031}"/>
              </a:ext>
            </a:extLst>
          </p:cNvPr>
          <p:cNvSpPr>
            <a:spLocks noGrp="1"/>
          </p:cNvSpPr>
          <p:nvPr>
            <p:ph type="title"/>
          </p:nvPr>
        </p:nvSpPr>
        <p:spPr>
          <a:xfrm>
            <a:off x="142613" y="0"/>
            <a:ext cx="10372987" cy="809897"/>
          </a:xfrm>
        </p:spPr>
        <p:txBody>
          <a:bodyPr>
            <a:normAutofit/>
          </a:bodyPr>
          <a:lstStyle/>
          <a:p>
            <a:r>
              <a:rPr lang="en-US" b="1" dirty="0">
                <a:ln>
                  <a:solidFill>
                    <a:schemeClr val="tx1"/>
                  </a:solidFill>
                </a:ln>
                <a:solidFill>
                  <a:schemeClr val="tx1"/>
                </a:solidFill>
              </a:rPr>
              <a:t>GLBMA History Review</a:t>
            </a:r>
          </a:p>
        </p:txBody>
      </p:sp>
      <p:sp>
        <p:nvSpPr>
          <p:cNvPr id="3" name="Content Placeholder 2">
            <a:extLst>
              <a:ext uri="{FF2B5EF4-FFF2-40B4-BE49-F238E27FC236}">
                <a16:creationId xmlns:a16="http://schemas.microsoft.com/office/drawing/2014/main" id="{07F4F21E-01CD-8CA2-9F48-0AA36DEEE619}"/>
              </a:ext>
            </a:extLst>
          </p:cNvPr>
          <p:cNvSpPr>
            <a:spLocks noGrp="1"/>
          </p:cNvSpPr>
          <p:nvPr>
            <p:ph idx="1"/>
          </p:nvPr>
        </p:nvSpPr>
        <p:spPr>
          <a:xfrm>
            <a:off x="142613" y="809897"/>
            <a:ext cx="10033233" cy="5750294"/>
          </a:xfrm>
        </p:spPr>
        <p:txBody>
          <a:bodyPr>
            <a:normAutofit fontScale="85000" lnSpcReduction="20000"/>
          </a:bodyPr>
          <a:lstStyle/>
          <a:p>
            <a:pPr algn="l">
              <a:lnSpc>
                <a:spcPct val="120000"/>
              </a:lnSpc>
              <a:spcBef>
                <a:spcPts val="1800"/>
              </a:spcBef>
              <a:buFont typeface="Wingdings" panose="05000000000000000000" pitchFamily="2" charset="2"/>
              <a:buChar char="Ø"/>
            </a:pPr>
            <a:r>
              <a:rPr lang="en-US" sz="2800" b="1" i="0" dirty="0">
                <a:solidFill>
                  <a:schemeClr val="tx1"/>
                </a:solidFill>
                <a:effectLst/>
                <a:latin typeface="Roboto" panose="02000000000000000000" pitchFamily="2" charset="0"/>
              </a:rPr>
              <a:t>2016</a:t>
            </a:r>
          </a:p>
          <a:p>
            <a:pPr lvl="1">
              <a:lnSpc>
                <a:spcPct val="120000"/>
              </a:lnSpc>
              <a:buFont typeface="Arial" panose="020B0604020202020204" pitchFamily="34" charset="0"/>
              <a:buChar char="•"/>
            </a:pPr>
            <a:r>
              <a:rPr lang="en-US" sz="2400" b="0" i="0" dirty="0">
                <a:solidFill>
                  <a:schemeClr val="tx1"/>
                </a:solidFill>
                <a:effectLst/>
                <a:latin typeface="Roboto" panose="02000000000000000000" pitchFamily="2" charset="0"/>
              </a:rPr>
              <a:t>The current board of directors decided to revive the organization  </a:t>
            </a:r>
          </a:p>
          <a:p>
            <a:pPr lvl="1">
              <a:lnSpc>
                <a:spcPct val="120000"/>
              </a:lnSpc>
              <a:spcBef>
                <a:spcPts val="1200"/>
              </a:spcBef>
              <a:buFont typeface="Arial" panose="020B0604020202020204" pitchFamily="34" charset="0"/>
              <a:buChar char="•"/>
            </a:pPr>
            <a:r>
              <a:rPr lang="en-US" sz="2400" b="0" i="0" dirty="0">
                <a:solidFill>
                  <a:schemeClr val="tx1"/>
                </a:solidFill>
                <a:effectLst/>
                <a:latin typeface="Roboto" panose="02000000000000000000" pitchFamily="2" charset="0"/>
              </a:rPr>
              <a:t>The GLBMA was moved to the Michigan Manufacturing Technology Center at Saginaw Valley State University under the direction of Jeremy Bockelman and Tanya Blehm, helping manufacturing succeed in today's ever-changing world</a:t>
            </a:r>
          </a:p>
          <a:p>
            <a:pPr lvl="1">
              <a:lnSpc>
                <a:spcPct val="120000"/>
              </a:lnSpc>
              <a:spcBef>
                <a:spcPts val="1200"/>
              </a:spcBef>
              <a:buFont typeface="Arial" panose="020B0604020202020204" pitchFamily="34" charset="0"/>
              <a:buChar char="•"/>
            </a:pPr>
            <a:r>
              <a:rPr lang="en-US" sz="2400" dirty="0">
                <a:solidFill>
                  <a:schemeClr val="tx1"/>
                </a:solidFill>
                <a:latin typeface="Roboto" panose="02000000000000000000" pitchFamily="2" charset="0"/>
              </a:rPr>
              <a:t>Fun note: Jeremy’s dad Jim Bockelman, suggested the move of the Association from the Saginaw Chamber to SVSU's Business and Industry Center back in 1989 when Jim served as President of the Chamber</a:t>
            </a:r>
            <a:endParaRPr lang="en-US" sz="2400" b="0" i="0" dirty="0">
              <a:solidFill>
                <a:schemeClr val="tx1"/>
              </a:solidFill>
              <a:effectLst/>
              <a:latin typeface="Roboto" panose="02000000000000000000" pitchFamily="2" charset="0"/>
            </a:endParaRPr>
          </a:p>
          <a:p>
            <a:pPr lvl="1">
              <a:lnSpc>
                <a:spcPct val="120000"/>
              </a:lnSpc>
              <a:spcBef>
                <a:spcPts val="1200"/>
              </a:spcBef>
              <a:buFont typeface="Arial" panose="020B0604020202020204" pitchFamily="34" charset="0"/>
              <a:buChar char="•"/>
            </a:pPr>
            <a:endParaRPr lang="en-US" sz="2000" dirty="0">
              <a:solidFill>
                <a:schemeClr val="tx1"/>
              </a:solidFill>
              <a:latin typeface="Roboto" panose="02000000000000000000" pitchFamily="2" charset="0"/>
            </a:endParaRPr>
          </a:p>
          <a:p>
            <a:pPr>
              <a:lnSpc>
                <a:spcPct val="120000"/>
              </a:lnSpc>
              <a:spcBef>
                <a:spcPts val="1200"/>
              </a:spcBef>
              <a:buFont typeface="Wingdings" panose="05000000000000000000" pitchFamily="2" charset="2"/>
              <a:buChar char="Ø"/>
            </a:pPr>
            <a:r>
              <a:rPr lang="en-US" sz="2800" b="1" i="0" dirty="0">
                <a:solidFill>
                  <a:schemeClr val="tx1"/>
                </a:solidFill>
                <a:effectLst/>
                <a:latin typeface="Roboto" panose="02000000000000000000" pitchFamily="2" charset="0"/>
              </a:rPr>
              <a:t>2022</a:t>
            </a:r>
          </a:p>
          <a:p>
            <a:pPr lvl="1">
              <a:lnSpc>
                <a:spcPct val="120000"/>
              </a:lnSpc>
              <a:spcBef>
                <a:spcPts val="1200"/>
              </a:spcBef>
              <a:buFont typeface="Arial" panose="020B0604020202020204" pitchFamily="34" charset="0"/>
              <a:buChar char="•"/>
            </a:pPr>
            <a:r>
              <a:rPr lang="en-US" sz="2400" dirty="0">
                <a:solidFill>
                  <a:schemeClr val="tx1"/>
                </a:solidFill>
                <a:latin typeface="Roboto" panose="02000000000000000000" pitchFamily="2" charset="0"/>
              </a:rPr>
              <a:t>The GLBMA introduced the new “Young Manufacturing Mentors” program.  This program is designed to encourage students ages 16 to 35 years to explore career paths and to keep talent in the Great Lakes Bay Region </a:t>
            </a:r>
          </a:p>
          <a:p>
            <a:pPr lvl="1">
              <a:lnSpc>
                <a:spcPct val="120000"/>
              </a:lnSpc>
              <a:spcBef>
                <a:spcPts val="1200"/>
              </a:spcBef>
              <a:buFont typeface="Arial" panose="020B0604020202020204" pitchFamily="34" charset="0"/>
              <a:buChar char="•"/>
            </a:pPr>
            <a:r>
              <a:rPr lang="en-US" sz="2400" dirty="0">
                <a:solidFill>
                  <a:schemeClr val="tx1"/>
                </a:solidFill>
                <a:latin typeface="Roboto" panose="02000000000000000000" pitchFamily="2" charset="0"/>
              </a:rPr>
              <a:t>The GLBMA also relaunched the “Women in Manufacturing” initiative</a:t>
            </a:r>
          </a:p>
          <a:p>
            <a:pPr lvl="1">
              <a:lnSpc>
                <a:spcPct val="120000"/>
              </a:lnSpc>
              <a:spcBef>
                <a:spcPts val="1200"/>
              </a:spcBef>
              <a:buFont typeface="Arial" panose="020B0604020202020204" pitchFamily="34" charset="0"/>
              <a:buChar char="•"/>
            </a:pPr>
            <a:endParaRPr lang="en-US" sz="2400" i="0" dirty="0">
              <a:solidFill>
                <a:schemeClr val="tx1"/>
              </a:solidFill>
              <a:effectLst/>
              <a:latin typeface="Roboto" panose="02000000000000000000" pitchFamily="2" charset="0"/>
            </a:endParaRPr>
          </a:p>
          <a:p>
            <a:pPr lvl="1">
              <a:spcBef>
                <a:spcPts val="1200"/>
              </a:spcBef>
              <a:buFont typeface="Arial" panose="020B0604020202020204" pitchFamily="34" charset="0"/>
              <a:buChar char="•"/>
            </a:pPr>
            <a:endParaRPr lang="en-US" sz="2000" i="0" dirty="0">
              <a:solidFill>
                <a:schemeClr val="tx1"/>
              </a:solidFill>
              <a:effectLst/>
              <a:latin typeface="Roboto" panose="02000000000000000000" pitchFamily="2" charset="0"/>
            </a:endParaRPr>
          </a:p>
          <a:p>
            <a:endParaRPr lang="en-US" dirty="0"/>
          </a:p>
        </p:txBody>
      </p:sp>
      <p:pic>
        <p:nvPicPr>
          <p:cNvPr id="4" name="Picture 3">
            <a:extLst>
              <a:ext uri="{FF2B5EF4-FFF2-40B4-BE49-F238E27FC236}">
                <a16:creationId xmlns:a16="http://schemas.microsoft.com/office/drawing/2014/main" id="{F1F59A55-301F-A204-83BA-E1123020E836}"/>
              </a:ext>
            </a:extLst>
          </p:cNvPr>
          <p:cNvPicPr>
            <a:picLocks noChangeAspect="1"/>
          </p:cNvPicPr>
          <p:nvPr/>
        </p:nvPicPr>
        <p:blipFill>
          <a:blip r:embed="rId2"/>
          <a:stretch>
            <a:fillRect/>
          </a:stretch>
        </p:blipFill>
        <p:spPr>
          <a:xfrm>
            <a:off x="4167362" y="4175621"/>
            <a:ext cx="1983734" cy="668097"/>
          </a:xfrm>
          <a:prstGeom prst="rect">
            <a:avLst/>
          </a:prstGeom>
        </p:spPr>
      </p:pic>
    </p:spTree>
    <p:extLst>
      <p:ext uri="{BB962C8B-B14F-4D97-AF65-F5344CB8AC3E}">
        <p14:creationId xmlns:p14="http://schemas.microsoft.com/office/powerpoint/2010/main" val="317992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10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1000"/>
                                        <p:tgtEl>
                                          <p:spTgt spid="3">
                                            <p:txEl>
                                              <p:pRg st="7" end="7"/>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AAA27-1B3B-60A7-9085-0D13497C0741}"/>
              </a:ext>
            </a:extLst>
          </p:cNvPr>
          <p:cNvSpPr txBox="1"/>
          <p:nvPr/>
        </p:nvSpPr>
        <p:spPr>
          <a:xfrm>
            <a:off x="485163" y="1023455"/>
            <a:ext cx="11427204" cy="5786199"/>
          </a:xfrm>
          <a:prstGeom prst="rect">
            <a:avLst/>
          </a:prstGeom>
          <a:noFill/>
        </p:spPr>
        <p:txBody>
          <a:bodyPr wrap="square" rtlCol="0">
            <a:spAutoFit/>
          </a:bodyPr>
          <a:lstStyle/>
          <a:p>
            <a:pPr marL="342900" indent="-342900">
              <a:buClr>
                <a:srgbClr val="92D050"/>
              </a:buClr>
              <a:buFont typeface="Wingdings" panose="05000000000000000000" pitchFamily="2" charset="2"/>
              <a:buChar char="Ø"/>
            </a:pPr>
            <a:r>
              <a:rPr lang="en-US" sz="2400" dirty="0"/>
              <a:t>Duro-Last Roofing</a:t>
            </a:r>
          </a:p>
          <a:p>
            <a:pPr marL="800100" lvl="1" indent="-342900">
              <a:buClr>
                <a:srgbClr val="92D050"/>
              </a:buClr>
              <a:buFont typeface="Arial" panose="020B0604020202020204" pitchFamily="34" charset="0"/>
              <a:buChar char="‒"/>
            </a:pPr>
            <a:r>
              <a:rPr lang="en-US" sz="2000" dirty="0"/>
              <a:t>Founded by John Burt in 1978</a:t>
            </a:r>
          </a:p>
          <a:p>
            <a:pPr marL="800100" lvl="1" indent="-342900">
              <a:buClr>
                <a:srgbClr val="92D050"/>
              </a:buClr>
              <a:buFont typeface="Arial" panose="020B0604020202020204" pitchFamily="34" charset="0"/>
              <a:buChar char="‒"/>
            </a:pPr>
            <a:r>
              <a:rPr lang="en-US" sz="2000" dirty="0"/>
              <a:t>John had founded Tri-City Vinyl to manufacture pool liners for his pool business</a:t>
            </a:r>
          </a:p>
          <a:p>
            <a:pPr marL="800100" lvl="1" indent="-342900">
              <a:buClr>
                <a:srgbClr val="92D050"/>
              </a:buClr>
              <a:buFont typeface="Arial" panose="020B0604020202020204" pitchFamily="34" charset="0"/>
              <a:buChar char="‒"/>
            </a:pPr>
            <a:r>
              <a:rPr lang="en-US" sz="2000" dirty="0"/>
              <a:t>One day it occurred to him: If his product can keep water in, it can keep water out.</a:t>
            </a:r>
          </a:p>
          <a:p>
            <a:pPr marL="800100" lvl="1" indent="-342900">
              <a:buClr>
                <a:srgbClr val="92D050"/>
              </a:buClr>
              <a:buFont typeface="Arial" panose="020B0604020202020204" pitchFamily="34" charset="0"/>
              <a:buChar char="‒"/>
            </a:pPr>
            <a:r>
              <a:rPr lang="en-US" sz="2000" dirty="0"/>
              <a:t>This led to the formation of Duro-Last roofing</a:t>
            </a:r>
          </a:p>
          <a:p>
            <a:pPr marL="800100" lvl="1" indent="-342900">
              <a:buClr>
                <a:srgbClr val="92D050"/>
              </a:buClr>
              <a:buFont typeface="Arial" panose="020B0604020202020204" pitchFamily="34" charset="0"/>
              <a:buChar char="‒"/>
            </a:pPr>
            <a:r>
              <a:rPr lang="en-US" sz="2000" dirty="0"/>
              <a:t>Small world, John Burt Jr and I were good friends during our time together in grade school </a:t>
            </a:r>
          </a:p>
          <a:p>
            <a:pPr marL="800100" lvl="1" indent="-342900">
              <a:buClr>
                <a:srgbClr val="92D050"/>
              </a:buClr>
              <a:buFont typeface="Arial" panose="020B0604020202020204" pitchFamily="34" charset="0"/>
              <a:buChar char="‒"/>
            </a:pPr>
            <a:endParaRPr lang="en-US" dirty="0"/>
          </a:p>
          <a:p>
            <a:pPr>
              <a:buClr>
                <a:srgbClr val="92D050"/>
              </a:buClr>
            </a:pPr>
            <a:endParaRPr lang="en-US" sz="2000" dirty="0"/>
          </a:p>
          <a:p>
            <a:pPr marL="342900" indent="-342900">
              <a:buClr>
                <a:srgbClr val="92D050"/>
              </a:buClr>
              <a:buFont typeface="Wingdings" panose="05000000000000000000" pitchFamily="2" charset="2"/>
              <a:buChar char="Ø"/>
            </a:pPr>
            <a:r>
              <a:rPr lang="en-US" sz="2400" dirty="0"/>
              <a:t>Vantage Plastics</a:t>
            </a:r>
          </a:p>
          <a:p>
            <a:pPr marL="742950" lvl="1" indent="-285750">
              <a:buClr>
                <a:srgbClr val="92D050"/>
              </a:buClr>
              <a:buFont typeface="Arial" panose="020B0604020202020204" pitchFamily="34" charset="0"/>
              <a:buChar char="•"/>
            </a:pPr>
            <a:r>
              <a:rPr lang="en-US" sz="2000" dirty="0"/>
              <a:t>Founded in 1996 in Standish, Michigan by a small group of people led by Paul Aultman. </a:t>
            </a:r>
          </a:p>
          <a:p>
            <a:pPr marL="742950" lvl="1" indent="-285750">
              <a:buClr>
                <a:srgbClr val="92D050"/>
              </a:buClr>
              <a:buFont typeface="Arial" panose="020B0604020202020204" pitchFamily="34" charset="0"/>
              <a:buChar char="•"/>
            </a:pPr>
            <a:r>
              <a:rPr lang="en-US" sz="2000" dirty="0"/>
              <a:t>Its humble origins consist of a small existing plastics thermoforming facility of 45,000 square feet and three rotary thermoforming machines</a:t>
            </a:r>
          </a:p>
          <a:p>
            <a:pPr lvl="1">
              <a:buClr>
                <a:srgbClr val="92D050"/>
              </a:buClr>
            </a:pPr>
            <a:endParaRPr lang="en-US" sz="2000" dirty="0"/>
          </a:p>
          <a:p>
            <a:pPr lvl="1">
              <a:buClr>
                <a:srgbClr val="92D050"/>
              </a:buClr>
            </a:pPr>
            <a:endParaRPr lang="en-US" sz="2000" dirty="0"/>
          </a:p>
          <a:p>
            <a:pPr marL="342900" indent="-342900">
              <a:buClr>
                <a:srgbClr val="92D050"/>
              </a:buClr>
              <a:buFont typeface="Wingdings" panose="05000000000000000000" pitchFamily="2" charset="2"/>
              <a:buChar char="Ø"/>
            </a:pPr>
            <a:r>
              <a:rPr lang="en-US" sz="2400" dirty="0"/>
              <a:t>Duperon</a:t>
            </a:r>
          </a:p>
          <a:p>
            <a:pPr marL="742950" lvl="1" indent="-285750">
              <a:buClr>
                <a:srgbClr val="92D050"/>
              </a:buClr>
              <a:buFont typeface="Arial" panose="020B0604020202020204" pitchFamily="34" charset="0"/>
              <a:buChar char="•"/>
            </a:pPr>
            <a:r>
              <a:rPr lang="en-US" sz="2000" dirty="0"/>
              <a:t>In 1985, Duperon Corporation was established and headquartered in a garage near Saginaw </a:t>
            </a:r>
          </a:p>
          <a:p>
            <a:pPr marL="742950" lvl="1" indent="-285750">
              <a:buClr>
                <a:srgbClr val="92D050"/>
              </a:buClr>
              <a:buFont typeface="Arial" panose="020B0604020202020204" pitchFamily="34" charset="0"/>
              <a:buChar char="•"/>
            </a:pPr>
            <a:r>
              <a:rPr lang="en-US" sz="2000" dirty="0"/>
              <a:t>Duperon is the leader in simple, adaptive screening technologies </a:t>
            </a:r>
          </a:p>
          <a:p>
            <a:pPr marL="285750" indent="-285750">
              <a:buClr>
                <a:srgbClr val="92D050"/>
              </a:buClr>
              <a:buFont typeface="Arial" panose="020B0604020202020204" pitchFamily="34" charset="0"/>
              <a:buChar char="•"/>
            </a:pPr>
            <a:endParaRPr lang="en-US" sz="2000" dirty="0"/>
          </a:p>
        </p:txBody>
      </p:sp>
      <p:sp>
        <p:nvSpPr>
          <p:cNvPr id="6" name="TextBox 5">
            <a:extLst>
              <a:ext uri="{FF2B5EF4-FFF2-40B4-BE49-F238E27FC236}">
                <a16:creationId xmlns:a16="http://schemas.microsoft.com/office/drawing/2014/main" id="{16D969D7-9467-350A-9984-4335134594B5}"/>
              </a:ext>
            </a:extLst>
          </p:cNvPr>
          <p:cNvSpPr txBox="1"/>
          <p:nvPr/>
        </p:nvSpPr>
        <p:spPr>
          <a:xfrm>
            <a:off x="0" y="105069"/>
            <a:ext cx="11292980" cy="646331"/>
          </a:xfrm>
          <a:prstGeom prst="rect">
            <a:avLst/>
          </a:prstGeom>
          <a:noFill/>
        </p:spPr>
        <p:txBody>
          <a:bodyPr wrap="square" rtlCol="0">
            <a:spAutoFit/>
          </a:bodyPr>
          <a:lstStyle/>
          <a:p>
            <a:r>
              <a:rPr lang="en-US" sz="3600" b="1" dirty="0"/>
              <a:t>Fun Facts of members of the GLBMA with us Today</a:t>
            </a:r>
          </a:p>
        </p:txBody>
      </p:sp>
      <p:pic>
        <p:nvPicPr>
          <p:cNvPr id="10" name="Picture 9">
            <a:extLst>
              <a:ext uri="{FF2B5EF4-FFF2-40B4-BE49-F238E27FC236}">
                <a16:creationId xmlns:a16="http://schemas.microsoft.com/office/drawing/2014/main" id="{7B7F1BA5-914F-B5CE-BF2F-1E479686832E}"/>
              </a:ext>
            </a:extLst>
          </p:cNvPr>
          <p:cNvPicPr>
            <a:picLocks noChangeAspect="1"/>
          </p:cNvPicPr>
          <p:nvPr/>
        </p:nvPicPr>
        <p:blipFill>
          <a:blip r:embed="rId2"/>
          <a:stretch>
            <a:fillRect/>
          </a:stretch>
        </p:blipFill>
        <p:spPr>
          <a:xfrm>
            <a:off x="5065262" y="4938789"/>
            <a:ext cx="1162456" cy="766726"/>
          </a:xfrm>
          <a:prstGeom prst="rect">
            <a:avLst/>
          </a:prstGeom>
        </p:spPr>
      </p:pic>
      <p:pic>
        <p:nvPicPr>
          <p:cNvPr id="12" name="Picture 11">
            <a:extLst>
              <a:ext uri="{FF2B5EF4-FFF2-40B4-BE49-F238E27FC236}">
                <a16:creationId xmlns:a16="http://schemas.microsoft.com/office/drawing/2014/main" id="{00E631BB-0E87-4CBE-3243-49FAC9B20095}"/>
              </a:ext>
            </a:extLst>
          </p:cNvPr>
          <p:cNvPicPr>
            <a:picLocks noChangeAspect="1"/>
          </p:cNvPicPr>
          <p:nvPr/>
        </p:nvPicPr>
        <p:blipFill>
          <a:blip r:embed="rId3"/>
          <a:stretch>
            <a:fillRect/>
          </a:stretch>
        </p:blipFill>
        <p:spPr>
          <a:xfrm>
            <a:off x="4645401" y="901300"/>
            <a:ext cx="2234398" cy="319527"/>
          </a:xfrm>
          <a:prstGeom prst="rect">
            <a:avLst/>
          </a:prstGeom>
        </p:spPr>
      </p:pic>
      <p:pic>
        <p:nvPicPr>
          <p:cNvPr id="13" name="Picture 12">
            <a:extLst>
              <a:ext uri="{FF2B5EF4-FFF2-40B4-BE49-F238E27FC236}">
                <a16:creationId xmlns:a16="http://schemas.microsoft.com/office/drawing/2014/main" id="{DAB566E4-C925-013C-0DDE-F03351BC0E25}"/>
              </a:ext>
            </a:extLst>
          </p:cNvPr>
          <p:cNvPicPr>
            <a:picLocks noChangeAspect="1"/>
          </p:cNvPicPr>
          <p:nvPr/>
        </p:nvPicPr>
        <p:blipFill>
          <a:blip r:embed="rId4"/>
          <a:stretch>
            <a:fillRect/>
          </a:stretch>
        </p:blipFill>
        <p:spPr>
          <a:xfrm>
            <a:off x="4828923" y="3409614"/>
            <a:ext cx="1443003" cy="425037"/>
          </a:xfrm>
          <a:prstGeom prst="rect">
            <a:avLst/>
          </a:prstGeom>
        </p:spPr>
      </p:pic>
    </p:spTree>
    <p:extLst>
      <p:ext uri="{BB962C8B-B14F-4D97-AF65-F5344CB8AC3E}">
        <p14:creationId xmlns:p14="http://schemas.microsoft.com/office/powerpoint/2010/main" val="213116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1000"/>
                                        <p:tgtEl>
                                          <p:spTgt spid="2">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fade">
                                      <p:cBhvr>
                                        <p:cTn id="33" dur="1000"/>
                                        <p:tgtEl>
                                          <p:spTgt spid="2">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10" end="10"/>
                                            </p:txEl>
                                          </p:spTgt>
                                        </p:tgtEl>
                                        <p:attrNameLst>
                                          <p:attrName>style.visibility</p:attrName>
                                        </p:attrNameLst>
                                      </p:cBhvr>
                                      <p:to>
                                        <p:strVal val="visible"/>
                                      </p:to>
                                    </p:set>
                                    <p:animEffect transition="in" filter="fade">
                                      <p:cBhvr>
                                        <p:cTn id="36" dur="1000"/>
                                        <p:tgtEl>
                                          <p:spTgt spid="2">
                                            <p:txEl>
                                              <p:pRg st="10" end="10"/>
                                            </p:txEl>
                                          </p:spTgt>
                                        </p:tgtEl>
                                      </p:cBhvr>
                                    </p:animEffect>
                                  </p:childTnLst>
                                </p:cTn>
                              </p:par>
                              <p:par>
                                <p:cTn id="37" presetID="10" presetClass="entr" presetSubtype="0" fill="hold" nodeType="withEffect">
                                  <p:stCondLst>
                                    <p:cond delay="5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13" end="13"/>
                                            </p:txEl>
                                          </p:spTgt>
                                        </p:tgtEl>
                                        <p:attrNameLst>
                                          <p:attrName>style.visibility</p:attrName>
                                        </p:attrNameLst>
                                      </p:cBhvr>
                                      <p:to>
                                        <p:strVal val="visible"/>
                                      </p:to>
                                    </p:set>
                                    <p:animEffect transition="in" filter="fade">
                                      <p:cBhvr>
                                        <p:cTn id="44" dur="1000"/>
                                        <p:tgtEl>
                                          <p:spTgt spid="2">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animEffect transition="in" filter="fade">
                                      <p:cBhvr>
                                        <p:cTn id="47" dur="1000"/>
                                        <p:tgtEl>
                                          <p:spTgt spid="2">
                                            <p:txEl>
                                              <p:pRg st="14" end="1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
                                            <p:txEl>
                                              <p:pRg st="15" end="15"/>
                                            </p:txEl>
                                          </p:spTgt>
                                        </p:tgtEl>
                                        <p:attrNameLst>
                                          <p:attrName>style.visibility</p:attrName>
                                        </p:attrNameLst>
                                      </p:cBhvr>
                                      <p:to>
                                        <p:strVal val="visible"/>
                                      </p:to>
                                    </p:set>
                                    <p:animEffect transition="in" filter="fade">
                                      <p:cBhvr>
                                        <p:cTn id="50" dur="1000"/>
                                        <p:tgtEl>
                                          <p:spTgt spid="2">
                                            <p:txEl>
                                              <p:pRg st="15" end="15"/>
                                            </p:txEl>
                                          </p:spTgt>
                                        </p:tgtEl>
                                      </p:cBhvr>
                                    </p:animEffect>
                                  </p:childTnLst>
                                </p:cTn>
                              </p:par>
                              <p:par>
                                <p:cTn id="51" presetID="10" presetClass="entr" presetSubtype="0" fill="hold" nodeType="withEffect">
                                  <p:stCondLst>
                                    <p:cond delay="50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AAA27-1B3B-60A7-9085-0D13497C0741}"/>
              </a:ext>
            </a:extLst>
          </p:cNvPr>
          <p:cNvSpPr txBox="1"/>
          <p:nvPr/>
        </p:nvSpPr>
        <p:spPr>
          <a:xfrm>
            <a:off x="219102" y="839363"/>
            <a:ext cx="11477538" cy="5816977"/>
          </a:xfrm>
          <a:prstGeom prst="rect">
            <a:avLst/>
          </a:prstGeom>
          <a:noFill/>
        </p:spPr>
        <p:txBody>
          <a:bodyPr wrap="square" rtlCol="0">
            <a:spAutoFit/>
          </a:bodyPr>
          <a:lstStyle/>
          <a:p>
            <a:pPr marL="285750" indent="-285750">
              <a:buClr>
                <a:srgbClr val="92D050"/>
              </a:buClr>
              <a:buFont typeface="Arial" panose="020B0604020202020204" pitchFamily="34" charset="0"/>
              <a:buChar char="•"/>
            </a:pPr>
            <a:endParaRPr lang="en-US" sz="2000" dirty="0"/>
          </a:p>
          <a:p>
            <a:pPr marL="342900" indent="-342900">
              <a:buClr>
                <a:srgbClr val="92D050"/>
              </a:buClr>
              <a:buFont typeface="Wingdings" panose="05000000000000000000" pitchFamily="2" charset="2"/>
              <a:buChar char="Ø"/>
            </a:pPr>
            <a:r>
              <a:rPr lang="en-US" sz="2400" dirty="0"/>
              <a:t>Amigo Mobility International </a:t>
            </a:r>
          </a:p>
          <a:p>
            <a:pPr marL="742950" lvl="1" indent="-285750">
              <a:buClr>
                <a:srgbClr val="92D050"/>
              </a:buClr>
              <a:buFont typeface="Arial" panose="020B0604020202020204" pitchFamily="34" charset="0"/>
              <a:buChar char="•"/>
            </a:pPr>
            <a:r>
              <a:rPr lang="en-US" sz="2000" dirty="0"/>
              <a:t> Plumber Allan R. Thieme invented the first power-operated scooter in 1968.</a:t>
            </a:r>
          </a:p>
          <a:p>
            <a:pPr marL="742950" lvl="1" indent="-285750">
              <a:buClr>
                <a:srgbClr val="92D050"/>
              </a:buClr>
              <a:buFont typeface="Arial" panose="020B0604020202020204" pitchFamily="34" charset="0"/>
              <a:buChar char="•"/>
            </a:pPr>
            <a:r>
              <a:rPr lang="en-US" sz="2000" dirty="0"/>
              <a:t> Frustrated with the mobility options available to a family member with multiple sclerosis,    </a:t>
            </a:r>
          </a:p>
          <a:p>
            <a:pPr lvl="1">
              <a:buClr>
                <a:srgbClr val="92D050"/>
              </a:buClr>
            </a:pPr>
            <a:r>
              <a:rPr lang="en-US" sz="2000" dirty="0"/>
              <a:t>     Allan spent nights building the small yellow scooter in his garage in Bridgeport, Michigan.</a:t>
            </a:r>
          </a:p>
          <a:p>
            <a:pPr lvl="1">
              <a:buClr>
                <a:srgbClr val="92D050"/>
              </a:buClr>
            </a:pPr>
            <a:endParaRPr lang="en-US" sz="2000" dirty="0"/>
          </a:p>
          <a:p>
            <a:pPr lvl="1">
              <a:buClr>
                <a:srgbClr val="92D050"/>
              </a:buClr>
            </a:pPr>
            <a:endParaRPr lang="en-US" sz="2000" dirty="0"/>
          </a:p>
          <a:p>
            <a:pPr marL="342900" indent="-342900">
              <a:buClr>
                <a:srgbClr val="92D050"/>
              </a:buClr>
              <a:buFont typeface="Wingdings" panose="05000000000000000000" pitchFamily="2" charset="2"/>
              <a:buChar char="Ø"/>
            </a:pPr>
            <a:r>
              <a:rPr lang="en-US" sz="2400" dirty="0"/>
              <a:t>PF Markey</a:t>
            </a:r>
          </a:p>
          <a:p>
            <a:pPr marL="800100" lvl="1" indent="-342900">
              <a:buClr>
                <a:srgbClr val="92D050"/>
              </a:buClr>
              <a:buFont typeface="Arial" panose="020B0604020202020204" pitchFamily="34" charset="0"/>
              <a:buChar char="•"/>
            </a:pPr>
            <a:r>
              <a:rPr lang="en-US" sz="2000" dirty="0"/>
              <a:t>PF Markey was founded in 1977 by Paul Francis Markey. </a:t>
            </a:r>
          </a:p>
          <a:p>
            <a:pPr marL="800100" lvl="1" indent="-342900">
              <a:buClr>
                <a:srgbClr val="92D050"/>
              </a:buClr>
              <a:buFont typeface="Arial" panose="020B0604020202020204" pitchFamily="34" charset="0"/>
              <a:buChar char="•"/>
            </a:pPr>
            <a:r>
              <a:rPr lang="en-US" sz="2000" dirty="0"/>
              <a:t>He began with a one-man operation, providing innovative tooling solutions for manufacturers in the Saginaw area.</a:t>
            </a:r>
          </a:p>
          <a:p>
            <a:pPr>
              <a:buClr>
                <a:srgbClr val="92D050"/>
              </a:buClr>
            </a:pPr>
            <a:endParaRPr lang="en-US" sz="2000" dirty="0"/>
          </a:p>
          <a:p>
            <a:pPr marL="342900" indent="-342900">
              <a:buClr>
                <a:srgbClr val="92D050"/>
              </a:buClr>
              <a:buFont typeface="Wingdings" panose="05000000000000000000" pitchFamily="2" charset="2"/>
              <a:buChar char="Ø"/>
            </a:pPr>
            <a:endParaRPr lang="en-US" sz="2000" dirty="0"/>
          </a:p>
          <a:p>
            <a:pPr marL="342900" indent="-342900">
              <a:buClr>
                <a:srgbClr val="92D050"/>
              </a:buClr>
              <a:buFont typeface="Wingdings" panose="05000000000000000000" pitchFamily="2" charset="2"/>
              <a:buChar char="Ø"/>
            </a:pPr>
            <a:r>
              <a:rPr lang="en-US" sz="2400" dirty="0"/>
              <a:t>Fullerton Tool Company</a:t>
            </a:r>
          </a:p>
          <a:p>
            <a:pPr marL="800100" lvl="1" indent="-342900">
              <a:buClr>
                <a:srgbClr val="92D050"/>
              </a:buClr>
              <a:buFont typeface="Arial" panose="020B0604020202020204" pitchFamily="34" charset="0"/>
              <a:buChar char="•"/>
            </a:pPr>
            <a:r>
              <a:rPr lang="en-US" sz="2000" dirty="0"/>
              <a:t>Founded in 1942 by Morgan Curry, Fullerton Tool remains a family-owned business now owned by Patrick Curry and Mathew Curry, grandsons of Morgan Curry. </a:t>
            </a:r>
          </a:p>
          <a:p>
            <a:pPr marL="800100" lvl="1" indent="-342900">
              <a:buClr>
                <a:srgbClr val="92D050"/>
              </a:buClr>
              <a:buFont typeface="Arial" panose="020B0604020202020204" pitchFamily="34" charset="0"/>
              <a:buChar char="•"/>
            </a:pPr>
            <a:r>
              <a:rPr lang="en-US" sz="2000" dirty="0"/>
              <a:t>Both Patrick and Mathew share an engrained passion for manufacturing and are great guys.</a:t>
            </a:r>
          </a:p>
          <a:p>
            <a:pPr>
              <a:buClr>
                <a:srgbClr val="92D050"/>
              </a:buClr>
            </a:pPr>
            <a:endParaRPr lang="en-US" sz="2000" dirty="0"/>
          </a:p>
        </p:txBody>
      </p:sp>
      <p:sp>
        <p:nvSpPr>
          <p:cNvPr id="6" name="TextBox 5">
            <a:extLst>
              <a:ext uri="{FF2B5EF4-FFF2-40B4-BE49-F238E27FC236}">
                <a16:creationId xmlns:a16="http://schemas.microsoft.com/office/drawing/2014/main" id="{16D969D7-9467-350A-9984-4335134594B5}"/>
              </a:ext>
            </a:extLst>
          </p:cNvPr>
          <p:cNvSpPr txBox="1"/>
          <p:nvPr/>
        </p:nvSpPr>
        <p:spPr>
          <a:xfrm>
            <a:off x="0" y="92364"/>
            <a:ext cx="11292980" cy="646331"/>
          </a:xfrm>
          <a:prstGeom prst="rect">
            <a:avLst/>
          </a:prstGeom>
          <a:noFill/>
        </p:spPr>
        <p:txBody>
          <a:bodyPr wrap="square" rtlCol="0">
            <a:spAutoFit/>
          </a:bodyPr>
          <a:lstStyle/>
          <a:p>
            <a:r>
              <a:rPr lang="en-US" sz="3600" b="1" dirty="0"/>
              <a:t>Fun Facts of members of the GLBMA with us Today</a:t>
            </a:r>
          </a:p>
        </p:txBody>
      </p:sp>
      <p:pic>
        <p:nvPicPr>
          <p:cNvPr id="4" name="Picture 3">
            <a:extLst>
              <a:ext uri="{FF2B5EF4-FFF2-40B4-BE49-F238E27FC236}">
                <a16:creationId xmlns:a16="http://schemas.microsoft.com/office/drawing/2014/main" id="{458449F2-F21F-4FC5-840C-AAC011A92AB1}"/>
              </a:ext>
            </a:extLst>
          </p:cNvPr>
          <p:cNvPicPr>
            <a:picLocks noChangeAspect="1"/>
          </p:cNvPicPr>
          <p:nvPr/>
        </p:nvPicPr>
        <p:blipFill rotWithShape="1">
          <a:blip r:embed="rId2"/>
          <a:srcRect b="15404"/>
          <a:stretch/>
        </p:blipFill>
        <p:spPr>
          <a:xfrm>
            <a:off x="4909684" y="646239"/>
            <a:ext cx="1186316" cy="847465"/>
          </a:xfrm>
          <a:prstGeom prst="rect">
            <a:avLst/>
          </a:prstGeom>
        </p:spPr>
      </p:pic>
      <p:pic>
        <p:nvPicPr>
          <p:cNvPr id="12" name="Picture 11">
            <a:extLst>
              <a:ext uri="{FF2B5EF4-FFF2-40B4-BE49-F238E27FC236}">
                <a16:creationId xmlns:a16="http://schemas.microsoft.com/office/drawing/2014/main" id="{47018553-6F44-C178-ADBF-0AF4732B02E6}"/>
              </a:ext>
            </a:extLst>
          </p:cNvPr>
          <p:cNvPicPr>
            <a:picLocks noChangeAspect="1"/>
          </p:cNvPicPr>
          <p:nvPr/>
        </p:nvPicPr>
        <p:blipFill>
          <a:blip r:embed="rId3"/>
          <a:stretch>
            <a:fillRect/>
          </a:stretch>
        </p:blipFill>
        <p:spPr>
          <a:xfrm>
            <a:off x="4909684" y="4939019"/>
            <a:ext cx="2096374" cy="408484"/>
          </a:xfrm>
          <a:prstGeom prst="rect">
            <a:avLst/>
          </a:prstGeom>
        </p:spPr>
      </p:pic>
      <p:pic>
        <p:nvPicPr>
          <p:cNvPr id="13" name="Picture 12">
            <a:extLst>
              <a:ext uri="{FF2B5EF4-FFF2-40B4-BE49-F238E27FC236}">
                <a16:creationId xmlns:a16="http://schemas.microsoft.com/office/drawing/2014/main" id="{348DA1C7-F14C-E94C-FCEC-145A5982027A}"/>
              </a:ext>
            </a:extLst>
          </p:cNvPr>
          <p:cNvPicPr>
            <a:picLocks noChangeAspect="1"/>
          </p:cNvPicPr>
          <p:nvPr/>
        </p:nvPicPr>
        <p:blipFill>
          <a:blip r:embed="rId4"/>
          <a:stretch>
            <a:fillRect/>
          </a:stretch>
        </p:blipFill>
        <p:spPr>
          <a:xfrm>
            <a:off x="5014510" y="2411180"/>
            <a:ext cx="1263959" cy="1017820"/>
          </a:xfrm>
          <a:prstGeom prst="rect">
            <a:avLst/>
          </a:prstGeom>
        </p:spPr>
      </p:pic>
    </p:spTree>
    <p:extLst>
      <p:ext uri="{BB962C8B-B14F-4D97-AF65-F5344CB8AC3E}">
        <p14:creationId xmlns:p14="http://schemas.microsoft.com/office/powerpoint/2010/main" val="370285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1000"/>
                                        <p:tgtEl>
                                          <p:spTgt spid="2">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8" end="8"/>
                                            </p:txEl>
                                          </p:spTgt>
                                        </p:tgtEl>
                                        <p:attrNameLst>
                                          <p:attrName>style.visibility</p:attrName>
                                        </p:attrNameLst>
                                      </p:cBhvr>
                                      <p:to>
                                        <p:strVal val="visible"/>
                                      </p:to>
                                    </p:set>
                                    <p:animEffect transition="in" filter="fade">
                                      <p:cBhvr>
                                        <p:cTn id="10" dur="1000"/>
                                        <p:tgtEl>
                                          <p:spTgt spid="2">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animEffect transition="in" filter="fade">
                                      <p:cBhvr>
                                        <p:cTn id="13" dur="1000"/>
                                        <p:tgtEl>
                                          <p:spTgt spid="2">
                                            <p:txEl>
                                              <p:pRg st="9" end="9"/>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Effect transition="in" filter="fade">
                                      <p:cBhvr>
                                        <p:cTn id="21" dur="1000"/>
                                        <p:tgtEl>
                                          <p:spTgt spid="2">
                                            <p:txEl>
                                              <p:pRg st="12" end="1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13" end="13"/>
                                            </p:txEl>
                                          </p:spTgt>
                                        </p:tgtEl>
                                        <p:attrNameLst>
                                          <p:attrName>style.visibility</p:attrName>
                                        </p:attrNameLst>
                                      </p:cBhvr>
                                      <p:to>
                                        <p:strVal val="visible"/>
                                      </p:to>
                                    </p:set>
                                    <p:animEffect transition="in" filter="fade">
                                      <p:cBhvr>
                                        <p:cTn id="24" dur="1000"/>
                                        <p:tgtEl>
                                          <p:spTgt spid="2">
                                            <p:txEl>
                                              <p:pRg st="13" end="1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animEffect transition="in" filter="fade">
                                      <p:cBhvr>
                                        <p:cTn id="27" dur="1000"/>
                                        <p:tgtEl>
                                          <p:spTgt spid="2">
                                            <p:txEl>
                                              <p:pRg st="14" end="14"/>
                                            </p:txEl>
                                          </p:spTgt>
                                        </p:tgtEl>
                                      </p:cBhvr>
                                    </p:animEffect>
                                  </p:childTnLst>
                                </p:cTn>
                              </p:par>
                              <p:par>
                                <p:cTn id="28" presetID="10" presetClass="entr" presetSubtype="0" fill="hold" nodeType="with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13404</TotalTime>
  <Words>1772</Words>
  <Application>Microsoft Office PowerPoint</Application>
  <PresentationFormat>Widescreen</PresentationFormat>
  <Paragraphs>189</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Lato</vt:lpstr>
      <vt:lpstr>Roboto</vt:lpstr>
      <vt:lpstr>Trebuchet MS</vt:lpstr>
      <vt:lpstr>Wingdings</vt:lpstr>
      <vt:lpstr>Wingdings 3</vt:lpstr>
      <vt:lpstr>Facet</vt:lpstr>
      <vt:lpstr>PowerPoint Presentation</vt:lpstr>
      <vt:lpstr>Introduction – Steven Baird</vt:lpstr>
      <vt:lpstr>Let’s Talk about the “Great Lakes Bay Manufacturers Association”</vt:lpstr>
      <vt:lpstr>GLBMA History</vt:lpstr>
      <vt:lpstr>GLBMA History Review</vt:lpstr>
      <vt:lpstr>GLBMA History Review</vt:lpstr>
      <vt:lpstr>GLBMA History Review</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Forward to Tomorrow</vt:lpstr>
    </vt:vector>
  </TitlesOfParts>
  <Company>Nexteer Automotive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Baird</dc:creator>
  <cp:lastModifiedBy>Tanya L. Blehm</cp:lastModifiedBy>
  <cp:revision>10</cp:revision>
  <cp:lastPrinted>2022-10-05T19:48:54Z</cp:lastPrinted>
  <dcterms:created xsi:type="dcterms:W3CDTF">2022-09-21T13:44:09Z</dcterms:created>
  <dcterms:modified xsi:type="dcterms:W3CDTF">2022-10-11T18:06:40Z</dcterms:modified>
</cp:coreProperties>
</file>