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24384000" cy="137160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ackground 1920x10802.jpg" descr="Background 1920x10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09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37" y="11129836"/>
            <a:ext cx="4136675" cy="1342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2965" y="11032187"/>
            <a:ext cx="3241242" cy="1665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662" y="1630626"/>
            <a:ext cx="4136676" cy="356648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EADING"/>
          <p:cNvSpPr txBox="1"/>
          <p:nvPr/>
        </p:nvSpPr>
        <p:spPr>
          <a:xfrm>
            <a:off x="5844210" y="6045424"/>
            <a:ext cx="12470532" cy="420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800"/>
              </a:spcBef>
              <a:tabLst>
                <a:tab pos="177800" algn="l"/>
              </a:tabLst>
              <a:defRPr sz="7200">
                <a:solidFill>
                  <a:srgbClr val="FCDE42"/>
                </a:solidFill>
                <a:latin typeface="Eveleth Slant Regular Bold"/>
                <a:ea typeface="Eveleth Slant Regular Bold"/>
                <a:cs typeface="Eveleth Slant Regular Bold"/>
                <a:sym typeface="Eveleth Slant Regular Bold"/>
              </a:defRPr>
            </a:lvl1pPr>
          </a:lstStyle>
          <a:p>
            <a:r>
              <a:rPr lang="en-GB" dirty="0">
                <a:solidFill>
                  <a:srgbClr val="FFC000"/>
                </a:solidFill>
              </a:rPr>
              <a:t>C</a:t>
            </a:r>
            <a:r>
              <a:rPr lang="en-GB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ommunity engagement </a:t>
            </a:r>
          </a:p>
          <a:p>
            <a:r>
              <a:rPr lang="en-GB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and the </a:t>
            </a:r>
          </a:p>
          <a:p>
            <a:r>
              <a:rPr lang="en-GB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Listening Survey</a:t>
            </a:r>
            <a:r>
              <a:rPr lang="en-GB" b="1" dirty="0">
                <a:solidFill>
                  <a:srgbClr val="57828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 </a:t>
            </a:r>
            <a:endParaRPr dirty="0"/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258" y="11571547"/>
            <a:ext cx="2321675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258" y="11641865"/>
            <a:ext cx="2321675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8084" y="115363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2084" y="11606706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06084" y="12377935"/>
            <a:ext cx="808658" cy="1342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429952" y="2042596"/>
            <a:ext cx="17893146" cy="8874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altLang="en-US" sz="8800" dirty="0">
                <a:solidFill>
                  <a:srgbClr val="FFC000"/>
                </a:solidFill>
                <a:latin typeface="Eveleth Slant Regular Bold"/>
              </a:rPr>
              <a:t>What’s the listening survey for?</a:t>
            </a:r>
          </a:p>
          <a:p>
            <a:endParaRPr lang="en-GB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To open up a conversation</a:t>
            </a: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92D050"/>
              </a:solidFill>
              <a:latin typeface="Eveleth Slant Regular Bold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To allow people to reflect upon what enhances quality of life and what takes away quality of life in their neighbourhood</a:t>
            </a: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To understand the social issues that prevent people from realising their potential</a:t>
            </a: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92D050"/>
              </a:solidFill>
              <a:latin typeface="Eveleth Slant Regular Bold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To begin a thought process about how they would like to see things change for themselves and their community</a:t>
            </a:r>
          </a:p>
          <a:p>
            <a:endParaRPr lang="en-GB" sz="2000" b="1" dirty="0">
              <a:solidFill>
                <a:srgbClr val="92D05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6679096" y="1411658"/>
            <a:ext cx="15644002" cy="10136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altLang="en-US" sz="8800" dirty="0">
                <a:solidFill>
                  <a:srgbClr val="FFC000"/>
                </a:solidFill>
                <a:latin typeface="Eveleth Slant Regular Bold"/>
              </a:rPr>
              <a:t>The Power of the Single Conversation</a:t>
            </a:r>
          </a:p>
          <a:p>
            <a:endParaRPr lang="en-GB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b="1" dirty="0">
                <a:solidFill>
                  <a:srgbClr val="92D05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Case Study</a:t>
            </a:r>
          </a:p>
          <a:p>
            <a:endParaRPr lang="en-GB" sz="2000" b="1" dirty="0">
              <a:solidFill>
                <a:srgbClr val="92D05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7200" dirty="0">
                <a:solidFill>
                  <a:srgbClr val="FFC00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A listening conversation with Julie </a:t>
            </a:r>
            <a:r>
              <a:rPr lang="en-GB" sz="7200" dirty="0">
                <a:solidFill>
                  <a:srgbClr val="FFC000"/>
                </a:solidFill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led t</a:t>
            </a:r>
            <a:r>
              <a:rPr lang="en-GB" sz="7200" dirty="0">
                <a:solidFill>
                  <a:srgbClr val="FFC00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o a community knitting group which has grown into a peer support group</a:t>
            </a:r>
          </a:p>
          <a:p>
            <a:endParaRPr lang="en-GB" sz="7200" b="1" dirty="0">
              <a:solidFill>
                <a:srgbClr val="92D05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200" b="1" dirty="0">
              <a:solidFill>
                <a:srgbClr val="92D05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8C7AA80-C7B8-A187-D4E8-E103FB17F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1" y="4446582"/>
            <a:ext cx="4762500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94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2DB0C-34D8-57D6-8A9E-A2BE2A9C052D}"/>
              </a:ext>
            </a:extLst>
          </p:cNvPr>
          <p:cNvSpPr txBox="1"/>
          <p:nvPr/>
        </p:nvSpPr>
        <p:spPr>
          <a:xfrm flipH="1">
            <a:off x="5021595" y="1908168"/>
            <a:ext cx="15871371" cy="1075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8800" dirty="0">
                <a:solidFill>
                  <a:srgbClr val="92D050"/>
                </a:solidFill>
                <a:latin typeface="Eveleth Slant Regular Bold"/>
              </a:rPr>
              <a:t>The Listening Survey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altLang="en-US" dirty="0">
              <a:latin typeface="Eveleth Slant Regular Bold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Asks what people like about living in the area identifying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strengths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 to build on and provides a picture of the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assets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 of the area</a:t>
            </a:r>
          </a:p>
          <a:p>
            <a:pPr algn="l" eaLnBrk="1" hangingPunct="1">
              <a:defRPr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685800" indent="-6858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Asks about </a:t>
            </a:r>
            <a:r>
              <a:rPr lang="en-GB" altLang="en-US" sz="5400" b="1" dirty="0">
                <a:solidFill>
                  <a:srgbClr val="92D050"/>
                </a:solidFill>
                <a:latin typeface="Eveleth Slant Regular Bold"/>
              </a:rPr>
              <a:t>concerns</a:t>
            </a: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 identifying whether people have a narrow or wider view – whether they consider the wider community beyond their front door</a:t>
            </a:r>
          </a:p>
          <a:p>
            <a:pPr marL="685800" indent="-6858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685800" indent="-685800" algn="l" hangingPunct="1">
              <a:buFont typeface="Arial" panose="020B0604020202020204" pitchFamily="34" charset="0"/>
              <a:buChar char="•"/>
              <a:defRPr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Asking about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vision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 and ideas identifies people who can think creatively and positively about change</a:t>
            </a:r>
          </a:p>
          <a:p>
            <a:pPr marL="685800" indent="-6858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sz="5400" dirty="0">
              <a:solidFill>
                <a:srgbClr val="FFC000"/>
              </a:solidFill>
              <a:latin typeface="Eveleth Slant Regular Bold"/>
            </a:endParaRPr>
          </a:p>
          <a:p>
            <a:pPr marL="685800" marR="0" indent="-685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54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Eveleth Slant Regular Bold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07337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951806" y="2117729"/>
            <a:ext cx="17893146" cy="94805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9600" dirty="0">
                <a:solidFill>
                  <a:srgbClr val="92D050"/>
                </a:solidFill>
                <a:latin typeface="Eveleth Slant Regular Bold"/>
              </a:rPr>
              <a:t>The Listening Survey</a:t>
            </a:r>
          </a:p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2000" dirty="0">
              <a:latin typeface="Eveleth Slant Regular Bold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Asks about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meeting others, 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it is a gentle challenge to action and an opportunity offered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Asks about organising, this identifies those who are shy, those who feel strongly and those who have the </a:t>
            </a:r>
            <a:r>
              <a:rPr lang="en-GB" altLang="en-US" sz="5400" b="1" dirty="0">
                <a:solidFill>
                  <a:srgbClr val="92D050"/>
                </a:solidFill>
                <a:latin typeface="Eveleth Slant Regular Bold"/>
              </a:rPr>
              <a:t>confidence</a:t>
            </a: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 to have a go with help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Asks about contacts, identifying the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potential leader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 who is in touch with a numbers of people, who is trusting and interested in developing the relationship and involvement in the project</a:t>
            </a:r>
          </a:p>
          <a:p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26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951806" y="3752022"/>
            <a:ext cx="17893146" cy="6211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9600" dirty="0">
                <a:solidFill>
                  <a:srgbClr val="92D050"/>
                </a:solidFill>
                <a:latin typeface="Eveleth Slant Regular Bold"/>
              </a:rPr>
              <a:t>The Listening Survey</a:t>
            </a:r>
          </a:p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2000" dirty="0">
              <a:latin typeface="Eveleth Slant Regular Bold"/>
            </a:endParaRPr>
          </a:p>
          <a:p>
            <a:pPr marL="685800" indent="-6858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Asks about what they would like 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for themselves, 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this</a:t>
            </a:r>
            <a:r>
              <a:rPr lang="en-GB" altLang="en-US" sz="5400" b="1" dirty="0">
                <a:solidFill>
                  <a:srgbClr val="FFC000"/>
                </a:solidFill>
                <a:latin typeface="Eveleth Slant Regular Bold"/>
              </a:rPr>
              <a:t> </a:t>
            </a:r>
            <a:r>
              <a:rPr lang="en-GB" altLang="en-US" sz="5400" dirty="0">
                <a:solidFill>
                  <a:srgbClr val="FFC000"/>
                </a:solidFill>
                <a:latin typeface="Eveleth Slant Regular Bold"/>
              </a:rPr>
              <a:t>gets them thinking about personal goals and what might help them achieve them</a:t>
            </a:r>
          </a:p>
          <a:p>
            <a:pPr marL="685800" indent="-6858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FFC000"/>
              </a:solidFill>
              <a:latin typeface="Eveleth Slant Regular Bold"/>
            </a:endParaRPr>
          </a:p>
          <a:p>
            <a:pPr marL="685800" indent="-6858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Asking about </a:t>
            </a:r>
            <a:r>
              <a:rPr lang="en-GB" altLang="en-US" sz="5400" b="1" dirty="0">
                <a:solidFill>
                  <a:srgbClr val="92D050"/>
                </a:solidFill>
                <a:latin typeface="Eveleth Slant Regular Bold"/>
              </a:rPr>
              <a:t>contacting them again</a:t>
            </a:r>
            <a:r>
              <a:rPr lang="en-GB" altLang="en-US" sz="5400" dirty="0">
                <a:solidFill>
                  <a:srgbClr val="92D050"/>
                </a:solidFill>
                <a:latin typeface="Eveleth Slant Regular Bold"/>
              </a:rPr>
              <a:t> is a check on the interest and energy that the interview has achieved</a:t>
            </a:r>
          </a:p>
          <a:p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07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951806" y="2159279"/>
            <a:ext cx="17893146" cy="9397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9600" dirty="0">
                <a:solidFill>
                  <a:srgbClr val="92D050"/>
                </a:solidFill>
                <a:latin typeface="Eveleth Slant Regular Bold"/>
              </a:rPr>
              <a:t>What outcomes do we get from a Listening Survey?</a:t>
            </a:r>
          </a:p>
          <a:p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solidFill>
                <a:srgbClr val="FFC00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C00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Knowledge of </a:t>
            </a:r>
            <a:r>
              <a:rPr lang="en-GB" sz="6000" b="1" dirty="0">
                <a:solidFill>
                  <a:srgbClr val="FFC000"/>
                </a:solidFill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what Community members want to see, need or want in their community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C00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92D05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Brings people with similar wants and needs together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C000"/>
                </a:solidFill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Provides information to support funding applications</a:t>
            </a:r>
          </a:p>
          <a:p>
            <a:pPr algn="l"/>
            <a:endParaRPr lang="en-GB" sz="2000" b="1" dirty="0">
              <a:solidFill>
                <a:srgbClr val="FFC00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72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875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951806" y="1943834"/>
            <a:ext cx="17893146" cy="98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9600" dirty="0">
                <a:solidFill>
                  <a:srgbClr val="92D050"/>
                </a:solidFill>
                <a:latin typeface="Eveleth Slant Regular Bold"/>
              </a:rPr>
              <a:t>What outcomes do we get from a Listening Survey?</a:t>
            </a:r>
          </a:p>
          <a:p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C000"/>
                </a:solidFill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Connection with people who require one to one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C00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marR="0" indent="-8572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b="1" dirty="0">
              <a:solidFill>
                <a:srgbClr val="92D05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marR="0" indent="-8572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6000" b="1" dirty="0">
                <a:solidFill>
                  <a:srgbClr val="92D05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Shows gaps in community facilities/services</a:t>
            </a:r>
          </a:p>
          <a:p>
            <a:pPr marL="857250" marR="0" indent="-85725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b="1" dirty="0">
              <a:solidFill>
                <a:srgbClr val="92D05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C000"/>
                </a:solidFill>
                <a:effectLst/>
                <a:latin typeface="Eveleth Slant Regular Bold"/>
                <a:ea typeface="Calibri" panose="020F0502020204030204" pitchFamily="34" charset="0"/>
                <a:cs typeface="Calibri" panose="020F0502020204030204" pitchFamily="34" charset="0"/>
              </a:rPr>
              <a:t>Builds connections with other organisations in the community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6000" b="1" dirty="0">
              <a:solidFill>
                <a:srgbClr val="92D05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318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11" y="1058237"/>
            <a:ext cx="3275525" cy="282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5" y="11660447"/>
            <a:ext cx="2321674" cy="207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15" y="11730765"/>
            <a:ext cx="2321674" cy="2076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5653094" y="11991666"/>
            <a:ext cx="13077810" cy="1724334"/>
            <a:chOff x="47179" y="337484"/>
            <a:chExt cx="13077808" cy="1724333"/>
          </a:xfrm>
        </p:grpSpPr>
        <p:pic>
          <p:nvPicPr>
            <p:cNvPr id="16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924" y="364676"/>
              <a:ext cx="595171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365" y="337484"/>
              <a:ext cx="595172" cy="595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CommunityRenewalScotland              @CommRenewal"/>
            <p:cNvSpPr txBox="1"/>
            <p:nvPr/>
          </p:nvSpPr>
          <p:spPr>
            <a:xfrm>
              <a:off x="47179" y="364676"/>
              <a:ext cx="13077808" cy="567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798E9B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 err="1"/>
                <a:t>CommunityRenewalScotland</a:t>
              </a:r>
              <a:r>
                <a:rPr dirty="0"/>
                <a:t>           </a:t>
              </a:r>
              <a:r>
                <a:rPr lang="en-GB" dirty="0"/>
                <a:t>           </a:t>
              </a:r>
              <a:r>
                <a:rPr dirty="0"/>
                <a:t>@CommRenewal</a:t>
              </a:r>
            </a:p>
          </p:txBody>
        </p:sp>
        <p:sp>
          <p:nvSpPr>
            <p:cNvPr id="168" name="#communityrenewal #liftingneighbourhoodstogether"/>
            <p:cNvSpPr txBox="1"/>
            <p:nvPr/>
          </p:nvSpPr>
          <p:spPr>
            <a:xfrm>
              <a:off x="398224" y="932588"/>
              <a:ext cx="12375719" cy="1129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lnSpc>
                  <a:spcPct val="120000"/>
                </a:lnSpc>
                <a:spcBef>
                  <a:spcPts val="800"/>
                </a:spcBef>
                <a:tabLst>
                  <a:tab pos="177800" algn="l"/>
                </a:tabLst>
                <a:defRPr sz="2700">
                  <a:solidFill>
                    <a:srgbClr val="AFC86E"/>
                  </a:solidFill>
                  <a:latin typeface="Eveleth Slant Regular Bold"/>
                  <a:ea typeface="Eveleth Slant Regular Bold"/>
                  <a:cs typeface="Eveleth Slant Regular Bold"/>
                  <a:sym typeface="Eveleth Slant Regular Bold"/>
                </a:defRPr>
              </a:lvl1pPr>
            </a:lstStyle>
            <a:p>
              <a:r>
                <a:rPr dirty="0"/>
                <a:t>#communityrenewal #liftingneighbourhoodstogether</a:t>
              </a:r>
            </a:p>
          </p:txBody>
        </p:sp>
      </p:grp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0115" y="11625289"/>
            <a:ext cx="2321674" cy="2076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684115" y="11695606"/>
            <a:ext cx="2321674" cy="207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5C058-A12D-42A7-EC58-B486B46921C9}"/>
              </a:ext>
            </a:extLst>
          </p:cNvPr>
          <p:cNvSpPr txBox="1"/>
          <p:nvPr/>
        </p:nvSpPr>
        <p:spPr>
          <a:xfrm flipH="1">
            <a:off x="4951806" y="4867712"/>
            <a:ext cx="17893146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altLang="en-US" sz="7200" b="1" dirty="0">
                <a:solidFill>
                  <a:srgbClr val="92D050"/>
                </a:solidFill>
                <a:latin typeface="Eveleth Slant Regular Bold"/>
              </a:rPr>
              <a:t>What’s a really successful listening survey?</a:t>
            </a:r>
          </a:p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2000" dirty="0">
              <a:latin typeface="Eveleth Slant Regular Bold"/>
            </a:endParaRPr>
          </a:p>
          <a:p>
            <a:endParaRPr lang="en-GB" sz="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solidFill>
                <a:srgbClr val="FFC000"/>
              </a:solidFill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12000" b="1" dirty="0">
                <a:solidFill>
                  <a:srgbClr val="FFC000"/>
                </a:solidFill>
                <a:latin typeface="Eveleth Slant Regular Bold"/>
              </a:rPr>
              <a:t>A reason to go back!</a:t>
            </a:r>
            <a:endParaRPr lang="en-GB" sz="12000" b="1" dirty="0">
              <a:solidFill>
                <a:srgbClr val="FFC000"/>
              </a:solidFill>
              <a:effectLst/>
              <a:latin typeface="Eveleth Slant Regular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390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DEC60AE35E74EB58D5CA898D956D4" ma:contentTypeVersion="16" ma:contentTypeDescription="Create a new document." ma:contentTypeScope="" ma:versionID="2b9e580ac8a9c9a9835b7910e070a5f4">
  <xsd:schema xmlns:xsd="http://www.w3.org/2001/XMLSchema" xmlns:xs="http://www.w3.org/2001/XMLSchema" xmlns:p="http://schemas.microsoft.com/office/2006/metadata/properties" xmlns:ns2="ef0fd287-3955-41df-8c8c-c5bc29724c1f" xmlns:ns3="75b4e6e9-eb4f-4a9d-821b-25b4df746f69" targetNamespace="http://schemas.microsoft.com/office/2006/metadata/properties" ma:root="true" ma:fieldsID="6d9d2eee328879dfee172f3e4ff6b466" ns2:_="" ns3:_="">
    <xsd:import namespace="ef0fd287-3955-41df-8c8c-c5bc29724c1f"/>
    <xsd:import namespace="75b4e6e9-eb4f-4a9d-821b-25b4df746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d287-3955-41df-8c8c-c5bc29724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22d8155-2406-452c-b286-52187076b9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4e6e9-eb4f-4a9d-821b-25b4df74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b7388-ab7b-4d74-b6b0-0d8af09d8c2e}" ma:internalName="TaxCatchAll" ma:showField="CatchAllData" ma:web="75b4e6e9-eb4f-4a9d-821b-25b4df746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b4e6e9-eb4f-4a9d-821b-25b4df746f69" xsi:nil="true"/>
    <lcf76f155ced4ddcb4097134ff3c332f xmlns="ef0fd287-3955-41df-8c8c-c5bc29724c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74D10A-87F3-4A1B-AED3-749F92391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DB92A-7AAC-4658-B8EC-73134B04B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fd287-3955-41df-8c8c-c5bc29724c1f"/>
    <ds:schemaRef ds:uri="75b4e6e9-eb4f-4a9d-821b-25b4df74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D9D6B3-3B17-4000-AB3B-AE720A5F9DDF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ef0fd287-3955-41df-8c8c-c5bc29724c1f"/>
    <ds:schemaRef ds:uri="http://purl.org/dc/elements/1.1/"/>
    <ds:schemaRef ds:uri="75b4e6e9-eb4f-4a9d-821b-25b4df746f69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Eveleth Slant Regular Bold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Bradley</dc:creator>
  <cp:lastModifiedBy>Sheila Thomson</cp:lastModifiedBy>
  <cp:revision>6</cp:revision>
  <cp:lastPrinted>2022-10-25T17:36:02Z</cp:lastPrinted>
  <dcterms:modified xsi:type="dcterms:W3CDTF">2023-02-15T07:15:43Z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0x0101004A7DEC60AE35E74EB58D5CA898D956D4</vt:lpwstr>
  </property>
  <property fmtid="{D5CDD505-2E9C-101B-9397-08002B2CF9AE}" pid="3" name="MediaServiceImageTags">
    <vt:lpwstr/>
  </property>
</Properties>
</file>