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1" r:id="rId4"/>
  </p:sldMasterIdLst>
  <p:notesMasterIdLst>
    <p:notesMasterId r:id="rId16"/>
  </p:notesMasterIdLst>
  <p:handoutMasterIdLst>
    <p:handoutMasterId r:id="rId17"/>
  </p:handoutMasterIdLst>
  <p:sldIdLst>
    <p:sldId id="256" r:id="rId5"/>
    <p:sldId id="288" r:id="rId6"/>
    <p:sldId id="297" r:id="rId7"/>
    <p:sldId id="290" r:id="rId8"/>
    <p:sldId id="298" r:id="rId9"/>
    <p:sldId id="293" r:id="rId10"/>
    <p:sldId id="292" r:id="rId11"/>
    <p:sldId id="291" r:id="rId12"/>
    <p:sldId id="300" r:id="rId13"/>
    <p:sldId id="299" r:id="rId14"/>
    <p:sldId id="29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2761"/>
    <a:srgbClr val="269A9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5620"/>
    <p:restoredTop sz="94660"/>
  </p:normalViewPr>
  <p:slideViewPr>
    <p:cSldViewPr snapToGrid="0">
      <p:cViewPr>
        <p:scale>
          <a:sx n="95" d="100"/>
          <a:sy n="95" d="100"/>
        </p:scale>
        <p:origin x="612" y="171"/>
      </p:cViewPr>
      <p:guideLst>
        <p:guide orient="horz" pos="2160"/>
        <p:guide pos="2880"/>
      </p:guideLst>
    </p:cSldViewPr>
  </p:slideViewPr>
  <p:notesTextViewPr>
    <p:cViewPr>
      <p:scale>
        <a:sx n="1" d="1"/>
        <a:sy n="1" d="1"/>
      </p:scale>
      <p:origin x="0" y="0"/>
    </p:cViewPr>
  </p:notesTextViewPr>
  <p:notesViewPr>
    <p:cSldViewPr snapToGrid="0">
      <p:cViewPr>
        <p:scale>
          <a:sx n="129" d="100"/>
          <a:sy n="129" d="100"/>
        </p:scale>
        <p:origin x="1209" y="-152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E936D66-6A89-E444-8C67-B3B1C8AF0F5F}" type="datetimeFigureOut">
              <a:rPr lang="en-US" smtClean="0"/>
              <a:t>2/7/2023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EBCD3A-2690-D442-9E2D-CB38B6EDD2EF}" type="slidenum">
              <a:rPr lang="en-US" smtClean="0"/>
              <a:t>‹#›</a:t>
            </a:fld>
            <a:endParaRPr lang="en-US" dirty="0"/>
          </a:p>
        </p:txBody>
      </p:sp>
    </p:spTree>
    <p:extLst>
      <p:ext uri="{BB962C8B-B14F-4D97-AF65-F5344CB8AC3E}">
        <p14:creationId xmlns:p14="http://schemas.microsoft.com/office/powerpoint/2010/main" val="3159910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C8FF12-A9D9-3B4E-9162-A8ED33D8507D}" type="datetimeFigureOut">
              <a:rPr lang="en-US" smtClean="0"/>
              <a:t>2/7/2023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E4A677-E0CD-CF45-8B22-223F96CAD406}" type="slidenum">
              <a:rPr lang="en-US" smtClean="0"/>
              <a:t>‹#›</a:t>
            </a:fld>
            <a:endParaRPr lang="en-US" dirty="0"/>
          </a:p>
        </p:txBody>
      </p:sp>
    </p:spTree>
    <p:extLst>
      <p:ext uri="{BB962C8B-B14F-4D97-AF65-F5344CB8AC3E}">
        <p14:creationId xmlns:p14="http://schemas.microsoft.com/office/powerpoint/2010/main" val="35055226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cs typeface="Calibri"/>
            </a:endParaRPr>
          </a:p>
        </p:txBody>
      </p:sp>
      <p:sp>
        <p:nvSpPr>
          <p:cNvPr id="4" name="Slide Number Placeholder 3"/>
          <p:cNvSpPr>
            <a:spLocks noGrp="1"/>
          </p:cNvSpPr>
          <p:nvPr>
            <p:ph type="sldNum" sz="quarter" idx="5"/>
          </p:nvPr>
        </p:nvSpPr>
        <p:spPr/>
        <p:txBody>
          <a:bodyPr/>
          <a:lstStyle/>
          <a:p>
            <a:fld id="{06E4A677-E0CD-CF45-8B22-223F96CAD406}" type="slidenum">
              <a:rPr lang="en-US" smtClean="0"/>
              <a:t>1</a:t>
            </a:fld>
            <a:endParaRPr lang="en-US" dirty="0"/>
          </a:p>
        </p:txBody>
      </p:sp>
    </p:spTree>
    <p:extLst>
      <p:ext uri="{BB962C8B-B14F-4D97-AF65-F5344CB8AC3E}">
        <p14:creationId xmlns:p14="http://schemas.microsoft.com/office/powerpoint/2010/main" val="26084997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6E4A677-E0CD-CF45-8B22-223F96CAD406}" type="slidenum">
              <a:rPr lang="en-US" smtClean="0"/>
              <a:t>10</a:t>
            </a:fld>
            <a:endParaRPr lang="en-US" dirty="0"/>
          </a:p>
        </p:txBody>
      </p:sp>
    </p:spTree>
    <p:extLst>
      <p:ext uri="{BB962C8B-B14F-4D97-AF65-F5344CB8AC3E}">
        <p14:creationId xmlns:p14="http://schemas.microsoft.com/office/powerpoint/2010/main" val="28565832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6E4A677-E0CD-CF45-8B22-223F96CAD406}" type="slidenum">
              <a:rPr lang="en-US" smtClean="0"/>
              <a:t>11</a:t>
            </a:fld>
            <a:endParaRPr lang="en-US" dirty="0"/>
          </a:p>
        </p:txBody>
      </p:sp>
    </p:spTree>
    <p:extLst>
      <p:ext uri="{BB962C8B-B14F-4D97-AF65-F5344CB8AC3E}">
        <p14:creationId xmlns:p14="http://schemas.microsoft.com/office/powerpoint/2010/main" val="2410166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cs typeface="Calibri"/>
            </a:endParaRPr>
          </a:p>
        </p:txBody>
      </p:sp>
    </p:spTree>
    <p:extLst>
      <p:ext uri="{BB962C8B-B14F-4D97-AF65-F5344CB8AC3E}">
        <p14:creationId xmlns:p14="http://schemas.microsoft.com/office/powerpoint/2010/main" val="4134061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6E4A677-E0CD-CF45-8B22-223F96CAD406}" type="slidenum">
              <a:rPr lang="en-US" smtClean="0"/>
              <a:t>3</a:t>
            </a:fld>
            <a:endParaRPr lang="en-US" dirty="0"/>
          </a:p>
        </p:txBody>
      </p:sp>
    </p:spTree>
    <p:extLst>
      <p:ext uri="{BB962C8B-B14F-4D97-AF65-F5344CB8AC3E}">
        <p14:creationId xmlns:p14="http://schemas.microsoft.com/office/powerpoint/2010/main" val="2569373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spcBef>
                <a:spcPct val="20000"/>
              </a:spcBef>
            </a:pPr>
            <a:endParaRPr lang="en-GB" b="1" dirty="0">
              <a:cs typeface="Calibri"/>
            </a:endParaRPr>
          </a:p>
          <a:p>
            <a:pPr lvl="1">
              <a:spcBef>
                <a:spcPct val="20000"/>
              </a:spcBef>
            </a:pPr>
            <a:endParaRPr lang="en-GB" dirty="0"/>
          </a:p>
        </p:txBody>
      </p:sp>
      <p:sp>
        <p:nvSpPr>
          <p:cNvPr id="4" name="Slide Number Placeholder 3"/>
          <p:cNvSpPr>
            <a:spLocks noGrp="1"/>
          </p:cNvSpPr>
          <p:nvPr>
            <p:ph type="sldNum" sz="quarter" idx="5"/>
          </p:nvPr>
        </p:nvSpPr>
        <p:spPr/>
        <p:txBody>
          <a:bodyPr/>
          <a:lstStyle/>
          <a:p>
            <a:fld id="{06E4A677-E0CD-CF45-8B22-223F96CAD406}" type="slidenum">
              <a:rPr lang="en-US" smtClean="0"/>
              <a:t>4</a:t>
            </a:fld>
            <a:endParaRPr lang="en-US" dirty="0"/>
          </a:p>
        </p:txBody>
      </p:sp>
    </p:spTree>
    <p:extLst>
      <p:ext uri="{BB962C8B-B14F-4D97-AF65-F5344CB8AC3E}">
        <p14:creationId xmlns:p14="http://schemas.microsoft.com/office/powerpoint/2010/main" val="2766927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6E4A677-E0CD-CF45-8B22-223F96CAD406}" type="slidenum">
              <a:rPr lang="en-US" smtClean="0"/>
              <a:t>5</a:t>
            </a:fld>
            <a:endParaRPr lang="en-US" dirty="0"/>
          </a:p>
        </p:txBody>
      </p:sp>
    </p:spTree>
    <p:extLst>
      <p:ext uri="{BB962C8B-B14F-4D97-AF65-F5344CB8AC3E}">
        <p14:creationId xmlns:p14="http://schemas.microsoft.com/office/powerpoint/2010/main" val="3249275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06E4A677-E0CD-CF45-8B22-223F96CAD406}" type="slidenum">
              <a:rPr lang="en-US" smtClean="0"/>
              <a:t>6</a:t>
            </a:fld>
            <a:endParaRPr lang="en-US" dirty="0"/>
          </a:p>
        </p:txBody>
      </p:sp>
    </p:spTree>
    <p:extLst>
      <p:ext uri="{BB962C8B-B14F-4D97-AF65-F5344CB8AC3E}">
        <p14:creationId xmlns:p14="http://schemas.microsoft.com/office/powerpoint/2010/main" val="3217252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6E4A677-E0CD-CF45-8B22-223F96CAD406}" type="slidenum">
              <a:rPr lang="en-US" smtClean="0"/>
              <a:t>7</a:t>
            </a:fld>
            <a:endParaRPr lang="en-US" dirty="0"/>
          </a:p>
        </p:txBody>
      </p:sp>
    </p:spTree>
    <p:extLst>
      <p:ext uri="{BB962C8B-B14F-4D97-AF65-F5344CB8AC3E}">
        <p14:creationId xmlns:p14="http://schemas.microsoft.com/office/powerpoint/2010/main" val="612923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06E4A677-E0CD-CF45-8B22-223F96CAD406}" type="slidenum">
              <a:rPr lang="en-US" smtClean="0"/>
              <a:t>8</a:t>
            </a:fld>
            <a:endParaRPr lang="en-US" dirty="0"/>
          </a:p>
        </p:txBody>
      </p:sp>
    </p:spTree>
    <p:extLst>
      <p:ext uri="{BB962C8B-B14F-4D97-AF65-F5344CB8AC3E}">
        <p14:creationId xmlns:p14="http://schemas.microsoft.com/office/powerpoint/2010/main" val="4122038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6E4A677-E0CD-CF45-8B22-223F96CAD406}" type="slidenum">
              <a:rPr lang="en-US" smtClean="0"/>
              <a:t>9</a:t>
            </a:fld>
            <a:endParaRPr lang="en-US" dirty="0"/>
          </a:p>
        </p:txBody>
      </p:sp>
    </p:spTree>
    <p:extLst>
      <p:ext uri="{BB962C8B-B14F-4D97-AF65-F5344CB8AC3E}">
        <p14:creationId xmlns:p14="http://schemas.microsoft.com/office/powerpoint/2010/main" val="166160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10" name="Date Placeholder 9"/>
          <p:cNvSpPr>
            <a:spLocks noGrp="1"/>
          </p:cNvSpPr>
          <p:nvPr>
            <p:ph type="dt" sz="half" idx="10"/>
          </p:nvPr>
        </p:nvSpPr>
        <p:spPr/>
        <p:txBody>
          <a:bodyPr/>
          <a:lstStyle>
            <a:lvl1pPr>
              <a:defRPr>
                <a:solidFill>
                  <a:schemeClr val="bg2"/>
                </a:solidFill>
              </a:defRPr>
            </a:lvl1pPr>
          </a:lstStyle>
          <a:p>
            <a:fld id="{06040A78-2A4B-4566-8626-79DE0D4C1085}" type="datetimeFigureOut">
              <a:rPr lang="en-US" smtClean="0"/>
              <a:t>2/7/2023</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2D57B0AA-AC8E-4463-ADAC-E87D09B82E4F}"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GB"/>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6040A78-2A4B-4566-8626-79DE0D4C1085}" type="datetimeFigureOut">
              <a:rPr lang="en-US" smtClean="0"/>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C526B6-F861-4D54-BBE9-4BB519D3F34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6040A78-2A4B-4566-8626-79DE0D4C1085}" type="datetimeFigureOut">
              <a:rPr lang="en-US" smtClean="0"/>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3EC526B6-F861-4D54-BBE9-4BB519D3F34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6040A78-2A4B-4566-8626-79DE0D4C1085}" type="datetimeFigureOut">
              <a:rPr lang="en-US" smtClean="0"/>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C526B6-F861-4D54-BBE9-4BB519D3F342}" type="slidenum">
              <a:rPr lang="en-US" smtClean="0"/>
              <a:t>‹#›</a:t>
            </a:fld>
            <a:endParaRPr lang="en-US" dirty="0"/>
          </a:p>
        </p:txBody>
      </p:sp>
      <p:sp>
        <p:nvSpPr>
          <p:cNvPr id="7" name="Title 6"/>
          <p:cNvSpPr>
            <a:spLocks noGrp="1"/>
          </p:cNvSpPr>
          <p:nvPr>
            <p:ph type="title"/>
          </p:nvPr>
        </p:nvSpPr>
        <p:spPr/>
        <p:txBody>
          <a:bodyPr/>
          <a:lstStyle/>
          <a:p>
            <a:r>
              <a:rPr lang="en-GB"/>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06040A78-2A4B-4566-8626-79DE0D4C1085}" type="datetimeFigureOut">
              <a:rPr lang="en-US" smtClean="0"/>
              <a:t>2/7/2023</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3EC526B6-F861-4D54-BBE9-4BB519D3F342}"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GB"/>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06040A78-2A4B-4566-8626-79DE0D4C1085}" type="datetimeFigureOut">
              <a:rPr lang="en-US" smtClean="0"/>
              <a:t>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C526B6-F861-4D54-BBE9-4BB519D3F342}" type="slidenum">
              <a:rPr lang="en-US" smtClean="0"/>
              <a:t>‹#›</a:t>
            </a:fld>
            <a:endParaRPr lang="en-US" dirty="0"/>
          </a:p>
        </p:txBody>
      </p:sp>
      <p:sp>
        <p:nvSpPr>
          <p:cNvPr id="8" name="Title 7"/>
          <p:cNvSpPr>
            <a:spLocks noGrp="1"/>
          </p:cNvSpPr>
          <p:nvPr>
            <p:ph type="title"/>
          </p:nvPr>
        </p:nvSpPr>
        <p:spPr/>
        <p:txBody>
          <a:bodyPr/>
          <a:lstStyle/>
          <a:p>
            <a:r>
              <a:rPr lang="en-GB"/>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06040A78-2A4B-4566-8626-79DE0D4C1085}" type="datetimeFigureOut">
              <a:rPr lang="en-US" smtClean="0"/>
              <a:t>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EC526B6-F861-4D54-BBE9-4BB519D3F342}" type="slidenum">
              <a:rPr lang="en-US" smtClean="0"/>
              <a:t>‹#›</a:t>
            </a:fld>
            <a:endParaRPr lang="en-US" dirty="0"/>
          </a:p>
        </p:txBody>
      </p:sp>
      <p:sp>
        <p:nvSpPr>
          <p:cNvPr id="10" name="Title 9"/>
          <p:cNvSpPr>
            <a:spLocks noGrp="1"/>
          </p:cNvSpPr>
          <p:nvPr>
            <p:ph type="title"/>
          </p:nvPr>
        </p:nvSpPr>
        <p:spPr/>
        <p:txBody>
          <a:bodyPr/>
          <a:lstStyle/>
          <a:p>
            <a:r>
              <a:rPr lang="en-GB"/>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6040A78-2A4B-4566-8626-79DE0D4C1085}" type="datetimeFigureOut">
              <a:rPr lang="en-US" smtClean="0"/>
              <a:t>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EC526B6-F861-4D54-BBE9-4BB519D3F342}" type="slidenum">
              <a:rPr lang="en-US" smtClean="0"/>
              <a:t>‹#›</a:t>
            </a:fld>
            <a:endParaRPr lang="en-US" dirty="0"/>
          </a:p>
        </p:txBody>
      </p:sp>
      <p:sp>
        <p:nvSpPr>
          <p:cNvPr id="6" name="Title 5"/>
          <p:cNvSpPr>
            <a:spLocks noGrp="1"/>
          </p:cNvSpPr>
          <p:nvPr>
            <p:ph type="title"/>
          </p:nvPr>
        </p:nvSpPr>
        <p:spPr/>
        <p:txBody>
          <a:bodyPr/>
          <a:lstStyle/>
          <a:p>
            <a:r>
              <a:rPr lang="en-GB"/>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06040A78-2A4B-4566-8626-79DE0D4C1085}" type="datetimeFigureOut">
              <a:rPr lang="en-US" smtClean="0"/>
              <a:t>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EC526B6-F861-4D54-BBE9-4BB519D3F34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6040A78-2A4B-4566-8626-79DE0D4C1085}" type="datetimeFigureOut">
              <a:rPr lang="en-US" smtClean="0"/>
              <a:t>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A84A37A-AFC2-4A01-80A1-FC20F2C0D5BB}"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GB"/>
              <a:t>Click to edit Master title style</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6040A78-2A4B-4566-8626-79DE0D4C1085}" type="datetimeFigureOut">
              <a:rPr lang="en-US" smtClean="0"/>
              <a:t>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C526B6-F861-4D54-BBE9-4BB519D3F342}"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GB"/>
              <a:t>Click to edit Master title style</a:t>
            </a:r>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GB"/>
              <a:t>Click to edit Master title style</a:t>
            </a:r>
            <a:endParaRPr lang="en-US"/>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06040A78-2A4B-4566-8626-79DE0D4C1085}" type="datetimeFigureOut">
              <a:rPr lang="en-US" smtClean="0"/>
              <a:t>2/7/2023</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3EC526B6-F861-4D54-BBE9-4BB519D3F34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p:txStyles>
    <p:titleStyle>
      <a:lvl1pPr algn="ctr" defTabSz="914400" rtl="0" eaLnBrk="1" latinLnBrk="0" hangingPunct="1">
        <a:spcBef>
          <a:spcPct val="0"/>
        </a:spcBef>
        <a:buNone/>
        <a:defRPr sz="3200" kern="1200" cap="none"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saheliya.co.uk"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988176" y="1036047"/>
            <a:ext cx="1838324" cy="2809442"/>
          </a:xfrm>
        </p:spPr>
        <p:txBody>
          <a:bodyPr>
            <a:noAutofit/>
          </a:bodyPr>
          <a:lstStyle/>
          <a:p>
            <a:r>
              <a:rPr lang="en-US" sz="2400" dirty="0">
                <a:ea typeface="+mn-lt"/>
                <a:cs typeface="+mn-lt"/>
              </a:rPr>
              <a:t>Making Equality A Reality- </a:t>
            </a:r>
            <a:r>
              <a:rPr lang="en-US" sz="1800" dirty="0">
                <a:ea typeface="+mn-lt"/>
                <a:cs typeface="+mn-lt"/>
              </a:rPr>
              <a:t>supporting children, young people and families from ethnically diverse communities</a:t>
            </a:r>
            <a:endParaRPr lang="en-US" sz="1800" dirty="0"/>
          </a:p>
        </p:txBody>
      </p:sp>
      <p:sp>
        <p:nvSpPr>
          <p:cNvPr id="2" name="Title 1"/>
          <p:cNvSpPr>
            <a:spLocks noGrp="1"/>
          </p:cNvSpPr>
          <p:nvPr>
            <p:ph type="title"/>
          </p:nvPr>
        </p:nvSpPr>
        <p:spPr>
          <a:xfrm>
            <a:off x="317500" y="1453449"/>
            <a:ext cx="6464300" cy="2392040"/>
          </a:xfrm>
        </p:spPr>
        <p:txBody>
          <a:bodyPr/>
          <a:lstStyle/>
          <a:p>
            <a:r>
              <a:rPr lang="en-US" sz="4400" b="1" dirty="0">
                <a:latin typeface="Geneva"/>
              </a:rPr>
              <a:t>Saheliya</a:t>
            </a:r>
            <a:endParaRPr lang="en-US" dirty="0"/>
          </a:p>
        </p:txBody>
      </p:sp>
      <p:pic>
        <p:nvPicPr>
          <p:cNvPr id="4" name="Picture 3" descr="saheliya.jpg"/>
          <p:cNvPicPr>
            <a:picLocks noChangeAspect="1"/>
          </p:cNvPicPr>
          <p:nvPr/>
        </p:nvPicPr>
        <p:blipFill rotWithShape="1">
          <a:blip r:embed="rId3" cstate="print">
            <a:extLst>
              <a:ext uri="{28A0092B-C50C-407E-A947-70E740481C1C}">
                <a14:useLocalDpi xmlns:a14="http://schemas.microsoft.com/office/drawing/2010/main" val="0"/>
              </a:ext>
            </a:extLst>
          </a:blip>
          <a:srcRect r="9278"/>
          <a:stretch/>
        </p:blipFill>
        <p:spPr>
          <a:xfrm>
            <a:off x="6989470" y="5493040"/>
            <a:ext cx="2018005" cy="1364960"/>
          </a:xfrm>
          <a:prstGeom prst="rect">
            <a:avLst/>
          </a:prstGeom>
        </p:spPr>
      </p:pic>
      <p:sp>
        <p:nvSpPr>
          <p:cNvPr id="5" name="TextBox 4"/>
          <p:cNvSpPr txBox="1"/>
          <p:nvPr/>
        </p:nvSpPr>
        <p:spPr>
          <a:xfrm>
            <a:off x="825500" y="6397625"/>
            <a:ext cx="5699125" cy="276999"/>
          </a:xfrm>
          <a:prstGeom prst="rect">
            <a:avLst/>
          </a:prstGeom>
          <a:noFill/>
        </p:spPr>
        <p:txBody>
          <a:bodyPr wrap="square" rtlCol="0">
            <a:spAutoFit/>
          </a:bodyPr>
          <a:lstStyle/>
          <a:p>
            <a:r>
              <a:rPr lang="en-US" sz="1200" b="1" dirty="0">
                <a:solidFill>
                  <a:schemeClr val="bg2">
                    <a:lumMod val="60000"/>
                    <a:lumOff val="40000"/>
                  </a:schemeClr>
                </a:solidFill>
              </a:rPr>
              <a:t>Charity No SC020069 	</a:t>
            </a:r>
            <a:r>
              <a:rPr lang="en-US" sz="1200" b="1" dirty="0">
                <a:solidFill>
                  <a:schemeClr val="bg2">
                    <a:lumMod val="60000"/>
                    <a:lumOff val="40000"/>
                  </a:schemeClr>
                </a:solidFill>
                <a:hlinkClick r:id="rId4"/>
              </a:rPr>
              <a:t>www.saheliya.co.uk</a:t>
            </a:r>
            <a:r>
              <a:rPr lang="en-US" sz="1200" b="1" dirty="0">
                <a:solidFill>
                  <a:schemeClr val="bg2">
                    <a:lumMod val="60000"/>
                    <a:lumOff val="40000"/>
                  </a:schemeClr>
                </a:solidFill>
              </a:rPr>
              <a:t> 	Tel: 0131 5569302	</a:t>
            </a:r>
          </a:p>
        </p:txBody>
      </p:sp>
      <p:sp>
        <p:nvSpPr>
          <p:cNvPr id="6" name="TextBox 5"/>
          <p:cNvSpPr txBox="1"/>
          <p:nvPr/>
        </p:nvSpPr>
        <p:spPr>
          <a:xfrm>
            <a:off x="1394203" y="3613509"/>
            <a:ext cx="5281831" cy="830997"/>
          </a:xfrm>
          <a:prstGeom prst="rect">
            <a:avLst/>
          </a:prstGeom>
          <a:noFill/>
        </p:spPr>
        <p:txBody>
          <a:bodyPr wrap="square" lIns="91440" tIns="45720" rIns="91440" bIns="45720" rtlCol="0" anchor="t">
            <a:spAutoFit/>
          </a:bodyPr>
          <a:lstStyle/>
          <a:p>
            <a:pPr algn="r"/>
            <a:r>
              <a:rPr lang="en-US" sz="2400" dirty="0">
                <a:solidFill>
                  <a:schemeClr val="accent1"/>
                </a:solidFill>
              </a:rPr>
              <a:t>Pervin Ahmad</a:t>
            </a:r>
            <a:endParaRPr lang="en-US" dirty="0">
              <a:solidFill>
                <a:schemeClr val="accent1"/>
              </a:solidFill>
            </a:endParaRPr>
          </a:p>
          <a:p>
            <a:pPr algn="r"/>
            <a:r>
              <a:rPr lang="en-US" sz="2400" dirty="0">
                <a:solidFill>
                  <a:schemeClr val="accent1"/>
                </a:solidFill>
              </a:rPr>
              <a:t>Strategic Development Manager</a:t>
            </a:r>
            <a:endParaRPr lang="en-US" dirty="0">
              <a:solidFill>
                <a:schemeClr val="accent1"/>
              </a:solidFill>
            </a:endParaRPr>
          </a:p>
        </p:txBody>
      </p:sp>
    </p:spTree>
    <p:extLst>
      <p:ext uri="{BB962C8B-B14F-4D97-AF65-F5344CB8AC3E}">
        <p14:creationId xmlns:p14="http://schemas.microsoft.com/office/powerpoint/2010/main" val="3013380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0B01F3-F3E3-EF82-9AE1-2E1C65C237DD}"/>
              </a:ext>
            </a:extLst>
          </p:cNvPr>
          <p:cNvSpPr>
            <a:spLocks noGrp="1"/>
          </p:cNvSpPr>
          <p:nvPr>
            <p:ph idx="1"/>
          </p:nvPr>
        </p:nvSpPr>
        <p:spPr>
          <a:xfrm>
            <a:off x="380999" y="1719071"/>
            <a:ext cx="8381261" cy="4783082"/>
          </a:xfrm>
        </p:spPr>
        <p:txBody>
          <a:bodyPr>
            <a:normAutofit fontScale="70000" lnSpcReduction="20000"/>
          </a:bodyPr>
          <a:lstStyle/>
          <a:p>
            <a:pPr marL="45720" indent="0">
              <a:buNone/>
            </a:pPr>
            <a:r>
              <a:rPr lang="en-GB" dirty="0"/>
              <a:t>Casework, group work, and childcare services are mental health &amp; trauma informed</a:t>
            </a:r>
          </a:p>
          <a:p>
            <a:pPr marL="1346200" indent="-446088"/>
            <a:r>
              <a:rPr lang="en-GB" dirty="0"/>
              <a:t>One-to-one practical &amp; emotional support and advocacy in first languages</a:t>
            </a:r>
          </a:p>
          <a:p>
            <a:pPr marL="1346200" indent="-446088"/>
            <a:r>
              <a:rPr lang="en-GB" dirty="0"/>
              <a:t>Group work on Rights, Equalities, Child protection</a:t>
            </a:r>
          </a:p>
          <a:p>
            <a:pPr marL="1346200" indent="-446088"/>
            <a:r>
              <a:rPr lang="en-GB" dirty="0"/>
              <a:t>Parenting Programmes</a:t>
            </a:r>
          </a:p>
          <a:p>
            <a:pPr marL="1346200" indent="-446088"/>
            <a:r>
              <a:rPr lang="en-GB" dirty="0"/>
              <a:t>Champions for Wellbeing</a:t>
            </a:r>
          </a:p>
          <a:p>
            <a:pPr marL="1346200" indent="-446088"/>
            <a:r>
              <a:rPr lang="en-GB" dirty="0"/>
              <a:t>Skills and employability pathways</a:t>
            </a:r>
          </a:p>
          <a:p>
            <a:pPr marL="1346200" indent="-446088"/>
            <a:r>
              <a:rPr lang="en-GB" dirty="0"/>
              <a:t>Employment in our social enterprises </a:t>
            </a:r>
          </a:p>
          <a:p>
            <a:pPr marL="1346200" indent="-446088"/>
            <a:r>
              <a:rPr lang="en-GB" dirty="0"/>
              <a:t>Counselling</a:t>
            </a:r>
          </a:p>
          <a:p>
            <a:pPr marL="1346200" indent="-446088"/>
            <a:r>
              <a:rPr lang="en-GB" dirty="0"/>
              <a:t>Complementary therapies</a:t>
            </a:r>
          </a:p>
          <a:p>
            <a:pPr marL="1346200" indent="-446088"/>
            <a:r>
              <a:rPr lang="en-GB" dirty="0"/>
              <a:t>Mental Well-being First Aid, self-help groups</a:t>
            </a:r>
          </a:p>
          <a:p>
            <a:pPr marL="1346200" indent="-446088"/>
            <a:r>
              <a:rPr lang="en-GB" dirty="0"/>
              <a:t>Parenting programme</a:t>
            </a:r>
          </a:p>
          <a:p>
            <a:pPr marL="0" indent="0">
              <a:buNone/>
            </a:pPr>
            <a:r>
              <a:rPr lang="en-GB" dirty="0"/>
              <a:t>First languages advocacy </a:t>
            </a:r>
          </a:p>
          <a:p>
            <a:pPr marL="1346200" indent="-446088"/>
            <a:r>
              <a:rPr lang="en-GB" dirty="0"/>
              <a:t>to access housing, healthcare, benefits, foodbanks, legal support</a:t>
            </a:r>
          </a:p>
          <a:p>
            <a:pPr marL="0" indent="0">
              <a:buNone/>
            </a:pPr>
            <a:r>
              <a:rPr lang="en-GB" dirty="0"/>
              <a:t>Training for external organisations</a:t>
            </a:r>
          </a:p>
          <a:p>
            <a:pPr marL="900113" indent="446088"/>
            <a:r>
              <a:rPr lang="en-GB" dirty="0"/>
              <a:t>Training for NHS staff</a:t>
            </a:r>
          </a:p>
          <a:p>
            <a:pPr marL="900113" indent="446088"/>
            <a:r>
              <a:rPr lang="en-GB" dirty="0"/>
              <a:t>Access to Safety for wider organisations</a:t>
            </a:r>
          </a:p>
          <a:p>
            <a:pPr marL="0" indent="0">
              <a:buNone/>
            </a:pPr>
            <a:r>
              <a:rPr lang="en-GB" dirty="0"/>
              <a:t>Engaging women with lived experience in delivery</a:t>
            </a:r>
          </a:p>
          <a:p>
            <a:pPr marL="1346200" indent="-446088"/>
            <a:r>
              <a:rPr lang="en-GB" dirty="0"/>
              <a:t>Champions for Change/wellbeing</a:t>
            </a:r>
          </a:p>
          <a:p>
            <a:pPr marL="1346200" indent="-446088"/>
            <a:r>
              <a:rPr lang="en-GB" dirty="0"/>
              <a:t>Language support</a:t>
            </a:r>
          </a:p>
          <a:p>
            <a:pPr marL="1346200" indent="-446088"/>
            <a:r>
              <a:rPr lang="en-GB" dirty="0"/>
              <a:t>Delivery of Access To Safety Training</a:t>
            </a:r>
          </a:p>
        </p:txBody>
      </p:sp>
      <p:sp>
        <p:nvSpPr>
          <p:cNvPr id="3" name="Title 2">
            <a:extLst>
              <a:ext uri="{FF2B5EF4-FFF2-40B4-BE49-F238E27FC236}">
                <a16:creationId xmlns:a16="http://schemas.microsoft.com/office/drawing/2014/main" id="{2DD4F9F6-2689-770D-2DB7-1B6C17B25B9D}"/>
              </a:ext>
            </a:extLst>
          </p:cNvPr>
          <p:cNvSpPr>
            <a:spLocks noGrp="1"/>
          </p:cNvSpPr>
          <p:nvPr>
            <p:ph type="title"/>
          </p:nvPr>
        </p:nvSpPr>
        <p:spPr/>
        <p:txBody>
          <a:bodyPr/>
          <a:lstStyle/>
          <a:p>
            <a:r>
              <a:rPr lang="en-GB" dirty="0"/>
              <a:t>Saheliya Services</a:t>
            </a:r>
          </a:p>
        </p:txBody>
      </p:sp>
    </p:spTree>
    <p:extLst>
      <p:ext uri="{BB962C8B-B14F-4D97-AF65-F5344CB8AC3E}">
        <p14:creationId xmlns:p14="http://schemas.microsoft.com/office/powerpoint/2010/main" val="3345480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5162497-8077-46F2-A43C-467C9E29A5C4}"/>
              </a:ext>
            </a:extLst>
          </p:cNvPr>
          <p:cNvSpPr>
            <a:spLocks noGrp="1"/>
          </p:cNvSpPr>
          <p:nvPr>
            <p:ph type="title"/>
          </p:nvPr>
        </p:nvSpPr>
        <p:spPr/>
        <p:txBody>
          <a:bodyPr/>
          <a:lstStyle/>
          <a:p>
            <a:r>
              <a:rPr lang="en-GB" dirty="0"/>
              <a:t>Thank you</a:t>
            </a:r>
          </a:p>
        </p:txBody>
      </p:sp>
      <p:sp>
        <p:nvSpPr>
          <p:cNvPr id="12" name="Content Placeholder 11">
            <a:extLst>
              <a:ext uri="{FF2B5EF4-FFF2-40B4-BE49-F238E27FC236}">
                <a16:creationId xmlns:a16="http://schemas.microsoft.com/office/drawing/2014/main" id="{D242D98F-D453-4FC8-994E-82B9040B5AB3}"/>
              </a:ext>
            </a:extLst>
          </p:cNvPr>
          <p:cNvSpPr>
            <a:spLocks noGrp="1"/>
          </p:cNvSpPr>
          <p:nvPr>
            <p:ph idx="1"/>
          </p:nvPr>
        </p:nvSpPr>
        <p:spPr/>
        <p:txBody>
          <a:bodyPr vert="horz" lIns="91440" tIns="45720" rIns="91440" bIns="45720" rtlCol="0" anchor="t">
            <a:normAutofit/>
          </a:bodyPr>
          <a:lstStyle/>
          <a:p>
            <a:pPr marL="45720" indent="0" algn="ctr">
              <a:buNone/>
            </a:pPr>
            <a:endParaRPr lang="en-GB" sz="8800" dirty="0"/>
          </a:p>
          <a:p>
            <a:pPr marL="45720" indent="0" algn="ctr">
              <a:buNone/>
            </a:pPr>
            <a:r>
              <a:rPr lang="en-GB" sz="8800" dirty="0"/>
              <a:t>Any questions ?</a:t>
            </a:r>
            <a:endParaRPr lang="en-US" dirty="0"/>
          </a:p>
        </p:txBody>
      </p:sp>
    </p:spTree>
    <p:extLst>
      <p:ext uri="{BB962C8B-B14F-4D97-AF65-F5344CB8AC3E}">
        <p14:creationId xmlns:p14="http://schemas.microsoft.com/office/powerpoint/2010/main" val="1209293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965" y="1868920"/>
            <a:ext cx="8390720" cy="4732930"/>
          </a:xfrm>
        </p:spPr>
        <p:txBody>
          <a:bodyPr vert="horz" lIns="91440" tIns="45720" rIns="91440" bIns="45720" rtlCol="0" anchor="t">
            <a:normAutofit lnSpcReduction="10000"/>
          </a:bodyPr>
          <a:lstStyle/>
          <a:p>
            <a:pPr marL="0" indent="0">
              <a:buNone/>
            </a:pPr>
            <a:r>
              <a:rPr lang="en-GB" sz="2800" b="1" dirty="0">
                <a:solidFill>
                  <a:schemeClr val="bg1"/>
                </a:solidFill>
                <a:ea typeface="+mn-lt"/>
                <a:cs typeface="+mn-lt"/>
              </a:rPr>
              <a:t>Aim</a:t>
            </a:r>
            <a:endParaRPr lang="en-US" sz="2800" dirty="0">
              <a:solidFill>
                <a:schemeClr val="bg1"/>
              </a:solidFill>
              <a:ea typeface="+mn-lt"/>
              <a:cs typeface="+mn-lt"/>
            </a:endParaRPr>
          </a:p>
          <a:p>
            <a:pPr lvl="1" indent="0">
              <a:lnSpc>
                <a:spcPct val="110000"/>
              </a:lnSpc>
              <a:spcBef>
                <a:spcPts val="0"/>
              </a:spcBef>
              <a:buClr>
                <a:srgbClr val="2B5E9D"/>
              </a:buClr>
              <a:buNone/>
            </a:pPr>
            <a:r>
              <a:rPr lang="en-GB" sz="1700" dirty="0">
                <a:ea typeface="+mn-lt"/>
                <a:cs typeface="+mn-lt"/>
              </a:rPr>
              <a:t>Saheliya aims to support the mental well-being of women and young women (12+years) experiencing racial inequality</a:t>
            </a:r>
            <a:endParaRPr lang="en-GB" sz="1700" dirty="0">
              <a:solidFill>
                <a:srgbClr val="3D2761"/>
              </a:solidFill>
              <a:ea typeface="+mn-lt"/>
              <a:cs typeface="+mn-lt"/>
            </a:endParaRPr>
          </a:p>
          <a:p>
            <a:pPr marL="0" indent="0">
              <a:buNone/>
            </a:pPr>
            <a:r>
              <a:rPr lang="en-GB" sz="2800" b="1" dirty="0">
                <a:solidFill>
                  <a:schemeClr val="bg1"/>
                </a:solidFill>
              </a:rPr>
              <a:t>Service User group</a:t>
            </a:r>
            <a:endParaRPr lang="en-US" dirty="0">
              <a:solidFill>
                <a:schemeClr val="bg1"/>
              </a:solidFill>
            </a:endParaRPr>
          </a:p>
          <a:p>
            <a:r>
              <a:rPr lang="en-GB" sz="1700" dirty="0"/>
              <a:t>Women with lived experience of racial inequality and gendered abuse; who experience barriers to accessing appropriate services; service users can include:</a:t>
            </a:r>
            <a:r>
              <a:rPr lang="en-GB" sz="1800" dirty="0"/>
              <a:t> </a:t>
            </a:r>
          </a:p>
          <a:p>
            <a:pPr lvl="1"/>
            <a:r>
              <a:rPr lang="en-GB" sz="1700" dirty="0"/>
              <a:t>different generations of settled migrants with a British Nationality</a:t>
            </a:r>
          </a:p>
          <a:p>
            <a:pPr lvl="1"/>
            <a:r>
              <a:rPr lang="en-GB" sz="1700" dirty="0"/>
              <a:t>asylum seeking and refugee women </a:t>
            </a:r>
          </a:p>
          <a:p>
            <a:pPr lvl="1"/>
            <a:r>
              <a:rPr lang="en-GB" sz="1700" dirty="0"/>
              <a:t>women with unsettled immigration status </a:t>
            </a:r>
          </a:p>
          <a:p>
            <a:pPr lvl="1"/>
            <a:r>
              <a:rPr lang="en-GB" sz="1700" dirty="0"/>
              <a:t>those whose immigration status is dependent on their relationship with their husband or other family member.</a:t>
            </a:r>
          </a:p>
          <a:p>
            <a:pPr marL="365760" lvl="1" indent="0">
              <a:buNone/>
            </a:pPr>
            <a:endParaRPr lang="en-GB" sz="1700" dirty="0"/>
          </a:p>
          <a:p>
            <a:pPr marL="0" lvl="1" indent="0">
              <a:buNone/>
            </a:pPr>
            <a:r>
              <a:rPr lang="en-GB" sz="1700" dirty="0">
                <a:solidFill>
                  <a:srgbClr val="3D2761"/>
                </a:solidFill>
                <a:ea typeface="+mn-lt"/>
                <a:cs typeface="+mn-lt"/>
              </a:rPr>
              <a:t>We</a:t>
            </a:r>
            <a:r>
              <a:rPr lang="en-GB" sz="1700" dirty="0">
                <a:solidFill>
                  <a:srgbClr val="3D2761"/>
                </a:solidFill>
              </a:rPr>
              <a:t> work to </a:t>
            </a:r>
            <a:r>
              <a:rPr lang="en-GB" sz="1700" dirty="0">
                <a:ea typeface="+mn-lt"/>
                <a:cs typeface="+mn-lt"/>
              </a:rPr>
              <a:t>dismantle the pervasive structural inequality that exists for racially minoritised women; extending through healthcare, housing, education, employment, immigration and access to justice. </a:t>
            </a:r>
            <a:endParaRPr lang="en-GB" sz="1700" dirty="0">
              <a:solidFill>
                <a:srgbClr val="3D2761"/>
              </a:solidFill>
            </a:endParaRPr>
          </a:p>
          <a:p>
            <a:endParaRPr lang="en-GB" sz="1800" dirty="0"/>
          </a:p>
        </p:txBody>
      </p:sp>
      <p:sp>
        <p:nvSpPr>
          <p:cNvPr id="2" name="Title 1"/>
          <p:cNvSpPr>
            <a:spLocks noGrp="1"/>
          </p:cNvSpPr>
          <p:nvPr>
            <p:ph type="title"/>
          </p:nvPr>
        </p:nvSpPr>
        <p:spPr>
          <a:xfrm>
            <a:off x="381000" y="260597"/>
            <a:ext cx="8381260" cy="1054394"/>
          </a:xfrm>
        </p:spPr>
        <p:txBody>
          <a:bodyPr/>
          <a:lstStyle/>
          <a:p>
            <a:r>
              <a:rPr lang="en-GB" dirty="0"/>
              <a:t>Saheliya</a:t>
            </a:r>
            <a:endParaRPr lang="en-US" sz="2000" dirty="0">
              <a:solidFill>
                <a:schemeClr val="accent1">
                  <a:lumMod val="40000"/>
                  <a:lumOff val="60000"/>
                </a:schemeClr>
              </a:solidFill>
            </a:endParaRPr>
          </a:p>
        </p:txBody>
      </p:sp>
    </p:spTree>
    <p:extLst>
      <p:ext uri="{BB962C8B-B14F-4D97-AF65-F5344CB8AC3E}">
        <p14:creationId xmlns:p14="http://schemas.microsoft.com/office/powerpoint/2010/main" val="3565338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72C443A-7B7E-1E45-B235-FDE2C6A6D9E1}"/>
              </a:ext>
            </a:extLst>
          </p:cNvPr>
          <p:cNvSpPr>
            <a:spLocks noGrp="1"/>
          </p:cNvSpPr>
          <p:nvPr>
            <p:ph idx="1"/>
          </p:nvPr>
        </p:nvSpPr>
        <p:spPr/>
        <p:txBody>
          <a:bodyPr>
            <a:normAutofit/>
          </a:bodyPr>
          <a:lstStyle/>
          <a:p>
            <a:pPr marL="0" indent="0">
              <a:buNone/>
            </a:pPr>
            <a:endParaRPr lang="en-US" dirty="0">
              <a:solidFill>
                <a:schemeClr val="bg1"/>
              </a:solidFill>
            </a:endParaRPr>
          </a:p>
          <a:p>
            <a:pPr lvl="1"/>
            <a:r>
              <a:rPr lang="en-GB" sz="1700" dirty="0">
                <a:ea typeface="+mn-lt"/>
                <a:cs typeface="+mn-lt"/>
              </a:rPr>
              <a:t>Set-up in 1992 </a:t>
            </a:r>
            <a:r>
              <a:rPr lang="en-GB" sz="1700" b="1" dirty="0">
                <a:ea typeface="+mn-lt"/>
                <a:cs typeface="+mn-lt"/>
              </a:rPr>
              <a:t>by women experiencing poor mental health</a:t>
            </a:r>
          </a:p>
          <a:p>
            <a:pPr lvl="1"/>
            <a:r>
              <a:rPr lang="en-GB" sz="1700" dirty="0">
                <a:ea typeface="+mn-lt"/>
                <a:cs typeface="+mn-lt"/>
              </a:rPr>
              <a:t>Mental wellbeing organisation supporting women</a:t>
            </a:r>
            <a:r>
              <a:rPr lang="en-GB" sz="1700" b="1" dirty="0">
                <a:ea typeface="+mn-lt"/>
                <a:cs typeface="+mn-lt"/>
              </a:rPr>
              <a:t> with lived-experience of systemic racism, gender-based abuse and inequalities</a:t>
            </a:r>
            <a:endParaRPr lang="en-GB" sz="1700" dirty="0"/>
          </a:p>
          <a:p>
            <a:pPr lvl="1"/>
            <a:r>
              <a:rPr lang="en-GB" sz="1700" dirty="0">
                <a:solidFill>
                  <a:srgbClr val="3D2761"/>
                </a:solidFill>
              </a:rPr>
              <a:t>Support on average</a:t>
            </a:r>
            <a:r>
              <a:rPr lang="en-GB" sz="1700" b="1" dirty="0">
                <a:solidFill>
                  <a:srgbClr val="3D2761"/>
                </a:solidFill>
              </a:rPr>
              <a:t>1300 women and young women annually</a:t>
            </a:r>
          </a:p>
          <a:p>
            <a:pPr lvl="1"/>
            <a:r>
              <a:rPr lang="en-GB" sz="1700" dirty="0"/>
              <a:t>Work with women from </a:t>
            </a:r>
            <a:r>
              <a:rPr lang="en-GB" sz="1700" b="1" dirty="0"/>
              <a:t>58 countries of origin, speaking 34+ languages</a:t>
            </a:r>
          </a:p>
          <a:p>
            <a:pPr lvl="1"/>
            <a:r>
              <a:rPr lang="en-GB" sz="1700" dirty="0">
                <a:solidFill>
                  <a:srgbClr val="3D2761"/>
                </a:solidFill>
              </a:rPr>
              <a:t>Provide practical</a:t>
            </a:r>
            <a:r>
              <a:rPr lang="en-GB" sz="1700" b="1" dirty="0">
                <a:solidFill>
                  <a:srgbClr val="3D2761"/>
                </a:solidFill>
              </a:rPr>
              <a:t> support in at least 14 different languages</a:t>
            </a:r>
          </a:p>
          <a:p>
            <a:pPr lvl="1">
              <a:buClr>
                <a:srgbClr val="2B5E9D"/>
              </a:buClr>
            </a:pPr>
            <a:r>
              <a:rPr lang="en-GB" sz="1700" dirty="0">
                <a:solidFill>
                  <a:srgbClr val="3D2761"/>
                </a:solidFill>
              </a:rPr>
              <a:t>We engage well </a:t>
            </a:r>
            <a:r>
              <a:rPr lang="en-GB" sz="1700" b="1" dirty="0">
                <a:solidFill>
                  <a:srgbClr val="3D2761"/>
                </a:solidFill>
              </a:rPr>
              <a:t>over 100 children </a:t>
            </a:r>
            <a:r>
              <a:rPr lang="en-GB" sz="1700" dirty="0">
                <a:solidFill>
                  <a:srgbClr val="3D2761"/>
                </a:solidFill>
              </a:rPr>
              <a:t>in our nurseries and service user creches in Edinburgh and Glasgow</a:t>
            </a:r>
          </a:p>
          <a:p>
            <a:pPr lvl="1">
              <a:buClr>
                <a:srgbClr val="2B5E9D"/>
              </a:buClr>
            </a:pPr>
            <a:r>
              <a:rPr lang="en-GB" sz="1700" dirty="0">
                <a:solidFill>
                  <a:srgbClr val="3D2761"/>
                </a:solidFill>
              </a:rPr>
              <a:t>We </a:t>
            </a:r>
            <a:r>
              <a:rPr lang="en-GB" sz="1700" b="1" dirty="0">
                <a:solidFill>
                  <a:srgbClr val="3D2761"/>
                </a:solidFill>
              </a:rPr>
              <a:t>deliver face-to-face services </a:t>
            </a:r>
            <a:r>
              <a:rPr lang="en-GB" sz="1700" dirty="0">
                <a:solidFill>
                  <a:srgbClr val="3D2761"/>
                </a:solidFill>
              </a:rPr>
              <a:t>from premises in Edinburgh and Glasgow </a:t>
            </a:r>
            <a:r>
              <a:rPr lang="en-GB" sz="1700" b="1" dirty="0">
                <a:solidFill>
                  <a:srgbClr val="3D2761"/>
                </a:solidFill>
              </a:rPr>
              <a:t>and cover Scotland wide via phone and online services</a:t>
            </a:r>
          </a:p>
          <a:p>
            <a:pPr marL="45720" indent="0">
              <a:buNone/>
            </a:pPr>
            <a:endParaRPr lang="en-GB" dirty="0"/>
          </a:p>
        </p:txBody>
      </p:sp>
      <p:sp>
        <p:nvSpPr>
          <p:cNvPr id="3" name="Title 2">
            <a:extLst>
              <a:ext uri="{FF2B5EF4-FFF2-40B4-BE49-F238E27FC236}">
                <a16:creationId xmlns:a16="http://schemas.microsoft.com/office/drawing/2014/main" id="{CFBABC4F-26EC-C81D-EAC5-34C979A596B7}"/>
              </a:ext>
            </a:extLst>
          </p:cNvPr>
          <p:cNvSpPr>
            <a:spLocks noGrp="1"/>
          </p:cNvSpPr>
          <p:nvPr>
            <p:ph type="title"/>
          </p:nvPr>
        </p:nvSpPr>
        <p:spPr/>
        <p:txBody>
          <a:bodyPr/>
          <a:lstStyle/>
          <a:p>
            <a:r>
              <a:rPr lang="en-GB" dirty="0"/>
              <a:t>Background</a:t>
            </a:r>
          </a:p>
        </p:txBody>
      </p:sp>
    </p:spTree>
    <p:extLst>
      <p:ext uri="{BB962C8B-B14F-4D97-AF65-F5344CB8AC3E}">
        <p14:creationId xmlns:p14="http://schemas.microsoft.com/office/powerpoint/2010/main" val="1492605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504" y="2024784"/>
            <a:ext cx="8383504" cy="4178748"/>
          </a:xfrm>
        </p:spPr>
        <p:txBody>
          <a:bodyPr vert="horz" lIns="91440" tIns="45720" rIns="91440" bIns="45720" rtlCol="0" anchor="t">
            <a:normAutofit fontScale="85000" lnSpcReduction="10000"/>
          </a:bodyPr>
          <a:lstStyle/>
          <a:p>
            <a:pPr marL="365760" lvl="1" indent="0">
              <a:buNone/>
            </a:pPr>
            <a:r>
              <a:rPr lang="en-GB" sz="2600" b="1" dirty="0">
                <a:solidFill>
                  <a:schemeClr val="bg1"/>
                </a:solidFill>
              </a:rPr>
              <a:t>Mental health</a:t>
            </a:r>
            <a:endParaRPr lang="en-US" sz="2600" dirty="0">
              <a:solidFill>
                <a:schemeClr val="bg1"/>
              </a:solidFill>
            </a:endParaRPr>
          </a:p>
          <a:p>
            <a:pPr lvl="2"/>
            <a:r>
              <a:rPr lang="en-GB" sz="1800" dirty="0">
                <a:ea typeface="+mn-lt"/>
                <a:cs typeface="+mn-lt"/>
              </a:rPr>
              <a:t>All our service users have poor mental health</a:t>
            </a:r>
          </a:p>
          <a:p>
            <a:pPr lvl="2"/>
            <a:r>
              <a:rPr lang="en-GB" sz="1800" dirty="0">
                <a:ea typeface="+mn-lt"/>
                <a:cs typeface="+mn-lt"/>
              </a:rPr>
              <a:t>98% have lived-experience of or are living with gender-based abuse; </a:t>
            </a:r>
            <a:endParaRPr lang="en-GB" sz="1800" dirty="0"/>
          </a:p>
          <a:p>
            <a:pPr lvl="2"/>
            <a:r>
              <a:rPr lang="en-GB" sz="1800" dirty="0">
                <a:ea typeface="+mn-lt"/>
                <a:cs typeface="+mn-lt"/>
              </a:rPr>
              <a:t>52%</a:t>
            </a:r>
            <a:r>
              <a:rPr lang="en-GB" sz="1800" dirty="0"/>
              <a:t> affected by gender-based abuse self-refer after hearing about Saheliya through ‘word-of-mouth’;</a:t>
            </a:r>
          </a:p>
          <a:p>
            <a:pPr lvl="2"/>
            <a:r>
              <a:rPr lang="en-GB" sz="1800" dirty="0"/>
              <a:t>48% are referred by another agency</a:t>
            </a:r>
          </a:p>
          <a:p>
            <a:pPr lvl="3"/>
            <a:r>
              <a:rPr lang="en-GB" sz="1800" dirty="0"/>
              <a:t>most commonly a midwife or health visitor (19%), </a:t>
            </a:r>
          </a:p>
          <a:p>
            <a:pPr lvl="3"/>
            <a:r>
              <a:rPr lang="en-GB" sz="1800" dirty="0"/>
              <a:t>less frequently a GP, specialist health service (obstetrics, gynaecology, psychiatric services), schools, colleges, universities </a:t>
            </a:r>
          </a:p>
          <a:p>
            <a:pPr lvl="3"/>
            <a:r>
              <a:rPr lang="en-GB" sz="1800" dirty="0"/>
              <a:t>or other third sector organisations (29%)</a:t>
            </a:r>
          </a:p>
          <a:p>
            <a:pPr lvl="2"/>
            <a:r>
              <a:rPr lang="en-GB" sz="1800" dirty="0">
                <a:ea typeface="+mn-lt"/>
                <a:cs typeface="+mn-lt"/>
              </a:rPr>
              <a:t>All our service users and staff live with experiences of racial inequality</a:t>
            </a:r>
          </a:p>
          <a:p>
            <a:pPr marL="640080" lvl="2" indent="0">
              <a:buNone/>
            </a:pPr>
            <a:endParaRPr lang="en-GB" sz="1800" dirty="0">
              <a:ea typeface="+mn-lt"/>
              <a:cs typeface="+mn-lt"/>
            </a:endParaRPr>
          </a:p>
          <a:p>
            <a:pPr marL="640080" lvl="2" indent="0">
              <a:buNone/>
            </a:pPr>
            <a:r>
              <a:rPr lang="en-GB" sz="1800" dirty="0">
                <a:ea typeface="+mn-lt"/>
                <a:cs typeface="+mn-lt"/>
              </a:rPr>
              <a:t>Almost all 1300 service users present with multiple, complex and intersecting issues which impact on the lives of their children and whole family.</a:t>
            </a:r>
          </a:p>
        </p:txBody>
      </p:sp>
      <p:sp>
        <p:nvSpPr>
          <p:cNvPr id="2" name="Title 1"/>
          <p:cNvSpPr>
            <a:spLocks noGrp="1"/>
          </p:cNvSpPr>
          <p:nvPr>
            <p:ph type="title"/>
          </p:nvPr>
        </p:nvSpPr>
        <p:spPr>
          <a:xfrm>
            <a:off x="381000" y="260597"/>
            <a:ext cx="8381260" cy="1054394"/>
          </a:xfrm>
        </p:spPr>
        <p:txBody>
          <a:bodyPr/>
          <a:lstStyle/>
          <a:p>
            <a:r>
              <a:rPr lang="en-GB" dirty="0"/>
              <a:t>Our service users</a:t>
            </a:r>
            <a:endParaRPr lang="en-US" sz="2000" dirty="0">
              <a:solidFill>
                <a:schemeClr val="accent1">
                  <a:lumMod val="40000"/>
                  <a:lumOff val="60000"/>
                </a:schemeClr>
              </a:solidFill>
            </a:endParaRPr>
          </a:p>
        </p:txBody>
      </p:sp>
    </p:spTree>
    <p:extLst>
      <p:ext uri="{BB962C8B-B14F-4D97-AF65-F5344CB8AC3E}">
        <p14:creationId xmlns:p14="http://schemas.microsoft.com/office/powerpoint/2010/main" val="127899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E063EBC-8718-FAA6-C265-FA985C798AC3}"/>
              </a:ext>
            </a:extLst>
          </p:cNvPr>
          <p:cNvSpPr>
            <a:spLocks noGrp="1"/>
          </p:cNvSpPr>
          <p:nvPr>
            <p:ph idx="1"/>
          </p:nvPr>
        </p:nvSpPr>
        <p:spPr/>
        <p:txBody>
          <a:bodyPr/>
          <a:lstStyle/>
          <a:p>
            <a:pPr marL="45720" indent="0">
              <a:buNone/>
            </a:pPr>
            <a:r>
              <a:rPr lang="en-GB" dirty="0"/>
              <a:t>To support women to:</a:t>
            </a:r>
          </a:p>
          <a:p>
            <a:r>
              <a:rPr lang="en-GB" dirty="0"/>
              <a:t>keep themselves and their children safe </a:t>
            </a:r>
          </a:p>
          <a:p>
            <a:r>
              <a:rPr lang="en-GB" dirty="0"/>
              <a:t>achieve sustainable mental well-being for themselves and their children</a:t>
            </a:r>
          </a:p>
          <a:p>
            <a:r>
              <a:rPr lang="en-GB" dirty="0"/>
              <a:t>develop their personal capacity and resilience</a:t>
            </a:r>
          </a:p>
          <a:p>
            <a:r>
              <a:rPr lang="en-GB" dirty="0"/>
              <a:t>access mainstream and other specialist services</a:t>
            </a:r>
          </a:p>
          <a:p>
            <a:pPr marL="45720" indent="0">
              <a:buNone/>
            </a:pPr>
            <a:endParaRPr lang="en-GB" dirty="0"/>
          </a:p>
          <a:p>
            <a:pPr marL="45720" indent="0">
              <a:buNone/>
            </a:pPr>
            <a:r>
              <a:rPr lang="en-GB" dirty="0"/>
              <a:t>We also provide training to mainstream services to enable them to meet the needs of women with experience of racial inequality and gender-based abuse  more appropriately and equitably.</a:t>
            </a:r>
          </a:p>
        </p:txBody>
      </p:sp>
      <p:sp>
        <p:nvSpPr>
          <p:cNvPr id="3" name="Title 2">
            <a:extLst>
              <a:ext uri="{FF2B5EF4-FFF2-40B4-BE49-F238E27FC236}">
                <a16:creationId xmlns:a16="http://schemas.microsoft.com/office/drawing/2014/main" id="{FB6C20E4-5DB9-2842-5F8F-766CE47086B1}"/>
              </a:ext>
            </a:extLst>
          </p:cNvPr>
          <p:cNvSpPr>
            <a:spLocks noGrp="1"/>
          </p:cNvSpPr>
          <p:nvPr>
            <p:ph type="title"/>
          </p:nvPr>
        </p:nvSpPr>
        <p:spPr/>
        <p:txBody>
          <a:bodyPr/>
          <a:lstStyle/>
          <a:p>
            <a:r>
              <a:rPr lang="en-GB" dirty="0"/>
              <a:t>Our Role</a:t>
            </a:r>
          </a:p>
        </p:txBody>
      </p:sp>
    </p:spTree>
    <p:extLst>
      <p:ext uri="{BB962C8B-B14F-4D97-AF65-F5344CB8AC3E}">
        <p14:creationId xmlns:p14="http://schemas.microsoft.com/office/powerpoint/2010/main" val="1925909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73D2CE4-0E21-49B2-9B21-0DB7A990613F}"/>
              </a:ext>
            </a:extLst>
          </p:cNvPr>
          <p:cNvSpPr>
            <a:spLocks noGrp="1"/>
          </p:cNvSpPr>
          <p:nvPr>
            <p:ph sz="half" idx="1"/>
          </p:nvPr>
        </p:nvSpPr>
        <p:spPr/>
        <p:txBody>
          <a:bodyPr vert="horz" lIns="91440" tIns="45720" rIns="91440" bIns="45720" rtlCol="0" anchor="t">
            <a:normAutofit/>
          </a:bodyPr>
          <a:lstStyle/>
          <a:p>
            <a:endParaRPr lang="en-GB" dirty="0"/>
          </a:p>
          <a:p>
            <a:endParaRPr lang="en-GB" dirty="0"/>
          </a:p>
        </p:txBody>
      </p:sp>
      <p:sp>
        <p:nvSpPr>
          <p:cNvPr id="5" name="Content Placeholder 4">
            <a:extLst>
              <a:ext uri="{FF2B5EF4-FFF2-40B4-BE49-F238E27FC236}">
                <a16:creationId xmlns:a16="http://schemas.microsoft.com/office/drawing/2014/main" id="{5920B73B-A26B-4582-BA18-1CA7B3006BF6}"/>
              </a:ext>
            </a:extLst>
          </p:cNvPr>
          <p:cNvSpPr>
            <a:spLocks noGrp="1"/>
          </p:cNvSpPr>
          <p:nvPr>
            <p:ph sz="half" idx="2"/>
          </p:nvPr>
        </p:nvSpPr>
        <p:spPr>
          <a:xfrm>
            <a:off x="262611" y="1764059"/>
            <a:ext cx="6904852" cy="4823044"/>
          </a:xfrm>
        </p:spPr>
        <p:txBody>
          <a:bodyPr vert="horz" lIns="91440" tIns="45720" rIns="91440" bIns="45720" rtlCol="0" anchor="t">
            <a:noAutofit/>
          </a:bodyPr>
          <a:lstStyle/>
          <a:p>
            <a:pPr marL="45720" indent="0">
              <a:buNone/>
            </a:pPr>
            <a:r>
              <a:rPr lang="en-GB" sz="1800" dirty="0"/>
              <a:t>We know that ethnic minority people fare worse than white counterparts in a number of intersecting issues:</a:t>
            </a:r>
            <a:endParaRPr lang="en-US" sz="1800" dirty="0"/>
          </a:p>
          <a:p>
            <a:r>
              <a:rPr lang="en-GB" sz="1800" dirty="0"/>
              <a:t>Lower Salary – in-work poverty</a:t>
            </a:r>
          </a:p>
          <a:p>
            <a:r>
              <a:rPr lang="en-GB" sz="1800" dirty="0"/>
              <a:t>Economic activity</a:t>
            </a:r>
          </a:p>
          <a:p>
            <a:r>
              <a:rPr lang="en-GB" sz="1800" dirty="0"/>
              <a:t>In-security of contracts</a:t>
            </a:r>
          </a:p>
          <a:p>
            <a:r>
              <a:rPr lang="en-GB" sz="1800" dirty="0"/>
              <a:t>Poorer housing (higher rents and more private renting)</a:t>
            </a:r>
          </a:p>
          <a:p>
            <a:r>
              <a:rPr lang="en-GB" sz="1800" dirty="0"/>
              <a:t>Lower uptake of social security services / benefits</a:t>
            </a:r>
          </a:p>
          <a:p>
            <a:r>
              <a:rPr lang="en-GB" sz="1800" dirty="0"/>
              <a:t>Less uptake of Health Services</a:t>
            </a:r>
          </a:p>
          <a:p>
            <a:r>
              <a:rPr lang="en-GB" sz="1800" dirty="0"/>
              <a:t>Higher rates of maternal and foetal mortality</a:t>
            </a:r>
          </a:p>
          <a:p>
            <a:pPr marL="45720" indent="0">
              <a:buNone/>
            </a:pPr>
            <a:r>
              <a:rPr lang="en-GB" sz="1800" b="1" dirty="0"/>
              <a:t>In all the above areas there is evidence from numerous different sources corroborating women from racially minoritised communities fare worse than men from their communities as well as compared with both white men and women overall- and that gaps are widening rather than shrinking.</a:t>
            </a:r>
          </a:p>
        </p:txBody>
      </p:sp>
      <p:sp>
        <p:nvSpPr>
          <p:cNvPr id="3" name="Title 2">
            <a:extLst>
              <a:ext uri="{FF2B5EF4-FFF2-40B4-BE49-F238E27FC236}">
                <a16:creationId xmlns:a16="http://schemas.microsoft.com/office/drawing/2014/main" id="{4254FCE7-1532-465E-81F9-95056813ED86}"/>
              </a:ext>
            </a:extLst>
          </p:cNvPr>
          <p:cNvSpPr>
            <a:spLocks noGrp="1"/>
          </p:cNvSpPr>
          <p:nvPr>
            <p:ph type="title"/>
          </p:nvPr>
        </p:nvSpPr>
        <p:spPr/>
        <p:txBody>
          <a:bodyPr/>
          <a:lstStyle/>
          <a:p>
            <a:r>
              <a:rPr lang="en-GB" dirty="0"/>
              <a:t>Intersecting Inequalities</a:t>
            </a:r>
          </a:p>
        </p:txBody>
      </p:sp>
      <p:sp>
        <p:nvSpPr>
          <p:cNvPr id="6" name="TextBox 5">
            <a:extLst>
              <a:ext uri="{FF2B5EF4-FFF2-40B4-BE49-F238E27FC236}">
                <a16:creationId xmlns:a16="http://schemas.microsoft.com/office/drawing/2014/main" id="{66BC34EA-CF04-4812-A445-470829654BBD}"/>
              </a:ext>
            </a:extLst>
          </p:cNvPr>
          <p:cNvSpPr txBox="1"/>
          <p:nvPr/>
        </p:nvSpPr>
        <p:spPr>
          <a:xfrm>
            <a:off x="7394670" y="1946634"/>
            <a:ext cx="1497182" cy="42473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solidFill>
                  <a:srgbClr val="269A96"/>
                </a:solidFill>
              </a:rPr>
              <a:t>Issues of insufficient data collection leave it impossible to assess how the individual drivers ... interact with each other</a:t>
            </a:r>
          </a:p>
          <a:p>
            <a:r>
              <a:rPr lang="en-GB" b="1" dirty="0">
                <a:solidFill>
                  <a:srgbClr val="269A96"/>
                </a:solidFill>
              </a:rPr>
              <a:t>(JRF 2021)</a:t>
            </a:r>
          </a:p>
        </p:txBody>
      </p:sp>
    </p:spTree>
    <p:extLst>
      <p:ext uri="{BB962C8B-B14F-4D97-AF65-F5344CB8AC3E}">
        <p14:creationId xmlns:p14="http://schemas.microsoft.com/office/powerpoint/2010/main" val="3617755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ACC738-B092-4B11-AF9E-4BC0585D3C23}"/>
              </a:ext>
            </a:extLst>
          </p:cNvPr>
          <p:cNvSpPr>
            <a:spLocks noGrp="1"/>
          </p:cNvSpPr>
          <p:nvPr>
            <p:ph idx="1"/>
          </p:nvPr>
        </p:nvSpPr>
        <p:spPr>
          <a:xfrm>
            <a:off x="380999" y="1719071"/>
            <a:ext cx="8407893" cy="4827430"/>
          </a:xfrm>
        </p:spPr>
        <p:txBody>
          <a:bodyPr vert="horz" lIns="91440" tIns="45720" rIns="91440" bIns="45720" rtlCol="0" anchor="t">
            <a:normAutofit fontScale="92500" lnSpcReduction="20000"/>
          </a:bodyPr>
          <a:lstStyle/>
          <a:p>
            <a:r>
              <a:rPr lang="en-GB" dirty="0"/>
              <a:t>Immigration status</a:t>
            </a:r>
          </a:p>
          <a:p>
            <a:r>
              <a:rPr lang="en-GB" dirty="0">
                <a:solidFill>
                  <a:srgbClr val="269A96"/>
                </a:solidFill>
              </a:rPr>
              <a:t>Lack of knowledge of rights and services available </a:t>
            </a:r>
            <a:r>
              <a:rPr lang="en-GB" sz="1600" dirty="0">
                <a:solidFill>
                  <a:srgbClr val="269A96"/>
                </a:solidFill>
              </a:rPr>
              <a:t>(Not knowing what they don't know)</a:t>
            </a:r>
          </a:p>
          <a:p>
            <a:r>
              <a:rPr lang="en-GB" dirty="0">
                <a:solidFill>
                  <a:srgbClr val="3D2761"/>
                </a:solidFill>
              </a:rPr>
              <a:t>English as a second, third or fourth language</a:t>
            </a:r>
          </a:p>
          <a:p>
            <a:r>
              <a:rPr lang="en-GB" dirty="0">
                <a:solidFill>
                  <a:srgbClr val="269A96"/>
                </a:solidFill>
              </a:rPr>
              <a:t>Fear of official Interpreters </a:t>
            </a:r>
            <a:r>
              <a:rPr lang="en-GB" sz="1600" dirty="0">
                <a:solidFill>
                  <a:srgbClr val="269A96"/>
                </a:solidFill>
                <a:ea typeface="+mn-lt"/>
                <a:cs typeface="+mn-lt"/>
              </a:rPr>
              <a:t>(particularly male interpreters)</a:t>
            </a:r>
          </a:p>
          <a:p>
            <a:r>
              <a:rPr lang="en-GB" dirty="0">
                <a:solidFill>
                  <a:srgbClr val="3D2761"/>
                </a:solidFill>
              </a:rPr>
              <a:t>Interpreter's practise putting women at risk</a:t>
            </a:r>
          </a:p>
          <a:p>
            <a:r>
              <a:rPr lang="en-GB" dirty="0">
                <a:solidFill>
                  <a:srgbClr val="269A96"/>
                </a:solidFill>
              </a:rPr>
              <a:t>Not understanding UK laws and expectations around parenting etc.</a:t>
            </a:r>
          </a:p>
          <a:p>
            <a:r>
              <a:rPr lang="en-GB" dirty="0">
                <a:solidFill>
                  <a:srgbClr val="3D2761"/>
                </a:solidFill>
                <a:ea typeface="+mn-lt"/>
                <a:cs typeface="+mn-lt"/>
              </a:rPr>
              <a:t>Fear of law enforcement agencies, e.g. police, courts etc.</a:t>
            </a:r>
          </a:p>
          <a:p>
            <a:r>
              <a:rPr lang="en-GB" dirty="0">
                <a:solidFill>
                  <a:srgbClr val="269A96"/>
                </a:solidFill>
              </a:rPr>
              <a:t>Professionals not aware of increased </a:t>
            </a:r>
            <a:r>
              <a:rPr lang="en-GB" sz="2100" dirty="0">
                <a:solidFill>
                  <a:srgbClr val="269A96"/>
                </a:solidFill>
              </a:rPr>
              <a:t>risks</a:t>
            </a:r>
            <a:r>
              <a:rPr lang="en-GB" dirty="0">
                <a:solidFill>
                  <a:srgbClr val="269A96"/>
                </a:solidFill>
              </a:rPr>
              <a:t> based on journeys of migration</a:t>
            </a:r>
          </a:p>
          <a:p>
            <a:r>
              <a:rPr lang="en-GB" dirty="0">
                <a:solidFill>
                  <a:srgbClr val="3D2761"/>
                </a:solidFill>
              </a:rPr>
              <a:t>Women with high levels of trauma and poor mental health are unable/unwilling to use mainstream services</a:t>
            </a:r>
          </a:p>
          <a:p>
            <a:r>
              <a:rPr lang="en-GB" dirty="0">
                <a:solidFill>
                  <a:srgbClr val="269A96"/>
                </a:solidFill>
              </a:rPr>
              <a:t>Systemic racism and gender-based bias</a:t>
            </a:r>
          </a:p>
          <a:p>
            <a:r>
              <a:rPr lang="en-GB" dirty="0">
                <a:solidFill>
                  <a:srgbClr val="3D2761"/>
                </a:solidFill>
              </a:rPr>
              <a:t>Carry the bulk of responsibility for care at home</a:t>
            </a:r>
          </a:p>
          <a:p>
            <a:r>
              <a:rPr lang="en-GB" dirty="0">
                <a:solidFill>
                  <a:srgbClr val="269A96"/>
                </a:solidFill>
              </a:rPr>
              <a:t>Lack the education, qualifications or experience for work</a:t>
            </a:r>
          </a:p>
          <a:p>
            <a:endParaRPr lang="en-GB" dirty="0">
              <a:solidFill>
                <a:srgbClr val="3D2761"/>
              </a:solidFill>
            </a:endParaRPr>
          </a:p>
          <a:p>
            <a:endParaRPr lang="en-GB" dirty="0">
              <a:solidFill>
                <a:srgbClr val="3D2761"/>
              </a:solidFill>
            </a:endParaRPr>
          </a:p>
          <a:p>
            <a:endParaRPr lang="en-GB" dirty="0">
              <a:solidFill>
                <a:srgbClr val="3D2761"/>
              </a:solidFill>
            </a:endParaRPr>
          </a:p>
        </p:txBody>
      </p:sp>
      <p:sp>
        <p:nvSpPr>
          <p:cNvPr id="3" name="Title 2">
            <a:extLst>
              <a:ext uri="{FF2B5EF4-FFF2-40B4-BE49-F238E27FC236}">
                <a16:creationId xmlns:a16="http://schemas.microsoft.com/office/drawing/2014/main" id="{8EE792FA-C9C8-4B68-A026-7C4F2B716357}"/>
              </a:ext>
            </a:extLst>
          </p:cNvPr>
          <p:cNvSpPr>
            <a:spLocks noGrp="1"/>
          </p:cNvSpPr>
          <p:nvPr>
            <p:ph type="title"/>
          </p:nvPr>
        </p:nvSpPr>
        <p:spPr/>
        <p:txBody>
          <a:bodyPr/>
          <a:lstStyle/>
          <a:p>
            <a:r>
              <a:rPr lang="en-GB" dirty="0"/>
              <a:t>Specific Intersecting Inequalities</a:t>
            </a:r>
          </a:p>
        </p:txBody>
      </p:sp>
    </p:spTree>
    <p:extLst>
      <p:ext uri="{BB962C8B-B14F-4D97-AF65-F5344CB8AC3E}">
        <p14:creationId xmlns:p14="http://schemas.microsoft.com/office/powerpoint/2010/main" val="191186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53787"/>
            <a:ext cx="8381260" cy="1054394"/>
          </a:xfrm>
        </p:spPr>
        <p:txBody>
          <a:bodyPr/>
          <a:lstStyle/>
          <a:p>
            <a:r>
              <a:rPr lang="en-US" dirty="0"/>
              <a:t>Gender Inequality</a:t>
            </a:r>
          </a:p>
        </p:txBody>
      </p:sp>
      <p:sp>
        <p:nvSpPr>
          <p:cNvPr id="5" name="TextBox 4"/>
          <p:cNvSpPr txBox="1"/>
          <p:nvPr/>
        </p:nvSpPr>
        <p:spPr>
          <a:xfrm>
            <a:off x="7177990" y="3243304"/>
            <a:ext cx="1417455" cy="369332"/>
          </a:xfrm>
          <a:prstGeom prst="rect">
            <a:avLst/>
          </a:prstGeom>
          <a:noFill/>
        </p:spPr>
        <p:txBody>
          <a:bodyPr wrap="square" rtlCol="0">
            <a:spAutoFit/>
          </a:bodyPr>
          <a:lstStyle/>
          <a:p>
            <a:endParaRPr lang="en-US" dirty="0"/>
          </a:p>
        </p:txBody>
      </p:sp>
      <p:sp>
        <p:nvSpPr>
          <p:cNvPr id="8" name="TextBox 7"/>
          <p:cNvSpPr txBox="1"/>
          <p:nvPr/>
        </p:nvSpPr>
        <p:spPr>
          <a:xfrm>
            <a:off x="500939" y="2010802"/>
            <a:ext cx="3997194" cy="3785652"/>
          </a:xfrm>
          <a:prstGeom prst="rect">
            <a:avLst/>
          </a:prstGeom>
          <a:noFill/>
        </p:spPr>
        <p:txBody>
          <a:bodyPr wrap="square" rtlCol="0">
            <a:spAutoFit/>
          </a:bodyPr>
          <a:lstStyle/>
          <a:p>
            <a:pPr algn="ctr"/>
            <a:r>
              <a:rPr lang="en-GB" altLang="en-US" sz="2400" b="1" dirty="0">
                <a:solidFill>
                  <a:schemeClr val="tx2"/>
                </a:solidFill>
                <a:latin typeface="Tahoma" pitchFamily="34" charset="0"/>
                <a:cs typeface="Tahoma" pitchFamily="34" charset="0"/>
              </a:rPr>
              <a:t>Men</a:t>
            </a:r>
          </a:p>
          <a:p>
            <a:pPr marL="342900" indent="-342900">
              <a:buFont typeface="Arial"/>
              <a:buChar char="•"/>
            </a:pPr>
            <a:r>
              <a:rPr lang="en-GB" sz="2400" b="1" dirty="0">
                <a:solidFill>
                  <a:srgbClr val="269A96"/>
                </a:solidFill>
                <a:latin typeface="Tahoma" pitchFamily="34" charset="0"/>
                <a:cs typeface="Tahoma" pitchFamily="34" charset="0"/>
              </a:rPr>
              <a:t>Strong</a:t>
            </a:r>
          </a:p>
          <a:p>
            <a:pPr marL="342900" indent="-342900">
              <a:buFont typeface="Arial"/>
              <a:buChar char="•"/>
            </a:pPr>
            <a:r>
              <a:rPr lang="en-GB" sz="2400" b="1" dirty="0">
                <a:solidFill>
                  <a:srgbClr val="269A96"/>
                </a:solidFill>
                <a:latin typeface="Tahoma" pitchFamily="34" charset="0"/>
                <a:cs typeface="Tahoma" pitchFamily="34" charset="0"/>
              </a:rPr>
              <a:t>Have value</a:t>
            </a:r>
          </a:p>
          <a:p>
            <a:pPr marL="342900" indent="-342900">
              <a:buFont typeface="Arial"/>
              <a:buChar char="•"/>
            </a:pPr>
            <a:r>
              <a:rPr lang="en-GB" sz="2400" b="1" dirty="0">
                <a:solidFill>
                  <a:srgbClr val="269A96"/>
                </a:solidFill>
                <a:latin typeface="Tahoma" pitchFamily="34" charset="0"/>
                <a:cs typeface="Tahoma" pitchFamily="34" charset="0"/>
              </a:rPr>
              <a:t>In control</a:t>
            </a:r>
          </a:p>
          <a:p>
            <a:pPr marL="342900" indent="-342900">
              <a:buFont typeface="Arial"/>
              <a:buChar char="•"/>
            </a:pPr>
            <a:r>
              <a:rPr lang="en-US" sz="2400" b="1" dirty="0">
                <a:solidFill>
                  <a:srgbClr val="269A96"/>
                </a:solidFill>
                <a:latin typeface="Tahoma" pitchFamily="34" charset="0"/>
                <a:cs typeface="Tahoma" pitchFamily="34" charset="0"/>
              </a:rPr>
              <a:t>N</a:t>
            </a:r>
            <a:r>
              <a:rPr lang="en-GB" sz="2400" b="1" dirty="0">
                <a:solidFill>
                  <a:srgbClr val="269A96"/>
                </a:solidFill>
                <a:latin typeface="Tahoma" pitchFamily="34" charset="0"/>
                <a:cs typeface="Tahoma" pitchFamily="34" charset="0"/>
              </a:rPr>
              <a:t>on emotional</a:t>
            </a:r>
          </a:p>
          <a:p>
            <a:pPr marL="342900" indent="-342900">
              <a:buFont typeface="Arial"/>
              <a:buChar char="•"/>
            </a:pPr>
            <a:r>
              <a:rPr lang="en-GB" sz="2400" b="1" dirty="0">
                <a:solidFill>
                  <a:srgbClr val="269A96"/>
                </a:solidFill>
                <a:latin typeface="Tahoma" pitchFamily="34" charset="0"/>
                <a:cs typeface="Tahoma" pitchFamily="34" charset="0"/>
              </a:rPr>
              <a:t>Assertive</a:t>
            </a:r>
          </a:p>
          <a:p>
            <a:pPr marL="342900" indent="-342900">
              <a:buFont typeface="Arial"/>
              <a:buChar char="•"/>
            </a:pPr>
            <a:r>
              <a:rPr lang="en-GB" sz="2400" b="1" dirty="0">
                <a:solidFill>
                  <a:srgbClr val="269A96"/>
                </a:solidFill>
                <a:latin typeface="Tahoma" pitchFamily="34" charset="0"/>
                <a:cs typeface="Tahoma" pitchFamily="34" charset="0"/>
              </a:rPr>
              <a:t>Aggressive </a:t>
            </a:r>
          </a:p>
          <a:p>
            <a:pPr marL="342900" indent="-342900">
              <a:buFont typeface="Arial"/>
              <a:buChar char="•"/>
            </a:pPr>
            <a:r>
              <a:rPr lang="en-GB" sz="2400" b="1" dirty="0">
                <a:solidFill>
                  <a:srgbClr val="269A96"/>
                </a:solidFill>
                <a:latin typeface="Tahoma" pitchFamily="34" charset="0"/>
                <a:cs typeface="Tahoma" pitchFamily="34" charset="0"/>
              </a:rPr>
              <a:t>Takes up ‘space’</a:t>
            </a:r>
          </a:p>
          <a:p>
            <a:pPr marL="342900" indent="-342900">
              <a:buFont typeface="Arial"/>
              <a:buChar char="•"/>
            </a:pPr>
            <a:r>
              <a:rPr lang="en-GB" sz="2400" b="1" dirty="0">
                <a:solidFill>
                  <a:srgbClr val="269A96"/>
                </a:solidFill>
                <a:latin typeface="Tahoma" pitchFamily="34" charset="0"/>
                <a:cs typeface="Tahoma" pitchFamily="34" charset="0"/>
              </a:rPr>
              <a:t>Sexual ‘takers’</a:t>
            </a:r>
          </a:p>
          <a:p>
            <a:pPr marL="342900" indent="-342900">
              <a:buFont typeface="Arial"/>
              <a:buChar char="•"/>
            </a:pPr>
            <a:r>
              <a:rPr lang="en-GB" sz="2400" b="1" dirty="0">
                <a:solidFill>
                  <a:srgbClr val="269A96"/>
                </a:solidFill>
                <a:latin typeface="Tahoma" pitchFamily="34" charset="0"/>
                <a:cs typeface="Tahoma" pitchFamily="34" charset="0"/>
              </a:rPr>
              <a:t>Owners </a:t>
            </a:r>
            <a:endParaRPr lang="en-GB" sz="2400" b="1" dirty="0">
              <a:solidFill>
                <a:schemeClr val="tx2"/>
              </a:solidFill>
              <a:latin typeface="Tahoma" pitchFamily="34" charset="0"/>
              <a:cs typeface="Tahoma" pitchFamily="34" charset="0"/>
            </a:endParaRPr>
          </a:p>
        </p:txBody>
      </p:sp>
      <p:sp>
        <p:nvSpPr>
          <p:cNvPr id="6" name="TextBox 5"/>
          <p:cNvSpPr txBox="1"/>
          <p:nvPr/>
        </p:nvSpPr>
        <p:spPr>
          <a:xfrm>
            <a:off x="4304096" y="2018544"/>
            <a:ext cx="4458164" cy="3785652"/>
          </a:xfrm>
          <a:prstGeom prst="rect">
            <a:avLst/>
          </a:prstGeom>
          <a:noFill/>
        </p:spPr>
        <p:txBody>
          <a:bodyPr wrap="square" rtlCol="0">
            <a:spAutoFit/>
          </a:bodyPr>
          <a:lstStyle/>
          <a:p>
            <a:pPr algn="ctr"/>
            <a:r>
              <a:rPr lang="en-GB" sz="2400" b="1" dirty="0">
                <a:solidFill>
                  <a:schemeClr val="tx2"/>
                </a:solidFill>
                <a:latin typeface="Tahoma" pitchFamily="34" charset="0"/>
                <a:cs typeface="Tahoma" pitchFamily="34" charset="0"/>
              </a:rPr>
              <a:t>Women</a:t>
            </a:r>
          </a:p>
          <a:p>
            <a:pPr marL="342900" indent="-342900">
              <a:buFont typeface="Arial"/>
              <a:buChar char="•"/>
            </a:pPr>
            <a:r>
              <a:rPr lang="en-GB" sz="2400" b="1" dirty="0">
                <a:solidFill>
                  <a:srgbClr val="269A96"/>
                </a:solidFill>
                <a:latin typeface="Tahoma" pitchFamily="34" charset="0"/>
                <a:cs typeface="Tahoma" pitchFamily="34" charset="0"/>
              </a:rPr>
              <a:t>Weak</a:t>
            </a:r>
          </a:p>
          <a:p>
            <a:pPr marL="342900" indent="-342900">
              <a:buFont typeface="Arial"/>
              <a:buChar char="•"/>
            </a:pPr>
            <a:r>
              <a:rPr lang="en-GB" sz="2400" b="1" dirty="0">
                <a:solidFill>
                  <a:srgbClr val="269A96"/>
                </a:solidFill>
                <a:latin typeface="Tahoma" pitchFamily="34" charset="0"/>
                <a:cs typeface="Tahoma" pitchFamily="34" charset="0"/>
              </a:rPr>
              <a:t>Less or no value</a:t>
            </a:r>
          </a:p>
          <a:p>
            <a:pPr marL="342900" indent="-342900">
              <a:buFont typeface="Arial"/>
              <a:buChar char="•"/>
            </a:pPr>
            <a:r>
              <a:rPr lang="en-GB" sz="2400" b="1" dirty="0">
                <a:solidFill>
                  <a:srgbClr val="269A96"/>
                </a:solidFill>
                <a:latin typeface="Tahoma" pitchFamily="34" charset="0"/>
                <a:cs typeface="Tahoma" pitchFamily="34" charset="0"/>
              </a:rPr>
              <a:t>Controlled</a:t>
            </a:r>
          </a:p>
          <a:p>
            <a:pPr marL="342900" indent="-342900">
              <a:buFont typeface="Arial"/>
              <a:buChar char="•"/>
            </a:pPr>
            <a:r>
              <a:rPr lang="en-GB" sz="2400" b="1" dirty="0">
                <a:solidFill>
                  <a:srgbClr val="269A96"/>
                </a:solidFill>
                <a:latin typeface="Tahoma" pitchFamily="34" charset="0"/>
                <a:cs typeface="Tahoma" pitchFamily="34" charset="0"/>
              </a:rPr>
              <a:t>‘Over’ emotional</a:t>
            </a:r>
          </a:p>
          <a:p>
            <a:pPr marL="342900" indent="-342900">
              <a:buFont typeface="Arial"/>
              <a:buChar char="•"/>
            </a:pPr>
            <a:r>
              <a:rPr lang="en-GB" sz="2400" b="1" dirty="0">
                <a:solidFill>
                  <a:srgbClr val="269A96"/>
                </a:solidFill>
                <a:latin typeface="Tahoma" pitchFamily="34" charset="0"/>
                <a:cs typeface="Tahoma" pitchFamily="34" charset="0"/>
              </a:rPr>
              <a:t>Passive</a:t>
            </a:r>
          </a:p>
          <a:p>
            <a:pPr marL="342900" indent="-342900">
              <a:buFont typeface="Arial"/>
              <a:buChar char="•"/>
            </a:pPr>
            <a:r>
              <a:rPr lang="en-GB" sz="2400" b="1" dirty="0">
                <a:solidFill>
                  <a:srgbClr val="269A96"/>
                </a:solidFill>
                <a:latin typeface="Tahoma" pitchFamily="34" charset="0"/>
                <a:cs typeface="Tahoma" pitchFamily="34" charset="0"/>
              </a:rPr>
              <a:t>Submissive </a:t>
            </a:r>
          </a:p>
          <a:p>
            <a:pPr marL="342900" indent="-342900">
              <a:buFont typeface="Arial"/>
              <a:buChar char="•"/>
            </a:pPr>
            <a:r>
              <a:rPr lang="en-GB" sz="2400" b="1" dirty="0">
                <a:solidFill>
                  <a:srgbClr val="269A96"/>
                </a:solidFill>
                <a:latin typeface="Tahoma" pitchFamily="34" charset="0"/>
                <a:cs typeface="Tahoma" pitchFamily="34" charset="0"/>
              </a:rPr>
              <a:t>Make themselves ‘small’</a:t>
            </a:r>
          </a:p>
          <a:p>
            <a:pPr marL="342900" indent="-342900">
              <a:buFont typeface="Arial"/>
              <a:buChar char="•"/>
            </a:pPr>
            <a:r>
              <a:rPr lang="en-US" sz="2400" b="1" dirty="0">
                <a:solidFill>
                  <a:srgbClr val="269A96"/>
                </a:solidFill>
                <a:latin typeface="Tahoma" pitchFamily="34" charset="0"/>
                <a:cs typeface="Tahoma" pitchFamily="34" charset="0"/>
              </a:rPr>
              <a:t>Sexual</a:t>
            </a:r>
            <a:r>
              <a:rPr lang="en-GB" sz="2400" b="1" dirty="0">
                <a:solidFill>
                  <a:srgbClr val="269A96"/>
                </a:solidFill>
                <a:latin typeface="Tahoma" pitchFamily="34" charset="0"/>
                <a:cs typeface="Tahoma" pitchFamily="34" charset="0"/>
              </a:rPr>
              <a:t> ‘givers’</a:t>
            </a:r>
          </a:p>
          <a:p>
            <a:pPr marL="342900" indent="-342900">
              <a:buFont typeface="Arial"/>
              <a:buChar char="•"/>
            </a:pPr>
            <a:r>
              <a:rPr lang="en-US" sz="2400" b="1" dirty="0">
                <a:solidFill>
                  <a:srgbClr val="269A96"/>
                </a:solidFill>
                <a:latin typeface="Tahoma" pitchFamily="34" charset="0"/>
                <a:cs typeface="Tahoma" pitchFamily="34" charset="0"/>
              </a:rPr>
              <a:t>A</a:t>
            </a:r>
            <a:r>
              <a:rPr lang="en-GB" sz="2400" b="1" dirty="0">
                <a:solidFill>
                  <a:srgbClr val="269A96"/>
                </a:solidFill>
                <a:latin typeface="Tahoma" pitchFamily="34" charset="0"/>
                <a:cs typeface="Tahoma" pitchFamily="34" charset="0"/>
              </a:rPr>
              <a:t>re owned</a:t>
            </a:r>
          </a:p>
        </p:txBody>
      </p:sp>
      <p:sp>
        <p:nvSpPr>
          <p:cNvPr id="2" name="TextBox 1"/>
          <p:cNvSpPr txBox="1"/>
          <p:nvPr/>
        </p:nvSpPr>
        <p:spPr>
          <a:xfrm>
            <a:off x="1252489" y="5794413"/>
            <a:ext cx="6634161" cy="523220"/>
          </a:xfrm>
          <a:prstGeom prst="rect">
            <a:avLst/>
          </a:prstGeom>
          <a:noFill/>
        </p:spPr>
        <p:txBody>
          <a:bodyPr wrap="square" lIns="91440" tIns="45720" rIns="91440" bIns="45720" rtlCol="0" anchor="t">
            <a:spAutoFit/>
          </a:bodyPr>
          <a:lstStyle/>
          <a:p>
            <a:r>
              <a:rPr lang="en-US" sz="2800" b="1" dirty="0">
                <a:solidFill>
                  <a:schemeClr val="tx2"/>
                </a:solidFill>
              </a:rPr>
              <a:t>= foundations for Gender Inequality</a:t>
            </a:r>
          </a:p>
        </p:txBody>
      </p:sp>
    </p:spTree>
    <p:extLst>
      <p:ext uri="{BB962C8B-B14F-4D97-AF65-F5344CB8AC3E}">
        <p14:creationId xmlns:p14="http://schemas.microsoft.com/office/powerpoint/2010/main" val="1939714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28A16B9-A209-247F-D851-074ABE257399}"/>
              </a:ext>
            </a:extLst>
          </p:cNvPr>
          <p:cNvSpPr>
            <a:spLocks noGrp="1"/>
          </p:cNvSpPr>
          <p:nvPr>
            <p:ph idx="1"/>
          </p:nvPr>
        </p:nvSpPr>
        <p:spPr>
          <a:xfrm>
            <a:off x="380999" y="1719071"/>
            <a:ext cx="8407893" cy="4827430"/>
          </a:xfrm>
        </p:spPr>
        <p:txBody>
          <a:bodyPr>
            <a:normAutofit/>
          </a:bodyPr>
          <a:lstStyle/>
          <a:p>
            <a:pPr marL="45720" indent="0">
              <a:buNone/>
            </a:pPr>
            <a:r>
              <a:rPr lang="en-GB" dirty="0"/>
              <a:t>How we work is central to achieving our outcomes. </a:t>
            </a:r>
          </a:p>
          <a:p>
            <a:r>
              <a:rPr lang="en-GB" dirty="0"/>
              <a:t>We make our services accessible to the women who need us most, by: </a:t>
            </a:r>
          </a:p>
          <a:p>
            <a:pPr lvl="1"/>
            <a:r>
              <a:rPr lang="en-GB" dirty="0"/>
              <a:t>Having a women-only environment with in-house childcare</a:t>
            </a:r>
          </a:p>
          <a:p>
            <a:pPr lvl="1"/>
            <a:r>
              <a:rPr lang="en-GB" dirty="0"/>
              <a:t>Providing support in as many relevant languages as possible</a:t>
            </a:r>
          </a:p>
          <a:p>
            <a:pPr lvl="1"/>
            <a:r>
              <a:rPr lang="en-GB" dirty="0"/>
              <a:t>Communicating by phone</a:t>
            </a:r>
          </a:p>
          <a:p>
            <a:pPr lvl="1"/>
            <a:r>
              <a:rPr lang="en-GB" dirty="0"/>
              <a:t>Recruiting and training staff who ‘look like us and feel like us, are trauma informed and culturally knowledgeable</a:t>
            </a:r>
          </a:p>
          <a:p>
            <a:pPr lvl="1"/>
            <a:r>
              <a:rPr lang="en-GB" dirty="0"/>
              <a:t>Having enhanced confidentiality procedures in place</a:t>
            </a:r>
          </a:p>
          <a:p>
            <a:pPr lvl="1"/>
            <a:r>
              <a:rPr lang="en-GB" dirty="0"/>
              <a:t>Providing one-to-one support on an out-reach basis as well as in-house </a:t>
            </a:r>
          </a:p>
          <a:p>
            <a:pPr marL="365760" lvl="1" indent="0">
              <a:buNone/>
            </a:pPr>
            <a:r>
              <a:rPr lang="en-GB" dirty="0"/>
              <a:t>We can help women become safer but we need to </a:t>
            </a:r>
            <a:r>
              <a:rPr lang="en-GB" b="1" dirty="0"/>
              <a:t>help women remain safe, in the long-term</a:t>
            </a:r>
            <a:r>
              <a:rPr lang="en-GB" dirty="0"/>
              <a:t>, through providing them with the tools to look after themselves.</a:t>
            </a:r>
          </a:p>
        </p:txBody>
      </p:sp>
      <p:sp>
        <p:nvSpPr>
          <p:cNvPr id="3" name="Title 2">
            <a:extLst>
              <a:ext uri="{FF2B5EF4-FFF2-40B4-BE49-F238E27FC236}">
                <a16:creationId xmlns:a16="http://schemas.microsoft.com/office/drawing/2014/main" id="{1938172A-570D-C030-C0DC-F67E4887CED3}"/>
              </a:ext>
            </a:extLst>
          </p:cNvPr>
          <p:cNvSpPr>
            <a:spLocks noGrp="1"/>
          </p:cNvSpPr>
          <p:nvPr>
            <p:ph type="title"/>
          </p:nvPr>
        </p:nvSpPr>
        <p:spPr/>
        <p:txBody>
          <a:bodyPr/>
          <a:lstStyle/>
          <a:p>
            <a:r>
              <a:rPr lang="en-GB" dirty="0"/>
              <a:t>Our delivery</a:t>
            </a:r>
          </a:p>
        </p:txBody>
      </p:sp>
    </p:spTree>
    <p:extLst>
      <p:ext uri="{BB962C8B-B14F-4D97-AF65-F5344CB8AC3E}">
        <p14:creationId xmlns:p14="http://schemas.microsoft.com/office/powerpoint/2010/main" val="30993198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heliya">
  <a:themeElements>
    <a:clrScheme name="Custom 2">
      <a:dk1>
        <a:sysClr val="windowText" lastClr="000000"/>
      </a:dk1>
      <a:lt1>
        <a:sysClr val="window" lastClr="FFFFFF"/>
      </a:lt1>
      <a:dk2>
        <a:srgbClr val="3D2761"/>
      </a:dk2>
      <a:lt2>
        <a:srgbClr val="BEA9D1"/>
      </a:lt2>
      <a:accent1>
        <a:srgbClr val="269A96"/>
      </a:accent1>
      <a:accent2>
        <a:srgbClr val="2B5E9D"/>
      </a:accent2>
      <a:accent3>
        <a:srgbClr val="196984"/>
      </a:accent3>
      <a:accent4>
        <a:srgbClr val="92A23C"/>
      </a:accent4>
      <a:accent5>
        <a:srgbClr val="8149B3"/>
      </a:accent5>
      <a:accent6>
        <a:srgbClr val="7666CB"/>
      </a:accent6>
      <a:hlink>
        <a:srgbClr val="CC9900"/>
      </a:hlink>
      <a:folHlink>
        <a:srgbClr val="C0C0C0"/>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F5DCD93C66D2949B01F96927E6E144C" ma:contentTypeVersion="6" ma:contentTypeDescription="Create a new document." ma:contentTypeScope="" ma:versionID="aa4106668bf7b4cb85d9987b80e15af3">
  <xsd:schema xmlns:xsd="http://www.w3.org/2001/XMLSchema" xmlns:xs="http://www.w3.org/2001/XMLSchema" xmlns:p="http://schemas.microsoft.com/office/2006/metadata/properties" xmlns:ns2="5f8c1ab6-330b-43a8-9759-03115cdd9c83" targetNamespace="http://schemas.microsoft.com/office/2006/metadata/properties" ma:root="true" ma:fieldsID="6f232885c145a0ab51229a2bf4093ed7" ns2:_="">
    <xsd:import namespace="5f8c1ab6-330b-43a8-9759-03115cdd9c8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8c1ab6-330b-43a8-9759-03115cdd9c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FAE115-7414-4E77-A297-12488F9C0DE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A2DCFA3-C4A3-428C-A532-F8571339B6B6}">
  <ds:schemaRefs>
    <ds:schemaRef ds:uri="http://schemas.microsoft.com/sharepoint/v3/contenttype/forms"/>
  </ds:schemaRefs>
</ds:datastoreItem>
</file>

<file path=customXml/itemProps3.xml><?xml version="1.0" encoding="utf-8"?>
<ds:datastoreItem xmlns:ds="http://schemas.openxmlformats.org/officeDocument/2006/customXml" ds:itemID="{A3AAF52F-C7BE-4155-90C7-56CA6619D82F}">
  <ds:schemaRefs>
    <ds:schemaRef ds:uri="5f8c1ab6-330b-43a8-9759-03115cdd9c8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Saheliya.thmx</Template>
  <TotalTime>531</TotalTime>
  <Words>972</Words>
  <Application>Microsoft Office PowerPoint</Application>
  <PresentationFormat>On-screen Show (4:3)</PresentationFormat>
  <Paragraphs>137</Paragraphs>
  <Slides>11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Geneva</vt:lpstr>
      <vt:lpstr>Tahoma</vt:lpstr>
      <vt:lpstr>Trebuchet MS</vt:lpstr>
      <vt:lpstr>Wingdings</vt:lpstr>
      <vt:lpstr>Wingdings 2</vt:lpstr>
      <vt:lpstr>Saheliya</vt:lpstr>
      <vt:lpstr>Saheliya</vt:lpstr>
      <vt:lpstr>Saheliya</vt:lpstr>
      <vt:lpstr>Background</vt:lpstr>
      <vt:lpstr>Our service users</vt:lpstr>
      <vt:lpstr>Our Role</vt:lpstr>
      <vt:lpstr>Intersecting Inequalities</vt:lpstr>
      <vt:lpstr>Specific Intersecting Inequalities</vt:lpstr>
      <vt:lpstr>Gender Inequality</vt:lpstr>
      <vt:lpstr>Our delivery</vt:lpstr>
      <vt:lpstr>Saheliya Services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dc:creator>
  <cp:lastModifiedBy>Pervin Ahmad</cp:lastModifiedBy>
  <cp:revision>8</cp:revision>
  <dcterms:created xsi:type="dcterms:W3CDTF">2015-03-22T08:11:39Z</dcterms:created>
  <dcterms:modified xsi:type="dcterms:W3CDTF">2023-02-07T23:48:55Z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0x0101005F5DCD93C66D2949B01F96927E6E144C</vt:lpwstr>
  </property>
</Properties>
</file>