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notesMasterIdLst>
    <p:notesMasterId r:id="rId2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image" Target="../media/image-22-3.png"/><Relationship Id="rId4" Type="http://schemas.openxmlformats.org/officeDocument/2006/relationships/image" Target="../media/image-22-4.png"/><Relationship Id="rId5" Type="http://schemas.openxmlformats.org/officeDocument/2006/relationships/image" Target="../media/image-22-5.png"/><Relationship Id="rId6" Type="http://schemas.openxmlformats.org/officeDocument/2006/relationships/image" Target="../media/image-22-6.png"/><Relationship Id="rId7" Type="http://schemas.openxmlformats.org/officeDocument/2006/relationships/image" Target="../media/image-2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623320"/>
            <a:ext cx="4629150" cy="18516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900"/>
              </a:lnSpc>
              <a:buNone/>
            </a:pPr>
            <a:r>
              <a:rPr lang="en-US" sz="4974" b="1" spc="-2" kern="0" dirty="0">
                <a:solidFill>
                  <a:srgbClr val="1A1A1A"/>
                </a:solidFill>
              </a:rPr>
              <a:t>The</a:t>
            </a:r>
            <a:pPr algn="l" indent="0" marL="0">
              <a:lnSpc>
                <a:spcPts val="4900"/>
              </a:lnSpc>
              <a:buNone/>
            </a:pPr>
            <a:r>
              <a:rPr lang="en-US" sz="4974" b="1" spc="-2" kern="0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4900"/>
              </a:lnSpc>
              <a:buNone/>
            </a:pPr>
            <a:r>
              <a:rPr lang="en-US" sz="4974" b="1" spc="-2" kern="0" dirty="0">
                <a:solidFill>
                  <a:srgbClr val="1A1A1A"/>
                </a:solidFill>
              </a:rPr>
              <a:t>Zero-Click</a:t>
            </a:r>
            <a:pPr algn="l" indent="0" marL="0">
              <a:lnSpc>
                <a:spcPts val="4900"/>
              </a:lnSpc>
              <a:buNone/>
            </a:pPr>
            <a:r>
              <a:rPr lang="en-US" sz="4974" b="1" spc="-2" kern="0" dirty="0">
                <a:solidFill>
                  <a:srgbClr val="1A1A1A"/>
                </a:solidFill>
              </a:rPr>
              <a:t>
</a:t>
            </a:r>
            <a:pPr algn="l" indent="0" marL="0">
              <a:lnSpc>
                <a:spcPts val="4900"/>
              </a:lnSpc>
              <a:buNone/>
            </a:pPr>
            <a:r>
              <a:rPr lang="en-US" sz="4974" b="1" spc="-2" kern="0" dirty="0">
                <a:solidFill>
                  <a:srgbClr val="1A1A1A"/>
                </a:solidFill>
              </a:rPr>
              <a:t>Paradigm</a:t>
            </a:r>
            <a:endParaRPr lang="en-US" sz="4974" dirty="0"/>
          </a:p>
        </p:txBody>
      </p:sp>
      <p:sp>
        <p:nvSpPr>
          <p:cNvPr id="4" name="Text 1"/>
          <p:cNvSpPr/>
          <p:nvPr/>
        </p:nvSpPr>
        <p:spPr>
          <a:xfrm>
            <a:off x="428625" y="2760697"/>
            <a:ext cx="4629150" cy="548618"/>
          </a:xfrm>
          <a:prstGeom prst="rect">
            <a:avLst/>
          </a:prstGeom>
          <a:noFill/>
          <a:ln/>
        </p:spPr>
        <p:txBody>
          <a:bodyPr wrap="square" lIns="204089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How AI-Mediated Discovery is</a:t>
            </a:r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Restructuring Digital Commerce</a:t>
            </a:r>
            <a:endParaRPr lang="en-US" sz="1704" dirty="0"/>
          </a:p>
        </p:txBody>
      </p:sp>
      <p:sp>
        <p:nvSpPr>
          <p:cNvPr id="5" name="Text 2"/>
          <p:cNvSpPr/>
          <p:nvPr/>
        </p:nvSpPr>
        <p:spPr>
          <a:xfrm>
            <a:off x="428625" y="3880814"/>
            <a:ext cx="46291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0052CC"/>
                </a:solidFill>
              </a:rPr>
              <a:t>DrewIs Intelligence LLC</a:t>
            </a:r>
            <a:endParaRPr lang="en-US" sz="885" dirty="0"/>
          </a:p>
        </p:txBody>
      </p:sp>
      <p:sp>
        <p:nvSpPr>
          <p:cNvPr id="6" name="Text 3"/>
          <p:cNvSpPr/>
          <p:nvPr/>
        </p:nvSpPr>
        <p:spPr>
          <a:xfrm>
            <a:off x="428625" y="4112986"/>
            <a:ext cx="46291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i="1" dirty="0">
                <a:solidFill>
                  <a:srgbClr val="777777"/>
                </a:solidFill>
              </a:rPr>
              <a:t>"Rebuild. Rewire. Rise."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428625" y="4345158"/>
            <a:ext cx="46291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555555"/>
                </a:solidFill>
              </a:rPr>
              <a:t>December 2025</a:t>
            </a:r>
            <a:endParaRPr lang="en-US" sz="885" dirty="0"/>
          </a:p>
        </p:txBody>
      </p:sp>
      <p:sp>
        <p:nvSpPr>
          <p:cNvPr id="8" name="Shape 5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052CC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3754" y="-142875"/>
            <a:ext cx="1634496" cy="1428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300"/>
              </a:lnSpc>
              <a:buNone/>
            </a:pPr>
            <a:r>
              <a:rPr lang="en-US" sz="10363" b="1" dirty="0">
                <a:solidFill>
                  <a:srgbClr val="E0E0E0"/>
                </a:solidFill>
              </a:rPr>
              <a:t>01</a:t>
            </a:r>
            <a:endParaRPr lang="en-US" sz="10363" dirty="0"/>
          </a:p>
        </p:txBody>
      </p:sp>
      <p:sp>
        <p:nvSpPr>
          <p:cNvPr id="4" name="Text 1"/>
          <p:cNvSpPr/>
          <p:nvPr/>
        </p:nvSpPr>
        <p:spPr>
          <a:xfrm>
            <a:off x="571500" y="428625"/>
            <a:ext cx="80010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0052CC"/>
                </a:solidFill>
              </a:rPr>
              <a:t>Pillar 1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571500" y="734020"/>
            <a:ext cx="6429375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spc="-1" kern="0" dirty="0">
                <a:solidFill>
                  <a:srgbClr val="1A1A1A"/>
                </a:solidFill>
              </a:rPr>
              <a:t>Generative Engine Optimization (GEO)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571500" y="1971284"/>
            <a:ext cx="31146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555555"/>
                </a:solidFill>
              </a:rPr>
              <a:t>Primary Focus</a:t>
            </a:r>
            <a:endParaRPr lang="en-US" sz="784" dirty="0"/>
          </a:p>
        </p:txBody>
      </p:sp>
      <p:sp>
        <p:nvSpPr>
          <p:cNvPr id="7" name="Text 4"/>
          <p:cNvSpPr/>
          <p:nvPr/>
        </p:nvSpPr>
        <p:spPr>
          <a:xfrm>
            <a:off x="571500" y="2233817"/>
            <a:ext cx="3114675" cy="925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Optimizing content specifically for AI citation and synthesis.</a:t>
            </a:r>
            <a:endParaRPr lang="en-US" sz="1808" dirty="0"/>
          </a:p>
        </p:txBody>
      </p:sp>
      <p:sp>
        <p:nvSpPr>
          <p:cNvPr id="8" name="Shape 5"/>
          <p:cNvSpPr/>
          <p:nvPr/>
        </p:nvSpPr>
        <p:spPr>
          <a:xfrm>
            <a:off x="3900488" y="1828409"/>
            <a:ext cx="2264569" cy="132982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3900488" y="1828409"/>
            <a:ext cx="28575" cy="1329826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0" name="Text 7"/>
          <p:cNvSpPr/>
          <p:nvPr/>
        </p:nvSpPr>
        <p:spPr>
          <a:xfrm>
            <a:off x="4029075" y="1956997"/>
            <a:ext cx="200739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Semantic Footprint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4029075" y="2223102"/>
            <a:ext cx="200739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Establishing broad topical authority and context that AI models can map to user intent.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6307931" y="1828409"/>
            <a:ext cx="2264569" cy="132982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10"/>
          <p:cNvSpPr/>
          <p:nvPr/>
        </p:nvSpPr>
        <p:spPr>
          <a:xfrm>
            <a:off x="6307931" y="1828409"/>
            <a:ext cx="28575" cy="1329826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4" name="Text 11"/>
          <p:cNvSpPr/>
          <p:nvPr/>
        </p:nvSpPr>
        <p:spPr>
          <a:xfrm>
            <a:off x="6436519" y="1956997"/>
            <a:ext cx="200739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Fact Density</a:t>
            </a:r>
            <a:endParaRPr lang="en-US" sz="987" dirty="0"/>
          </a:p>
        </p:txBody>
      </p:sp>
      <p:sp>
        <p:nvSpPr>
          <p:cNvPr id="15" name="Text 12"/>
          <p:cNvSpPr/>
          <p:nvPr/>
        </p:nvSpPr>
        <p:spPr>
          <a:xfrm>
            <a:off x="6436519" y="2223102"/>
            <a:ext cx="200739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Maximizing the ratio of verifiable facts per sentence to increase citation probability.</a:t>
            </a:r>
            <a:endParaRPr lang="en-US" sz="834" dirty="0"/>
          </a:p>
        </p:txBody>
      </p:sp>
      <p:sp>
        <p:nvSpPr>
          <p:cNvPr id="16" name="Shape 13"/>
          <p:cNvSpPr/>
          <p:nvPr/>
        </p:nvSpPr>
        <p:spPr>
          <a:xfrm>
            <a:off x="3900488" y="3301110"/>
            <a:ext cx="2264569" cy="11583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3900488" y="3301110"/>
            <a:ext cx="28575" cy="1158376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8" name="Text 15"/>
          <p:cNvSpPr/>
          <p:nvPr/>
        </p:nvSpPr>
        <p:spPr>
          <a:xfrm>
            <a:off x="4029075" y="3429698"/>
            <a:ext cx="200739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Content Fluency</a:t>
            </a:r>
            <a:endParaRPr lang="en-US" sz="987" dirty="0"/>
          </a:p>
        </p:txBody>
      </p:sp>
      <p:sp>
        <p:nvSpPr>
          <p:cNvPr id="19" name="Text 16"/>
          <p:cNvSpPr/>
          <p:nvPr/>
        </p:nvSpPr>
        <p:spPr>
          <a:xfrm>
            <a:off x="4029075" y="3695802"/>
            <a:ext cx="200739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Structuring language for optimal LLM processing and synthesis.</a:t>
            </a:r>
            <a:endParaRPr lang="en-US" sz="834" dirty="0"/>
          </a:p>
        </p:txBody>
      </p:sp>
      <p:sp>
        <p:nvSpPr>
          <p:cNvPr id="20" name="Shape 17"/>
          <p:cNvSpPr/>
          <p:nvPr/>
        </p:nvSpPr>
        <p:spPr>
          <a:xfrm>
            <a:off x="6307931" y="3301110"/>
            <a:ext cx="2264569" cy="115837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8"/>
          <p:cNvSpPr/>
          <p:nvPr/>
        </p:nvSpPr>
        <p:spPr>
          <a:xfrm>
            <a:off x="6307931" y="3301110"/>
            <a:ext cx="28575" cy="1158376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22" name="Text 19"/>
          <p:cNvSpPr/>
          <p:nvPr/>
        </p:nvSpPr>
        <p:spPr>
          <a:xfrm>
            <a:off x="6436519" y="3429698"/>
            <a:ext cx="2007394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llms.txt Protocol</a:t>
            </a:r>
            <a:endParaRPr lang="en-US" sz="987" dirty="0"/>
          </a:p>
        </p:txBody>
      </p:sp>
      <p:sp>
        <p:nvSpPr>
          <p:cNvPr id="23" name="Text 20"/>
          <p:cNvSpPr/>
          <p:nvPr/>
        </p:nvSpPr>
        <p:spPr>
          <a:xfrm>
            <a:off x="6436519" y="3695802"/>
            <a:ext cx="200739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Implementing the standard for machine-readable content guidance.</a:t>
            </a:r>
            <a:endParaRPr lang="en-US" sz="834" dirty="0"/>
          </a:p>
        </p:txBody>
      </p:sp>
      <p:sp>
        <p:nvSpPr>
          <p:cNvPr id="24" name="Shape 21"/>
          <p:cNvSpPr/>
          <p:nvPr/>
        </p:nvSpPr>
        <p:spPr>
          <a:xfrm>
            <a:off x="571500" y="4459486"/>
            <a:ext cx="8001000" cy="54113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5" name="Text 22"/>
          <p:cNvSpPr/>
          <p:nvPr/>
        </p:nvSpPr>
        <p:spPr>
          <a:xfrm>
            <a:off x="785813" y="4632722"/>
            <a:ext cx="16613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FFFFFF"/>
                </a:solidFill>
              </a:rPr>
              <a:t>Projected Outcome</a:t>
            </a:r>
            <a:endParaRPr lang="en-US" sz="987" dirty="0"/>
          </a:p>
        </p:txBody>
      </p:sp>
      <p:sp>
        <p:nvSpPr>
          <p:cNvPr id="26" name="Text 23"/>
          <p:cNvSpPr/>
          <p:nvPr/>
        </p:nvSpPr>
        <p:spPr>
          <a:xfrm>
            <a:off x="5087829" y="4573786"/>
            <a:ext cx="3270359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D94FF"/>
                </a:solidFill>
              </a:rPr>
              <a:t>40%+ Visibility Improvement</a:t>
            </a:r>
            <a:endParaRPr lang="en-US" sz="16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3754" y="-142875"/>
            <a:ext cx="1634496" cy="14287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300"/>
              </a:lnSpc>
              <a:buNone/>
            </a:pPr>
            <a:r>
              <a:rPr lang="en-US" sz="10363" b="1" dirty="0">
                <a:solidFill>
                  <a:srgbClr val="E0E0E0"/>
                </a:solidFill>
              </a:rPr>
              <a:t>02</a:t>
            </a:r>
            <a:endParaRPr lang="en-US" sz="10363" dirty="0"/>
          </a:p>
        </p:txBody>
      </p:sp>
      <p:sp>
        <p:nvSpPr>
          <p:cNvPr id="4" name="Text 1"/>
          <p:cNvSpPr/>
          <p:nvPr/>
        </p:nvSpPr>
        <p:spPr>
          <a:xfrm>
            <a:off x="571500" y="428625"/>
            <a:ext cx="80010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0052CC"/>
                </a:solidFill>
              </a:rPr>
              <a:t>Pillar 2</a:t>
            </a:r>
            <a:endParaRPr lang="en-US" sz="1193" dirty="0"/>
          </a:p>
        </p:txBody>
      </p:sp>
      <p:sp>
        <p:nvSpPr>
          <p:cNvPr id="5" name="Text 2"/>
          <p:cNvSpPr/>
          <p:nvPr/>
        </p:nvSpPr>
        <p:spPr>
          <a:xfrm>
            <a:off x="571500" y="734020"/>
            <a:ext cx="6429375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spc="-1" kern="0" dirty="0">
                <a:solidFill>
                  <a:srgbClr val="1A1A1A"/>
                </a:solidFill>
              </a:rPr>
              <a:t>Answer Engine Optimization (AEO)</a:t>
            </a:r>
            <a:endParaRPr lang="en-US" sz="2862" dirty="0"/>
          </a:p>
        </p:txBody>
      </p:sp>
      <p:sp>
        <p:nvSpPr>
          <p:cNvPr id="6" name="Text 3"/>
          <p:cNvSpPr/>
          <p:nvPr/>
        </p:nvSpPr>
        <p:spPr>
          <a:xfrm>
            <a:off x="571500" y="2014147"/>
            <a:ext cx="311467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555555"/>
                </a:solidFill>
              </a:rPr>
              <a:t>Primary Focus</a:t>
            </a:r>
            <a:endParaRPr lang="en-US" sz="784" dirty="0"/>
          </a:p>
        </p:txBody>
      </p:sp>
      <p:sp>
        <p:nvSpPr>
          <p:cNvPr id="7" name="Text 4"/>
          <p:cNvSpPr/>
          <p:nvPr/>
        </p:nvSpPr>
        <p:spPr>
          <a:xfrm>
            <a:off x="571500" y="2255248"/>
            <a:ext cx="3114675" cy="9258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1A1A1A"/>
                </a:solidFill>
              </a:rPr>
              <a:t>Page Architecture for Machine Comprehension.</a:t>
            </a:r>
            <a:endParaRPr lang="en-US" sz="1808" dirty="0"/>
          </a:p>
        </p:txBody>
      </p:sp>
      <p:sp>
        <p:nvSpPr>
          <p:cNvPr id="8" name="Shape 5"/>
          <p:cNvSpPr/>
          <p:nvPr/>
        </p:nvSpPr>
        <p:spPr>
          <a:xfrm>
            <a:off x="3900488" y="1899847"/>
            <a:ext cx="2278856" cy="125124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Shape 6"/>
          <p:cNvSpPr/>
          <p:nvPr/>
        </p:nvSpPr>
        <p:spPr>
          <a:xfrm>
            <a:off x="3900488" y="1899847"/>
            <a:ext cx="28575" cy="125124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0" name="Text 7"/>
          <p:cNvSpPr/>
          <p:nvPr/>
        </p:nvSpPr>
        <p:spPr>
          <a:xfrm>
            <a:off x="4014788" y="2014147"/>
            <a:ext cx="20502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Direct Answer Leads</a:t>
            </a:r>
            <a:endParaRPr lang="en-US" sz="987" dirty="0"/>
          </a:p>
        </p:txBody>
      </p:sp>
      <p:sp>
        <p:nvSpPr>
          <p:cNvPr id="11" name="Text 8"/>
          <p:cNvSpPr/>
          <p:nvPr/>
        </p:nvSpPr>
        <p:spPr>
          <a:xfrm>
            <a:off x="4014788" y="2265964"/>
            <a:ext cx="2050256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Structuring content to provide immediate, concise answers to core queries at the start of sections.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6293644" y="1899847"/>
            <a:ext cx="2278856" cy="125124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10"/>
          <p:cNvSpPr/>
          <p:nvPr/>
        </p:nvSpPr>
        <p:spPr>
          <a:xfrm>
            <a:off x="6293644" y="1899847"/>
            <a:ext cx="28575" cy="125124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4" name="Text 11"/>
          <p:cNvSpPr/>
          <p:nvPr/>
        </p:nvSpPr>
        <p:spPr>
          <a:xfrm>
            <a:off x="6407944" y="2014147"/>
            <a:ext cx="20502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Structured Data</a:t>
            </a:r>
            <a:endParaRPr lang="en-US" sz="987" dirty="0"/>
          </a:p>
        </p:txBody>
      </p:sp>
      <p:sp>
        <p:nvSpPr>
          <p:cNvPr id="15" name="Text 12"/>
          <p:cNvSpPr/>
          <p:nvPr/>
        </p:nvSpPr>
        <p:spPr>
          <a:xfrm>
            <a:off x="6407944" y="2265964"/>
            <a:ext cx="2050256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Implementing comprehensive schema markup to define entities and relationships explicitly.</a:t>
            </a:r>
            <a:endParaRPr lang="en-US" sz="834" dirty="0"/>
          </a:p>
        </p:txBody>
      </p:sp>
      <p:sp>
        <p:nvSpPr>
          <p:cNvPr id="16" name="Shape 13"/>
          <p:cNvSpPr/>
          <p:nvPr/>
        </p:nvSpPr>
        <p:spPr>
          <a:xfrm>
            <a:off x="3900488" y="3265391"/>
            <a:ext cx="2278856" cy="125124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7" name="Shape 14"/>
          <p:cNvSpPr/>
          <p:nvPr/>
        </p:nvSpPr>
        <p:spPr>
          <a:xfrm>
            <a:off x="3900488" y="3265391"/>
            <a:ext cx="28575" cy="125124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8" name="Text 15"/>
          <p:cNvSpPr/>
          <p:nvPr/>
        </p:nvSpPr>
        <p:spPr>
          <a:xfrm>
            <a:off x="4014788" y="3379691"/>
            <a:ext cx="20502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Schema Markup</a:t>
            </a:r>
            <a:endParaRPr lang="en-US" sz="987" dirty="0"/>
          </a:p>
        </p:txBody>
      </p:sp>
      <p:sp>
        <p:nvSpPr>
          <p:cNvPr id="19" name="Text 16"/>
          <p:cNvSpPr/>
          <p:nvPr/>
        </p:nvSpPr>
        <p:spPr>
          <a:xfrm>
            <a:off x="4014788" y="3631509"/>
            <a:ext cx="2050256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Using standardized vocabulary (Schema.org) to make content machine-readable.</a:t>
            </a:r>
            <a:endParaRPr lang="en-US" sz="834" dirty="0"/>
          </a:p>
        </p:txBody>
      </p:sp>
      <p:sp>
        <p:nvSpPr>
          <p:cNvPr id="20" name="Shape 17"/>
          <p:cNvSpPr/>
          <p:nvPr/>
        </p:nvSpPr>
        <p:spPr>
          <a:xfrm>
            <a:off x="6293644" y="3265391"/>
            <a:ext cx="2278856" cy="125124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8"/>
          <p:cNvSpPr/>
          <p:nvPr/>
        </p:nvSpPr>
        <p:spPr>
          <a:xfrm>
            <a:off x="6293644" y="3265391"/>
            <a:ext cx="28575" cy="125124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22" name="Text 19"/>
          <p:cNvSpPr/>
          <p:nvPr/>
        </p:nvSpPr>
        <p:spPr>
          <a:xfrm>
            <a:off x="6407944" y="3379691"/>
            <a:ext cx="205025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ActionSchema</a:t>
            </a:r>
            <a:endParaRPr lang="en-US" sz="987" dirty="0"/>
          </a:p>
        </p:txBody>
      </p:sp>
      <p:sp>
        <p:nvSpPr>
          <p:cNvPr id="23" name="Text 20"/>
          <p:cNvSpPr/>
          <p:nvPr/>
        </p:nvSpPr>
        <p:spPr>
          <a:xfrm>
            <a:off x="6407944" y="3631509"/>
            <a:ext cx="2050256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</a:rPr>
              <a:t>Defining potential actions (Buy, Reserve) to enable agentic AI interaction.</a:t>
            </a:r>
            <a:endParaRPr lang="en-US" sz="834" dirty="0"/>
          </a:p>
        </p:txBody>
      </p:sp>
      <p:sp>
        <p:nvSpPr>
          <p:cNvPr id="24" name="Shape 21"/>
          <p:cNvSpPr/>
          <p:nvPr/>
        </p:nvSpPr>
        <p:spPr>
          <a:xfrm>
            <a:off x="571500" y="4516636"/>
            <a:ext cx="8001000" cy="541139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5" name="Text 22"/>
          <p:cNvSpPr/>
          <p:nvPr/>
        </p:nvSpPr>
        <p:spPr>
          <a:xfrm>
            <a:off x="742950" y="4689872"/>
            <a:ext cx="1661368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FFFFFF"/>
                </a:solidFill>
              </a:rPr>
              <a:t>Projected Outcome</a:t>
            </a:r>
            <a:endParaRPr lang="en-US" sz="987" dirty="0"/>
          </a:p>
        </p:txBody>
      </p:sp>
      <p:sp>
        <p:nvSpPr>
          <p:cNvPr id="26" name="Text 23"/>
          <p:cNvSpPr/>
          <p:nvPr/>
        </p:nvSpPr>
        <p:spPr>
          <a:xfrm>
            <a:off x="4980505" y="4630936"/>
            <a:ext cx="3420545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4D94FF"/>
                </a:solidFill>
              </a:rPr>
              <a:t>2.4x Likelihood of Appearance</a:t>
            </a:r>
            <a:endParaRPr lang="en-US" sz="16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929188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2" kern="0" dirty="0">
                <a:solidFill>
                  <a:srgbClr val="0052CC"/>
                </a:solidFill>
              </a:rPr>
              <a:t>Pillar 3</a:t>
            </a:r>
            <a:endParaRPr lang="en-US" sz="885" dirty="0"/>
          </a:p>
        </p:txBody>
      </p:sp>
      <p:sp>
        <p:nvSpPr>
          <p:cNvPr id="4" name="Text 1"/>
          <p:cNvSpPr/>
          <p:nvPr/>
        </p:nvSpPr>
        <p:spPr>
          <a:xfrm>
            <a:off x="571500" y="675084"/>
            <a:ext cx="4929188" cy="44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spc="-1" kern="0" dirty="0">
                <a:solidFill>
                  <a:srgbClr val="1A1A1A"/>
                </a:solidFill>
              </a:rPr>
              <a:t>Trust Architecture</a:t>
            </a:r>
            <a:endParaRPr lang="en-US" sz="2862" dirty="0"/>
          </a:p>
        </p:txBody>
      </p:sp>
      <p:sp>
        <p:nvSpPr>
          <p:cNvPr id="5" name="Text 2"/>
          <p:cNvSpPr/>
          <p:nvPr/>
        </p:nvSpPr>
        <p:spPr>
          <a:xfrm>
            <a:off x="771525" y="1400873"/>
            <a:ext cx="47291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555555"/>
                </a:solidFill>
              </a:rPr>
              <a:t>Primary Focus</a:t>
            </a:r>
            <a:endParaRPr lang="en-US" sz="683" dirty="0"/>
          </a:p>
        </p:txBody>
      </p:sp>
      <p:sp>
        <p:nvSpPr>
          <p:cNvPr id="6" name="Text 3"/>
          <p:cNvSpPr/>
          <p:nvPr/>
        </p:nvSpPr>
        <p:spPr>
          <a:xfrm>
            <a:off x="771525" y="1572323"/>
            <a:ext cx="4729163" cy="26002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Authority Signals for AI Systems</a:t>
            </a:r>
            <a:endParaRPr lang="en-US" sz="1397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18106"/>
            <a:ext cx="142875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21531" y="2189531"/>
            <a:ext cx="4181912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E-E-A-T Signals</a:t>
            </a:r>
            <a:endParaRPr lang="en-US" sz="987" dirty="0"/>
          </a:p>
        </p:txBody>
      </p:sp>
      <p:sp>
        <p:nvSpPr>
          <p:cNvPr id="9" name="Text 5"/>
          <p:cNvSpPr/>
          <p:nvPr/>
        </p:nvSpPr>
        <p:spPr>
          <a:xfrm>
            <a:off x="821531" y="2419917"/>
            <a:ext cx="4181912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Demonstrating Experience, Expertise, Authoritativeness, and Trustworthiness.</a:t>
            </a:r>
            <a:endParaRPr lang="en-US" sz="834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2787095"/>
            <a:ext cx="142875" cy="14287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21531" y="2758520"/>
            <a:ext cx="363028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Entity Disambiguation</a:t>
            </a:r>
            <a:endParaRPr lang="en-US" sz="987" dirty="0"/>
          </a:p>
        </p:txBody>
      </p:sp>
      <p:sp>
        <p:nvSpPr>
          <p:cNvPr id="12" name="Text 7"/>
          <p:cNvSpPr/>
          <p:nvPr/>
        </p:nvSpPr>
        <p:spPr>
          <a:xfrm>
            <a:off x="821531" y="2988906"/>
            <a:ext cx="3630281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Clarifying identity for AI knowledge graphs to prevent hallucination.</a:t>
            </a:r>
            <a:endParaRPr lang="en-US" sz="834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356084"/>
            <a:ext cx="178594" cy="1428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57250" y="3327509"/>
            <a:ext cx="4376886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sameAs Protocol</a:t>
            </a:r>
            <a:endParaRPr lang="en-US" sz="987" dirty="0"/>
          </a:p>
        </p:txBody>
      </p:sp>
      <p:sp>
        <p:nvSpPr>
          <p:cNvPr id="15" name="Text 9"/>
          <p:cNvSpPr/>
          <p:nvPr/>
        </p:nvSpPr>
        <p:spPr>
          <a:xfrm>
            <a:off x="857250" y="3557894"/>
            <a:ext cx="4376886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Linking entities to established knowledge bases (Wikidata, LinkedIn, Crunchbase).</a:t>
            </a:r>
            <a:endParaRPr lang="en-US" sz="834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3925072"/>
            <a:ext cx="126802" cy="142875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805458" y="3896497"/>
            <a:ext cx="338270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Citation Standards</a:t>
            </a:r>
            <a:endParaRPr lang="en-US" sz="987" dirty="0"/>
          </a:p>
        </p:txBody>
      </p:sp>
      <p:sp>
        <p:nvSpPr>
          <p:cNvPr id="18" name="Text 11"/>
          <p:cNvSpPr/>
          <p:nvPr/>
        </p:nvSpPr>
        <p:spPr>
          <a:xfrm>
            <a:off x="805458" y="4126883"/>
            <a:ext cx="3382705" cy="1600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834" dirty="0">
                <a:solidFill>
                  <a:srgbClr val="555555"/>
                </a:solidFill>
              </a:rPr>
              <a:t>Formatting references for machine verification and traceability.</a:t>
            </a:r>
            <a:endParaRPr lang="en-US" sz="834" dirty="0"/>
          </a:p>
        </p:txBody>
      </p:sp>
      <p:sp>
        <p:nvSpPr>
          <p:cNvPr id="19" name="Shape 12"/>
          <p:cNvSpPr/>
          <p:nvPr/>
        </p:nvSpPr>
        <p:spPr>
          <a:xfrm>
            <a:off x="5929313" y="0"/>
            <a:ext cx="3214688" cy="514350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20" name="Text 13"/>
          <p:cNvSpPr/>
          <p:nvPr/>
        </p:nvSpPr>
        <p:spPr>
          <a:xfrm>
            <a:off x="7877547" y="285750"/>
            <a:ext cx="980703" cy="8572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6800"/>
              </a:lnSpc>
              <a:buNone/>
            </a:pPr>
            <a:r>
              <a:rPr lang="en-US" sz="6218" b="1" dirty="0">
                <a:solidFill>
                  <a:srgbClr val="333333">
                    <a:alpha val="50000"/>
                  </a:srgbClr>
                </a:solidFill>
              </a:rPr>
              <a:t>03</a:t>
            </a:r>
            <a:endParaRPr lang="en-US" sz="6218" dirty="0"/>
          </a:p>
        </p:txBody>
      </p:sp>
      <p:sp>
        <p:nvSpPr>
          <p:cNvPr id="21" name="Shape 14"/>
          <p:cNvSpPr/>
          <p:nvPr/>
        </p:nvSpPr>
        <p:spPr>
          <a:xfrm>
            <a:off x="6215063" y="1143000"/>
            <a:ext cx="2643188" cy="1785938"/>
          </a:xfrm>
          <a:prstGeom prst="rect">
            <a:avLst/>
          </a:prstGeom>
          <a:solidFill>
            <a:srgbClr val="000000"/>
          </a:solidFill>
          <a:ln w="9144">
            <a:solidFill>
              <a:srgbClr val="333333"/>
            </a:solidFill>
            <a:prstDash val="solid"/>
          </a:ln>
        </p:spPr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6215063" y="1143000"/>
            <a:ext cx="2643188" cy="1785938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6215063" y="4048051"/>
            <a:ext cx="26431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4D94FF"/>
                </a:solidFill>
              </a:rPr>
              <a:t>Outcome</a:t>
            </a:r>
            <a:endParaRPr lang="en-US" sz="784" dirty="0"/>
          </a:p>
        </p:txBody>
      </p:sp>
      <p:sp>
        <p:nvSpPr>
          <p:cNvPr id="24" name="Text 16"/>
          <p:cNvSpPr/>
          <p:nvPr/>
        </p:nvSpPr>
        <p:spPr>
          <a:xfrm>
            <a:off x="6215063" y="4274865"/>
            <a:ext cx="2643188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FFFFFF"/>
                </a:solidFill>
              </a:rPr>
              <a:t>Algorithmic trust signals that increase citation probability.</a:t>
            </a:r>
            <a:endParaRPr lang="en-US" sz="11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2971800" cy="42862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3536156" y="428625"/>
            <a:ext cx="7144" cy="4286250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596628"/>
            <a:ext cx="268605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llms</a:t>
            </a:r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
</a:t>
            </a:r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.txt</a:t>
            </a:r>
            <a:endParaRPr lang="en-US" sz="4145" dirty="0"/>
          </a:p>
        </p:txBody>
      </p:sp>
      <p:sp>
        <p:nvSpPr>
          <p:cNvPr id="6" name="Text 3"/>
          <p:cNvSpPr/>
          <p:nvPr/>
        </p:nvSpPr>
        <p:spPr>
          <a:xfrm>
            <a:off x="571500" y="3025378"/>
            <a:ext cx="2686050" cy="521494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Proposed by Jeremy Howard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
</a:t>
            </a:r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 (Answer.AI)</a:t>
            </a:r>
            <a:endParaRPr lang="en-US" sz="942" dirty="0"/>
          </a:p>
        </p:txBody>
      </p:sp>
      <p:sp>
        <p:nvSpPr>
          <p:cNvPr id="7" name="Text 4"/>
          <p:cNvSpPr/>
          <p:nvPr/>
        </p:nvSpPr>
        <p:spPr>
          <a:xfrm>
            <a:off x="4114800" y="495263"/>
            <a:ext cx="44577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Machine-Readable Content Guidance</a:t>
            </a:r>
            <a:endParaRPr lang="en-US" sz="2436" dirty="0"/>
          </a:p>
        </p:txBody>
      </p:sp>
      <p:sp>
        <p:nvSpPr>
          <p:cNvPr id="8" name="Text 5"/>
          <p:cNvSpPr/>
          <p:nvPr/>
        </p:nvSpPr>
        <p:spPr>
          <a:xfrm>
            <a:off x="4114800" y="1535348"/>
            <a:ext cx="4457700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An emerging standard for a file placed at a website's root directory that provides AI systems with a structured guide to high-value content resources.</a:t>
            </a:r>
            <a:endParaRPr lang="en-US" sz="1159" dirty="0"/>
          </a:p>
        </p:txBody>
      </p:sp>
      <p:sp>
        <p:nvSpPr>
          <p:cNvPr id="9" name="Shape 6"/>
          <p:cNvSpPr/>
          <p:nvPr/>
        </p:nvSpPr>
        <p:spPr>
          <a:xfrm>
            <a:off x="4114800" y="2599767"/>
            <a:ext cx="4457700" cy="136267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7"/>
          <p:cNvSpPr/>
          <p:nvPr/>
        </p:nvSpPr>
        <p:spPr>
          <a:xfrm>
            <a:off x="4114800" y="2599767"/>
            <a:ext cx="28575" cy="136267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1" name="Text 8"/>
          <p:cNvSpPr/>
          <p:nvPr/>
        </p:nvSpPr>
        <p:spPr>
          <a:xfrm>
            <a:off x="4329113" y="2814079"/>
            <a:ext cx="402907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1A1A1A"/>
                </a:solidFill>
              </a:rPr>
              <a:t>The Functional Shift</a:t>
            </a:r>
            <a:endParaRPr lang="en-US" sz="987" dirty="0"/>
          </a:p>
        </p:txBody>
      </p:sp>
      <p:sp>
        <p:nvSpPr>
          <p:cNvPr id="12" name="Text 9"/>
          <p:cNvSpPr/>
          <p:nvPr/>
        </p:nvSpPr>
        <p:spPr>
          <a:xfrm>
            <a:off x="4329113" y="3151622"/>
            <a:ext cx="190738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777777"/>
                </a:solidFill>
              </a:rPr>
              <a:t>robots.txt</a:t>
            </a:r>
            <a:endParaRPr lang="en-US" sz="834" dirty="0"/>
          </a:p>
        </p:txBody>
      </p:sp>
      <p:sp>
        <p:nvSpPr>
          <p:cNvPr id="13" name="Text 10"/>
          <p:cNvSpPr/>
          <p:nvPr/>
        </p:nvSpPr>
        <p:spPr>
          <a:xfrm>
            <a:off x="4329113" y="3342717"/>
            <a:ext cx="190738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trike="sngStrike" dirty="0">
                <a:solidFill>
                  <a:srgbClr val="555555"/>
                </a:solidFill>
              </a:rPr>
              <a:t>Restrictive</a:t>
            </a:r>
            <a:endParaRPr lang="en-US" sz="1193" dirty="0"/>
          </a:p>
        </p:txBody>
      </p:sp>
      <p:sp>
        <p:nvSpPr>
          <p:cNvPr id="14" name="Text 11"/>
          <p:cNvSpPr/>
          <p:nvPr/>
        </p:nvSpPr>
        <p:spPr>
          <a:xfrm>
            <a:off x="4329113" y="3612393"/>
            <a:ext cx="1907381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"Do not crawl this."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6450806" y="3151622"/>
            <a:ext cx="190738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777777"/>
                </a:solidFill>
              </a:rPr>
              <a:t>llms.txt</a:t>
            </a:r>
            <a:endParaRPr lang="en-US" sz="834" dirty="0"/>
          </a:p>
        </p:txBody>
      </p:sp>
      <p:sp>
        <p:nvSpPr>
          <p:cNvPr id="16" name="Text 13"/>
          <p:cNvSpPr/>
          <p:nvPr/>
        </p:nvSpPr>
        <p:spPr>
          <a:xfrm>
            <a:off x="6450806" y="3342717"/>
            <a:ext cx="1907381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2CC"/>
                </a:solidFill>
              </a:rPr>
              <a:t>Promotional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6450806" y="3612393"/>
            <a:ext cx="1907381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"Prioritize this content."</a:t>
            </a:r>
            <a:endParaRPr lang="en-US" sz="727" dirty="0"/>
          </a:p>
        </p:txBody>
      </p:sp>
      <p:sp>
        <p:nvSpPr>
          <p:cNvPr id="18" name="Text 15"/>
          <p:cNvSpPr/>
          <p:nvPr/>
        </p:nvSpPr>
        <p:spPr>
          <a:xfrm>
            <a:off x="4114800" y="4248187"/>
            <a:ext cx="44577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Organizations implementing llms.txt signal to AI systems which 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content should be 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prioritized for retrieval and synthesis</a:t>
            </a:r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.</a:t>
            </a:r>
            <a:endParaRPr lang="en-US" sz="98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3531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714375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ActionSchema Prepares Organizations for Agentic AI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611585"/>
            <a:ext cx="37147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0052CC"/>
                </a:solidFill>
              </a:rPr>
              <a:t>The Mechanism</a:t>
            </a:r>
            <a:endParaRPr lang="en-US" sz="885" dirty="0"/>
          </a:p>
        </p:txBody>
      </p:sp>
      <p:sp>
        <p:nvSpPr>
          <p:cNvPr id="5" name="Text 2"/>
          <p:cNvSpPr/>
          <p:nvPr/>
        </p:nvSpPr>
        <p:spPr>
          <a:xfrm>
            <a:off x="571500" y="1893763"/>
            <a:ext cx="371475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Implementation of Schema.org Action types that communicate to AI agents exactly what actions are available and how to execute them.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571500" y="2679576"/>
            <a:ext cx="713119" cy="269677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7" name="Text 4"/>
          <p:cNvSpPr/>
          <p:nvPr/>
        </p:nvSpPr>
        <p:spPr>
          <a:xfrm>
            <a:off x="571500" y="2679576"/>
            <a:ext cx="713119" cy="269677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0052CC"/>
                </a:solidFill>
              </a:rPr>
              <a:t>BuyAction</a:t>
            </a:r>
            <a:endParaRPr lang="en-US" sz="834" dirty="0"/>
          </a:p>
        </p:txBody>
      </p:sp>
      <p:sp>
        <p:nvSpPr>
          <p:cNvPr id="8" name="Shape 5"/>
          <p:cNvSpPr/>
          <p:nvPr/>
        </p:nvSpPr>
        <p:spPr>
          <a:xfrm>
            <a:off x="1356057" y="2679576"/>
            <a:ext cx="934408" cy="269677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9" name="Text 6"/>
          <p:cNvSpPr/>
          <p:nvPr/>
        </p:nvSpPr>
        <p:spPr>
          <a:xfrm>
            <a:off x="1356057" y="2679576"/>
            <a:ext cx="934408" cy="269677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0052CC"/>
                </a:solidFill>
              </a:rPr>
              <a:t>ReserveAction</a:t>
            </a:r>
            <a:endParaRPr lang="en-US" sz="834" dirty="0"/>
          </a:p>
        </p:txBody>
      </p:sp>
      <p:sp>
        <p:nvSpPr>
          <p:cNvPr id="10" name="Shape 7"/>
          <p:cNvSpPr/>
          <p:nvPr/>
        </p:nvSpPr>
        <p:spPr>
          <a:xfrm>
            <a:off x="2361902" y="2679576"/>
            <a:ext cx="1034644" cy="269677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11" name="Text 8"/>
          <p:cNvSpPr/>
          <p:nvPr/>
        </p:nvSpPr>
        <p:spPr>
          <a:xfrm>
            <a:off x="2361902" y="2679576"/>
            <a:ext cx="1034644" cy="269677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0052CC"/>
                </a:solidFill>
              </a:rPr>
              <a:t>SubscribeAction</a:t>
            </a:r>
            <a:endParaRPr lang="en-US" sz="834" dirty="0"/>
          </a:p>
        </p:txBody>
      </p:sp>
      <p:sp>
        <p:nvSpPr>
          <p:cNvPr id="12" name="Shape 9"/>
          <p:cNvSpPr/>
          <p:nvPr/>
        </p:nvSpPr>
        <p:spPr>
          <a:xfrm>
            <a:off x="571500" y="3020690"/>
            <a:ext cx="826052" cy="269677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13" name="Text 10"/>
          <p:cNvSpPr/>
          <p:nvPr/>
        </p:nvSpPr>
        <p:spPr>
          <a:xfrm>
            <a:off x="571500" y="3020690"/>
            <a:ext cx="826052" cy="269677"/>
          </a:xfrm>
          <a:prstGeom prst="rect">
            <a:avLst/>
          </a:prstGeom>
          <a:noFill/>
          <a:ln/>
        </p:spPr>
        <p:txBody>
          <a:bodyPr wrap="square" lIns="102108" tIns="68072" rIns="102108" bIns="68072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0052CC"/>
                </a:solidFill>
              </a:rPr>
              <a:t>OrderAction</a:t>
            </a:r>
            <a:endParaRPr lang="en-US" sz="834" dirty="0"/>
          </a:p>
        </p:txBody>
      </p:sp>
      <p:sp>
        <p:nvSpPr>
          <p:cNvPr id="14" name="Text 11"/>
          <p:cNvSpPr/>
          <p:nvPr/>
        </p:nvSpPr>
        <p:spPr>
          <a:xfrm>
            <a:off x="771525" y="4232337"/>
            <a:ext cx="3514725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The Functional Shift</a:t>
            </a:r>
            <a:endParaRPr lang="en-US" sz="885" dirty="0"/>
          </a:p>
        </p:txBody>
      </p:sp>
      <p:sp>
        <p:nvSpPr>
          <p:cNvPr id="15" name="Text 12"/>
          <p:cNvSpPr/>
          <p:nvPr/>
        </p:nvSpPr>
        <p:spPr>
          <a:xfrm>
            <a:off x="771525" y="4478796"/>
            <a:ext cx="3514725" cy="6600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AI systems are evolving from answering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questions to </a:t>
            </a:r>
            <a:pPr algn="l" indent="0" marL="0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1A1A1A"/>
                </a:solidFill>
              </a:rPr>
              <a:t>executing transactions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 on behalf </a:t>
            </a:r>
            <a:pPr algn="l" indent="0" marL="0">
              <a:lnSpc>
                <a:spcPts val="1700"/>
              </a:lnSpc>
              <a:buNone/>
            </a:pPr>
            <a:r>
              <a:rPr lang="en-US" sz="1159" dirty="0">
                <a:solidFill>
                  <a:srgbClr val="1A1A1A"/>
                </a:solidFill>
              </a:rPr>
              <a:t>of users.</a:t>
            </a:r>
            <a:endParaRPr lang="en-US" sz="1159" dirty="0"/>
          </a:p>
        </p:txBody>
      </p:sp>
      <p:sp>
        <p:nvSpPr>
          <p:cNvPr id="16" name="Shape 13"/>
          <p:cNvSpPr/>
          <p:nvPr/>
        </p:nvSpPr>
        <p:spPr>
          <a:xfrm>
            <a:off x="4857750" y="1611585"/>
            <a:ext cx="3714750" cy="3527227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Text 14"/>
          <p:cNvSpPr/>
          <p:nvPr/>
        </p:nvSpPr>
        <p:spPr>
          <a:xfrm>
            <a:off x="5143500" y="1897335"/>
            <a:ext cx="314325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>
                    <a:alpha val="70000"/>
                  </a:srgbClr>
                </a:solidFill>
              </a:rPr>
              <a:t>AGENTIC AI MARKET PROJECTION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143500" y="2611710"/>
            <a:ext cx="3922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888888"/>
                </a:solidFill>
              </a:rPr>
              <a:t>2026</a:t>
            </a:r>
            <a:endParaRPr lang="en-US" sz="1269" dirty="0"/>
          </a:p>
        </p:txBody>
      </p:sp>
      <p:sp>
        <p:nvSpPr>
          <p:cNvPr id="19" name="Text 16"/>
          <p:cNvSpPr/>
          <p:nvPr/>
        </p:nvSpPr>
        <p:spPr>
          <a:xfrm>
            <a:off x="7064639" y="2306315"/>
            <a:ext cx="1222111" cy="6232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4D94FF"/>
                </a:solidFill>
              </a:rPr>
              <a:t>$8.5B</a:t>
            </a:r>
            <a:endParaRPr lang="en-US" sz="3294" dirty="0"/>
          </a:p>
        </p:txBody>
      </p:sp>
      <p:sp>
        <p:nvSpPr>
          <p:cNvPr id="20" name="Text 17"/>
          <p:cNvSpPr/>
          <p:nvPr/>
        </p:nvSpPr>
        <p:spPr>
          <a:xfrm>
            <a:off x="5143500" y="3527896"/>
            <a:ext cx="392292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888888"/>
                </a:solidFill>
              </a:rPr>
              <a:t>2030</a:t>
            </a:r>
            <a:endParaRPr lang="en-US" sz="1269" dirty="0"/>
          </a:p>
        </p:txBody>
      </p:sp>
      <p:sp>
        <p:nvSpPr>
          <p:cNvPr id="21" name="Text 18"/>
          <p:cNvSpPr/>
          <p:nvPr/>
        </p:nvSpPr>
        <p:spPr>
          <a:xfrm>
            <a:off x="7194956" y="3222501"/>
            <a:ext cx="1091794" cy="62329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dirty="0">
                <a:solidFill>
                  <a:srgbClr val="4D94FF"/>
                </a:solidFill>
              </a:rPr>
              <a:t>$35B</a:t>
            </a:r>
            <a:endParaRPr lang="en-US" sz="3294" dirty="0"/>
          </a:p>
        </p:txBody>
      </p:sp>
      <p:sp>
        <p:nvSpPr>
          <p:cNvPr id="22" name="Text 19"/>
          <p:cNvSpPr/>
          <p:nvPr/>
        </p:nvSpPr>
        <p:spPr>
          <a:xfrm>
            <a:off x="5143500" y="4274418"/>
            <a:ext cx="314325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Organizations implementing ActionSchema will be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positioned to receive 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D94FF"/>
                </a:solidFill>
              </a:rPr>
              <a:t>direct commercial 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4D94FF"/>
                </a:solidFill>
              </a:rPr>
              <a:t>transactions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 from autonomous AI agents.</a:t>
            </a:r>
            <a:endParaRPr lang="en-US" sz="9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Dark Funnel: 70% of Buyer Journey is Invisible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468710"/>
            <a:ext cx="8001000" cy="324616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5" name="Text 2"/>
          <p:cNvSpPr/>
          <p:nvPr/>
        </p:nvSpPr>
        <p:spPr>
          <a:xfrm>
            <a:off x="928688" y="2060944"/>
            <a:ext cx="2450306" cy="9001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7100"/>
              </a:lnSpc>
              <a:buNone/>
            </a:pPr>
            <a:r>
              <a:rPr lang="en-US" sz="7254" b="1" spc="-3" kern="0" dirty="0">
                <a:solidFill>
                  <a:srgbClr val="4D94FF"/>
                </a:solidFill>
              </a:rPr>
              <a:t>70%</a:t>
            </a:r>
            <a:endParaRPr lang="en-US" sz="7254" dirty="0"/>
          </a:p>
        </p:txBody>
      </p:sp>
      <p:sp>
        <p:nvSpPr>
          <p:cNvPr id="6" name="Text 3"/>
          <p:cNvSpPr/>
          <p:nvPr/>
        </p:nvSpPr>
        <p:spPr>
          <a:xfrm>
            <a:off x="928688" y="3103931"/>
            <a:ext cx="2450306" cy="6686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193" b="1" dirty="0">
                <a:solidFill>
                  <a:srgbClr val="E0E0E0"/>
                </a:solidFill>
              </a:rPr>
              <a:t>of the B2B buyer journey occurs before any trackable engagement.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928688" y="3986882"/>
            <a:ext cx="2450306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Source: 6sense, 2024</a:t>
            </a:r>
            <a:endParaRPr lang="en-US" sz="727" dirty="0"/>
          </a:p>
        </p:txBody>
      </p:sp>
      <p:sp>
        <p:nvSpPr>
          <p:cNvPr id="8" name="Text 5"/>
          <p:cNvSpPr/>
          <p:nvPr/>
        </p:nvSpPr>
        <p:spPr>
          <a:xfrm>
            <a:off x="4100513" y="1927361"/>
            <a:ext cx="41148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4D94FF"/>
                </a:solidFill>
              </a:rPr>
              <a:t>The Invisible Scenario</a:t>
            </a:r>
            <a:endParaRPr lang="en-US" sz="683" dirty="0"/>
          </a:p>
        </p:txBody>
      </p:sp>
      <p:sp>
        <p:nvSpPr>
          <p:cNvPr id="9" name="Text 6"/>
          <p:cNvSpPr/>
          <p:nvPr/>
        </p:nvSpPr>
        <p:spPr>
          <a:xfrm>
            <a:off x="4100513" y="2134530"/>
            <a:ext cx="4114800" cy="7072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E0E0E0"/>
                </a:solidFill>
              </a:rPr>
              <a:t>A procurement team uses ChatGPT to research solutions, compare technical specs, and shortlist vendors—all before visiting a single website.</a:t>
            </a:r>
            <a:endParaRPr lang="en-US" sz="1159" dirty="0"/>
          </a:p>
        </p:txBody>
      </p:sp>
      <p:sp>
        <p:nvSpPr>
          <p:cNvPr id="10" name="Shape 7"/>
          <p:cNvSpPr/>
          <p:nvPr/>
        </p:nvSpPr>
        <p:spPr>
          <a:xfrm>
            <a:off x="4100513" y="3127511"/>
            <a:ext cx="4114800" cy="1128713"/>
          </a:xfrm>
          <a:prstGeom prst="rect">
            <a:avLst/>
          </a:prstGeom>
          <a:solidFill>
            <a:srgbClr val="FFFFFF">
              <a:alpha val="5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4100513" y="3127511"/>
            <a:ext cx="28575" cy="1128713"/>
          </a:xfrm>
          <a:prstGeom prst="rect">
            <a:avLst/>
          </a:prstGeom>
          <a:solidFill>
            <a:srgbClr val="4D94FF"/>
          </a:solidFill>
          <a:ln/>
        </p:spPr>
      </p:sp>
      <p:sp>
        <p:nvSpPr>
          <p:cNvPr id="12" name="Text 9"/>
          <p:cNvSpPr/>
          <p:nvPr/>
        </p:nvSpPr>
        <p:spPr>
          <a:xfrm>
            <a:off x="4279106" y="3306105"/>
            <a:ext cx="3757613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The Attribution Gap: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 Traditional models relying on trackable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touchpoints are increasingly incomplete. Organizations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misunderstand their actual influence dynamics by ignoring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CCCCCC"/>
                </a:solidFill>
              </a:rPr>
              <a:t>this invisible activity.</a:t>
            </a:r>
            <a:endParaRPr lang="en-US" sz="88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Industry Implications: E-Commerce and Retail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571500" y="1020105"/>
            <a:ext cx="6429375" cy="471488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020105"/>
            <a:ext cx="28575" cy="47148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020105"/>
            <a:ext cx="6429375" cy="471488"/>
          </a:xfrm>
          <a:prstGeom prst="rect">
            <a:avLst/>
          </a:prstGeom>
          <a:noFill/>
          <a:ln/>
        </p:spPr>
        <p:txBody>
          <a:bodyPr wrap="square" lIns="204089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Product discovery is migrating to AI platforms. Consumers ask AI assistants for recommendations, receiving curated suggestions without visiting retailer websites.</a:t>
            </a:r>
            <a:endParaRPr lang="en-US" sz="1159" dirty="0"/>
          </a:p>
        </p:txBody>
      </p:sp>
      <p:sp>
        <p:nvSpPr>
          <p:cNvPr id="7" name="Text 4"/>
          <p:cNvSpPr/>
          <p:nvPr/>
        </p:nvSpPr>
        <p:spPr>
          <a:xfrm>
            <a:off x="571500" y="2075064"/>
            <a:ext cx="37861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777777"/>
                </a:solidFill>
              </a:rPr>
              <a:t>The Old Game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571500" y="2301878"/>
            <a:ext cx="3786188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trike="sngStrike" dirty="0">
                <a:solidFill>
                  <a:srgbClr val="555555">
                    <a:alpha val="70000"/>
                  </a:srgbClr>
                </a:solidFill>
              </a:rPr>
              <a:t>Ranking for Keywords</a:t>
            </a:r>
            <a:endParaRPr lang="en-US" sz="1602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3001240"/>
            <a:ext cx="128588" cy="17145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71500" y="3310207"/>
            <a:ext cx="378618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The New Game</a:t>
            </a:r>
            <a:endParaRPr lang="en-US" sz="784" dirty="0"/>
          </a:p>
        </p:txBody>
      </p:sp>
      <p:sp>
        <p:nvSpPr>
          <p:cNvPr id="11" name="Text 7"/>
          <p:cNvSpPr/>
          <p:nvPr/>
        </p:nvSpPr>
        <p:spPr>
          <a:xfrm>
            <a:off x="571500" y="3537021"/>
            <a:ext cx="3786188" cy="30860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52CC"/>
                </a:solidFill>
              </a:rPr>
              <a:t>Default AI Recommendation</a:t>
            </a:r>
            <a:endParaRPr lang="en-US" sz="1808" dirty="0"/>
          </a:p>
        </p:txBody>
      </p:sp>
      <p:sp>
        <p:nvSpPr>
          <p:cNvPr id="12" name="Shape 8"/>
          <p:cNvSpPr/>
          <p:nvPr/>
        </p:nvSpPr>
        <p:spPr>
          <a:xfrm>
            <a:off x="4786313" y="1848780"/>
            <a:ext cx="3786188" cy="2500313"/>
          </a:xfrm>
          <a:prstGeom prst="rect">
            <a:avLst/>
          </a:prstGeom>
          <a:solidFill>
            <a:srgbClr val="000000"/>
          </a:solidFill>
          <a:ln w="9144">
            <a:solidFill>
              <a:srgbClr val="333333"/>
            </a:solidFill>
            <a:prstDash val="solid"/>
          </a:ln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4786313" y="1848780"/>
            <a:ext cx="3786188" cy="2500313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71500" y="4357688"/>
            <a:ext cx="8001000" cy="75723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5" name="Text 10"/>
          <p:cNvSpPr/>
          <p:nvPr/>
        </p:nvSpPr>
        <p:spPr>
          <a:xfrm>
            <a:off x="571500" y="4357688"/>
            <a:ext cx="8001000" cy="757238"/>
          </a:xfrm>
          <a:prstGeom prst="rect">
            <a:avLst/>
          </a:prstGeom>
          <a:noFill/>
          <a:ln/>
        </p:spPr>
        <p:txBody>
          <a:bodyPr wrap="square" lIns="212598" tIns="212598" rIns="212598" bIns="212598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Retailers absent from AI product suggestions face reduced discovery regardless of traditional search ranking or paid advertising investment.</a:t>
            </a:r>
            <a:endParaRPr lang="en-US" sz="9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2971800" cy="11315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Industry Implications: B2B &amp; Technology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845878"/>
            <a:ext cx="2971800" cy="2000250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Enterprise buyers increasingly consult AI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systems for initial vendor evaluation,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receiving synthesized comparisons that may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not credit original sources.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
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 The traditional "shortlist" is now generated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algorithmically before any human contact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occurs.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4114800" y="952630"/>
            <a:ext cx="4457700" cy="20684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Shape 3"/>
          <p:cNvSpPr/>
          <p:nvPr/>
        </p:nvSpPr>
        <p:spPr>
          <a:xfrm>
            <a:off x="4114800" y="952630"/>
            <a:ext cx="42863" cy="2068450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7" name="Text 4"/>
          <p:cNvSpPr/>
          <p:nvPr/>
        </p:nvSpPr>
        <p:spPr>
          <a:xfrm>
            <a:off x="4400550" y="1238380"/>
            <a:ext cx="38862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4D94FF"/>
                </a:solidFill>
              </a:rPr>
              <a:t>The New Competitive Advantage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4400550" y="1500913"/>
            <a:ext cx="3886200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"Default Recommendation" Status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4400550" y="2156687"/>
            <a:ext cx="3886200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>
                    <a:alpha val="90000"/>
                  </a:srgbClr>
                </a:solidFill>
              </a:rPr>
              <a:t>Vendors absent from AI recommendations face reduced discovery regardless of traditional search performance. Being the "AI-preferred" solution is the new SEO ranking.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4271963" y="3306831"/>
            <a:ext cx="430053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2CC"/>
                </a:solidFill>
              </a:rPr>
              <a:t>Strategic Requirement</a:t>
            </a:r>
            <a:endParaRPr lang="en-US" sz="1193" dirty="0"/>
          </a:p>
        </p:txBody>
      </p:sp>
      <p:sp>
        <p:nvSpPr>
          <p:cNvPr id="11" name="Text 8"/>
          <p:cNvSpPr/>
          <p:nvPr/>
        </p:nvSpPr>
        <p:spPr>
          <a:xfrm>
            <a:off x="4271963" y="3612226"/>
            <a:ext cx="4300538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B2B organizations must optimize 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333333"/>
                </a:solidFill>
              </a:rPr>
              <a:t>technical documentation, case studies, and thought leadership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 for AI citation—ensuring their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solutions appear in AI-generated vendor comparisons.</a:t>
            </a:r>
            <a:endParaRPr lang="en-US" sz="9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Industry Implications: Professional Services</a:t>
            </a:r>
            <a:endParaRPr lang="en-US" sz="2436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486235"/>
            <a:ext cx="285750" cy="228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1897000"/>
            <a:ext cx="2428875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1A1A1A"/>
                </a:solidFill>
              </a:rPr>
              <a:t>Service Commoditization</a:t>
            </a:r>
            <a:endParaRPr lang="en-US" sz="1193" dirty="0"/>
          </a:p>
        </p:txBody>
      </p:sp>
      <p:sp>
        <p:nvSpPr>
          <p:cNvPr id="6" name="Text 2"/>
          <p:cNvSpPr/>
          <p:nvPr/>
        </p:nvSpPr>
        <p:spPr>
          <a:xfrm>
            <a:off x="571500" y="2507791"/>
            <a:ext cx="2428875" cy="12343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AI systems increasingly provide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guidance previously available only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through professional consultation. This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potentially 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52CC"/>
                </a:solidFill>
              </a:rPr>
              <a:t>reduces demand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 for basic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advisory and informational service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categories.</a:t>
            </a:r>
            <a:endParaRPr lang="en-US" sz="94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3" y="1486235"/>
            <a:ext cx="228600" cy="22860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357563" y="1897000"/>
            <a:ext cx="2428875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1A1A1A"/>
                </a:solidFill>
              </a:rPr>
              <a:t>Selection Influence</a:t>
            </a:r>
            <a:endParaRPr lang="en-US" sz="1193" dirty="0"/>
          </a:p>
        </p:txBody>
      </p:sp>
      <p:sp>
        <p:nvSpPr>
          <p:cNvPr id="9" name="Text 4"/>
          <p:cNvSpPr/>
          <p:nvPr/>
        </p:nvSpPr>
        <p:spPr>
          <a:xfrm>
            <a:off x="3357563" y="2273833"/>
            <a:ext cx="2428875" cy="10285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For complex engagements, AI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recommendations of specific firms carry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substantial influence. Clients use AI to 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52CC"/>
                </a:solidFill>
              </a:rPr>
              <a:t>shortlist firms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 based on expertise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matching and reputation signals.</a:t>
            </a:r>
            <a:endParaRPr lang="en-US" sz="942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1486235"/>
            <a:ext cx="228600" cy="22860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43625" y="1897000"/>
            <a:ext cx="2428875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spc="1" kern="0" dirty="0">
                <a:solidFill>
                  <a:srgbClr val="1A1A1A"/>
                </a:solidFill>
              </a:rPr>
              <a:t>Authority Requirement</a:t>
            </a:r>
            <a:endParaRPr lang="en-US" sz="1193" dirty="0"/>
          </a:p>
        </p:txBody>
      </p:sp>
      <p:sp>
        <p:nvSpPr>
          <p:cNvPr id="12" name="Text 6"/>
          <p:cNvSpPr/>
          <p:nvPr/>
        </p:nvSpPr>
        <p:spPr>
          <a:xfrm>
            <a:off x="6143625" y="2507791"/>
            <a:ext cx="2428875" cy="10285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Firms must establish authority within AI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knowledge systems through 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52CC"/>
                </a:solidFill>
              </a:rPr>
              <a:t>structured </a:t>
            </a:r>
            <a:pPr algn="l" indent="0" marL="0">
              <a:lnSpc>
                <a:spcPts val="1600"/>
              </a:lnSpc>
              <a:buNone/>
            </a:pPr>
            <a:r>
              <a:rPr lang="en-US" sz="885" b="1" dirty="0">
                <a:solidFill>
                  <a:srgbClr val="0052CC"/>
                </a:solidFill>
              </a:rPr>
              <a:t>case studies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 and clear service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definitions to position themselves for </a:t>
            </a:r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preferential recommendation.</a:t>
            </a:r>
            <a:endParaRPr lang="en-US" sz="942" dirty="0"/>
          </a:p>
        </p:txBody>
      </p:sp>
      <p:sp>
        <p:nvSpPr>
          <p:cNvPr id="13" name="Shape 7"/>
          <p:cNvSpPr/>
          <p:nvPr/>
        </p:nvSpPr>
        <p:spPr>
          <a:xfrm>
            <a:off x="571500" y="4254103"/>
            <a:ext cx="8001000" cy="460772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14" name="Shape 8"/>
          <p:cNvSpPr/>
          <p:nvPr/>
        </p:nvSpPr>
        <p:spPr>
          <a:xfrm>
            <a:off x="571500" y="4254103"/>
            <a:ext cx="28575" cy="460772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5" name="Text 9"/>
          <p:cNvSpPr/>
          <p:nvPr/>
        </p:nvSpPr>
        <p:spPr>
          <a:xfrm>
            <a:off x="571500" y="4254103"/>
            <a:ext cx="8001000" cy="460772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2CC"/>
                </a:solidFill>
              </a:rPr>
              <a:t>Strategic Imperative: Shift from "Thought Leadership" to "Structured Authority" optimized for machine ingestion.</a:t>
            </a:r>
            <a:endParaRPr lang="en-US" sz="88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Forward Projections: The Strategic Window is Closing</a:t>
            </a:r>
            <a:endParaRPr lang="en-US" sz="2436" dirty="0"/>
          </a:p>
        </p:txBody>
      </p:sp>
      <p:sp>
        <p:nvSpPr>
          <p:cNvPr id="4" name="Shape 1"/>
          <p:cNvSpPr/>
          <p:nvPr/>
        </p:nvSpPr>
        <p:spPr>
          <a:xfrm>
            <a:off x="428625" y="1468710"/>
            <a:ext cx="8286750" cy="353191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5" name="Shape 2"/>
          <p:cNvSpPr/>
          <p:nvPr/>
        </p:nvSpPr>
        <p:spPr>
          <a:xfrm>
            <a:off x="428625" y="1468710"/>
            <a:ext cx="8286750" cy="28575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440135"/>
            <a:ext cx="8286750" cy="2857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7" name="Text 4"/>
          <p:cNvSpPr/>
          <p:nvPr/>
        </p:nvSpPr>
        <p:spPr>
          <a:xfrm>
            <a:off x="428625" y="1540148"/>
            <a:ext cx="257175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1A1A1A"/>
                </a:solidFill>
              </a:rPr>
              <a:t>2026</a:t>
            </a:r>
            <a:endParaRPr lang="en-US" sz="3294" dirty="0"/>
          </a:p>
        </p:txBody>
      </p:sp>
      <p:sp>
        <p:nvSpPr>
          <p:cNvPr id="8" name="Text 5"/>
          <p:cNvSpPr/>
          <p:nvPr/>
        </p:nvSpPr>
        <p:spPr>
          <a:xfrm>
            <a:off x="428625" y="2068785"/>
            <a:ext cx="2571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Near-Term Horizon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585788" y="2367037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Search Volume Decline</a:t>
            </a:r>
            <a:endParaRPr lang="en-US" sz="885" dirty="0"/>
          </a:p>
        </p:txBody>
      </p:sp>
      <p:sp>
        <p:nvSpPr>
          <p:cNvPr id="10" name="Text 7"/>
          <p:cNvSpPr/>
          <p:nvPr/>
        </p:nvSpPr>
        <p:spPr>
          <a:xfrm>
            <a:off x="585788" y="2597423"/>
            <a:ext cx="2224441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Traditional search volume drops 25% from 2024 baseline.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585788" y="3074268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AI Usage Surge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585788" y="3304654"/>
            <a:ext cx="2317561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AI-enhanced search achieves 3x usage relative to standalone tools.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585788" y="3781499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Agentic AI Growth</a:t>
            </a:r>
            <a:endParaRPr lang="en-US" sz="885" dirty="0"/>
          </a:p>
        </p:txBody>
      </p:sp>
      <p:sp>
        <p:nvSpPr>
          <p:cNvPr id="14" name="Text 11"/>
          <p:cNvSpPr/>
          <p:nvPr/>
        </p:nvSpPr>
        <p:spPr>
          <a:xfrm>
            <a:off x="585788" y="4011885"/>
            <a:ext cx="16589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Market reaches $8.5 billion.</a:t>
            </a:r>
            <a:endParaRPr lang="en-US" sz="942" dirty="0"/>
          </a:p>
        </p:txBody>
      </p:sp>
      <p:sp>
        <p:nvSpPr>
          <p:cNvPr id="15" name="Text 12"/>
          <p:cNvSpPr/>
          <p:nvPr/>
        </p:nvSpPr>
        <p:spPr>
          <a:xfrm>
            <a:off x="3286125" y="1540148"/>
            <a:ext cx="257175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1A1A1A"/>
                </a:solidFill>
              </a:rPr>
              <a:t>2028</a:t>
            </a:r>
            <a:endParaRPr lang="en-US" sz="3294" dirty="0"/>
          </a:p>
        </p:txBody>
      </p:sp>
      <p:sp>
        <p:nvSpPr>
          <p:cNvPr id="16" name="Text 13"/>
          <p:cNvSpPr/>
          <p:nvPr/>
        </p:nvSpPr>
        <p:spPr>
          <a:xfrm>
            <a:off x="3286125" y="2068785"/>
            <a:ext cx="2571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Medium-Term Horizon</a:t>
            </a:r>
            <a:endParaRPr lang="en-US" sz="784" dirty="0"/>
          </a:p>
        </p:txBody>
      </p:sp>
      <p:sp>
        <p:nvSpPr>
          <p:cNvPr id="17" name="Text 14"/>
          <p:cNvSpPr/>
          <p:nvPr/>
        </p:nvSpPr>
        <p:spPr>
          <a:xfrm>
            <a:off x="3443288" y="2367037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Organic Traffic Collapse</a:t>
            </a:r>
            <a:endParaRPr lang="en-US" sz="885" dirty="0"/>
          </a:p>
        </p:txBody>
      </p:sp>
      <p:sp>
        <p:nvSpPr>
          <p:cNvPr id="18" name="Text 15"/>
          <p:cNvSpPr/>
          <p:nvPr/>
        </p:nvSpPr>
        <p:spPr>
          <a:xfrm>
            <a:off x="3443288" y="2597423"/>
            <a:ext cx="1989897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Declines of 50% or more for non-optimized brands.</a:t>
            </a:r>
            <a:endParaRPr lang="en-US" sz="942" dirty="0"/>
          </a:p>
        </p:txBody>
      </p:sp>
      <p:sp>
        <p:nvSpPr>
          <p:cNvPr id="19" name="Text 16"/>
          <p:cNvSpPr/>
          <p:nvPr/>
        </p:nvSpPr>
        <p:spPr>
          <a:xfrm>
            <a:off x="3443288" y="3074268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Transactional Shift</a:t>
            </a:r>
            <a:endParaRPr lang="en-US" sz="885" dirty="0"/>
          </a:p>
        </p:txBody>
      </p:sp>
      <p:sp>
        <p:nvSpPr>
          <p:cNvPr id="20" name="Text 17"/>
          <p:cNvSpPr/>
          <p:nvPr/>
        </p:nvSpPr>
        <p:spPr>
          <a:xfrm>
            <a:off x="3443288" y="3304654"/>
            <a:ext cx="2179569" cy="5607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AI-mediated transactions become commonplace in B2B and consumer commerce.</a:t>
            </a:r>
            <a:endParaRPr lang="en-US" sz="942" dirty="0"/>
          </a:p>
        </p:txBody>
      </p:sp>
      <p:sp>
        <p:nvSpPr>
          <p:cNvPr id="21" name="Text 18"/>
          <p:cNvSpPr/>
          <p:nvPr/>
        </p:nvSpPr>
        <p:spPr>
          <a:xfrm>
            <a:off x="3443288" y="3974381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Competitive Gap</a:t>
            </a:r>
            <a:endParaRPr lang="en-US" sz="885" dirty="0"/>
          </a:p>
        </p:txBody>
      </p:sp>
      <p:sp>
        <p:nvSpPr>
          <p:cNvPr id="22" name="Text 19"/>
          <p:cNvSpPr/>
          <p:nvPr/>
        </p:nvSpPr>
        <p:spPr>
          <a:xfrm>
            <a:off x="3443288" y="4204767"/>
            <a:ext cx="2313570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Severe disadvantage for organizations without AI visibility.</a:t>
            </a:r>
            <a:endParaRPr lang="en-US" sz="942" dirty="0"/>
          </a:p>
        </p:txBody>
      </p:sp>
      <p:sp>
        <p:nvSpPr>
          <p:cNvPr id="23" name="Text 20"/>
          <p:cNvSpPr/>
          <p:nvPr/>
        </p:nvSpPr>
        <p:spPr>
          <a:xfrm>
            <a:off x="6143625" y="1540148"/>
            <a:ext cx="2571750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294" b="1" dirty="0">
                <a:solidFill>
                  <a:srgbClr val="0052CC"/>
                </a:solidFill>
              </a:rPr>
              <a:t>2030</a:t>
            </a:r>
            <a:endParaRPr lang="en-US" sz="3294" dirty="0"/>
          </a:p>
        </p:txBody>
      </p:sp>
      <p:sp>
        <p:nvSpPr>
          <p:cNvPr id="24" name="Text 21"/>
          <p:cNvSpPr/>
          <p:nvPr/>
        </p:nvSpPr>
        <p:spPr>
          <a:xfrm>
            <a:off x="6143625" y="2068785"/>
            <a:ext cx="2571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Extended Horizon</a:t>
            </a:r>
            <a:endParaRPr lang="en-US" sz="784" dirty="0"/>
          </a:p>
        </p:txBody>
      </p:sp>
      <p:sp>
        <p:nvSpPr>
          <p:cNvPr id="25" name="Text 22"/>
          <p:cNvSpPr/>
          <p:nvPr/>
        </p:nvSpPr>
        <p:spPr>
          <a:xfrm>
            <a:off x="6300788" y="2367037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Agentic Dominance</a:t>
            </a:r>
            <a:endParaRPr lang="en-US" sz="885" dirty="0"/>
          </a:p>
        </p:txBody>
      </p:sp>
      <p:sp>
        <p:nvSpPr>
          <p:cNvPr id="26" name="Text 23"/>
          <p:cNvSpPr/>
          <p:nvPr/>
        </p:nvSpPr>
        <p:spPr>
          <a:xfrm>
            <a:off x="6300788" y="2597423"/>
            <a:ext cx="2101658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Market reaches $35 billion; agents conduct autonomous transactions.</a:t>
            </a:r>
            <a:endParaRPr lang="en-US" sz="942" dirty="0"/>
          </a:p>
        </p:txBody>
      </p:sp>
      <p:sp>
        <p:nvSpPr>
          <p:cNvPr id="27" name="Text 24"/>
          <p:cNvSpPr/>
          <p:nvPr/>
        </p:nvSpPr>
        <p:spPr>
          <a:xfrm>
            <a:off x="6300788" y="3074268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The New Minority</a:t>
            </a:r>
            <a:endParaRPr lang="en-US" sz="885" dirty="0"/>
          </a:p>
        </p:txBody>
      </p:sp>
      <p:sp>
        <p:nvSpPr>
          <p:cNvPr id="28" name="Text 25"/>
          <p:cNvSpPr/>
          <p:nvPr/>
        </p:nvSpPr>
        <p:spPr>
          <a:xfrm>
            <a:off x="6300788" y="3304654"/>
            <a:ext cx="1938858" cy="5607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Traditional "website visit" model becomes the minority of digital commerce.</a:t>
            </a:r>
            <a:endParaRPr lang="en-US" sz="942" dirty="0"/>
          </a:p>
        </p:txBody>
      </p:sp>
      <p:sp>
        <p:nvSpPr>
          <p:cNvPr id="29" name="Text 26"/>
          <p:cNvSpPr/>
          <p:nvPr/>
        </p:nvSpPr>
        <p:spPr>
          <a:xfrm>
            <a:off x="6300788" y="3974381"/>
            <a:ext cx="2414588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Authority Rule</a:t>
            </a:r>
            <a:endParaRPr lang="en-US" sz="885" dirty="0"/>
          </a:p>
        </p:txBody>
      </p:sp>
      <p:sp>
        <p:nvSpPr>
          <p:cNvPr id="30" name="Text 27"/>
          <p:cNvSpPr/>
          <p:nvPr/>
        </p:nvSpPr>
        <p:spPr>
          <a:xfrm>
            <a:off x="6300788" y="4204767"/>
            <a:ext cx="2300818" cy="3679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Advantage determined primarily by AI citation status.</a:t>
            </a:r>
            <a:endParaRPr lang="en-US" sz="9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6429375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spc="-1" kern="0" dirty="0">
                <a:solidFill>
                  <a:srgbClr val="1A1A1A"/>
                </a:solidFill>
              </a:rPr>
              <a:t>The Digital Commerce Assumption is Broken</a:t>
            </a:r>
            <a:endParaRPr lang="en-US" sz="2862" dirty="0"/>
          </a:p>
        </p:txBody>
      </p:sp>
      <p:sp>
        <p:nvSpPr>
          <p:cNvPr id="4" name="Text 1"/>
          <p:cNvSpPr/>
          <p:nvPr/>
        </p:nvSpPr>
        <p:spPr>
          <a:xfrm>
            <a:off x="571500" y="1808764"/>
            <a:ext cx="29718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1A1A1A"/>
                </a:solidFill>
              </a:rPr>
              <a:t>The Old Model (2000-2024)</a:t>
            </a:r>
            <a:endParaRPr lang="en-US" sz="987" dirty="0"/>
          </a:p>
        </p:txBody>
      </p:sp>
      <p:sp>
        <p:nvSpPr>
          <p:cNvPr id="5" name="Text 2"/>
          <p:cNvSpPr/>
          <p:nvPr/>
        </p:nvSpPr>
        <p:spPr>
          <a:xfrm>
            <a:off x="571500" y="2146306"/>
            <a:ext cx="2971800" cy="625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555555"/>
                </a:solidFill>
              </a:rPr>
              <a:t>Visibility = Traffic</a:t>
            </a:r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555555"/>
                </a:solidFill>
              </a:rPr>
              <a:t>
</a:t>
            </a:r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555555"/>
                </a:solidFill>
              </a:rPr>
              <a:t>= Revenue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571500" y="2914259"/>
            <a:ext cx="2971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For two decades, the singular objective was driving clicks to owned properties. The "click" was the fundamental unit of measurement.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4114800" y="1808764"/>
            <a:ext cx="4457700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spc="1" kern="0" dirty="0">
                <a:solidFill>
                  <a:srgbClr val="0052CC"/>
                </a:solidFill>
              </a:rPr>
              <a:t>The New Reality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4114800" y="2146306"/>
            <a:ext cx="4457700" cy="72006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0052CC"/>
                </a:solidFill>
              </a:rPr>
              <a:t>This assumption is no longer valid.</a:t>
            </a:r>
            <a:endParaRPr lang="en-US" sz="2121" dirty="0"/>
          </a:p>
        </p:txBody>
      </p:sp>
      <p:sp>
        <p:nvSpPr>
          <p:cNvPr id="9" name="Text 6"/>
          <p:cNvSpPr/>
          <p:nvPr/>
        </p:nvSpPr>
        <p:spPr>
          <a:xfrm>
            <a:off x="4114800" y="3080686"/>
            <a:ext cx="44577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Users receive comprehensive answers without navigating. Purchase decisions are influenced by AI recommendations occurring entirely outside traditional analytics visibility.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4114800" y="3909361"/>
            <a:ext cx="4457700" cy="685800"/>
          </a:xfrm>
          <a:prstGeom prst="rect">
            <a:avLst/>
          </a:prstGeom>
          <a:solidFill>
            <a:srgbClr val="E6EEFF"/>
          </a:solidFill>
          <a:ln/>
        </p:spPr>
      </p:sp>
      <p:sp>
        <p:nvSpPr>
          <p:cNvPr id="11" name="Shape 8"/>
          <p:cNvSpPr/>
          <p:nvPr/>
        </p:nvSpPr>
        <p:spPr>
          <a:xfrm>
            <a:off x="4114800" y="3909361"/>
            <a:ext cx="28575" cy="685800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2" name="Text 9"/>
          <p:cNvSpPr/>
          <p:nvPr/>
        </p:nvSpPr>
        <p:spPr>
          <a:xfrm>
            <a:off x="4243388" y="4037949"/>
            <a:ext cx="420052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2CC"/>
                </a:solidFill>
              </a:rPr>
              <a:t>The click is becoming obsolete as the primary indicator of discovery and influence.</a:t>
            </a:r>
            <a:endParaRPr lang="en-US" sz="109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428625"/>
            <a:ext cx="828675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Critical Strategic Window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428625" y="1334430"/>
            <a:ext cx="491146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6100"/>
              </a:lnSpc>
              <a:buNone/>
            </a:pPr>
            <a:r>
              <a:rPr lang="en-US" sz="6218" b="1" spc="-3" kern="0" dirty="0">
                <a:solidFill>
                  <a:srgbClr val="0052CC"/>
                </a:solidFill>
              </a:rPr>
              <a:t>2025 — 2027</a:t>
            </a:r>
            <a:endParaRPr lang="en-US" sz="6218" dirty="0"/>
          </a:p>
        </p:txBody>
      </p:sp>
      <p:sp>
        <p:nvSpPr>
          <p:cNvPr id="5" name="Text 2"/>
          <p:cNvSpPr/>
          <p:nvPr/>
        </p:nvSpPr>
        <p:spPr>
          <a:xfrm>
            <a:off x="7425091" y="1486235"/>
            <a:ext cx="1290284" cy="4679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555555"/>
                </a:solidFill>
              </a:rPr>
              <a:t>First-Mover</a:t>
            </a:r>
            <a:pPr algn="r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555555"/>
                </a:solidFill>
              </a:rPr>
              <a:t>
</a:t>
            </a:r>
            <a:pPr algn="r" indent="0" marL="0">
              <a:lnSpc>
                <a:spcPts val="1600"/>
              </a:lnSpc>
              <a:buNone/>
            </a:pPr>
            <a:r>
              <a:rPr lang="en-US" sz="1193" b="1" spc="2" kern="0" dirty="0">
                <a:solidFill>
                  <a:srgbClr val="555555"/>
                </a:solidFill>
              </a:rPr>
              <a:t>Advantage</a:t>
            </a:r>
            <a:endParaRPr lang="en-US" sz="1193" dirty="0"/>
          </a:p>
        </p:txBody>
      </p:sp>
      <p:sp>
        <p:nvSpPr>
          <p:cNvPr id="6" name="Text 3"/>
          <p:cNvSpPr/>
          <p:nvPr/>
        </p:nvSpPr>
        <p:spPr>
          <a:xfrm>
            <a:off x="428625" y="2563155"/>
            <a:ext cx="40005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The Opportunity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428625" y="2882838"/>
            <a:ext cx="40005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Organizations that establish AI visibility infrastructure during this period will secure structural advantages as market adoption accelerates.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714875" y="2563155"/>
            <a:ext cx="400050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The Risk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4714875" y="2882838"/>
            <a:ext cx="4000500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Delaying until transformation is complete guarantees competitive catch-up in an environment dominated by established players.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0" y="4357688"/>
            <a:ext cx="9144000" cy="78581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1" name="Text 8"/>
          <p:cNvSpPr/>
          <p:nvPr/>
        </p:nvSpPr>
        <p:spPr>
          <a:xfrm>
            <a:off x="571500" y="4663083"/>
            <a:ext cx="168567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4D94FF"/>
                </a:solidFill>
              </a:rPr>
              <a:t>Historical Precedent</a:t>
            </a:r>
            <a:endParaRPr lang="en-US" sz="885" dirty="0"/>
          </a:p>
        </p:txBody>
      </p:sp>
      <p:sp>
        <p:nvSpPr>
          <p:cNvPr id="12" name="Text 9"/>
          <p:cNvSpPr/>
          <p:nvPr/>
        </p:nvSpPr>
        <p:spPr>
          <a:xfrm>
            <a:off x="2485774" y="4557713"/>
            <a:ext cx="6086726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E0E0E0"/>
                </a:solidFill>
              </a:rPr>
              <a:t>Digital transformation windows are finite. The AI visibility window follows the same dynamics as the Web (1990s) and Mobile (2010s), but with compressed timelines.</a:t>
            </a:r>
            <a:endParaRPr lang="en-US" sz="942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8089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Zero-Click Paradigm Does Not Eliminate Digital Value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25835"/>
            <a:ext cx="6429375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69" dirty="0">
                <a:solidFill>
                  <a:srgbClr val="555555"/>
                </a:solidFill>
              </a:rPr>
              <a:t>It fundamentally restructures how value is distributed, moving from a traffic-based economy to an influence-based economy.</a:t>
            </a:r>
            <a:endParaRPr lang="en-US" sz="1269" dirty="0"/>
          </a:p>
        </p:txBody>
      </p:sp>
      <p:sp>
        <p:nvSpPr>
          <p:cNvPr id="5" name="Shape 2"/>
          <p:cNvSpPr/>
          <p:nvPr/>
        </p:nvSpPr>
        <p:spPr>
          <a:xfrm>
            <a:off x="571500" y="1948737"/>
            <a:ext cx="4000500" cy="2099872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Shape 3"/>
          <p:cNvSpPr/>
          <p:nvPr/>
        </p:nvSpPr>
        <p:spPr>
          <a:xfrm>
            <a:off x="4557713" y="1948737"/>
            <a:ext cx="14288" cy="2099872"/>
          </a:xfrm>
          <a:prstGeom prst="rect">
            <a:avLst/>
          </a:prstGeom>
          <a:solidFill>
            <a:srgbClr val="CCCCCC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2091612"/>
            <a:ext cx="37147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2" kern="0" dirty="0">
                <a:solidFill>
                  <a:srgbClr val="777777"/>
                </a:solidFill>
              </a:rPr>
              <a:t>The Old Currency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714375" y="2338071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trike="sngStrike" dirty="0">
                <a:solidFill>
                  <a:srgbClr val="555555"/>
                </a:solidFill>
              </a:rPr>
              <a:t>Traffic Volume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714375" y="2648099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>
                    <a:alpha val="80000"/>
                  </a:srgbClr>
                </a:solidFill>
              </a:rPr>
              <a:t>Aggregate site visits</a:t>
            </a:r>
            <a:endParaRPr lang="en-US" sz="834" dirty="0"/>
          </a:p>
        </p:txBody>
      </p:sp>
      <p:sp>
        <p:nvSpPr>
          <p:cNvPr id="10" name="Text 7"/>
          <p:cNvSpPr/>
          <p:nvPr/>
        </p:nvSpPr>
        <p:spPr>
          <a:xfrm>
            <a:off x="714375" y="2889200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trike="sngStrike" dirty="0">
                <a:solidFill>
                  <a:srgbClr val="555555"/>
                </a:solidFill>
              </a:rPr>
              <a:t>Click-Through Rate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714375" y="3199228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>
                    <a:alpha val="80000"/>
                  </a:srgbClr>
                </a:solidFill>
              </a:rPr>
              <a:t>Link engagement</a:t>
            </a:r>
            <a:endParaRPr lang="en-US" sz="834" dirty="0"/>
          </a:p>
        </p:txBody>
      </p:sp>
      <p:sp>
        <p:nvSpPr>
          <p:cNvPr id="12" name="Text 9"/>
          <p:cNvSpPr/>
          <p:nvPr/>
        </p:nvSpPr>
        <p:spPr>
          <a:xfrm>
            <a:off x="714375" y="3440330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strike="sngStrike" dirty="0">
                <a:solidFill>
                  <a:srgbClr val="555555"/>
                </a:solidFill>
              </a:rPr>
              <a:t>Ad Impressions</a:t>
            </a:r>
            <a:endParaRPr lang="en-US" sz="1602" dirty="0"/>
          </a:p>
        </p:txBody>
      </p:sp>
      <p:sp>
        <p:nvSpPr>
          <p:cNvPr id="13" name="Text 10"/>
          <p:cNvSpPr/>
          <p:nvPr/>
        </p:nvSpPr>
        <p:spPr>
          <a:xfrm>
            <a:off x="714375" y="3750357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1A1A1A">
                    <a:alpha val="80000"/>
                  </a:srgbClr>
                </a:solidFill>
              </a:rPr>
              <a:t>Eyeballs on page</a:t>
            </a:r>
            <a:endParaRPr lang="en-US" sz="834" dirty="0"/>
          </a:p>
        </p:txBody>
      </p:sp>
      <p:sp>
        <p:nvSpPr>
          <p:cNvPr id="14" name="Shape 11"/>
          <p:cNvSpPr/>
          <p:nvPr/>
        </p:nvSpPr>
        <p:spPr>
          <a:xfrm>
            <a:off x="4572000" y="1948737"/>
            <a:ext cx="4000500" cy="2099872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5" name="Text 12"/>
          <p:cNvSpPr/>
          <p:nvPr/>
        </p:nvSpPr>
        <p:spPr>
          <a:xfrm>
            <a:off x="4714875" y="2091612"/>
            <a:ext cx="37147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2" kern="0" dirty="0">
                <a:solidFill>
                  <a:srgbClr val="4D94FF"/>
                </a:solidFill>
              </a:rPr>
              <a:t>The New Currency</a:t>
            </a:r>
            <a:endParaRPr lang="en-US" sz="885" dirty="0"/>
          </a:p>
        </p:txBody>
      </p:sp>
      <p:sp>
        <p:nvSpPr>
          <p:cNvPr id="16" name="Text 13"/>
          <p:cNvSpPr/>
          <p:nvPr/>
        </p:nvSpPr>
        <p:spPr>
          <a:xfrm>
            <a:off x="4714875" y="2338071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Citation Frequency</a:t>
            </a:r>
            <a:endParaRPr lang="en-US" sz="1602" dirty="0"/>
          </a:p>
        </p:txBody>
      </p:sp>
      <p:sp>
        <p:nvSpPr>
          <p:cNvPr id="17" name="Text 14"/>
          <p:cNvSpPr/>
          <p:nvPr/>
        </p:nvSpPr>
        <p:spPr>
          <a:xfrm>
            <a:off x="4714875" y="2648099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</a:rPr>
              <a:t>Source attribution by AI</a:t>
            </a:r>
            <a:endParaRPr lang="en-US" sz="834" dirty="0"/>
          </a:p>
        </p:txBody>
      </p:sp>
      <p:sp>
        <p:nvSpPr>
          <p:cNvPr id="18" name="Text 15"/>
          <p:cNvSpPr/>
          <p:nvPr/>
        </p:nvSpPr>
        <p:spPr>
          <a:xfrm>
            <a:off x="4714875" y="2889200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Entity Authority</a:t>
            </a:r>
            <a:endParaRPr lang="en-US" sz="1602" dirty="0"/>
          </a:p>
        </p:txBody>
      </p:sp>
      <p:sp>
        <p:nvSpPr>
          <p:cNvPr id="19" name="Text 16"/>
          <p:cNvSpPr/>
          <p:nvPr/>
        </p:nvSpPr>
        <p:spPr>
          <a:xfrm>
            <a:off x="4714875" y="3199228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</a:rPr>
              <a:t>Knowledge graph strength</a:t>
            </a:r>
            <a:endParaRPr lang="en-US" sz="834" dirty="0"/>
          </a:p>
        </p:txBody>
      </p:sp>
      <p:sp>
        <p:nvSpPr>
          <p:cNvPr id="20" name="Text 17"/>
          <p:cNvSpPr/>
          <p:nvPr/>
        </p:nvSpPr>
        <p:spPr>
          <a:xfrm>
            <a:off x="4714875" y="3440330"/>
            <a:ext cx="3714750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Transactional Trust</a:t>
            </a:r>
            <a:endParaRPr lang="en-US" sz="1602" dirty="0"/>
          </a:p>
        </p:txBody>
      </p:sp>
      <p:sp>
        <p:nvSpPr>
          <p:cNvPr id="21" name="Text 18"/>
          <p:cNvSpPr/>
          <p:nvPr/>
        </p:nvSpPr>
        <p:spPr>
          <a:xfrm>
            <a:off x="4714875" y="3750357"/>
            <a:ext cx="371475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</a:rPr>
              <a:t>Agentic verification</a:t>
            </a:r>
            <a:endParaRPr lang="en-US" sz="834" dirty="0"/>
          </a:p>
        </p:txBody>
      </p:sp>
      <p:sp>
        <p:nvSpPr>
          <p:cNvPr id="22" name="Shape 19"/>
          <p:cNvSpPr/>
          <p:nvPr/>
        </p:nvSpPr>
        <p:spPr>
          <a:xfrm>
            <a:off x="8501063" y="1948737"/>
            <a:ext cx="71438" cy="2099844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23" name="Shape 20"/>
          <p:cNvSpPr/>
          <p:nvPr/>
        </p:nvSpPr>
        <p:spPr>
          <a:xfrm>
            <a:off x="571500" y="4191484"/>
            <a:ext cx="8001000" cy="56078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4" name="Shape 21"/>
          <p:cNvSpPr/>
          <p:nvPr/>
        </p:nvSpPr>
        <p:spPr>
          <a:xfrm>
            <a:off x="571500" y="4191484"/>
            <a:ext cx="8001000" cy="2857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25" name="Text 22"/>
          <p:cNvSpPr/>
          <p:nvPr/>
        </p:nvSpPr>
        <p:spPr>
          <a:xfrm>
            <a:off x="571500" y="4191484"/>
            <a:ext cx="8001000" cy="560784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The Economic Reality: You cannot buy what you cannot find. Visibility remains the absolute prerequisite for commerce.</a:t>
            </a:r>
            <a:endParaRPr lang="en-US" sz="987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6577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Strategic Response: Organizations Must Act Now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325835"/>
            <a:ext cx="5715000" cy="389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The shift to the Zero-Click Paradigm is structural, not cyclical. Organizations face a binary choice in how they respond to this new reality.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2000920"/>
            <a:ext cx="3857625" cy="2838915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2000920"/>
            <a:ext cx="3857625" cy="57150"/>
          </a:xfrm>
          <a:prstGeom prst="rect">
            <a:avLst/>
          </a:prstGeom>
          <a:solidFill>
            <a:srgbClr val="999999"/>
          </a:solidFill>
          <a:ln/>
        </p:spPr>
      </p:sp>
      <p:sp>
        <p:nvSpPr>
          <p:cNvPr id="7" name="Text 4"/>
          <p:cNvSpPr/>
          <p:nvPr/>
        </p:nvSpPr>
        <p:spPr>
          <a:xfrm>
            <a:off x="857250" y="2286670"/>
            <a:ext cx="32861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555555">
                    <a:alpha val="80000"/>
                  </a:srgbClr>
                </a:solidFill>
              </a:rPr>
              <a:t>Option A: Inaction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857250" y="2549203"/>
            <a:ext cx="3286125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555555"/>
                </a:solidFill>
              </a:rPr>
              <a:t>Defend the Past</a:t>
            </a:r>
            <a:endParaRPr lang="en-US" sz="1602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073543"/>
            <a:ext cx="71438" cy="11430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35844" y="3037824"/>
            <a:ext cx="2771217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Continue focusing solely on keyword rankings</a:t>
            </a:r>
            <a:endParaRPr lang="en-US" sz="942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373580"/>
            <a:ext cx="71438" cy="1143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35844" y="3337861"/>
            <a:ext cx="2803866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Ignore structured data and entity optimization</a:t>
            </a:r>
            <a:endParaRPr lang="en-US" sz="942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3673618"/>
            <a:ext cx="71438" cy="11430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35844" y="3637899"/>
            <a:ext cx="2256867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Rely on traditional attribution models</a:t>
            </a:r>
            <a:endParaRPr lang="en-US" sz="942" dirty="0"/>
          </a:p>
        </p:txBody>
      </p:sp>
      <p:sp>
        <p:nvSpPr>
          <p:cNvPr id="15" name="Text 9"/>
          <p:cNvSpPr/>
          <p:nvPr/>
        </p:nvSpPr>
        <p:spPr>
          <a:xfrm>
            <a:off x="857250" y="4209399"/>
            <a:ext cx="3286125" cy="34468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555555"/>
                </a:solidFill>
              </a:rPr>
              <a:t>Result: Gradual Obsolescence</a:t>
            </a:r>
            <a:endParaRPr lang="en-US" sz="987" dirty="0"/>
          </a:p>
        </p:txBody>
      </p:sp>
      <p:sp>
        <p:nvSpPr>
          <p:cNvPr id="16" name="Shape 10"/>
          <p:cNvSpPr/>
          <p:nvPr/>
        </p:nvSpPr>
        <p:spPr>
          <a:xfrm>
            <a:off x="4714875" y="2000920"/>
            <a:ext cx="3857625" cy="2838915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7" name="Shape 11"/>
          <p:cNvSpPr/>
          <p:nvPr/>
        </p:nvSpPr>
        <p:spPr>
          <a:xfrm>
            <a:off x="4714875" y="2000920"/>
            <a:ext cx="3857625" cy="57150"/>
          </a:xfrm>
          <a:prstGeom prst="rect">
            <a:avLst/>
          </a:prstGeom>
          <a:solidFill>
            <a:srgbClr val="4D94FF"/>
          </a:solidFill>
          <a:ln/>
        </p:spPr>
      </p:sp>
      <p:sp>
        <p:nvSpPr>
          <p:cNvPr id="18" name="Text 12"/>
          <p:cNvSpPr/>
          <p:nvPr/>
        </p:nvSpPr>
        <p:spPr>
          <a:xfrm>
            <a:off x="5000625" y="2286670"/>
            <a:ext cx="32861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FFFFFF">
                    <a:alpha val="80000"/>
                  </a:srgbClr>
                </a:solidFill>
              </a:rPr>
              <a:t>Option B: Adaptation</a:t>
            </a:r>
            <a:endParaRPr lang="en-US" sz="784" dirty="0"/>
          </a:p>
        </p:txBody>
      </p:sp>
      <p:sp>
        <p:nvSpPr>
          <p:cNvPr id="19" name="Text 13"/>
          <p:cNvSpPr/>
          <p:nvPr/>
        </p:nvSpPr>
        <p:spPr>
          <a:xfrm>
            <a:off x="5000625" y="2549203"/>
            <a:ext cx="3286125" cy="274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Seize the Future</a:t>
            </a:r>
            <a:endParaRPr lang="en-US" sz="1602" dirty="0"/>
          </a:p>
        </p:txBody>
      </p:sp>
      <p:pic>
        <p:nvPicPr>
          <p:cNvPr id="2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5" y="3073543"/>
            <a:ext cx="114300" cy="114300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5222081" y="3037824"/>
            <a:ext cx="2231920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Audit content for AI readability (GEO)</a:t>
            </a:r>
            <a:endParaRPr lang="en-US" sz="942" dirty="0"/>
          </a:p>
        </p:txBody>
      </p:sp>
      <p:pic>
        <p:nvPicPr>
          <p:cNvPr id="2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5" y="3373580"/>
            <a:ext cx="114300" cy="114300"/>
          </a:xfrm>
          <a:prstGeom prst="rect">
            <a:avLst/>
          </a:prstGeom>
        </p:spPr>
      </p:pic>
      <p:sp>
        <p:nvSpPr>
          <p:cNvPr id="23" name="Text 15"/>
          <p:cNvSpPr/>
          <p:nvPr/>
        </p:nvSpPr>
        <p:spPr>
          <a:xfrm>
            <a:off x="5222081" y="3337861"/>
            <a:ext cx="2211325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Implement ActionSchema for agents</a:t>
            </a:r>
            <a:endParaRPr lang="en-US" sz="942" dirty="0"/>
          </a:p>
        </p:txBody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5" y="3673618"/>
            <a:ext cx="114300" cy="11430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5222081" y="3637899"/>
            <a:ext cx="2777635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Build authority through entity disambiguation</a:t>
            </a:r>
            <a:endParaRPr lang="en-US" sz="942" dirty="0"/>
          </a:p>
        </p:txBody>
      </p:sp>
      <p:sp>
        <p:nvSpPr>
          <p:cNvPr id="26" name="Text 17"/>
          <p:cNvSpPr/>
          <p:nvPr/>
        </p:nvSpPr>
        <p:spPr>
          <a:xfrm>
            <a:off x="5000625" y="4152249"/>
            <a:ext cx="3286125" cy="344686"/>
          </a:xfrm>
          <a:prstGeom prst="rect">
            <a:avLst/>
          </a:prstGeom>
          <a:noFill/>
          <a:ln/>
        </p:spPr>
        <p:txBody>
          <a:bodyPr wrap="square" lIns="0" tIns="170053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FFFFFF"/>
                </a:solidFill>
              </a:rPr>
              <a:t>Result: Default Recommendation Status</a:t>
            </a:r>
            <a:endParaRPr lang="en-US" sz="987" dirty="0"/>
          </a:p>
        </p:txBody>
      </p:sp>
      <p:sp>
        <p:nvSpPr>
          <p:cNvPr id="27" name="Text 18"/>
          <p:cNvSpPr/>
          <p:nvPr/>
        </p:nvSpPr>
        <p:spPr>
          <a:xfrm>
            <a:off x="571500" y="4996997"/>
            <a:ext cx="800100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1A1A"/>
                </a:solidFill>
              </a:rPr>
              <a:t>THE COST OF INACTION IS DIGITAL INVISIBILITY.</a:t>
            </a:r>
            <a:endParaRPr lang="en-US" sz="88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DrewIs Intelligence Ecosystem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948668"/>
            <a:ext cx="5715000" cy="3893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555555"/>
                </a:solidFill>
              </a:rPr>
              <a:t>A comprehensive suite of strategic resources and practical tools designed to help organizations navigate the Zero-Click Paradigm.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571500" y="1695190"/>
            <a:ext cx="3857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77777"/>
                </a:solidFill>
              </a:rPr>
              <a:t>Strategic Framework</a:t>
            </a:r>
            <a:endParaRPr lang="en-US" sz="683" dirty="0"/>
          </a:p>
        </p:txBody>
      </p:sp>
      <p:sp>
        <p:nvSpPr>
          <p:cNvPr id="6" name="Text 3"/>
          <p:cNvSpPr/>
          <p:nvPr/>
        </p:nvSpPr>
        <p:spPr>
          <a:xfrm>
            <a:off x="571500" y="1902358"/>
            <a:ext cx="3857625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The Whitepaper</a:t>
            </a:r>
            <a:endParaRPr lang="en-US" sz="1602" dirty="0"/>
          </a:p>
        </p:txBody>
      </p:sp>
      <p:sp>
        <p:nvSpPr>
          <p:cNvPr id="7" name="Text 4"/>
          <p:cNvSpPr/>
          <p:nvPr/>
        </p:nvSpPr>
        <p:spPr>
          <a:xfrm>
            <a:off x="571500" y="2260969"/>
            <a:ext cx="3857625" cy="463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The foundational document outlining the shift to AI-mediated discovery and the core GEO/AEO methodologies.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571500" y="2867490"/>
            <a:ext cx="3857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0052CC"/>
                </a:solidFill>
              </a:rPr>
              <a:t>drewis.ai/whitepaper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4714875" y="1695190"/>
            <a:ext cx="3857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77777"/>
                </a:solidFill>
              </a:rPr>
              <a:t>Implementation Guide</a:t>
            </a:r>
            <a:endParaRPr lang="en-US" sz="683" dirty="0"/>
          </a:p>
        </p:txBody>
      </p:sp>
      <p:sp>
        <p:nvSpPr>
          <p:cNvPr id="10" name="Text 7"/>
          <p:cNvSpPr/>
          <p:nvPr/>
        </p:nvSpPr>
        <p:spPr>
          <a:xfrm>
            <a:off x="4714875" y="1902358"/>
            <a:ext cx="3857625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The Manual</a:t>
            </a:r>
            <a:endParaRPr lang="en-US" sz="1602" dirty="0"/>
          </a:p>
        </p:txBody>
      </p:sp>
      <p:sp>
        <p:nvSpPr>
          <p:cNvPr id="11" name="Text 8"/>
          <p:cNvSpPr/>
          <p:nvPr/>
        </p:nvSpPr>
        <p:spPr>
          <a:xfrm>
            <a:off x="4714875" y="2260969"/>
            <a:ext cx="3857625" cy="463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A tactical, step-by-step guide for implementing the strategies discussed, from technical schema to content structuring.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4714875" y="2867490"/>
            <a:ext cx="3857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0052CC"/>
                </a:solidFill>
              </a:rPr>
              <a:t>drewis.ai/manual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71500" y="3490782"/>
            <a:ext cx="3857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77777"/>
                </a:solidFill>
              </a:rPr>
              <a:t>Practical Application</a:t>
            </a:r>
            <a:endParaRPr lang="en-US" sz="683" dirty="0"/>
          </a:p>
        </p:txBody>
      </p:sp>
      <p:sp>
        <p:nvSpPr>
          <p:cNvPr id="14" name="Text 11"/>
          <p:cNvSpPr/>
          <p:nvPr/>
        </p:nvSpPr>
        <p:spPr>
          <a:xfrm>
            <a:off x="571500" y="3697951"/>
            <a:ext cx="3857625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The Workbook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571500" y="4056562"/>
            <a:ext cx="3857625" cy="463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Interactive exercises, audit templates, and worksheets to apply the Zero-Click strategies to your specific organization.</a:t>
            </a:r>
            <a:endParaRPr lang="en-US" sz="942" dirty="0"/>
          </a:p>
        </p:txBody>
      </p:sp>
      <p:sp>
        <p:nvSpPr>
          <p:cNvPr id="16" name="Text 13"/>
          <p:cNvSpPr/>
          <p:nvPr/>
        </p:nvSpPr>
        <p:spPr>
          <a:xfrm>
            <a:off x="571500" y="4663083"/>
            <a:ext cx="3857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0052CC"/>
                </a:solidFill>
              </a:rPr>
              <a:t>drewis.ai/workbook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714875" y="3490782"/>
            <a:ext cx="38576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777777"/>
                </a:solidFill>
              </a:rPr>
              <a:t>SaaS Platform</a:t>
            </a:r>
            <a:endParaRPr lang="en-US" sz="683" dirty="0"/>
          </a:p>
        </p:txBody>
      </p:sp>
      <p:sp>
        <p:nvSpPr>
          <p:cNvPr id="18" name="Text 15"/>
          <p:cNvSpPr/>
          <p:nvPr/>
        </p:nvSpPr>
        <p:spPr>
          <a:xfrm>
            <a:off x="4714875" y="3697951"/>
            <a:ext cx="3857625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1A1A1A"/>
                </a:solidFill>
              </a:rPr>
              <a:t>AEO Optimizer App</a:t>
            </a:r>
            <a:endParaRPr lang="en-US" sz="1602" dirty="0"/>
          </a:p>
        </p:txBody>
      </p:sp>
      <p:sp>
        <p:nvSpPr>
          <p:cNvPr id="19" name="Text 16"/>
          <p:cNvSpPr/>
          <p:nvPr/>
        </p:nvSpPr>
        <p:spPr>
          <a:xfrm>
            <a:off x="4714875" y="4056562"/>
            <a:ext cx="3857625" cy="4636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The dedicated software application for analyzing and optimizing your digital footprint for Answer Engines.</a:t>
            </a:r>
            <a:endParaRPr lang="en-US" sz="942" dirty="0"/>
          </a:p>
        </p:txBody>
      </p:sp>
      <p:sp>
        <p:nvSpPr>
          <p:cNvPr id="20" name="Text 17"/>
          <p:cNvSpPr/>
          <p:nvPr/>
        </p:nvSpPr>
        <p:spPr>
          <a:xfrm>
            <a:off x="4714875" y="4663083"/>
            <a:ext cx="3857625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0052CC"/>
                </a:solidFill>
              </a:rPr>
              <a:t>app.drewis.ai</a:t>
            </a:r>
            <a:endParaRPr lang="en-US"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998339"/>
            <a:ext cx="7715250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2" kern="0" dirty="0">
                <a:solidFill>
                  <a:srgbClr val="0052CC"/>
                </a:solidFill>
              </a:rPr>
              <a:t>Strategic Conclusion</a:t>
            </a:r>
            <a:endParaRPr lang="en-US" sz="885" dirty="0"/>
          </a:p>
        </p:txBody>
      </p:sp>
      <p:sp>
        <p:nvSpPr>
          <p:cNvPr id="4" name="Text 1"/>
          <p:cNvSpPr/>
          <p:nvPr/>
        </p:nvSpPr>
        <p:spPr>
          <a:xfrm>
            <a:off x="714375" y="1387673"/>
            <a:ext cx="7715250" cy="1200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4145" b="1" spc="-2" kern="0" dirty="0">
                <a:solidFill>
                  <a:srgbClr val="1A1A1A"/>
                </a:solidFill>
              </a:rPr>
              <a:t>Organizations That Act Now Will Define the Future</a:t>
            </a:r>
            <a:endParaRPr lang="en-US" sz="4145" dirty="0"/>
          </a:p>
        </p:txBody>
      </p:sp>
      <p:sp>
        <p:nvSpPr>
          <p:cNvPr id="5" name="Shape 2"/>
          <p:cNvSpPr/>
          <p:nvPr/>
        </p:nvSpPr>
        <p:spPr>
          <a:xfrm>
            <a:off x="714375" y="2945011"/>
            <a:ext cx="6429375" cy="120015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714375" y="2945011"/>
            <a:ext cx="28575" cy="12001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Text 4"/>
          <p:cNvSpPr/>
          <p:nvPr/>
        </p:nvSpPr>
        <p:spPr>
          <a:xfrm>
            <a:off x="714375" y="2945011"/>
            <a:ext cx="6429375" cy="1200150"/>
          </a:xfrm>
          <a:prstGeom prst="rect">
            <a:avLst/>
          </a:prstGeom>
          <a:noFill/>
          <a:ln/>
        </p:spPr>
        <p:txBody>
          <a:bodyPr wrap="square" lIns="255143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486" dirty="0">
                <a:solidFill>
                  <a:srgbClr val="555555"/>
                </a:solidFill>
              </a:rPr>
              <a:t>The transition to the Zero-Click Paradigm is a fundamental </a:t>
            </a:r>
            <a:pPr algn="l" indent="0" marL="0">
              <a:lnSpc>
                <a:spcPts val="2400"/>
              </a:lnSpc>
              <a:buNone/>
            </a:pPr>
            <a:r>
              <a:rPr lang="en-US" sz="1486" dirty="0">
                <a:solidFill>
                  <a:srgbClr val="555555"/>
                </a:solidFill>
              </a:rPr>
              <a:t>restructuring of digital influence. </a:t>
            </a:r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Early adopters who build the </a:t>
            </a:r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infrastructure for AI visibility today will own the default </a:t>
            </a:r>
            <a:pPr algn="l" indent="0" marL="0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recommendations of tomorrow.</a:t>
            </a:r>
            <a:endParaRPr lang="en-US" sz="1486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571500"/>
            <a:ext cx="3306077" cy="400050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3870434" y="571500"/>
            <a:ext cx="7144" cy="4000500"/>
          </a:xfrm>
          <a:prstGeom prst="rect">
            <a:avLst/>
          </a:prstGeom>
          <a:solidFill>
            <a:srgbClr val="333333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532530"/>
            <a:ext cx="3013184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2" kern="0" dirty="0">
                <a:solidFill>
                  <a:srgbClr val="4D94FF"/>
                </a:solidFill>
              </a:rPr>
              <a:t>Next Steps</a:t>
            </a:r>
            <a:endParaRPr lang="en-US" sz="784" dirty="0"/>
          </a:p>
        </p:txBody>
      </p:sp>
      <p:sp>
        <p:nvSpPr>
          <p:cNvPr id="6" name="Text 3"/>
          <p:cNvSpPr/>
          <p:nvPr/>
        </p:nvSpPr>
        <p:spPr>
          <a:xfrm>
            <a:off x="571500" y="1830781"/>
            <a:ext cx="3013184" cy="8800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500"/>
              </a:lnSpc>
              <a:buNone/>
            </a:pPr>
            <a:r>
              <a:rPr lang="en-US" sz="2862" b="1" spc="-1" kern="0" dirty="0">
                <a:solidFill>
                  <a:srgbClr val="FFFFFF"/>
                </a:solidFill>
              </a:rPr>
              <a:t>Lead the Transformation</a:t>
            </a:r>
            <a:endParaRPr lang="en-US" sz="2862" dirty="0"/>
          </a:p>
        </p:txBody>
      </p:sp>
      <p:sp>
        <p:nvSpPr>
          <p:cNvPr id="7" name="Text 4"/>
          <p:cNvSpPr/>
          <p:nvPr/>
        </p:nvSpPr>
        <p:spPr>
          <a:xfrm>
            <a:off x="571500" y="2925170"/>
            <a:ext cx="28575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B0B0B0"/>
                </a:solidFill>
              </a:rPr>
              <a:t>Equip your organization with the strategic framework and practical tools required to thrive in the Zero-Click Paradigm.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4441934" y="982266"/>
            <a:ext cx="247832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spc="1" kern="0" dirty="0">
                <a:solidFill>
                  <a:srgbClr val="777777"/>
                </a:solidFill>
              </a:rPr>
              <a:t>Strategic Framework</a:t>
            </a:r>
            <a:endParaRPr lang="en-US" sz="727" dirty="0"/>
          </a:p>
        </p:txBody>
      </p:sp>
      <p:sp>
        <p:nvSpPr>
          <p:cNvPr id="9" name="Text 6"/>
          <p:cNvSpPr/>
          <p:nvPr/>
        </p:nvSpPr>
        <p:spPr>
          <a:xfrm>
            <a:off x="4441934" y="1153716"/>
            <a:ext cx="24783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drewis.ai/</a:t>
            </a:r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whitepaper</a:t>
            </a:r>
            <a:endParaRPr lang="en-US" sz="1704" dirty="0"/>
          </a:p>
        </p:txBody>
      </p:sp>
      <p:sp>
        <p:nvSpPr>
          <p:cNvPr id="10" name="Text 7"/>
          <p:cNvSpPr/>
          <p:nvPr/>
        </p:nvSpPr>
        <p:spPr>
          <a:xfrm>
            <a:off x="4441934" y="1830586"/>
            <a:ext cx="247832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spc="1" kern="0" dirty="0">
                <a:solidFill>
                  <a:srgbClr val="777777"/>
                </a:solidFill>
              </a:rPr>
              <a:t>Implementation Guide</a:t>
            </a:r>
            <a:endParaRPr lang="en-US" sz="727" dirty="0"/>
          </a:p>
        </p:txBody>
      </p:sp>
      <p:sp>
        <p:nvSpPr>
          <p:cNvPr id="11" name="Text 8"/>
          <p:cNvSpPr/>
          <p:nvPr/>
        </p:nvSpPr>
        <p:spPr>
          <a:xfrm>
            <a:off x="4441934" y="2002036"/>
            <a:ext cx="24783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drewis.ai/</a:t>
            </a:r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manual</a:t>
            </a:r>
            <a:endParaRPr lang="en-US" sz="1704" dirty="0"/>
          </a:p>
        </p:txBody>
      </p:sp>
      <p:sp>
        <p:nvSpPr>
          <p:cNvPr id="12" name="Text 9"/>
          <p:cNvSpPr/>
          <p:nvPr/>
        </p:nvSpPr>
        <p:spPr>
          <a:xfrm>
            <a:off x="4441934" y="2678906"/>
            <a:ext cx="247832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spc="1" kern="0" dirty="0">
                <a:solidFill>
                  <a:srgbClr val="777777"/>
                </a:solidFill>
              </a:rPr>
              <a:t>Practical Application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4441934" y="2850356"/>
            <a:ext cx="24783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drewis.ai/</a:t>
            </a:r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4D94FF"/>
                </a:solidFill>
              </a:rPr>
              <a:t>workbook</a:t>
            </a:r>
            <a:endParaRPr lang="en-US" sz="1704" dirty="0"/>
          </a:p>
        </p:txBody>
      </p:sp>
      <p:sp>
        <p:nvSpPr>
          <p:cNvPr id="14" name="Text 11"/>
          <p:cNvSpPr/>
          <p:nvPr/>
        </p:nvSpPr>
        <p:spPr>
          <a:xfrm>
            <a:off x="4441934" y="3527227"/>
            <a:ext cx="247832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spc="1" kern="0" dirty="0">
                <a:solidFill>
                  <a:srgbClr val="777777"/>
                </a:solidFill>
              </a:rPr>
              <a:t>SaaS Platform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4441934" y="3698677"/>
            <a:ext cx="247832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FFFFFF"/>
                </a:solidFill>
              </a:rPr>
              <a:t>app.drewis.ai</a:t>
            </a:r>
            <a:endParaRPr lang="en-US" sz="1704" dirty="0"/>
          </a:p>
        </p:txBody>
      </p:sp>
      <p:sp>
        <p:nvSpPr>
          <p:cNvPr id="16" name="Text 13"/>
          <p:cNvSpPr/>
          <p:nvPr/>
        </p:nvSpPr>
        <p:spPr>
          <a:xfrm>
            <a:off x="571500" y="4722019"/>
            <a:ext cx="2765357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© 2025 DrewIs Intelligence Ecosystem. All Rights Reserved.</a:t>
            </a:r>
            <a:endParaRPr lang="en-US" sz="7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1528763"/>
            <a:ext cx="2428875" cy="24288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256728" y="2416016"/>
            <a:ext cx="1658494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58.5%</a:t>
            </a:r>
            <a:endParaRPr lang="en-US" sz="4145" dirty="0"/>
          </a:p>
        </p:txBody>
      </p:sp>
      <p:sp>
        <p:nvSpPr>
          <p:cNvPr id="5" name="Text 1"/>
          <p:cNvSpPr/>
          <p:nvPr/>
        </p:nvSpPr>
        <p:spPr>
          <a:xfrm>
            <a:off x="1256728" y="3058954"/>
            <a:ext cx="16584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555555"/>
                </a:solidFill>
              </a:rPr>
              <a:t>Zero-Click Searches</a:t>
            </a:r>
            <a:endParaRPr lang="en-US" sz="885" dirty="0"/>
          </a:p>
        </p:txBody>
      </p:sp>
      <p:sp>
        <p:nvSpPr>
          <p:cNvPr id="6" name="Text 2"/>
          <p:cNvSpPr/>
          <p:nvPr/>
        </p:nvSpPr>
        <p:spPr>
          <a:xfrm>
            <a:off x="4029075" y="788129"/>
            <a:ext cx="4543425" cy="122585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649" b="1" spc="-1" kern="0" dirty="0">
                <a:solidFill>
                  <a:srgbClr val="1A1A1A"/>
                </a:solidFill>
              </a:rPr>
              <a:t>Zero-Click Searches Now Dominate Digital Discovery</a:t>
            </a:r>
            <a:endParaRPr lang="en-US" sz="2649" dirty="0"/>
          </a:p>
        </p:txBody>
      </p:sp>
      <p:sp>
        <p:nvSpPr>
          <p:cNvPr id="7" name="Shape 3"/>
          <p:cNvSpPr/>
          <p:nvPr/>
        </p:nvSpPr>
        <p:spPr>
          <a:xfrm>
            <a:off x="4029075" y="2156854"/>
            <a:ext cx="4543425" cy="16484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4"/>
          <p:cNvSpPr/>
          <p:nvPr/>
        </p:nvSpPr>
        <p:spPr>
          <a:xfrm>
            <a:off x="4029075" y="2156854"/>
            <a:ext cx="28575" cy="164842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9" name="Text 5"/>
          <p:cNvSpPr/>
          <p:nvPr/>
        </p:nvSpPr>
        <p:spPr>
          <a:xfrm>
            <a:off x="4157663" y="2285442"/>
            <a:ext cx="4286250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The Evolution of Results</a:t>
            </a:r>
            <a:endParaRPr lang="en-US" sz="1193" dirty="0"/>
          </a:p>
        </p:txBody>
      </p:sp>
      <p:sp>
        <p:nvSpPr>
          <p:cNvPr id="10" name="Text 6"/>
          <p:cNvSpPr/>
          <p:nvPr/>
        </p:nvSpPr>
        <p:spPr>
          <a:xfrm>
            <a:off x="4157663" y="2590837"/>
            <a:ext cx="4286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From simple facts (weather, definitions) to 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complex 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informational summaries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.</a:t>
            </a:r>
            <a:endParaRPr lang="en-US" sz="1050" dirty="0"/>
          </a:p>
        </p:txBody>
      </p:sp>
      <p:sp>
        <p:nvSpPr>
          <p:cNvPr id="11" name="Text 7"/>
          <p:cNvSpPr/>
          <p:nvPr/>
        </p:nvSpPr>
        <p:spPr>
          <a:xfrm>
            <a:off x="4157663" y="3133762"/>
            <a:ext cx="4286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Contemporary AI results synthesize multiple sources, answering commercial queries directly in the interface.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4029075" y="3933862"/>
            <a:ext cx="4543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The user receives synthesized information with citations, but the 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traditional website visit is eliminated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 from the discovery process.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4029075" y="4562512"/>
            <a:ext cx="4543425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Source: SparkToro/Datos, 2024 (US &amp; EU Data)</a:t>
            </a:r>
            <a:endParaRPr lang="en-US" sz="7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818766" cy="7543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AI Platform Adoption Has Reached Critical Mass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742950" y="1468710"/>
            <a:ext cx="21307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</a:rPr>
              <a:t>ChatGPT</a:t>
            </a:r>
            <a:endParaRPr lang="en-US" sz="784" dirty="0"/>
          </a:p>
        </p:txBody>
      </p:sp>
      <p:sp>
        <p:nvSpPr>
          <p:cNvPr id="5" name="Text 2"/>
          <p:cNvSpPr/>
          <p:nvPr/>
        </p:nvSpPr>
        <p:spPr>
          <a:xfrm>
            <a:off x="742950" y="1659806"/>
            <a:ext cx="2130763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52CC"/>
                </a:solidFill>
              </a:rPr>
              <a:t>400M+</a:t>
            </a:r>
            <a:endParaRPr lang="en-US" sz="1808" dirty="0"/>
          </a:p>
        </p:txBody>
      </p:sp>
      <p:sp>
        <p:nvSpPr>
          <p:cNvPr id="6" name="Text 3"/>
          <p:cNvSpPr/>
          <p:nvPr/>
        </p:nvSpPr>
        <p:spPr>
          <a:xfrm>
            <a:off x="742950" y="2045568"/>
            <a:ext cx="21307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Weekly active users globally</a:t>
            </a:r>
            <a:endParaRPr lang="en-US" sz="727" dirty="0"/>
          </a:p>
        </p:txBody>
      </p:sp>
      <p:sp>
        <p:nvSpPr>
          <p:cNvPr id="7" name="Text 4"/>
          <p:cNvSpPr/>
          <p:nvPr/>
        </p:nvSpPr>
        <p:spPr>
          <a:xfrm>
            <a:off x="3259475" y="1468710"/>
            <a:ext cx="213079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</a:rPr>
              <a:t>Perplexity AI</a:t>
            </a:r>
            <a:endParaRPr lang="en-US" sz="784" dirty="0"/>
          </a:p>
        </p:txBody>
      </p:sp>
      <p:sp>
        <p:nvSpPr>
          <p:cNvPr id="8" name="Text 5"/>
          <p:cNvSpPr/>
          <p:nvPr/>
        </p:nvSpPr>
        <p:spPr>
          <a:xfrm>
            <a:off x="3259475" y="1659806"/>
            <a:ext cx="213079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52CC"/>
                </a:solidFill>
              </a:rPr>
              <a:t>1 Billion+</a:t>
            </a:r>
            <a:endParaRPr lang="en-US" sz="1808" dirty="0"/>
          </a:p>
        </p:txBody>
      </p:sp>
      <p:sp>
        <p:nvSpPr>
          <p:cNvPr id="9" name="Text 6"/>
          <p:cNvSpPr/>
          <p:nvPr/>
        </p:nvSpPr>
        <p:spPr>
          <a:xfrm>
            <a:off x="3259475" y="2045568"/>
            <a:ext cx="2130791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Monthly queries processed</a:t>
            </a:r>
            <a:endParaRPr lang="en-US" sz="727" dirty="0"/>
          </a:p>
        </p:txBody>
      </p:sp>
      <p:sp>
        <p:nvSpPr>
          <p:cNvPr id="10" name="Text 7"/>
          <p:cNvSpPr/>
          <p:nvPr/>
        </p:nvSpPr>
        <p:spPr>
          <a:xfrm>
            <a:off x="742950" y="2399881"/>
            <a:ext cx="2130763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</a:rPr>
              <a:t>Microsoft Copilot</a:t>
            </a:r>
            <a:endParaRPr lang="en-US" sz="784" dirty="0"/>
          </a:p>
        </p:txBody>
      </p:sp>
      <p:sp>
        <p:nvSpPr>
          <p:cNvPr id="11" name="Text 8"/>
          <p:cNvSpPr/>
          <p:nvPr/>
        </p:nvSpPr>
        <p:spPr>
          <a:xfrm>
            <a:off x="742950" y="2590977"/>
            <a:ext cx="2130763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52CC"/>
                </a:solidFill>
              </a:rPr>
              <a:t>365 Suite</a:t>
            </a:r>
            <a:endParaRPr lang="en-US" sz="1808" dirty="0"/>
          </a:p>
        </p:txBody>
      </p:sp>
      <p:sp>
        <p:nvSpPr>
          <p:cNvPr id="12" name="Text 9"/>
          <p:cNvSpPr/>
          <p:nvPr/>
        </p:nvSpPr>
        <p:spPr>
          <a:xfrm>
            <a:off x="742950" y="2976739"/>
            <a:ext cx="2130763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Integrated for millions of enterprise users</a:t>
            </a:r>
            <a:endParaRPr lang="en-US" sz="727" dirty="0"/>
          </a:p>
        </p:txBody>
      </p:sp>
      <p:sp>
        <p:nvSpPr>
          <p:cNvPr id="13" name="Text 10"/>
          <p:cNvSpPr/>
          <p:nvPr/>
        </p:nvSpPr>
        <p:spPr>
          <a:xfrm>
            <a:off x="3259475" y="2399881"/>
            <a:ext cx="2130791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1A1A1A"/>
                </a:solidFill>
              </a:rPr>
              <a:t>Google</a:t>
            </a:r>
            <a:endParaRPr lang="en-US" sz="784" dirty="0"/>
          </a:p>
        </p:txBody>
      </p:sp>
      <p:sp>
        <p:nvSpPr>
          <p:cNvPr id="14" name="Text 11"/>
          <p:cNvSpPr/>
          <p:nvPr/>
        </p:nvSpPr>
        <p:spPr>
          <a:xfrm>
            <a:off x="3259475" y="2590977"/>
            <a:ext cx="2130791" cy="3500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052CC"/>
                </a:solidFill>
              </a:rPr>
              <a:t>Default</a:t>
            </a:r>
            <a:endParaRPr lang="en-US" sz="1808" dirty="0"/>
          </a:p>
        </p:txBody>
      </p:sp>
      <p:sp>
        <p:nvSpPr>
          <p:cNvPr id="15" name="Text 12"/>
          <p:cNvSpPr/>
          <p:nvPr/>
        </p:nvSpPr>
        <p:spPr>
          <a:xfrm>
            <a:off x="3259475" y="2976739"/>
            <a:ext cx="2130791" cy="14000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27" dirty="0">
                <a:solidFill>
                  <a:srgbClr val="555555"/>
                </a:solidFill>
              </a:rPr>
              <a:t>AI Overviews for informational queries</a:t>
            </a:r>
            <a:endParaRPr lang="en-US" sz="727" dirty="0"/>
          </a:p>
        </p:txBody>
      </p:sp>
      <p:sp>
        <p:nvSpPr>
          <p:cNvPr id="16" name="Shape 13"/>
          <p:cNvSpPr/>
          <p:nvPr/>
        </p:nvSpPr>
        <p:spPr>
          <a:xfrm>
            <a:off x="571500" y="3441502"/>
            <a:ext cx="4818766" cy="127337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Text 14"/>
          <p:cNvSpPr/>
          <p:nvPr/>
        </p:nvSpPr>
        <p:spPr>
          <a:xfrm>
            <a:off x="785813" y="3655814"/>
            <a:ext cx="4390141" cy="19466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2CC"/>
                </a:solidFill>
              </a:rPr>
              <a:t>THE CONVERGENCE EFFECT</a:t>
            </a:r>
            <a:endParaRPr lang="en-US" sz="987" dirty="0"/>
          </a:p>
        </p:txBody>
      </p:sp>
      <p:sp>
        <p:nvSpPr>
          <p:cNvPr id="18" name="Text 15"/>
          <p:cNvSpPr/>
          <p:nvPr/>
        </p:nvSpPr>
        <p:spPr>
          <a:xfrm>
            <a:off x="785813" y="3921919"/>
            <a:ext cx="4390141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The distinction between "search engines" and "AI assistants" is 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collapsing. Deloitte projects AI-enhanced search will achieve </a:t>
            </a:r>
            <a:pPr algn="l" indent="0" marL="0">
              <a:lnSpc>
                <a:spcPts val="15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3x greater usage</a:t>
            </a:r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FFFFFF"/>
                </a:solidFill>
              </a:rPr>
              <a:t> than standalone AI tools by 2026.</a:t>
            </a:r>
            <a:endParaRPr lang="en-US" sz="942" dirty="0"/>
          </a:p>
        </p:txBody>
      </p:sp>
      <p:sp>
        <p:nvSpPr>
          <p:cNvPr id="19" name="Shape 16"/>
          <p:cNvSpPr/>
          <p:nvPr/>
        </p:nvSpPr>
        <p:spPr>
          <a:xfrm>
            <a:off x="5818891" y="428625"/>
            <a:ext cx="2753581" cy="4286250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pic>
        <p:nvPicPr>
          <p:cNvPr id="2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66" y="571500"/>
            <a:ext cx="2467831" cy="4000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8172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649" b="1" spc="-1" kern="0" dirty="0">
                <a:solidFill>
                  <a:srgbClr val="1A1A1A"/>
                </a:solidFill>
              </a:rPr>
              <a:t>Traditional Organic Traffic Faces Catastrophic Decline</a:t>
            </a:r>
            <a:endParaRPr lang="en-US" sz="2649" dirty="0"/>
          </a:p>
        </p:txBody>
      </p:sp>
      <p:sp>
        <p:nvSpPr>
          <p:cNvPr id="4" name="Shape 1"/>
          <p:cNvSpPr/>
          <p:nvPr/>
        </p:nvSpPr>
        <p:spPr>
          <a:xfrm>
            <a:off x="571500" y="1460171"/>
            <a:ext cx="3786188" cy="21056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460171"/>
            <a:ext cx="3786188" cy="57150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Text 3"/>
          <p:cNvSpPr/>
          <p:nvPr/>
        </p:nvSpPr>
        <p:spPr>
          <a:xfrm>
            <a:off x="714375" y="1603046"/>
            <a:ext cx="350043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55555"/>
                </a:solidFill>
              </a:rPr>
              <a:t>By 2026</a:t>
            </a:r>
            <a:endParaRPr lang="en-US" sz="1193" dirty="0"/>
          </a:p>
        </p:txBody>
      </p:sp>
      <p:sp>
        <p:nvSpPr>
          <p:cNvPr id="7" name="Text 4"/>
          <p:cNvSpPr/>
          <p:nvPr/>
        </p:nvSpPr>
        <p:spPr>
          <a:xfrm>
            <a:off x="714375" y="1908442"/>
            <a:ext cx="350043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2436" b="1" spc="-2" kern="0" dirty="0">
                <a:solidFill>
                  <a:srgbClr val="1A1A1A"/>
                </a:solidFill>
              </a:rPr>
              <a:t>-25</a:t>
            </a:r>
            <a:pPr algn="l" indent="0" marL="0">
              <a:lnSpc>
                <a:spcPts val="5400"/>
              </a:lnSpc>
              <a:buNone/>
            </a:pPr>
            <a:r>
              <a:rPr lang="en-US" sz="2436" b="1" spc="-2" kern="0" dirty="0">
                <a:solidFill>
                  <a:srgbClr val="1A1A1A"/>
                </a:solidFill>
              </a:rPr>
              <a:t>%</a:t>
            </a:r>
            <a:endParaRPr lang="en-US" sz="2436" dirty="0"/>
          </a:p>
        </p:txBody>
      </p:sp>
      <p:sp>
        <p:nvSpPr>
          <p:cNvPr id="8" name="Text 5"/>
          <p:cNvSpPr/>
          <p:nvPr/>
        </p:nvSpPr>
        <p:spPr>
          <a:xfrm>
            <a:off x="714375" y="2737117"/>
            <a:ext cx="350043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Projected decline in traditional search volume as users shift to AI interfaces.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714375" y="3308617"/>
            <a:ext cx="3500438" cy="5715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0" name="Shape 7"/>
          <p:cNvSpPr/>
          <p:nvPr/>
        </p:nvSpPr>
        <p:spPr>
          <a:xfrm>
            <a:off x="4786313" y="1460171"/>
            <a:ext cx="3786188" cy="210562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8"/>
          <p:cNvSpPr/>
          <p:nvPr/>
        </p:nvSpPr>
        <p:spPr>
          <a:xfrm>
            <a:off x="4786313" y="1460171"/>
            <a:ext cx="3786188" cy="57150"/>
          </a:xfrm>
          <a:prstGeom prst="rect">
            <a:avLst/>
          </a:prstGeom>
          <a:solidFill>
            <a:srgbClr val="0052CC"/>
          </a:solidFill>
          <a:ln/>
        </p:spPr>
      </p:sp>
      <p:sp>
        <p:nvSpPr>
          <p:cNvPr id="12" name="Text 9"/>
          <p:cNvSpPr/>
          <p:nvPr/>
        </p:nvSpPr>
        <p:spPr>
          <a:xfrm>
            <a:off x="4929188" y="1603046"/>
            <a:ext cx="3500438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555555"/>
                </a:solidFill>
              </a:rPr>
              <a:t>By 2028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4929188" y="1908442"/>
            <a:ext cx="350043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2436" b="1" spc="-2" kern="0" dirty="0">
                <a:solidFill>
                  <a:srgbClr val="0052CC"/>
                </a:solidFill>
              </a:rPr>
              <a:t>-50</a:t>
            </a:r>
            <a:pPr algn="l" indent="0" marL="0">
              <a:lnSpc>
                <a:spcPts val="5400"/>
              </a:lnSpc>
              <a:buNone/>
            </a:pPr>
            <a:r>
              <a:rPr lang="en-US" sz="2436" b="1" spc="-2" kern="0" dirty="0">
                <a:solidFill>
                  <a:srgbClr val="0052CC"/>
                </a:solidFill>
              </a:rPr>
              <a:t>%</a:t>
            </a:r>
            <a:endParaRPr lang="en-US" sz="2436" dirty="0"/>
          </a:p>
        </p:txBody>
      </p:sp>
      <p:sp>
        <p:nvSpPr>
          <p:cNvPr id="14" name="Text 11"/>
          <p:cNvSpPr/>
          <p:nvPr/>
        </p:nvSpPr>
        <p:spPr>
          <a:xfrm>
            <a:off x="4929188" y="2737117"/>
            <a:ext cx="3500438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Reduction in organic search traffic for brands relying on traditional SEO.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4929188" y="3308617"/>
            <a:ext cx="3500438" cy="57150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16" name="Shape 13"/>
          <p:cNvSpPr/>
          <p:nvPr/>
        </p:nvSpPr>
        <p:spPr>
          <a:xfrm>
            <a:off x="571500" y="3651517"/>
            <a:ext cx="8001000" cy="748643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7" name="Text 14"/>
          <p:cNvSpPr/>
          <p:nvPr/>
        </p:nvSpPr>
        <p:spPr>
          <a:xfrm>
            <a:off x="685800" y="3765817"/>
            <a:ext cx="7772400" cy="52004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397" b="1" dirty="0">
                <a:solidFill>
                  <a:srgbClr val="FFFFFF"/>
                </a:solidFill>
              </a:rPr>
              <a:t>Organizations relying solely on traditional SEO strategies will experience severe competitive disadvantage within the next 36 months.</a:t>
            </a:r>
            <a:endParaRPr lang="en-US" sz="1397" dirty="0"/>
          </a:p>
        </p:txBody>
      </p:sp>
      <p:sp>
        <p:nvSpPr>
          <p:cNvPr id="18" name="Text 15"/>
          <p:cNvSpPr/>
          <p:nvPr/>
        </p:nvSpPr>
        <p:spPr>
          <a:xfrm>
            <a:off x="571500" y="4485884"/>
            <a:ext cx="800100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Source: Gartner, "Predicts 2025: Search and AI-Driven Discovery"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4818766" cy="11315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AI Discovery Ecosystem Operates Fundamentally Differently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1731578"/>
            <a:ext cx="4818766" cy="942975"/>
          </a:xfrm>
          <a:prstGeom prst="rect">
            <a:avLst/>
          </a:prstGeom>
          <a:noFill/>
          <a:ln/>
        </p:spPr>
        <p:txBody>
          <a:bodyPr wrap="square" lIns="204089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Contemporary AI systems employ </a:t>
            </a:r>
            <a:pPr algn="l" indent="0" marL="0">
              <a:lnSpc>
                <a:spcPts val="1900"/>
              </a:lnSpc>
              <a:buNone/>
            </a:pPr>
            <a:r>
              <a:rPr lang="en-US" sz="1090" b="1" dirty="0">
                <a:solidFill>
                  <a:srgbClr val="0052CC"/>
                </a:solidFill>
              </a:rPr>
              <a:t>Retrieval-Augmented Generation (RAG)</a:t>
            </a:r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. They retrieve relevant content in real-time </a:t>
            </a:r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and synthesize responses that integrate retrieved information </a:t>
            </a:r>
            <a:pPr algn="l" indent="0" marL="0">
              <a:lnSpc>
                <a:spcPts val="19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with model knowledge.</a:t>
            </a:r>
            <a:endParaRPr lang="en-US" sz="1159" dirty="0"/>
          </a:p>
        </p:txBody>
      </p:sp>
      <p:sp>
        <p:nvSpPr>
          <p:cNvPr id="5" name="Shape 2"/>
          <p:cNvSpPr/>
          <p:nvPr/>
        </p:nvSpPr>
        <p:spPr>
          <a:xfrm>
            <a:off x="571500" y="2817428"/>
            <a:ext cx="4818766" cy="797198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6" name="Text 3"/>
          <p:cNvSpPr/>
          <p:nvPr/>
        </p:nvSpPr>
        <p:spPr>
          <a:xfrm>
            <a:off x="728663" y="2974591"/>
            <a:ext cx="4504441" cy="4828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F2F2F2"/>
                </a:solidFill>
              </a:rPr>
              <a:t>Content competes not merely for ranking </a:t>
            </a:r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F2F2F2"/>
                </a:solidFill>
              </a:rPr>
              <a:t>position, but for </a:t>
            </a:r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4D94FF"/>
                </a:solidFill>
              </a:rPr>
              <a:t>retrieval selection</a:t>
            </a:r>
            <a:pPr algn="l" indent="0" marL="0">
              <a:lnSpc>
                <a:spcPts val="1900"/>
              </a:lnSpc>
              <a:buNone/>
            </a:pPr>
            <a:r>
              <a:rPr lang="en-US" sz="1295" b="1" dirty="0">
                <a:solidFill>
                  <a:srgbClr val="F2F2F2"/>
                </a:solidFill>
              </a:rPr>
              <a:t>.</a:t>
            </a:r>
            <a:endParaRPr lang="en-US" sz="1295" dirty="0"/>
          </a:p>
        </p:txBody>
      </p:sp>
      <p:sp>
        <p:nvSpPr>
          <p:cNvPr id="7" name="Text 4"/>
          <p:cNvSpPr/>
          <p:nvPr/>
        </p:nvSpPr>
        <p:spPr>
          <a:xfrm>
            <a:off x="571500" y="3757501"/>
            <a:ext cx="4818766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555555"/>
                </a:solidFill>
              </a:rPr>
              <a:t>Citation Selection Factors</a:t>
            </a:r>
            <a:endParaRPr lang="en-US" sz="885" dirty="0"/>
          </a:p>
        </p:txBody>
      </p:sp>
      <p:sp>
        <p:nvSpPr>
          <p:cNvPr id="8" name="Text 5"/>
          <p:cNvSpPr/>
          <p:nvPr/>
        </p:nvSpPr>
        <p:spPr>
          <a:xfrm>
            <a:off x="571500" y="4018248"/>
            <a:ext cx="22664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Domain Authority Signals</a:t>
            </a:r>
            <a:endParaRPr lang="en-US" sz="942" dirty="0"/>
          </a:p>
        </p:txBody>
      </p:sp>
      <p:sp>
        <p:nvSpPr>
          <p:cNvPr id="9" name="Text 6"/>
          <p:cNvSpPr/>
          <p:nvPr/>
        </p:nvSpPr>
        <p:spPr>
          <a:xfrm>
            <a:off x="3123744" y="4018248"/>
            <a:ext cx="22665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Structural Clarity</a:t>
            </a:r>
            <a:endParaRPr lang="en-US" sz="942" dirty="0"/>
          </a:p>
        </p:txBody>
      </p:sp>
      <p:sp>
        <p:nvSpPr>
          <p:cNvPr id="10" name="Text 7"/>
          <p:cNvSpPr/>
          <p:nvPr/>
        </p:nvSpPr>
        <p:spPr>
          <a:xfrm>
            <a:off x="571500" y="4278995"/>
            <a:ext cx="22664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Content Recency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3123744" y="4278995"/>
            <a:ext cx="22665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Machine Readability</a:t>
            </a:r>
            <a:endParaRPr lang="en-US" sz="942" dirty="0"/>
          </a:p>
        </p:txBody>
      </p:sp>
      <p:sp>
        <p:nvSpPr>
          <p:cNvPr id="12" name="Text 9"/>
          <p:cNvSpPr/>
          <p:nvPr/>
        </p:nvSpPr>
        <p:spPr>
          <a:xfrm>
            <a:off x="571500" y="4539742"/>
            <a:ext cx="2266494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Information Density</a:t>
            </a:r>
            <a:endParaRPr lang="en-US" sz="942" dirty="0"/>
          </a:p>
        </p:txBody>
      </p:sp>
      <p:sp>
        <p:nvSpPr>
          <p:cNvPr id="13" name="Text 10"/>
          <p:cNvSpPr/>
          <p:nvPr/>
        </p:nvSpPr>
        <p:spPr>
          <a:xfrm>
            <a:off x="3123744" y="4539742"/>
            <a:ext cx="2266522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Structured Data</a:t>
            </a:r>
            <a:endParaRPr lang="en-US" sz="9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7143750" cy="8172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649" b="1" spc="-1" kern="0" dirty="0">
                <a:solidFill>
                  <a:srgbClr val="1A1A1A"/>
                </a:solidFill>
              </a:rPr>
              <a:t>Brand Mentions Function as Algorithmic Endorsements</a:t>
            </a:r>
            <a:endParaRPr lang="en-US" sz="2649" dirty="0"/>
          </a:p>
        </p:txBody>
      </p:sp>
      <p:sp>
        <p:nvSpPr>
          <p:cNvPr id="4" name="Text 1"/>
          <p:cNvSpPr/>
          <p:nvPr/>
        </p:nvSpPr>
        <p:spPr>
          <a:xfrm>
            <a:off x="571500" y="1603046"/>
            <a:ext cx="5300663" cy="1188653"/>
          </a:xfrm>
          <a:prstGeom prst="rect">
            <a:avLst/>
          </a:prstGeom>
          <a:noFill/>
          <a:ln/>
        </p:spPr>
        <p:txBody>
          <a:bodyPr wrap="square" lIns="204089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704" dirty="0">
                <a:solidFill>
                  <a:srgbClr val="333333"/>
                </a:solidFill>
              </a:rPr>
              <a:t>When an AI system recommends a product by name, that recommendation carries substantial influence—often more than a traditional search result.</a:t>
            </a:r>
            <a:endParaRPr lang="en-US" sz="1704" dirty="0"/>
          </a:p>
        </p:txBody>
      </p:sp>
      <p:sp>
        <p:nvSpPr>
          <p:cNvPr id="5" name="Text 2"/>
          <p:cNvSpPr/>
          <p:nvPr/>
        </p:nvSpPr>
        <p:spPr>
          <a:xfrm>
            <a:off x="571500" y="3077449"/>
            <a:ext cx="530066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Users increasingly trust AI synthesis over manual research. This creates a new 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competitive dynamic where organizations compete for </a:t>
            </a:r>
            <a:pPr algn="l" indent="0" marL="0">
              <a:lnSpc>
                <a:spcPts val="1800"/>
              </a:lnSpc>
              <a:buNone/>
            </a:pPr>
            <a:r>
              <a:rPr lang="en-US" sz="987" b="1" dirty="0">
                <a:solidFill>
                  <a:srgbClr val="1A1A1A"/>
                </a:solidFill>
              </a:rPr>
              <a:t>"default recommendation" status</a:t>
            </a:r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1A1A1A"/>
                </a:solidFill>
              </a:rPr>
              <a:t>.</a:t>
            </a:r>
            <a:endParaRPr lang="en-US" sz="1050" dirty="0"/>
          </a:p>
        </p:txBody>
      </p:sp>
      <p:sp>
        <p:nvSpPr>
          <p:cNvPr id="6" name="Shape 3"/>
          <p:cNvSpPr/>
          <p:nvPr/>
        </p:nvSpPr>
        <p:spPr>
          <a:xfrm>
            <a:off x="6300788" y="1603046"/>
            <a:ext cx="2271713" cy="2488536"/>
          </a:xfrm>
          <a:prstGeom prst="rect">
            <a:avLst/>
          </a:prstGeom>
          <a:solidFill>
            <a:srgbClr val="FFFFFF"/>
          </a:solidFill>
          <a:ln w="9144">
            <a:solidFill>
              <a:srgbClr val="DDDDDD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1847078"/>
            <a:ext cx="1985963" cy="17575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446509" y="3711792"/>
            <a:ext cx="1980270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The Knowledge Graph: Nodes of Authority</a:t>
            </a:r>
            <a:endParaRPr lang="en-US" sz="727" dirty="0"/>
          </a:p>
        </p:txBody>
      </p:sp>
      <p:sp>
        <p:nvSpPr>
          <p:cNvPr id="9" name="Shape 5"/>
          <p:cNvSpPr/>
          <p:nvPr/>
        </p:nvSpPr>
        <p:spPr>
          <a:xfrm>
            <a:off x="571500" y="4091583"/>
            <a:ext cx="8001000" cy="909042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10" name="Text 6"/>
          <p:cNvSpPr/>
          <p:nvPr/>
        </p:nvSpPr>
        <p:spPr>
          <a:xfrm>
            <a:off x="785813" y="4305895"/>
            <a:ext cx="36433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FFFFFF">
                    <a:alpha val="70000"/>
                  </a:srgbClr>
                </a:solidFill>
              </a:rPr>
              <a:t>The Old Metric</a:t>
            </a:r>
            <a:endParaRPr lang="en-US" sz="885" dirty="0"/>
          </a:p>
        </p:txBody>
      </p:sp>
      <p:sp>
        <p:nvSpPr>
          <p:cNvPr id="11" name="Text 7"/>
          <p:cNvSpPr/>
          <p:nvPr/>
        </p:nvSpPr>
        <p:spPr>
          <a:xfrm>
            <a:off x="785813" y="4552355"/>
            <a:ext cx="36433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Click-Through Rate (CTR)</a:t>
            </a:r>
            <a:endParaRPr lang="en-US" sz="1193" dirty="0"/>
          </a:p>
        </p:txBody>
      </p:sp>
      <p:sp>
        <p:nvSpPr>
          <p:cNvPr id="12" name="Text 8"/>
          <p:cNvSpPr/>
          <p:nvPr/>
        </p:nvSpPr>
        <p:spPr>
          <a:xfrm>
            <a:off x="4714875" y="4305895"/>
            <a:ext cx="3643313" cy="1750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885" b="1" spc="1" kern="0" dirty="0">
                <a:solidFill>
                  <a:srgbClr val="FFFFFF">
                    <a:alpha val="70000"/>
                  </a:srgbClr>
                </a:solidFill>
              </a:rPr>
              <a:t>The New Success Metric</a:t>
            </a:r>
            <a:endParaRPr lang="en-US" sz="885" dirty="0"/>
          </a:p>
        </p:txBody>
      </p:sp>
      <p:sp>
        <p:nvSpPr>
          <p:cNvPr id="13" name="Text 9"/>
          <p:cNvSpPr/>
          <p:nvPr/>
        </p:nvSpPr>
        <p:spPr>
          <a:xfrm>
            <a:off x="4714875" y="4552355"/>
            <a:ext cx="3643313" cy="2339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4D94FF"/>
                </a:solidFill>
              </a:rPr>
              <a:t>Mention Frequency &amp; Sentiment Quality</a:t>
            </a:r>
            <a:endParaRPr lang="en-US" sz="119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2091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79357"/>
            <a:ext cx="2786063" cy="18858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Optimization for AI Citation Produces Measurable Results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2650945"/>
            <a:ext cx="2786063" cy="1371600"/>
          </a:xfrm>
          <a:prstGeom prst="rect">
            <a:avLst/>
          </a:prstGeom>
          <a:noFill/>
          <a:ln/>
        </p:spPr>
        <p:txBody>
          <a:bodyPr wrap="square" lIns="170053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Research from Princeton University and Georgia Tech demonstrates that content optimized for machine comprehension significantly outperforms content optimized solely for traditional search ranking.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571500" y="4594045"/>
            <a:ext cx="2786063" cy="1357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777777"/>
                </a:solidFill>
              </a:rPr>
              <a:t>Source: Aggarwal et al., 2024 (Princeton/Georgia Tech)</a:t>
            </a:r>
            <a:endParaRPr lang="en-US" sz="727" dirty="0"/>
          </a:p>
        </p:txBody>
      </p:sp>
      <p:sp>
        <p:nvSpPr>
          <p:cNvPr id="6" name="Shape 3"/>
          <p:cNvSpPr/>
          <p:nvPr/>
        </p:nvSpPr>
        <p:spPr>
          <a:xfrm>
            <a:off x="3929063" y="428625"/>
            <a:ext cx="4643438" cy="2068785"/>
          </a:xfrm>
          <a:prstGeom prst="rect">
            <a:avLst/>
          </a:prstGeom>
          <a:solidFill>
            <a:srgbClr val="1A1A1A"/>
          </a:solidFill>
          <a:ln/>
        </p:spPr>
      </p:sp>
      <p:sp>
        <p:nvSpPr>
          <p:cNvPr id="7" name="Text 4"/>
          <p:cNvSpPr/>
          <p:nvPr/>
        </p:nvSpPr>
        <p:spPr>
          <a:xfrm>
            <a:off x="4143375" y="774371"/>
            <a:ext cx="421481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974" b="1" dirty="0">
                <a:solidFill>
                  <a:srgbClr val="4D94FF"/>
                </a:solidFill>
              </a:rPr>
              <a:t>40%+</a:t>
            </a:r>
            <a:endParaRPr lang="en-US" sz="4974" dirty="0"/>
          </a:p>
        </p:txBody>
      </p:sp>
      <p:sp>
        <p:nvSpPr>
          <p:cNvPr id="8" name="Text 5"/>
          <p:cNvSpPr/>
          <p:nvPr/>
        </p:nvSpPr>
        <p:spPr>
          <a:xfrm>
            <a:off x="4143375" y="1531609"/>
            <a:ext cx="4214813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Visibility Improvement</a:t>
            </a:r>
            <a:endParaRPr lang="en-US" sz="1193" dirty="0"/>
          </a:p>
        </p:txBody>
      </p:sp>
      <p:sp>
        <p:nvSpPr>
          <p:cNvPr id="9" name="Text 6"/>
          <p:cNvSpPr/>
          <p:nvPr/>
        </p:nvSpPr>
        <p:spPr>
          <a:xfrm>
            <a:off x="4143375" y="1808764"/>
            <a:ext cx="421481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FFFFFF">
                    <a:alpha val="80000"/>
                  </a:srgbClr>
                </a:solidFill>
              </a:rPr>
              <a:t>Achieved through systematic Generative Engine Optimization (GEO) compared to baseline.</a:t>
            </a:r>
            <a:endParaRPr lang="en-US" sz="834" dirty="0"/>
          </a:p>
        </p:txBody>
      </p:sp>
      <p:sp>
        <p:nvSpPr>
          <p:cNvPr id="10" name="Shape 7"/>
          <p:cNvSpPr/>
          <p:nvPr/>
        </p:nvSpPr>
        <p:spPr>
          <a:xfrm>
            <a:off x="3929063" y="2711723"/>
            <a:ext cx="2214563" cy="206878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Text 8"/>
          <p:cNvSpPr/>
          <p:nvPr/>
        </p:nvSpPr>
        <p:spPr>
          <a:xfrm>
            <a:off x="4143375" y="2926035"/>
            <a:ext cx="1785938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2.4x</a:t>
            </a:r>
            <a:endParaRPr lang="en-US" sz="4145" dirty="0"/>
          </a:p>
        </p:txBody>
      </p:sp>
      <p:sp>
        <p:nvSpPr>
          <p:cNvPr id="12" name="Text 9"/>
          <p:cNvSpPr/>
          <p:nvPr/>
        </p:nvSpPr>
        <p:spPr>
          <a:xfrm>
            <a:off x="4143375" y="3568973"/>
            <a:ext cx="178593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Likelihood of Appearance</a:t>
            </a:r>
            <a:endParaRPr lang="en-US" sz="1193" dirty="0"/>
          </a:p>
        </p:txBody>
      </p:sp>
      <p:sp>
        <p:nvSpPr>
          <p:cNvPr id="13" name="Text 10"/>
          <p:cNvSpPr/>
          <p:nvPr/>
        </p:nvSpPr>
        <p:spPr>
          <a:xfrm>
            <a:off x="4143375" y="4051846"/>
            <a:ext cx="178593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1A1A1A">
                    <a:alpha val="80000"/>
                  </a:srgbClr>
                </a:solidFill>
              </a:rPr>
              <a:t>For pages with comprehensive schema markup in AI summaries.</a:t>
            </a:r>
            <a:endParaRPr lang="en-US" sz="834" dirty="0"/>
          </a:p>
        </p:txBody>
      </p:sp>
      <p:sp>
        <p:nvSpPr>
          <p:cNvPr id="14" name="Shape 11"/>
          <p:cNvSpPr/>
          <p:nvPr/>
        </p:nvSpPr>
        <p:spPr>
          <a:xfrm>
            <a:off x="6357938" y="2711723"/>
            <a:ext cx="2214563" cy="206878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Text 12"/>
          <p:cNvSpPr/>
          <p:nvPr/>
        </p:nvSpPr>
        <p:spPr>
          <a:xfrm>
            <a:off x="6572250" y="3011760"/>
            <a:ext cx="1785938" cy="5715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145" b="1" dirty="0">
                <a:solidFill>
                  <a:srgbClr val="0052CC"/>
                </a:solidFill>
              </a:rPr>
              <a:t>58%</a:t>
            </a:r>
            <a:endParaRPr lang="en-US" sz="4145" dirty="0"/>
          </a:p>
        </p:txBody>
      </p:sp>
      <p:sp>
        <p:nvSpPr>
          <p:cNvPr id="16" name="Text 13"/>
          <p:cNvSpPr/>
          <p:nvPr/>
        </p:nvSpPr>
        <p:spPr>
          <a:xfrm>
            <a:off x="6572250" y="3654698"/>
            <a:ext cx="1785938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1A1A"/>
                </a:solidFill>
              </a:rPr>
              <a:t>Higher Visibility Scores</a:t>
            </a:r>
            <a:endParaRPr lang="en-US" sz="1193" dirty="0"/>
          </a:p>
        </p:txBody>
      </p:sp>
      <p:sp>
        <p:nvSpPr>
          <p:cNvPr id="17" name="Text 14"/>
          <p:cNvSpPr/>
          <p:nvPr/>
        </p:nvSpPr>
        <p:spPr>
          <a:xfrm>
            <a:off x="6572250" y="4137571"/>
            <a:ext cx="178593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1A1A1A">
                    <a:alpha val="80000"/>
                  </a:srgbClr>
                </a:solidFill>
              </a:rPr>
              <a:t>Correlated with structured data implementation.</a:t>
            </a:r>
            <a:endParaRPr lang="en-US" sz="8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7716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36" b="1" spc="-1" kern="0" dirty="0">
                <a:solidFill>
                  <a:srgbClr val="1A1A1A"/>
                </a:solidFill>
              </a:rPr>
              <a:t>The GEO Framework: Three Pillars of AI Visibility</a:t>
            </a:r>
            <a:endParaRPr lang="en-US" sz="2436" dirty="0"/>
          </a:p>
        </p:txBody>
      </p:sp>
      <p:sp>
        <p:nvSpPr>
          <p:cNvPr id="4" name="Text 1"/>
          <p:cNvSpPr/>
          <p:nvPr/>
        </p:nvSpPr>
        <p:spPr>
          <a:xfrm>
            <a:off x="571500" y="948668"/>
            <a:ext cx="6429375" cy="428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A strategic response model for the zero-click paradigm requiring coordinated action across three distinct dimensions.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771525" y="1674484"/>
            <a:ext cx="43434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Pillar 1</a:t>
            </a:r>
            <a:endParaRPr lang="en-US" sz="784" dirty="0"/>
          </a:p>
        </p:txBody>
      </p:sp>
      <p:sp>
        <p:nvSpPr>
          <p:cNvPr id="6" name="Text 3"/>
          <p:cNvSpPr/>
          <p:nvPr/>
        </p:nvSpPr>
        <p:spPr>
          <a:xfrm>
            <a:off x="771525" y="1887010"/>
            <a:ext cx="43434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Generative Engine Optimization (GEO)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771525" y="2217409"/>
            <a:ext cx="43434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Focuses on optimizing content for AI citation through semantic footprint and fact density.</a:t>
            </a:r>
            <a:endParaRPr lang="en-US" sz="942" dirty="0"/>
          </a:p>
        </p:txBody>
      </p:sp>
      <p:sp>
        <p:nvSpPr>
          <p:cNvPr id="8" name="Text 5"/>
          <p:cNvSpPr/>
          <p:nvPr/>
        </p:nvSpPr>
        <p:spPr>
          <a:xfrm>
            <a:off x="771525" y="2817484"/>
            <a:ext cx="43434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Pillar 2</a:t>
            </a:r>
            <a:endParaRPr lang="en-US" sz="784" dirty="0"/>
          </a:p>
        </p:txBody>
      </p:sp>
      <p:sp>
        <p:nvSpPr>
          <p:cNvPr id="9" name="Text 6"/>
          <p:cNvSpPr/>
          <p:nvPr/>
        </p:nvSpPr>
        <p:spPr>
          <a:xfrm>
            <a:off x="771525" y="3030010"/>
            <a:ext cx="43434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Answer Engine Optimization (AEO)</a:t>
            </a:r>
            <a:endParaRPr lang="en-US" sz="1397" dirty="0"/>
          </a:p>
        </p:txBody>
      </p:sp>
      <p:sp>
        <p:nvSpPr>
          <p:cNvPr id="10" name="Text 7"/>
          <p:cNvSpPr/>
          <p:nvPr/>
        </p:nvSpPr>
        <p:spPr>
          <a:xfrm>
            <a:off x="771525" y="3360409"/>
            <a:ext cx="43434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Focuses on page architecture, direct answers, and structured data for machine comprehension.</a:t>
            </a:r>
            <a:endParaRPr lang="en-US" sz="942" dirty="0"/>
          </a:p>
        </p:txBody>
      </p:sp>
      <p:sp>
        <p:nvSpPr>
          <p:cNvPr id="11" name="Text 8"/>
          <p:cNvSpPr/>
          <p:nvPr/>
        </p:nvSpPr>
        <p:spPr>
          <a:xfrm>
            <a:off x="771525" y="3960484"/>
            <a:ext cx="4343400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spc="1" kern="0" dirty="0">
                <a:solidFill>
                  <a:srgbClr val="0052CC"/>
                </a:solidFill>
              </a:rPr>
              <a:t>Pillar 3</a:t>
            </a:r>
            <a:endParaRPr lang="en-US" sz="784" dirty="0"/>
          </a:p>
        </p:txBody>
      </p:sp>
      <p:sp>
        <p:nvSpPr>
          <p:cNvPr id="12" name="Text 9"/>
          <p:cNvSpPr/>
          <p:nvPr/>
        </p:nvSpPr>
        <p:spPr>
          <a:xfrm>
            <a:off x="771525" y="4173010"/>
            <a:ext cx="4343400" cy="2732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1A1A"/>
                </a:solidFill>
              </a:rPr>
              <a:t>Trust Architecture</a:t>
            </a:r>
            <a:endParaRPr lang="en-US" sz="1397" dirty="0"/>
          </a:p>
        </p:txBody>
      </p:sp>
      <p:sp>
        <p:nvSpPr>
          <p:cNvPr id="13" name="Text 10"/>
          <p:cNvSpPr/>
          <p:nvPr/>
        </p:nvSpPr>
        <p:spPr>
          <a:xfrm>
            <a:off x="771525" y="4503409"/>
            <a:ext cx="4343400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42" dirty="0">
                <a:solidFill>
                  <a:srgbClr val="555555"/>
                </a:solidFill>
              </a:rPr>
              <a:t>Focuses on authority signals, E-E-A-T, and entity disambiguation to build algorithmic trust.</a:t>
            </a:r>
            <a:endParaRPr lang="en-US" sz="942" dirty="0"/>
          </a:p>
        </p:txBody>
      </p:sp>
      <p:sp>
        <p:nvSpPr>
          <p:cNvPr id="14" name="Shape 11"/>
          <p:cNvSpPr/>
          <p:nvPr/>
        </p:nvSpPr>
        <p:spPr>
          <a:xfrm>
            <a:off x="5543550" y="1663043"/>
            <a:ext cx="3028950" cy="3214688"/>
          </a:xfrm>
          <a:prstGeom prst="rect">
            <a:avLst/>
          </a:prstGeom>
          <a:solidFill>
            <a:srgbClr val="FFFFFF"/>
          </a:solidFill>
          <a:ln w="9144">
            <a:solidFill>
              <a:srgbClr val="E0E0E0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425" y="1805918"/>
            <a:ext cx="2743200" cy="29289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2025-12-31T22:31:55Z</dcterms:created>
  <dcterms:modified xsi:type="dcterms:W3CDTF">2025-12-31T22:31:55Z</dcterms:modified>
</cp:coreProperties>
</file>