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League Spartan" charset="1" panose="00000800000000000000"/>
      <p:regular r:id="rId21"/>
    </p:embeddedFont>
    <p:embeddedFont>
      <p:font typeface="IBM Plex Mono" charset="1" panose="020B0509050203000203"/>
      <p:regular r:id="rId22"/>
    </p:embeddedFont>
    <p:embeddedFont>
      <p:font typeface="Codec Pro" charset="1" panose="00000500000000000000"/>
      <p:regular r:id="rId23"/>
    </p:embeddedFont>
    <p:embeddedFont>
      <p:font typeface="Canva Sans Bold" charset="1" panose="020B0803030501040103"/>
      <p:regular r:id="rId24"/>
    </p:embeddedFont>
    <p:embeddedFont>
      <p:font typeface="Zing Rust Base Rough" charset="1" panose="00000600000000000000"/>
      <p:regular r:id="rId25"/>
    </p:embeddedFont>
    <p:embeddedFont>
      <p:font typeface="Canva Sans" charset="1" panose="020B0503030501040103"/>
      <p:regular r:id="rId26"/>
    </p:embeddedFont>
    <p:embeddedFont>
      <p:font typeface="Canva Sans Bold Italics" charset="1" panose="020B0803030501040103"/>
      <p:regular r:id="rId27"/>
    </p:embeddedFont>
    <p:embeddedFont>
      <p:font typeface="IBM Plex Mono Bold" charset="1" panose="020B0809050203000203"/>
      <p:regular r:id="rId28"/>
    </p:embeddedFont>
    <p:embeddedFont>
      <p:font typeface="Edo" charset="1" panose="020000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3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34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7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sv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24.png" Type="http://schemas.openxmlformats.org/officeDocument/2006/relationships/image"/><Relationship Id="rId9" Target="../media/image2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515145"/>
            <a:ext cx="12942408" cy="2599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500"/>
              </a:lnSpc>
            </a:pPr>
            <a:r>
              <a:rPr lang="en-US" sz="19500" spc="-780">
                <a:solidFill>
                  <a:srgbClr val="F0EB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MEDICARE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499904" y="6604034"/>
            <a:ext cx="10003788" cy="2858225"/>
          </a:xfrm>
          <a:custGeom>
            <a:avLst/>
            <a:gdLst/>
            <a:ahLst/>
            <a:cxnLst/>
            <a:rect r="r" b="b" t="t" l="l"/>
            <a:pathLst>
              <a:path h="2858225" w="10003788">
                <a:moveTo>
                  <a:pt x="0" y="0"/>
                </a:moveTo>
                <a:lnTo>
                  <a:pt x="10003788" y="0"/>
                </a:lnTo>
                <a:lnTo>
                  <a:pt x="10003788" y="2858226"/>
                </a:lnTo>
                <a:lnTo>
                  <a:pt x="0" y="285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003475" y="4224046"/>
            <a:ext cx="13500217" cy="2562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257"/>
              </a:lnSpc>
            </a:pPr>
            <a:r>
              <a:rPr lang="en-US" sz="19257" spc="-770">
                <a:solidFill>
                  <a:srgbClr val="F0EB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EXPLAINED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40113" y="7842647"/>
            <a:ext cx="5300542" cy="1670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3738"/>
              </a:lnSpc>
              <a:spcBef>
                <a:spcPct val="0"/>
              </a:spcBef>
            </a:pPr>
            <a:r>
              <a:rPr lang="en-US" sz="9813">
                <a:solidFill>
                  <a:srgbClr val="F0EBE6"/>
                </a:solidFill>
                <a:latin typeface="IBM Plex Mono"/>
                <a:ea typeface="IBM Plex Mono"/>
                <a:cs typeface="IBM Plex Mono"/>
                <a:sym typeface="IBM Plex Mono"/>
              </a:rPr>
              <a:t>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79612" y="1556992"/>
            <a:ext cx="14072157" cy="7701308"/>
          </a:xfrm>
          <a:custGeom>
            <a:avLst/>
            <a:gdLst/>
            <a:ahLst/>
            <a:cxnLst/>
            <a:rect r="r" b="b" t="t" l="l"/>
            <a:pathLst>
              <a:path h="7701308" w="14072157">
                <a:moveTo>
                  <a:pt x="0" y="0"/>
                </a:moveTo>
                <a:lnTo>
                  <a:pt x="14072157" y="0"/>
                </a:lnTo>
                <a:lnTo>
                  <a:pt x="14072157" y="7701308"/>
                </a:lnTo>
                <a:lnTo>
                  <a:pt x="0" y="7701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879612" y="1169974"/>
            <a:ext cx="14072157" cy="7701308"/>
          </a:xfrm>
          <a:custGeom>
            <a:avLst/>
            <a:gdLst/>
            <a:ahLst/>
            <a:cxnLst/>
            <a:rect r="r" b="b" t="t" l="l"/>
            <a:pathLst>
              <a:path h="7701308" w="14072157">
                <a:moveTo>
                  <a:pt x="0" y="0"/>
                </a:moveTo>
                <a:lnTo>
                  <a:pt x="14072157" y="0"/>
                </a:lnTo>
                <a:lnTo>
                  <a:pt x="14072157" y="7701308"/>
                </a:lnTo>
                <a:lnTo>
                  <a:pt x="0" y="7701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61920" y="1028700"/>
            <a:ext cx="14189849" cy="8336536"/>
          </a:xfrm>
          <a:custGeom>
            <a:avLst/>
            <a:gdLst/>
            <a:ahLst/>
            <a:cxnLst/>
            <a:rect r="r" b="b" t="t" l="l"/>
            <a:pathLst>
              <a:path h="8336536" w="14189849">
                <a:moveTo>
                  <a:pt x="0" y="0"/>
                </a:moveTo>
                <a:lnTo>
                  <a:pt x="14189849" y="0"/>
                </a:lnTo>
                <a:lnTo>
                  <a:pt x="14189849" y="8336536"/>
                </a:lnTo>
                <a:lnTo>
                  <a:pt x="0" y="8336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90234" y="4244125"/>
            <a:ext cx="3219408" cy="1798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3"/>
              </a:lnSpc>
            </a:pPr>
            <a:r>
              <a:rPr lang="en-US" sz="3921" spc="-15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“MEDICARE ADVANTAGE PLANS”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62387" y="1874782"/>
            <a:ext cx="2535848" cy="1207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8"/>
              </a:lnSpc>
            </a:pPr>
            <a:r>
              <a:rPr lang="en-US" sz="6241">
                <a:solidFill>
                  <a:srgbClr val="000000"/>
                </a:solidFill>
                <a:latin typeface="Zing Rust Base Rough"/>
                <a:ea typeface="Zing Rust Base Rough"/>
                <a:cs typeface="Zing Rust Base Rough"/>
                <a:sym typeface="Zing Rust Base Rough"/>
              </a:rPr>
              <a:t>Benefits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67527" y="4466150"/>
            <a:ext cx="1666131" cy="12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09"/>
              </a:lnSpc>
            </a:pPr>
            <a:r>
              <a:rPr lang="en-US" sz="6220">
                <a:solidFill>
                  <a:srgbClr val="000000"/>
                </a:solidFill>
                <a:latin typeface="Zing Rust Base Rough"/>
                <a:ea typeface="Zing Rust Base Rough"/>
                <a:cs typeface="Zing Rust Base Rough"/>
                <a:sym typeface="Zing Rust Base Rough"/>
              </a:rPr>
              <a:t>Costs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969012" y="7043190"/>
            <a:ext cx="2322599" cy="1766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89"/>
              </a:lnSpc>
            </a:pPr>
            <a:r>
              <a:rPr lang="en-US" sz="6227">
                <a:solidFill>
                  <a:srgbClr val="000000"/>
                </a:solidFill>
                <a:latin typeface="Zing Rust Base Rough"/>
                <a:ea typeface="Zing Rust Base Rough"/>
                <a:cs typeface="Zing Rust Base Rough"/>
                <a:sym typeface="Zing Rust Base Rough"/>
              </a:rPr>
              <a:t>Other</a:t>
            </a:r>
          </a:p>
          <a:p>
            <a:pPr algn="ctr">
              <a:lnSpc>
                <a:spcPts val="6289"/>
              </a:lnSpc>
            </a:pPr>
            <a:r>
              <a:rPr lang="en-US" sz="6227">
                <a:solidFill>
                  <a:srgbClr val="000000"/>
                </a:solidFill>
                <a:latin typeface="Zing Rust Base Rough"/>
                <a:ea typeface="Zing Rust Base Rough"/>
                <a:cs typeface="Zing Rust Base Rough"/>
                <a:sym typeface="Zing Rust Base Rough"/>
              </a:rPr>
              <a:t>Factors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591543" y="1246610"/>
            <a:ext cx="9220214" cy="2388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4628" indent="-267314" lvl="1">
              <a:lnSpc>
                <a:spcPts val="3887"/>
              </a:lnSpc>
              <a:buFont typeface="Arial"/>
              <a:buChar char="•"/>
            </a:pPr>
            <a:r>
              <a:rPr lang="en-US" b="true" sz="24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 the benefits of Part A &amp; B. You’re still in the Medicare </a:t>
            </a:r>
          </a:p>
          <a:p>
            <a:pPr algn="l">
              <a:lnSpc>
                <a:spcPts val="3887"/>
              </a:lnSpc>
            </a:pPr>
            <a:r>
              <a:rPr lang="en-US" sz="2476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Program, but plans are offered by private companies.</a:t>
            </a:r>
          </a:p>
          <a:p>
            <a:pPr algn="l" marL="534628" indent="-267314" lvl="1">
              <a:lnSpc>
                <a:spcPts val="3887"/>
              </a:lnSpc>
              <a:buFont typeface="Arial"/>
              <a:buChar char="•"/>
            </a:pPr>
            <a:r>
              <a:rPr lang="en-US" b="true" sz="24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Most plans include Prescription Drug Coverage</a:t>
            </a:r>
          </a:p>
          <a:p>
            <a:pPr algn="l" marL="534628" indent="-267314" lvl="1">
              <a:lnSpc>
                <a:spcPts val="3887"/>
              </a:lnSpc>
              <a:buFont typeface="Arial"/>
              <a:buChar char="•"/>
            </a:pPr>
            <a:r>
              <a:rPr lang="en-US" b="true" sz="247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Many plans offer additional benefits:</a:t>
            </a:r>
          </a:p>
          <a:p>
            <a:pPr algn="l">
              <a:lnSpc>
                <a:spcPts val="3887"/>
              </a:lnSpc>
            </a:pPr>
            <a:r>
              <a:rPr lang="en-US" sz="2476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- </a:t>
            </a:r>
            <a:r>
              <a:rPr lang="en-US" sz="2476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Dental     - Hearing      - Vision     - Wellness Programs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591543" y="3935806"/>
            <a:ext cx="9553170" cy="2436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3910" indent="-266955" lvl="1">
              <a:lnSpc>
                <a:spcPts val="3956"/>
              </a:lnSpc>
              <a:buFont typeface="Arial"/>
              <a:buChar char="•"/>
            </a:pPr>
            <a:r>
              <a:rPr lang="en-US" b="true" sz="247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Continue to pay the Part B premium</a:t>
            </a:r>
          </a:p>
          <a:p>
            <a:pPr algn="l" marL="533910" indent="-266955" lvl="1">
              <a:lnSpc>
                <a:spcPts val="3956"/>
              </a:lnSpc>
              <a:buFont typeface="Arial"/>
              <a:buChar char="•"/>
            </a:pPr>
            <a:r>
              <a:rPr lang="en-US" b="true" sz="247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Many Part C plans are $0 premium</a:t>
            </a:r>
          </a:p>
          <a:p>
            <a:pPr algn="l" marL="533910" indent="-266955" lvl="1">
              <a:lnSpc>
                <a:spcPts val="3956"/>
              </a:lnSpc>
              <a:buFont typeface="Arial"/>
              <a:buChar char="•"/>
            </a:pPr>
            <a:r>
              <a:rPr lang="en-US" b="true" sz="247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 may have out-of-pocket copays and coinsurance </a:t>
            </a:r>
          </a:p>
          <a:p>
            <a:pPr algn="l">
              <a:lnSpc>
                <a:spcPts val="3956"/>
              </a:lnSpc>
            </a:pPr>
            <a:r>
              <a:rPr lang="en-US" sz="2472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when you use services</a:t>
            </a:r>
          </a:p>
          <a:p>
            <a:pPr algn="l" marL="533910" indent="-266955" lvl="1">
              <a:lnSpc>
                <a:spcPts val="3956"/>
              </a:lnSpc>
              <a:buFont typeface="Arial"/>
              <a:buChar char="•"/>
            </a:pPr>
            <a:r>
              <a:rPr lang="en-US" b="true" sz="247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Typically have annual out-of-pocket maximum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591543" y="7261012"/>
            <a:ext cx="9220214" cy="1178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59273" indent="-279637" lvl="1">
              <a:lnSpc>
                <a:spcPts val="4895"/>
              </a:lnSpc>
              <a:buFont typeface="Arial"/>
              <a:buChar char="•"/>
            </a:pPr>
            <a:r>
              <a:rPr lang="en-US" b="true" sz="259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 may need a referral to see a Specialist</a:t>
            </a:r>
          </a:p>
          <a:p>
            <a:pPr algn="l" marL="559273" indent="-279637" lvl="1">
              <a:lnSpc>
                <a:spcPts val="4895"/>
              </a:lnSpc>
              <a:buFont typeface="Arial"/>
              <a:buChar char="•"/>
            </a:pPr>
            <a:r>
              <a:rPr lang="en-US" b="true" sz="259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Coordinated care support with Provider Network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7956" y="1856280"/>
            <a:ext cx="3523964" cy="1798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5"/>
              </a:lnSpc>
            </a:pPr>
            <a:r>
              <a:rPr lang="en-US" sz="5897" spc="-23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ABOUT </a:t>
            </a:r>
          </a:p>
          <a:p>
            <a:pPr algn="ctr">
              <a:lnSpc>
                <a:spcPts val="7195"/>
              </a:lnSpc>
            </a:pPr>
            <a:r>
              <a:rPr lang="en-US" sz="5897" spc="-23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PART C</a:t>
            </a:r>
          </a:p>
        </p:txBody>
      </p:sp>
    </p:spTree>
  </p:cSld>
  <p:clrMapOvr>
    <a:masterClrMapping/>
  </p:clrMapOvr>
  <p:transition spd="fast">
    <p:wipe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38795" y="1028700"/>
            <a:ext cx="7985990" cy="8229600"/>
          </a:xfrm>
          <a:custGeom>
            <a:avLst/>
            <a:gdLst/>
            <a:ahLst/>
            <a:cxnLst/>
            <a:rect r="r" b="b" t="t" l="l"/>
            <a:pathLst>
              <a:path h="8229600" w="7985990">
                <a:moveTo>
                  <a:pt x="0" y="0"/>
                </a:moveTo>
                <a:lnTo>
                  <a:pt x="7985989" y="0"/>
                </a:lnTo>
                <a:lnTo>
                  <a:pt x="7985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54672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70652" y="1454260"/>
            <a:ext cx="8573348" cy="2751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95"/>
              </a:lnSpc>
            </a:pPr>
            <a:r>
              <a:rPr lang="en-US" sz="5699" spc="-2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MEDICARE ADVANTAGE  OFFER SPECIAL NEEDS PLANS (SNP’S)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54161" y="5086350"/>
            <a:ext cx="8189839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These plans typically offer more benefits with specific care plans. You may qualify if:</a:t>
            </a:r>
          </a:p>
          <a:p>
            <a:pPr algn="l">
              <a:lnSpc>
                <a:spcPts val="4200"/>
              </a:lnSpc>
            </a:pP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 have a chronic conditions, like diabetes, heart conditions, COPD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 receive Medicaid assistance from your state</a:t>
            </a:r>
          </a:p>
        </p:txBody>
      </p:sp>
    </p:spTree>
  </p:cSld>
  <p:clrMapOvr>
    <a:masterClrMapping/>
  </p:clrMapOvr>
  <p:transition spd="fast">
    <p:wipe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7595" y="3085094"/>
            <a:ext cx="7434236" cy="6173206"/>
          </a:xfrm>
          <a:custGeom>
            <a:avLst/>
            <a:gdLst/>
            <a:ahLst/>
            <a:cxnLst/>
            <a:rect r="r" b="b" t="t" l="l"/>
            <a:pathLst>
              <a:path h="6173206" w="7434236">
                <a:moveTo>
                  <a:pt x="0" y="0"/>
                </a:moveTo>
                <a:lnTo>
                  <a:pt x="7434236" y="0"/>
                </a:lnTo>
                <a:lnTo>
                  <a:pt x="7434236" y="6173206"/>
                </a:lnTo>
                <a:lnTo>
                  <a:pt x="0" y="617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467" t="0" r="-1116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3054560" y="5137421"/>
            <a:ext cx="11399630" cy="99747"/>
          </a:xfrm>
          <a:custGeom>
            <a:avLst/>
            <a:gdLst/>
            <a:ahLst/>
            <a:cxnLst/>
            <a:rect r="r" b="b" t="t" l="l"/>
            <a:pathLst>
              <a:path h="99747" w="11399630">
                <a:moveTo>
                  <a:pt x="0" y="0"/>
                </a:moveTo>
                <a:lnTo>
                  <a:pt x="11399630" y="0"/>
                </a:lnTo>
                <a:lnTo>
                  <a:pt x="11399630" y="99747"/>
                </a:lnTo>
                <a:lnTo>
                  <a:pt x="0" y="99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77588" y="904875"/>
            <a:ext cx="8426913" cy="1736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8"/>
              </a:lnSpc>
            </a:pPr>
            <a:r>
              <a:rPr lang="en-US" sz="4800" spc="-19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MEDICARE ADVANTAGE  OFFER GIVEBACK PLANS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204298" y="833298"/>
            <a:ext cx="8620328" cy="8650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Some Medicare Advantage plans offer a Part B premium reduction, often called a giveback.</a:t>
            </a:r>
          </a:p>
          <a:p>
            <a:pPr algn="l">
              <a:lnSpc>
                <a:spcPts val="112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⭐ </a:t>
            </a:r>
            <a:r>
              <a:rPr lang="en-US" b="true" sz="3000" u="sng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How the Giveback Plan Works:</a:t>
            </a:r>
          </a:p>
          <a:p>
            <a:pPr algn="l" marL="647701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plan sends a rebate to Social Security </a:t>
            </a:r>
          </a:p>
          <a:p>
            <a:pPr algn="l" marL="647701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rebate lowers your monthly Part B premium.</a:t>
            </a:r>
          </a:p>
          <a:p>
            <a:pPr algn="l">
              <a:lnSpc>
                <a:spcPts val="112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⭐ </a:t>
            </a:r>
            <a:r>
              <a:rPr lang="en-US" b="true" sz="3000" u="sng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Important Things to Know:</a:t>
            </a:r>
          </a:p>
          <a:p>
            <a:pPr algn="l" marL="647701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 giveback is not extra money—it’s simply a reduction of your Part B premium.</a:t>
            </a:r>
          </a:p>
          <a:p>
            <a:pPr algn="l" marL="647701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Plans offering a giveback may have trade‑offs, such as different copays, networks, or drug costs. It’s important to review the full plan details before enrolling.</a:t>
            </a:r>
          </a:p>
          <a:p>
            <a:pPr algn="l" marL="647701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 available in all areas and NOT offered by all Medicare Advantage plans.</a:t>
            </a:r>
          </a:p>
        </p:txBody>
      </p:sp>
    </p:spTree>
  </p:cSld>
  <p:clrMapOvr>
    <a:masterClrMapping/>
  </p:clrMapOvr>
  <p:transition spd="fast">
    <p:wipe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582840" y="2915288"/>
            <a:ext cx="9122319" cy="6388581"/>
            <a:chOff x="0" y="0"/>
            <a:chExt cx="2713615" cy="19004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13615" cy="1900410"/>
            </a:xfrm>
            <a:custGeom>
              <a:avLst/>
              <a:gdLst/>
              <a:ahLst/>
              <a:cxnLst/>
              <a:rect r="r" b="b" t="t" l="l"/>
              <a:pathLst>
                <a:path h="1900410" w="2713615">
                  <a:moveTo>
                    <a:pt x="19520" y="0"/>
                  </a:moveTo>
                  <a:lnTo>
                    <a:pt x="2694095" y="0"/>
                  </a:lnTo>
                  <a:cubicBezTo>
                    <a:pt x="2704875" y="0"/>
                    <a:pt x="2713615" y="8739"/>
                    <a:pt x="2713615" y="19520"/>
                  </a:cubicBezTo>
                  <a:lnTo>
                    <a:pt x="2713615" y="1880891"/>
                  </a:lnTo>
                  <a:cubicBezTo>
                    <a:pt x="2713615" y="1891671"/>
                    <a:pt x="2704875" y="1900410"/>
                    <a:pt x="2694095" y="1900410"/>
                  </a:cubicBezTo>
                  <a:lnTo>
                    <a:pt x="19520" y="1900410"/>
                  </a:lnTo>
                  <a:cubicBezTo>
                    <a:pt x="8739" y="1900410"/>
                    <a:pt x="0" y="1891671"/>
                    <a:pt x="0" y="1880891"/>
                  </a:cubicBezTo>
                  <a:lnTo>
                    <a:pt x="0" y="19520"/>
                  </a:lnTo>
                  <a:cubicBezTo>
                    <a:pt x="0" y="8739"/>
                    <a:pt x="8739" y="0"/>
                    <a:pt x="1952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601" r="0" b="-601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1257300"/>
            <a:ext cx="16230600" cy="1657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00"/>
              </a:lnSpc>
            </a:pPr>
            <a:r>
              <a:rPr lang="en-US" sz="12400" spc="-496">
                <a:solidFill>
                  <a:srgbClr val="F0EB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MAKING A DECISION</a:t>
            </a:r>
          </a:p>
        </p:txBody>
      </p:sp>
    </p:spTree>
  </p:cSld>
  <p:clrMapOvr>
    <a:masterClrMapping/>
  </p:clrMapOvr>
  <p:transition spd="fast">
    <p:wipe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47248" y="358923"/>
            <a:ext cx="10112052" cy="9644369"/>
          </a:xfrm>
          <a:custGeom>
            <a:avLst/>
            <a:gdLst/>
            <a:ahLst/>
            <a:cxnLst/>
            <a:rect r="r" b="b" t="t" l="l"/>
            <a:pathLst>
              <a:path h="9644369" w="10112052">
                <a:moveTo>
                  <a:pt x="0" y="0"/>
                </a:moveTo>
                <a:lnTo>
                  <a:pt x="10112052" y="0"/>
                </a:lnTo>
                <a:lnTo>
                  <a:pt x="10112052" y="9644369"/>
                </a:lnTo>
                <a:lnTo>
                  <a:pt x="0" y="964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020050" y="1907601"/>
            <a:ext cx="4760420" cy="4321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Works with Part A &amp; B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$283 Annual Deductible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 Network/Referrals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Premium ($100 - $250)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PDP ($0 - $100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DVH ($40-$100)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 Extras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Standardized</a:t>
            </a:r>
          </a:p>
          <a:p>
            <a:pPr algn="l">
              <a:lnSpc>
                <a:spcPts val="2600"/>
              </a:lnSpc>
            </a:pP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  *</a:t>
            </a:r>
            <a:r>
              <a:rPr lang="en-US" sz="21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Know what you’ll pay each month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082977" y="8312493"/>
            <a:ext cx="1133895" cy="1133895"/>
          </a:xfrm>
          <a:custGeom>
            <a:avLst/>
            <a:gdLst/>
            <a:ahLst/>
            <a:cxnLst/>
            <a:rect r="r" b="b" t="t" l="l"/>
            <a:pathLst>
              <a:path h="1133895" w="1133895">
                <a:moveTo>
                  <a:pt x="0" y="0"/>
                </a:moveTo>
                <a:lnTo>
                  <a:pt x="1133895" y="0"/>
                </a:lnTo>
                <a:lnTo>
                  <a:pt x="1133895" y="1133895"/>
                </a:lnTo>
                <a:lnTo>
                  <a:pt x="0" y="1133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743070" y="473223"/>
            <a:ext cx="3735379" cy="679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73"/>
              </a:lnSpc>
            </a:pPr>
            <a:r>
              <a:rPr lang="en-US" sz="31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Supplement + Prescription Plan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920001" y="473223"/>
            <a:ext cx="3735379" cy="679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73"/>
              </a:lnSpc>
            </a:pPr>
            <a:r>
              <a:rPr lang="en-US" sz="31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Medicare Advantage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203274" y="1907601"/>
            <a:ext cx="4643821" cy="4321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Private/Replacement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Copays/MOOP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Networks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Typically $0 Premium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Built in PDP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Built in DVH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Extras included</a:t>
            </a:r>
          </a:p>
          <a:p>
            <a:pPr algn="l" marL="604523" indent="-302261" lvl="1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Company Specific</a:t>
            </a:r>
          </a:p>
          <a:p>
            <a:pPr algn="l">
              <a:lnSpc>
                <a:spcPts val="2600"/>
              </a:lnSpc>
            </a:pP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   *</a:t>
            </a:r>
            <a:r>
              <a:rPr lang="en-US" sz="21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Pay as you go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43070" y="7905330"/>
            <a:ext cx="4723812" cy="1706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Part A: $0.00</a:t>
            </a:r>
          </a:p>
          <a:p>
            <a:pPr algn="l">
              <a:lnSpc>
                <a:spcPts val="703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Part B: $202.90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054868" y="8032328"/>
            <a:ext cx="2600513" cy="1328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39"/>
              </a:lnSpc>
            </a:pPr>
            <a:r>
              <a:rPr lang="en-US" sz="6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80%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-1295944" y="1789490"/>
            <a:ext cx="9739137" cy="6307989"/>
            <a:chOff x="0" y="0"/>
            <a:chExt cx="12985516" cy="8410652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24553" y="114300"/>
              <a:ext cx="12936410" cy="66192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135"/>
                </a:lnSpc>
              </a:pPr>
              <a:r>
                <a:rPr lang="en-US" sz="10500">
                  <a:solidFill>
                    <a:srgbClr val="000000"/>
                  </a:solidFill>
                  <a:latin typeface="Zing Rust Base Rough"/>
                  <a:ea typeface="Zing Rust Base Rough"/>
                  <a:cs typeface="Zing Rust Base Rough"/>
                  <a:sym typeface="Zing Rust Base Rough"/>
                </a:rPr>
                <a:t>which</a:t>
              </a:r>
            </a:p>
            <a:p>
              <a:pPr algn="ctr">
                <a:lnSpc>
                  <a:spcPts val="9135"/>
                </a:lnSpc>
              </a:pPr>
              <a:r>
                <a:rPr lang="en-US" sz="10500">
                  <a:solidFill>
                    <a:srgbClr val="000000"/>
                  </a:solidFill>
                  <a:latin typeface="Zing Rust Base Rough"/>
                  <a:ea typeface="Zing Rust Base Rough"/>
                  <a:cs typeface="Zing Rust Base Rough"/>
                  <a:sym typeface="Zing Rust Base Rough"/>
                </a:rPr>
                <a:t>option</a:t>
              </a:r>
            </a:p>
            <a:p>
              <a:pPr algn="ctr">
                <a:lnSpc>
                  <a:spcPts val="9135"/>
                </a:lnSpc>
              </a:pPr>
              <a:r>
                <a:rPr lang="en-US" sz="10500">
                  <a:solidFill>
                    <a:srgbClr val="000000"/>
                  </a:solidFill>
                  <a:latin typeface="Zing Rust Base Rough"/>
                  <a:ea typeface="Zing Rust Base Rough"/>
                  <a:cs typeface="Zing Rust Base Rough"/>
                  <a:sym typeface="Zing Rust Base Rough"/>
                </a:rPr>
                <a:t>should</a:t>
              </a:r>
            </a:p>
            <a:p>
              <a:pPr algn="ctr">
                <a:lnSpc>
                  <a:spcPts val="9135"/>
                </a:lnSpc>
              </a:pPr>
              <a:r>
                <a:rPr lang="en-US" sz="10500">
                  <a:solidFill>
                    <a:srgbClr val="000000"/>
                  </a:solidFill>
                  <a:latin typeface="Zing Rust Base Rough"/>
                  <a:ea typeface="Zing Rust Base Rough"/>
                  <a:cs typeface="Zing Rust Base Rough"/>
                  <a:sym typeface="Zing Rust Base Rough"/>
                </a:rPr>
                <a:t>you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6304996"/>
              <a:ext cx="12985516" cy="21056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093"/>
                </a:lnSpc>
              </a:pPr>
              <a:r>
                <a:rPr lang="en-US" sz="12461" spc="-373">
                  <a:solidFill>
                    <a:srgbClr val="A57256"/>
                  </a:solidFill>
                  <a:latin typeface="Edo"/>
                  <a:ea typeface="Edo"/>
                  <a:cs typeface="Edo"/>
                  <a:sym typeface="Edo"/>
                </a:rPr>
                <a:t>Choose?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0" y="8407743"/>
            <a:ext cx="7147248" cy="460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36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Consider the differences...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629650" y="7333755"/>
            <a:ext cx="7147248" cy="460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b="true" sz="3699" i="true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Original Medicare</a:t>
            </a:r>
          </a:p>
        </p:txBody>
      </p:sp>
    </p:spTree>
  </p:cSld>
  <p:clrMapOvr>
    <a:masterClrMapping/>
  </p:clrMapOvr>
  <p:transition spd="fast">
    <p:wipe dir="l"/>
  </p:transition>
</p:sld>
</file>

<file path=ppt/slides/slide15.xml><?xml version="1.0" encoding="utf-8"?>
<p:sld xmlns:p="http://schemas.openxmlformats.org/presentationml/2006/main" xmlns:a="http://schemas.openxmlformats.org/drawingml/2006/main">
  <p:cSld>
    <p:bg>
      <p:bgPr>
        <a:solidFill>
          <a:srgbClr val="F0EB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33081"/>
            <a:ext cx="16230600" cy="538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810"/>
              </a:lnSpc>
            </a:pPr>
            <a:r>
              <a:rPr lang="en-US" sz="34805" spc="-1392">
                <a:solidFill>
                  <a:srgbClr val="6F8DB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955390" y="5057775"/>
            <a:ext cx="9198970" cy="4916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52"/>
              </a:lnSpc>
            </a:pPr>
            <a:r>
              <a:rPr lang="en-US" sz="31831" spc="-1273">
                <a:solidFill>
                  <a:srgbClr val="6F8DB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YOU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934926" y="5500543"/>
            <a:ext cx="5324374" cy="3265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7"/>
              </a:lnSpc>
            </a:pPr>
            <a:r>
              <a:rPr lang="en-US" sz="5274" spc="-210">
                <a:solidFill>
                  <a:srgbClr val="142A7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WE’RE HERE TO ANSWER ANY QUESTIONS </a:t>
            </a:r>
          </a:p>
          <a:p>
            <a:pPr algn="l">
              <a:lnSpc>
                <a:spcPts val="6487"/>
              </a:lnSpc>
            </a:pPr>
            <a:r>
              <a:rPr lang="en-US" sz="5274" spc="-210">
                <a:solidFill>
                  <a:srgbClr val="142A7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YOU MAY HAVE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B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812398"/>
            <a:ext cx="6074048" cy="838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10"/>
              </a:lnSpc>
            </a:pPr>
            <a:r>
              <a:rPr lang="en-US" sz="8434" spc="-337">
                <a:solidFill>
                  <a:srgbClr val="6F8DB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DOES ORIGINAL MEDICARE COVER?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6662868" y="3055952"/>
            <a:ext cx="10596432" cy="6202348"/>
          </a:xfrm>
          <a:custGeom>
            <a:avLst/>
            <a:gdLst/>
            <a:ahLst/>
            <a:cxnLst/>
            <a:rect r="r" b="b" t="t" l="l"/>
            <a:pathLst>
              <a:path h="6202348" w="10596432">
                <a:moveTo>
                  <a:pt x="0" y="0"/>
                </a:moveTo>
                <a:lnTo>
                  <a:pt x="10596432" y="0"/>
                </a:lnTo>
                <a:lnTo>
                  <a:pt x="10596432" y="6202348"/>
                </a:lnTo>
                <a:lnTo>
                  <a:pt x="0" y="6202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662868" y="1492974"/>
            <a:ext cx="10596432" cy="1275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499">
                <a:solidFill>
                  <a:srgbClr val="57575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ORIGINAL MEDICARE CONSISTS</a:t>
            </a:r>
          </a:p>
          <a:p>
            <a:pPr algn="ctr">
              <a:lnSpc>
                <a:spcPts val="5179"/>
              </a:lnSpc>
            </a:pPr>
            <a:r>
              <a:rPr lang="en-US" sz="3499">
                <a:solidFill>
                  <a:srgbClr val="57575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 PART A &amp; PART B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91793" y="1198363"/>
            <a:ext cx="10309959" cy="8059937"/>
          </a:xfrm>
          <a:custGeom>
            <a:avLst/>
            <a:gdLst/>
            <a:ahLst/>
            <a:cxnLst/>
            <a:rect r="r" b="b" t="t" l="l"/>
            <a:pathLst>
              <a:path h="8059937" w="10309959">
                <a:moveTo>
                  <a:pt x="0" y="0"/>
                </a:moveTo>
                <a:lnTo>
                  <a:pt x="10309959" y="0"/>
                </a:lnTo>
                <a:lnTo>
                  <a:pt x="10309959" y="8059937"/>
                </a:lnTo>
                <a:lnTo>
                  <a:pt x="0" y="8059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5" t="0" r="-1075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679021" y="2482928"/>
            <a:ext cx="2112953" cy="1122506"/>
          </a:xfrm>
          <a:custGeom>
            <a:avLst/>
            <a:gdLst/>
            <a:ahLst/>
            <a:cxnLst/>
            <a:rect r="r" b="b" t="t" l="l"/>
            <a:pathLst>
              <a:path h="1122506" w="2112953">
                <a:moveTo>
                  <a:pt x="0" y="0"/>
                </a:moveTo>
                <a:lnTo>
                  <a:pt x="2112953" y="0"/>
                </a:lnTo>
                <a:lnTo>
                  <a:pt x="2112953" y="1122507"/>
                </a:lnTo>
                <a:lnTo>
                  <a:pt x="0" y="1122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739408" y="4251626"/>
            <a:ext cx="1984679" cy="1054361"/>
          </a:xfrm>
          <a:custGeom>
            <a:avLst/>
            <a:gdLst/>
            <a:ahLst/>
            <a:cxnLst/>
            <a:rect r="r" b="b" t="t" l="l"/>
            <a:pathLst>
              <a:path h="1054361" w="1984679">
                <a:moveTo>
                  <a:pt x="0" y="0"/>
                </a:moveTo>
                <a:lnTo>
                  <a:pt x="1984679" y="0"/>
                </a:lnTo>
                <a:lnTo>
                  <a:pt x="1984679" y="1054361"/>
                </a:lnTo>
                <a:lnTo>
                  <a:pt x="0" y="10543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74852" y="1299983"/>
            <a:ext cx="6322273" cy="2305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49"/>
              </a:lnSpc>
            </a:pPr>
            <a:r>
              <a:rPr lang="en-US" sz="8210" spc="-328">
                <a:solidFill>
                  <a:srgbClr val="F0EB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DOES IT COST?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4852" y="3605435"/>
            <a:ext cx="6203094" cy="134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>
                <a:solidFill>
                  <a:srgbClr val="F0EB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ORIGINAL MEDICARE CONSISTS OF PART A &amp; PART B - BUT NO OUT OF POCKET MAX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4852" y="5114925"/>
            <a:ext cx="6322273" cy="4077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999" spc="-89">
                <a:solidFill>
                  <a:srgbClr val="F0EBE6"/>
                </a:solidFill>
                <a:latin typeface="Codec Pro"/>
                <a:ea typeface="Codec Pro"/>
                <a:cs typeface="Codec Pro"/>
                <a:sym typeface="Codec Pro"/>
              </a:rPr>
              <a:t>*PART A IS PREMIUM IS $0 IF YOU OR YOUR SPOUSE WORKED AND PAID TAXES FOR 10+ YEARS. IF YOU DON’T GET PREMIUM FREE PART A YOU MAY PAY UP TO $566 EACH MONTH.</a:t>
            </a:r>
          </a:p>
          <a:p>
            <a:pPr algn="just">
              <a:lnSpc>
                <a:spcPts val="3599"/>
              </a:lnSpc>
            </a:pPr>
          </a:p>
          <a:p>
            <a:pPr algn="just">
              <a:lnSpc>
                <a:spcPts val="3599"/>
              </a:lnSpc>
            </a:pPr>
            <a:r>
              <a:rPr lang="en-US" sz="2999" spc="-89">
                <a:solidFill>
                  <a:srgbClr val="F0EBE6"/>
                </a:solidFill>
                <a:latin typeface="Codec Pro"/>
                <a:ea typeface="Codec Pro"/>
                <a:cs typeface="Codec Pro"/>
                <a:sym typeface="Codec Pro"/>
              </a:rPr>
              <a:t>**IF YOU ARE AN ABOVE AVERAGE INCOME EARNER, YOU WILL HAVE TO PAY A HIGHER PART B PREMIUM.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804688" y="2700903"/>
            <a:ext cx="1859012" cy="720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6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202.90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021973" y="4400390"/>
            <a:ext cx="1419549" cy="762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1"/>
              </a:lnSpc>
            </a:pPr>
            <a:r>
              <a:rPr lang="en-US" sz="437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1,736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739408" y="6256627"/>
            <a:ext cx="1657572" cy="880585"/>
          </a:xfrm>
          <a:custGeom>
            <a:avLst/>
            <a:gdLst/>
            <a:ahLst/>
            <a:cxnLst/>
            <a:rect r="r" b="b" t="t" l="l"/>
            <a:pathLst>
              <a:path h="880585" w="1657572">
                <a:moveTo>
                  <a:pt x="0" y="0"/>
                </a:moveTo>
                <a:lnTo>
                  <a:pt x="1657572" y="0"/>
                </a:lnTo>
                <a:lnTo>
                  <a:pt x="1657572" y="880585"/>
                </a:lnTo>
                <a:lnTo>
                  <a:pt x="0" y="880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894142" y="6268214"/>
            <a:ext cx="1020571" cy="762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1"/>
              </a:lnSpc>
            </a:pPr>
            <a:r>
              <a:rPr lang="en-US" sz="437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434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0739408" y="7573582"/>
            <a:ext cx="1657572" cy="880585"/>
          </a:xfrm>
          <a:custGeom>
            <a:avLst/>
            <a:gdLst/>
            <a:ahLst/>
            <a:cxnLst/>
            <a:rect r="r" b="b" t="t" l="l"/>
            <a:pathLst>
              <a:path h="880585" w="1657572">
                <a:moveTo>
                  <a:pt x="0" y="0"/>
                </a:moveTo>
                <a:lnTo>
                  <a:pt x="1657572" y="0"/>
                </a:lnTo>
                <a:lnTo>
                  <a:pt x="1657572" y="880585"/>
                </a:lnTo>
                <a:lnTo>
                  <a:pt x="0" y="880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883551" y="7585169"/>
            <a:ext cx="1041755" cy="762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1"/>
              </a:lnSpc>
            </a:pPr>
            <a:r>
              <a:rPr lang="en-US" sz="437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868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4679021" y="4276947"/>
            <a:ext cx="1984679" cy="1054361"/>
          </a:xfrm>
          <a:custGeom>
            <a:avLst/>
            <a:gdLst/>
            <a:ahLst/>
            <a:cxnLst/>
            <a:rect r="r" b="b" t="t" l="l"/>
            <a:pathLst>
              <a:path h="1054361" w="1984679">
                <a:moveTo>
                  <a:pt x="0" y="0"/>
                </a:moveTo>
                <a:lnTo>
                  <a:pt x="1984679" y="0"/>
                </a:lnTo>
                <a:lnTo>
                  <a:pt x="1984679" y="1054361"/>
                </a:lnTo>
                <a:lnTo>
                  <a:pt x="0" y="10543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4845669" y="4400390"/>
            <a:ext cx="979082" cy="762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1"/>
              </a:lnSpc>
            </a:pPr>
            <a:r>
              <a:rPr lang="en-US" sz="437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283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739408" y="2482928"/>
            <a:ext cx="1984679" cy="1054361"/>
          </a:xfrm>
          <a:custGeom>
            <a:avLst/>
            <a:gdLst/>
            <a:ahLst/>
            <a:cxnLst/>
            <a:rect r="r" b="b" t="t" l="l"/>
            <a:pathLst>
              <a:path h="1054361" w="1984679">
                <a:moveTo>
                  <a:pt x="0" y="0"/>
                </a:moveTo>
                <a:lnTo>
                  <a:pt x="1984679" y="0"/>
                </a:lnTo>
                <a:lnTo>
                  <a:pt x="1984679" y="1054361"/>
                </a:lnTo>
                <a:lnTo>
                  <a:pt x="0" y="10543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1029339" y="2700903"/>
            <a:ext cx="633488" cy="71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1"/>
              </a:lnSpc>
            </a:pPr>
            <a:r>
              <a:rPr lang="en-US" sz="427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0*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4257402" y="6082851"/>
            <a:ext cx="1984679" cy="1054361"/>
          </a:xfrm>
          <a:custGeom>
            <a:avLst/>
            <a:gdLst/>
            <a:ahLst/>
            <a:cxnLst/>
            <a:rect r="r" b="b" t="t" l="l"/>
            <a:pathLst>
              <a:path h="1054361" w="1984679">
                <a:moveTo>
                  <a:pt x="0" y="0"/>
                </a:moveTo>
                <a:lnTo>
                  <a:pt x="1984679" y="0"/>
                </a:lnTo>
                <a:lnTo>
                  <a:pt x="1984679" y="1054361"/>
                </a:lnTo>
                <a:lnTo>
                  <a:pt x="0" y="10543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4645491" y="6181326"/>
            <a:ext cx="1179260" cy="762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1"/>
              </a:lnSpc>
            </a:pPr>
            <a:r>
              <a:rPr lang="en-US" sz="437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20%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B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05628" y="7178235"/>
            <a:ext cx="5329145" cy="2654979"/>
          </a:xfrm>
          <a:custGeom>
            <a:avLst/>
            <a:gdLst/>
            <a:ahLst/>
            <a:cxnLst/>
            <a:rect r="r" b="b" t="t" l="l"/>
            <a:pathLst>
              <a:path h="2654979" w="5329145">
                <a:moveTo>
                  <a:pt x="0" y="0"/>
                </a:moveTo>
                <a:lnTo>
                  <a:pt x="5329145" y="0"/>
                </a:lnTo>
                <a:lnTo>
                  <a:pt x="5329145" y="2654979"/>
                </a:lnTo>
                <a:lnTo>
                  <a:pt x="0" y="2654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3649" t="-24115" r="-627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05628" y="533855"/>
            <a:ext cx="10658290" cy="9299358"/>
          </a:xfrm>
          <a:custGeom>
            <a:avLst/>
            <a:gdLst/>
            <a:ahLst/>
            <a:cxnLst/>
            <a:rect r="r" b="b" t="t" l="l"/>
            <a:pathLst>
              <a:path h="9299358" w="10658290">
                <a:moveTo>
                  <a:pt x="0" y="0"/>
                </a:moveTo>
                <a:lnTo>
                  <a:pt x="10658290" y="0"/>
                </a:lnTo>
                <a:lnTo>
                  <a:pt x="10658290" y="9299359"/>
                </a:lnTo>
                <a:lnTo>
                  <a:pt x="0" y="92993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18116" y="1314517"/>
            <a:ext cx="5814351" cy="710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813"/>
              </a:lnSpc>
            </a:pPr>
            <a:r>
              <a:rPr lang="en-US" sz="10011">
                <a:solidFill>
                  <a:srgbClr val="507B88"/>
                </a:solidFill>
                <a:latin typeface="Zing Rust Base Rough"/>
                <a:ea typeface="Zing Rust Base Rough"/>
                <a:cs typeface="Zing Rust Base Rough"/>
                <a:sym typeface="Zing Rust Base Rough"/>
              </a:rPr>
              <a:t>TO COVER THESE GAPS, </a:t>
            </a:r>
          </a:p>
          <a:p>
            <a:pPr algn="l">
              <a:lnSpc>
                <a:spcPts val="7129"/>
              </a:lnSpc>
            </a:pPr>
          </a:p>
          <a:p>
            <a:pPr algn="l">
              <a:lnSpc>
                <a:spcPts val="11813"/>
              </a:lnSpc>
            </a:pPr>
            <a:r>
              <a:rPr lang="en-US" sz="10011">
                <a:solidFill>
                  <a:srgbClr val="507B88"/>
                </a:solidFill>
                <a:latin typeface="Zing Rust Base Rough"/>
                <a:ea typeface="Zing Rust Base Rough"/>
                <a:cs typeface="Zing Rust Base Rough"/>
                <a:sym typeface="Zing Rust Base Rough"/>
              </a:rPr>
              <a:t>YOU HAVE 2 OPTIONS!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334773" y="3407108"/>
            <a:ext cx="5329145" cy="4141772"/>
          </a:xfrm>
          <a:custGeom>
            <a:avLst/>
            <a:gdLst/>
            <a:ahLst/>
            <a:cxnLst/>
            <a:rect r="r" b="b" t="t" l="l"/>
            <a:pathLst>
              <a:path h="4141772" w="5329145">
                <a:moveTo>
                  <a:pt x="0" y="0"/>
                </a:moveTo>
                <a:lnTo>
                  <a:pt x="5329145" y="0"/>
                </a:lnTo>
                <a:lnTo>
                  <a:pt x="5329145" y="4141772"/>
                </a:lnTo>
                <a:lnTo>
                  <a:pt x="0" y="414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</a:blip>
            <a:stretch>
              <a:fillRect l="-23737" t="0" r="-1442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05628" y="3407108"/>
            <a:ext cx="5329145" cy="2264045"/>
          </a:xfrm>
          <a:custGeom>
            <a:avLst/>
            <a:gdLst/>
            <a:ahLst/>
            <a:cxnLst/>
            <a:rect r="r" b="b" t="t" l="l"/>
            <a:pathLst>
              <a:path h="2264045" w="5329145">
                <a:moveTo>
                  <a:pt x="0" y="0"/>
                </a:moveTo>
                <a:lnTo>
                  <a:pt x="5329145" y="0"/>
                </a:lnTo>
                <a:lnTo>
                  <a:pt x="5329145" y="2264045"/>
                </a:lnTo>
                <a:lnTo>
                  <a:pt x="0" y="2264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972" t="0" r="-3471" b="-38285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258664" y="3626591"/>
            <a:ext cx="4823073" cy="5631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5"/>
              </a:lnSpc>
            </a:pPr>
            <a:r>
              <a:rPr lang="en-US" sz="2904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Medicare Supplement </a:t>
            </a:r>
          </a:p>
          <a:p>
            <a:pPr algn="l">
              <a:lnSpc>
                <a:spcPts val="4065"/>
              </a:lnSpc>
            </a:pPr>
            <a:r>
              <a:rPr lang="en-US" sz="2904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aka “Medigap” Plan</a:t>
            </a:r>
          </a:p>
          <a:p>
            <a:pPr algn="l">
              <a:lnSpc>
                <a:spcPts val="4065"/>
              </a:lnSpc>
            </a:pPr>
            <a:r>
              <a:rPr lang="en-US" sz="2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Covers out-of-pocket costs</a:t>
            </a:r>
          </a:p>
          <a:p>
            <a:pPr algn="l">
              <a:lnSpc>
                <a:spcPts val="4065"/>
              </a:lnSpc>
            </a:pPr>
          </a:p>
          <a:p>
            <a:pPr algn="l">
              <a:lnSpc>
                <a:spcPts val="4065"/>
              </a:lnSpc>
            </a:pPr>
          </a:p>
          <a:p>
            <a:pPr algn="l">
              <a:lnSpc>
                <a:spcPts val="4065"/>
              </a:lnSpc>
            </a:pPr>
            <a:r>
              <a:rPr lang="en-US" sz="2904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AND/OR</a:t>
            </a:r>
          </a:p>
          <a:p>
            <a:pPr algn="l">
              <a:lnSpc>
                <a:spcPts val="4065"/>
              </a:lnSpc>
            </a:pPr>
          </a:p>
          <a:p>
            <a:pPr algn="l">
              <a:lnSpc>
                <a:spcPts val="4065"/>
              </a:lnSpc>
            </a:pPr>
          </a:p>
          <a:p>
            <a:pPr algn="l">
              <a:lnSpc>
                <a:spcPts val="4065"/>
              </a:lnSpc>
            </a:pPr>
            <a:r>
              <a:rPr lang="en-US" sz="2904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Medicare Part D Plan</a:t>
            </a:r>
          </a:p>
          <a:p>
            <a:pPr algn="l">
              <a:lnSpc>
                <a:spcPts val="4065"/>
              </a:lnSpc>
            </a:pPr>
            <a:r>
              <a:rPr lang="en-US" sz="2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Helps pay for prescription </a:t>
            </a:r>
          </a:p>
          <a:p>
            <a:pPr algn="l">
              <a:lnSpc>
                <a:spcPts val="4065"/>
              </a:lnSpc>
            </a:pPr>
            <a:r>
              <a:rPr lang="en-US" sz="2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drugs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518630" y="330723"/>
            <a:ext cx="1632287" cy="1622783"/>
          </a:xfrm>
          <a:custGeom>
            <a:avLst/>
            <a:gdLst/>
            <a:ahLst/>
            <a:cxnLst/>
            <a:rect r="r" b="b" t="t" l="l"/>
            <a:pathLst>
              <a:path h="1622783" w="1632287">
                <a:moveTo>
                  <a:pt x="0" y="0"/>
                </a:moveTo>
                <a:lnTo>
                  <a:pt x="1632287" y="0"/>
                </a:lnTo>
                <a:lnTo>
                  <a:pt x="1632287" y="1622783"/>
                </a:lnTo>
                <a:lnTo>
                  <a:pt x="0" y="1622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911155" y="702563"/>
            <a:ext cx="847236" cy="879103"/>
          </a:xfrm>
          <a:custGeom>
            <a:avLst/>
            <a:gdLst/>
            <a:ahLst/>
            <a:cxnLst/>
            <a:rect r="r" b="b" t="t" l="l"/>
            <a:pathLst>
              <a:path h="879103" w="847236">
                <a:moveTo>
                  <a:pt x="0" y="0"/>
                </a:moveTo>
                <a:lnTo>
                  <a:pt x="847236" y="0"/>
                </a:lnTo>
                <a:lnTo>
                  <a:pt x="847236" y="879103"/>
                </a:lnTo>
                <a:lnTo>
                  <a:pt x="0" y="879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89642" y="579187"/>
            <a:ext cx="4508716" cy="925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36322" indent="-518161" lvl="1">
              <a:lnSpc>
                <a:spcPts val="6720"/>
              </a:lnSpc>
              <a:buAutoNum type="arabicPeriod" startAt="1"/>
            </a:pPr>
            <a:r>
              <a:rPr lang="en-US" sz="4800" spc="206">
                <a:solidFill>
                  <a:srgbClr val="000000"/>
                </a:solidFill>
                <a:latin typeface="Zing Rust Base Rough"/>
                <a:ea typeface="Zing Rust Base Rough"/>
                <a:cs typeface="Zing Rust Base Rough"/>
                <a:sym typeface="Zing Rust Base Rough"/>
              </a:rPr>
              <a:t> Set &amp; Forget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07295" y="579187"/>
            <a:ext cx="4856624" cy="925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36322" indent="-518161" lvl="1">
              <a:lnSpc>
                <a:spcPts val="6720"/>
              </a:lnSpc>
              <a:buAutoNum type="arabicPeriod" startAt="1"/>
            </a:pPr>
            <a:r>
              <a:rPr lang="en-US" sz="4800" spc="206">
                <a:solidFill>
                  <a:srgbClr val="000000"/>
                </a:solidFill>
                <a:latin typeface="Zing Rust Base Rough"/>
                <a:ea typeface="Zing Rust Base Rough"/>
                <a:cs typeface="Zing Rust Base Rough"/>
                <a:sym typeface="Zing Rust Base Rough"/>
              </a:rPr>
              <a:t> Pay as you go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230199" y="2108449"/>
            <a:ext cx="5013146" cy="895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62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Enroll in Original Medicare and add 1 or both options below: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542615" y="2108449"/>
            <a:ext cx="5121303" cy="895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262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Enroll in Original Medicare and select an Advantage Plan: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542615" y="3603925"/>
            <a:ext cx="4898975" cy="3574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5"/>
              </a:lnSpc>
            </a:pPr>
            <a:r>
              <a:rPr lang="en-US" sz="2904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C</a:t>
            </a:r>
          </a:p>
          <a:p>
            <a:pPr algn="l">
              <a:lnSpc>
                <a:spcPts val="4065"/>
              </a:lnSpc>
            </a:pPr>
            <a:r>
              <a:rPr lang="en-US" sz="2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Combines Part A &amp; B in one </a:t>
            </a:r>
          </a:p>
          <a:p>
            <a:pPr algn="l">
              <a:lnSpc>
                <a:spcPts val="4065"/>
              </a:lnSpc>
            </a:pPr>
            <a:r>
              <a:rPr lang="en-US" sz="2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plan along with...</a:t>
            </a:r>
          </a:p>
          <a:p>
            <a:pPr algn="l">
              <a:lnSpc>
                <a:spcPts val="4065"/>
              </a:lnSpc>
            </a:pPr>
          </a:p>
          <a:p>
            <a:pPr algn="l">
              <a:lnSpc>
                <a:spcPts val="4065"/>
              </a:lnSpc>
            </a:pPr>
            <a:r>
              <a:rPr lang="en-US" sz="2904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D</a:t>
            </a:r>
          </a:p>
          <a:p>
            <a:pPr algn="l">
              <a:lnSpc>
                <a:spcPts val="4065"/>
              </a:lnSpc>
            </a:pPr>
            <a:r>
              <a:rPr lang="en-US" sz="2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Helps pay for prescription </a:t>
            </a:r>
          </a:p>
          <a:p>
            <a:pPr algn="l">
              <a:lnSpc>
                <a:spcPts val="4065"/>
              </a:lnSpc>
            </a:pPr>
            <a:r>
              <a:rPr lang="en-US" sz="2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drugs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542615" y="7900291"/>
            <a:ext cx="4898975" cy="1516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5"/>
              </a:lnSpc>
            </a:pPr>
            <a:r>
              <a:rPr lang="en-US" sz="2904" i="true" b="true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Plus: </a:t>
            </a:r>
            <a:r>
              <a:rPr lang="en-US" sz="2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may offer additional benefits such as:</a:t>
            </a:r>
          </a:p>
          <a:p>
            <a:pPr algn="l">
              <a:lnSpc>
                <a:spcPts val="4065"/>
              </a:lnSpc>
            </a:pPr>
            <a:r>
              <a:rPr lang="en-US" sz="2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dental, vision, hearing, etc</a:t>
            </a:r>
          </a:p>
        </p:txBody>
      </p:sp>
    </p:spTree>
  </p:cSld>
  <p:clrMapOvr>
    <a:masterClrMapping/>
  </p:clrMapOvr>
  <p:transition spd="fast">
    <p:wipe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88494" y="1028700"/>
            <a:ext cx="8070806" cy="5387263"/>
          </a:xfrm>
          <a:custGeom>
            <a:avLst/>
            <a:gdLst/>
            <a:ahLst/>
            <a:cxnLst/>
            <a:rect r="r" b="b" t="t" l="l"/>
            <a:pathLst>
              <a:path h="5387263" w="8070806">
                <a:moveTo>
                  <a:pt x="0" y="0"/>
                </a:moveTo>
                <a:lnTo>
                  <a:pt x="8070806" y="0"/>
                </a:lnTo>
                <a:lnTo>
                  <a:pt x="8070806" y="5387263"/>
                </a:lnTo>
                <a:lnTo>
                  <a:pt x="0" y="5387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73194" y="1629407"/>
            <a:ext cx="16230600" cy="7256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00"/>
              </a:lnSpc>
            </a:pPr>
          </a:p>
          <a:p>
            <a:pPr algn="l">
              <a:lnSpc>
                <a:spcPts val="12400"/>
              </a:lnSpc>
            </a:pPr>
            <a:r>
              <a:rPr lang="en-US" sz="12400" spc="-496">
                <a:solidFill>
                  <a:srgbClr val="F0EB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OPTION 1:</a:t>
            </a:r>
          </a:p>
          <a:p>
            <a:pPr algn="l">
              <a:lnSpc>
                <a:spcPts val="8000"/>
              </a:lnSpc>
            </a:pPr>
          </a:p>
          <a:p>
            <a:pPr algn="l">
              <a:lnSpc>
                <a:spcPts val="12400"/>
              </a:lnSpc>
            </a:pPr>
          </a:p>
          <a:p>
            <a:pPr algn="l">
              <a:lnSpc>
                <a:spcPts val="11500"/>
              </a:lnSpc>
            </a:pPr>
            <a:r>
              <a:rPr lang="en-US" sz="11500" spc="-460">
                <a:solidFill>
                  <a:srgbClr val="F0EB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SUPPLEMENT + PART D</a:t>
            </a:r>
          </a:p>
        </p:txBody>
      </p:sp>
    </p:spTree>
  </p:cSld>
  <p:clrMapOvr>
    <a:masterClrMapping/>
  </p:clrMapOvr>
  <p:transition spd="fast">
    <p:wipe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41333" y="2725311"/>
            <a:ext cx="12005335" cy="7127676"/>
          </a:xfrm>
          <a:custGeom>
            <a:avLst/>
            <a:gdLst/>
            <a:ahLst/>
            <a:cxnLst/>
            <a:rect r="r" b="b" t="t" l="l"/>
            <a:pathLst>
              <a:path h="7127676" w="12005335">
                <a:moveTo>
                  <a:pt x="0" y="0"/>
                </a:moveTo>
                <a:lnTo>
                  <a:pt x="12005334" y="0"/>
                </a:lnTo>
                <a:lnTo>
                  <a:pt x="12005334" y="7127675"/>
                </a:lnTo>
                <a:lnTo>
                  <a:pt x="0" y="7127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909211"/>
            <a:ext cx="16230600" cy="1816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spc="-279">
                <a:solidFill>
                  <a:srgbClr val="F0EB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ABOUT MEDICARE SUPPLEMENT PLANS (MEDIGAP)</a:t>
            </a:r>
          </a:p>
        </p:txBody>
      </p:sp>
    </p:spTree>
  </p:cSld>
  <p:clrMapOvr>
    <a:masterClrMapping/>
  </p:clrMapOvr>
  <p:transition spd="fast">
    <p:wipe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B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307" y="2917781"/>
            <a:ext cx="16504838" cy="6576911"/>
          </a:xfrm>
          <a:custGeom>
            <a:avLst/>
            <a:gdLst/>
            <a:ahLst/>
            <a:cxnLst/>
            <a:rect r="r" b="b" t="t" l="l"/>
            <a:pathLst>
              <a:path h="6576911" w="16504838">
                <a:moveTo>
                  <a:pt x="0" y="0"/>
                </a:moveTo>
                <a:lnTo>
                  <a:pt x="16504838" y="0"/>
                </a:lnTo>
                <a:lnTo>
                  <a:pt x="16504838" y="6576910"/>
                </a:lnTo>
                <a:lnTo>
                  <a:pt x="0" y="6576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" t="-1560" r="-602" b="-60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56992" y="7616215"/>
            <a:ext cx="1477119" cy="730576"/>
          </a:xfrm>
          <a:custGeom>
            <a:avLst/>
            <a:gdLst/>
            <a:ahLst/>
            <a:cxnLst/>
            <a:rect r="r" b="b" t="t" l="l"/>
            <a:pathLst>
              <a:path h="730576" w="1477119">
                <a:moveTo>
                  <a:pt x="0" y="0"/>
                </a:moveTo>
                <a:lnTo>
                  <a:pt x="1477119" y="0"/>
                </a:lnTo>
                <a:lnTo>
                  <a:pt x="1477119" y="730576"/>
                </a:lnTo>
                <a:lnTo>
                  <a:pt x="0" y="730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68" t="0" r="-426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815779" y="4031055"/>
            <a:ext cx="424683" cy="1817941"/>
          </a:xfrm>
          <a:custGeom>
            <a:avLst/>
            <a:gdLst/>
            <a:ahLst/>
            <a:cxnLst/>
            <a:rect r="r" b="b" t="t" l="l"/>
            <a:pathLst>
              <a:path h="1817941" w="424683">
                <a:moveTo>
                  <a:pt x="0" y="0"/>
                </a:moveTo>
                <a:lnTo>
                  <a:pt x="424683" y="0"/>
                </a:lnTo>
                <a:lnTo>
                  <a:pt x="424683" y="1817941"/>
                </a:lnTo>
                <a:lnTo>
                  <a:pt x="0" y="18179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0347" y="8997477"/>
            <a:ext cx="3932014" cy="451630"/>
          </a:xfrm>
          <a:custGeom>
            <a:avLst/>
            <a:gdLst/>
            <a:ahLst/>
            <a:cxnLst/>
            <a:rect r="r" b="b" t="t" l="l"/>
            <a:pathLst>
              <a:path h="451630" w="3932014">
                <a:moveTo>
                  <a:pt x="0" y="0"/>
                </a:moveTo>
                <a:lnTo>
                  <a:pt x="3932014" y="0"/>
                </a:lnTo>
                <a:lnTo>
                  <a:pt x="3932014" y="451631"/>
                </a:lnTo>
                <a:lnTo>
                  <a:pt x="0" y="451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8000"/>
            </a:blip>
            <a:stretch>
              <a:fillRect l="0" t="-117162" r="0" b="-26168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609178" y="9081790"/>
            <a:ext cx="1582190" cy="367318"/>
          </a:xfrm>
          <a:custGeom>
            <a:avLst/>
            <a:gdLst/>
            <a:ahLst/>
            <a:cxnLst/>
            <a:rect r="r" b="b" t="t" l="l"/>
            <a:pathLst>
              <a:path h="367318" w="1582190">
                <a:moveTo>
                  <a:pt x="0" y="0"/>
                </a:moveTo>
                <a:lnTo>
                  <a:pt x="1582189" y="0"/>
                </a:lnTo>
                <a:lnTo>
                  <a:pt x="1582189" y="367318"/>
                </a:lnTo>
                <a:lnTo>
                  <a:pt x="0" y="3673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8000"/>
            </a:blip>
            <a:stretch>
              <a:fillRect l="-39903" t="-50313" r="0" b="-18112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126820" y="2917781"/>
            <a:ext cx="257997" cy="327615"/>
          </a:xfrm>
          <a:custGeom>
            <a:avLst/>
            <a:gdLst/>
            <a:ahLst/>
            <a:cxnLst/>
            <a:rect r="r" b="b" t="t" l="l"/>
            <a:pathLst>
              <a:path h="327615" w="257997">
                <a:moveTo>
                  <a:pt x="0" y="0"/>
                </a:moveTo>
                <a:lnTo>
                  <a:pt x="257997" y="0"/>
                </a:lnTo>
                <a:lnTo>
                  <a:pt x="257997" y="327615"/>
                </a:lnTo>
                <a:lnTo>
                  <a:pt x="0" y="3276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01303" y="2753973"/>
            <a:ext cx="257997" cy="327615"/>
          </a:xfrm>
          <a:custGeom>
            <a:avLst/>
            <a:gdLst/>
            <a:ahLst/>
            <a:cxnLst/>
            <a:rect r="r" b="b" t="t" l="l"/>
            <a:pathLst>
              <a:path h="327615" w="257997">
                <a:moveTo>
                  <a:pt x="0" y="0"/>
                </a:moveTo>
                <a:lnTo>
                  <a:pt x="257997" y="0"/>
                </a:lnTo>
                <a:lnTo>
                  <a:pt x="257997" y="327615"/>
                </a:lnTo>
                <a:lnTo>
                  <a:pt x="0" y="3276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888935" y="2949799"/>
            <a:ext cx="591194" cy="591194"/>
          </a:xfrm>
          <a:custGeom>
            <a:avLst/>
            <a:gdLst/>
            <a:ahLst/>
            <a:cxnLst/>
            <a:rect r="r" b="b" t="t" l="l"/>
            <a:pathLst>
              <a:path h="591194" w="591194">
                <a:moveTo>
                  <a:pt x="0" y="0"/>
                </a:moveTo>
                <a:lnTo>
                  <a:pt x="591194" y="0"/>
                </a:lnTo>
                <a:lnTo>
                  <a:pt x="591194" y="591194"/>
                </a:lnTo>
                <a:lnTo>
                  <a:pt x="0" y="591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633561"/>
            <a:ext cx="9740097" cy="195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69"/>
              </a:lnSpc>
            </a:pPr>
            <a:r>
              <a:rPr lang="en-US" sz="6499" spc="-259">
                <a:solidFill>
                  <a:srgbClr val="6F8DB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YOUR MEDICARE SUPPLEMENT OPTIONS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567246" y="460841"/>
            <a:ext cx="6692054" cy="2286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b="true" sz="1800" spc="-54">
                <a:solidFill>
                  <a:srgbClr val="22222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NOTE:</a:t>
            </a:r>
            <a:r>
              <a:rPr lang="en-US" sz="1800" spc="-54">
                <a:solidFill>
                  <a:srgbClr val="222222"/>
                </a:solidFill>
                <a:latin typeface="IBM Plex Mono"/>
                <a:ea typeface="IBM Plex Mono"/>
                <a:cs typeface="IBM Plex Mono"/>
                <a:sym typeface="IBM Plex Mono"/>
              </a:rPr>
              <a:t> PLANS WILL BE THE SAME FROM CARRIER TO CARRIER, THE MAIN DIFFERENCE BETWEEN CARRRIERS IS THE PRICE. </a:t>
            </a:r>
            <a:r>
              <a:rPr lang="en-US" b="true" sz="1800" spc="-54">
                <a:solidFill>
                  <a:srgbClr val="22222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THE MOST COMMON PLAN TODAY IS PLAN G SINCE IT OFFERS THE MOST COVERAGE.</a:t>
            </a:r>
          </a:p>
          <a:p>
            <a:pPr algn="just">
              <a:lnSpc>
                <a:spcPts val="1200"/>
              </a:lnSpc>
            </a:pPr>
          </a:p>
          <a:p>
            <a:pPr algn="just" marL="0" indent="0" lvl="0">
              <a:lnSpc>
                <a:spcPts val="2160"/>
              </a:lnSpc>
            </a:pPr>
            <a:r>
              <a:rPr lang="en-US" sz="1800" spc="-54">
                <a:solidFill>
                  <a:srgbClr val="222222"/>
                </a:solidFill>
                <a:latin typeface="IBM Plex Mono"/>
                <a:ea typeface="IBM Plex Mono"/>
                <a:cs typeface="IBM Plex Mono"/>
                <a:sym typeface="IBM Plex Mono"/>
              </a:rPr>
              <a:t>*</a:t>
            </a:r>
            <a:r>
              <a:rPr lang="en-US" b="true" sz="1800" spc="-54">
                <a:solidFill>
                  <a:srgbClr val="22222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PLANS F &amp; G</a:t>
            </a:r>
            <a:r>
              <a:rPr lang="en-US" sz="1800" spc="-54">
                <a:solidFill>
                  <a:srgbClr val="222222"/>
                </a:solidFill>
                <a:latin typeface="IBM Plex Mono"/>
                <a:ea typeface="IBM Plex Mono"/>
                <a:cs typeface="IBM Plex Mono"/>
                <a:sym typeface="IBM Plex Mono"/>
              </a:rPr>
              <a:t> MAY ALSO HAVE HIGH DEDUCTIBLE OPTIONS. HOWEVER, </a:t>
            </a:r>
            <a:r>
              <a:rPr lang="en-US" b="true" sz="1800" spc="-54">
                <a:solidFill>
                  <a:srgbClr val="222222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PLANS C &amp; F</a:t>
            </a:r>
            <a:r>
              <a:rPr lang="en-US" sz="1800" spc="-54">
                <a:solidFill>
                  <a:srgbClr val="222222"/>
                </a:solidFill>
                <a:latin typeface="IBM Plex Mono"/>
                <a:ea typeface="IBM Plex Mono"/>
                <a:cs typeface="IBM Plex Mono"/>
                <a:sym typeface="IBM Plex Mono"/>
              </a:rPr>
              <a:t> ARE NO LONGER AVAILABLE TO PEOPLE NEW TO MEDICARE ON OR AFTER JANUARY 1, 2020 AS PLANS CAN NO LONGER COVER THE PART B DEDUCTIBLE.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7851638"/>
            <a:ext cx="141346" cy="495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2888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-</a:t>
            </a:r>
          </a:p>
        </p:txBody>
      </p:sp>
    </p:spTree>
  </p:cSld>
  <p:clrMapOvr>
    <a:masterClrMapping/>
  </p:clrMapOvr>
  <p:transition spd="fast">
    <p:wipe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B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33119" y="1028700"/>
            <a:ext cx="10826181" cy="8229600"/>
          </a:xfrm>
          <a:custGeom>
            <a:avLst/>
            <a:gdLst/>
            <a:ahLst/>
            <a:cxnLst/>
            <a:rect r="r" b="b" t="t" l="l"/>
            <a:pathLst>
              <a:path h="8229600" w="10826181">
                <a:moveTo>
                  <a:pt x="0" y="0"/>
                </a:moveTo>
                <a:lnTo>
                  <a:pt x="10826181" y="0"/>
                </a:lnTo>
                <a:lnTo>
                  <a:pt x="108261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724" y="1452685"/>
            <a:ext cx="5701396" cy="72197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18"/>
              </a:lnSpc>
            </a:pPr>
            <a:r>
              <a:rPr lang="en-US" sz="8084" spc="-323">
                <a:solidFill>
                  <a:srgbClr val="6F8DB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ABOUT </a:t>
            </a:r>
          </a:p>
          <a:p>
            <a:pPr algn="ctr">
              <a:lnSpc>
                <a:spcPts val="11318"/>
              </a:lnSpc>
            </a:pPr>
            <a:r>
              <a:rPr lang="en-US" sz="8084" spc="-323">
                <a:solidFill>
                  <a:srgbClr val="6F8DB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PART D:</a:t>
            </a:r>
          </a:p>
          <a:p>
            <a:pPr algn="ctr">
              <a:lnSpc>
                <a:spcPts val="8658"/>
              </a:lnSpc>
            </a:pPr>
          </a:p>
          <a:p>
            <a:pPr algn="ctr">
              <a:lnSpc>
                <a:spcPts val="8658"/>
              </a:lnSpc>
            </a:pPr>
            <a:r>
              <a:rPr lang="en-US" sz="6184" spc="-247">
                <a:solidFill>
                  <a:srgbClr val="6F8DB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MEDICARE PRESCRIPTION DRUG PLAN</a:t>
            </a:r>
          </a:p>
        </p:txBody>
      </p:sp>
    </p:spTree>
  </p:cSld>
  <p:clrMapOvr>
    <a:masterClrMapping/>
  </p:clrMapOvr>
  <p:transition spd="fast">
    <p:wipe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257300"/>
            <a:ext cx="16230600" cy="8283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00"/>
              </a:lnSpc>
            </a:pPr>
          </a:p>
          <a:p>
            <a:pPr algn="l">
              <a:lnSpc>
                <a:spcPts val="12400"/>
              </a:lnSpc>
            </a:pPr>
            <a:r>
              <a:rPr lang="en-US" sz="12400" spc="-496">
                <a:solidFill>
                  <a:srgbClr val="F0EB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OPTION 2:</a:t>
            </a:r>
          </a:p>
          <a:p>
            <a:pPr algn="l">
              <a:lnSpc>
                <a:spcPts val="14400"/>
              </a:lnSpc>
            </a:pPr>
          </a:p>
          <a:p>
            <a:pPr algn="l">
              <a:lnSpc>
                <a:spcPts val="14012"/>
              </a:lnSpc>
            </a:pPr>
            <a:r>
              <a:rPr lang="en-US" sz="12400" spc="-496">
                <a:solidFill>
                  <a:srgbClr val="F0EB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PART C</a:t>
            </a:r>
          </a:p>
          <a:p>
            <a:pPr algn="l">
              <a:lnSpc>
                <a:spcPts val="12317"/>
              </a:lnSpc>
            </a:pPr>
            <a:r>
              <a:rPr lang="en-US" sz="10900" spc="-436">
                <a:solidFill>
                  <a:srgbClr val="F0EB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MEDICARE ADVANTAGE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960398" y="1028700"/>
            <a:ext cx="6036929" cy="6546002"/>
          </a:xfrm>
          <a:custGeom>
            <a:avLst/>
            <a:gdLst/>
            <a:ahLst/>
            <a:cxnLst/>
            <a:rect r="r" b="b" t="t" l="l"/>
            <a:pathLst>
              <a:path h="6546002" w="6036929">
                <a:moveTo>
                  <a:pt x="0" y="0"/>
                </a:moveTo>
                <a:lnTo>
                  <a:pt x="6036930" y="0"/>
                </a:lnTo>
                <a:lnTo>
                  <a:pt x="6036930" y="6546002"/>
                </a:lnTo>
                <a:lnTo>
                  <a:pt x="0" y="6546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1926" t="-11180" r="0" b="-1021"/>
            </a:stretch>
          </a:blipFill>
        </p:spPr>
      </p:sp>
    </p:spTree>
  </p:cSld>
  <p:clrMapOvr>
    <a:masterClrMapping/>
  </p:clrMapOvr>
  <p:transition spd="fast">
    <p:wipe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DAGpc4mTuTU</dc:identifier>
  <dcterms:modified xsi:type="dcterms:W3CDTF">2011-08-01T06:04:30Z</dcterms:modified>
  <cp:revision>1</cp:revision>
  <dc:title>New to Medicare</dc:title>
</cp:coreProperties>
</file>