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7772400" cy="100584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749EB-2418-48B8-A5E2-97B1071C5F49}" v="3" dt="2024-08-03T00:28:45.05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1"/>
    <p:restoredTop sz="94637"/>
  </p:normalViewPr>
  <p:slideViewPr>
    <p:cSldViewPr snapToGrid="0">
      <p:cViewPr varScale="1">
        <p:scale>
          <a:sx n="103" d="100"/>
          <a:sy n="103" d="100"/>
        </p:scale>
        <p:origin x="402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Jones" userId="3d0ef40f4589d263" providerId="LiveId" clId="{8B4749EB-2418-48B8-A5E2-97B1071C5F49}"/>
    <pc:docChg chg="custSel modSld modNotesMaster">
      <pc:chgData name="Linda Jones" userId="3d0ef40f4589d263" providerId="LiveId" clId="{8B4749EB-2418-48B8-A5E2-97B1071C5F49}" dt="2024-08-03T00:30:13.008" v="157" actId="20577"/>
      <pc:docMkLst>
        <pc:docMk/>
      </pc:docMkLst>
      <pc:sldChg chg="modSp mod">
        <pc:chgData name="Linda Jones" userId="3d0ef40f4589d263" providerId="LiveId" clId="{8B4749EB-2418-48B8-A5E2-97B1071C5F49}" dt="2024-08-03T00:23:03.789" v="81" actId="20577"/>
        <pc:sldMkLst>
          <pc:docMk/>
          <pc:sldMk cId="0" sldId="256"/>
        </pc:sldMkLst>
        <pc:spChg chg="mod">
          <ac:chgData name="Linda Jones" userId="3d0ef40f4589d263" providerId="LiveId" clId="{8B4749EB-2418-48B8-A5E2-97B1071C5F49}" dt="2024-08-03T00:23:03.789" v="81" actId="20577"/>
          <ac:spMkLst>
            <pc:docMk/>
            <pc:sldMk cId="0" sldId="256"/>
            <ac:spMk id="105" creationId="{00000000-0000-0000-0000-000000000000}"/>
          </ac:spMkLst>
        </pc:spChg>
      </pc:sldChg>
      <pc:sldChg chg="addSp modSp mod">
        <pc:chgData name="Linda Jones" userId="3d0ef40f4589d263" providerId="LiveId" clId="{8B4749EB-2418-48B8-A5E2-97B1071C5F49}" dt="2024-08-03T00:30:13.008" v="157" actId="20577"/>
        <pc:sldMkLst>
          <pc:docMk/>
          <pc:sldMk cId="0" sldId="257"/>
        </pc:sldMkLst>
        <pc:spChg chg="mod">
          <ac:chgData name="Linda Jones" userId="3d0ef40f4589d263" providerId="LiveId" clId="{8B4749EB-2418-48B8-A5E2-97B1071C5F49}" dt="2024-08-03T00:30:13.008" v="157" actId="20577"/>
          <ac:spMkLst>
            <pc:docMk/>
            <pc:sldMk cId="0" sldId="257"/>
            <ac:spMk id="126" creationId="{00000000-0000-0000-0000-000000000000}"/>
          </ac:spMkLst>
        </pc:spChg>
        <pc:picChg chg="add mod">
          <ac:chgData name="Linda Jones" userId="3d0ef40f4589d263" providerId="LiveId" clId="{8B4749EB-2418-48B8-A5E2-97B1071C5F49}" dt="2024-08-03T00:25:32.874" v="87" actId="14100"/>
          <ac:picMkLst>
            <pc:docMk/>
            <pc:sldMk cId="0" sldId="257"/>
            <ac:picMk id="2" creationId="{7AFA6EAB-56E9-B56A-018B-FFD9DCFCB8D8}"/>
          </ac:picMkLst>
        </pc:picChg>
        <pc:picChg chg="add mod">
          <ac:chgData name="Linda Jones" userId="3d0ef40f4589d263" providerId="LiveId" clId="{8B4749EB-2418-48B8-A5E2-97B1071C5F49}" dt="2024-08-03T00:28:55.577" v="128" actId="14100"/>
          <ac:picMkLst>
            <pc:docMk/>
            <pc:sldMk cId="0" sldId="257"/>
            <ac:picMk id="4" creationId="{96402622-C3F4-EF47-802E-0B768EDA37D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90750" y="704850"/>
            <a:ext cx="2720975" cy="3519488"/>
          </a:xfrm>
          <a:prstGeom prst="rect">
            <a:avLst/>
          </a:prstGeom>
        </p:spPr>
        <p:txBody>
          <a:bodyPr lIns="94229" tIns="47114" rIns="94229" bIns="47114"/>
          <a:lstStyle/>
          <a:p>
            <a:endParaRPr/>
          </a:p>
        </p:txBody>
      </p:sp>
      <p:sp>
        <p:nvSpPr>
          <p:cNvPr id="92" name="Shape 92"/>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1"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half"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88620" y="135043"/>
            <a:ext cx="6995160" cy="2211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88620" y="2346960"/>
            <a:ext cx="6995160" cy="7711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2"/>
          <p:cNvSpPr/>
          <p:nvPr/>
        </p:nvSpPr>
        <p:spPr>
          <a:xfrm>
            <a:off x="78463" y="1382313"/>
            <a:ext cx="7615474" cy="2259210"/>
          </a:xfrm>
          <a:prstGeom prst="rect">
            <a:avLst/>
          </a:prstGeom>
          <a:blipFill>
            <a:blip r:embed="rId2"/>
            <a:stretch>
              <a:fillRect/>
            </a:stretch>
          </a:blipFill>
          <a:ln w="12700">
            <a:miter lim="400000"/>
          </a:ln>
        </p:spPr>
        <p:txBody>
          <a:bodyPr lIns="45719" rIns="45719"/>
          <a:lstStyle/>
          <a:p>
            <a:endParaRPr/>
          </a:p>
        </p:txBody>
      </p:sp>
      <p:sp>
        <p:nvSpPr>
          <p:cNvPr id="95" name="Freeform 4"/>
          <p:cNvSpPr/>
          <p:nvPr/>
        </p:nvSpPr>
        <p:spPr>
          <a:xfrm>
            <a:off x="78464" y="3708777"/>
            <a:ext cx="7615474" cy="425780"/>
          </a:xfrm>
          <a:prstGeom prst="rect">
            <a:avLst/>
          </a:prstGeom>
          <a:solidFill>
            <a:srgbClr val="0CC0DF"/>
          </a:solidFill>
          <a:ln w="12700">
            <a:miter lim="400000"/>
          </a:ln>
        </p:spPr>
        <p:txBody>
          <a:bodyPr lIns="45719" rIns="45719"/>
          <a:lstStyle/>
          <a:p>
            <a:endParaRPr/>
          </a:p>
        </p:txBody>
      </p:sp>
      <p:sp>
        <p:nvSpPr>
          <p:cNvPr id="96" name="Freeform 5"/>
          <p:cNvSpPr/>
          <p:nvPr/>
        </p:nvSpPr>
        <p:spPr>
          <a:xfrm>
            <a:off x="5628868" y="293976"/>
            <a:ext cx="1638082" cy="373029"/>
          </a:xfrm>
          <a:prstGeom prst="rect">
            <a:avLst/>
          </a:prstGeom>
          <a:blipFill>
            <a:blip r:embed="rId3"/>
            <a:stretch>
              <a:fillRect/>
            </a:stretch>
          </a:blipFill>
          <a:ln w="12700">
            <a:miter lim="400000"/>
          </a:ln>
        </p:spPr>
        <p:txBody>
          <a:bodyPr lIns="45719" rIns="45719"/>
          <a:lstStyle/>
          <a:p>
            <a:endParaRPr/>
          </a:p>
        </p:txBody>
      </p:sp>
      <p:sp>
        <p:nvSpPr>
          <p:cNvPr id="97" name="Freeform 7"/>
          <p:cNvSpPr/>
          <p:nvPr/>
        </p:nvSpPr>
        <p:spPr>
          <a:xfrm>
            <a:off x="4253636" y="8167164"/>
            <a:ext cx="3246178" cy="1337125"/>
          </a:xfrm>
          <a:prstGeom prst="rect">
            <a:avLst/>
          </a:prstGeom>
          <a:solidFill>
            <a:srgbClr val="BDDD34">
              <a:alpha val="32941"/>
            </a:srgbClr>
          </a:solidFill>
          <a:ln w="12700">
            <a:miter lim="400000"/>
          </a:ln>
        </p:spPr>
        <p:txBody>
          <a:bodyPr lIns="45719" rIns="45719"/>
          <a:lstStyle/>
          <a:p>
            <a:endParaRPr/>
          </a:p>
        </p:txBody>
      </p:sp>
      <p:sp>
        <p:nvSpPr>
          <p:cNvPr id="98" name="Freeform 9"/>
          <p:cNvSpPr/>
          <p:nvPr/>
        </p:nvSpPr>
        <p:spPr>
          <a:xfrm>
            <a:off x="4253636" y="6642131"/>
            <a:ext cx="3246177" cy="1525033"/>
          </a:xfrm>
          <a:prstGeom prst="rect">
            <a:avLst/>
          </a:prstGeom>
          <a:blipFill>
            <a:blip r:embed="rId4"/>
            <a:stretch>
              <a:fillRect/>
            </a:stretch>
          </a:blipFill>
          <a:ln w="12700">
            <a:miter lim="400000"/>
          </a:ln>
        </p:spPr>
        <p:txBody>
          <a:bodyPr lIns="45719" rIns="45719"/>
          <a:lstStyle/>
          <a:p>
            <a:endParaRPr/>
          </a:p>
        </p:txBody>
      </p:sp>
      <p:sp>
        <p:nvSpPr>
          <p:cNvPr id="99" name="Freeform 10"/>
          <p:cNvSpPr/>
          <p:nvPr/>
        </p:nvSpPr>
        <p:spPr>
          <a:xfrm>
            <a:off x="4305441" y="8073210"/>
            <a:ext cx="1473043" cy="1156339"/>
          </a:xfrm>
          <a:prstGeom prst="rect">
            <a:avLst/>
          </a:prstGeom>
          <a:blipFill>
            <a:blip r:embed="rId5"/>
            <a:stretch>
              <a:fillRect/>
            </a:stretch>
          </a:blipFill>
          <a:ln w="12700">
            <a:miter lim="400000"/>
          </a:ln>
        </p:spPr>
        <p:txBody>
          <a:bodyPr lIns="45719" rIns="45719"/>
          <a:lstStyle/>
          <a:p>
            <a:endParaRPr/>
          </a:p>
        </p:txBody>
      </p:sp>
      <p:sp>
        <p:nvSpPr>
          <p:cNvPr id="100" name="AutoShape 11"/>
          <p:cNvSpPr/>
          <p:nvPr/>
        </p:nvSpPr>
        <p:spPr>
          <a:xfrm flipV="1">
            <a:off x="258856" y="9504288"/>
            <a:ext cx="7254687" cy="38101"/>
          </a:xfrm>
          <a:prstGeom prst="line">
            <a:avLst/>
          </a:prstGeom>
          <a:ln w="38100">
            <a:solidFill>
              <a:srgbClr val="000000"/>
            </a:solidFill>
          </a:ln>
        </p:spPr>
        <p:txBody>
          <a:bodyPr lIns="45719" rIns="45719"/>
          <a:lstStyle/>
          <a:p>
            <a:endParaRPr/>
          </a:p>
        </p:txBody>
      </p:sp>
      <p:sp>
        <p:nvSpPr>
          <p:cNvPr id="101" name="TextBox 12"/>
          <p:cNvSpPr txBox="1"/>
          <p:nvPr/>
        </p:nvSpPr>
        <p:spPr>
          <a:xfrm>
            <a:off x="3117034" y="605790"/>
            <a:ext cx="4655366" cy="740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6100"/>
              </a:lnSpc>
              <a:defRPr sz="4400" b="1">
                <a:latin typeface="Times New Roman"/>
                <a:ea typeface="Times New Roman"/>
                <a:cs typeface="Times New Roman"/>
                <a:sym typeface="Times New Roman"/>
              </a:defRPr>
            </a:lvl1pPr>
          </a:lstStyle>
          <a:p>
            <a:r>
              <a:t>NEWSLETTER</a:t>
            </a:r>
          </a:p>
        </p:txBody>
      </p:sp>
      <p:sp>
        <p:nvSpPr>
          <p:cNvPr id="102" name="TextBox 13"/>
          <p:cNvSpPr txBox="1"/>
          <p:nvPr/>
        </p:nvSpPr>
        <p:spPr>
          <a:xfrm>
            <a:off x="78463" y="3745527"/>
            <a:ext cx="7615475" cy="249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2000"/>
              </a:lnSpc>
              <a:defRPr sz="1700" b="1">
                <a:solidFill>
                  <a:srgbClr val="FFFFFF"/>
                </a:solidFill>
                <a:latin typeface="Times New Roman"/>
                <a:ea typeface="Times New Roman"/>
                <a:cs typeface="Times New Roman"/>
                <a:sym typeface="Times New Roman"/>
              </a:defRPr>
            </a:pPr>
            <a:r>
              <a:t>Water-Wise Living: </a:t>
            </a:r>
            <a:r>
              <a:rPr b="0"/>
              <a:t>Thirst-Quenching Tips for Thriving Gardens in Dry Heat</a:t>
            </a:r>
          </a:p>
        </p:txBody>
      </p:sp>
      <p:sp>
        <p:nvSpPr>
          <p:cNvPr id="103" name="TextBox 14"/>
          <p:cNvSpPr txBox="1"/>
          <p:nvPr/>
        </p:nvSpPr>
        <p:spPr>
          <a:xfrm>
            <a:off x="196389" y="4265326"/>
            <a:ext cx="3888670" cy="4833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lnSpc>
                <a:spcPts val="1500"/>
              </a:lnSpc>
              <a:defRPr sz="1200">
                <a:latin typeface="Times New Roman"/>
                <a:ea typeface="Times New Roman"/>
                <a:cs typeface="Times New Roman"/>
                <a:sym typeface="Times New Roman"/>
              </a:defRPr>
            </a:pPr>
            <a:r>
              <a:t>Conserving water in dry, hot climates is crucial for both environmental sustainability and efficient water use. Here is a list of ways to conserve water:</a:t>
            </a:r>
          </a:p>
          <a:p>
            <a:pPr algn="just">
              <a:lnSpc>
                <a:spcPts val="1400"/>
              </a:lnSpc>
              <a:defRPr sz="1200">
                <a:latin typeface="Times New Roman"/>
                <a:ea typeface="Times New Roman"/>
                <a:cs typeface="Times New Roman"/>
                <a:sym typeface="Times New Roman"/>
              </a:defRPr>
            </a:pPr>
            <a:endParaRPr/>
          </a:p>
          <a:p>
            <a:pPr marL="237491" lvl="1" indent="-118745" algn="just">
              <a:lnSpc>
                <a:spcPts val="1400"/>
              </a:lnSpc>
              <a:buSzPct val="100000"/>
              <a:buFont typeface="Arial"/>
              <a:buChar char="•"/>
              <a:defRPr sz="1100" b="1">
                <a:latin typeface="Times New Roman"/>
                <a:ea typeface="Times New Roman"/>
                <a:cs typeface="Times New Roman"/>
                <a:sym typeface="Times New Roman"/>
              </a:defRPr>
            </a:pPr>
            <a:r>
              <a:t>Drip Irrigation</a:t>
            </a:r>
            <a:r>
              <a:rPr b="0"/>
              <a:t>: Use drip irrigation systems for plants and gardens. This method delivers water directly to the base of plants, minimizing evaporation and runoff.</a:t>
            </a:r>
          </a:p>
          <a:p>
            <a:pPr algn="just">
              <a:lnSpc>
                <a:spcPts val="1400"/>
              </a:lnSpc>
              <a:defRPr sz="1100">
                <a:latin typeface="Times New Roman"/>
                <a:ea typeface="Times New Roman"/>
                <a:cs typeface="Times New Roman"/>
                <a:sym typeface="Times New Roman"/>
              </a:defRPr>
            </a:pPr>
            <a:endParaRPr b="0"/>
          </a:p>
          <a:p>
            <a:pPr marL="237491" lvl="1" indent="-118745" algn="just">
              <a:lnSpc>
                <a:spcPts val="1400"/>
              </a:lnSpc>
              <a:buSzPct val="100000"/>
              <a:buFont typeface="Arial"/>
              <a:buChar char="•"/>
              <a:defRPr sz="1100" b="1">
                <a:latin typeface="Times New Roman"/>
                <a:ea typeface="Times New Roman"/>
                <a:cs typeface="Times New Roman"/>
                <a:sym typeface="Times New Roman"/>
              </a:defRPr>
            </a:pPr>
            <a:r>
              <a:t>Mulching</a:t>
            </a:r>
            <a:r>
              <a:rPr b="0"/>
              <a:t>: Apply a layer of mulch around plants to reduce soil evaporation and maintain moisture. This also helps regulate soil temperature.</a:t>
            </a:r>
          </a:p>
          <a:p>
            <a:pPr algn="just">
              <a:lnSpc>
                <a:spcPts val="1400"/>
              </a:lnSpc>
              <a:defRPr sz="1100">
                <a:latin typeface="Times New Roman"/>
                <a:ea typeface="Times New Roman"/>
                <a:cs typeface="Times New Roman"/>
                <a:sym typeface="Times New Roman"/>
              </a:defRPr>
            </a:pPr>
            <a:endParaRPr b="0"/>
          </a:p>
          <a:p>
            <a:pPr marL="237491" lvl="1" indent="-118745" algn="just">
              <a:lnSpc>
                <a:spcPts val="1400"/>
              </a:lnSpc>
              <a:buSzPct val="100000"/>
              <a:buFont typeface="Arial"/>
              <a:buChar char="•"/>
              <a:defRPr sz="1100" b="1">
                <a:latin typeface="Times New Roman"/>
                <a:ea typeface="Times New Roman"/>
                <a:cs typeface="Times New Roman"/>
                <a:sym typeface="Times New Roman"/>
              </a:defRPr>
            </a:pPr>
            <a:r>
              <a:t>Watering Early or Late:</a:t>
            </a:r>
            <a:r>
              <a:rPr b="0"/>
              <a:t> Water your garden early in the morning or late in the evening when temperatures are cooler. This minimizes water loss through evaporation.</a:t>
            </a:r>
          </a:p>
          <a:p>
            <a:pPr algn="just">
              <a:lnSpc>
                <a:spcPts val="1400"/>
              </a:lnSpc>
              <a:defRPr sz="1100">
                <a:latin typeface="Times New Roman"/>
                <a:ea typeface="Times New Roman"/>
                <a:cs typeface="Times New Roman"/>
                <a:sym typeface="Times New Roman"/>
              </a:defRPr>
            </a:pPr>
            <a:endParaRPr b="0"/>
          </a:p>
          <a:p>
            <a:pPr marL="237491" lvl="1" indent="-118745" algn="just">
              <a:lnSpc>
                <a:spcPts val="1400"/>
              </a:lnSpc>
              <a:buSzPct val="100000"/>
              <a:buFont typeface="Arial"/>
              <a:buChar char="•"/>
              <a:defRPr sz="1100" b="1">
                <a:latin typeface="Times New Roman"/>
                <a:ea typeface="Times New Roman"/>
                <a:cs typeface="Times New Roman"/>
                <a:sym typeface="Times New Roman"/>
              </a:defRPr>
            </a:pPr>
            <a:r>
              <a:t>Collect Rainwater</a:t>
            </a:r>
            <a:r>
              <a:rPr b="0"/>
              <a:t>: Install rain barrels to collect rainwater during occasional downpours. Use this collected water for plants, gardens, or other non-potable water needs.</a:t>
            </a:r>
          </a:p>
          <a:p>
            <a:pPr algn="just">
              <a:lnSpc>
                <a:spcPts val="1400"/>
              </a:lnSpc>
              <a:defRPr sz="1100">
                <a:latin typeface="Times New Roman"/>
                <a:ea typeface="Times New Roman"/>
                <a:cs typeface="Times New Roman"/>
                <a:sym typeface="Times New Roman"/>
              </a:defRPr>
            </a:pPr>
            <a:endParaRPr b="0"/>
          </a:p>
          <a:p>
            <a:pPr marL="237491" lvl="1" indent="-118745" algn="just">
              <a:lnSpc>
                <a:spcPts val="1400"/>
              </a:lnSpc>
              <a:buSzPct val="100000"/>
              <a:buFont typeface="Arial"/>
              <a:buChar char="•"/>
              <a:defRPr sz="1100" b="1">
                <a:latin typeface="Times New Roman"/>
                <a:ea typeface="Times New Roman"/>
                <a:cs typeface="Times New Roman"/>
                <a:sym typeface="Times New Roman"/>
              </a:defRPr>
            </a:pPr>
            <a:r>
              <a:t>Choose Drought-Tolerant Plants</a:t>
            </a:r>
            <a:r>
              <a:rPr b="0"/>
              <a:t>: Opt for native or drought-resistant plant species that require less water to thrive in arid conditions.</a:t>
            </a:r>
          </a:p>
          <a:p>
            <a:pPr algn="just">
              <a:lnSpc>
                <a:spcPts val="1400"/>
              </a:lnSpc>
              <a:defRPr sz="1100">
                <a:latin typeface="Times New Roman"/>
                <a:ea typeface="Times New Roman"/>
                <a:cs typeface="Times New Roman"/>
                <a:sym typeface="Times New Roman"/>
              </a:defRPr>
            </a:pPr>
            <a:endParaRPr b="0"/>
          </a:p>
          <a:p>
            <a:pPr marL="237491" lvl="1" indent="-118745" algn="just">
              <a:lnSpc>
                <a:spcPts val="1400"/>
              </a:lnSpc>
              <a:buSzPct val="100000"/>
              <a:buFont typeface="Arial"/>
              <a:buChar char="•"/>
              <a:defRPr sz="1100" b="1">
                <a:latin typeface="Times New Roman"/>
                <a:ea typeface="Times New Roman"/>
                <a:cs typeface="Times New Roman"/>
                <a:sym typeface="Times New Roman"/>
              </a:defRPr>
            </a:pPr>
            <a:r>
              <a:t>Xeriscaping</a:t>
            </a:r>
            <a:r>
              <a:rPr b="0"/>
              <a:t>: Design your landscape using xeriscaping principles, which involve selecting plants that are well-adapted to the local climate and require minimal water.</a:t>
            </a:r>
          </a:p>
        </p:txBody>
      </p:sp>
      <p:sp>
        <p:nvSpPr>
          <p:cNvPr id="104" name="TextBox 15"/>
          <p:cNvSpPr txBox="1"/>
          <p:nvPr/>
        </p:nvSpPr>
        <p:spPr>
          <a:xfrm>
            <a:off x="4169347" y="4265326"/>
            <a:ext cx="3330467" cy="1947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7488" lvl="1" indent="-118743" algn="just">
              <a:lnSpc>
                <a:spcPts val="1400"/>
              </a:lnSpc>
              <a:buSzPct val="100000"/>
              <a:buFont typeface="Arial"/>
              <a:buChar char="•"/>
              <a:defRPr sz="1000" b="1">
                <a:latin typeface="Times New Roman"/>
                <a:ea typeface="Times New Roman"/>
                <a:cs typeface="Times New Roman"/>
                <a:sym typeface="Times New Roman"/>
              </a:defRPr>
            </a:pPr>
            <a:r>
              <a:t>Adjust Sprinkler Systems:</a:t>
            </a:r>
            <a:r>
              <a:rPr b="0"/>
              <a:t> Ensure that sprinklers are adjusted to water the lawn and plants, not sidewalks or paved areas. Use a timer to control the watering duration.</a:t>
            </a:r>
          </a:p>
          <a:p>
            <a:pPr algn="just">
              <a:lnSpc>
                <a:spcPts val="1400"/>
              </a:lnSpc>
              <a:defRPr sz="1000">
                <a:latin typeface="Times New Roman"/>
                <a:ea typeface="Times New Roman"/>
                <a:cs typeface="Times New Roman"/>
                <a:sym typeface="Times New Roman"/>
              </a:defRPr>
            </a:pPr>
            <a:endParaRPr b="0"/>
          </a:p>
          <a:p>
            <a:pPr marL="237488" lvl="1" indent="-118743" algn="just">
              <a:lnSpc>
                <a:spcPts val="1400"/>
              </a:lnSpc>
              <a:buSzPct val="100000"/>
              <a:buFont typeface="Arial"/>
              <a:buChar char="•"/>
              <a:defRPr sz="1000" b="1">
                <a:latin typeface="Times New Roman"/>
                <a:ea typeface="Times New Roman"/>
                <a:cs typeface="Times New Roman"/>
                <a:sym typeface="Times New Roman"/>
              </a:defRPr>
            </a:pPr>
            <a:r>
              <a:t>Install Water-Efficient Appliances</a:t>
            </a:r>
            <a:r>
              <a:rPr b="0"/>
              <a:t>: Upgrade to water-efficient appliances and fixtures, such as low-flow toilets and water-saving washing machines.</a:t>
            </a:r>
          </a:p>
          <a:p>
            <a:pPr algn="just">
              <a:lnSpc>
                <a:spcPts val="1400"/>
              </a:lnSpc>
              <a:defRPr sz="1000">
                <a:latin typeface="Times New Roman"/>
                <a:ea typeface="Times New Roman"/>
                <a:cs typeface="Times New Roman"/>
                <a:sym typeface="Times New Roman"/>
              </a:defRPr>
            </a:pPr>
            <a:endParaRPr b="0"/>
          </a:p>
          <a:p>
            <a:pPr marL="237488" lvl="1" indent="-118743" algn="just">
              <a:lnSpc>
                <a:spcPts val="1400"/>
              </a:lnSpc>
              <a:buSzPct val="100000"/>
              <a:buFont typeface="Arial"/>
              <a:buChar char="•"/>
              <a:defRPr sz="1000" b="1">
                <a:latin typeface="Times New Roman"/>
                <a:ea typeface="Times New Roman"/>
                <a:cs typeface="Times New Roman"/>
                <a:sym typeface="Times New Roman"/>
              </a:defRPr>
            </a:pPr>
            <a:r>
              <a:t>Shade and Windbreaks</a:t>
            </a:r>
            <a:r>
              <a:rPr b="0"/>
              <a:t>: Plant trees and shrubs strategically to provide shade and act as windbreaks, reducing evaporation and the drying effects of the wind.</a:t>
            </a:r>
          </a:p>
        </p:txBody>
      </p:sp>
      <p:sp>
        <p:nvSpPr>
          <p:cNvPr id="105" name="TextBox 16"/>
          <p:cNvSpPr txBox="1"/>
          <p:nvPr/>
        </p:nvSpPr>
        <p:spPr>
          <a:xfrm>
            <a:off x="2584418" y="9598242"/>
            <a:ext cx="2603563" cy="395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600"/>
              </a:lnSpc>
              <a:defRPr sz="1200" b="1">
                <a:latin typeface="Times New Roman"/>
                <a:ea typeface="Times New Roman"/>
                <a:cs typeface="Times New Roman"/>
                <a:sym typeface="Times New Roman"/>
              </a:defRPr>
            </a:lvl1pPr>
          </a:lstStyle>
          <a:p>
            <a:r>
              <a:rPr lang="en-US" dirty="0"/>
              <a:t>Linda Jones, Realtor</a:t>
            </a:r>
          </a:p>
          <a:p>
            <a:r>
              <a:rPr lang="en-US" dirty="0"/>
              <a:t>website: </a:t>
            </a:r>
            <a:r>
              <a:rPr lang="en-US" dirty="0" err="1"/>
              <a:t>lindajonesrealtor.homes</a:t>
            </a:r>
            <a:endParaRPr dirty="0"/>
          </a:p>
        </p:txBody>
      </p:sp>
      <p:sp>
        <p:nvSpPr>
          <p:cNvPr id="106" name="TextBox 17"/>
          <p:cNvSpPr txBox="1"/>
          <p:nvPr/>
        </p:nvSpPr>
        <p:spPr>
          <a:xfrm>
            <a:off x="5876725" y="8230571"/>
            <a:ext cx="1411054" cy="1135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500"/>
              </a:lnSpc>
              <a:defRPr sz="1100">
                <a:latin typeface="Times New Roman"/>
                <a:ea typeface="Times New Roman"/>
                <a:cs typeface="Times New Roman"/>
                <a:sym typeface="Times New Roman"/>
              </a:defRPr>
            </a:lvl1pPr>
          </a:lstStyle>
          <a:p>
            <a:r>
              <a:t>Astronauts can grow up to 3 percent taller in space than they are on Earth because of the weightlessness causes the spine to expand.</a:t>
            </a:r>
          </a:p>
        </p:txBody>
      </p:sp>
      <p:sp>
        <p:nvSpPr>
          <p:cNvPr id="107" name="Freeform 18"/>
          <p:cNvSpPr/>
          <p:nvPr/>
        </p:nvSpPr>
        <p:spPr>
          <a:xfrm>
            <a:off x="258856" y="470998"/>
            <a:ext cx="3108962" cy="1822630"/>
          </a:xfrm>
          <a:prstGeom prst="rect">
            <a:avLst/>
          </a:prstGeom>
          <a:blipFill>
            <a:blip r:embed="rId6"/>
            <a:stretch>
              <a:fillRect/>
            </a:stretch>
          </a:blipFill>
          <a:ln w="12700">
            <a:miter lim="400000"/>
          </a:ln>
        </p:spPr>
        <p:txBody>
          <a:bodyPr lIns="45719" rIns="45719"/>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2"/>
          <p:cNvSpPr/>
          <p:nvPr/>
        </p:nvSpPr>
        <p:spPr>
          <a:xfrm>
            <a:off x="102761" y="4935438"/>
            <a:ext cx="3597252" cy="2315733"/>
          </a:xfrm>
          <a:prstGeom prst="rect">
            <a:avLst/>
          </a:prstGeom>
          <a:blipFill>
            <a:blip r:embed="rId2"/>
            <a:stretch>
              <a:fillRect/>
            </a:stretch>
          </a:blipFill>
          <a:ln w="12700">
            <a:miter lim="400000"/>
          </a:ln>
        </p:spPr>
        <p:txBody>
          <a:bodyPr lIns="45719" rIns="45719"/>
          <a:lstStyle/>
          <a:p>
            <a:endParaRPr/>
          </a:p>
        </p:txBody>
      </p:sp>
      <p:sp>
        <p:nvSpPr>
          <p:cNvPr id="110" name="Freeform 4"/>
          <p:cNvSpPr/>
          <p:nvPr/>
        </p:nvSpPr>
        <p:spPr>
          <a:xfrm>
            <a:off x="3886199" y="233239"/>
            <a:ext cx="3653034" cy="9175800"/>
          </a:xfrm>
          <a:prstGeom prst="rect">
            <a:avLst/>
          </a:prstGeom>
          <a:solidFill>
            <a:srgbClr val="0E9FB8"/>
          </a:solidFill>
          <a:ln w="12700">
            <a:miter lim="400000"/>
          </a:ln>
        </p:spPr>
        <p:txBody>
          <a:bodyPr lIns="45719" rIns="45719"/>
          <a:lstStyle/>
          <a:p>
            <a:endParaRPr/>
          </a:p>
        </p:txBody>
      </p:sp>
      <p:sp>
        <p:nvSpPr>
          <p:cNvPr id="111" name="Freeform 7"/>
          <p:cNvSpPr/>
          <p:nvPr/>
        </p:nvSpPr>
        <p:spPr>
          <a:xfrm>
            <a:off x="169305" y="133153"/>
            <a:ext cx="2470718" cy="3152467"/>
          </a:xfrm>
          <a:prstGeom prst="rect">
            <a:avLst/>
          </a:prstGeom>
          <a:solidFill>
            <a:srgbClr val="E9F3C2"/>
          </a:solidFill>
          <a:ln w="12700">
            <a:miter lim="400000"/>
          </a:ln>
        </p:spPr>
        <p:txBody>
          <a:bodyPr lIns="45719" rIns="45719"/>
          <a:lstStyle/>
          <a:p>
            <a:endParaRPr/>
          </a:p>
        </p:txBody>
      </p:sp>
      <p:pic>
        <p:nvPicPr>
          <p:cNvPr id="112" name="Picture 10" descr="Picture 10"/>
          <p:cNvPicPr>
            <a:picLocks noChangeAspect="1"/>
          </p:cNvPicPr>
          <p:nvPr/>
        </p:nvPicPr>
        <p:blipFill>
          <a:blip r:embed="rId3"/>
          <a:srcRect l="12615" r="31237"/>
          <a:stretch>
            <a:fillRect/>
          </a:stretch>
        </p:blipFill>
        <p:spPr>
          <a:xfrm>
            <a:off x="615752" y="233239"/>
            <a:ext cx="3270448" cy="3883196"/>
          </a:xfrm>
          <a:prstGeom prst="rect">
            <a:avLst/>
          </a:prstGeom>
          <a:ln w="12700">
            <a:miter lim="400000"/>
          </a:ln>
        </p:spPr>
      </p:pic>
      <p:sp>
        <p:nvSpPr>
          <p:cNvPr id="113" name="Freeform 11"/>
          <p:cNvSpPr/>
          <p:nvPr/>
        </p:nvSpPr>
        <p:spPr>
          <a:xfrm rot="21133865">
            <a:off x="2184566" y="4172096"/>
            <a:ext cx="1116452" cy="803846"/>
          </a:xfrm>
          <a:prstGeom prst="rect">
            <a:avLst/>
          </a:prstGeom>
          <a:blipFill>
            <a:blip r:embed="rId4"/>
            <a:stretch>
              <a:fillRect/>
            </a:stretch>
          </a:blipFill>
          <a:ln w="12700">
            <a:miter lim="400000"/>
          </a:ln>
        </p:spPr>
        <p:txBody>
          <a:bodyPr lIns="45719" rIns="45719"/>
          <a:lstStyle/>
          <a:p>
            <a:endParaRPr/>
          </a:p>
        </p:txBody>
      </p:sp>
      <p:sp>
        <p:nvSpPr>
          <p:cNvPr id="114" name="Freeform 12"/>
          <p:cNvSpPr/>
          <p:nvPr/>
        </p:nvSpPr>
        <p:spPr>
          <a:xfrm>
            <a:off x="585638" y="4716820"/>
            <a:ext cx="1549721" cy="168533"/>
          </a:xfrm>
          <a:prstGeom prst="rect">
            <a:avLst/>
          </a:prstGeom>
          <a:blipFill>
            <a:blip r:embed="rId5"/>
            <a:stretch>
              <a:fillRect/>
            </a:stretch>
          </a:blipFill>
          <a:ln w="12700">
            <a:miter lim="400000"/>
          </a:ln>
        </p:spPr>
        <p:txBody>
          <a:bodyPr lIns="45719" rIns="45719"/>
          <a:lstStyle/>
          <a:p>
            <a:endParaRPr/>
          </a:p>
        </p:txBody>
      </p:sp>
      <p:sp>
        <p:nvSpPr>
          <p:cNvPr id="115" name="AutoShape 13"/>
          <p:cNvSpPr/>
          <p:nvPr/>
        </p:nvSpPr>
        <p:spPr>
          <a:xfrm>
            <a:off x="169306" y="9523338"/>
            <a:ext cx="7369928" cy="1"/>
          </a:xfrm>
          <a:prstGeom prst="line">
            <a:avLst/>
          </a:prstGeom>
          <a:ln w="38100">
            <a:solidFill>
              <a:srgbClr val="000000"/>
            </a:solidFill>
          </a:ln>
        </p:spPr>
        <p:txBody>
          <a:bodyPr lIns="45719" rIns="45719"/>
          <a:lstStyle/>
          <a:p>
            <a:endParaRPr/>
          </a:p>
        </p:txBody>
      </p:sp>
      <p:sp>
        <p:nvSpPr>
          <p:cNvPr id="116" name="Freeform 14"/>
          <p:cNvSpPr/>
          <p:nvPr/>
        </p:nvSpPr>
        <p:spPr>
          <a:xfrm flipH="1">
            <a:off x="251025" y="5622028"/>
            <a:ext cx="3999705" cy="2664804"/>
          </a:xfrm>
          <a:prstGeom prst="rect">
            <a:avLst/>
          </a:prstGeom>
          <a:blipFill>
            <a:blip r:embed="rId6"/>
            <a:stretch>
              <a:fillRect/>
            </a:stretch>
          </a:blipFill>
          <a:ln w="12700">
            <a:miter lim="400000"/>
          </a:ln>
        </p:spPr>
        <p:txBody>
          <a:bodyPr lIns="45719" rIns="45719"/>
          <a:lstStyle/>
          <a:p>
            <a:endParaRPr/>
          </a:p>
        </p:txBody>
      </p:sp>
      <p:sp>
        <p:nvSpPr>
          <p:cNvPr id="117" name="TextBox 15"/>
          <p:cNvSpPr txBox="1"/>
          <p:nvPr/>
        </p:nvSpPr>
        <p:spPr>
          <a:xfrm>
            <a:off x="2502875" y="9678296"/>
            <a:ext cx="2527363" cy="195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600"/>
              </a:lnSpc>
              <a:defRPr sz="1200" b="1">
                <a:latin typeface="Times New Roman"/>
                <a:ea typeface="Times New Roman"/>
                <a:cs typeface="Times New Roman"/>
                <a:sym typeface="Times New Roman"/>
              </a:defRPr>
            </a:lvl1pPr>
          </a:lstStyle>
          <a:p>
            <a:r>
              <a:t>(Agent Contact Info / Website Here)</a:t>
            </a:r>
          </a:p>
        </p:txBody>
      </p:sp>
      <p:sp>
        <p:nvSpPr>
          <p:cNvPr id="118" name="TextBox 16"/>
          <p:cNvSpPr txBox="1"/>
          <p:nvPr/>
        </p:nvSpPr>
        <p:spPr>
          <a:xfrm>
            <a:off x="4069581" y="403092"/>
            <a:ext cx="3286270" cy="529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100"/>
              </a:lnSpc>
              <a:defRPr b="1">
                <a:solidFill>
                  <a:srgbClr val="FFFFFF"/>
                </a:solidFill>
                <a:latin typeface="Times New Roman"/>
                <a:ea typeface="Times New Roman"/>
                <a:cs typeface="Times New Roman"/>
                <a:sym typeface="Times New Roman"/>
              </a:defRPr>
            </a:lvl1pPr>
          </a:lstStyle>
          <a:p>
            <a:r>
              <a:t>Taking Advantage of the Summer Break To Sell Your Home</a:t>
            </a:r>
          </a:p>
        </p:txBody>
      </p:sp>
      <p:sp>
        <p:nvSpPr>
          <p:cNvPr id="119" name="TextBox 17"/>
          <p:cNvSpPr txBox="1"/>
          <p:nvPr/>
        </p:nvSpPr>
        <p:spPr>
          <a:xfrm>
            <a:off x="4069581" y="1120060"/>
            <a:ext cx="3286270" cy="705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a:lnSpc>
                <a:spcPts val="1400"/>
              </a:lnSpc>
              <a:defRPr sz="1100">
                <a:solidFill>
                  <a:srgbClr val="FFFFFF"/>
                </a:solidFill>
                <a:latin typeface="Times New Roman"/>
                <a:ea typeface="Times New Roman"/>
                <a:cs typeface="Times New Roman"/>
                <a:sym typeface="Times New Roman"/>
              </a:defRPr>
            </a:lvl1pPr>
          </a:lstStyle>
          <a:p>
            <a:r>
              <a:rPr dirty="0"/>
              <a:t>Selling your home in the summer can offer several advantages, as the season often brings favorable conditions for both sellers and buyers. Here are some benefits of selling your home in the summer:</a:t>
            </a:r>
          </a:p>
        </p:txBody>
      </p:sp>
      <p:sp>
        <p:nvSpPr>
          <p:cNvPr id="120" name="TextBox 18"/>
          <p:cNvSpPr txBox="1"/>
          <p:nvPr/>
        </p:nvSpPr>
        <p:spPr>
          <a:xfrm>
            <a:off x="3985293" y="2066289"/>
            <a:ext cx="3370558" cy="6271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Curb Appeal:</a:t>
            </a:r>
            <a:r>
              <a:rPr b="0" dirty="0"/>
              <a:t> Summer is a time when the exterior of homes tends to look its best. Lawns are green, flowers are in bloom, and the overall curb appeal is enhanced. </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Good Weather</a:t>
            </a:r>
            <a:r>
              <a:rPr b="0" dirty="0"/>
              <a:t>: Buyers are more likely to attend open houses and viewings when the weather is pleasant. Summer provides longer days, allowing for more flexibility in scheduling showings. Additionally, natural light can make your home look more inviting and spacious.</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School Breaks</a:t>
            </a:r>
            <a:r>
              <a:rPr b="0" dirty="0"/>
              <a:t>: Families with children often prefer to move during the summer when school is out. This allows for a smoother transition without disrupting the school year for their kids.</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Outdoor Spaces Shine</a:t>
            </a:r>
            <a:r>
              <a:rPr b="0" dirty="0"/>
              <a:t>: Patios, gardens, and outdoor spaces can be showcased to their fullest potential during the summer. Buyers can envision themselves enjoying these spaces, and this can add significant value to your home.</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Positive Vibes</a:t>
            </a:r>
            <a:r>
              <a:rPr b="0" dirty="0"/>
              <a:t>: Summer tends to put people in a good mood, and this positivity can influence their perception of a potential new home. </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Easier Moving</a:t>
            </a:r>
            <a:r>
              <a:rPr b="0" dirty="0"/>
              <a:t>: The logistics of moving are generally more convenient in the summer. Sellers and buyers alike may find it more convenient to schedule moving trucks, hire movers, and settle into a new home during the warmer months.</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Increased Market Activity</a:t>
            </a:r>
            <a:r>
              <a:rPr b="0" dirty="0"/>
              <a:t>: The real estate market often experiences increased activity in the summer. More buyers are actively searching for homes, which can lead to a higher demand for your property.</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Highlighting Seasonal Features</a:t>
            </a:r>
            <a:r>
              <a:rPr b="0" dirty="0"/>
              <a:t>: If your home has features that are particularly appealing in the summer, such as a swimming pool, outdoor kitchen, or a well-landscaped garden, showcasing these during the summer can be highly beneficial.</a:t>
            </a:r>
          </a:p>
          <a:p>
            <a:pPr marL="237491" lvl="1" indent="-118745" algn="just">
              <a:lnSpc>
                <a:spcPts val="1300"/>
              </a:lnSpc>
              <a:buSzPct val="100000"/>
              <a:buFont typeface="Arial"/>
              <a:buChar char="•"/>
              <a:defRPr sz="1100" b="1" spc="-4">
                <a:solidFill>
                  <a:srgbClr val="FFFFFF"/>
                </a:solidFill>
                <a:latin typeface="Times New Roman"/>
                <a:ea typeface="Times New Roman"/>
                <a:cs typeface="Times New Roman"/>
                <a:sym typeface="Times New Roman"/>
              </a:defRPr>
            </a:pPr>
            <a:r>
              <a:rPr dirty="0"/>
              <a:t>Faster Sales</a:t>
            </a:r>
            <a:r>
              <a:rPr b="0" dirty="0"/>
              <a:t>: With more potential buyers in the market and the overall positive atmosphere, homes often sell more quickly in the summer compared to other seasons.</a:t>
            </a:r>
          </a:p>
        </p:txBody>
      </p:sp>
      <p:sp>
        <p:nvSpPr>
          <p:cNvPr id="121" name="TextBox 19"/>
          <p:cNvSpPr txBox="1"/>
          <p:nvPr/>
        </p:nvSpPr>
        <p:spPr>
          <a:xfrm>
            <a:off x="585638" y="4402641"/>
            <a:ext cx="1549722" cy="262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2100"/>
              </a:lnSpc>
              <a:defRPr b="1">
                <a:latin typeface="Times New Roman"/>
                <a:ea typeface="Times New Roman"/>
                <a:cs typeface="Times New Roman"/>
                <a:sym typeface="Times New Roman"/>
              </a:defRPr>
            </a:lvl1pPr>
          </a:lstStyle>
          <a:p>
            <a:r>
              <a:t>WEIRD, BUT </a:t>
            </a:r>
          </a:p>
        </p:txBody>
      </p:sp>
      <p:sp>
        <p:nvSpPr>
          <p:cNvPr id="122" name="TextBox 20"/>
          <p:cNvSpPr txBox="1"/>
          <p:nvPr/>
        </p:nvSpPr>
        <p:spPr>
          <a:xfrm>
            <a:off x="583874" y="5567670"/>
            <a:ext cx="2406425" cy="7168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1900"/>
              </a:lnSpc>
              <a:defRPr sz="1500" b="1">
                <a:latin typeface="Times New Roman"/>
                <a:ea typeface="Times New Roman"/>
                <a:cs typeface="Times New Roman"/>
                <a:sym typeface="Times New Roman"/>
              </a:defRPr>
            </a:lvl1pPr>
          </a:lstStyle>
          <a:p>
            <a:r>
              <a:t>Geckos can turn the stickiness of their feet on and off at will.</a:t>
            </a:r>
          </a:p>
        </p:txBody>
      </p:sp>
      <p:sp>
        <p:nvSpPr>
          <p:cNvPr id="123" name="Freeform 3"/>
          <p:cNvSpPr/>
          <p:nvPr/>
        </p:nvSpPr>
        <p:spPr>
          <a:xfrm>
            <a:off x="98499" y="8566569"/>
            <a:ext cx="7460742" cy="1395847"/>
          </a:xfrm>
          <a:prstGeom prst="rect">
            <a:avLst/>
          </a:prstGeom>
          <a:solidFill>
            <a:srgbClr val="EBF3C7"/>
          </a:solidFill>
          <a:ln w="12700">
            <a:miter lim="400000"/>
          </a:ln>
        </p:spPr>
        <p:txBody>
          <a:bodyPr lIns="45718" tIns="45718" rIns="45718" bIns="45718"/>
          <a:lstStyle/>
          <a:p>
            <a:endParaRPr/>
          </a:p>
        </p:txBody>
      </p:sp>
      <p:sp>
        <p:nvSpPr>
          <p:cNvPr id="124" name="Freeform 19"/>
          <p:cNvSpPr/>
          <p:nvPr/>
        </p:nvSpPr>
        <p:spPr>
          <a:xfrm>
            <a:off x="223142" y="7777597"/>
            <a:ext cx="2036100" cy="2256068"/>
          </a:xfrm>
          <a:prstGeom prst="rect">
            <a:avLst/>
          </a:prstGeom>
          <a:blipFill>
            <a:blip r:embed="rId7"/>
            <a:stretch>
              <a:fillRect/>
            </a:stretch>
          </a:blipFill>
          <a:ln w="12700">
            <a:miter lim="400000"/>
          </a:ln>
        </p:spPr>
        <p:txBody>
          <a:bodyPr lIns="45718" tIns="45718" rIns="45718" bIns="45718"/>
          <a:lstStyle/>
          <a:p>
            <a:endParaRPr/>
          </a:p>
        </p:txBody>
      </p:sp>
      <p:sp>
        <p:nvSpPr>
          <p:cNvPr id="125" name="Freeform 16"/>
          <p:cNvSpPr/>
          <p:nvPr/>
        </p:nvSpPr>
        <p:spPr>
          <a:xfrm>
            <a:off x="6036631" y="8709281"/>
            <a:ext cx="1112723" cy="1110423"/>
          </a:xfrm>
          <a:prstGeom prst="rect">
            <a:avLst/>
          </a:prstGeom>
          <a:blipFill>
            <a:blip r:embed="rId8"/>
            <a:stretch>
              <a:fillRect/>
            </a:stretch>
          </a:blipFill>
          <a:ln w="12700">
            <a:miter lim="400000"/>
          </a:ln>
        </p:spPr>
        <p:txBody>
          <a:bodyPr lIns="45718" tIns="45718" rIns="45718" bIns="45718"/>
          <a:lstStyle/>
          <a:p>
            <a:endParaRPr/>
          </a:p>
        </p:txBody>
      </p:sp>
      <p:sp>
        <p:nvSpPr>
          <p:cNvPr id="126" name="Agent Name, Power Agent®…"/>
          <p:cNvSpPr txBox="1"/>
          <p:nvPr/>
        </p:nvSpPr>
        <p:spPr>
          <a:xfrm>
            <a:off x="2827385" y="8714610"/>
            <a:ext cx="2641104" cy="1056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lnSpc>
                <a:spcPts val="1600"/>
              </a:lnSpc>
              <a:defRPr sz="1200" b="1">
                <a:latin typeface="Times New Roman"/>
                <a:ea typeface="Times New Roman"/>
                <a:cs typeface="Times New Roman"/>
                <a:sym typeface="Times New Roman"/>
              </a:defRPr>
            </a:pPr>
            <a:r>
              <a:rPr lang="en-US" dirty="0"/>
              <a:t>Linda Jones</a:t>
            </a:r>
            <a:r>
              <a:rPr dirty="0"/>
              <a:t>, Power Agent® </a:t>
            </a:r>
          </a:p>
          <a:p>
            <a:pPr algn="ctr">
              <a:lnSpc>
                <a:spcPts val="1600"/>
              </a:lnSpc>
              <a:defRPr sz="1200" b="1">
                <a:latin typeface="Times New Roman"/>
                <a:ea typeface="Times New Roman"/>
                <a:cs typeface="Times New Roman"/>
                <a:sym typeface="Times New Roman"/>
              </a:defRPr>
            </a:pPr>
            <a:r>
              <a:rPr lang="en-US" dirty="0"/>
              <a:t>Exit Landmark Realty</a:t>
            </a:r>
            <a:endParaRPr dirty="0"/>
          </a:p>
          <a:p>
            <a:pPr algn="ctr">
              <a:defRPr>
                <a:latin typeface="Cambria"/>
                <a:ea typeface="Cambria"/>
                <a:cs typeface="Cambria"/>
                <a:sym typeface="Cambria"/>
              </a:defRPr>
            </a:pPr>
            <a:r>
              <a:rPr lang="en-US" sz="1200" b="1" dirty="0">
                <a:latin typeface="Times New Roman"/>
                <a:cs typeface="Times New Roman"/>
              </a:rPr>
              <a:t>Ph. 240-208-7828</a:t>
            </a:r>
          </a:p>
          <a:p>
            <a:pPr algn="ctr">
              <a:defRPr>
                <a:latin typeface="Cambria"/>
                <a:ea typeface="Cambria"/>
                <a:cs typeface="Cambria"/>
                <a:sym typeface="Cambria"/>
              </a:defRPr>
            </a:pPr>
            <a:r>
              <a:rPr lang="en-US" sz="1200" b="1" dirty="0">
                <a:latin typeface="Times New Roman"/>
                <a:cs typeface="Times New Roman"/>
              </a:rPr>
              <a:t>Email: Lindajonesatexitlandmark.com</a:t>
            </a:r>
          </a:p>
          <a:p>
            <a:pPr algn="ctr">
              <a:defRPr>
                <a:latin typeface="Cambria"/>
                <a:ea typeface="Cambria"/>
                <a:cs typeface="Cambria"/>
                <a:sym typeface="Cambria"/>
              </a:defRPr>
            </a:pPr>
            <a:r>
              <a:rPr lang="en-US" sz="1200" b="1" dirty="0">
                <a:latin typeface="Times New Roman"/>
                <a:cs typeface="Times New Roman"/>
              </a:rPr>
              <a:t>Website: </a:t>
            </a:r>
            <a:r>
              <a:rPr lang="en-US" sz="1200" b="1" dirty="0" err="1">
                <a:latin typeface="Times New Roman"/>
                <a:cs typeface="Times New Roman"/>
              </a:rPr>
              <a:t>Lindajonesrealtor.homes</a:t>
            </a:r>
            <a:endParaRPr sz="1200" b="1" dirty="0">
              <a:latin typeface="Times New Roman"/>
              <a:cs typeface="Times New Roman"/>
            </a:endParaRPr>
          </a:p>
        </p:txBody>
      </p:sp>
      <p:pic>
        <p:nvPicPr>
          <p:cNvPr id="2" name="Picture 1" descr="A person in a black suit&#10;&#10;Description automatically generated">
            <a:extLst>
              <a:ext uri="{FF2B5EF4-FFF2-40B4-BE49-F238E27FC236}">
                <a16:creationId xmlns:a16="http://schemas.microsoft.com/office/drawing/2014/main" id="{7AFA6EAB-56E9-B56A-018B-FFD9DCFCB8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00" y="7983521"/>
            <a:ext cx="2153539" cy="1978894"/>
          </a:xfrm>
          <a:prstGeom prst="rect">
            <a:avLst/>
          </a:prstGeom>
        </p:spPr>
      </p:pic>
      <p:pic>
        <p:nvPicPr>
          <p:cNvPr id="4" name="Picture 3" descr="A logo for a real estate company&#10;&#10;Description automatically generated">
            <a:extLst>
              <a:ext uri="{FF2B5EF4-FFF2-40B4-BE49-F238E27FC236}">
                <a16:creationId xmlns:a16="http://schemas.microsoft.com/office/drawing/2014/main" id="{96402622-C3F4-EF47-802E-0B768EDA37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0433" y="8709281"/>
            <a:ext cx="1615427" cy="1130095"/>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TotalTime>
  <Words>728</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Linda Jones</cp:lastModifiedBy>
  <cp:revision>1</cp:revision>
  <cp:lastPrinted>2024-08-02T23:00:35Z</cp:lastPrinted>
  <dcterms:modified xsi:type="dcterms:W3CDTF">2024-08-03T00:30:21Z</dcterms:modified>
</cp:coreProperties>
</file>