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7772400" cy="100584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34750-23BC-4A8D-AC18-C2AC34498350}" v="5" dt="2024-08-03T00:31:57.64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070"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Jones" userId="3d0ef40f4589d263" providerId="LiveId" clId="{79634750-23BC-4A8D-AC18-C2AC34498350}"/>
    <pc:docChg chg="undo custSel modSld modNotesMaster">
      <pc:chgData name="Linda Jones" userId="3d0ef40f4589d263" providerId="LiveId" clId="{79634750-23BC-4A8D-AC18-C2AC34498350}" dt="2024-08-04T01:41:24.420" v="15" actId="20577"/>
      <pc:docMkLst>
        <pc:docMk/>
      </pc:docMkLst>
      <pc:sldChg chg="modSp mod">
        <pc:chgData name="Linda Jones" userId="3d0ef40f4589d263" providerId="LiveId" clId="{79634750-23BC-4A8D-AC18-C2AC34498350}" dt="2024-08-04T01:41:24.420" v="15" actId="20577"/>
        <pc:sldMkLst>
          <pc:docMk/>
          <pc:sldMk cId="0" sldId="256"/>
        </pc:sldMkLst>
        <pc:spChg chg="mod">
          <ac:chgData name="Linda Jones" userId="3d0ef40f4589d263" providerId="LiveId" clId="{79634750-23BC-4A8D-AC18-C2AC34498350}" dt="2024-08-03T00:32:46.188" v="13" actId="1076"/>
          <ac:spMkLst>
            <pc:docMk/>
            <pc:sldMk cId="0" sldId="256"/>
            <ac:spMk id="100" creationId="{00000000-0000-0000-0000-000000000000}"/>
          </ac:spMkLst>
        </pc:spChg>
        <pc:spChg chg="mod">
          <ac:chgData name="Linda Jones" userId="3d0ef40f4589d263" providerId="LiveId" clId="{79634750-23BC-4A8D-AC18-C2AC34498350}" dt="2024-08-04T01:41:24.420" v="15" actId="20577"/>
          <ac:spMkLst>
            <pc:docMk/>
            <pc:sldMk cId="0" sldId="256"/>
            <ac:spMk id="106" creationId="{00000000-0000-0000-0000-000000000000}"/>
          </ac:spMkLst>
        </pc:spChg>
      </pc:sldChg>
      <pc:sldChg chg="addSp modSp mod">
        <pc:chgData name="Linda Jones" userId="3d0ef40f4589d263" providerId="LiveId" clId="{79634750-23BC-4A8D-AC18-C2AC34498350}" dt="2024-08-03T00:31:57.647" v="7"/>
        <pc:sldMkLst>
          <pc:docMk/>
          <pc:sldMk cId="0" sldId="257"/>
        </pc:sldMkLst>
        <pc:spChg chg="mod">
          <ac:chgData name="Linda Jones" userId="3d0ef40f4589d263" providerId="LiveId" clId="{79634750-23BC-4A8D-AC18-C2AC34498350}" dt="2024-08-03T00:31:12.632" v="1"/>
          <ac:spMkLst>
            <pc:docMk/>
            <pc:sldMk cId="0" sldId="257"/>
            <ac:spMk id="125" creationId="{00000000-0000-0000-0000-000000000000}"/>
          </ac:spMkLst>
        </pc:spChg>
        <pc:picChg chg="add mod">
          <ac:chgData name="Linda Jones" userId="3d0ef40f4589d263" providerId="LiveId" clId="{79634750-23BC-4A8D-AC18-C2AC34498350}" dt="2024-08-03T00:31:27.954" v="2"/>
          <ac:picMkLst>
            <pc:docMk/>
            <pc:sldMk cId="0" sldId="257"/>
            <ac:picMk id="2" creationId="{3F16BEE9-F8B9-726E-29BC-A4B0AB9CE09B}"/>
          </ac:picMkLst>
        </pc:picChg>
        <pc:picChg chg="add mod">
          <ac:chgData name="Linda Jones" userId="3d0ef40f4589d263" providerId="LiveId" clId="{79634750-23BC-4A8D-AC18-C2AC34498350}" dt="2024-08-03T00:31:44.179" v="6" actId="1076"/>
          <ac:picMkLst>
            <pc:docMk/>
            <pc:sldMk cId="0" sldId="257"/>
            <ac:picMk id="3" creationId="{4D3DB34F-8DEF-09C8-E75D-A0F4CC62254F}"/>
          </ac:picMkLst>
        </pc:picChg>
        <pc:picChg chg="add mod">
          <ac:chgData name="Linda Jones" userId="3d0ef40f4589d263" providerId="LiveId" clId="{79634750-23BC-4A8D-AC18-C2AC34498350}" dt="2024-08-03T00:31:57.647" v="7"/>
          <ac:picMkLst>
            <pc:docMk/>
            <pc:sldMk cId="0" sldId="257"/>
            <ac:picMk id="4" creationId="{B920E8EA-DF0C-5A01-C4CD-2BE6B9D886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90750" y="704850"/>
            <a:ext cx="2720975" cy="3519488"/>
          </a:xfrm>
          <a:prstGeom prst="rect">
            <a:avLst/>
          </a:prstGeom>
        </p:spPr>
        <p:txBody>
          <a:bodyPr lIns="94229" tIns="47114" rIns="94229" bIns="47114"/>
          <a:lstStyle/>
          <a:p>
            <a:endParaRPr/>
          </a:p>
        </p:txBody>
      </p:sp>
      <p:sp>
        <p:nvSpPr>
          <p:cNvPr id="92" name="Shape 92"/>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1"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half"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88620" y="135043"/>
            <a:ext cx="6995160" cy="2211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88620" y="2346960"/>
            <a:ext cx="6995160" cy="7711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2"/>
          <p:cNvSpPr/>
          <p:nvPr/>
        </p:nvSpPr>
        <p:spPr>
          <a:xfrm>
            <a:off x="78463" y="1382313"/>
            <a:ext cx="7615474" cy="2259210"/>
          </a:xfrm>
          <a:prstGeom prst="rect">
            <a:avLst/>
          </a:prstGeom>
          <a:blipFill>
            <a:blip r:embed="rId2"/>
            <a:stretch>
              <a:fillRect/>
            </a:stretch>
          </a:blipFill>
          <a:ln w="12700">
            <a:miter lim="400000"/>
          </a:ln>
        </p:spPr>
        <p:txBody>
          <a:bodyPr lIns="45719" rIns="45719"/>
          <a:lstStyle/>
          <a:p>
            <a:endParaRPr/>
          </a:p>
        </p:txBody>
      </p:sp>
      <p:sp>
        <p:nvSpPr>
          <p:cNvPr id="95" name="Freeform 4"/>
          <p:cNvSpPr/>
          <p:nvPr/>
        </p:nvSpPr>
        <p:spPr>
          <a:xfrm>
            <a:off x="78464" y="3708777"/>
            <a:ext cx="7615474" cy="425780"/>
          </a:xfrm>
          <a:prstGeom prst="rect">
            <a:avLst/>
          </a:prstGeom>
          <a:solidFill>
            <a:srgbClr val="0047AD"/>
          </a:solidFill>
          <a:ln w="12700">
            <a:miter lim="400000"/>
          </a:ln>
        </p:spPr>
        <p:txBody>
          <a:bodyPr lIns="45719" rIns="45719"/>
          <a:lstStyle/>
          <a:p>
            <a:endParaRPr/>
          </a:p>
        </p:txBody>
      </p:sp>
      <p:sp>
        <p:nvSpPr>
          <p:cNvPr id="96" name="Freeform 5"/>
          <p:cNvSpPr/>
          <p:nvPr/>
        </p:nvSpPr>
        <p:spPr>
          <a:xfrm>
            <a:off x="5628868" y="293976"/>
            <a:ext cx="1638082" cy="373029"/>
          </a:xfrm>
          <a:prstGeom prst="rect">
            <a:avLst/>
          </a:prstGeom>
          <a:blipFill>
            <a:blip r:embed="rId3"/>
            <a:stretch>
              <a:fillRect/>
            </a:stretch>
          </a:blipFill>
          <a:ln w="12700">
            <a:miter lim="400000"/>
          </a:ln>
        </p:spPr>
        <p:txBody>
          <a:bodyPr lIns="45719" rIns="45719"/>
          <a:lstStyle/>
          <a:p>
            <a:endParaRPr/>
          </a:p>
        </p:txBody>
      </p:sp>
      <p:sp>
        <p:nvSpPr>
          <p:cNvPr id="97" name="Freeform 7"/>
          <p:cNvSpPr/>
          <p:nvPr/>
        </p:nvSpPr>
        <p:spPr>
          <a:xfrm>
            <a:off x="4253636" y="6642130"/>
            <a:ext cx="3246178" cy="2862159"/>
          </a:xfrm>
          <a:prstGeom prst="rect">
            <a:avLst/>
          </a:prstGeom>
          <a:solidFill>
            <a:srgbClr val="FF5757">
              <a:alpha val="32941"/>
            </a:srgbClr>
          </a:solidFill>
          <a:ln w="12700">
            <a:miter lim="400000"/>
          </a:ln>
        </p:spPr>
        <p:txBody>
          <a:bodyPr lIns="45719" rIns="45719"/>
          <a:lstStyle/>
          <a:p>
            <a:endParaRPr/>
          </a:p>
        </p:txBody>
      </p:sp>
      <p:sp>
        <p:nvSpPr>
          <p:cNvPr id="98" name="Freeform 9"/>
          <p:cNvSpPr/>
          <p:nvPr/>
        </p:nvSpPr>
        <p:spPr>
          <a:xfrm>
            <a:off x="4253636" y="6642131"/>
            <a:ext cx="3246177" cy="1750289"/>
          </a:xfrm>
          <a:prstGeom prst="rect">
            <a:avLst/>
          </a:prstGeom>
          <a:blipFill>
            <a:blip r:embed="rId4"/>
            <a:stretch>
              <a:fillRect/>
            </a:stretch>
          </a:blipFill>
          <a:ln w="12700">
            <a:miter lim="400000"/>
          </a:ln>
        </p:spPr>
        <p:txBody>
          <a:bodyPr lIns="45719" rIns="45719"/>
          <a:lstStyle/>
          <a:p>
            <a:endParaRPr/>
          </a:p>
        </p:txBody>
      </p:sp>
      <p:sp>
        <p:nvSpPr>
          <p:cNvPr id="99" name="Freeform 10"/>
          <p:cNvSpPr/>
          <p:nvPr/>
        </p:nvSpPr>
        <p:spPr>
          <a:xfrm>
            <a:off x="4264709" y="8167164"/>
            <a:ext cx="1569872" cy="1232350"/>
          </a:xfrm>
          <a:prstGeom prst="rect">
            <a:avLst/>
          </a:prstGeom>
          <a:blipFill>
            <a:blip r:embed="rId5"/>
            <a:stretch>
              <a:fillRect/>
            </a:stretch>
          </a:blipFill>
          <a:ln w="12700">
            <a:miter lim="400000"/>
          </a:ln>
        </p:spPr>
        <p:txBody>
          <a:bodyPr lIns="45719" rIns="45719"/>
          <a:lstStyle/>
          <a:p>
            <a:endParaRPr/>
          </a:p>
        </p:txBody>
      </p:sp>
      <p:sp>
        <p:nvSpPr>
          <p:cNvPr id="100" name="AutoShape 11"/>
          <p:cNvSpPr/>
          <p:nvPr/>
        </p:nvSpPr>
        <p:spPr>
          <a:xfrm flipV="1">
            <a:off x="258856" y="9504288"/>
            <a:ext cx="7254687" cy="38101"/>
          </a:xfrm>
          <a:prstGeom prst="line">
            <a:avLst/>
          </a:prstGeom>
          <a:ln w="38100">
            <a:solidFill>
              <a:srgbClr val="000000"/>
            </a:solidFill>
          </a:ln>
        </p:spPr>
        <p:txBody>
          <a:bodyPr lIns="45719" rIns="45719"/>
          <a:lstStyle/>
          <a:p>
            <a:endParaRPr/>
          </a:p>
        </p:txBody>
      </p:sp>
      <p:sp>
        <p:nvSpPr>
          <p:cNvPr id="101" name="Freeform 12"/>
          <p:cNvSpPr/>
          <p:nvPr/>
        </p:nvSpPr>
        <p:spPr>
          <a:xfrm>
            <a:off x="196389" y="195741"/>
            <a:ext cx="3108962" cy="2316177"/>
          </a:xfrm>
          <a:prstGeom prst="rect">
            <a:avLst/>
          </a:prstGeom>
          <a:blipFill>
            <a:blip r:embed="rId6"/>
            <a:stretch>
              <a:fillRect/>
            </a:stretch>
          </a:blipFill>
          <a:ln w="12700">
            <a:miter lim="400000"/>
          </a:ln>
        </p:spPr>
        <p:txBody>
          <a:bodyPr lIns="45719" rIns="45719"/>
          <a:lstStyle/>
          <a:p>
            <a:endParaRPr/>
          </a:p>
        </p:txBody>
      </p:sp>
      <p:sp>
        <p:nvSpPr>
          <p:cNvPr id="102" name="TextBox 13"/>
          <p:cNvSpPr txBox="1"/>
          <p:nvPr/>
        </p:nvSpPr>
        <p:spPr>
          <a:xfrm>
            <a:off x="3117034" y="605790"/>
            <a:ext cx="4655366" cy="740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100"/>
              </a:lnSpc>
              <a:defRPr sz="4400" b="1">
                <a:latin typeface="Times New Roman"/>
                <a:ea typeface="Times New Roman"/>
                <a:cs typeface="Times New Roman"/>
                <a:sym typeface="Times New Roman"/>
              </a:defRPr>
            </a:lvl1pPr>
          </a:lstStyle>
          <a:p>
            <a:r>
              <a:t>NEWSLETTER</a:t>
            </a:r>
          </a:p>
        </p:txBody>
      </p:sp>
      <p:sp>
        <p:nvSpPr>
          <p:cNvPr id="103" name="TextBox 14"/>
          <p:cNvSpPr txBox="1"/>
          <p:nvPr/>
        </p:nvSpPr>
        <p:spPr>
          <a:xfrm>
            <a:off x="78463" y="3755052"/>
            <a:ext cx="7615475" cy="262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100"/>
              </a:lnSpc>
              <a:defRPr b="1">
                <a:solidFill>
                  <a:srgbClr val="FFFFFF"/>
                </a:solidFill>
                <a:latin typeface="Times New Roman"/>
                <a:ea typeface="Times New Roman"/>
                <a:cs typeface="Times New Roman"/>
                <a:sym typeface="Times New Roman"/>
              </a:defRPr>
            </a:lvl1pPr>
          </a:lstStyle>
          <a:p>
            <a:r>
              <a:t>Clever Home Hacks to Cool Your Home Without the A/C Bill</a:t>
            </a:r>
          </a:p>
        </p:txBody>
      </p:sp>
      <p:sp>
        <p:nvSpPr>
          <p:cNvPr id="104" name="TextBox 15"/>
          <p:cNvSpPr txBox="1"/>
          <p:nvPr/>
        </p:nvSpPr>
        <p:spPr>
          <a:xfrm>
            <a:off x="196389" y="4336446"/>
            <a:ext cx="3888670" cy="4805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ts val="1600"/>
              </a:lnSpc>
              <a:defRPr sz="1200">
                <a:latin typeface="Times New Roman"/>
                <a:ea typeface="Times New Roman"/>
                <a:cs typeface="Times New Roman"/>
                <a:sym typeface="Times New Roman"/>
              </a:defRPr>
            </a:pPr>
            <a:r>
              <a:t>Keeping your house cool in the summer without relying heavily on air conditioning can save energy and make your living space more comfortable. Here are some home hacks to help you keep your house cool:</a:t>
            </a:r>
          </a:p>
          <a:p>
            <a:pPr algn="just">
              <a:lnSpc>
                <a:spcPts val="1500"/>
              </a:lnSpc>
              <a:defRPr sz="1200">
                <a:latin typeface="Times New Roman"/>
                <a:ea typeface="Times New Roman"/>
                <a:cs typeface="Times New Roman"/>
                <a:sym typeface="Times New Roman"/>
              </a:defRPr>
            </a:pPr>
            <a:endParaRPr/>
          </a:p>
          <a:p>
            <a:pPr marL="237491" lvl="1" indent="-118745" algn="just">
              <a:lnSpc>
                <a:spcPts val="1500"/>
              </a:lnSpc>
              <a:buSzPct val="100000"/>
              <a:buFont typeface="Arial"/>
              <a:buChar char="•"/>
              <a:defRPr sz="1100" b="1">
                <a:latin typeface="Times New Roman"/>
                <a:ea typeface="Times New Roman"/>
                <a:cs typeface="Times New Roman"/>
                <a:sym typeface="Times New Roman"/>
              </a:defRPr>
            </a:pPr>
            <a:r>
              <a:t>Use Light-colored Curtains or Blinds</a:t>
            </a:r>
            <a:r>
              <a:rPr b="0"/>
              <a:t>: Light colors reflect sunlight, while dark colors absorb it. Using light-colored curtains or blinds can help reflect the sun's rays and keep your home cooler.</a:t>
            </a:r>
          </a:p>
          <a:p>
            <a:pPr marL="237491" lvl="1" indent="-118745" algn="just">
              <a:lnSpc>
                <a:spcPts val="1500"/>
              </a:lnSpc>
              <a:buSzPct val="100000"/>
              <a:buFont typeface="Arial"/>
              <a:buChar char="•"/>
              <a:defRPr sz="1100" b="1">
                <a:latin typeface="Times New Roman"/>
                <a:ea typeface="Times New Roman"/>
                <a:cs typeface="Times New Roman"/>
                <a:sym typeface="Times New Roman"/>
              </a:defRPr>
            </a:pPr>
            <a:r>
              <a:t>Install Reflective Window Film</a:t>
            </a:r>
            <a:r>
              <a:rPr b="0"/>
              <a:t>: Apply reflective window film (or even tin foil) to windows that receive direct sunlight. This film reflects a significant amount of sunlight, reducing heat gain inside. </a:t>
            </a:r>
          </a:p>
          <a:p>
            <a:pPr marL="237491" lvl="1" indent="-118745" algn="just">
              <a:lnSpc>
                <a:spcPts val="1500"/>
              </a:lnSpc>
              <a:buSzPct val="100000"/>
              <a:buFont typeface="Arial"/>
              <a:buChar char="•"/>
              <a:defRPr sz="1100" b="1">
                <a:latin typeface="Times New Roman"/>
                <a:ea typeface="Times New Roman"/>
                <a:cs typeface="Times New Roman"/>
                <a:sym typeface="Times New Roman"/>
              </a:defRPr>
            </a:pPr>
            <a:r>
              <a:t>Ventilate at Night</a:t>
            </a:r>
            <a:r>
              <a:rPr b="0"/>
              <a:t>: Open windows and doors during the cooler evening and night hours to allow fresh air to circulate through your home. Use fans strategically to enhance airflow.</a:t>
            </a:r>
          </a:p>
          <a:p>
            <a:pPr marL="237491" lvl="1" indent="-118745" algn="just">
              <a:lnSpc>
                <a:spcPts val="1500"/>
              </a:lnSpc>
              <a:buSzPct val="100000"/>
              <a:buFont typeface="Arial"/>
              <a:buChar char="•"/>
              <a:defRPr sz="1100" b="1">
                <a:latin typeface="Times New Roman"/>
                <a:ea typeface="Times New Roman"/>
                <a:cs typeface="Times New Roman"/>
                <a:sym typeface="Times New Roman"/>
              </a:defRPr>
            </a:pPr>
            <a:r>
              <a:t>Strategically Place Fans</a:t>
            </a:r>
            <a:r>
              <a:rPr b="0"/>
              <a:t>: Place box fans or oscillating fans near windows to draw in cool air from outside. Ceiling fans can also be effective in improving air circulation.</a:t>
            </a:r>
          </a:p>
          <a:p>
            <a:pPr marL="237491" lvl="1" indent="-118745" algn="just">
              <a:lnSpc>
                <a:spcPts val="1500"/>
              </a:lnSpc>
              <a:buSzPct val="100000"/>
              <a:buFont typeface="Arial"/>
              <a:buChar char="•"/>
              <a:defRPr sz="1100" b="1">
                <a:latin typeface="Times New Roman"/>
                <a:ea typeface="Times New Roman"/>
                <a:cs typeface="Times New Roman"/>
                <a:sym typeface="Times New Roman"/>
              </a:defRPr>
            </a:pPr>
            <a:r>
              <a:t>Use Natural Ventilation</a:t>
            </a:r>
            <a:r>
              <a:rPr b="0"/>
              <a:t>: Create cross-ventilation by opening windows on opposite sides of your home. This allows for a breeze to flow through, cooling your living space.</a:t>
            </a:r>
          </a:p>
          <a:p>
            <a:pPr marL="237491" lvl="1" indent="-118745" algn="just">
              <a:lnSpc>
                <a:spcPts val="1500"/>
              </a:lnSpc>
              <a:buSzPct val="100000"/>
              <a:buFont typeface="Arial"/>
              <a:buChar char="•"/>
              <a:defRPr sz="1100" b="1">
                <a:latin typeface="Times New Roman"/>
                <a:ea typeface="Times New Roman"/>
                <a:cs typeface="Times New Roman"/>
                <a:sym typeface="Times New Roman"/>
              </a:defRPr>
            </a:pPr>
            <a:r>
              <a:t>Cooking Strategies</a:t>
            </a:r>
            <a:r>
              <a:rPr b="0"/>
              <a:t>: Cook during the cooler parts of the day, or use smaller appliances like a microwave or toaster oven to avoid generating excess heat. Consider grilling outdoors.</a:t>
            </a:r>
          </a:p>
        </p:txBody>
      </p:sp>
      <p:sp>
        <p:nvSpPr>
          <p:cNvPr id="105" name="TextBox 16"/>
          <p:cNvSpPr txBox="1"/>
          <p:nvPr/>
        </p:nvSpPr>
        <p:spPr>
          <a:xfrm>
            <a:off x="4169347" y="4336446"/>
            <a:ext cx="3330467" cy="1894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7488" lvl="1" indent="-118743" algn="just">
              <a:lnSpc>
                <a:spcPts val="1500"/>
              </a:lnSpc>
              <a:buSzPct val="100000"/>
              <a:buFont typeface="Arial"/>
              <a:buChar char="•"/>
              <a:defRPr sz="1000" b="1">
                <a:latin typeface="Times New Roman"/>
                <a:ea typeface="Times New Roman"/>
                <a:cs typeface="Times New Roman"/>
                <a:sym typeface="Times New Roman"/>
              </a:defRPr>
            </a:pPr>
            <a:r>
              <a:t>Strategic Planting</a:t>
            </a:r>
            <a:r>
              <a:rPr b="0"/>
              <a:t>: Plant trees or tall shrubs on the south and west sides of your home to provide shade and reduce the amount of sunlight reaching your windows.</a:t>
            </a:r>
          </a:p>
          <a:p>
            <a:pPr marL="237488" lvl="1" indent="-118743" algn="just">
              <a:lnSpc>
                <a:spcPts val="1500"/>
              </a:lnSpc>
              <a:buSzPct val="100000"/>
              <a:buFont typeface="Arial"/>
              <a:buChar char="•"/>
              <a:defRPr sz="1000" b="1">
                <a:latin typeface="Times New Roman"/>
                <a:ea typeface="Times New Roman"/>
                <a:cs typeface="Times New Roman"/>
                <a:sym typeface="Times New Roman"/>
              </a:defRPr>
            </a:pPr>
            <a:r>
              <a:t>Cooling Mats or Towels</a:t>
            </a:r>
            <a:r>
              <a:rPr b="0"/>
              <a:t>: Place cooling mats or damp towels in areas where you spend a lot of time, such as your bed or sitting areas. The evaporative cooling effect can be quite effective.</a:t>
            </a:r>
          </a:p>
          <a:p>
            <a:pPr marL="237488" lvl="1" indent="-118743" algn="just">
              <a:lnSpc>
                <a:spcPts val="1500"/>
              </a:lnSpc>
              <a:buSzPct val="100000"/>
              <a:buFont typeface="Arial"/>
              <a:buChar char="•"/>
              <a:defRPr sz="1000" b="1">
                <a:latin typeface="Times New Roman"/>
                <a:ea typeface="Times New Roman"/>
                <a:cs typeface="Times New Roman"/>
                <a:sym typeface="Times New Roman"/>
              </a:defRPr>
            </a:pPr>
            <a:r>
              <a:t>Create a DIY Air Conditioner</a:t>
            </a:r>
            <a:r>
              <a:rPr b="0"/>
              <a:t>: Fill a shallow pan with ice and position it in front of a fan. The fan will blow air over the ice, creating a cooling effect.</a:t>
            </a:r>
          </a:p>
        </p:txBody>
      </p:sp>
      <p:sp>
        <p:nvSpPr>
          <p:cNvPr id="106" name="TextBox 17"/>
          <p:cNvSpPr txBox="1"/>
          <p:nvPr/>
        </p:nvSpPr>
        <p:spPr>
          <a:xfrm>
            <a:off x="2622518" y="9607188"/>
            <a:ext cx="2527363" cy="600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a:lnSpc>
                <a:spcPts val="1600"/>
              </a:lnSpc>
              <a:defRPr sz="1200" b="1">
                <a:latin typeface="Times New Roman"/>
                <a:ea typeface="Times New Roman"/>
                <a:cs typeface="Times New Roman"/>
                <a:sym typeface="Times New Roman"/>
              </a:defRPr>
            </a:lvl1pPr>
          </a:lstStyle>
          <a:p>
            <a:r>
              <a:rPr lang="en-US" dirty="0"/>
              <a:t>Linda Jones, Realtor</a:t>
            </a:r>
          </a:p>
          <a:p>
            <a:r>
              <a:rPr lang="en-US" dirty="0"/>
              <a:t>website: </a:t>
            </a:r>
            <a:r>
              <a:rPr lang="en-US" dirty="0" err="1"/>
              <a:t>lindajonesrealtor.homes</a:t>
            </a:r>
            <a:endParaRPr lang="en-US" dirty="0"/>
          </a:p>
          <a:p>
            <a:endParaRPr dirty="0"/>
          </a:p>
        </p:txBody>
      </p:sp>
      <p:sp>
        <p:nvSpPr>
          <p:cNvPr id="107" name="TextBox 18"/>
          <p:cNvSpPr txBox="1"/>
          <p:nvPr/>
        </p:nvSpPr>
        <p:spPr>
          <a:xfrm>
            <a:off x="5876725" y="8499475"/>
            <a:ext cx="1411054" cy="754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500"/>
              </a:lnSpc>
              <a:defRPr sz="1100">
                <a:latin typeface="Times New Roman"/>
                <a:ea typeface="Times New Roman"/>
                <a:cs typeface="Times New Roman"/>
                <a:sym typeface="Times New Roman"/>
              </a:defRPr>
            </a:lvl1pPr>
          </a:lstStyle>
          <a:p>
            <a:r>
              <a:t>In 1878, the first telephone book ever issued contained only 50 names.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3"/>
          <p:cNvSpPr/>
          <p:nvPr/>
        </p:nvSpPr>
        <p:spPr>
          <a:xfrm>
            <a:off x="4061428" y="246448"/>
            <a:ext cx="3477805" cy="9060992"/>
          </a:xfrm>
          <a:prstGeom prst="rect">
            <a:avLst/>
          </a:prstGeom>
          <a:solidFill>
            <a:srgbClr val="0047AD"/>
          </a:solidFill>
          <a:ln w="12700">
            <a:miter lim="400000"/>
          </a:ln>
        </p:spPr>
        <p:txBody>
          <a:bodyPr lIns="45719" rIns="45719"/>
          <a:lstStyle/>
          <a:p>
            <a:endParaRPr/>
          </a:p>
        </p:txBody>
      </p:sp>
      <p:sp>
        <p:nvSpPr>
          <p:cNvPr id="110" name="Freeform 6"/>
          <p:cNvSpPr/>
          <p:nvPr/>
        </p:nvSpPr>
        <p:spPr>
          <a:xfrm>
            <a:off x="169305" y="133153"/>
            <a:ext cx="2470718" cy="3152467"/>
          </a:xfrm>
          <a:prstGeom prst="rect">
            <a:avLst/>
          </a:prstGeom>
          <a:solidFill>
            <a:srgbClr val="FFCAC9"/>
          </a:solidFill>
          <a:ln w="12700">
            <a:miter lim="400000"/>
          </a:ln>
        </p:spPr>
        <p:txBody>
          <a:bodyPr lIns="45719" rIns="45719"/>
          <a:lstStyle/>
          <a:p>
            <a:endParaRPr/>
          </a:p>
        </p:txBody>
      </p:sp>
      <p:pic>
        <p:nvPicPr>
          <p:cNvPr id="111" name="Picture 9" descr="Picture 9"/>
          <p:cNvPicPr>
            <a:picLocks noChangeAspect="1"/>
          </p:cNvPicPr>
          <p:nvPr/>
        </p:nvPicPr>
        <p:blipFill>
          <a:blip r:embed="rId2"/>
          <a:srcRect l="24288" r="2163"/>
          <a:stretch>
            <a:fillRect/>
          </a:stretch>
        </p:blipFill>
        <p:spPr>
          <a:xfrm flipH="1">
            <a:off x="615753" y="246449"/>
            <a:ext cx="3445677" cy="3621093"/>
          </a:xfrm>
          <a:prstGeom prst="rect">
            <a:avLst/>
          </a:prstGeom>
          <a:ln w="12700">
            <a:miter lim="400000"/>
          </a:ln>
        </p:spPr>
      </p:pic>
      <p:sp>
        <p:nvSpPr>
          <p:cNvPr id="112" name="Freeform 10"/>
          <p:cNvSpPr/>
          <p:nvPr/>
        </p:nvSpPr>
        <p:spPr>
          <a:xfrm rot="21133865">
            <a:off x="2214680" y="3891177"/>
            <a:ext cx="1116452" cy="803847"/>
          </a:xfrm>
          <a:prstGeom prst="rect">
            <a:avLst/>
          </a:prstGeom>
          <a:blipFill>
            <a:blip r:embed="rId3"/>
            <a:stretch>
              <a:fillRect/>
            </a:stretch>
          </a:blipFill>
          <a:ln w="12700">
            <a:miter lim="400000"/>
          </a:ln>
        </p:spPr>
        <p:txBody>
          <a:bodyPr lIns="45719" rIns="45719"/>
          <a:lstStyle/>
          <a:p>
            <a:endParaRPr/>
          </a:p>
        </p:txBody>
      </p:sp>
      <p:sp>
        <p:nvSpPr>
          <p:cNvPr id="113" name="Freeform 11"/>
          <p:cNvSpPr/>
          <p:nvPr/>
        </p:nvSpPr>
        <p:spPr>
          <a:xfrm>
            <a:off x="615752" y="4435902"/>
            <a:ext cx="1549722" cy="168533"/>
          </a:xfrm>
          <a:prstGeom prst="rect">
            <a:avLst/>
          </a:prstGeom>
          <a:blipFill>
            <a:blip r:embed="rId4"/>
            <a:stretch>
              <a:fillRect/>
            </a:stretch>
          </a:blipFill>
          <a:ln w="12700">
            <a:miter lim="400000"/>
          </a:ln>
        </p:spPr>
        <p:txBody>
          <a:bodyPr lIns="45719" rIns="45719"/>
          <a:lstStyle/>
          <a:p>
            <a:endParaRPr/>
          </a:p>
        </p:txBody>
      </p:sp>
      <p:sp>
        <p:nvSpPr>
          <p:cNvPr id="114" name="AutoShape 12"/>
          <p:cNvSpPr/>
          <p:nvPr/>
        </p:nvSpPr>
        <p:spPr>
          <a:xfrm>
            <a:off x="169306" y="9523338"/>
            <a:ext cx="7369928" cy="1"/>
          </a:xfrm>
          <a:prstGeom prst="line">
            <a:avLst/>
          </a:prstGeom>
          <a:ln w="38100">
            <a:solidFill>
              <a:srgbClr val="000000"/>
            </a:solidFill>
          </a:ln>
        </p:spPr>
        <p:txBody>
          <a:bodyPr lIns="45719" rIns="45719"/>
          <a:lstStyle/>
          <a:p>
            <a:endParaRPr/>
          </a:p>
        </p:txBody>
      </p:sp>
      <p:sp>
        <p:nvSpPr>
          <p:cNvPr id="115" name="Freeform 14"/>
          <p:cNvSpPr/>
          <p:nvPr/>
        </p:nvSpPr>
        <p:spPr>
          <a:xfrm>
            <a:off x="209232" y="4536192"/>
            <a:ext cx="3597252" cy="2315732"/>
          </a:xfrm>
          <a:prstGeom prst="rect">
            <a:avLst/>
          </a:prstGeom>
          <a:blipFill>
            <a:blip r:embed="rId5"/>
            <a:stretch>
              <a:fillRect/>
            </a:stretch>
          </a:blipFill>
          <a:ln w="12700">
            <a:miter lim="400000"/>
          </a:ln>
        </p:spPr>
        <p:txBody>
          <a:bodyPr lIns="45719" rIns="45719"/>
          <a:lstStyle/>
          <a:p>
            <a:endParaRPr/>
          </a:p>
        </p:txBody>
      </p:sp>
      <p:sp>
        <p:nvSpPr>
          <p:cNvPr id="116" name="Freeform 15"/>
          <p:cNvSpPr/>
          <p:nvPr/>
        </p:nvSpPr>
        <p:spPr>
          <a:xfrm>
            <a:off x="102508" y="5670216"/>
            <a:ext cx="4395974" cy="2930650"/>
          </a:xfrm>
          <a:prstGeom prst="rect">
            <a:avLst/>
          </a:prstGeom>
          <a:blipFill>
            <a:blip r:embed="rId6"/>
            <a:stretch>
              <a:fillRect/>
            </a:stretch>
          </a:blipFill>
          <a:ln w="12700">
            <a:miter lim="400000"/>
          </a:ln>
        </p:spPr>
        <p:txBody>
          <a:bodyPr lIns="45719" rIns="45719"/>
          <a:lstStyle/>
          <a:p>
            <a:endParaRPr/>
          </a:p>
        </p:txBody>
      </p:sp>
      <p:sp>
        <p:nvSpPr>
          <p:cNvPr id="117" name="TextBox 17"/>
          <p:cNvSpPr txBox="1"/>
          <p:nvPr/>
        </p:nvSpPr>
        <p:spPr>
          <a:xfrm>
            <a:off x="4250883" y="383348"/>
            <a:ext cx="3098894" cy="796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2100"/>
              </a:lnSpc>
              <a:defRPr b="1">
                <a:solidFill>
                  <a:srgbClr val="FFFFFF"/>
                </a:solidFill>
                <a:latin typeface="Times New Roman"/>
                <a:ea typeface="Times New Roman"/>
                <a:cs typeface="Times New Roman"/>
                <a:sym typeface="Times New Roman"/>
              </a:defRPr>
            </a:pPr>
            <a:r>
              <a:t>Grill &amp; Chill Fiesta: </a:t>
            </a:r>
            <a:r>
              <a:rPr b="0"/>
              <a:t>A Guide to Savory BBQs and Stylish Outdoor Soirees</a:t>
            </a:r>
          </a:p>
        </p:txBody>
      </p:sp>
      <p:sp>
        <p:nvSpPr>
          <p:cNvPr id="118" name="TextBox 18"/>
          <p:cNvSpPr txBox="1"/>
          <p:nvPr/>
        </p:nvSpPr>
        <p:spPr>
          <a:xfrm>
            <a:off x="4379495" y="1308964"/>
            <a:ext cx="2841670" cy="705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a:lnSpc>
                <a:spcPts val="1400"/>
              </a:lnSpc>
              <a:defRPr sz="1100">
                <a:solidFill>
                  <a:srgbClr val="FFFFFF"/>
                </a:solidFill>
                <a:latin typeface="Times New Roman"/>
                <a:ea typeface="Times New Roman"/>
                <a:cs typeface="Times New Roman"/>
                <a:sym typeface="Times New Roman"/>
              </a:defRPr>
            </a:lvl1pPr>
          </a:lstStyle>
          <a:p>
            <a:r>
              <a:t>Grilling and hosting outdoor gatherings can be a lot of fun in the summer. Here's a list of tips to make your grilling sessions and outdoor events a success:</a:t>
            </a:r>
          </a:p>
        </p:txBody>
      </p:sp>
      <p:sp>
        <p:nvSpPr>
          <p:cNvPr id="119" name="TextBox 19"/>
          <p:cNvSpPr txBox="1"/>
          <p:nvPr/>
        </p:nvSpPr>
        <p:spPr>
          <a:xfrm>
            <a:off x="4284267" y="2144231"/>
            <a:ext cx="3032127" cy="5897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Add wood chips to the grill </a:t>
            </a:r>
            <a:r>
              <a:rPr b="0"/>
              <a:t>for extra flavor. Different woods impart unique tastes to your food.</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Have hot and cooler zones on your grill</a:t>
            </a:r>
            <a:r>
              <a:rPr b="0"/>
              <a:t> to control cooking temperatures for various items simultaneously.</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Provide comfortable seating</a:t>
            </a:r>
            <a:r>
              <a:rPr b="0"/>
              <a:t> for guests, including options for lounging and dining.</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Set up shade options</a:t>
            </a:r>
            <a:r>
              <a:rPr b="0"/>
              <a:t> like umbrellas or canopies, especially if your gathering extends into the hottest parts of the day.</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Use citronella candles</a:t>
            </a:r>
            <a:r>
              <a:rPr b="0"/>
              <a:t> </a:t>
            </a:r>
            <a:r>
              <a:t>or bug repellents</a:t>
            </a:r>
            <a:r>
              <a:rPr b="0"/>
              <a:t> to keep mosquitoes and other pests at bay.</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Use outdoor lighting</a:t>
            </a:r>
            <a:r>
              <a:rPr b="0"/>
              <a:t>, such as string lights or lanterns, to create a warm and inviting atmosphere for evening gatherings.</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Enhance your outdoor space</a:t>
            </a:r>
            <a:r>
              <a:rPr b="0"/>
              <a:t> with decorations, such as cushions, tablecloths, and centerpieces.</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Create signature drinks</a:t>
            </a:r>
            <a:r>
              <a:rPr b="0"/>
              <a:t> or a DIY beverage station to keep guests refreshed.</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Curate a playlist of music</a:t>
            </a:r>
            <a:r>
              <a:rPr b="0"/>
              <a:t> suitable for the occasion to add to the ambiance.</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Offer a diverse menu</a:t>
            </a:r>
            <a:r>
              <a:rPr b="0"/>
              <a:t> that caters to different dietary preferences, including vegetarian and vegan options.</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Prepare food and set up</a:t>
            </a:r>
            <a:r>
              <a:rPr b="0"/>
              <a:t> as much as possible in advance to minimize stress during the event.</a:t>
            </a:r>
          </a:p>
          <a:p>
            <a:pPr marL="237491" lvl="1" indent="-118745" algn="just">
              <a:lnSpc>
                <a:spcPts val="1500"/>
              </a:lnSpc>
              <a:buSzPct val="100000"/>
              <a:buFont typeface="Arial"/>
              <a:buChar char="•"/>
              <a:defRPr sz="1100" b="1" spc="-4">
                <a:solidFill>
                  <a:srgbClr val="FFFFFF"/>
                </a:solidFill>
                <a:latin typeface="Times New Roman"/>
                <a:ea typeface="Times New Roman"/>
                <a:cs typeface="Times New Roman"/>
                <a:sym typeface="Times New Roman"/>
              </a:defRPr>
            </a:pPr>
            <a:r>
              <a:t>Ensure safety</a:t>
            </a:r>
            <a:r>
              <a:rPr b="0"/>
              <a:t> by having a first aid kit on hand and being mindful of potential hazards, such as fire safety.</a:t>
            </a:r>
          </a:p>
        </p:txBody>
      </p:sp>
      <p:sp>
        <p:nvSpPr>
          <p:cNvPr id="120" name="TextBox 20"/>
          <p:cNvSpPr txBox="1"/>
          <p:nvPr/>
        </p:nvSpPr>
        <p:spPr>
          <a:xfrm>
            <a:off x="615753" y="4121724"/>
            <a:ext cx="1549722" cy="262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100"/>
              </a:lnSpc>
              <a:defRPr b="1">
                <a:latin typeface="Times New Roman"/>
                <a:ea typeface="Times New Roman"/>
                <a:cs typeface="Times New Roman"/>
                <a:sym typeface="Times New Roman"/>
              </a:defRPr>
            </a:lvl1pPr>
          </a:lstStyle>
          <a:p>
            <a:r>
              <a:t>WEIRD, BUT </a:t>
            </a:r>
          </a:p>
        </p:txBody>
      </p:sp>
      <p:sp>
        <p:nvSpPr>
          <p:cNvPr id="121" name="TextBox 21"/>
          <p:cNvSpPr txBox="1"/>
          <p:nvPr/>
        </p:nvSpPr>
        <p:spPr>
          <a:xfrm>
            <a:off x="762501" y="5211443"/>
            <a:ext cx="2490714" cy="708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400"/>
              </a:lnSpc>
              <a:defRPr sz="1200" b="1">
                <a:latin typeface="Times New Roman"/>
                <a:ea typeface="Times New Roman"/>
                <a:cs typeface="Times New Roman"/>
                <a:sym typeface="Times New Roman"/>
              </a:defRPr>
            </a:lvl1pPr>
          </a:lstStyle>
          <a:p>
            <a:r>
              <a:t>Originally, the Eiffel Tower was going to be erected in Barcelona, but the project was rejected because citizens thought it was an eyesore.</a:t>
            </a:r>
          </a:p>
        </p:txBody>
      </p:sp>
      <p:sp>
        <p:nvSpPr>
          <p:cNvPr id="122" name="Freeform 3"/>
          <p:cNvSpPr/>
          <p:nvPr/>
        </p:nvSpPr>
        <p:spPr>
          <a:xfrm>
            <a:off x="98499" y="8296112"/>
            <a:ext cx="7460742" cy="1666304"/>
          </a:xfrm>
          <a:prstGeom prst="rect">
            <a:avLst/>
          </a:prstGeom>
          <a:solidFill>
            <a:srgbClr val="F7CCCA"/>
          </a:solidFill>
          <a:ln w="12700">
            <a:miter lim="400000"/>
          </a:ln>
        </p:spPr>
        <p:txBody>
          <a:bodyPr lIns="45718" tIns="45718" rIns="45718" bIns="45718"/>
          <a:lstStyle/>
          <a:p>
            <a:endParaRPr/>
          </a:p>
        </p:txBody>
      </p:sp>
      <p:sp>
        <p:nvSpPr>
          <p:cNvPr id="123" name="Freeform 19"/>
          <p:cNvSpPr/>
          <p:nvPr/>
        </p:nvSpPr>
        <p:spPr>
          <a:xfrm>
            <a:off x="223142" y="7777597"/>
            <a:ext cx="2036100" cy="2256068"/>
          </a:xfrm>
          <a:prstGeom prst="rect">
            <a:avLst/>
          </a:prstGeom>
          <a:blipFill>
            <a:blip r:embed="rId7"/>
            <a:stretch>
              <a:fillRect/>
            </a:stretch>
          </a:blipFill>
          <a:ln w="12700">
            <a:miter lim="400000"/>
          </a:ln>
        </p:spPr>
        <p:txBody>
          <a:bodyPr lIns="45718" tIns="45718" rIns="45718" bIns="45718"/>
          <a:lstStyle/>
          <a:p>
            <a:endParaRPr/>
          </a:p>
        </p:txBody>
      </p:sp>
      <p:sp>
        <p:nvSpPr>
          <p:cNvPr id="124" name="Freeform 16"/>
          <p:cNvSpPr/>
          <p:nvPr/>
        </p:nvSpPr>
        <p:spPr>
          <a:xfrm>
            <a:off x="5863616" y="8326518"/>
            <a:ext cx="1389694" cy="1386824"/>
          </a:xfrm>
          <a:prstGeom prst="rect">
            <a:avLst/>
          </a:prstGeom>
          <a:blipFill>
            <a:blip r:embed="rId8"/>
            <a:stretch>
              <a:fillRect/>
            </a:stretch>
          </a:blipFill>
          <a:ln w="12700">
            <a:miter lim="400000"/>
          </a:ln>
        </p:spPr>
        <p:txBody>
          <a:bodyPr lIns="45718" tIns="45718" rIns="45718" bIns="45718"/>
          <a:lstStyle/>
          <a:p>
            <a:endParaRPr/>
          </a:p>
        </p:txBody>
      </p:sp>
      <p:sp>
        <p:nvSpPr>
          <p:cNvPr id="125" name="Agent Name, Power Agent®…"/>
          <p:cNvSpPr txBox="1"/>
          <p:nvPr/>
        </p:nvSpPr>
        <p:spPr>
          <a:xfrm>
            <a:off x="2338865" y="8648395"/>
            <a:ext cx="2641105" cy="1246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lnSpc>
                <a:spcPts val="1600"/>
              </a:lnSpc>
              <a:defRPr sz="1200" b="1">
                <a:latin typeface="Times New Roman"/>
                <a:ea typeface="Times New Roman"/>
                <a:cs typeface="Times New Roman"/>
                <a:sym typeface="Times New Roman"/>
              </a:defRPr>
            </a:pPr>
            <a:r>
              <a:rPr lang="en-US" dirty="0"/>
              <a:t>Linda Jones, Power Agent® </a:t>
            </a:r>
          </a:p>
          <a:p>
            <a:pPr algn="ctr">
              <a:lnSpc>
                <a:spcPts val="1600"/>
              </a:lnSpc>
              <a:defRPr sz="1200" b="1">
                <a:latin typeface="Times New Roman"/>
                <a:ea typeface="Times New Roman"/>
                <a:cs typeface="Times New Roman"/>
                <a:sym typeface="Times New Roman"/>
              </a:defRPr>
            </a:pPr>
            <a:r>
              <a:rPr lang="en-US" dirty="0"/>
              <a:t>Exit Landmark Realty</a:t>
            </a:r>
          </a:p>
          <a:p>
            <a:pPr algn="ctr">
              <a:defRPr>
                <a:latin typeface="Cambria"/>
                <a:ea typeface="Cambria"/>
                <a:cs typeface="Cambria"/>
                <a:sym typeface="Cambria"/>
              </a:defRPr>
            </a:pPr>
            <a:r>
              <a:rPr lang="en-US" sz="1200" b="1" dirty="0">
                <a:latin typeface="Times New Roman"/>
                <a:cs typeface="Times New Roman"/>
              </a:rPr>
              <a:t>Ph. 240-208-7828</a:t>
            </a:r>
          </a:p>
          <a:p>
            <a:pPr algn="ctr">
              <a:defRPr>
                <a:latin typeface="Cambria"/>
                <a:ea typeface="Cambria"/>
                <a:cs typeface="Cambria"/>
                <a:sym typeface="Cambria"/>
              </a:defRPr>
            </a:pPr>
            <a:r>
              <a:rPr lang="en-US" sz="1200" b="1" dirty="0">
                <a:latin typeface="Times New Roman"/>
                <a:cs typeface="Times New Roman"/>
              </a:rPr>
              <a:t>Email: Lindajonesatexitlandmark.com</a:t>
            </a:r>
          </a:p>
          <a:p>
            <a:pPr algn="ctr">
              <a:defRPr>
                <a:latin typeface="Cambria"/>
                <a:ea typeface="Cambria"/>
                <a:cs typeface="Cambria"/>
                <a:sym typeface="Cambria"/>
              </a:defRPr>
            </a:pPr>
            <a:r>
              <a:rPr lang="en-US" sz="1200" b="1" dirty="0">
                <a:latin typeface="Times New Roman"/>
                <a:cs typeface="Times New Roman"/>
              </a:rPr>
              <a:t>Website: </a:t>
            </a:r>
            <a:r>
              <a:rPr lang="en-US" sz="1200" b="1" dirty="0" err="1">
                <a:latin typeface="Times New Roman"/>
                <a:cs typeface="Times New Roman"/>
              </a:rPr>
              <a:t>Lindajonesrealtor.homes</a:t>
            </a:r>
            <a:endParaRPr lang="en-US" sz="1200" b="1" dirty="0">
              <a:latin typeface="Times New Roman"/>
              <a:cs typeface="Times New Roman"/>
            </a:endParaRPr>
          </a:p>
          <a:p>
            <a:pPr algn="ctr">
              <a:lnSpc>
                <a:spcPts val="1600"/>
              </a:lnSpc>
              <a:defRPr sz="1200" b="1">
                <a:latin typeface="Times New Roman"/>
                <a:ea typeface="Times New Roman"/>
                <a:cs typeface="Times New Roman"/>
                <a:sym typeface="Times New Roman"/>
              </a:defRPr>
            </a:pPr>
            <a:endParaRPr dirty="0"/>
          </a:p>
        </p:txBody>
      </p:sp>
      <p:sp>
        <p:nvSpPr>
          <p:cNvPr id="126" name="Freeform 13"/>
          <p:cNvSpPr/>
          <p:nvPr/>
        </p:nvSpPr>
        <p:spPr>
          <a:xfrm rot="21156458">
            <a:off x="4699982" y="7707103"/>
            <a:ext cx="2774644" cy="732640"/>
          </a:xfrm>
          <a:prstGeom prst="rect">
            <a:avLst/>
          </a:prstGeom>
          <a:blipFill>
            <a:blip r:embed="rId9"/>
            <a:stretch>
              <a:fillRect/>
            </a:stretch>
          </a:blipFill>
          <a:ln w="12700">
            <a:miter lim="400000"/>
          </a:ln>
        </p:spPr>
        <p:txBody>
          <a:bodyPr lIns="45719" rIns="45719"/>
          <a:lstStyle/>
          <a:p>
            <a:endParaRPr/>
          </a:p>
        </p:txBody>
      </p:sp>
      <p:pic>
        <p:nvPicPr>
          <p:cNvPr id="3" name="Picture 2" descr="A logo for a real estate company&#10;&#10;Description automatically generated">
            <a:extLst>
              <a:ext uri="{FF2B5EF4-FFF2-40B4-BE49-F238E27FC236}">
                <a16:creationId xmlns:a16="http://schemas.microsoft.com/office/drawing/2014/main" id="{4D3DB34F-8DEF-09C8-E75D-A0F4CC6225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4732" y="8419151"/>
            <a:ext cx="2088362" cy="1543265"/>
          </a:xfrm>
          <a:prstGeom prst="rect">
            <a:avLst/>
          </a:prstGeom>
        </p:spPr>
      </p:pic>
      <p:pic>
        <p:nvPicPr>
          <p:cNvPr id="4" name="Picture 3" descr="A person in a black suit&#10;&#10;Description automatically generated">
            <a:extLst>
              <a:ext uri="{FF2B5EF4-FFF2-40B4-BE49-F238E27FC236}">
                <a16:creationId xmlns:a16="http://schemas.microsoft.com/office/drawing/2014/main" id="{B920E8EA-DF0C-5A01-C4CD-2BE6B9D886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00" y="7983521"/>
            <a:ext cx="2153539" cy="1978894"/>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Custom</PresentationFormat>
  <Paragraphs>37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Linda Jones</cp:lastModifiedBy>
  <cp:revision>1</cp:revision>
  <cp:lastPrinted>2024-08-02T23:00:14Z</cp:lastPrinted>
  <dcterms:modified xsi:type="dcterms:W3CDTF">2024-08-04T01:41:28Z</dcterms:modified>
</cp:coreProperties>
</file>