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6" r:id="rId4"/>
    <p:sldId id="263" r:id="rId5"/>
    <p:sldId id="262" r:id="rId6"/>
    <p:sldId id="264" r:id="rId7"/>
    <p:sldId id="261" r:id="rId8"/>
    <p:sldId id="259"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E96F93-DBE8-4CB9-A79E-02CE8D078FAA}" type="datetimeFigureOut">
              <a:rPr lang="en-US" smtClean="0"/>
              <a:pPr/>
              <a:t>8/7/2018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713EBE-A49E-4DF2-9D94-A72E101ECB2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713EBE-A49E-4DF2-9D94-A72E101ECB2A}"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65CEC6-49A3-4859-8343-850D97016B27}" type="datetimeFigureOut">
              <a:rPr lang="en-US" smtClean="0"/>
              <a:pPr/>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65CEC6-49A3-4859-8343-850D97016B27}" type="datetimeFigureOut">
              <a:rPr lang="en-US" smtClean="0"/>
              <a:pPr/>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65CEC6-49A3-4859-8343-850D97016B27}" type="datetimeFigureOut">
              <a:rPr lang="en-US" smtClean="0"/>
              <a:pPr/>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65CEC6-49A3-4859-8343-850D97016B27}" type="datetimeFigureOut">
              <a:rPr lang="en-US" smtClean="0"/>
              <a:pPr/>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65CEC6-49A3-4859-8343-850D97016B27}" type="datetimeFigureOut">
              <a:rPr lang="en-US" smtClean="0"/>
              <a:pPr/>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65CEC6-49A3-4859-8343-850D97016B27}" type="datetimeFigureOut">
              <a:rPr lang="en-US" smtClean="0"/>
              <a:pPr/>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65CEC6-49A3-4859-8343-850D97016B27}" type="datetimeFigureOut">
              <a:rPr lang="en-US" smtClean="0"/>
              <a:pPr/>
              <a:t>8/7/2018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65CEC6-49A3-4859-8343-850D97016B27}" type="datetimeFigureOut">
              <a:rPr lang="en-US" smtClean="0"/>
              <a:pPr/>
              <a:t>8/7/2018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5CEC6-49A3-4859-8343-850D97016B27}" type="datetimeFigureOut">
              <a:rPr lang="en-US" smtClean="0"/>
              <a:pPr/>
              <a:t>8/7/2018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65CEC6-49A3-4859-8343-850D97016B27}" type="datetimeFigureOut">
              <a:rPr lang="en-US" smtClean="0"/>
              <a:pPr/>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65CEC6-49A3-4859-8343-850D97016B27}" type="datetimeFigureOut">
              <a:rPr lang="en-US" smtClean="0"/>
              <a:pPr/>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FB2552-FA38-45D0-8395-F320B576BA5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65CEC6-49A3-4859-8343-850D97016B27}" type="datetimeFigureOut">
              <a:rPr lang="en-US" smtClean="0"/>
              <a:pPr/>
              <a:t>8/7/2018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FB2552-FA38-45D0-8395-F320B576BA5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hyperlink" Target="http://famouschemists.org/dmitri-mendeleev/" TargetMode="External"/><Relationship Id="rId7" Type="http://schemas.openxmlformats.org/officeDocument/2006/relationships/image" Target="../media/image9.jpeg"/><Relationship Id="rId2" Type="http://schemas.openxmlformats.org/officeDocument/2006/relationships/hyperlink" Target="http://famouschemists.org/antoine-lavoisier/" TargetMode="Externa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hyperlink" Target="http://famouschemists.org/louis-pasteur/" TargetMode="External"/><Relationship Id="rId4" Type="http://schemas.openxmlformats.org/officeDocument/2006/relationships/hyperlink" Target="http://famouschemists.org/marie-curie/" TargetMode="External"/><Relationship Id="rId9" Type="http://schemas.openxmlformats.org/officeDocument/2006/relationships/image" Target="../media/image1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514600"/>
            <a:ext cx="7772400" cy="1470025"/>
          </a:xfrm>
        </p:spPr>
        <p:txBody>
          <a:bodyPr/>
          <a:lstStyle/>
          <a:p>
            <a:r>
              <a:rPr lang="en-US" sz="7200" dirty="0" smtClean="0">
                <a:solidFill>
                  <a:srgbClr val="0070C0"/>
                </a:solidFill>
              </a:rPr>
              <a:t>W</a:t>
            </a:r>
            <a:r>
              <a:rPr lang="en-US" dirty="0" smtClean="0"/>
              <a:t>elcome to </a:t>
            </a:r>
            <a:r>
              <a:rPr lang="en-US" sz="7200" dirty="0" smtClean="0">
                <a:solidFill>
                  <a:srgbClr val="FF0066"/>
                </a:solidFill>
              </a:rPr>
              <a:t>C</a:t>
            </a:r>
            <a:r>
              <a:rPr lang="en-US" dirty="0" smtClean="0"/>
              <a:t>hemistry</a:t>
            </a:r>
            <a:endParaRPr lang="en-US" dirty="0"/>
          </a:p>
        </p:txBody>
      </p:sp>
      <p:pic>
        <p:nvPicPr>
          <p:cNvPr id="12298" name="Picture 10" descr="Image result for hot air balloon cartoon"/>
          <p:cNvPicPr>
            <a:picLocks noChangeAspect="1" noChangeArrowheads="1"/>
          </p:cNvPicPr>
          <p:nvPr/>
        </p:nvPicPr>
        <p:blipFill>
          <a:blip r:embed="rId2" cstate="print"/>
          <a:srcRect/>
          <a:stretch>
            <a:fillRect/>
          </a:stretch>
        </p:blipFill>
        <p:spPr bwMode="auto">
          <a:xfrm rot="881019">
            <a:off x="3500774" y="68982"/>
            <a:ext cx="2115050" cy="2858698"/>
          </a:xfrm>
          <a:prstGeom prst="rect">
            <a:avLst/>
          </a:prstGeom>
          <a:noFill/>
        </p:spPr>
      </p:pic>
      <p:pic>
        <p:nvPicPr>
          <p:cNvPr id="12300" name="Picture 12" descr="Related image"/>
          <p:cNvPicPr>
            <a:picLocks noChangeAspect="1" noChangeArrowheads="1"/>
          </p:cNvPicPr>
          <p:nvPr/>
        </p:nvPicPr>
        <p:blipFill>
          <a:blip r:embed="rId3" cstate="print"/>
          <a:srcRect/>
          <a:stretch>
            <a:fillRect/>
          </a:stretch>
        </p:blipFill>
        <p:spPr bwMode="auto">
          <a:xfrm>
            <a:off x="6477000" y="1828800"/>
            <a:ext cx="2514600" cy="2815726"/>
          </a:xfrm>
          <a:prstGeom prst="rect">
            <a:avLst/>
          </a:prstGeom>
          <a:noFill/>
        </p:spPr>
      </p:pic>
      <p:pic>
        <p:nvPicPr>
          <p:cNvPr id="12290" name="Picture 2" descr="Image result for beakers solutions cartoon"/>
          <p:cNvPicPr>
            <a:picLocks noChangeAspect="1" noChangeArrowheads="1"/>
          </p:cNvPicPr>
          <p:nvPr/>
        </p:nvPicPr>
        <p:blipFill>
          <a:blip r:embed="rId4" cstate="print"/>
          <a:srcRect/>
          <a:stretch>
            <a:fillRect/>
          </a:stretch>
        </p:blipFill>
        <p:spPr bwMode="auto">
          <a:xfrm rot="20808893">
            <a:off x="381000" y="205216"/>
            <a:ext cx="2007614" cy="2690384"/>
          </a:xfrm>
          <a:prstGeom prst="rect">
            <a:avLst/>
          </a:prstGeom>
          <a:noFill/>
        </p:spPr>
      </p:pic>
      <p:pic>
        <p:nvPicPr>
          <p:cNvPr id="3" name="Picture 4" descr="Image result for lab set up cartoon"/>
          <p:cNvPicPr>
            <a:picLocks noChangeAspect="1" noChangeArrowheads="1"/>
          </p:cNvPicPr>
          <p:nvPr/>
        </p:nvPicPr>
        <p:blipFill>
          <a:blip r:embed="rId5" cstate="print"/>
          <a:srcRect/>
          <a:stretch>
            <a:fillRect/>
          </a:stretch>
        </p:blipFill>
        <p:spPr bwMode="auto">
          <a:xfrm>
            <a:off x="914400" y="3733799"/>
            <a:ext cx="4572000" cy="2971801"/>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smtClean="0"/>
              <a:t>Chemistry</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Chemistry is </a:t>
            </a:r>
            <a:r>
              <a:rPr lang="en-US" dirty="0"/>
              <a:t>the </a:t>
            </a:r>
            <a:r>
              <a:rPr lang="en-US" dirty="0" smtClean="0"/>
              <a:t>natural science</a:t>
            </a:r>
            <a:r>
              <a:rPr lang="en-US" dirty="0"/>
              <a:t> that involves the study of </a:t>
            </a:r>
            <a:r>
              <a:rPr lang="en-US" b="1" dirty="0" smtClean="0"/>
              <a:t>matter</a:t>
            </a:r>
            <a:r>
              <a:rPr lang="en-US" dirty="0" smtClean="0"/>
              <a:t> and the chemical reactions between substances.  It is also the study of matter’s composition.</a:t>
            </a:r>
          </a:p>
          <a:p>
            <a:endParaRPr lang="en-US" dirty="0"/>
          </a:p>
        </p:txBody>
      </p:sp>
      <p:pic>
        <p:nvPicPr>
          <p:cNvPr id="11266" name="Picture 2" descr="Image result for what is chemistry book"/>
          <p:cNvPicPr>
            <a:picLocks noChangeAspect="1" noChangeArrowheads="1"/>
          </p:cNvPicPr>
          <p:nvPr/>
        </p:nvPicPr>
        <p:blipFill>
          <a:blip r:embed="rId2" cstate="print"/>
          <a:srcRect/>
          <a:stretch>
            <a:fillRect/>
          </a:stretch>
        </p:blipFill>
        <p:spPr bwMode="auto">
          <a:xfrm rot="1998184">
            <a:off x="5940176" y="3519982"/>
            <a:ext cx="2003740" cy="2807324"/>
          </a:xfrm>
          <a:prstGeom prst="rect">
            <a:avLst/>
          </a:prstGeom>
          <a:noFill/>
        </p:spPr>
      </p:pic>
      <p:pic>
        <p:nvPicPr>
          <p:cNvPr id="4" name="Picture 4" descr="Image result for scientist in a lab"/>
          <p:cNvPicPr>
            <a:picLocks noChangeAspect="1" noChangeArrowheads="1"/>
          </p:cNvPicPr>
          <p:nvPr/>
        </p:nvPicPr>
        <p:blipFill>
          <a:blip r:embed="rId3" cstate="print"/>
          <a:srcRect/>
          <a:stretch>
            <a:fillRect/>
          </a:stretch>
        </p:blipFill>
        <p:spPr bwMode="auto">
          <a:xfrm>
            <a:off x="381000" y="3962400"/>
            <a:ext cx="2857500" cy="190500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What is Matter?</a:t>
            </a:r>
            <a:endParaRPr lang="en-US" dirty="0"/>
          </a:p>
        </p:txBody>
      </p:sp>
      <p:sp>
        <p:nvSpPr>
          <p:cNvPr id="3" name="Content Placeholder 2"/>
          <p:cNvSpPr>
            <a:spLocks noGrp="1"/>
          </p:cNvSpPr>
          <p:nvPr>
            <p:ph idx="1"/>
          </p:nvPr>
        </p:nvSpPr>
        <p:spPr>
          <a:xfrm>
            <a:off x="457200" y="990600"/>
            <a:ext cx="8229600" cy="1828800"/>
          </a:xfrm>
        </p:spPr>
        <p:txBody>
          <a:bodyPr/>
          <a:lstStyle/>
          <a:p>
            <a:r>
              <a:rPr lang="en-US" b="1" dirty="0" smtClean="0"/>
              <a:t>Matter</a:t>
            </a:r>
            <a:r>
              <a:rPr lang="en-US" dirty="0" smtClean="0"/>
              <a:t> is anything that has </a:t>
            </a:r>
            <a:r>
              <a:rPr lang="en-US" b="1" dirty="0" smtClean="0"/>
              <a:t>mass</a:t>
            </a:r>
            <a:r>
              <a:rPr lang="en-US" dirty="0" smtClean="0"/>
              <a:t> and takes up space.  It exists in three distinct forms solid, liquid and gas.</a:t>
            </a:r>
            <a:endParaRPr lang="en-US" dirty="0"/>
          </a:p>
        </p:txBody>
      </p:sp>
      <p:sp>
        <p:nvSpPr>
          <p:cNvPr id="5" name="Content Placeholder 2"/>
          <p:cNvSpPr txBox="1">
            <a:spLocks/>
          </p:cNvSpPr>
          <p:nvPr/>
        </p:nvSpPr>
        <p:spPr>
          <a:xfrm>
            <a:off x="609600" y="4648200"/>
            <a:ext cx="8229600" cy="1828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10242" name="Picture 2" descr="Related image"/>
          <p:cNvPicPr>
            <a:picLocks noChangeAspect="1" noChangeArrowheads="1"/>
          </p:cNvPicPr>
          <p:nvPr/>
        </p:nvPicPr>
        <p:blipFill>
          <a:blip r:embed="rId2" cstate="print"/>
          <a:srcRect b="13420"/>
          <a:stretch>
            <a:fillRect/>
          </a:stretch>
        </p:blipFill>
        <p:spPr bwMode="auto">
          <a:xfrm>
            <a:off x="1722011" y="2819400"/>
            <a:ext cx="5745589" cy="3769174"/>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Mass?</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smtClean="0"/>
              <a:t>The</a:t>
            </a:r>
            <a:r>
              <a:rPr lang="en-US" dirty="0"/>
              <a:t> </a:t>
            </a:r>
            <a:r>
              <a:rPr lang="en-US" b="1" dirty="0"/>
              <a:t>mass</a:t>
            </a:r>
            <a:r>
              <a:rPr lang="en-US" dirty="0"/>
              <a:t> of </a:t>
            </a:r>
            <a:r>
              <a:rPr lang="en-US" dirty="0" smtClean="0"/>
              <a:t>anything </a:t>
            </a:r>
            <a:r>
              <a:rPr lang="en-US" dirty="0"/>
              <a:t>is a measure of the number of </a:t>
            </a:r>
            <a:r>
              <a:rPr lang="en-US" b="1" dirty="0"/>
              <a:t>atoms</a:t>
            </a:r>
            <a:r>
              <a:rPr lang="en-US" dirty="0"/>
              <a:t> in it</a:t>
            </a:r>
            <a:r>
              <a:rPr lang="en-US" dirty="0" smtClean="0"/>
              <a:t>.  The basic </a:t>
            </a:r>
            <a:r>
              <a:rPr lang="en-US" dirty="0"/>
              <a:t>unit of </a:t>
            </a:r>
            <a:r>
              <a:rPr lang="en-US" dirty="0" smtClean="0"/>
              <a:t>measurement for </a:t>
            </a:r>
            <a:r>
              <a:rPr lang="en-US" b="1" dirty="0" smtClean="0"/>
              <a:t>mass</a:t>
            </a:r>
            <a:r>
              <a:rPr lang="en-US" dirty="0" smtClean="0"/>
              <a:t> is </a:t>
            </a:r>
            <a:r>
              <a:rPr lang="en-US" dirty="0"/>
              <a:t>the </a:t>
            </a:r>
            <a:r>
              <a:rPr lang="en-US" dirty="0" smtClean="0"/>
              <a:t>kilogram, kg. </a:t>
            </a:r>
            <a:br>
              <a:rPr lang="en-US" dirty="0" smtClean="0"/>
            </a:br>
            <a:endParaRPr lang="en-US" dirty="0" smtClean="0"/>
          </a:p>
          <a:p>
            <a:r>
              <a:rPr lang="en-US" b="1" dirty="0" smtClean="0"/>
              <a:t>Atoms</a:t>
            </a:r>
            <a:r>
              <a:rPr lang="en-US" dirty="0" smtClean="0"/>
              <a:t> give rise to </a:t>
            </a:r>
            <a:r>
              <a:rPr lang="en-US" b="1" dirty="0" smtClean="0"/>
              <a:t>elements</a:t>
            </a:r>
            <a:r>
              <a:rPr lang="en-US" dirty="0" smtClean="0"/>
              <a:t> and elements give rise to </a:t>
            </a:r>
            <a:r>
              <a:rPr lang="en-US" b="1" dirty="0" smtClean="0"/>
              <a:t>compounds.</a:t>
            </a:r>
            <a:br>
              <a:rPr lang="en-US" b="1" dirty="0" smtClean="0"/>
            </a:br>
            <a:endParaRPr lang="en-US" b="1" dirty="0" smtClean="0"/>
          </a:p>
          <a:p>
            <a:r>
              <a:rPr lang="en-US" b="1" dirty="0" smtClean="0"/>
              <a:t>Elements </a:t>
            </a:r>
            <a:r>
              <a:rPr lang="en-US" dirty="0" smtClean="0"/>
              <a:t>consist of the same types of atoms for example oxygen, O</a:t>
            </a:r>
            <a:r>
              <a:rPr lang="en-US" baseline="-25000" dirty="0" smtClean="0"/>
              <a:t>2</a:t>
            </a:r>
            <a:r>
              <a:rPr lang="en-US" dirty="0" smtClean="0"/>
              <a:t>, helium, He and hydrogen, H.  There are approximately 103 elements known to man, 92 of which are natural.</a:t>
            </a:r>
            <a:br>
              <a:rPr lang="en-US" dirty="0" smtClean="0"/>
            </a:br>
            <a:endParaRPr lang="en-US" dirty="0" smtClean="0"/>
          </a:p>
          <a:p>
            <a:r>
              <a:rPr lang="en-US" b="1" dirty="0" smtClean="0"/>
              <a:t>Compounds</a:t>
            </a:r>
            <a:r>
              <a:rPr lang="en-US" dirty="0" smtClean="0"/>
              <a:t> consist of different types of atoms for example water, H</a:t>
            </a:r>
            <a:r>
              <a:rPr lang="en-US" baseline="-25000" dirty="0" smtClean="0"/>
              <a:t>2</a:t>
            </a:r>
            <a:r>
              <a:rPr lang="en-US" dirty="0" smtClean="0"/>
              <a:t>O, table salt also known as sodium chloride, </a:t>
            </a:r>
            <a:r>
              <a:rPr lang="en-US" dirty="0" err="1" smtClean="0"/>
              <a:t>NaCl</a:t>
            </a:r>
            <a:r>
              <a:rPr lang="en-US" dirty="0" smtClean="0"/>
              <a:t> and sugar also known as glucose, C</a:t>
            </a:r>
            <a:r>
              <a:rPr lang="en-US" baseline="-25000" dirty="0" smtClean="0"/>
              <a:t>6</a:t>
            </a:r>
            <a:r>
              <a:rPr lang="en-US" dirty="0" smtClean="0"/>
              <a:t>H</a:t>
            </a:r>
            <a:r>
              <a:rPr lang="en-US" baseline="-25000" dirty="0" smtClean="0"/>
              <a:t>12</a:t>
            </a:r>
            <a:r>
              <a:rPr lang="en-US" dirty="0" smtClean="0"/>
              <a:t>O</a:t>
            </a:r>
            <a:r>
              <a:rPr lang="en-US" baseline="-25000" dirty="0" smtClean="0"/>
              <a:t>6</a:t>
            </a:r>
            <a:r>
              <a:rPr lang="en-US"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the Goal of Chemistry?</a:t>
            </a:r>
            <a:endParaRPr lang="en-US" dirty="0"/>
          </a:p>
        </p:txBody>
      </p:sp>
      <p:sp>
        <p:nvSpPr>
          <p:cNvPr id="3" name="Content Placeholder 2"/>
          <p:cNvSpPr>
            <a:spLocks noGrp="1"/>
          </p:cNvSpPr>
          <p:nvPr>
            <p:ph idx="1"/>
          </p:nvPr>
        </p:nvSpPr>
        <p:spPr/>
        <p:txBody>
          <a:bodyPr>
            <a:normAutofit/>
          </a:bodyPr>
          <a:lstStyle/>
          <a:p>
            <a:r>
              <a:rPr lang="en-US" dirty="0" smtClean="0"/>
              <a:t>The main goal of chemistry is to understand matter and the chemical reactions which take place in everyday life.  </a:t>
            </a:r>
            <a:br>
              <a:rPr lang="en-US" dirty="0" smtClean="0"/>
            </a:br>
            <a:endParaRPr lang="en-US" dirty="0" smtClean="0"/>
          </a:p>
          <a:p>
            <a:r>
              <a:rPr lang="en-US" dirty="0" smtClean="0"/>
              <a:t>Chemists use chemistry to make sure standards are maintained and to solve real world problems of pollution.</a:t>
            </a:r>
            <a:br>
              <a:rPr lang="en-US" dirty="0" smtClean="0"/>
            </a:b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Made </a:t>
            </a:r>
            <a:r>
              <a:rPr lang="en-US" dirty="0"/>
              <a:t>U</a:t>
            </a:r>
            <a:r>
              <a:rPr lang="en-US" dirty="0" smtClean="0"/>
              <a:t>p Chemistry?</a:t>
            </a:r>
            <a:endParaRPr lang="en-US" dirty="0"/>
          </a:p>
        </p:txBody>
      </p:sp>
      <p:sp>
        <p:nvSpPr>
          <p:cNvPr id="3" name="Content Placeholder 2"/>
          <p:cNvSpPr>
            <a:spLocks noGrp="1"/>
          </p:cNvSpPr>
          <p:nvPr>
            <p:ph idx="1"/>
          </p:nvPr>
        </p:nvSpPr>
        <p:spPr>
          <a:xfrm>
            <a:off x="457200" y="1600200"/>
            <a:ext cx="8229600" cy="5410200"/>
          </a:xfrm>
        </p:spPr>
        <p:txBody>
          <a:bodyPr>
            <a:normAutofit fontScale="47500" lnSpcReduction="20000"/>
          </a:bodyPr>
          <a:lstStyle/>
          <a:p>
            <a:r>
              <a:rPr lang="en-US" dirty="0" smtClean="0"/>
              <a:t>No one person made up chemistry.  However, the experimental works of many scientists, via their common goal to understand what matter is and how it behaves via chemical reactions have contributed to the science as we know it today.</a:t>
            </a:r>
          </a:p>
          <a:p>
            <a:endParaRPr lang="en-US" dirty="0" smtClean="0"/>
          </a:p>
          <a:p>
            <a:r>
              <a:rPr lang="en-US" dirty="0" smtClean="0"/>
              <a:t>Here are some early scientists:</a:t>
            </a:r>
            <a:br>
              <a:rPr lang="en-US" dirty="0" smtClean="0"/>
            </a:br>
            <a:r>
              <a:rPr lang="en-US" b="1" dirty="0" smtClean="0">
                <a:hlinkClick r:id="rId2"/>
              </a:rPr>
              <a:t>Antoine Lavoisier (1743–1794)</a:t>
            </a:r>
            <a:r>
              <a:rPr lang="en-US" dirty="0" smtClean="0"/>
              <a:t/>
            </a:r>
            <a:br>
              <a:rPr lang="en-US" dirty="0" smtClean="0"/>
            </a:br>
            <a:r>
              <a:rPr lang="en-US" b="1" dirty="0" smtClean="0"/>
              <a:t>Famous For:</a:t>
            </a:r>
            <a:r>
              <a:rPr lang="en-US" dirty="0" smtClean="0"/>
              <a:t> </a:t>
            </a:r>
            <a:r>
              <a:rPr lang="en-US" i="1" dirty="0" smtClean="0"/>
              <a:t>Being the “Father of Modern Chemistry”</a:t>
            </a:r>
            <a:r>
              <a:rPr lang="en-US" dirty="0" smtClean="0"/>
              <a:t/>
            </a:r>
            <a:br>
              <a:rPr lang="en-US" dirty="0" smtClean="0"/>
            </a:br>
            <a:r>
              <a:rPr lang="en-US" dirty="0" smtClean="0"/>
              <a:t>Lavoisier was able to show the relationship between oxygen and metal, resulting in rust. He also was able to show the role of oxygen in plant respiration and in animals. It was he who showed that water was made of hydrogen and oxygen, and that air was composed mainly of oxygen and nitrogen in its gaseous state.</a:t>
            </a:r>
            <a:br>
              <a:rPr lang="en-US" dirty="0" smtClean="0"/>
            </a:br>
            <a:r>
              <a:rPr lang="en-US" dirty="0" smtClean="0"/>
              <a:t/>
            </a:r>
            <a:br>
              <a:rPr lang="en-US" dirty="0" smtClean="0"/>
            </a:br>
            <a:r>
              <a:rPr lang="en-US" b="1" dirty="0" smtClean="0">
                <a:hlinkClick r:id="rId3"/>
              </a:rPr>
              <a:t>Dmitri Mendeleev (1834–1907)</a:t>
            </a:r>
            <a:r>
              <a:rPr lang="en-US" dirty="0" smtClean="0"/>
              <a:t/>
            </a:r>
            <a:br>
              <a:rPr lang="en-US" dirty="0" smtClean="0"/>
            </a:br>
            <a:r>
              <a:rPr lang="en-US" b="1" dirty="0" smtClean="0"/>
              <a:t>Famous For:</a:t>
            </a:r>
            <a:r>
              <a:rPr lang="en-US" dirty="0" smtClean="0"/>
              <a:t> </a:t>
            </a:r>
            <a:r>
              <a:rPr lang="en-US" i="1" dirty="0" smtClean="0"/>
              <a:t>Creating the table of elements used in chemistry and physics</a:t>
            </a:r>
            <a:r>
              <a:rPr lang="en-US" dirty="0" smtClean="0"/>
              <a:t/>
            </a:r>
            <a:br>
              <a:rPr lang="en-US" dirty="0" smtClean="0"/>
            </a:br>
            <a:r>
              <a:rPr lang="en-US" dirty="0" smtClean="0"/>
              <a:t>In addition to the creation of the periodic table, Mendeleev work on the spectroscope and the capillarity of liquids, both of which continue to be used to this day. Politics got in the way of Dmitri from receiving the Nobel Prize in 1906.</a:t>
            </a:r>
            <a:br>
              <a:rPr lang="en-US" dirty="0" smtClean="0"/>
            </a:br>
            <a:r>
              <a:rPr lang="en-US" dirty="0" smtClean="0"/>
              <a:t/>
            </a:r>
            <a:br>
              <a:rPr lang="en-US" dirty="0" smtClean="0"/>
            </a:br>
            <a:r>
              <a:rPr lang="en-US" b="1" dirty="0" smtClean="0">
                <a:hlinkClick r:id="rId4"/>
              </a:rPr>
              <a:t>Marie Curie (1867–1934)</a:t>
            </a:r>
            <a:r>
              <a:rPr lang="en-US" dirty="0" smtClean="0"/>
              <a:t/>
            </a:r>
            <a:br>
              <a:rPr lang="en-US" dirty="0" smtClean="0"/>
            </a:br>
            <a:r>
              <a:rPr lang="en-US" b="1" dirty="0" smtClean="0"/>
              <a:t>Famous For:</a:t>
            </a:r>
            <a:r>
              <a:rPr lang="en-US" dirty="0" smtClean="0"/>
              <a:t> </a:t>
            </a:r>
            <a:r>
              <a:rPr lang="en-US" i="1" dirty="0" smtClean="0"/>
              <a:t>Discovery of Radium and Polonium</a:t>
            </a:r>
            <a:r>
              <a:rPr lang="en-US" dirty="0" smtClean="0"/>
              <a:t/>
            </a:r>
            <a:br>
              <a:rPr lang="en-US" dirty="0" smtClean="0"/>
            </a:br>
            <a:r>
              <a:rPr lang="en-US" dirty="0" smtClean="0"/>
              <a:t>Marie Curie received the Nobel Prize in Chemistry in 1911 for her discovery of radium and polonium. She was able to isolate and study the compounds and nature of radium.</a:t>
            </a:r>
            <a:br>
              <a:rPr lang="en-US" dirty="0" smtClean="0"/>
            </a:br>
            <a:r>
              <a:rPr lang="en-US" dirty="0" smtClean="0"/>
              <a:t/>
            </a:r>
            <a:br>
              <a:rPr lang="en-US" dirty="0" smtClean="0"/>
            </a:br>
            <a:r>
              <a:rPr lang="en-US" b="1" dirty="0" smtClean="0">
                <a:hlinkClick r:id="rId5"/>
              </a:rPr>
              <a:t>Louis Pasteur (1822–1895)</a:t>
            </a:r>
            <a:r>
              <a:rPr lang="en-US" dirty="0" smtClean="0"/>
              <a:t/>
            </a:r>
            <a:br>
              <a:rPr lang="en-US" dirty="0" smtClean="0"/>
            </a:br>
            <a:r>
              <a:rPr lang="en-US" b="1" dirty="0" smtClean="0"/>
              <a:t>Famous For:</a:t>
            </a:r>
            <a:r>
              <a:rPr lang="en-US" dirty="0" smtClean="0"/>
              <a:t> </a:t>
            </a:r>
            <a:r>
              <a:rPr lang="en-US" i="1" dirty="0" smtClean="0"/>
              <a:t>The process of Pasteurization and creation of Vaccines for Rabies and Anthrax</a:t>
            </a:r>
            <a:r>
              <a:rPr lang="en-US" dirty="0" smtClean="0"/>
              <a:t/>
            </a:r>
            <a:br>
              <a:rPr lang="en-US" dirty="0" smtClean="0"/>
            </a:br>
            <a:r>
              <a:rPr lang="en-US" dirty="0" smtClean="0"/>
              <a:t>In addition to developing the process of Pasteurization, Louis Pasteur discovered the </a:t>
            </a:r>
            <a:r>
              <a:rPr lang="en-US" dirty="0" err="1" smtClean="0"/>
              <a:t>assymetrical</a:t>
            </a:r>
            <a:r>
              <a:rPr lang="en-US" dirty="0" smtClean="0"/>
              <a:t> molecular structure on certain </a:t>
            </a:r>
            <a:r>
              <a:rPr lang="en-US" dirty="0" err="1" smtClean="0"/>
              <a:t>crytals</a:t>
            </a:r>
            <a:r>
              <a:rPr lang="en-US" dirty="0" smtClean="0"/>
              <a:t>. He made some of the earliest vaccines for rabies and anthrax, and the reduction of a bacterial infection in what is known as puerperal fever.</a:t>
            </a:r>
          </a:p>
        </p:txBody>
      </p:sp>
      <p:sp>
        <p:nvSpPr>
          <p:cNvPr id="5134" name="AutoShape 14" descr="Image result for Aristotl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136" name="AutoShape 16" descr="Image result for Aristotl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6146" name="Picture 2" descr="antonie-lavoisier"/>
          <p:cNvPicPr>
            <a:picLocks noChangeAspect="1" noChangeArrowheads="1"/>
          </p:cNvPicPr>
          <p:nvPr/>
        </p:nvPicPr>
        <p:blipFill>
          <a:blip r:embed="rId6" cstate="print"/>
          <a:srcRect/>
          <a:stretch>
            <a:fillRect/>
          </a:stretch>
        </p:blipFill>
        <p:spPr bwMode="auto">
          <a:xfrm>
            <a:off x="0" y="2743200"/>
            <a:ext cx="685800" cy="685801"/>
          </a:xfrm>
          <a:prstGeom prst="rect">
            <a:avLst/>
          </a:prstGeom>
          <a:noFill/>
        </p:spPr>
      </p:pic>
      <p:pic>
        <p:nvPicPr>
          <p:cNvPr id="6148" name="Picture 4" descr="dmitri-mendeleev"/>
          <p:cNvPicPr>
            <a:picLocks noChangeAspect="1" noChangeArrowheads="1"/>
          </p:cNvPicPr>
          <p:nvPr/>
        </p:nvPicPr>
        <p:blipFill>
          <a:blip r:embed="rId7" cstate="print"/>
          <a:srcRect/>
          <a:stretch>
            <a:fillRect/>
          </a:stretch>
        </p:blipFill>
        <p:spPr bwMode="auto">
          <a:xfrm>
            <a:off x="0" y="3962400"/>
            <a:ext cx="800100" cy="800101"/>
          </a:xfrm>
          <a:prstGeom prst="rect">
            <a:avLst/>
          </a:prstGeom>
          <a:noFill/>
        </p:spPr>
      </p:pic>
      <p:pic>
        <p:nvPicPr>
          <p:cNvPr id="6150" name="Picture 6" descr="marie-curie"/>
          <p:cNvPicPr>
            <a:picLocks noChangeAspect="1" noChangeArrowheads="1"/>
          </p:cNvPicPr>
          <p:nvPr/>
        </p:nvPicPr>
        <p:blipFill>
          <a:blip r:embed="rId8" cstate="print"/>
          <a:srcRect/>
          <a:stretch>
            <a:fillRect/>
          </a:stretch>
        </p:blipFill>
        <p:spPr bwMode="auto">
          <a:xfrm>
            <a:off x="0" y="5029200"/>
            <a:ext cx="762000" cy="762001"/>
          </a:xfrm>
          <a:prstGeom prst="rect">
            <a:avLst/>
          </a:prstGeom>
          <a:noFill/>
        </p:spPr>
      </p:pic>
      <p:pic>
        <p:nvPicPr>
          <p:cNvPr id="6152" name="Picture 8" descr="Tableau_Louis_Pasteur"/>
          <p:cNvPicPr>
            <a:picLocks noChangeAspect="1" noChangeArrowheads="1"/>
          </p:cNvPicPr>
          <p:nvPr/>
        </p:nvPicPr>
        <p:blipFill>
          <a:blip r:embed="rId9" cstate="print"/>
          <a:srcRect/>
          <a:stretch>
            <a:fillRect/>
          </a:stretch>
        </p:blipFill>
        <p:spPr bwMode="auto">
          <a:xfrm>
            <a:off x="0" y="6095999"/>
            <a:ext cx="762000" cy="76200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dirty="0" smtClean="0"/>
              <a:t>Some Common Areas of Employment for People with Chemistry</a:t>
            </a:r>
            <a:endParaRPr lang="en-US" sz="3200" dirty="0"/>
          </a:p>
        </p:txBody>
      </p:sp>
      <p:graphicFrame>
        <p:nvGraphicFramePr>
          <p:cNvPr id="4" name="Table 3"/>
          <p:cNvGraphicFramePr>
            <a:graphicFrameLocks noGrp="1"/>
          </p:cNvGraphicFramePr>
          <p:nvPr/>
        </p:nvGraphicFramePr>
        <p:xfrm>
          <a:off x="1524000" y="990600"/>
          <a:ext cx="6096000" cy="5273040"/>
        </p:xfrm>
        <a:graphic>
          <a:graphicData uri="http://schemas.openxmlformats.org/drawingml/2006/table">
            <a:tbl>
              <a:tblPr firstRow="1" bandRow="1">
                <a:tableStyleId>{5C22544A-7EE6-4342-B048-85BDC9FD1C3A}</a:tableStyleId>
              </a:tblPr>
              <a:tblGrid>
                <a:gridCol w="1524000"/>
                <a:gridCol w="1524000"/>
                <a:gridCol w="1676400"/>
                <a:gridCol w="1371600"/>
              </a:tblGrid>
              <a:tr h="370840">
                <a:tc>
                  <a:txBody>
                    <a:bodyPr/>
                    <a:lstStyle/>
                    <a:p>
                      <a:r>
                        <a:rPr lang="en-US" sz="1400" dirty="0" smtClean="0">
                          <a:solidFill>
                            <a:schemeClr val="tx1"/>
                          </a:solidFill>
                        </a:rPr>
                        <a:t>Areas of Employment</a:t>
                      </a:r>
                      <a:endParaRPr lang="en-US" sz="1400" dirty="0">
                        <a:solidFill>
                          <a:schemeClr val="tx1"/>
                        </a:solidFill>
                      </a:endParaRPr>
                    </a:p>
                  </a:txBody>
                  <a:tcPr/>
                </a:tc>
                <a:tc>
                  <a:txBody>
                    <a:bodyPr/>
                    <a:lstStyle/>
                    <a:p>
                      <a:r>
                        <a:rPr lang="en-US" sz="1400" dirty="0" smtClean="0">
                          <a:solidFill>
                            <a:schemeClr val="tx1"/>
                          </a:solidFill>
                        </a:rPr>
                        <a:t>Types of Jobs</a:t>
                      </a:r>
                      <a:r>
                        <a:rPr lang="en-US" sz="1400" baseline="0" dirty="0" smtClean="0">
                          <a:solidFill>
                            <a:schemeClr val="tx1"/>
                          </a:solidFill>
                        </a:rPr>
                        <a:t> available</a:t>
                      </a:r>
                      <a:endParaRPr lang="en-US" sz="1400" dirty="0">
                        <a:solidFill>
                          <a:schemeClr val="tx1"/>
                        </a:solidFill>
                      </a:endParaRPr>
                    </a:p>
                  </a:txBody>
                  <a:tcPr/>
                </a:tc>
                <a:tc>
                  <a:txBody>
                    <a:bodyPr/>
                    <a:lstStyle/>
                    <a:p>
                      <a:r>
                        <a:rPr lang="en-US" sz="1400" dirty="0" smtClean="0">
                          <a:solidFill>
                            <a:schemeClr val="tx1"/>
                          </a:solidFill>
                        </a:rPr>
                        <a:t>Average Annual</a:t>
                      </a:r>
                      <a:r>
                        <a:rPr lang="en-US" sz="1400" baseline="0" dirty="0" smtClean="0">
                          <a:solidFill>
                            <a:schemeClr val="tx1"/>
                          </a:solidFill>
                        </a:rPr>
                        <a:t> Salary quoted in USD</a:t>
                      </a:r>
                      <a:endParaRPr lang="en-US" sz="1400" dirty="0">
                        <a:solidFill>
                          <a:schemeClr val="tx1"/>
                        </a:solidFill>
                      </a:endParaRPr>
                    </a:p>
                  </a:txBody>
                  <a:tcPr/>
                </a:tc>
                <a:tc>
                  <a:txBody>
                    <a:bodyPr/>
                    <a:lstStyle/>
                    <a:p>
                      <a:r>
                        <a:rPr lang="en-US" sz="1400" dirty="0" smtClean="0">
                          <a:solidFill>
                            <a:schemeClr val="tx1"/>
                          </a:solidFill>
                        </a:rPr>
                        <a:t>Jobs available in St. Kitts or Caribbean</a:t>
                      </a:r>
                      <a:endParaRPr lang="en-US" sz="1400" dirty="0">
                        <a:solidFill>
                          <a:schemeClr val="tx1"/>
                        </a:solidFill>
                      </a:endParaRPr>
                    </a:p>
                  </a:txBody>
                  <a:tcPr/>
                </a:tc>
              </a:tr>
              <a:tr h="370840">
                <a:tc>
                  <a:txBody>
                    <a:bodyPr/>
                    <a:lstStyle/>
                    <a:p>
                      <a:r>
                        <a:rPr lang="en-US" sz="1400" b="1" dirty="0" smtClean="0">
                          <a:solidFill>
                            <a:schemeClr val="tx1"/>
                          </a:solidFill>
                        </a:rPr>
                        <a:t>Engineering</a:t>
                      </a:r>
                      <a:endParaRPr lang="en-US" sz="1400" b="1" dirty="0">
                        <a:solidFill>
                          <a:schemeClr val="tx1"/>
                        </a:solidFill>
                      </a:endParaRPr>
                    </a:p>
                  </a:txBody>
                  <a:tcPr/>
                </a:tc>
                <a:tc>
                  <a:txBody>
                    <a:bodyPr/>
                    <a:lstStyle/>
                    <a:p>
                      <a:pPr fontAlgn="base"/>
                      <a:r>
                        <a:rPr lang="en-US" sz="1000" dirty="0" smtClean="0"/>
                        <a:t>Chemical engineer</a:t>
                      </a:r>
                      <a:r>
                        <a:rPr lang="en-US" sz="1000" baseline="0" dirty="0" smtClean="0"/>
                        <a:t> at</a:t>
                      </a:r>
                      <a:r>
                        <a:rPr lang="en-US" sz="1000" dirty="0" smtClean="0"/>
                        <a:t/>
                      </a:r>
                      <a:br>
                        <a:rPr lang="en-US" sz="1000" dirty="0" smtClean="0"/>
                      </a:br>
                      <a:r>
                        <a:rPr lang="en-US" sz="1000" dirty="0" smtClean="0"/>
                        <a:t>Oil</a:t>
                      </a:r>
                      <a:br>
                        <a:rPr lang="en-US" sz="1000" dirty="0" smtClean="0"/>
                      </a:br>
                      <a:r>
                        <a:rPr lang="en-US" sz="1000" dirty="0" smtClean="0"/>
                        <a:t>Gas</a:t>
                      </a:r>
                      <a:br>
                        <a:rPr lang="en-US" sz="1000" dirty="0" smtClean="0"/>
                      </a:br>
                      <a:r>
                        <a:rPr lang="en-US" sz="1000" dirty="0" smtClean="0"/>
                        <a:t>Plastic &amp;</a:t>
                      </a:r>
                      <a:br>
                        <a:rPr lang="en-US" sz="1000" dirty="0" smtClean="0"/>
                      </a:br>
                      <a:r>
                        <a:rPr lang="en-US" sz="1000" dirty="0" smtClean="0"/>
                        <a:t>W</a:t>
                      </a:r>
                      <a:r>
                        <a:rPr lang="en-US" sz="1000" baseline="0" dirty="0" smtClean="0"/>
                        <a:t>ater companies</a:t>
                      </a:r>
                      <a:endParaRPr lang="en-US" sz="1000" dirty="0" smtClean="0"/>
                    </a:p>
                  </a:txBody>
                  <a:tcPr/>
                </a:tc>
                <a:tc>
                  <a:txBody>
                    <a:bodyPr/>
                    <a:lstStyle/>
                    <a:p>
                      <a:r>
                        <a:rPr lang="en-US" sz="1000" dirty="0" smtClean="0">
                          <a:solidFill>
                            <a:schemeClr val="tx1"/>
                          </a:solidFill>
                        </a:rPr>
                        <a:t/>
                      </a:r>
                      <a:br>
                        <a:rPr lang="en-US" sz="1000" dirty="0" smtClean="0">
                          <a:solidFill>
                            <a:schemeClr val="tx1"/>
                          </a:solidFill>
                        </a:rPr>
                      </a:br>
                      <a:r>
                        <a:rPr lang="en-US" sz="1000" dirty="0" smtClean="0">
                          <a:solidFill>
                            <a:schemeClr val="tx1"/>
                          </a:solidFill>
                        </a:rPr>
                        <a:t>60</a:t>
                      </a:r>
                      <a:r>
                        <a:rPr lang="en-US" sz="1000" baseline="0" dirty="0" smtClean="0">
                          <a:solidFill>
                            <a:schemeClr val="tx1"/>
                          </a:solidFill>
                        </a:rPr>
                        <a:t> K  -  100 K</a:t>
                      </a:r>
                      <a:endParaRPr lang="en-US" sz="1000" dirty="0">
                        <a:solidFill>
                          <a:schemeClr val="tx1"/>
                        </a:solidFill>
                      </a:endParaRPr>
                    </a:p>
                  </a:txBody>
                  <a:tcPr/>
                </a:tc>
                <a:tc>
                  <a:txBody>
                    <a:bodyPr/>
                    <a:lstStyle/>
                    <a:p>
                      <a:r>
                        <a:rPr lang="en-US" sz="1000" dirty="0" smtClean="0">
                          <a:solidFill>
                            <a:schemeClr val="tx1"/>
                          </a:solidFill>
                        </a:rPr>
                        <a:t>Yes</a:t>
                      </a:r>
                      <a:br>
                        <a:rPr lang="en-US" sz="1000" dirty="0" smtClean="0">
                          <a:solidFill>
                            <a:schemeClr val="tx1"/>
                          </a:solidFill>
                        </a:rPr>
                      </a:br>
                      <a:endParaRPr lang="en-US" sz="1000" dirty="0">
                        <a:solidFill>
                          <a:schemeClr val="tx1"/>
                        </a:solidFill>
                      </a:endParaRPr>
                    </a:p>
                  </a:txBody>
                  <a:tcPr/>
                </a:tc>
              </a:tr>
              <a:tr h="370840">
                <a:tc>
                  <a:txBody>
                    <a:bodyPr/>
                    <a:lstStyle/>
                    <a:p>
                      <a:r>
                        <a:rPr lang="en-US" sz="1400" b="1" dirty="0" smtClean="0">
                          <a:solidFill>
                            <a:schemeClr val="tx1"/>
                          </a:solidFill>
                        </a:rPr>
                        <a:t>Health care</a:t>
                      </a:r>
                      <a:endParaRPr lang="en-US" sz="1400" b="1" dirty="0">
                        <a:solidFill>
                          <a:schemeClr val="tx1"/>
                        </a:solidFill>
                      </a:endParaRPr>
                    </a:p>
                  </a:txBody>
                  <a:tcPr/>
                </a:tc>
                <a:tc>
                  <a:txBody>
                    <a:bodyPr/>
                    <a:lstStyle/>
                    <a:p>
                      <a:pPr fontAlgn="base"/>
                      <a:r>
                        <a:rPr lang="en-US" sz="1000" dirty="0" smtClean="0"/>
                        <a:t>Laboratories</a:t>
                      </a:r>
                      <a:r>
                        <a:rPr lang="en-US" sz="1000" baseline="0" dirty="0" smtClean="0"/>
                        <a:t> where you may be involved in</a:t>
                      </a:r>
                      <a:r>
                        <a:rPr lang="en-US" sz="1000" dirty="0" smtClean="0"/>
                        <a:t/>
                      </a:r>
                      <a:br>
                        <a:rPr lang="en-US" sz="1000" dirty="0" smtClean="0"/>
                      </a:br>
                      <a:r>
                        <a:rPr lang="en-US" sz="1000" dirty="0" smtClean="0"/>
                        <a:t>Blood</a:t>
                      </a:r>
                      <a:r>
                        <a:rPr lang="en-US" sz="1000" baseline="0" dirty="0" smtClean="0"/>
                        <a:t> analysis</a:t>
                      </a:r>
                      <a:br>
                        <a:rPr lang="en-US" sz="1000" baseline="0" dirty="0" smtClean="0"/>
                      </a:br>
                      <a:r>
                        <a:rPr lang="en-US" sz="1000" baseline="0" dirty="0" smtClean="0"/>
                        <a:t>Urine analysis</a:t>
                      </a:r>
                      <a:br>
                        <a:rPr lang="en-US" sz="1000" baseline="0" dirty="0" smtClean="0"/>
                      </a:br>
                      <a:r>
                        <a:rPr lang="en-US" sz="1000" baseline="0" dirty="0" smtClean="0"/>
                        <a:t>Detection of </a:t>
                      </a:r>
                      <a:r>
                        <a:rPr lang="en-US" sz="1000" baseline="0" dirty="0" err="1" smtClean="0"/>
                        <a:t>dieseases</a:t>
                      </a:r>
                      <a:endParaRPr lang="en-US" sz="1000" dirty="0" smtClean="0"/>
                    </a:p>
                  </a:txBody>
                  <a:tcPr/>
                </a:tc>
                <a:tc>
                  <a:txBody>
                    <a:bodyPr/>
                    <a:lstStyle/>
                    <a:p>
                      <a:r>
                        <a:rPr lang="en-US" sz="1000" dirty="0" smtClean="0">
                          <a:solidFill>
                            <a:schemeClr val="tx1"/>
                          </a:solidFill>
                        </a:rPr>
                        <a:t/>
                      </a:r>
                      <a:br>
                        <a:rPr lang="en-US" sz="1000" dirty="0" smtClean="0">
                          <a:solidFill>
                            <a:schemeClr val="tx1"/>
                          </a:solidFill>
                        </a:rPr>
                      </a:br>
                      <a:r>
                        <a:rPr lang="en-US" sz="1000" dirty="0" smtClean="0">
                          <a:solidFill>
                            <a:schemeClr val="tx1"/>
                          </a:solidFill>
                        </a:rPr>
                        <a:t/>
                      </a:r>
                      <a:br>
                        <a:rPr lang="en-US" sz="1000" dirty="0" smtClean="0">
                          <a:solidFill>
                            <a:schemeClr val="tx1"/>
                          </a:solidFill>
                        </a:rPr>
                      </a:br>
                      <a:r>
                        <a:rPr lang="en-US" sz="1000" dirty="0" smtClean="0">
                          <a:solidFill>
                            <a:schemeClr val="tx1"/>
                          </a:solidFill>
                        </a:rPr>
                        <a:t>40 K  -</a:t>
                      </a:r>
                      <a:r>
                        <a:rPr lang="en-US" sz="1000" baseline="0" dirty="0" smtClean="0">
                          <a:solidFill>
                            <a:schemeClr val="tx1"/>
                          </a:solidFill>
                        </a:rPr>
                        <a:t>  140 K</a:t>
                      </a:r>
                      <a:endParaRPr lang="en-US" sz="1000" dirty="0">
                        <a:solidFill>
                          <a:schemeClr val="tx1"/>
                        </a:solidFill>
                      </a:endParaRPr>
                    </a:p>
                  </a:txBody>
                  <a:tcPr/>
                </a:tc>
                <a:tc>
                  <a:txBody>
                    <a:bodyPr/>
                    <a:lstStyle/>
                    <a:p>
                      <a:r>
                        <a:rPr lang="en-US" sz="1000" dirty="0" smtClean="0">
                          <a:solidFill>
                            <a:schemeClr val="tx1"/>
                          </a:solidFill>
                        </a:rPr>
                        <a:t>Yes</a:t>
                      </a:r>
                      <a:endParaRPr lang="en-US" sz="1000" dirty="0">
                        <a:solidFill>
                          <a:schemeClr val="tx1"/>
                        </a:solidFill>
                      </a:endParaRPr>
                    </a:p>
                  </a:txBody>
                  <a:tcPr/>
                </a:tc>
              </a:tr>
              <a:tr h="370840">
                <a:tc>
                  <a:txBody>
                    <a:bodyPr/>
                    <a:lstStyle/>
                    <a:p>
                      <a:r>
                        <a:rPr lang="en-US" sz="1400" b="1" dirty="0" smtClean="0">
                          <a:solidFill>
                            <a:schemeClr val="tx1"/>
                          </a:solidFill>
                        </a:rPr>
                        <a:t>Education</a:t>
                      </a:r>
                      <a:endParaRPr lang="en-US" sz="1400" b="1" dirty="0">
                        <a:solidFill>
                          <a:schemeClr val="tx1"/>
                        </a:solidFill>
                      </a:endParaRPr>
                    </a:p>
                  </a:txBody>
                  <a:tcPr/>
                </a:tc>
                <a:tc>
                  <a:txBody>
                    <a:bodyPr/>
                    <a:lstStyle/>
                    <a:p>
                      <a:r>
                        <a:rPr lang="en-US" sz="1000" dirty="0" smtClean="0">
                          <a:solidFill>
                            <a:schemeClr val="tx1"/>
                          </a:solidFill>
                        </a:rPr>
                        <a:t>High School</a:t>
                      </a:r>
                      <a:r>
                        <a:rPr lang="en-US" sz="1000" baseline="0" dirty="0" smtClean="0">
                          <a:solidFill>
                            <a:schemeClr val="tx1"/>
                          </a:solidFill>
                        </a:rPr>
                        <a:t> </a:t>
                      </a:r>
                      <a:r>
                        <a:rPr lang="en-US" sz="1000" dirty="0" smtClean="0">
                          <a:solidFill>
                            <a:schemeClr val="tx1"/>
                          </a:solidFill>
                        </a:rPr>
                        <a:t>Educator</a:t>
                      </a:r>
                      <a:r>
                        <a:rPr lang="en-US" sz="1000" baseline="0" dirty="0" smtClean="0">
                          <a:solidFill>
                            <a:schemeClr val="tx1"/>
                          </a:solidFill>
                        </a:rPr>
                        <a:t/>
                      </a:r>
                      <a:br>
                        <a:rPr lang="en-US" sz="1000" baseline="0" dirty="0" smtClean="0">
                          <a:solidFill>
                            <a:schemeClr val="tx1"/>
                          </a:solidFill>
                        </a:rPr>
                      </a:br>
                      <a:r>
                        <a:rPr lang="en-US" sz="1000" baseline="0" dirty="0" smtClean="0">
                          <a:solidFill>
                            <a:schemeClr val="tx1"/>
                          </a:solidFill>
                        </a:rPr>
                        <a:t>University Professor/Lecturer</a:t>
                      </a:r>
                      <a:endParaRPr lang="en-US" sz="1000" dirty="0">
                        <a:solidFill>
                          <a:schemeClr val="tx1"/>
                        </a:solidFill>
                      </a:endParaRPr>
                    </a:p>
                  </a:txBody>
                  <a:tcPr/>
                </a:tc>
                <a:tc>
                  <a:txBody>
                    <a:bodyPr/>
                    <a:lstStyle/>
                    <a:p>
                      <a:r>
                        <a:rPr lang="en-US" sz="1000" dirty="0" smtClean="0">
                          <a:solidFill>
                            <a:schemeClr val="tx1"/>
                          </a:solidFill>
                        </a:rPr>
                        <a:t/>
                      </a:r>
                      <a:br>
                        <a:rPr lang="en-US" sz="1000" dirty="0" smtClean="0">
                          <a:solidFill>
                            <a:schemeClr val="tx1"/>
                          </a:solidFill>
                        </a:rPr>
                      </a:br>
                      <a:r>
                        <a:rPr lang="en-US" sz="1000" dirty="0" smtClean="0">
                          <a:solidFill>
                            <a:schemeClr val="tx1"/>
                          </a:solidFill>
                        </a:rPr>
                        <a:t>60 K  -  170</a:t>
                      </a:r>
                      <a:r>
                        <a:rPr lang="en-US" sz="1000" baseline="0" dirty="0" smtClean="0">
                          <a:solidFill>
                            <a:schemeClr val="tx1"/>
                          </a:solidFill>
                        </a:rPr>
                        <a:t> K</a:t>
                      </a:r>
                      <a:endParaRPr lang="en-US" sz="1000" dirty="0">
                        <a:solidFill>
                          <a:schemeClr val="tx1"/>
                        </a:solidFill>
                      </a:endParaRPr>
                    </a:p>
                  </a:txBody>
                  <a:tcPr/>
                </a:tc>
                <a:tc>
                  <a:txBody>
                    <a:bodyPr/>
                    <a:lstStyle/>
                    <a:p>
                      <a:r>
                        <a:rPr lang="en-US" sz="1000" dirty="0" smtClean="0">
                          <a:solidFill>
                            <a:schemeClr val="tx1"/>
                          </a:solidFill>
                        </a:rPr>
                        <a:t>Yes</a:t>
                      </a:r>
                      <a:endParaRPr lang="en-US" sz="1000" dirty="0">
                        <a:solidFill>
                          <a:schemeClr val="tx1"/>
                        </a:solidFill>
                      </a:endParaRPr>
                    </a:p>
                  </a:txBody>
                  <a:tcPr/>
                </a:tc>
              </a:tr>
              <a:tr h="370840">
                <a:tc>
                  <a:txBody>
                    <a:bodyPr/>
                    <a:lstStyle/>
                    <a:p>
                      <a:r>
                        <a:rPr lang="en-US" sz="1400" b="1" dirty="0" smtClean="0">
                          <a:solidFill>
                            <a:schemeClr val="tx1"/>
                          </a:solidFill>
                        </a:rPr>
                        <a:t>Research</a:t>
                      </a:r>
                      <a:r>
                        <a:rPr lang="en-US" sz="1400" b="1" baseline="0" dirty="0" smtClean="0">
                          <a:solidFill>
                            <a:schemeClr val="tx1"/>
                          </a:solidFill>
                        </a:rPr>
                        <a:t> and Technical</a:t>
                      </a:r>
                      <a:endParaRPr lang="en-US" sz="1400" b="1" dirty="0">
                        <a:solidFill>
                          <a:schemeClr val="tx1"/>
                        </a:solidFill>
                      </a:endParaRPr>
                    </a:p>
                  </a:txBody>
                  <a:tcPr/>
                </a:tc>
                <a:tc>
                  <a:txBody>
                    <a:bodyPr/>
                    <a:lstStyle/>
                    <a:p>
                      <a:pPr fontAlgn="base"/>
                      <a:r>
                        <a:rPr lang="en-US" sz="1000" dirty="0" smtClean="0"/>
                        <a:t>Data Analyst</a:t>
                      </a:r>
                    </a:p>
                    <a:p>
                      <a:pPr fontAlgn="base"/>
                      <a:r>
                        <a:rPr lang="en-US" sz="1000" dirty="0" smtClean="0"/>
                        <a:t>Lab Technician</a:t>
                      </a:r>
                    </a:p>
                    <a:p>
                      <a:pPr fontAlgn="base"/>
                      <a:r>
                        <a:rPr lang="en-US" sz="1000" dirty="0" smtClean="0"/>
                        <a:t>Research Associate</a:t>
                      </a:r>
                    </a:p>
                    <a:p>
                      <a:pPr fontAlgn="base"/>
                      <a:r>
                        <a:rPr lang="en-US" sz="1000" dirty="0" smtClean="0"/>
                        <a:t>Technical Specialist</a:t>
                      </a:r>
                    </a:p>
                  </a:txBody>
                  <a:tcPr/>
                </a:tc>
                <a:tc>
                  <a:txBody>
                    <a:bodyPr/>
                    <a:lstStyle/>
                    <a:p>
                      <a:r>
                        <a:rPr lang="en-US" sz="1000" dirty="0" smtClean="0">
                          <a:solidFill>
                            <a:schemeClr val="tx1"/>
                          </a:solidFill>
                        </a:rPr>
                        <a:t/>
                      </a:r>
                      <a:br>
                        <a:rPr lang="en-US" sz="1000" dirty="0" smtClean="0">
                          <a:solidFill>
                            <a:schemeClr val="tx1"/>
                          </a:solidFill>
                        </a:rPr>
                      </a:br>
                      <a:r>
                        <a:rPr lang="en-US" sz="1000" dirty="0" smtClean="0">
                          <a:solidFill>
                            <a:schemeClr val="tx1"/>
                          </a:solidFill>
                        </a:rPr>
                        <a:t>50</a:t>
                      </a:r>
                      <a:r>
                        <a:rPr lang="en-US" sz="1000" baseline="0" dirty="0" smtClean="0">
                          <a:solidFill>
                            <a:schemeClr val="tx1"/>
                          </a:solidFill>
                        </a:rPr>
                        <a:t> K  -  60 K</a:t>
                      </a:r>
                      <a:endParaRPr lang="en-US" sz="1000" dirty="0">
                        <a:solidFill>
                          <a:schemeClr val="tx1"/>
                        </a:solidFill>
                      </a:endParaRPr>
                    </a:p>
                  </a:txBody>
                  <a:tcPr/>
                </a:tc>
                <a:tc>
                  <a:txBody>
                    <a:bodyPr/>
                    <a:lstStyle/>
                    <a:p>
                      <a:r>
                        <a:rPr lang="en-US" sz="1000" dirty="0" smtClean="0">
                          <a:solidFill>
                            <a:schemeClr val="tx1"/>
                          </a:solidFill>
                        </a:rPr>
                        <a:t>Yes</a:t>
                      </a:r>
                      <a:endParaRPr lang="en-US" sz="1000" dirty="0">
                        <a:solidFill>
                          <a:schemeClr val="tx1"/>
                        </a:solidFill>
                      </a:endParaRPr>
                    </a:p>
                  </a:txBody>
                  <a:tcPr/>
                </a:tc>
              </a:tr>
              <a:tr h="370840">
                <a:tc>
                  <a:txBody>
                    <a:bodyPr/>
                    <a:lstStyle/>
                    <a:p>
                      <a:r>
                        <a:rPr lang="en-US" sz="1400" b="1" dirty="0" smtClean="0">
                          <a:solidFill>
                            <a:schemeClr val="tx1"/>
                          </a:solidFill>
                        </a:rPr>
                        <a:t>Medicine</a:t>
                      </a:r>
                      <a:endParaRPr lang="en-US" sz="1400" b="1" dirty="0">
                        <a:solidFill>
                          <a:schemeClr val="tx1"/>
                        </a:solidFill>
                      </a:endParaRPr>
                    </a:p>
                  </a:txBody>
                  <a:tcPr/>
                </a:tc>
                <a:tc>
                  <a:txBody>
                    <a:bodyPr/>
                    <a:lstStyle/>
                    <a:p>
                      <a:r>
                        <a:rPr lang="en-US" sz="1000" dirty="0" smtClean="0">
                          <a:solidFill>
                            <a:schemeClr val="tx1"/>
                          </a:solidFill>
                        </a:rPr>
                        <a:t>Doctor</a:t>
                      </a:r>
                      <a:br>
                        <a:rPr lang="en-US" sz="1000" dirty="0" smtClean="0">
                          <a:solidFill>
                            <a:schemeClr val="tx1"/>
                          </a:solidFill>
                        </a:rPr>
                      </a:br>
                      <a:r>
                        <a:rPr lang="en-US" sz="1000" dirty="0" smtClean="0">
                          <a:solidFill>
                            <a:schemeClr val="tx1"/>
                          </a:solidFill>
                        </a:rPr>
                        <a:t>Nurse</a:t>
                      </a:r>
                      <a:endParaRPr lang="en-US" sz="1000" dirty="0">
                        <a:solidFill>
                          <a:schemeClr val="tx1"/>
                        </a:solidFill>
                      </a:endParaRPr>
                    </a:p>
                  </a:txBody>
                  <a:tcPr/>
                </a:tc>
                <a:tc>
                  <a:txBody>
                    <a:bodyPr/>
                    <a:lstStyle/>
                    <a:p>
                      <a:r>
                        <a:rPr lang="en-US" sz="1000" dirty="0" smtClean="0">
                          <a:solidFill>
                            <a:schemeClr val="tx1"/>
                          </a:solidFill>
                        </a:rPr>
                        <a:t>Doctor</a:t>
                      </a:r>
                      <a:r>
                        <a:rPr lang="en-US" sz="1000" baseline="0" dirty="0" smtClean="0">
                          <a:solidFill>
                            <a:schemeClr val="tx1"/>
                          </a:solidFill>
                        </a:rPr>
                        <a:t> base salary </a:t>
                      </a:r>
                      <a:r>
                        <a:rPr lang="en-US" sz="1000" dirty="0" smtClean="0">
                          <a:solidFill>
                            <a:schemeClr val="tx1"/>
                          </a:solidFill>
                        </a:rPr>
                        <a:t>140 K Orthopedic</a:t>
                      </a:r>
                      <a:r>
                        <a:rPr lang="en-US" sz="1000" baseline="0" dirty="0" smtClean="0">
                          <a:solidFill>
                            <a:schemeClr val="tx1"/>
                          </a:solidFill>
                        </a:rPr>
                        <a:t> surgeon 519 K</a:t>
                      </a:r>
                      <a:br>
                        <a:rPr lang="en-US" sz="1000" baseline="0" dirty="0" smtClean="0">
                          <a:solidFill>
                            <a:schemeClr val="tx1"/>
                          </a:solidFill>
                        </a:rPr>
                      </a:br>
                      <a:r>
                        <a:rPr lang="en-US" sz="1000" baseline="0" dirty="0" smtClean="0">
                          <a:solidFill>
                            <a:schemeClr val="tx1"/>
                          </a:solidFill>
                        </a:rPr>
                        <a:t>Cardiologist 512 K</a:t>
                      </a:r>
                      <a:br>
                        <a:rPr lang="en-US" sz="1000" baseline="0" dirty="0" smtClean="0">
                          <a:solidFill>
                            <a:schemeClr val="tx1"/>
                          </a:solidFill>
                        </a:rPr>
                      </a:br>
                      <a:r>
                        <a:rPr lang="en-US" sz="1000" baseline="0" dirty="0" smtClean="0">
                          <a:solidFill>
                            <a:schemeClr val="tx1"/>
                          </a:solidFill>
                        </a:rPr>
                        <a:t>Urologist 461 K</a:t>
                      </a:r>
                      <a:br>
                        <a:rPr lang="en-US" sz="1000" baseline="0" dirty="0" smtClean="0">
                          <a:solidFill>
                            <a:schemeClr val="tx1"/>
                          </a:solidFill>
                        </a:rPr>
                      </a:br>
                      <a:r>
                        <a:rPr lang="en-US" sz="1000" baseline="0" dirty="0" smtClean="0">
                          <a:solidFill>
                            <a:schemeClr val="tx1"/>
                          </a:solidFill>
                        </a:rPr>
                        <a:t>Nurse  67 K</a:t>
                      </a:r>
                      <a:endParaRPr lang="en-US" sz="1000" dirty="0">
                        <a:solidFill>
                          <a:schemeClr val="tx1"/>
                        </a:solidFill>
                      </a:endParaRPr>
                    </a:p>
                  </a:txBody>
                  <a:tcPr/>
                </a:tc>
                <a:tc>
                  <a:txBody>
                    <a:bodyPr/>
                    <a:lstStyle/>
                    <a:p>
                      <a:r>
                        <a:rPr lang="en-US" sz="1000" dirty="0" smtClean="0">
                          <a:solidFill>
                            <a:schemeClr val="tx1"/>
                          </a:solidFill>
                        </a:rPr>
                        <a:t>Yes</a:t>
                      </a:r>
                      <a:endParaRPr lang="en-US" sz="1000" dirty="0">
                        <a:solidFill>
                          <a:schemeClr val="tx1"/>
                        </a:solidFill>
                      </a:endParaRPr>
                    </a:p>
                  </a:txBody>
                  <a:tcPr/>
                </a:tc>
              </a:tr>
              <a:tr h="370840">
                <a:tc>
                  <a:txBody>
                    <a:bodyPr/>
                    <a:lstStyle/>
                    <a:p>
                      <a:r>
                        <a:rPr lang="en-US" sz="1400" b="1" dirty="0" smtClean="0">
                          <a:solidFill>
                            <a:schemeClr val="tx1"/>
                          </a:solidFill>
                        </a:rPr>
                        <a:t>Something</a:t>
                      </a:r>
                      <a:r>
                        <a:rPr lang="en-US" sz="1400" b="1" baseline="0" dirty="0" smtClean="0">
                          <a:solidFill>
                            <a:schemeClr val="tx1"/>
                          </a:solidFill>
                        </a:rPr>
                        <a:t> completely different</a:t>
                      </a:r>
                      <a:endParaRPr lang="en-US" sz="1400" b="1" dirty="0">
                        <a:solidFill>
                          <a:schemeClr val="tx1"/>
                        </a:solidFill>
                      </a:endParaRPr>
                    </a:p>
                  </a:txBody>
                  <a:tcPr/>
                </a:tc>
                <a:tc>
                  <a:txBody>
                    <a:bodyPr/>
                    <a:lstStyle/>
                    <a:p>
                      <a:r>
                        <a:rPr lang="en-US" sz="1000" dirty="0" smtClean="0">
                          <a:solidFill>
                            <a:schemeClr val="tx1"/>
                          </a:solidFill>
                        </a:rPr>
                        <a:t>Discover your own niche</a:t>
                      </a:r>
                      <a:endParaRPr lang="en-US" sz="1000" dirty="0">
                        <a:solidFill>
                          <a:schemeClr val="tx1"/>
                        </a:solidFill>
                      </a:endParaRPr>
                    </a:p>
                  </a:txBody>
                  <a:tcPr/>
                </a:tc>
                <a:tc>
                  <a:txBody>
                    <a:bodyPr/>
                    <a:lstStyle/>
                    <a:p>
                      <a:r>
                        <a:rPr lang="en-US" sz="1000" dirty="0" smtClean="0">
                          <a:solidFill>
                            <a:schemeClr val="tx1"/>
                          </a:solidFill>
                        </a:rPr>
                        <a:t>Depends on what</a:t>
                      </a:r>
                      <a:r>
                        <a:rPr lang="en-US" sz="1000" baseline="0" dirty="0" smtClean="0">
                          <a:solidFill>
                            <a:schemeClr val="tx1"/>
                          </a:solidFill>
                        </a:rPr>
                        <a:t> you are selling and  where you are selling</a:t>
                      </a:r>
                      <a:endParaRPr lang="en-US" sz="1000" dirty="0">
                        <a:solidFill>
                          <a:schemeClr val="tx1"/>
                        </a:solidFill>
                      </a:endParaRPr>
                    </a:p>
                  </a:txBody>
                  <a:tcPr/>
                </a:tc>
                <a:tc>
                  <a:txBody>
                    <a:bodyPr/>
                    <a:lstStyle/>
                    <a:p>
                      <a:r>
                        <a:rPr lang="en-US" sz="1000" dirty="0" smtClean="0">
                          <a:solidFill>
                            <a:schemeClr val="tx1"/>
                          </a:solidFill>
                        </a:rPr>
                        <a:t>Yes</a:t>
                      </a:r>
                      <a:endParaRPr lang="en-US" sz="1000" dirty="0">
                        <a:solidFill>
                          <a:schemeClr val="tx1"/>
                        </a:solidFill>
                      </a:endParaRPr>
                    </a:p>
                  </a:txBody>
                  <a:tcPr/>
                </a:tc>
              </a:tr>
            </a:tbl>
          </a:graphicData>
        </a:graphic>
      </p:graphicFrame>
      <p:sp>
        <p:nvSpPr>
          <p:cNvPr id="6" name="TextBox 5"/>
          <p:cNvSpPr txBox="1"/>
          <p:nvPr/>
        </p:nvSpPr>
        <p:spPr>
          <a:xfrm>
            <a:off x="820429" y="6304002"/>
            <a:ext cx="7713971" cy="553998"/>
          </a:xfrm>
          <a:prstGeom prst="rect">
            <a:avLst/>
          </a:prstGeom>
          <a:noFill/>
        </p:spPr>
        <p:txBody>
          <a:bodyPr wrap="none" rtlCol="0">
            <a:spAutoFit/>
          </a:bodyPr>
          <a:lstStyle/>
          <a:p>
            <a:r>
              <a:rPr lang="en-US" sz="1000" dirty="0" smtClean="0"/>
              <a:t>*  ALL quoted salaries are based on the American market, your ability, your level and the employer.  If employed in St. Kitts the actual numbers</a:t>
            </a:r>
            <a:br>
              <a:rPr lang="en-US" sz="1000" dirty="0" smtClean="0"/>
            </a:br>
            <a:r>
              <a:rPr lang="en-US" sz="1000" dirty="0" smtClean="0"/>
              <a:t>     will be similar however the value will not be the same.  For example, 100 K US will be 100 K EC.  Therefore a person working in America will be</a:t>
            </a:r>
            <a:br>
              <a:rPr lang="en-US" sz="1000" dirty="0" smtClean="0"/>
            </a:br>
            <a:r>
              <a:rPr lang="en-US" sz="1000" dirty="0" smtClean="0"/>
              <a:t>     working for approximately 270 K EC.  </a:t>
            </a:r>
            <a:endParaRPr lang="en-US" sz="1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CSEC Chemistry Topics</a:t>
            </a:r>
            <a:endParaRPr lang="en-US" dirty="0"/>
          </a:p>
        </p:txBody>
      </p:sp>
      <p:graphicFrame>
        <p:nvGraphicFramePr>
          <p:cNvPr id="5" name="Content Placeholder 4"/>
          <p:cNvGraphicFramePr>
            <a:graphicFrameLocks noGrp="1"/>
          </p:cNvGraphicFramePr>
          <p:nvPr>
            <p:ph idx="1"/>
          </p:nvPr>
        </p:nvGraphicFramePr>
        <p:xfrm>
          <a:off x="1524000" y="2981960"/>
          <a:ext cx="6172200" cy="1569720"/>
        </p:xfrm>
        <a:graphic>
          <a:graphicData uri="http://schemas.openxmlformats.org/drawingml/2006/table">
            <a:tbl>
              <a:tblPr firstRow="1" bandRow="1">
                <a:tableStyleId>{5C22544A-7EE6-4342-B048-85BDC9FD1C3A}</a:tableStyleId>
              </a:tblPr>
              <a:tblGrid>
                <a:gridCol w="800100"/>
                <a:gridCol w="3314700"/>
                <a:gridCol w="2057400"/>
              </a:tblGrid>
              <a:tr h="370840">
                <a:tc>
                  <a:txBody>
                    <a:bodyPr/>
                    <a:lstStyle/>
                    <a:p>
                      <a:pPr algn="ctr"/>
                      <a:r>
                        <a:rPr lang="en-US" sz="1200" dirty="0" smtClean="0">
                          <a:solidFill>
                            <a:schemeClr val="tx1"/>
                          </a:solidFill>
                        </a:rPr>
                        <a:t>SECTION</a:t>
                      </a:r>
                      <a:endParaRPr lang="en-US" sz="1200" dirty="0">
                        <a:solidFill>
                          <a:schemeClr val="tx1"/>
                        </a:solidFill>
                      </a:endParaRPr>
                    </a:p>
                  </a:txBody>
                  <a:tcPr/>
                </a:tc>
                <a:tc>
                  <a:txBody>
                    <a:bodyPr/>
                    <a:lstStyle/>
                    <a:p>
                      <a:pPr algn="ctr"/>
                      <a:r>
                        <a:rPr lang="en-US" sz="1200" dirty="0" smtClean="0">
                          <a:solidFill>
                            <a:schemeClr val="tx1"/>
                          </a:solidFill>
                        </a:rPr>
                        <a:t>Category</a:t>
                      </a:r>
                      <a:endParaRPr lang="en-US" sz="1200" dirty="0">
                        <a:solidFill>
                          <a:schemeClr val="tx1"/>
                        </a:solidFill>
                      </a:endParaRPr>
                    </a:p>
                  </a:txBody>
                  <a:tcPr/>
                </a:tc>
                <a:tc>
                  <a:txBody>
                    <a:bodyPr/>
                    <a:lstStyle/>
                    <a:p>
                      <a:pPr algn="ctr"/>
                      <a:r>
                        <a:rPr lang="en-US" sz="1200" dirty="0" smtClean="0">
                          <a:solidFill>
                            <a:schemeClr val="tx1"/>
                          </a:solidFill>
                        </a:rPr>
                        <a:t>Year in which they  should be attempted and or completed</a:t>
                      </a:r>
                      <a:endParaRPr lang="en-US" sz="1200" dirty="0">
                        <a:solidFill>
                          <a:schemeClr val="tx1"/>
                        </a:solidFill>
                      </a:endParaRPr>
                    </a:p>
                  </a:txBody>
                  <a:tcPr/>
                </a:tc>
              </a:tr>
              <a:tr h="370840">
                <a:tc>
                  <a:txBody>
                    <a:bodyPr/>
                    <a:lstStyle/>
                    <a:p>
                      <a:r>
                        <a:rPr lang="en-US" dirty="0" smtClean="0"/>
                        <a:t>A</a:t>
                      </a:r>
                      <a:endParaRPr lang="en-US" dirty="0"/>
                    </a:p>
                  </a:txBody>
                  <a:tcPr/>
                </a:tc>
                <a:tc>
                  <a:txBody>
                    <a:bodyPr/>
                    <a:lstStyle/>
                    <a:p>
                      <a:r>
                        <a:rPr lang="en-US" dirty="0" smtClean="0"/>
                        <a:t>Principles</a:t>
                      </a:r>
                      <a:r>
                        <a:rPr lang="en-US" baseline="0" dirty="0" smtClean="0"/>
                        <a:t> of Chemistry</a:t>
                      </a:r>
                      <a:endParaRPr lang="en-US" dirty="0"/>
                    </a:p>
                  </a:txBody>
                  <a:tcPr/>
                </a:tc>
                <a:tc>
                  <a:txBody>
                    <a:bodyPr/>
                    <a:lstStyle/>
                    <a:p>
                      <a:r>
                        <a:rPr lang="en-US" dirty="0" smtClean="0"/>
                        <a:t>Year 1</a:t>
                      </a:r>
                      <a:endParaRPr lang="en-US" dirty="0"/>
                    </a:p>
                  </a:txBody>
                  <a:tcPr/>
                </a:tc>
              </a:tr>
              <a:tr h="370840">
                <a:tc>
                  <a:txBody>
                    <a:bodyPr/>
                    <a:lstStyle/>
                    <a:p>
                      <a:r>
                        <a:rPr lang="en-US" dirty="0" smtClean="0"/>
                        <a:t>B</a:t>
                      </a:r>
                      <a:endParaRPr lang="en-US" dirty="0"/>
                    </a:p>
                  </a:txBody>
                  <a:tcPr/>
                </a:tc>
                <a:tc>
                  <a:txBody>
                    <a:bodyPr/>
                    <a:lstStyle/>
                    <a:p>
                      <a:r>
                        <a:rPr lang="en-US" dirty="0" smtClean="0"/>
                        <a:t>Organic</a:t>
                      </a:r>
                      <a:r>
                        <a:rPr lang="en-US" baseline="0" dirty="0" smtClean="0"/>
                        <a:t> Chemistry</a:t>
                      </a:r>
                      <a:endParaRPr lang="en-US" dirty="0"/>
                    </a:p>
                  </a:txBody>
                  <a:tcPr/>
                </a:tc>
                <a:tc>
                  <a:txBody>
                    <a:bodyPr/>
                    <a:lstStyle/>
                    <a:p>
                      <a:r>
                        <a:rPr lang="en-US" dirty="0" smtClean="0"/>
                        <a:t>Year 2</a:t>
                      </a:r>
                      <a:endParaRPr lang="en-US" dirty="0"/>
                    </a:p>
                  </a:txBody>
                  <a:tcPr/>
                </a:tc>
              </a:tr>
              <a:tr h="370840">
                <a:tc>
                  <a:txBody>
                    <a:bodyPr/>
                    <a:lstStyle/>
                    <a:p>
                      <a:r>
                        <a:rPr lang="en-US" dirty="0" smtClean="0"/>
                        <a:t>C</a:t>
                      </a:r>
                      <a:endParaRPr lang="en-US" dirty="0"/>
                    </a:p>
                  </a:txBody>
                  <a:tcPr/>
                </a:tc>
                <a:tc>
                  <a:txBody>
                    <a:bodyPr/>
                    <a:lstStyle/>
                    <a:p>
                      <a:r>
                        <a:rPr lang="en-US" dirty="0" err="1" smtClean="0"/>
                        <a:t>InOrganic</a:t>
                      </a:r>
                      <a:r>
                        <a:rPr lang="en-US" baseline="0" dirty="0" smtClean="0"/>
                        <a:t> Chemistry</a:t>
                      </a:r>
                      <a:endParaRPr lang="en-US" dirty="0"/>
                    </a:p>
                  </a:txBody>
                  <a:tcPr/>
                </a:tc>
                <a:tc>
                  <a:txBody>
                    <a:bodyPr/>
                    <a:lstStyle/>
                    <a:p>
                      <a:r>
                        <a:rPr lang="en-US" dirty="0" smtClean="0"/>
                        <a:t>Year 3</a:t>
                      </a:r>
                      <a:endParaRPr lang="en-US" dirty="0"/>
                    </a:p>
                  </a:txBody>
                  <a:tcPr/>
                </a:tc>
              </a:tr>
            </a:tbl>
          </a:graphicData>
        </a:graphic>
      </p:graphicFrame>
      <p:sp>
        <p:nvSpPr>
          <p:cNvPr id="6" name="TextBox 5"/>
          <p:cNvSpPr txBox="1"/>
          <p:nvPr/>
        </p:nvSpPr>
        <p:spPr>
          <a:xfrm>
            <a:off x="862029" y="1524000"/>
            <a:ext cx="7782067" cy="923330"/>
          </a:xfrm>
          <a:prstGeom prst="rect">
            <a:avLst/>
          </a:prstGeom>
          <a:noFill/>
        </p:spPr>
        <p:txBody>
          <a:bodyPr wrap="none" rtlCol="0">
            <a:spAutoFit/>
          </a:bodyPr>
          <a:lstStyle/>
          <a:p>
            <a:r>
              <a:rPr lang="en-US" dirty="0" smtClean="0"/>
              <a:t>It takes approximately 2 years to learn all of the high school topics listed in the</a:t>
            </a:r>
            <a:br>
              <a:rPr lang="en-US" dirty="0" smtClean="0"/>
            </a:br>
            <a:r>
              <a:rPr lang="en-US" dirty="0" smtClean="0"/>
              <a:t> </a:t>
            </a:r>
            <a:br>
              <a:rPr lang="en-US" dirty="0" smtClean="0"/>
            </a:br>
            <a:r>
              <a:rPr lang="en-US" dirty="0" smtClean="0"/>
              <a:t>CSEC syllabus.  However, it may take 5 + years to truly understand chemistry.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Suggestions/Requirements for Chemistry</a:t>
            </a:r>
            <a:endParaRPr lang="en-US" dirty="0"/>
          </a:p>
        </p:txBody>
      </p:sp>
      <p:sp>
        <p:nvSpPr>
          <p:cNvPr id="3" name="Content Placeholder 2"/>
          <p:cNvSpPr>
            <a:spLocks noGrp="1"/>
          </p:cNvSpPr>
          <p:nvPr>
            <p:ph idx="1"/>
          </p:nvPr>
        </p:nvSpPr>
        <p:spPr/>
        <p:txBody>
          <a:bodyPr>
            <a:normAutofit fontScale="85000" lnSpcReduction="20000"/>
          </a:bodyPr>
          <a:lstStyle/>
          <a:p>
            <a:r>
              <a:rPr lang="en-US" b="1" u="sng" dirty="0" smtClean="0"/>
              <a:t>Math</a:t>
            </a:r>
            <a:r>
              <a:rPr lang="en-US" b="1" dirty="0" smtClean="0"/>
              <a:t>:</a:t>
            </a:r>
            <a:r>
              <a:rPr lang="en-US" dirty="0" smtClean="0"/>
              <a:t>  (Transposition and Graphing)</a:t>
            </a:r>
            <a:br>
              <a:rPr lang="en-US" dirty="0" smtClean="0"/>
            </a:br>
            <a:endParaRPr lang="en-US" dirty="0" smtClean="0"/>
          </a:p>
          <a:p>
            <a:r>
              <a:rPr lang="en-US" b="1" u="sng" dirty="0" smtClean="0"/>
              <a:t>English</a:t>
            </a:r>
            <a:r>
              <a:rPr lang="en-US" b="1" dirty="0" smtClean="0"/>
              <a:t>:</a:t>
            </a:r>
            <a:r>
              <a:rPr lang="en-US" dirty="0" smtClean="0"/>
              <a:t>  (Good writing skills for recording and interpreting lab results for the practical component of this course.  You would be executing about 18 labs over the course of 3 years)</a:t>
            </a:r>
            <a:br>
              <a:rPr lang="en-US" dirty="0" smtClean="0"/>
            </a:br>
            <a:endParaRPr lang="en-US" dirty="0" smtClean="0"/>
          </a:p>
          <a:p>
            <a:r>
              <a:rPr lang="en-US" b="1" u="sng" dirty="0" smtClean="0"/>
              <a:t>Physics</a:t>
            </a:r>
            <a:r>
              <a:rPr lang="en-US" b="1" dirty="0" smtClean="0"/>
              <a:t>:</a:t>
            </a:r>
            <a:r>
              <a:rPr lang="en-US" dirty="0" smtClean="0"/>
              <a:t>  (Strongly suggested as it is closely related to Chemistry)</a:t>
            </a:r>
            <a:br>
              <a:rPr lang="en-US" dirty="0" smtClean="0"/>
            </a:br>
            <a:endParaRPr lang="en-US" dirty="0" smtClean="0"/>
          </a:p>
          <a:p>
            <a:r>
              <a:rPr lang="en-US" b="1" u="sng" dirty="0" smtClean="0"/>
              <a:t>Time</a:t>
            </a:r>
            <a:r>
              <a:rPr lang="en-US" b="1" dirty="0" smtClean="0"/>
              <a:t>:</a:t>
            </a:r>
            <a:r>
              <a:rPr lang="en-US" dirty="0" smtClean="0"/>
              <a:t>  (4 hours per week dedicated to study time)</a:t>
            </a:r>
            <a:br>
              <a:rPr lang="en-US" dirty="0" smtClean="0"/>
            </a:br>
            <a:endParaRPr lang="en-US" dirty="0" smtClean="0"/>
          </a:p>
          <a:p>
            <a:endParaRPr lang="en-US"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12964</TotalTime>
  <Words>303</Words>
  <Application>Microsoft Office PowerPoint</Application>
  <PresentationFormat>On-screen Show (4:3)</PresentationFormat>
  <Paragraphs>70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Welcome to Chemistry</vt:lpstr>
      <vt:lpstr>What is Chemistry?</vt:lpstr>
      <vt:lpstr>What is Matter?</vt:lpstr>
      <vt:lpstr>What is Mass?</vt:lpstr>
      <vt:lpstr>What is the Goal of Chemistry?</vt:lpstr>
      <vt:lpstr>Who Made Up Chemistry?</vt:lpstr>
      <vt:lpstr>Some Common Areas of Employment for People with Chemistry</vt:lpstr>
      <vt:lpstr>CSEC Chemistry Topics</vt:lpstr>
      <vt:lpstr>Suggestions/Requirements for Chemistry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Samantha</dc:creator>
  <cp:lastModifiedBy>Samantha</cp:lastModifiedBy>
  <cp:revision>29</cp:revision>
  <dcterms:created xsi:type="dcterms:W3CDTF">2017-08-13T02:04:19Z</dcterms:created>
  <dcterms:modified xsi:type="dcterms:W3CDTF">2018-08-08T02:21:21Z</dcterms:modified>
</cp:coreProperties>
</file>