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6" r:id="rId4"/>
    <p:sldId id="263" r:id="rId5"/>
    <p:sldId id="262" r:id="rId6"/>
    <p:sldId id="264" r:id="rId7"/>
    <p:sldId id="265" r:id="rId8"/>
    <p:sldId id="261" r:id="rId9"/>
    <p:sldId id="259" r:id="rId10"/>
    <p:sldId id="260"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E96F93-DBE8-4CB9-A79E-02CE8D078FAA}" type="datetimeFigureOut">
              <a:rPr lang="en-US" smtClean="0"/>
              <a:pPr/>
              <a:t>9/7/2017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713EBE-A49E-4DF2-9D94-A72E101ECB2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713EBE-A49E-4DF2-9D94-A72E101ECB2A}"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65CEC6-49A3-4859-8343-850D97016B27}" type="datetimeFigureOut">
              <a:rPr lang="en-US" smtClean="0"/>
              <a:pPr/>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65CEC6-49A3-4859-8343-850D97016B2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65CEC6-49A3-4859-8343-850D97016B27}" type="datetimeFigureOut">
              <a:rPr lang="en-US" smtClean="0"/>
              <a:pPr/>
              <a:t>9/7/2017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65CEC6-49A3-4859-8343-850D97016B27}" type="datetimeFigureOut">
              <a:rPr lang="en-US" smtClean="0"/>
              <a:pPr/>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5CEC6-49A3-4859-8343-850D97016B27}" type="datetimeFigureOut">
              <a:rPr lang="en-US" smtClean="0"/>
              <a:pPr/>
              <a:t>9/7/2017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5CEC6-49A3-4859-8343-850D97016B2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5CEC6-49A3-4859-8343-850D97016B27}" type="datetimeFigureOut">
              <a:rPr lang="en-US" smtClean="0"/>
              <a:pPr/>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5CEC6-49A3-4859-8343-850D97016B27}" type="datetimeFigureOut">
              <a:rPr lang="en-US" smtClean="0"/>
              <a:pPr/>
              <a:t>9/7/2017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B2552-FA38-45D0-8395-F320B576BA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Related image"/>
          <p:cNvPicPr>
            <a:picLocks noChangeAspect="1" noChangeArrowheads="1"/>
          </p:cNvPicPr>
          <p:nvPr/>
        </p:nvPicPr>
        <p:blipFill>
          <a:blip r:embed="rId2" cstate="print"/>
          <a:srcRect/>
          <a:stretch>
            <a:fillRect/>
          </a:stretch>
        </p:blipFill>
        <p:spPr bwMode="auto">
          <a:xfrm>
            <a:off x="304800" y="228600"/>
            <a:ext cx="2525077" cy="2514600"/>
          </a:xfrm>
          <a:prstGeom prst="rect">
            <a:avLst/>
          </a:prstGeom>
          <a:noFill/>
        </p:spPr>
      </p:pic>
      <p:sp>
        <p:nvSpPr>
          <p:cNvPr id="2" name="Title 1"/>
          <p:cNvSpPr>
            <a:spLocks noGrp="1"/>
          </p:cNvSpPr>
          <p:nvPr>
            <p:ph type="ctrTitle"/>
          </p:nvPr>
        </p:nvSpPr>
        <p:spPr>
          <a:xfrm>
            <a:off x="-762000" y="2514600"/>
            <a:ext cx="7772400" cy="1470025"/>
          </a:xfrm>
        </p:spPr>
        <p:txBody>
          <a:bodyPr/>
          <a:lstStyle/>
          <a:p>
            <a:r>
              <a:rPr lang="en-US" sz="7200" dirty="0" smtClean="0">
                <a:solidFill>
                  <a:srgbClr val="0070C0"/>
                </a:solidFill>
              </a:rPr>
              <a:t>W</a:t>
            </a:r>
            <a:r>
              <a:rPr lang="en-US" dirty="0" smtClean="0"/>
              <a:t>elcome to </a:t>
            </a:r>
            <a:r>
              <a:rPr lang="en-US" sz="7200" dirty="0" smtClean="0">
                <a:solidFill>
                  <a:srgbClr val="FF0066"/>
                </a:solidFill>
              </a:rPr>
              <a:t>P</a:t>
            </a:r>
            <a:r>
              <a:rPr lang="en-US" dirty="0" smtClean="0"/>
              <a:t>hysics</a:t>
            </a:r>
            <a:endParaRPr lang="en-US" dirty="0"/>
          </a:p>
        </p:txBody>
      </p:sp>
      <p:pic>
        <p:nvPicPr>
          <p:cNvPr id="12294" name="Picture 6" descr="Related image"/>
          <p:cNvPicPr>
            <a:picLocks noChangeAspect="1" noChangeArrowheads="1"/>
          </p:cNvPicPr>
          <p:nvPr/>
        </p:nvPicPr>
        <p:blipFill>
          <a:blip r:embed="rId3" cstate="print"/>
          <a:srcRect/>
          <a:stretch>
            <a:fillRect/>
          </a:stretch>
        </p:blipFill>
        <p:spPr bwMode="auto">
          <a:xfrm rot="20151417">
            <a:off x="289871" y="4126176"/>
            <a:ext cx="2992582" cy="2057400"/>
          </a:xfrm>
          <a:prstGeom prst="rect">
            <a:avLst/>
          </a:prstGeom>
          <a:noFill/>
        </p:spPr>
      </p:pic>
      <p:pic>
        <p:nvPicPr>
          <p:cNvPr id="12296" name="Picture 8" descr="Image result for ferris wheel cartoon drawing"/>
          <p:cNvPicPr>
            <a:picLocks noChangeAspect="1" noChangeArrowheads="1"/>
          </p:cNvPicPr>
          <p:nvPr/>
        </p:nvPicPr>
        <p:blipFill>
          <a:blip r:embed="rId4" cstate="print"/>
          <a:srcRect/>
          <a:stretch>
            <a:fillRect/>
          </a:stretch>
        </p:blipFill>
        <p:spPr bwMode="auto">
          <a:xfrm>
            <a:off x="5715000" y="1540239"/>
            <a:ext cx="3352800" cy="3717561"/>
          </a:xfrm>
          <a:prstGeom prst="rect">
            <a:avLst/>
          </a:prstGeom>
          <a:noFill/>
        </p:spPr>
      </p:pic>
      <p:pic>
        <p:nvPicPr>
          <p:cNvPr id="12298" name="Picture 10" descr="Image result for hot air balloon cartoon"/>
          <p:cNvPicPr>
            <a:picLocks noChangeAspect="1" noChangeArrowheads="1"/>
          </p:cNvPicPr>
          <p:nvPr/>
        </p:nvPicPr>
        <p:blipFill>
          <a:blip r:embed="rId5" cstate="print"/>
          <a:srcRect/>
          <a:stretch>
            <a:fillRect/>
          </a:stretch>
        </p:blipFill>
        <p:spPr bwMode="auto">
          <a:xfrm rot="881019">
            <a:off x="3500774" y="68982"/>
            <a:ext cx="2115050" cy="2858698"/>
          </a:xfrm>
          <a:prstGeom prst="rect">
            <a:avLst/>
          </a:prstGeom>
          <a:noFill/>
        </p:spPr>
      </p:pic>
      <p:pic>
        <p:nvPicPr>
          <p:cNvPr id="12300" name="Picture 12" descr="Related image"/>
          <p:cNvPicPr>
            <a:picLocks noChangeAspect="1" noChangeArrowheads="1"/>
          </p:cNvPicPr>
          <p:nvPr/>
        </p:nvPicPr>
        <p:blipFill>
          <a:blip r:embed="rId6" cstate="print"/>
          <a:srcRect/>
          <a:stretch>
            <a:fillRect/>
          </a:stretch>
        </p:blipFill>
        <p:spPr bwMode="auto">
          <a:xfrm>
            <a:off x="3624580" y="4876800"/>
            <a:ext cx="1633220" cy="18288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Equations Used in Physics</a:t>
            </a:r>
            <a:endParaRPr lang="en-US" dirty="0"/>
          </a:p>
        </p:txBody>
      </p:sp>
      <p:sp>
        <p:nvSpPr>
          <p:cNvPr id="5" name="Content Placeholder 4"/>
          <p:cNvSpPr>
            <a:spLocks noGrp="1"/>
          </p:cNvSpPr>
          <p:nvPr>
            <p:ph idx="1"/>
          </p:nvPr>
        </p:nvSpPr>
        <p:spPr/>
        <p:txBody>
          <a:bodyPr/>
          <a:lstStyle/>
          <a:p>
            <a:r>
              <a:rPr lang="en-US" dirty="0" smtClean="0"/>
              <a:t>There are approximately </a:t>
            </a:r>
            <a:r>
              <a:rPr lang="en-US" dirty="0" smtClean="0"/>
              <a:t>70+ </a:t>
            </a:r>
            <a:r>
              <a:rPr lang="en-US" dirty="0" smtClean="0"/>
              <a:t>equations used to explain how the world works in high school physics.  All of them will be used.</a:t>
            </a:r>
          </a:p>
          <a:p>
            <a:endParaRPr lang="en-US" dirty="0" smtClean="0"/>
          </a:p>
          <a:p>
            <a:r>
              <a:rPr lang="en-US" dirty="0" smtClean="0"/>
              <a:t>Each equation has been tabulated and categorized based on the section it plays an integral part in.  This is demonstrated in the next section.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Suggestions/Requirements for Physics</a:t>
            </a: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smtClean="0"/>
              <a:t>Math</a:t>
            </a:r>
            <a:r>
              <a:rPr lang="en-US" b="1" dirty="0" smtClean="0"/>
              <a:t>:</a:t>
            </a:r>
            <a:r>
              <a:rPr lang="en-US" dirty="0" smtClean="0"/>
              <a:t>  (Transposition and Graphing)</a:t>
            </a:r>
            <a:br>
              <a:rPr lang="en-US" dirty="0" smtClean="0"/>
            </a:br>
            <a:endParaRPr lang="en-US" dirty="0" smtClean="0"/>
          </a:p>
          <a:p>
            <a:r>
              <a:rPr lang="en-US" b="1" u="sng" dirty="0" smtClean="0"/>
              <a:t>English</a:t>
            </a:r>
            <a:r>
              <a:rPr lang="en-US" b="1" dirty="0" smtClean="0"/>
              <a:t>:</a:t>
            </a:r>
            <a:r>
              <a:rPr lang="en-US" dirty="0" smtClean="0"/>
              <a:t>  (Good writing skills for recording and interpreting lab results for the practical component of this course.  You would be executing about 18 labs over the course of 3 years)</a:t>
            </a:r>
            <a:br>
              <a:rPr lang="en-US" dirty="0" smtClean="0"/>
            </a:br>
            <a:endParaRPr lang="en-US" dirty="0" smtClean="0"/>
          </a:p>
          <a:p>
            <a:r>
              <a:rPr lang="en-US" b="1" u="sng" dirty="0" smtClean="0"/>
              <a:t>Chemistry</a:t>
            </a:r>
            <a:r>
              <a:rPr lang="en-US" b="1" dirty="0" smtClean="0"/>
              <a:t>:</a:t>
            </a:r>
            <a:r>
              <a:rPr lang="en-US" dirty="0" smtClean="0"/>
              <a:t>  (Strongly suggested as it is closely related to Physics)</a:t>
            </a:r>
            <a:br>
              <a:rPr lang="en-US" dirty="0" smtClean="0"/>
            </a:br>
            <a:endParaRPr lang="en-US" dirty="0" smtClean="0"/>
          </a:p>
          <a:p>
            <a:r>
              <a:rPr lang="en-US" b="1" u="sng" dirty="0" smtClean="0"/>
              <a:t>Time</a:t>
            </a:r>
            <a:r>
              <a:rPr lang="en-US" b="1" dirty="0" smtClean="0"/>
              <a:t>:</a:t>
            </a:r>
            <a:r>
              <a:rPr lang="en-US" dirty="0" smtClean="0"/>
              <a:t>  (4 hours per week dedicated to study time)</a:t>
            </a:r>
            <a:br>
              <a:rPr lang="en-US" dirty="0" smtClean="0"/>
            </a:br>
            <a:endParaRPr lang="en-US" dirty="0" smtClean="0"/>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Image result for physics text cartoon"/>
          <p:cNvPicPr>
            <a:picLocks noChangeAspect="1" noChangeArrowheads="1"/>
          </p:cNvPicPr>
          <p:nvPr/>
        </p:nvPicPr>
        <p:blipFill>
          <a:blip r:embed="rId2" cstate="print"/>
          <a:srcRect/>
          <a:stretch>
            <a:fillRect/>
          </a:stretch>
        </p:blipFill>
        <p:spPr bwMode="auto">
          <a:xfrm rot="1700310">
            <a:off x="6161812" y="3390344"/>
            <a:ext cx="2233692" cy="3134149"/>
          </a:xfrm>
          <a:prstGeom prst="rect">
            <a:avLst/>
          </a:prstGeom>
          <a:noFill/>
        </p:spPr>
      </p:pic>
      <p:sp>
        <p:nvSpPr>
          <p:cNvPr id="2" name="Title 1"/>
          <p:cNvSpPr>
            <a:spLocks noGrp="1"/>
          </p:cNvSpPr>
          <p:nvPr>
            <p:ph type="title"/>
          </p:nvPr>
        </p:nvSpPr>
        <p:spPr/>
        <p:txBody>
          <a:bodyPr/>
          <a:lstStyle/>
          <a:p>
            <a:r>
              <a:rPr lang="en-US" dirty="0" smtClean="0"/>
              <a:t>What is Physics?</a:t>
            </a:r>
            <a:endParaRPr lang="en-US" dirty="0"/>
          </a:p>
        </p:txBody>
      </p:sp>
      <p:sp>
        <p:nvSpPr>
          <p:cNvPr id="3" name="Content Placeholder 2"/>
          <p:cNvSpPr>
            <a:spLocks noGrp="1"/>
          </p:cNvSpPr>
          <p:nvPr>
            <p:ph idx="1"/>
          </p:nvPr>
        </p:nvSpPr>
        <p:spPr/>
        <p:txBody>
          <a:bodyPr>
            <a:normAutofit/>
          </a:bodyPr>
          <a:lstStyle/>
          <a:p>
            <a:r>
              <a:rPr lang="en-US" dirty="0" smtClean="0"/>
              <a:t>Physics is </a:t>
            </a:r>
            <a:r>
              <a:rPr lang="en-US" dirty="0"/>
              <a:t>the </a:t>
            </a:r>
            <a:r>
              <a:rPr lang="en-US" dirty="0" smtClean="0"/>
              <a:t>natural science</a:t>
            </a:r>
            <a:r>
              <a:rPr lang="en-US" dirty="0"/>
              <a:t> that involves the study of </a:t>
            </a:r>
            <a:r>
              <a:rPr lang="en-US" b="1" dirty="0" smtClean="0"/>
              <a:t>matter</a:t>
            </a:r>
            <a:r>
              <a:rPr lang="en-US" dirty="0" smtClean="0"/>
              <a:t> and </a:t>
            </a:r>
            <a:r>
              <a:rPr lang="en-US" dirty="0"/>
              <a:t>its </a:t>
            </a:r>
            <a:r>
              <a:rPr lang="en-US" dirty="0" smtClean="0"/>
              <a:t>motion and </a:t>
            </a:r>
            <a:r>
              <a:rPr lang="en-US" dirty="0"/>
              <a:t>behavior through </a:t>
            </a:r>
            <a:r>
              <a:rPr lang="en-US" dirty="0" smtClean="0"/>
              <a:t>space and time, </a:t>
            </a:r>
            <a:r>
              <a:rPr lang="en-US" dirty="0"/>
              <a:t>along with related concepts such as </a:t>
            </a:r>
            <a:r>
              <a:rPr lang="en-US" b="1" dirty="0" smtClean="0"/>
              <a:t>energy</a:t>
            </a:r>
            <a:r>
              <a:rPr lang="en-US" dirty="0" smtClean="0"/>
              <a:t> and </a:t>
            </a:r>
            <a:r>
              <a:rPr lang="en-US" b="1" dirty="0" smtClean="0"/>
              <a:t>force</a:t>
            </a:r>
            <a:r>
              <a:rPr lang="en-US" dirty="0" smtClean="0"/>
              <a:t>.</a:t>
            </a:r>
            <a:br>
              <a:rPr lang="en-US" dirty="0" smtClean="0"/>
            </a:br>
            <a:endParaRPr lang="en-US" dirty="0" smtClean="0"/>
          </a:p>
          <a:p>
            <a:endParaRPr lang="en-US" dirty="0"/>
          </a:p>
        </p:txBody>
      </p:sp>
      <p:pic>
        <p:nvPicPr>
          <p:cNvPr id="7" name="Picture 14" descr="Related image"/>
          <p:cNvPicPr>
            <a:picLocks noChangeAspect="1" noChangeArrowheads="1"/>
          </p:cNvPicPr>
          <p:nvPr/>
        </p:nvPicPr>
        <p:blipFill>
          <a:blip r:embed="rId3" cstate="print"/>
          <a:srcRect/>
          <a:stretch>
            <a:fillRect/>
          </a:stretch>
        </p:blipFill>
        <p:spPr bwMode="auto">
          <a:xfrm>
            <a:off x="0" y="3549350"/>
            <a:ext cx="2819400" cy="33086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What is Matter?</a:t>
            </a:r>
            <a:endParaRPr lang="en-US" dirty="0"/>
          </a:p>
        </p:txBody>
      </p:sp>
      <p:sp>
        <p:nvSpPr>
          <p:cNvPr id="3" name="Content Placeholder 2"/>
          <p:cNvSpPr>
            <a:spLocks noGrp="1"/>
          </p:cNvSpPr>
          <p:nvPr>
            <p:ph idx="1"/>
          </p:nvPr>
        </p:nvSpPr>
        <p:spPr>
          <a:xfrm>
            <a:off x="457200" y="990600"/>
            <a:ext cx="8229600" cy="1828800"/>
          </a:xfrm>
        </p:spPr>
        <p:txBody>
          <a:bodyPr/>
          <a:lstStyle/>
          <a:p>
            <a:r>
              <a:rPr lang="en-US" b="1" dirty="0" smtClean="0"/>
              <a:t>Matter</a:t>
            </a:r>
            <a:r>
              <a:rPr lang="en-US" dirty="0" smtClean="0"/>
              <a:t> is anything that has </a:t>
            </a:r>
            <a:r>
              <a:rPr lang="en-US" b="1" dirty="0" smtClean="0"/>
              <a:t>mass</a:t>
            </a:r>
            <a:r>
              <a:rPr lang="en-US" dirty="0" smtClean="0"/>
              <a:t> and takes up space.  It exists in three distinct forms solid, liquid and gas.</a:t>
            </a:r>
            <a:endParaRPr lang="en-US" dirty="0"/>
          </a:p>
        </p:txBody>
      </p:sp>
      <p:sp>
        <p:nvSpPr>
          <p:cNvPr id="4" name="Title 1"/>
          <p:cNvSpPr txBox="1">
            <a:spLocks/>
          </p:cNvSpPr>
          <p:nvPr/>
        </p:nvSpPr>
        <p:spPr>
          <a:xfrm>
            <a:off x="609600" y="4572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What is a Force?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Content Placeholder 2"/>
          <p:cNvSpPr txBox="1">
            <a:spLocks/>
          </p:cNvSpPr>
          <p:nvPr/>
        </p:nvSpPr>
        <p:spPr>
          <a:xfrm>
            <a:off x="609600" y="4648200"/>
            <a:ext cx="8229600" cy="1828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609600" y="5486400"/>
            <a:ext cx="8229600" cy="1828800"/>
          </a:xfrm>
          <a:prstGeom prst="rect">
            <a:avLst/>
          </a:prstGeom>
        </p:spPr>
        <p:txBody>
          <a:bodyPr vert="horz" lIns="91440" tIns="45720" rIns="91440" bIns="45720" rtlCol="0">
            <a:normAutofit/>
          </a:bodyPr>
          <a:lstStyle/>
          <a:p>
            <a:pPr marL="342900" lvl="0" indent="-342900">
              <a:spcBef>
                <a:spcPct val="20000"/>
              </a:spcBef>
              <a:buFont typeface="Arial" pitchFamily="34" charset="0"/>
              <a:buChar cha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Force </a:t>
            </a:r>
            <a:r>
              <a:rPr lang="en-US" sz="3200" dirty="0" smtClean="0"/>
              <a:t>is a push, pull or twist due to physical action or movement.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itle 1"/>
          <p:cNvSpPr txBox="1">
            <a:spLocks/>
          </p:cNvSpPr>
          <p:nvPr/>
        </p:nvSpPr>
        <p:spPr>
          <a:xfrm>
            <a:off x="533400" y="22860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What is Energy?</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Content Placeholder 2"/>
          <p:cNvSpPr txBox="1">
            <a:spLocks/>
          </p:cNvSpPr>
          <p:nvPr/>
        </p:nvSpPr>
        <p:spPr>
          <a:xfrm>
            <a:off x="609600" y="3200400"/>
            <a:ext cx="8229600" cy="1828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Energy</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enables useful jobs to be done and exists in various forms such as mechanical, thermal, electrical and nuclear.</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Mass?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The</a:t>
            </a:r>
            <a:r>
              <a:rPr lang="en-US" dirty="0"/>
              <a:t> </a:t>
            </a:r>
            <a:r>
              <a:rPr lang="en-US" b="1" dirty="0"/>
              <a:t>mass</a:t>
            </a:r>
            <a:r>
              <a:rPr lang="en-US" dirty="0"/>
              <a:t> of </a:t>
            </a:r>
            <a:r>
              <a:rPr lang="en-US" dirty="0" smtClean="0"/>
              <a:t>anything </a:t>
            </a:r>
            <a:r>
              <a:rPr lang="en-US" dirty="0"/>
              <a:t>is a measure of the number of </a:t>
            </a:r>
            <a:r>
              <a:rPr lang="en-US" b="1" dirty="0"/>
              <a:t>atoms</a:t>
            </a:r>
            <a:r>
              <a:rPr lang="en-US" dirty="0"/>
              <a:t> in it</a:t>
            </a:r>
            <a:r>
              <a:rPr lang="en-US" dirty="0" smtClean="0"/>
              <a:t>.  The basic </a:t>
            </a:r>
            <a:r>
              <a:rPr lang="en-US" dirty="0"/>
              <a:t>unit of </a:t>
            </a:r>
            <a:r>
              <a:rPr lang="en-US" dirty="0" smtClean="0"/>
              <a:t>measurement for </a:t>
            </a:r>
            <a:r>
              <a:rPr lang="en-US" b="1" dirty="0" smtClean="0"/>
              <a:t>mass</a:t>
            </a:r>
            <a:r>
              <a:rPr lang="en-US" dirty="0" smtClean="0"/>
              <a:t> is </a:t>
            </a:r>
            <a:r>
              <a:rPr lang="en-US" dirty="0"/>
              <a:t>the </a:t>
            </a:r>
            <a:r>
              <a:rPr lang="en-US" dirty="0" smtClean="0"/>
              <a:t>kilogram, kg. </a:t>
            </a:r>
            <a:br>
              <a:rPr lang="en-US" dirty="0" smtClean="0"/>
            </a:br>
            <a:endParaRPr lang="en-US" dirty="0" smtClean="0"/>
          </a:p>
          <a:p>
            <a:r>
              <a:rPr lang="en-US" b="1" dirty="0" smtClean="0"/>
              <a:t>Atoms</a:t>
            </a:r>
            <a:r>
              <a:rPr lang="en-US" dirty="0" smtClean="0"/>
              <a:t> give rise to </a:t>
            </a:r>
            <a:r>
              <a:rPr lang="en-US" b="1" dirty="0" smtClean="0"/>
              <a:t>elements</a:t>
            </a:r>
            <a:r>
              <a:rPr lang="en-US" dirty="0" smtClean="0"/>
              <a:t> and elements give rise to </a:t>
            </a:r>
            <a:r>
              <a:rPr lang="en-US" b="1" dirty="0" smtClean="0"/>
              <a:t>compounds.</a:t>
            </a:r>
            <a:br>
              <a:rPr lang="en-US" b="1" dirty="0" smtClean="0"/>
            </a:br>
            <a:endParaRPr lang="en-US" b="1" dirty="0" smtClean="0"/>
          </a:p>
          <a:p>
            <a:r>
              <a:rPr lang="en-US" b="1" dirty="0" smtClean="0"/>
              <a:t>Elements </a:t>
            </a:r>
            <a:r>
              <a:rPr lang="en-US" dirty="0" smtClean="0"/>
              <a:t>consist of the same types of atoms for example oxygen, O</a:t>
            </a:r>
            <a:r>
              <a:rPr lang="en-US" baseline="-25000" dirty="0" smtClean="0"/>
              <a:t>2</a:t>
            </a:r>
            <a:r>
              <a:rPr lang="en-US" dirty="0" smtClean="0"/>
              <a:t>, helium, He and hydrogen, H.  There are approximately 103 elements known to man, 92 of which are natural.</a:t>
            </a:r>
            <a:br>
              <a:rPr lang="en-US" dirty="0" smtClean="0"/>
            </a:br>
            <a:endParaRPr lang="en-US" dirty="0" smtClean="0"/>
          </a:p>
          <a:p>
            <a:r>
              <a:rPr lang="en-US" b="1" dirty="0" smtClean="0"/>
              <a:t>Compounds</a:t>
            </a:r>
            <a:r>
              <a:rPr lang="en-US" dirty="0" smtClean="0"/>
              <a:t> consist of different types of atoms for example water, H</a:t>
            </a:r>
            <a:r>
              <a:rPr lang="en-US" baseline="-25000" dirty="0" smtClean="0"/>
              <a:t>2</a:t>
            </a:r>
            <a:r>
              <a:rPr lang="en-US" dirty="0" smtClean="0"/>
              <a:t>O, table salt also known as sodium chloride, </a:t>
            </a:r>
            <a:r>
              <a:rPr lang="en-US" dirty="0" err="1" smtClean="0"/>
              <a:t>NaCl</a:t>
            </a:r>
            <a:r>
              <a:rPr lang="en-US" dirty="0" smtClean="0"/>
              <a:t> and sugar also known as sucrose, C</a:t>
            </a:r>
            <a:r>
              <a:rPr lang="en-US" baseline="-25000" dirty="0" smtClean="0"/>
              <a:t>6</a:t>
            </a:r>
            <a:r>
              <a:rPr lang="en-US" dirty="0" smtClean="0"/>
              <a:t>H</a:t>
            </a:r>
            <a:r>
              <a:rPr lang="en-US" baseline="-25000" dirty="0" smtClean="0"/>
              <a:t>12</a:t>
            </a:r>
            <a:r>
              <a:rPr lang="en-US" dirty="0" smtClean="0"/>
              <a:t>O</a:t>
            </a:r>
            <a:r>
              <a:rPr lang="en-US" baseline="-25000" dirty="0" smtClean="0"/>
              <a:t>6</a:t>
            </a:r>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Goal of Physics?</a:t>
            </a:r>
            <a:endParaRPr lang="en-US" dirty="0"/>
          </a:p>
        </p:txBody>
      </p:sp>
      <p:sp>
        <p:nvSpPr>
          <p:cNvPr id="3" name="Content Placeholder 2"/>
          <p:cNvSpPr>
            <a:spLocks noGrp="1"/>
          </p:cNvSpPr>
          <p:nvPr>
            <p:ph idx="1"/>
          </p:nvPr>
        </p:nvSpPr>
        <p:spPr/>
        <p:txBody>
          <a:bodyPr>
            <a:normAutofit/>
          </a:bodyPr>
          <a:lstStyle/>
          <a:p>
            <a:r>
              <a:rPr lang="en-US" dirty="0" smtClean="0"/>
              <a:t>The main goal of physics is to understand how the universe behaves.  </a:t>
            </a:r>
            <a:br>
              <a:rPr lang="en-US" dirty="0" smtClean="0"/>
            </a:br>
            <a:endParaRPr lang="en-US" dirty="0" smtClean="0"/>
          </a:p>
          <a:p>
            <a:r>
              <a:rPr lang="en-US" dirty="0" smtClean="0"/>
              <a:t>Engineers and technologists use physics to solve practical problems, though in solving them other problems such as unemployment and pollution of the environment may arise.</a:t>
            </a:r>
            <a:br>
              <a:rPr lang="en-US" dirty="0" smtClean="0"/>
            </a:br>
            <a:endParaRPr lang="en-US" dirty="0" smtClean="0"/>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2" name="Picture 12" descr="Image result for Archimedes"/>
          <p:cNvPicPr>
            <a:picLocks noChangeAspect="1" noChangeArrowheads="1"/>
          </p:cNvPicPr>
          <p:nvPr/>
        </p:nvPicPr>
        <p:blipFill>
          <a:blip r:embed="rId2" cstate="print"/>
          <a:srcRect b="10714"/>
          <a:stretch>
            <a:fillRect/>
          </a:stretch>
        </p:blipFill>
        <p:spPr bwMode="auto">
          <a:xfrm>
            <a:off x="152400" y="3200400"/>
            <a:ext cx="609600" cy="762000"/>
          </a:xfrm>
          <a:prstGeom prst="rect">
            <a:avLst/>
          </a:prstGeom>
          <a:noFill/>
        </p:spPr>
      </p:pic>
      <p:pic>
        <p:nvPicPr>
          <p:cNvPr id="5130" name="Picture 10" descr="Image result for galileo"/>
          <p:cNvPicPr>
            <a:picLocks noChangeAspect="1" noChangeArrowheads="1"/>
          </p:cNvPicPr>
          <p:nvPr/>
        </p:nvPicPr>
        <p:blipFill>
          <a:blip r:embed="rId3" cstate="print"/>
          <a:srcRect/>
          <a:stretch>
            <a:fillRect/>
          </a:stretch>
        </p:blipFill>
        <p:spPr bwMode="auto">
          <a:xfrm>
            <a:off x="8305800" y="4038600"/>
            <a:ext cx="838200" cy="838200"/>
          </a:xfrm>
          <a:prstGeom prst="rect">
            <a:avLst/>
          </a:prstGeom>
          <a:noFill/>
        </p:spPr>
      </p:pic>
      <p:pic>
        <p:nvPicPr>
          <p:cNvPr id="5128" name="Picture 8" descr="Image result for albert einstein"/>
          <p:cNvPicPr>
            <a:picLocks noChangeAspect="1" noChangeArrowheads="1"/>
          </p:cNvPicPr>
          <p:nvPr/>
        </p:nvPicPr>
        <p:blipFill>
          <a:blip r:embed="rId4" cstate="print"/>
          <a:srcRect/>
          <a:stretch>
            <a:fillRect/>
          </a:stretch>
        </p:blipFill>
        <p:spPr bwMode="auto">
          <a:xfrm>
            <a:off x="0" y="5562600"/>
            <a:ext cx="961398" cy="533400"/>
          </a:xfrm>
          <a:prstGeom prst="rect">
            <a:avLst/>
          </a:prstGeom>
          <a:noFill/>
        </p:spPr>
      </p:pic>
      <p:sp>
        <p:nvSpPr>
          <p:cNvPr id="2" name="Title 1"/>
          <p:cNvSpPr>
            <a:spLocks noGrp="1"/>
          </p:cNvSpPr>
          <p:nvPr>
            <p:ph type="title"/>
          </p:nvPr>
        </p:nvSpPr>
        <p:spPr/>
        <p:txBody>
          <a:bodyPr/>
          <a:lstStyle/>
          <a:p>
            <a:r>
              <a:rPr lang="en-US" dirty="0" smtClean="0"/>
              <a:t>Who Made </a:t>
            </a:r>
            <a:r>
              <a:rPr lang="en-US" dirty="0"/>
              <a:t>U</a:t>
            </a:r>
            <a:r>
              <a:rPr lang="en-US" dirty="0" smtClean="0"/>
              <a:t>p Physics?</a:t>
            </a:r>
            <a:endParaRPr lang="en-US" dirty="0"/>
          </a:p>
        </p:txBody>
      </p:sp>
      <p:sp>
        <p:nvSpPr>
          <p:cNvPr id="3" name="Content Placeholder 2"/>
          <p:cNvSpPr>
            <a:spLocks noGrp="1"/>
          </p:cNvSpPr>
          <p:nvPr>
            <p:ph idx="1"/>
          </p:nvPr>
        </p:nvSpPr>
        <p:spPr>
          <a:xfrm>
            <a:off x="457200" y="1600200"/>
            <a:ext cx="8229600" cy="5105400"/>
          </a:xfrm>
        </p:spPr>
        <p:txBody>
          <a:bodyPr>
            <a:normAutofit fontScale="62500" lnSpcReduction="20000"/>
          </a:bodyPr>
          <a:lstStyle/>
          <a:p>
            <a:r>
              <a:rPr lang="en-US" dirty="0" smtClean="0"/>
              <a:t>No one person made up physics.  However, the experimental works of many scientists, via their common goal to understand how the universe works, contributed to the science as we know it today.</a:t>
            </a:r>
            <a:br>
              <a:rPr lang="en-US" dirty="0" smtClean="0"/>
            </a:br>
            <a:endParaRPr lang="en-US" dirty="0" smtClean="0"/>
          </a:p>
          <a:p>
            <a:r>
              <a:rPr lang="en-US" dirty="0" smtClean="0"/>
              <a:t>Early scientists such as the Greek philosopher Aristotle (384 – 322 B.C.) tried to explain the way things move. </a:t>
            </a:r>
            <a:br>
              <a:rPr lang="en-US" dirty="0" smtClean="0"/>
            </a:br>
            <a:r>
              <a:rPr lang="en-US" dirty="0" smtClean="0"/>
              <a:t/>
            </a:r>
            <a:br>
              <a:rPr lang="en-US" dirty="0" smtClean="0"/>
            </a:br>
            <a:r>
              <a:rPr lang="en-US" dirty="0" smtClean="0"/>
              <a:t>Another ancient Greek scientist was Archimedes (287 – 211/212 B.C.), who invented and explained many simple machines, like levers and pumps.</a:t>
            </a:r>
            <a:br>
              <a:rPr lang="en-US" dirty="0" smtClean="0"/>
            </a:br>
            <a:r>
              <a:rPr lang="en-US" dirty="0" smtClean="0"/>
              <a:t> </a:t>
            </a:r>
            <a:br>
              <a:rPr lang="en-US" dirty="0" smtClean="0"/>
            </a:br>
            <a:r>
              <a:rPr lang="en-US" dirty="0" smtClean="0"/>
              <a:t>Several hundred years ago two other scientists, an Italian, Galileo (1564 – 1642) and an Englishman, Newton (1642 – 1727) both discovered important laws about gravity.  Newton used Galileo’s findings to aid him in developing his own theories. </a:t>
            </a:r>
            <a:br>
              <a:rPr lang="en-US" dirty="0" smtClean="0"/>
            </a:br>
            <a:r>
              <a:rPr lang="en-US" dirty="0" smtClean="0"/>
              <a:t/>
            </a:r>
            <a:br>
              <a:rPr lang="en-US" dirty="0" smtClean="0"/>
            </a:br>
            <a:r>
              <a:rPr lang="en-US" dirty="0" smtClean="0"/>
              <a:t>And last century, probably the most famous scientist from Germany was Albert Einstein (1879 – 1955).  His "Theory of Relativity" talks about all the strange things that happen when you're moving almost as fast as light, and a lot of other cool stuff.</a:t>
            </a:r>
          </a:p>
        </p:txBody>
      </p:sp>
      <p:pic>
        <p:nvPicPr>
          <p:cNvPr id="5122" name="Picture 2" descr="Image result for Sir Isaac Newton"/>
          <p:cNvPicPr>
            <a:picLocks noChangeAspect="1" noChangeArrowheads="1"/>
          </p:cNvPicPr>
          <p:nvPr/>
        </p:nvPicPr>
        <p:blipFill>
          <a:blip r:embed="rId5" cstate="print"/>
          <a:srcRect b="12698"/>
          <a:stretch>
            <a:fillRect/>
          </a:stretch>
        </p:blipFill>
        <p:spPr bwMode="auto">
          <a:xfrm>
            <a:off x="228600" y="4419600"/>
            <a:ext cx="609600" cy="838200"/>
          </a:xfrm>
          <a:prstGeom prst="rect">
            <a:avLst/>
          </a:prstGeom>
          <a:noFill/>
        </p:spPr>
      </p:pic>
      <p:sp>
        <p:nvSpPr>
          <p:cNvPr id="8" name="TextBox 7"/>
          <p:cNvSpPr txBox="1"/>
          <p:nvPr/>
        </p:nvSpPr>
        <p:spPr>
          <a:xfrm>
            <a:off x="117387" y="6172200"/>
            <a:ext cx="797013" cy="215444"/>
          </a:xfrm>
          <a:prstGeom prst="rect">
            <a:avLst/>
          </a:prstGeom>
          <a:noFill/>
        </p:spPr>
        <p:txBody>
          <a:bodyPr wrap="none" rtlCol="0">
            <a:spAutoFit/>
          </a:bodyPr>
          <a:lstStyle/>
          <a:p>
            <a:r>
              <a:rPr lang="en-US" sz="800" dirty="0" smtClean="0"/>
              <a:t>Albert Einstein</a:t>
            </a:r>
            <a:endParaRPr lang="en-US" sz="800" dirty="0"/>
          </a:p>
        </p:txBody>
      </p:sp>
      <p:sp>
        <p:nvSpPr>
          <p:cNvPr id="10" name="TextBox 9"/>
          <p:cNvSpPr txBox="1"/>
          <p:nvPr/>
        </p:nvSpPr>
        <p:spPr>
          <a:xfrm>
            <a:off x="8534400" y="4876800"/>
            <a:ext cx="476412" cy="215444"/>
          </a:xfrm>
          <a:prstGeom prst="rect">
            <a:avLst/>
          </a:prstGeom>
          <a:noFill/>
        </p:spPr>
        <p:txBody>
          <a:bodyPr wrap="none" rtlCol="0">
            <a:spAutoFit/>
          </a:bodyPr>
          <a:lstStyle/>
          <a:p>
            <a:r>
              <a:rPr lang="en-US" sz="800" dirty="0" smtClean="0"/>
              <a:t>Galileo</a:t>
            </a:r>
            <a:endParaRPr lang="en-US" sz="800" dirty="0"/>
          </a:p>
        </p:txBody>
      </p:sp>
      <p:sp>
        <p:nvSpPr>
          <p:cNvPr id="12" name="TextBox 11"/>
          <p:cNvSpPr txBox="1"/>
          <p:nvPr/>
        </p:nvSpPr>
        <p:spPr>
          <a:xfrm>
            <a:off x="113437" y="5257800"/>
            <a:ext cx="877163" cy="215444"/>
          </a:xfrm>
          <a:prstGeom prst="rect">
            <a:avLst/>
          </a:prstGeom>
          <a:noFill/>
        </p:spPr>
        <p:txBody>
          <a:bodyPr wrap="none" rtlCol="0">
            <a:spAutoFit/>
          </a:bodyPr>
          <a:lstStyle/>
          <a:p>
            <a:r>
              <a:rPr lang="en-US" sz="800" dirty="0" smtClean="0"/>
              <a:t>Sir Isaac Newton</a:t>
            </a:r>
            <a:endParaRPr lang="en-US" sz="800" dirty="0"/>
          </a:p>
        </p:txBody>
      </p:sp>
      <p:sp>
        <p:nvSpPr>
          <p:cNvPr id="13" name="TextBox 12"/>
          <p:cNvSpPr txBox="1"/>
          <p:nvPr/>
        </p:nvSpPr>
        <p:spPr>
          <a:xfrm>
            <a:off x="76200" y="3899356"/>
            <a:ext cx="679994" cy="215444"/>
          </a:xfrm>
          <a:prstGeom prst="rect">
            <a:avLst/>
          </a:prstGeom>
          <a:noFill/>
        </p:spPr>
        <p:txBody>
          <a:bodyPr wrap="none" rtlCol="0">
            <a:spAutoFit/>
          </a:bodyPr>
          <a:lstStyle/>
          <a:p>
            <a:r>
              <a:rPr lang="en-US" sz="800" dirty="0" smtClean="0"/>
              <a:t>Archimedes</a:t>
            </a:r>
            <a:endParaRPr lang="en-US" sz="800" dirty="0"/>
          </a:p>
        </p:txBody>
      </p:sp>
      <p:sp>
        <p:nvSpPr>
          <p:cNvPr id="5134" name="AutoShape 14" descr="Image result for Aristot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36" name="AutoShape 16" descr="Image result for Aristot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138" name="Picture 18" descr="Image result for Aristotle"/>
          <p:cNvPicPr>
            <a:picLocks noChangeAspect="1" noChangeArrowheads="1"/>
          </p:cNvPicPr>
          <p:nvPr/>
        </p:nvPicPr>
        <p:blipFill>
          <a:blip r:embed="rId6" cstate="print"/>
          <a:srcRect/>
          <a:stretch>
            <a:fillRect/>
          </a:stretch>
        </p:blipFill>
        <p:spPr bwMode="auto">
          <a:xfrm>
            <a:off x="8382000" y="2133600"/>
            <a:ext cx="762000" cy="952500"/>
          </a:xfrm>
          <a:prstGeom prst="rect">
            <a:avLst/>
          </a:prstGeom>
          <a:noFill/>
        </p:spPr>
      </p:pic>
      <p:sp>
        <p:nvSpPr>
          <p:cNvPr id="17" name="TextBox 16"/>
          <p:cNvSpPr txBox="1"/>
          <p:nvPr/>
        </p:nvSpPr>
        <p:spPr>
          <a:xfrm>
            <a:off x="8534400" y="3124200"/>
            <a:ext cx="587020" cy="230832"/>
          </a:xfrm>
          <a:prstGeom prst="rect">
            <a:avLst/>
          </a:prstGeom>
          <a:noFill/>
        </p:spPr>
        <p:txBody>
          <a:bodyPr wrap="none" rtlCol="0">
            <a:spAutoFit/>
          </a:bodyPr>
          <a:lstStyle/>
          <a:p>
            <a:r>
              <a:rPr lang="en-US" sz="900" dirty="0" smtClean="0"/>
              <a:t>Aristotle</a:t>
            </a:r>
            <a:endParaRPr lang="en-US"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Day Physicists</a:t>
            </a:r>
            <a:endParaRPr lang="en-US" dirty="0"/>
          </a:p>
        </p:txBody>
      </p:sp>
      <p:sp>
        <p:nvSpPr>
          <p:cNvPr id="3" name="Content Placeholder 2"/>
          <p:cNvSpPr>
            <a:spLocks noGrp="1"/>
          </p:cNvSpPr>
          <p:nvPr>
            <p:ph idx="1"/>
          </p:nvPr>
        </p:nvSpPr>
        <p:spPr>
          <a:xfrm>
            <a:off x="457200" y="1600200"/>
            <a:ext cx="8229600" cy="5257800"/>
          </a:xfrm>
        </p:spPr>
        <p:txBody>
          <a:bodyPr>
            <a:normAutofit fontScale="55000" lnSpcReduction="20000"/>
          </a:bodyPr>
          <a:lstStyle/>
          <a:p>
            <a:r>
              <a:rPr lang="en-US" b="1" dirty="0" smtClean="0"/>
              <a:t>Neil DeGrasse Tyson</a:t>
            </a:r>
            <a:r>
              <a:rPr lang="en-US" dirty="0" smtClean="0"/>
              <a:t> is an American Astrophysicist, author, actor and science communicator.  He was born the 5</a:t>
            </a:r>
            <a:r>
              <a:rPr lang="en-US" baseline="30000" dirty="0" smtClean="0"/>
              <a:t>th</a:t>
            </a:r>
            <a:r>
              <a:rPr lang="en-US" dirty="0" smtClean="0"/>
              <a:t> of October, 1958.  Tyson's professional research interests are broad, but include star formation, exploding stars, dwarf galaxies, and the structure of our Milky Way.</a:t>
            </a:r>
          </a:p>
          <a:p>
            <a:endParaRPr lang="en-US" dirty="0" smtClean="0"/>
          </a:p>
          <a:p>
            <a:r>
              <a:rPr lang="en-US" b="1" dirty="0" smtClean="0"/>
              <a:t>Shirley Ann Jackson</a:t>
            </a:r>
            <a:r>
              <a:rPr lang="en-US" dirty="0" smtClean="0"/>
              <a:t> is an American theoretical physicist, and the eighteenth president of Rensselaer Polytechnic Institute.  She was born the 5</a:t>
            </a:r>
            <a:r>
              <a:rPr lang="en-US" baseline="30000" dirty="0" smtClean="0"/>
              <a:t>th</a:t>
            </a:r>
            <a:r>
              <a:rPr lang="en-US" dirty="0" smtClean="0"/>
              <a:t> of August, 1946.  She is considered a leading developer of Caller ID and Call Waiting on telephones. Jackson was also both the first African American and the first woman to chair the U.S. Nuclear Regulatory Commission.</a:t>
            </a:r>
          </a:p>
          <a:p>
            <a:endParaRPr lang="en-US" dirty="0" smtClean="0"/>
          </a:p>
          <a:p>
            <a:r>
              <a:rPr lang="en-US" dirty="0" smtClean="0"/>
              <a:t> </a:t>
            </a:r>
            <a:r>
              <a:rPr lang="en-US" b="1" dirty="0" smtClean="0"/>
              <a:t>Sylvester James Gates Jr.</a:t>
            </a:r>
            <a:r>
              <a:rPr lang="en-US" dirty="0" smtClean="0"/>
              <a:t>, known as S. James Gates Jr. or Jim Gates, is an American theoretical physicist and author known for work on </a:t>
            </a:r>
            <a:r>
              <a:rPr lang="en-US" dirty="0" err="1" smtClean="0"/>
              <a:t>supersymmetry</a:t>
            </a:r>
            <a:r>
              <a:rPr lang="en-US" dirty="0" smtClean="0"/>
              <a:t>, </a:t>
            </a:r>
            <a:r>
              <a:rPr lang="en-US" dirty="0" err="1" smtClean="0"/>
              <a:t>supergravity</a:t>
            </a:r>
            <a:r>
              <a:rPr lang="en-US" dirty="0" smtClean="0"/>
              <a:t>, and superstring theory.  He was born on the 15</a:t>
            </a:r>
            <a:r>
              <a:rPr lang="en-US" baseline="30000" dirty="0" smtClean="0"/>
              <a:t>th</a:t>
            </a:r>
            <a:r>
              <a:rPr lang="en-US" dirty="0" smtClean="0"/>
              <a:t> of December, 1950.</a:t>
            </a:r>
          </a:p>
          <a:p>
            <a:endParaRPr lang="en-US" dirty="0" smtClean="0"/>
          </a:p>
          <a:p>
            <a:r>
              <a:rPr lang="en-US" dirty="0" smtClean="0"/>
              <a:t>Professor </a:t>
            </a:r>
            <a:r>
              <a:rPr lang="en-US" b="1" dirty="0" smtClean="0"/>
              <a:t>Abraham Anthony Chen</a:t>
            </a:r>
            <a:r>
              <a:rPr lang="en-US" dirty="0" smtClean="0"/>
              <a:t> is one of the Caribbean’s most distinguished sons. He is Professor Emeritus in the Department of Physics at The University of the West Indies, Mona, Jamaica. As a professor, Chen conducted extensive research in the areas of Atmospheric Physics &amp; Meteorology, Environmental and Energy Studies and General Physics.</a:t>
            </a:r>
            <a:endParaRPr lang="en-US" dirty="0"/>
          </a:p>
        </p:txBody>
      </p:sp>
      <p:sp>
        <p:nvSpPr>
          <p:cNvPr id="5" name="TextBox 4"/>
          <p:cNvSpPr txBox="1"/>
          <p:nvPr/>
        </p:nvSpPr>
        <p:spPr>
          <a:xfrm>
            <a:off x="0" y="2209800"/>
            <a:ext cx="838691" cy="369332"/>
          </a:xfrm>
          <a:prstGeom prst="rect">
            <a:avLst/>
          </a:prstGeom>
          <a:noFill/>
        </p:spPr>
        <p:txBody>
          <a:bodyPr wrap="none" rtlCol="0">
            <a:spAutoFit/>
          </a:bodyPr>
          <a:lstStyle/>
          <a:p>
            <a:pPr algn="ctr"/>
            <a:r>
              <a:rPr lang="en-US" sz="900" dirty="0" smtClean="0"/>
              <a:t>Neil DeGrasse</a:t>
            </a:r>
            <a:br>
              <a:rPr lang="en-US" sz="900" dirty="0" smtClean="0"/>
            </a:br>
            <a:r>
              <a:rPr lang="en-US" sz="900" dirty="0" smtClean="0"/>
              <a:t>Tyson</a:t>
            </a:r>
            <a:endParaRPr lang="en-US" sz="900" dirty="0"/>
          </a:p>
        </p:txBody>
      </p:sp>
      <p:pic>
        <p:nvPicPr>
          <p:cNvPr id="25604" name="Picture 4" descr=" "/>
          <p:cNvPicPr>
            <a:picLocks noChangeAspect="1" noChangeArrowheads="1"/>
          </p:cNvPicPr>
          <p:nvPr/>
        </p:nvPicPr>
        <p:blipFill>
          <a:blip r:embed="rId2" cstate="print"/>
          <a:srcRect/>
          <a:stretch>
            <a:fillRect/>
          </a:stretch>
        </p:blipFill>
        <p:spPr bwMode="auto">
          <a:xfrm>
            <a:off x="0" y="2895600"/>
            <a:ext cx="762000" cy="952500"/>
          </a:xfrm>
          <a:prstGeom prst="rect">
            <a:avLst/>
          </a:prstGeom>
          <a:noFill/>
        </p:spPr>
      </p:pic>
      <p:sp>
        <p:nvSpPr>
          <p:cNvPr id="7" name="TextBox 6"/>
          <p:cNvSpPr txBox="1"/>
          <p:nvPr/>
        </p:nvSpPr>
        <p:spPr>
          <a:xfrm>
            <a:off x="0" y="3810000"/>
            <a:ext cx="718466" cy="369332"/>
          </a:xfrm>
          <a:prstGeom prst="rect">
            <a:avLst/>
          </a:prstGeom>
          <a:noFill/>
        </p:spPr>
        <p:txBody>
          <a:bodyPr wrap="none" rtlCol="0">
            <a:spAutoFit/>
          </a:bodyPr>
          <a:lstStyle/>
          <a:p>
            <a:pPr algn="ctr"/>
            <a:r>
              <a:rPr lang="en-US" sz="900" dirty="0" smtClean="0"/>
              <a:t>Shirley Ann</a:t>
            </a:r>
            <a:br>
              <a:rPr lang="en-US" sz="900" dirty="0" smtClean="0"/>
            </a:br>
            <a:r>
              <a:rPr lang="en-US" sz="900" dirty="0" smtClean="0"/>
              <a:t>Jackson</a:t>
            </a:r>
            <a:endParaRPr lang="en-US" sz="900" dirty="0"/>
          </a:p>
        </p:txBody>
      </p:sp>
      <p:pic>
        <p:nvPicPr>
          <p:cNvPr id="25606" name="Picture 6" descr="Image result for Sylvester James Gates"/>
          <p:cNvPicPr>
            <a:picLocks noChangeAspect="1" noChangeArrowheads="1"/>
          </p:cNvPicPr>
          <p:nvPr/>
        </p:nvPicPr>
        <p:blipFill>
          <a:blip r:embed="rId3" cstate="print"/>
          <a:srcRect/>
          <a:stretch>
            <a:fillRect/>
          </a:stretch>
        </p:blipFill>
        <p:spPr bwMode="auto">
          <a:xfrm>
            <a:off x="152400" y="4191000"/>
            <a:ext cx="609600" cy="780288"/>
          </a:xfrm>
          <a:prstGeom prst="rect">
            <a:avLst/>
          </a:prstGeom>
          <a:noFill/>
        </p:spPr>
      </p:pic>
      <p:pic>
        <p:nvPicPr>
          <p:cNvPr id="25608" name="Picture 8" descr="Image result for neil degrasse tyson"/>
          <p:cNvPicPr>
            <a:picLocks noChangeAspect="1" noChangeArrowheads="1"/>
          </p:cNvPicPr>
          <p:nvPr/>
        </p:nvPicPr>
        <p:blipFill>
          <a:blip r:embed="rId4" cstate="print"/>
          <a:srcRect l="25000" r="15000"/>
          <a:stretch>
            <a:fillRect/>
          </a:stretch>
        </p:blipFill>
        <p:spPr bwMode="auto">
          <a:xfrm>
            <a:off x="0" y="1600200"/>
            <a:ext cx="822960" cy="685800"/>
          </a:xfrm>
          <a:prstGeom prst="rect">
            <a:avLst/>
          </a:prstGeom>
          <a:noFill/>
        </p:spPr>
      </p:pic>
      <p:sp>
        <p:nvSpPr>
          <p:cNvPr id="10" name="TextBox 9"/>
          <p:cNvSpPr txBox="1"/>
          <p:nvPr/>
        </p:nvSpPr>
        <p:spPr>
          <a:xfrm>
            <a:off x="0" y="4876800"/>
            <a:ext cx="922047" cy="369332"/>
          </a:xfrm>
          <a:prstGeom prst="rect">
            <a:avLst/>
          </a:prstGeom>
          <a:noFill/>
        </p:spPr>
        <p:txBody>
          <a:bodyPr wrap="none" rtlCol="0">
            <a:spAutoFit/>
          </a:bodyPr>
          <a:lstStyle/>
          <a:p>
            <a:pPr algn="ctr"/>
            <a:r>
              <a:rPr lang="en-US" sz="900" dirty="0" err="1" smtClean="0"/>
              <a:t>Slyvester</a:t>
            </a:r>
            <a:r>
              <a:rPr lang="en-US" sz="900" dirty="0" smtClean="0"/>
              <a:t> James</a:t>
            </a:r>
            <a:br>
              <a:rPr lang="en-US" sz="900" dirty="0" smtClean="0"/>
            </a:br>
            <a:r>
              <a:rPr lang="en-US" sz="900" dirty="0" smtClean="0"/>
              <a:t>Gates Jr.</a:t>
            </a:r>
            <a:endParaRPr lang="en-US" sz="900" dirty="0"/>
          </a:p>
        </p:txBody>
      </p:sp>
      <p:pic>
        <p:nvPicPr>
          <p:cNvPr id="25610" name="Picture 10" descr="Meet 5 World Renowned Caribbean Scientists"/>
          <p:cNvPicPr>
            <a:picLocks noChangeAspect="1" noChangeArrowheads="1"/>
          </p:cNvPicPr>
          <p:nvPr/>
        </p:nvPicPr>
        <p:blipFill>
          <a:blip r:embed="rId5" cstate="print"/>
          <a:srcRect/>
          <a:stretch>
            <a:fillRect/>
          </a:stretch>
        </p:blipFill>
        <p:spPr bwMode="auto">
          <a:xfrm>
            <a:off x="0" y="5257800"/>
            <a:ext cx="816142" cy="838200"/>
          </a:xfrm>
          <a:prstGeom prst="rect">
            <a:avLst/>
          </a:prstGeom>
          <a:noFill/>
        </p:spPr>
      </p:pic>
      <p:sp>
        <p:nvSpPr>
          <p:cNvPr id="12" name="TextBox 11"/>
          <p:cNvSpPr txBox="1"/>
          <p:nvPr/>
        </p:nvSpPr>
        <p:spPr>
          <a:xfrm>
            <a:off x="-76200" y="6019800"/>
            <a:ext cx="1043876" cy="369332"/>
          </a:xfrm>
          <a:prstGeom prst="rect">
            <a:avLst/>
          </a:prstGeom>
          <a:noFill/>
        </p:spPr>
        <p:txBody>
          <a:bodyPr wrap="none" rtlCol="0">
            <a:spAutoFit/>
          </a:bodyPr>
          <a:lstStyle/>
          <a:p>
            <a:pPr algn="ctr"/>
            <a:r>
              <a:rPr lang="en-US" sz="900" dirty="0" smtClean="0"/>
              <a:t>Abraham Anthony</a:t>
            </a:r>
            <a:br>
              <a:rPr lang="en-US" sz="900" dirty="0" smtClean="0"/>
            </a:br>
            <a:r>
              <a:rPr lang="en-US" sz="900" dirty="0" smtClean="0"/>
              <a:t>Chen</a:t>
            </a:r>
            <a:endParaRPr lang="en-US"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dirty="0" smtClean="0"/>
              <a:t>Some Common Areas of Employment for People with Physics</a:t>
            </a:r>
            <a:endParaRPr lang="en-US" sz="3200" dirty="0"/>
          </a:p>
        </p:txBody>
      </p:sp>
      <p:graphicFrame>
        <p:nvGraphicFramePr>
          <p:cNvPr id="4" name="Table 3"/>
          <p:cNvGraphicFramePr>
            <a:graphicFrameLocks noGrp="1"/>
          </p:cNvGraphicFramePr>
          <p:nvPr/>
        </p:nvGraphicFramePr>
        <p:xfrm>
          <a:off x="1524000" y="1066800"/>
          <a:ext cx="6096000" cy="5120640"/>
        </p:xfrm>
        <a:graphic>
          <a:graphicData uri="http://schemas.openxmlformats.org/drawingml/2006/table">
            <a:tbl>
              <a:tblPr firstRow="1" bandRow="1">
                <a:tableStyleId>{5C22544A-7EE6-4342-B048-85BDC9FD1C3A}</a:tableStyleId>
              </a:tblPr>
              <a:tblGrid>
                <a:gridCol w="1524000"/>
                <a:gridCol w="1524000"/>
                <a:gridCol w="1676400"/>
                <a:gridCol w="1371600"/>
              </a:tblGrid>
              <a:tr h="370840">
                <a:tc>
                  <a:txBody>
                    <a:bodyPr/>
                    <a:lstStyle/>
                    <a:p>
                      <a:r>
                        <a:rPr lang="en-US" sz="1400" dirty="0" smtClean="0">
                          <a:solidFill>
                            <a:schemeClr val="tx1"/>
                          </a:solidFill>
                        </a:rPr>
                        <a:t>Areas of Employment</a:t>
                      </a:r>
                      <a:endParaRPr lang="en-US" sz="1400" dirty="0">
                        <a:solidFill>
                          <a:schemeClr val="tx1"/>
                        </a:solidFill>
                      </a:endParaRPr>
                    </a:p>
                  </a:txBody>
                  <a:tcPr/>
                </a:tc>
                <a:tc>
                  <a:txBody>
                    <a:bodyPr/>
                    <a:lstStyle/>
                    <a:p>
                      <a:r>
                        <a:rPr lang="en-US" sz="1400" dirty="0" smtClean="0">
                          <a:solidFill>
                            <a:schemeClr val="tx1"/>
                          </a:solidFill>
                        </a:rPr>
                        <a:t>Types of Jobs</a:t>
                      </a:r>
                      <a:r>
                        <a:rPr lang="en-US" sz="1400" baseline="0" dirty="0" smtClean="0">
                          <a:solidFill>
                            <a:schemeClr val="tx1"/>
                          </a:solidFill>
                        </a:rPr>
                        <a:t> available</a:t>
                      </a:r>
                      <a:endParaRPr lang="en-US" sz="1400" dirty="0">
                        <a:solidFill>
                          <a:schemeClr val="tx1"/>
                        </a:solidFill>
                      </a:endParaRPr>
                    </a:p>
                  </a:txBody>
                  <a:tcPr/>
                </a:tc>
                <a:tc>
                  <a:txBody>
                    <a:bodyPr/>
                    <a:lstStyle/>
                    <a:p>
                      <a:r>
                        <a:rPr lang="en-US" sz="1400" dirty="0" smtClean="0">
                          <a:solidFill>
                            <a:schemeClr val="tx1"/>
                          </a:solidFill>
                        </a:rPr>
                        <a:t>Average Annual</a:t>
                      </a:r>
                      <a:r>
                        <a:rPr lang="en-US" sz="1400" baseline="0" dirty="0" smtClean="0">
                          <a:solidFill>
                            <a:schemeClr val="tx1"/>
                          </a:solidFill>
                        </a:rPr>
                        <a:t> Salary quoted in USD</a:t>
                      </a:r>
                      <a:endParaRPr lang="en-US" sz="1400" dirty="0">
                        <a:solidFill>
                          <a:schemeClr val="tx1"/>
                        </a:solidFill>
                      </a:endParaRPr>
                    </a:p>
                  </a:txBody>
                  <a:tcPr/>
                </a:tc>
                <a:tc>
                  <a:txBody>
                    <a:bodyPr/>
                    <a:lstStyle/>
                    <a:p>
                      <a:r>
                        <a:rPr lang="en-US" sz="1400" dirty="0" smtClean="0">
                          <a:solidFill>
                            <a:schemeClr val="tx1"/>
                          </a:solidFill>
                        </a:rPr>
                        <a:t>Jobs available in St. Kitts or Caribbean</a:t>
                      </a:r>
                      <a:endParaRPr lang="en-US" sz="1400" dirty="0">
                        <a:solidFill>
                          <a:schemeClr val="tx1"/>
                        </a:solidFill>
                      </a:endParaRPr>
                    </a:p>
                  </a:txBody>
                  <a:tcPr/>
                </a:tc>
              </a:tr>
              <a:tr h="370840">
                <a:tc>
                  <a:txBody>
                    <a:bodyPr/>
                    <a:lstStyle/>
                    <a:p>
                      <a:r>
                        <a:rPr lang="en-US" sz="1400" b="1" dirty="0" smtClean="0">
                          <a:solidFill>
                            <a:schemeClr val="tx1"/>
                          </a:solidFill>
                        </a:rPr>
                        <a:t>Engineering</a:t>
                      </a:r>
                      <a:endParaRPr lang="en-US" sz="1400" b="1" dirty="0">
                        <a:solidFill>
                          <a:schemeClr val="tx1"/>
                        </a:solidFill>
                      </a:endParaRPr>
                    </a:p>
                  </a:txBody>
                  <a:tcPr/>
                </a:tc>
                <a:tc>
                  <a:txBody>
                    <a:bodyPr/>
                    <a:lstStyle/>
                    <a:p>
                      <a:pPr fontAlgn="base"/>
                      <a:r>
                        <a:rPr lang="en-US" sz="1000" dirty="0" smtClean="0"/>
                        <a:t>Laser Engineer</a:t>
                      </a:r>
                    </a:p>
                    <a:p>
                      <a:pPr fontAlgn="base"/>
                      <a:r>
                        <a:rPr lang="en-US" sz="1000" dirty="0" smtClean="0"/>
                        <a:t>Optical Engineer</a:t>
                      </a:r>
                    </a:p>
                    <a:p>
                      <a:pPr fontAlgn="base"/>
                      <a:r>
                        <a:rPr lang="en-US" sz="1000" dirty="0" smtClean="0"/>
                        <a:t>Applications Engineer</a:t>
                      </a:r>
                    </a:p>
                    <a:p>
                      <a:pPr fontAlgn="base"/>
                      <a:r>
                        <a:rPr lang="en-US" sz="1000" dirty="0" smtClean="0"/>
                        <a:t>Design Engineer</a:t>
                      </a:r>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60</a:t>
                      </a:r>
                      <a:r>
                        <a:rPr lang="en-US" sz="1000" baseline="0" dirty="0" smtClean="0">
                          <a:solidFill>
                            <a:schemeClr val="tx1"/>
                          </a:solidFill>
                        </a:rPr>
                        <a:t> K  -  100 K</a:t>
                      </a:r>
                      <a:endParaRPr lang="en-US" sz="1000" dirty="0">
                        <a:solidFill>
                          <a:schemeClr val="tx1"/>
                        </a:solidFill>
                      </a:endParaRPr>
                    </a:p>
                  </a:txBody>
                  <a:tcPr/>
                </a:tc>
                <a:tc>
                  <a:txBody>
                    <a:bodyPr/>
                    <a:lstStyle/>
                    <a:p>
                      <a:r>
                        <a:rPr lang="en-US" sz="1000" dirty="0" smtClean="0">
                          <a:solidFill>
                            <a:schemeClr val="tx1"/>
                          </a:solidFill>
                        </a:rPr>
                        <a:t>Yes</a:t>
                      </a:r>
                      <a:br>
                        <a:rPr lang="en-US" sz="1000" dirty="0" smtClean="0">
                          <a:solidFill>
                            <a:schemeClr val="tx1"/>
                          </a:solidFill>
                        </a:rPr>
                      </a:br>
                      <a:endParaRPr lang="en-US" sz="1000" dirty="0">
                        <a:solidFill>
                          <a:schemeClr val="tx1"/>
                        </a:solidFill>
                      </a:endParaRPr>
                    </a:p>
                  </a:txBody>
                  <a:tcPr/>
                </a:tc>
              </a:tr>
              <a:tr h="370840">
                <a:tc>
                  <a:txBody>
                    <a:bodyPr/>
                    <a:lstStyle/>
                    <a:p>
                      <a:r>
                        <a:rPr lang="en-US" sz="1400" b="1" dirty="0" smtClean="0">
                          <a:solidFill>
                            <a:schemeClr val="tx1"/>
                          </a:solidFill>
                        </a:rPr>
                        <a:t>Computer Hardware and Software</a:t>
                      </a:r>
                      <a:endParaRPr lang="en-US" sz="1400" b="1" dirty="0">
                        <a:solidFill>
                          <a:schemeClr val="tx1"/>
                        </a:solidFill>
                      </a:endParaRPr>
                    </a:p>
                  </a:txBody>
                  <a:tcPr/>
                </a:tc>
                <a:tc>
                  <a:txBody>
                    <a:bodyPr/>
                    <a:lstStyle/>
                    <a:p>
                      <a:pPr fontAlgn="base"/>
                      <a:r>
                        <a:rPr lang="en-US" sz="1000" dirty="0" smtClean="0"/>
                        <a:t>Software Developer</a:t>
                      </a:r>
                    </a:p>
                    <a:p>
                      <a:pPr fontAlgn="base"/>
                      <a:r>
                        <a:rPr lang="en-US" sz="1000" dirty="0" smtClean="0"/>
                        <a:t>Systems Analyst</a:t>
                      </a:r>
                    </a:p>
                    <a:p>
                      <a:pPr marL="0" marR="0" indent="0" algn="l" defTabSz="914400" rtl="0" eaLnBrk="1" fontAlgn="base" latinLnBrk="0" hangingPunct="1">
                        <a:lnSpc>
                          <a:spcPct val="100000"/>
                        </a:lnSpc>
                        <a:spcBef>
                          <a:spcPts val="0"/>
                        </a:spcBef>
                        <a:spcAft>
                          <a:spcPts val="0"/>
                        </a:spcAft>
                        <a:buClrTx/>
                        <a:buSzTx/>
                        <a:buFontTx/>
                        <a:buNone/>
                        <a:tabLst/>
                        <a:defRPr/>
                      </a:pPr>
                      <a:r>
                        <a:rPr lang="en-US" sz="1000" dirty="0" smtClean="0"/>
                        <a:t>Web Developer</a:t>
                      </a:r>
                      <a:br>
                        <a:rPr lang="en-US" sz="1000" dirty="0" smtClean="0"/>
                      </a:br>
                      <a:r>
                        <a:rPr lang="en-US" sz="1000" dirty="0" smtClean="0"/>
                        <a:t>IT Consultant</a:t>
                      </a:r>
                      <a:br>
                        <a:rPr lang="en-US" sz="1000" dirty="0" smtClean="0"/>
                      </a:br>
                      <a:r>
                        <a:rPr lang="en-US" sz="1000" dirty="0" smtClean="0"/>
                        <a:t>Data Analyst</a:t>
                      </a:r>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
                      </a:r>
                      <a:br>
                        <a:rPr lang="en-US" sz="1000" dirty="0" smtClean="0">
                          <a:solidFill>
                            <a:schemeClr val="tx1"/>
                          </a:solidFill>
                        </a:rPr>
                      </a:br>
                      <a:r>
                        <a:rPr lang="en-US" sz="1000" dirty="0" smtClean="0">
                          <a:solidFill>
                            <a:schemeClr val="tx1"/>
                          </a:solidFill>
                        </a:rPr>
                        <a:t>40 K  -</a:t>
                      </a:r>
                      <a:r>
                        <a:rPr lang="en-US" sz="1000" baseline="0" dirty="0" smtClean="0">
                          <a:solidFill>
                            <a:schemeClr val="tx1"/>
                          </a:solidFill>
                        </a:rPr>
                        <a:t>  140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Education</a:t>
                      </a:r>
                      <a:endParaRPr lang="en-US" sz="1400" b="1" dirty="0">
                        <a:solidFill>
                          <a:schemeClr val="tx1"/>
                        </a:solidFill>
                      </a:endParaRPr>
                    </a:p>
                  </a:txBody>
                  <a:tcPr/>
                </a:tc>
                <a:tc>
                  <a:txBody>
                    <a:bodyPr/>
                    <a:lstStyle/>
                    <a:p>
                      <a:r>
                        <a:rPr lang="en-US" sz="1000" dirty="0" smtClean="0">
                          <a:solidFill>
                            <a:schemeClr val="tx1"/>
                          </a:solidFill>
                        </a:rPr>
                        <a:t>High School</a:t>
                      </a:r>
                      <a:r>
                        <a:rPr lang="en-US" sz="1000" baseline="0" dirty="0" smtClean="0">
                          <a:solidFill>
                            <a:schemeClr val="tx1"/>
                          </a:solidFill>
                        </a:rPr>
                        <a:t> </a:t>
                      </a:r>
                      <a:r>
                        <a:rPr lang="en-US" sz="1000" dirty="0" smtClean="0">
                          <a:solidFill>
                            <a:schemeClr val="tx1"/>
                          </a:solidFill>
                        </a:rPr>
                        <a:t>Educator</a:t>
                      </a:r>
                      <a:r>
                        <a:rPr lang="en-US" sz="1000" baseline="0" dirty="0" smtClean="0">
                          <a:solidFill>
                            <a:schemeClr val="tx1"/>
                          </a:solidFill>
                        </a:rPr>
                        <a:t/>
                      </a:r>
                      <a:br>
                        <a:rPr lang="en-US" sz="1000" baseline="0" dirty="0" smtClean="0">
                          <a:solidFill>
                            <a:schemeClr val="tx1"/>
                          </a:solidFill>
                        </a:rPr>
                      </a:br>
                      <a:r>
                        <a:rPr lang="en-US" sz="1000" baseline="0" dirty="0" smtClean="0">
                          <a:solidFill>
                            <a:schemeClr val="tx1"/>
                          </a:solidFill>
                        </a:rPr>
                        <a:t>University Professor/Lecturer</a:t>
                      </a:r>
                      <a:endParaRPr lang="en-US" sz="1000" dirty="0">
                        <a:solidFill>
                          <a:schemeClr val="tx1"/>
                        </a:solidFill>
                      </a:endParaRPr>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60 K  -  170</a:t>
                      </a:r>
                      <a:r>
                        <a:rPr lang="en-US" sz="1000" baseline="0" dirty="0" smtClean="0">
                          <a:solidFill>
                            <a:schemeClr val="tx1"/>
                          </a:solidFill>
                        </a:rPr>
                        <a:t>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Research</a:t>
                      </a:r>
                      <a:r>
                        <a:rPr lang="en-US" sz="1400" b="1" baseline="0" dirty="0" smtClean="0">
                          <a:solidFill>
                            <a:schemeClr val="tx1"/>
                          </a:solidFill>
                        </a:rPr>
                        <a:t> and Technical</a:t>
                      </a:r>
                      <a:endParaRPr lang="en-US" sz="1400" b="1" dirty="0">
                        <a:solidFill>
                          <a:schemeClr val="tx1"/>
                        </a:solidFill>
                      </a:endParaRPr>
                    </a:p>
                  </a:txBody>
                  <a:tcPr/>
                </a:tc>
                <a:tc>
                  <a:txBody>
                    <a:bodyPr/>
                    <a:lstStyle/>
                    <a:p>
                      <a:pPr fontAlgn="base"/>
                      <a:r>
                        <a:rPr lang="en-US" sz="1000" dirty="0" smtClean="0"/>
                        <a:t>Data Analyst</a:t>
                      </a:r>
                    </a:p>
                    <a:p>
                      <a:pPr fontAlgn="base"/>
                      <a:r>
                        <a:rPr lang="en-US" sz="1000" dirty="0" smtClean="0"/>
                        <a:t>Lab Technician</a:t>
                      </a:r>
                    </a:p>
                    <a:p>
                      <a:pPr fontAlgn="base"/>
                      <a:r>
                        <a:rPr lang="en-US" sz="1000" dirty="0" smtClean="0"/>
                        <a:t>Research Associate</a:t>
                      </a:r>
                    </a:p>
                    <a:p>
                      <a:pPr fontAlgn="base"/>
                      <a:r>
                        <a:rPr lang="en-US" sz="1000" dirty="0" smtClean="0"/>
                        <a:t>Technical Specialist</a:t>
                      </a:r>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50</a:t>
                      </a:r>
                      <a:r>
                        <a:rPr lang="en-US" sz="1000" baseline="0" dirty="0" smtClean="0">
                          <a:solidFill>
                            <a:schemeClr val="tx1"/>
                          </a:solidFill>
                        </a:rPr>
                        <a:t> K  -  60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Medicine</a:t>
                      </a:r>
                      <a:endParaRPr lang="en-US" sz="1400" b="1" dirty="0">
                        <a:solidFill>
                          <a:schemeClr val="tx1"/>
                        </a:solidFill>
                      </a:endParaRPr>
                    </a:p>
                  </a:txBody>
                  <a:tcPr/>
                </a:tc>
                <a:tc>
                  <a:txBody>
                    <a:bodyPr/>
                    <a:lstStyle/>
                    <a:p>
                      <a:r>
                        <a:rPr lang="en-US" sz="1000" dirty="0" smtClean="0">
                          <a:solidFill>
                            <a:schemeClr val="tx1"/>
                          </a:solidFill>
                        </a:rPr>
                        <a:t>Doctor</a:t>
                      </a:r>
                      <a:br>
                        <a:rPr lang="en-US" sz="1000" dirty="0" smtClean="0">
                          <a:solidFill>
                            <a:schemeClr val="tx1"/>
                          </a:solidFill>
                        </a:rPr>
                      </a:br>
                      <a:r>
                        <a:rPr lang="en-US" sz="1000" dirty="0" smtClean="0">
                          <a:solidFill>
                            <a:schemeClr val="tx1"/>
                          </a:solidFill>
                        </a:rPr>
                        <a:t>Nurse</a:t>
                      </a:r>
                      <a:endParaRPr lang="en-US" sz="1000" dirty="0">
                        <a:solidFill>
                          <a:schemeClr val="tx1"/>
                        </a:solidFill>
                      </a:endParaRPr>
                    </a:p>
                  </a:txBody>
                  <a:tcPr/>
                </a:tc>
                <a:tc>
                  <a:txBody>
                    <a:bodyPr/>
                    <a:lstStyle/>
                    <a:p>
                      <a:r>
                        <a:rPr lang="en-US" sz="1000" dirty="0" smtClean="0">
                          <a:solidFill>
                            <a:schemeClr val="tx1"/>
                          </a:solidFill>
                        </a:rPr>
                        <a:t>Doctor</a:t>
                      </a:r>
                      <a:r>
                        <a:rPr lang="en-US" sz="1000" baseline="0" dirty="0" smtClean="0">
                          <a:solidFill>
                            <a:schemeClr val="tx1"/>
                          </a:solidFill>
                        </a:rPr>
                        <a:t> base salary </a:t>
                      </a:r>
                      <a:r>
                        <a:rPr lang="en-US" sz="1000" dirty="0" smtClean="0">
                          <a:solidFill>
                            <a:schemeClr val="tx1"/>
                          </a:solidFill>
                        </a:rPr>
                        <a:t>140 K Orthopedic</a:t>
                      </a:r>
                      <a:r>
                        <a:rPr lang="en-US" sz="1000" baseline="0" dirty="0" smtClean="0">
                          <a:solidFill>
                            <a:schemeClr val="tx1"/>
                          </a:solidFill>
                        </a:rPr>
                        <a:t> surgeon 519 K</a:t>
                      </a:r>
                      <a:br>
                        <a:rPr lang="en-US" sz="1000" baseline="0" dirty="0" smtClean="0">
                          <a:solidFill>
                            <a:schemeClr val="tx1"/>
                          </a:solidFill>
                        </a:rPr>
                      </a:br>
                      <a:r>
                        <a:rPr lang="en-US" sz="1000" baseline="0" dirty="0" smtClean="0">
                          <a:solidFill>
                            <a:schemeClr val="tx1"/>
                          </a:solidFill>
                        </a:rPr>
                        <a:t>Cardiologist 512 K</a:t>
                      </a:r>
                      <a:br>
                        <a:rPr lang="en-US" sz="1000" baseline="0" dirty="0" smtClean="0">
                          <a:solidFill>
                            <a:schemeClr val="tx1"/>
                          </a:solidFill>
                        </a:rPr>
                      </a:br>
                      <a:r>
                        <a:rPr lang="en-US" sz="1000" baseline="0" dirty="0" smtClean="0">
                          <a:solidFill>
                            <a:schemeClr val="tx1"/>
                          </a:solidFill>
                        </a:rPr>
                        <a:t>Urologist 461 K</a:t>
                      </a:r>
                      <a:br>
                        <a:rPr lang="en-US" sz="1000" baseline="0" dirty="0" smtClean="0">
                          <a:solidFill>
                            <a:schemeClr val="tx1"/>
                          </a:solidFill>
                        </a:rPr>
                      </a:br>
                      <a:r>
                        <a:rPr lang="en-US" sz="1000" baseline="0" dirty="0" smtClean="0">
                          <a:solidFill>
                            <a:schemeClr val="tx1"/>
                          </a:solidFill>
                        </a:rPr>
                        <a:t>Nurse  67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Something</a:t>
                      </a:r>
                      <a:r>
                        <a:rPr lang="en-US" sz="1400" b="1" baseline="0" dirty="0" smtClean="0">
                          <a:solidFill>
                            <a:schemeClr val="tx1"/>
                          </a:solidFill>
                        </a:rPr>
                        <a:t> completely different</a:t>
                      </a:r>
                      <a:endParaRPr lang="en-US" sz="1400" b="1" dirty="0">
                        <a:solidFill>
                          <a:schemeClr val="tx1"/>
                        </a:solidFill>
                      </a:endParaRPr>
                    </a:p>
                  </a:txBody>
                  <a:tcPr/>
                </a:tc>
                <a:tc>
                  <a:txBody>
                    <a:bodyPr/>
                    <a:lstStyle/>
                    <a:p>
                      <a:r>
                        <a:rPr lang="en-US" sz="1000" dirty="0" smtClean="0">
                          <a:solidFill>
                            <a:schemeClr val="tx1"/>
                          </a:solidFill>
                        </a:rPr>
                        <a:t>Discover your own niche</a:t>
                      </a:r>
                      <a:endParaRPr lang="en-US" sz="1000" dirty="0">
                        <a:solidFill>
                          <a:schemeClr val="tx1"/>
                        </a:solidFill>
                      </a:endParaRPr>
                    </a:p>
                  </a:txBody>
                  <a:tcPr/>
                </a:tc>
                <a:tc>
                  <a:txBody>
                    <a:bodyPr/>
                    <a:lstStyle/>
                    <a:p>
                      <a:r>
                        <a:rPr lang="en-US" sz="1000" dirty="0" smtClean="0">
                          <a:solidFill>
                            <a:schemeClr val="tx1"/>
                          </a:solidFill>
                        </a:rPr>
                        <a:t>Depends on what</a:t>
                      </a:r>
                      <a:r>
                        <a:rPr lang="en-US" sz="1000" baseline="0" dirty="0" smtClean="0">
                          <a:solidFill>
                            <a:schemeClr val="tx1"/>
                          </a:solidFill>
                        </a:rPr>
                        <a:t> you are selling and  where you are selling</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bl>
          </a:graphicData>
        </a:graphic>
      </p:graphicFrame>
      <p:sp>
        <p:nvSpPr>
          <p:cNvPr id="6" name="TextBox 5"/>
          <p:cNvSpPr txBox="1"/>
          <p:nvPr/>
        </p:nvSpPr>
        <p:spPr>
          <a:xfrm>
            <a:off x="820429" y="6304002"/>
            <a:ext cx="7713971" cy="553998"/>
          </a:xfrm>
          <a:prstGeom prst="rect">
            <a:avLst/>
          </a:prstGeom>
          <a:noFill/>
        </p:spPr>
        <p:txBody>
          <a:bodyPr wrap="none" rtlCol="0">
            <a:spAutoFit/>
          </a:bodyPr>
          <a:lstStyle/>
          <a:p>
            <a:r>
              <a:rPr lang="en-US" sz="1000" dirty="0" smtClean="0"/>
              <a:t>*  ALL quoted salaries are based on the American market, your ability, your level and the employer.  If employed in St. Kitts the actual numbers</a:t>
            </a:r>
            <a:br>
              <a:rPr lang="en-US" sz="1000" dirty="0" smtClean="0"/>
            </a:br>
            <a:r>
              <a:rPr lang="en-US" sz="1000" dirty="0" smtClean="0"/>
              <a:t>     will be similar however the value will not be the same.  For example, 100 K US will be 100 K EC.  Therefore a person working in America will be</a:t>
            </a:r>
            <a:br>
              <a:rPr lang="en-US" sz="1000" dirty="0" smtClean="0"/>
            </a:br>
            <a:r>
              <a:rPr lang="en-US" sz="1000" dirty="0" smtClean="0"/>
              <a:t>     working for approximately 270 K EC.  </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CSEC Physics Topics</a:t>
            </a:r>
            <a:endParaRPr lang="en-US" dirty="0"/>
          </a:p>
        </p:txBody>
      </p:sp>
      <p:graphicFrame>
        <p:nvGraphicFramePr>
          <p:cNvPr id="5" name="Content Placeholder 4"/>
          <p:cNvGraphicFramePr>
            <a:graphicFrameLocks noGrp="1"/>
          </p:cNvGraphicFramePr>
          <p:nvPr>
            <p:ph idx="1"/>
          </p:nvPr>
        </p:nvGraphicFramePr>
        <p:xfrm>
          <a:off x="1524000" y="2981960"/>
          <a:ext cx="6172200" cy="2580640"/>
        </p:xfrm>
        <a:graphic>
          <a:graphicData uri="http://schemas.openxmlformats.org/drawingml/2006/table">
            <a:tbl>
              <a:tblPr firstRow="1" bandRow="1">
                <a:tableStyleId>{5C22544A-7EE6-4342-B048-85BDC9FD1C3A}</a:tableStyleId>
              </a:tblPr>
              <a:tblGrid>
                <a:gridCol w="800100"/>
                <a:gridCol w="3314700"/>
                <a:gridCol w="2057400"/>
              </a:tblGrid>
              <a:tr h="370840">
                <a:tc>
                  <a:txBody>
                    <a:bodyPr/>
                    <a:lstStyle/>
                    <a:p>
                      <a:pPr algn="ctr"/>
                      <a:r>
                        <a:rPr lang="en-US" sz="1200" dirty="0" smtClean="0">
                          <a:solidFill>
                            <a:schemeClr val="tx1"/>
                          </a:solidFill>
                        </a:rPr>
                        <a:t>SECTION</a:t>
                      </a:r>
                      <a:endParaRPr lang="en-US" sz="1200" dirty="0">
                        <a:solidFill>
                          <a:schemeClr val="tx1"/>
                        </a:solidFill>
                      </a:endParaRPr>
                    </a:p>
                  </a:txBody>
                  <a:tcPr/>
                </a:tc>
                <a:tc>
                  <a:txBody>
                    <a:bodyPr/>
                    <a:lstStyle/>
                    <a:p>
                      <a:pPr algn="ctr"/>
                      <a:r>
                        <a:rPr lang="en-US" sz="1200" dirty="0" smtClean="0">
                          <a:solidFill>
                            <a:schemeClr val="tx1"/>
                          </a:solidFill>
                        </a:rPr>
                        <a:t>Category</a:t>
                      </a:r>
                      <a:endParaRPr lang="en-US" sz="1200" dirty="0">
                        <a:solidFill>
                          <a:schemeClr val="tx1"/>
                        </a:solidFill>
                      </a:endParaRPr>
                    </a:p>
                  </a:txBody>
                  <a:tcPr/>
                </a:tc>
                <a:tc>
                  <a:txBody>
                    <a:bodyPr/>
                    <a:lstStyle/>
                    <a:p>
                      <a:pPr algn="ctr"/>
                      <a:r>
                        <a:rPr lang="en-US" sz="1200" dirty="0" smtClean="0">
                          <a:solidFill>
                            <a:schemeClr val="tx1"/>
                          </a:solidFill>
                        </a:rPr>
                        <a:t>Year in which they  should be attempted and or completed</a:t>
                      </a:r>
                      <a:endParaRPr lang="en-US" sz="1200" dirty="0">
                        <a:solidFill>
                          <a:schemeClr val="tx1"/>
                        </a:solidFill>
                      </a:endParaRPr>
                    </a:p>
                  </a:txBody>
                  <a:tcPr/>
                </a:tc>
              </a:tr>
              <a:tr h="370840">
                <a:tc>
                  <a:txBody>
                    <a:bodyPr/>
                    <a:lstStyle/>
                    <a:p>
                      <a:r>
                        <a:rPr lang="en-US" dirty="0" smtClean="0"/>
                        <a:t>A</a:t>
                      </a:r>
                      <a:endParaRPr lang="en-US" dirty="0"/>
                    </a:p>
                  </a:txBody>
                  <a:tcPr/>
                </a:tc>
                <a:tc>
                  <a:txBody>
                    <a:bodyPr/>
                    <a:lstStyle/>
                    <a:p>
                      <a:r>
                        <a:rPr lang="en-US" dirty="0" smtClean="0"/>
                        <a:t>Mechanics</a:t>
                      </a:r>
                      <a:endParaRPr lang="en-US" dirty="0"/>
                    </a:p>
                  </a:txBody>
                  <a:tcPr/>
                </a:tc>
                <a:tc>
                  <a:txBody>
                    <a:bodyPr/>
                    <a:lstStyle/>
                    <a:p>
                      <a:r>
                        <a:rPr lang="en-US" dirty="0" smtClean="0"/>
                        <a:t>Year 1</a:t>
                      </a:r>
                      <a:endParaRPr lang="en-US" dirty="0"/>
                    </a:p>
                  </a:txBody>
                  <a:tcPr/>
                </a:tc>
              </a:tr>
              <a:tr h="370840">
                <a:tc>
                  <a:txBody>
                    <a:bodyPr/>
                    <a:lstStyle/>
                    <a:p>
                      <a:r>
                        <a:rPr lang="en-US" dirty="0" smtClean="0"/>
                        <a:t>B</a:t>
                      </a:r>
                      <a:endParaRPr lang="en-US" dirty="0"/>
                    </a:p>
                  </a:txBody>
                  <a:tcPr/>
                </a:tc>
                <a:tc>
                  <a:txBody>
                    <a:bodyPr/>
                    <a:lstStyle/>
                    <a:p>
                      <a:r>
                        <a:rPr lang="en-US" dirty="0" smtClean="0"/>
                        <a:t>Thermal Physics and Kinetic Theory</a:t>
                      </a:r>
                      <a:endParaRPr lang="en-US" dirty="0"/>
                    </a:p>
                  </a:txBody>
                  <a:tcPr/>
                </a:tc>
                <a:tc>
                  <a:txBody>
                    <a:bodyPr/>
                    <a:lstStyle/>
                    <a:p>
                      <a:r>
                        <a:rPr lang="en-US" dirty="0" smtClean="0"/>
                        <a:t>Year 2</a:t>
                      </a:r>
                      <a:endParaRPr lang="en-US" dirty="0"/>
                    </a:p>
                  </a:txBody>
                  <a:tcPr/>
                </a:tc>
              </a:tr>
              <a:tr h="370840">
                <a:tc>
                  <a:txBody>
                    <a:bodyPr/>
                    <a:lstStyle/>
                    <a:p>
                      <a:r>
                        <a:rPr lang="en-US" dirty="0" smtClean="0"/>
                        <a:t>C</a:t>
                      </a:r>
                      <a:endParaRPr lang="en-US" dirty="0"/>
                    </a:p>
                  </a:txBody>
                  <a:tcPr/>
                </a:tc>
                <a:tc>
                  <a:txBody>
                    <a:bodyPr/>
                    <a:lstStyle/>
                    <a:p>
                      <a:r>
                        <a:rPr lang="en-US" dirty="0" smtClean="0"/>
                        <a:t>Waves and</a:t>
                      </a:r>
                      <a:r>
                        <a:rPr lang="en-US" baseline="0" dirty="0" smtClean="0"/>
                        <a:t> Optics</a:t>
                      </a:r>
                      <a:endParaRPr lang="en-US" dirty="0"/>
                    </a:p>
                  </a:txBody>
                  <a:tcPr/>
                </a:tc>
                <a:tc>
                  <a:txBody>
                    <a:bodyPr/>
                    <a:lstStyle/>
                    <a:p>
                      <a:r>
                        <a:rPr lang="en-US" dirty="0" smtClean="0"/>
                        <a:t>Year 2</a:t>
                      </a:r>
                      <a:endParaRPr lang="en-US" dirty="0"/>
                    </a:p>
                  </a:txBody>
                  <a:tcPr/>
                </a:tc>
              </a:tr>
              <a:tr h="370840">
                <a:tc>
                  <a:txBody>
                    <a:bodyPr/>
                    <a:lstStyle/>
                    <a:p>
                      <a:r>
                        <a:rPr lang="en-US" dirty="0" smtClean="0"/>
                        <a:t>D</a:t>
                      </a:r>
                      <a:endParaRPr lang="en-US" dirty="0"/>
                    </a:p>
                  </a:txBody>
                  <a:tcPr/>
                </a:tc>
                <a:tc>
                  <a:txBody>
                    <a:bodyPr/>
                    <a:lstStyle/>
                    <a:p>
                      <a:r>
                        <a:rPr lang="en-US" dirty="0" smtClean="0"/>
                        <a:t>Electricity</a:t>
                      </a:r>
                      <a:r>
                        <a:rPr lang="en-US" baseline="0" dirty="0" smtClean="0"/>
                        <a:t> and Magnetism</a:t>
                      </a:r>
                      <a:endParaRPr lang="en-US" dirty="0"/>
                    </a:p>
                  </a:txBody>
                  <a:tcPr/>
                </a:tc>
                <a:tc>
                  <a:txBody>
                    <a:bodyPr/>
                    <a:lstStyle/>
                    <a:p>
                      <a:r>
                        <a:rPr lang="en-US" dirty="0" smtClean="0"/>
                        <a:t>Year 3</a:t>
                      </a:r>
                      <a:endParaRPr lang="en-US" dirty="0"/>
                    </a:p>
                  </a:txBody>
                  <a:tcPr/>
                </a:tc>
              </a:tr>
              <a:tr h="370840">
                <a:tc>
                  <a:txBody>
                    <a:bodyPr/>
                    <a:lstStyle/>
                    <a:p>
                      <a:r>
                        <a:rPr lang="en-US" dirty="0" smtClean="0"/>
                        <a:t>E</a:t>
                      </a:r>
                      <a:endParaRPr lang="en-US" dirty="0"/>
                    </a:p>
                  </a:txBody>
                  <a:tcPr/>
                </a:tc>
                <a:tc>
                  <a:txBody>
                    <a:bodyPr/>
                    <a:lstStyle/>
                    <a:p>
                      <a:r>
                        <a:rPr lang="en-US" dirty="0" smtClean="0"/>
                        <a:t>Physics of the Atom</a:t>
                      </a:r>
                      <a:endParaRPr lang="en-US" dirty="0"/>
                    </a:p>
                  </a:txBody>
                  <a:tcPr/>
                </a:tc>
                <a:tc>
                  <a:txBody>
                    <a:bodyPr/>
                    <a:lstStyle/>
                    <a:p>
                      <a:r>
                        <a:rPr lang="en-US" dirty="0" smtClean="0"/>
                        <a:t>Year 3</a:t>
                      </a:r>
                      <a:endParaRPr lang="en-US" dirty="0"/>
                    </a:p>
                  </a:txBody>
                  <a:tcPr/>
                </a:tc>
              </a:tr>
            </a:tbl>
          </a:graphicData>
        </a:graphic>
      </p:graphicFrame>
      <p:sp>
        <p:nvSpPr>
          <p:cNvPr id="6" name="TextBox 5"/>
          <p:cNvSpPr txBox="1"/>
          <p:nvPr/>
        </p:nvSpPr>
        <p:spPr>
          <a:xfrm>
            <a:off x="862029" y="1524000"/>
            <a:ext cx="7547002" cy="923330"/>
          </a:xfrm>
          <a:prstGeom prst="rect">
            <a:avLst/>
          </a:prstGeom>
          <a:noFill/>
        </p:spPr>
        <p:txBody>
          <a:bodyPr wrap="none" rtlCol="0">
            <a:spAutoFit/>
          </a:bodyPr>
          <a:lstStyle/>
          <a:p>
            <a:r>
              <a:rPr lang="en-US" dirty="0" smtClean="0"/>
              <a:t>It takes approximately 2 years to learn all of the high school topics listed in the</a:t>
            </a:r>
            <a:br>
              <a:rPr lang="en-US" dirty="0" smtClean="0"/>
            </a:br>
            <a:r>
              <a:rPr lang="en-US" dirty="0" smtClean="0"/>
              <a:t> </a:t>
            </a:r>
            <a:br>
              <a:rPr lang="en-US" dirty="0" smtClean="0"/>
            </a:br>
            <a:r>
              <a:rPr lang="en-US" dirty="0" smtClean="0"/>
              <a:t>CSEC syllabus.  However, it may take 5 – 10 + years to truly understand physics.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12770</TotalTime>
  <Words>501</Words>
  <Application>Microsoft Office PowerPoint</Application>
  <PresentationFormat>On-screen Show (4:3)</PresentationFormat>
  <Paragraphs>105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Welcome to Physics</vt:lpstr>
      <vt:lpstr>What is Physics?</vt:lpstr>
      <vt:lpstr>What is Matter?</vt:lpstr>
      <vt:lpstr>What is Mass?</vt:lpstr>
      <vt:lpstr>What is the Goal of Physics?</vt:lpstr>
      <vt:lpstr>Who Made Up Physics?</vt:lpstr>
      <vt:lpstr>Current Day Physicists</vt:lpstr>
      <vt:lpstr>Some Common Areas of Employment for People with Physics</vt:lpstr>
      <vt:lpstr>CSEC Physics Topics</vt:lpstr>
      <vt:lpstr>Equations Used in Physics</vt:lpstr>
      <vt:lpstr>Suggestions/Requirements for Physics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Samantha</dc:creator>
  <cp:lastModifiedBy>Samantha</cp:lastModifiedBy>
  <cp:revision>26</cp:revision>
  <dcterms:created xsi:type="dcterms:W3CDTF">2017-08-13T02:04:19Z</dcterms:created>
  <dcterms:modified xsi:type="dcterms:W3CDTF">2017-09-11T11:21:08Z</dcterms:modified>
</cp:coreProperties>
</file>