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-8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66767" y="695322"/>
            <a:ext cx="4151325" cy="67092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842265" y="1615440"/>
            <a:ext cx="4631906" cy="87394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71744" y="5013382"/>
            <a:ext cx="5665771" cy="780140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10954" y="3208760"/>
            <a:ext cx="7760790" cy="3869481"/>
            <a:chOff x="0" y="0"/>
            <a:chExt cx="10347720" cy="5159308"/>
          </a:xfrm>
        </p:grpSpPr>
        <p:sp>
          <p:nvSpPr>
            <p:cNvPr id="6" name="TextBox 6"/>
            <p:cNvSpPr txBox="1"/>
            <p:nvPr/>
          </p:nvSpPr>
          <p:spPr>
            <a:xfrm>
              <a:off x="0" y="1360430"/>
              <a:ext cx="9900515" cy="3798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9999" spc="-199">
                  <a:solidFill>
                    <a:srgbClr val="632B2B"/>
                  </a:solidFill>
                  <a:latin typeface="Now Bold"/>
                </a:rPr>
                <a:t>Types of Numbers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9754" y="57150"/>
              <a:ext cx="10307966" cy="907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80"/>
                </a:lnSpc>
              </a:pPr>
              <a:r>
                <a:rPr lang="en-US" sz="4799" spc="-47">
                  <a:solidFill>
                    <a:srgbClr val="632B2B"/>
                  </a:solidFill>
                  <a:latin typeface="Now"/>
                </a:rPr>
                <a:t>Number Theory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9124" y="1386840"/>
            <a:ext cx="11798366" cy="8666119"/>
            <a:chOff x="0" y="0"/>
            <a:chExt cx="8813931" cy="6473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13931" cy="6473996"/>
            </a:xfrm>
            <a:custGeom>
              <a:avLst/>
              <a:gdLst/>
              <a:ahLst/>
              <a:cxnLst/>
              <a:rect l="l" t="t" r="r" b="b"/>
              <a:pathLst>
                <a:path w="8813931" h="6473996">
                  <a:moveTo>
                    <a:pt x="8689471" y="6473996"/>
                  </a:moveTo>
                  <a:lnTo>
                    <a:pt x="124460" y="6473996"/>
                  </a:lnTo>
                  <a:cubicBezTo>
                    <a:pt x="55880" y="6473996"/>
                    <a:pt x="0" y="6418116"/>
                    <a:pt x="0" y="6349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89471" y="0"/>
                  </a:lnTo>
                  <a:cubicBezTo>
                    <a:pt x="8758051" y="0"/>
                    <a:pt x="8813931" y="55880"/>
                    <a:pt x="8813931" y="124460"/>
                  </a:cubicBezTo>
                  <a:lnTo>
                    <a:pt x="8813931" y="6349536"/>
                  </a:lnTo>
                  <a:cubicBezTo>
                    <a:pt x="8813931" y="6418116"/>
                    <a:pt x="8758051" y="6473996"/>
                    <a:pt x="8689471" y="6473996"/>
                  </a:cubicBezTo>
                  <a:close/>
                </a:path>
              </a:pathLst>
            </a:custGeom>
            <a:solidFill>
              <a:srgbClr val="FFD4A9">
                <a:alpha val="6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587100" y="281113"/>
            <a:ext cx="9835978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Factors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84586" y="1602216"/>
            <a:ext cx="11095030" cy="8130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The factors of a number are all the whole numbers that divide into it without remainder.</a:t>
            </a:r>
          </a:p>
          <a:p>
            <a:pPr>
              <a:lnSpc>
                <a:spcPts val="5400"/>
              </a:lnSpc>
            </a:pPr>
            <a:endParaRPr/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For example the factors of 12 are:  1, 2, 3, 4, 6, 12</a:t>
            </a:r>
          </a:p>
          <a:p>
            <a:pPr>
              <a:lnSpc>
                <a:spcPts val="5400"/>
              </a:lnSpc>
            </a:pPr>
            <a:endParaRPr/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1 is a factor of every number.</a:t>
            </a:r>
          </a:p>
          <a:p>
            <a:pPr>
              <a:lnSpc>
                <a:spcPts val="5400"/>
              </a:lnSpc>
            </a:pPr>
            <a:endParaRPr/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Every number is a factor of itself.</a:t>
            </a:r>
          </a:p>
          <a:p>
            <a:pPr>
              <a:lnSpc>
                <a:spcPts val="5400"/>
              </a:lnSpc>
            </a:pPr>
            <a:endParaRPr/>
          </a:p>
          <a:p>
            <a:pPr marL="0" lvl="0" indent="0" algn="l">
              <a:lnSpc>
                <a:spcPts val="5400"/>
              </a:lnSpc>
              <a:spcBef>
                <a:spcPct val="0"/>
              </a:spcBef>
            </a:pPr>
            <a:r>
              <a:rPr lang="en-US" sz="3600">
                <a:solidFill>
                  <a:srgbClr val="632B2B"/>
                </a:solidFill>
                <a:latin typeface="Now"/>
              </a:rPr>
              <a:t>If the factors of 9 are 1, 3 and 9 then common factors of 12 &amp; 9 are 1 &amp; 3 while 3 is called the highest common factor (HCF) of 12 and 9.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281113"/>
            <a:ext cx="4879437" cy="94516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9124" y="1386840"/>
            <a:ext cx="11798366" cy="8666119"/>
            <a:chOff x="0" y="0"/>
            <a:chExt cx="8813931" cy="6473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13931" cy="6473996"/>
            </a:xfrm>
            <a:custGeom>
              <a:avLst/>
              <a:gdLst/>
              <a:ahLst/>
              <a:cxnLst/>
              <a:rect l="l" t="t" r="r" b="b"/>
              <a:pathLst>
                <a:path w="8813931" h="6473996">
                  <a:moveTo>
                    <a:pt x="8689471" y="6473996"/>
                  </a:moveTo>
                  <a:lnTo>
                    <a:pt x="124460" y="6473996"/>
                  </a:lnTo>
                  <a:cubicBezTo>
                    <a:pt x="55880" y="6473996"/>
                    <a:pt x="0" y="6418116"/>
                    <a:pt x="0" y="6349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89471" y="0"/>
                  </a:lnTo>
                  <a:cubicBezTo>
                    <a:pt x="8758051" y="0"/>
                    <a:pt x="8813931" y="55880"/>
                    <a:pt x="8813931" y="124460"/>
                  </a:cubicBezTo>
                  <a:lnTo>
                    <a:pt x="8813931" y="6349536"/>
                  </a:lnTo>
                  <a:cubicBezTo>
                    <a:pt x="8813931" y="6418116"/>
                    <a:pt x="8758051" y="6473996"/>
                    <a:pt x="8689471" y="6473996"/>
                  </a:cubicBezTo>
                  <a:close/>
                </a:path>
              </a:pathLst>
            </a:custGeom>
            <a:solidFill>
              <a:srgbClr val="FFD4A9">
                <a:alpha val="6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587100" y="281113"/>
            <a:ext cx="9835978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Multiples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84586" y="1951865"/>
            <a:ext cx="11095030" cy="7440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Multiples are formed by multiplying a number by a whole number for example, the multiples of 6 are: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6 x 1  = 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6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6 x 2  = 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12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6 x 3  = 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18</a:t>
            </a:r>
          </a:p>
          <a:p>
            <a:pPr>
              <a:lnSpc>
                <a:spcPts val="5399"/>
              </a:lnSpc>
            </a:pPr>
            <a:endParaRPr/>
          </a:p>
          <a:p>
            <a:pPr marL="0" lvl="0" indent="0" algn="l">
              <a:lnSpc>
                <a:spcPts val="5400"/>
              </a:lnSpc>
              <a:spcBef>
                <a:spcPct val="0"/>
              </a:spcBef>
            </a:pPr>
            <a:r>
              <a:rPr lang="en-US" sz="3599">
                <a:solidFill>
                  <a:srgbClr val="632B2B"/>
                </a:solidFill>
                <a:latin typeface="Now"/>
              </a:rPr>
              <a:t>The multiples above are 6, 12 and 18 etc . . 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 r="2289" b="31356"/>
          <a:stretch>
            <a:fillRect/>
          </a:stretch>
        </p:blipFill>
        <p:spPr>
          <a:xfrm>
            <a:off x="-678123" y="6188801"/>
            <a:ext cx="7007248" cy="40981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85196" y="1779000"/>
            <a:ext cx="5431842" cy="7479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41372" y="159874"/>
            <a:ext cx="6665825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Exercise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03439" y="1265601"/>
            <a:ext cx="11520291" cy="8241119"/>
            <a:chOff x="0" y="0"/>
            <a:chExt cx="9305547" cy="66567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05548" cy="6656787"/>
            </a:xfrm>
            <a:custGeom>
              <a:avLst/>
              <a:gdLst/>
              <a:ahLst/>
              <a:cxnLst/>
              <a:rect l="l" t="t" r="r" b="b"/>
              <a:pathLst>
                <a:path w="9305548" h="6656787">
                  <a:moveTo>
                    <a:pt x="9181087" y="6656787"/>
                  </a:moveTo>
                  <a:lnTo>
                    <a:pt x="124460" y="6656787"/>
                  </a:lnTo>
                  <a:cubicBezTo>
                    <a:pt x="55880" y="6656787"/>
                    <a:pt x="0" y="6600906"/>
                    <a:pt x="0" y="6532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181088" y="0"/>
                  </a:lnTo>
                  <a:cubicBezTo>
                    <a:pt x="9249667" y="0"/>
                    <a:pt x="9305548" y="55880"/>
                    <a:pt x="9305548" y="124460"/>
                  </a:cubicBezTo>
                  <a:lnTo>
                    <a:pt x="9305548" y="6532327"/>
                  </a:lnTo>
                  <a:cubicBezTo>
                    <a:pt x="9305548" y="6600906"/>
                    <a:pt x="9249667" y="6656787"/>
                    <a:pt x="9181088" y="6656787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978622"/>
            <a:ext cx="11095030" cy="471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 1.  List  the natural numbers between 6 and 16.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2.  List the whole numbers between 23 and 32.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3.  List the integers from -16 to -6.</a:t>
            </a:r>
          </a:p>
          <a:p>
            <a:pPr>
              <a:lnSpc>
                <a:spcPts val="5399"/>
              </a:lnSpc>
            </a:pPr>
            <a:endParaRPr/>
          </a:p>
          <a:p>
            <a:pPr algn="l">
              <a:lnSpc>
                <a:spcPts val="5400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85196" y="1779000"/>
            <a:ext cx="5431842" cy="7479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41372" y="159874"/>
            <a:ext cx="6665825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Exercise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03439" y="1265601"/>
            <a:ext cx="11520291" cy="8241119"/>
            <a:chOff x="0" y="0"/>
            <a:chExt cx="9305547" cy="66567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05548" cy="6656787"/>
            </a:xfrm>
            <a:custGeom>
              <a:avLst/>
              <a:gdLst/>
              <a:ahLst/>
              <a:cxnLst/>
              <a:rect l="l" t="t" r="r" b="b"/>
              <a:pathLst>
                <a:path w="9305548" h="6656787">
                  <a:moveTo>
                    <a:pt x="9181087" y="6656787"/>
                  </a:moveTo>
                  <a:lnTo>
                    <a:pt x="124460" y="6656787"/>
                  </a:lnTo>
                  <a:cubicBezTo>
                    <a:pt x="55880" y="6656787"/>
                    <a:pt x="0" y="6600906"/>
                    <a:pt x="0" y="6532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181088" y="0"/>
                  </a:lnTo>
                  <a:cubicBezTo>
                    <a:pt x="9249667" y="0"/>
                    <a:pt x="9305548" y="55880"/>
                    <a:pt x="9305548" y="124460"/>
                  </a:cubicBezTo>
                  <a:lnTo>
                    <a:pt x="9305548" y="6532327"/>
                  </a:lnTo>
                  <a:cubicBezTo>
                    <a:pt x="9305548" y="6600906"/>
                    <a:pt x="9249667" y="6656787"/>
                    <a:pt x="9181088" y="6656787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638498"/>
            <a:ext cx="11095030" cy="54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 1.  List  the natural numbers between 6 and 16.</a:t>
            </a: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 Bold"/>
              </a:rPr>
              <a:t>Ans:  7, 8, 9, 10, 11, 12, 13, 14, 15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2.  List the whole numbers between 23 and 32.</a:t>
            </a: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 Bold"/>
              </a:rPr>
              <a:t>Ans:  24, 25, 26, 27, 28, 29, 30, 31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3.  List the integers from -16 to -6.</a:t>
            </a:r>
          </a:p>
          <a:p>
            <a:pPr algn="l">
              <a:lnSpc>
                <a:spcPts val="5400"/>
              </a:lnSpc>
              <a:spcBef>
                <a:spcPct val="0"/>
              </a:spcBef>
            </a:pPr>
            <a:r>
              <a:rPr lang="en-US" sz="3599">
                <a:solidFill>
                  <a:srgbClr val="632B2B"/>
                </a:solidFill>
                <a:latin typeface="Now Bold"/>
              </a:rPr>
              <a:t>Ans:  -16, -15, -14, -13, -12, -11, -10, -9, -8, -7, -6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85196" y="1779000"/>
            <a:ext cx="5431842" cy="7479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41372" y="159874"/>
            <a:ext cx="6665825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Exercise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03439" y="1265601"/>
            <a:ext cx="11520291" cy="8241119"/>
            <a:chOff x="0" y="0"/>
            <a:chExt cx="9305547" cy="66567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05548" cy="6656787"/>
            </a:xfrm>
            <a:custGeom>
              <a:avLst/>
              <a:gdLst/>
              <a:ahLst/>
              <a:cxnLst/>
              <a:rect l="l" t="t" r="r" b="b"/>
              <a:pathLst>
                <a:path w="9305548" h="6656787">
                  <a:moveTo>
                    <a:pt x="9181087" y="6656787"/>
                  </a:moveTo>
                  <a:lnTo>
                    <a:pt x="124460" y="6656787"/>
                  </a:lnTo>
                  <a:cubicBezTo>
                    <a:pt x="55880" y="6656787"/>
                    <a:pt x="0" y="6600906"/>
                    <a:pt x="0" y="6532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181088" y="0"/>
                  </a:lnTo>
                  <a:cubicBezTo>
                    <a:pt x="9249667" y="0"/>
                    <a:pt x="9305548" y="55880"/>
                    <a:pt x="9305548" y="124460"/>
                  </a:cubicBezTo>
                  <a:lnTo>
                    <a:pt x="9305548" y="6532327"/>
                  </a:lnTo>
                  <a:cubicBezTo>
                    <a:pt x="9305548" y="6600906"/>
                    <a:pt x="9249667" y="6656787"/>
                    <a:pt x="9181088" y="6656787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958250"/>
            <a:ext cx="11095030" cy="676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4.  Insert the sign &gt; or &lt; to make the following statements true: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a.  3 ........... 5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b.  - 3  ............ -5 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c.  - 3  ............  5</a:t>
            </a:r>
          </a:p>
          <a:p>
            <a:pPr>
              <a:lnSpc>
                <a:spcPts val="5399"/>
              </a:lnSpc>
            </a:pPr>
            <a:endParaRPr/>
          </a:p>
          <a:p>
            <a:pPr algn="l">
              <a:lnSpc>
                <a:spcPts val="5400"/>
              </a:lnSpc>
              <a:spcBef>
                <a:spcPct val="0"/>
              </a:spcBef>
            </a:pPr>
            <a:r>
              <a:rPr lang="en-US" sz="3599">
                <a:solidFill>
                  <a:srgbClr val="632B2B"/>
                </a:solidFill>
                <a:latin typeface="Now"/>
              </a:rPr>
              <a:t>d.  3  ............  -5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85196" y="1779000"/>
            <a:ext cx="5431842" cy="7479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41372" y="159874"/>
            <a:ext cx="6665825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Exercise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03439" y="1265601"/>
            <a:ext cx="11520291" cy="8241119"/>
            <a:chOff x="0" y="0"/>
            <a:chExt cx="9305547" cy="66567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05548" cy="6656787"/>
            </a:xfrm>
            <a:custGeom>
              <a:avLst/>
              <a:gdLst/>
              <a:ahLst/>
              <a:cxnLst/>
              <a:rect l="l" t="t" r="r" b="b"/>
              <a:pathLst>
                <a:path w="9305548" h="6656787">
                  <a:moveTo>
                    <a:pt x="9181087" y="6656787"/>
                  </a:moveTo>
                  <a:lnTo>
                    <a:pt x="124460" y="6656787"/>
                  </a:lnTo>
                  <a:cubicBezTo>
                    <a:pt x="55880" y="6656787"/>
                    <a:pt x="0" y="6600906"/>
                    <a:pt x="0" y="6532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181088" y="0"/>
                  </a:lnTo>
                  <a:cubicBezTo>
                    <a:pt x="9249667" y="0"/>
                    <a:pt x="9305548" y="55880"/>
                    <a:pt x="9305548" y="124460"/>
                  </a:cubicBezTo>
                  <a:lnTo>
                    <a:pt x="9305548" y="6532327"/>
                  </a:lnTo>
                  <a:cubicBezTo>
                    <a:pt x="9305548" y="6600906"/>
                    <a:pt x="9249667" y="6656787"/>
                    <a:pt x="9181088" y="6656787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958250"/>
            <a:ext cx="11095030" cy="676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4.  Insert the sign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&gt;</a:t>
            </a:r>
            <a:r>
              <a:rPr lang="en-US" sz="3599">
                <a:solidFill>
                  <a:srgbClr val="632B2B"/>
                </a:solidFill>
                <a:latin typeface="Now"/>
              </a:rPr>
              <a:t> or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&lt; </a:t>
            </a:r>
            <a:r>
              <a:rPr lang="en-US" sz="3599">
                <a:solidFill>
                  <a:srgbClr val="632B2B"/>
                </a:solidFill>
                <a:latin typeface="Now"/>
              </a:rPr>
              <a:t>to make the following statements true: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a.  3 &lt; 5                       </a:t>
            </a:r>
            <a:r>
              <a:rPr lang="en-US" sz="3599">
                <a:solidFill>
                  <a:srgbClr val="A84388"/>
                </a:solidFill>
                <a:latin typeface="Now Bold"/>
              </a:rPr>
              <a:t>&lt;  is the less than sign 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b.  - 3  &gt; -5                  </a:t>
            </a:r>
            <a:r>
              <a:rPr lang="en-US" sz="3599">
                <a:solidFill>
                  <a:srgbClr val="A84388"/>
                </a:solidFill>
                <a:latin typeface="Now Bold"/>
              </a:rPr>
              <a:t>&gt;  is the greater than sign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c.  - 3  &lt;  5</a:t>
            </a:r>
          </a:p>
          <a:p>
            <a:pPr>
              <a:lnSpc>
                <a:spcPts val="5399"/>
              </a:lnSpc>
            </a:pPr>
            <a:endParaRPr/>
          </a:p>
          <a:p>
            <a:pPr algn="l">
              <a:lnSpc>
                <a:spcPts val="5400"/>
              </a:lnSpc>
              <a:spcBef>
                <a:spcPct val="0"/>
              </a:spcBef>
            </a:pPr>
            <a:r>
              <a:rPr lang="en-US" sz="3599">
                <a:solidFill>
                  <a:srgbClr val="632B2B"/>
                </a:solidFill>
                <a:latin typeface="Now"/>
              </a:rPr>
              <a:t>d.  3  &gt;  -5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85196" y="1779000"/>
            <a:ext cx="5431842" cy="7479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41372" y="159874"/>
            <a:ext cx="6665825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Exercise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03439" y="1265601"/>
            <a:ext cx="11520291" cy="8241119"/>
            <a:chOff x="0" y="0"/>
            <a:chExt cx="9305547" cy="66567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05548" cy="6656787"/>
            </a:xfrm>
            <a:custGeom>
              <a:avLst/>
              <a:gdLst/>
              <a:ahLst/>
              <a:cxnLst/>
              <a:rect l="l" t="t" r="r" b="b"/>
              <a:pathLst>
                <a:path w="9305548" h="6656787">
                  <a:moveTo>
                    <a:pt x="9181087" y="6656787"/>
                  </a:moveTo>
                  <a:lnTo>
                    <a:pt x="124460" y="6656787"/>
                  </a:lnTo>
                  <a:cubicBezTo>
                    <a:pt x="55880" y="6656787"/>
                    <a:pt x="0" y="6600906"/>
                    <a:pt x="0" y="6532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181088" y="0"/>
                  </a:lnTo>
                  <a:cubicBezTo>
                    <a:pt x="9249667" y="0"/>
                    <a:pt x="9305548" y="55880"/>
                    <a:pt x="9305548" y="124460"/>
                  </a:cubicBezTo>
                  <a:lnTo>
                    <a:pt x="9305548" y="6532327"/>
                  </a:lnTo>
                  <a:cubicBezTo>
                    <a:pt x="9305548" y="6600906"/>
                    <a:pt x="9249667" y="6656787"/>
                    <a:pt x="9181088" y="6656787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278002"/>
            <a:ext cx="11095030" cy="8121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4.  Insert the sign &gt; or &lt; to make the following statements true: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Now"/>
              </a:rPr>
              <a:t>e.  - 1  ..............  1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Now"/>
              </a:rPr>
              <a:t>f.  - 1  .............. 0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Now"/>
              </a:rPr>
              <a:t>g.  1  ..............  0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Now"/>
              </a:rPr>
              <a:t>h.  5  ...............  - 5</a:t>
            </a:r>
          </a:p>
          <a:p>
            <a:pPr>
              <a:lnSpc>
                <a:spcPts val="5399"/>
              </a:lnSpc>
            </a:pPr>
            <a:endParaRPr/>
          </a:p>
          <a:p>
            <a:pPr algn="l">
              <a:lnSpc>
                <a:spcPts val="5400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Now"/>
              </a:rPr>
              <a:t>i  0  ..............  - 100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85196" y="1779000"/>
            <a:ext cx="5431842" cy="7479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41372" y="159874"/>
            <a:ext cx="6665825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Exercise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03439" y="1265601"/>
            <a:ext cx="11520291" cy="8241119"/>
            <a:chOff x="0" y="0"/>
            <a:chExt cx="9305547" cy="66567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05548" cy="6656787"/>
            </a:xfrm>
            <a:custGeom>
              <a:avLst/>
              <a:gdLst/>
              <a:ahLst/>
              <a:cxnLst/>
              <a:rect l="l" t="t" r="r" b="b"/>
              <a:pathLst>
                <a:path w="9305548" h="6656787">
                  <a:moveTo>
                    <a:pt x="9181087" y="6656787"/>
                  </a:moveTo>
                  <a:lnTo>
                    <a:pt x="124460" y="6656787"/>
                  </a:lnTo>
                  <a:cubicBezTo>
                    <a:pt x="55880" y="6656787"/>
                    <a:pt x="0" y="6600906"/>
                    <a:pt x="0" y="6532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181088" y="0"/>
                  </a:lnTo>
                  <a:cubicBezTo>
                    <a:pt x="9249667" y="0"/>
                    <a:pt x="9305548" y="55880"/>
                    <a:pt x="9305548" y="124460"/>
                  </a:cubicBezTo>
                  <a:lnTo>
                    <a:pt x="9305548" y="6532327"/>
                  </a:lnTo>
                  <a:cubicBezTo>
                    <a:pt x="9305548" y="6600906"/>
                    <a:pt x="9249667" y="6656787"/>
                    <a:pt x="9181088" y="6656787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278002"/>
            <a:ext cx="11095030" cy="8121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4.  Insert the sign &gt; or &lt; to make the following statements true: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Now"/>
              </a:rPr>
              <a:t>e.  - 1  &lt;  1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Now"/>
              </a:rPr>
              <a:t>f.  - 1  &lt; 0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Now"/>
              </a:rPr>
              <a:t>g.  1  &gt;  0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Now"/>
              </a:rPr>
              <a:t>h.  5  &gt;  - 5</a:t>
            </a:r>
          </a:p>
          <a:p>
            <a:pPr>
              <a:lnSpc>
                <a:spcPts val="5399"/>
              </a:lnSpc>
            </a:pPr>
            <a:endParaRPr/>
          </a:p>
          <a:p>
            <a:pPr algn="l">
              <a:lnSpc>
                <a:spcPts val="5400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Now"/>
              </a:rPr>
              <a:t>i  0  &gt;  - 100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85196" y="1779000"/>
            <a:ext cx="5431842" cy="7479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41372" y="159874"/>
            <a:ext cx="6665825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Exercise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03439" y="1265601"/>
            <a:ext cx="11520291" cy="8241119"/>
            <a:chOff x="0" y="0"/>
            <a:chExt cx="9305547" cy="66567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05548" cy="6656787"/>
            </a:xfrm>
            <a:custGeom>
              <a:avLst/>
              <a:gdLst/>
              <a:ahLst/>
              <a:cxnLst/>
              <a:rect l="l" t="t" r="r" b="b"/>
              <a:pathLst>
                <a:path w="9305548" h="6656787">
                  <a:moveTo>
                    <a:pt x="9181087" y="6656787"/>
                  </a:moveTo>
                  <a:lnTo>
                    <a:pt x="124460" y="6656787"/>
                  </a:lnTo>
                  <a:cubicBezTo>
                    <a:pt x="55880" y="6656787"/>
                    <a:pt x="0" y="6600906"/>
                    <a:pt x="0" y="6532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181088" y="0"/>
                  </a:lnTo>
                  <a:cubicBezTo>
                    <a:pt x="9249667" y="0"/>
                    <a:pt x="9305548" y="55880"/>
                    <a:pt x="9305548" y="124460"/>
                  </a:cubicBezTo>
                  <a:lnTo>
                    <a:pt x="9305548" y="6532327"/>
                  </a:lnTo>
                  <a:cubicBezTo>
                    <a:pt x="9305548" y="6600906"/>
                    <a:pt x="9249667" y="6656787"/>
                    <a:pt x="9181088" y="6656787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618126"/>
            <a:ext cx="11095030" cy="7440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5.  What is the smallest whole?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6.  What is the largest whole number?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7.  What is smallest integer?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8.  What is the largest integer?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9.  What is the smallest natural number?</a:t>
            </a:r>
          </a:p>
          <a:p>
            <a:pPr>
              <a:lnSpc>
                <a:spcPts val="5399"/>
              </a:lnSpc>
            </a:pPr>
            <a:endParaRPr/>
          </a:p>
          <a:p>
            <a:pPr algn="l">
              <a:lnSpc>
                <a:spcPts val="5400"/>
              </a:lnSpc>
              <a:spcBef>
                <a:spcPct val="0"/>
              </a:spcBef>
            </a:pPr>
            <a:r>
              <a:rPr lang="en-US" sz="3599">
                <a:solidFill>
                  <a:srgbClr val="632B2B"/>
                </a:solidFill>
                <a:latin typeface="Now"/>
              </a:rPr>
              <a:t>10.  What is the largest natural number?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85196" y="1779000"/>
            <a:ext cx="5431842" cy="7479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41372" y="159874"/>
            <a:ext cx="6665825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Exercise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03439" y="1265601"/>
            <a:ext cx="11520291" cy="8241119"/>
            <a:chOff x="0" y="0"/>
            <a:chExt cx="9305547" cy="66567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05548" cy="6656787"/>
            </a:xfrm>
            <a:custGeom>
              <a:avLst/>
              <a:gdLst/>
              <a:ahLst/>
              <a:cxnLst/>
              <a:rect l="l" t="t" r="r" b="b"/>
              <a:pathLst>
                <a:path w="9305548" h="6656787">
                  <a:moveTo>
                    <a:pt x="9181087" y="6656787"/>
                  </a:moveTo>
                  <a:lnTo>
                    <a:pt x="124460" y="6656787"/>
                  </a:lnTo>
                  <a:cubicBezTo>
                    <a:pt x="55880" y="6656787"/>
                    <a:pt x="0" y="6600906"/>
                    <a:pt x="0" y="65323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181088" y="0"/>
                  </a:lnTo>
                  <a:cubicBezTo>
                    <a:pt x="9249667" y="0"/>
                    <a:pt x="9305548" y="55880"/>
                    <a:pt x="9305548" y="124460"/>
                  </a:cubicBezTo>
                  <a:lnTo>
                    <a:pt x="9305548" y="6532327"/>
                  </a:lnTo>
                  <a:cubicBezTo>
                    <a:pt x="9305548" y="6600906"/>
                    <a:pt x="9249667" y="6656787"/>
                    <a:pt x="9181088" y="6656787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618126"/>
            <a:ext cx="11095030" cy="7440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5.  What is the smallest whole?  </a:t>
            </a:r>
            <a:r>
              <a:rPr lang="en-US" sz="3600">
                <a:solidFill>
                  <a:srgbClr val="632B2B"/>
                </a:solidFill>
                <a:latin typeface="Now Bold"/>
              </a:rPr>
              <a:t>0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6.  What is the largest whole number? 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unknown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7.  What is smallest integer?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unknown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8.  What is the largest integer?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unknown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9.  What is the smallest natural number?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1</a:t>
            </a:r>
          </a:p>
          <a:p>
            <a:pPr>
              <a:lnSpc>
                <a:spcPts val="5399"/>
              </a:lnSpc>
            </a:pPr>
            <a:endParaRPr/>
          </a:p>
          <a:p>
            <a:pPr algn="l">
              <a:lnSpc>
                <a:spcPts val="5400"/>
              </a:lnSpc>
              <a:spcBef>
                <a:spcPct val="0"/>
              </a:spcBef>
            </a:pPr>
            <a:r>
              <a:rPr lang="en-US" sz="3599">
                <a:solidFill>
                  <a:srgbClr val="632B2B"/>
                </a:solidFill>
                <a:latin typeface="Now"/>
              </a:rPr>
              <a:t>10.  What is the largest natural number?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unknown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88268" y="3811682"/>
            <a:ext cx="6303082" cy="5446618"/>
            <a:chOff x="0" y="0"/>
            <a:chExt cx="3273470" cy="2828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3470" cy="2828670"/>
            </a:xfrm>
            <a:custGeom>
              <a:avLst/>
              <a:gdLst/>
              <a:ahLst/>
              <a:cxnLst/>
              <a:rect l="l" t="t" r="r" b="b"/>
              <a:pathLst>
                <a:path w="3273470" h="2828670">
                  <a:moveTo>
                    <a:pt x="3149010" y="2828670"/>
                  </a:moveTo>
                  <a:lnTo>
                    <a:pt x="124460" y="2828670"/>
                  </a:lnTo>
                  <a:cubicBezTo>
                    <a:pt x="55880" y="2828670"/>
                    <a:pt x="0" y="2772790"/>
                    <a:pt x="0" y="27042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49010" y="0"/>
                  </a:lnTo>
                  <a:cubicBezTo>
                    <a:pt x="3217590" y="0"/>
                    <a:pt x="3273470" y="55880"/>
                    <a:pt x="3273470" y="124460"/>
                  </a:cubicBezTo>
                  <a:lnTo>
                    <a:pt x="3273470" y="2704210"/>
                  </a:lnTo>
                  <a:cubicBezTo>
                    <a:pt x="3273470" y="2772790"/>
                    <a:pt x="3217590" y="2828670"/>
                    <a:pt x="3149010" y="2828670"/>
                  </a:cubicBezTo>
                  <a:close/>
                </a:path>
              </a:pathLst>
            </a:custGeom>
            <a:solidFill>
              <a:srgbClr val="FFF3E2">
                <a:alpha val="6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839213" y="363375"/>
            <a:ext cx="8214427" cy="292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18"/>
              </a:lnSpc>
            </a:pPr>
            <a:r>
              <a:rPr lang="en-US" sz="9515" spc="-190">
                <a:solidFill>
                  <a:srgbClr val="632B2B"/>
                </a:solidFill>
                <a:latin typeface="Now Bold"/>
              </a:rPr>
              <a:t>Types of Numbers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93000" y="3947083"/>
            <a:ext cx="7466874" cy="5311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7"/>
              </a:lnSpc>
            </a:pPr>
            <a:r>
              <a:rPr lang="en-US" sz="3171">
                <a:solidFill>
                  <a:srgbClr val="632B2B"/>
                </a:solidFill>
                <a:latin typeface="Now"/>
              </a:rPr>
              <a:t>•Natural</a:t>
            </a:r>
          </a:p>
          <a:p>
            <a:pPr>
              <a:lnSpc>
                <a:spcPts val="4757"/>
              </a:lnSpc>
            </a:pPr>
            <a:r>
              <a:rPr lang="en-US" sz="3171">
                <a:solidFill>
                  <a:srgbClr val="632B2B"/>
                </a:solidFill>
                <a:latin typeface="Now"/>
              </a:rPr>
              <a:t>•Whole </a:t>
            </a:r>
          </a:p>
          <a:p>
            <a:pPr>
              <a:lnSpc>
                <a:spcPts val="4757"/>
              </a:lnSpc>
            </a:pPr>
            <a:r>
              <a:rPr lang="en-US" sz="3171">
                <a:solidFill>
                  <a:srgbClr val="632B2B"/>
                </a:solidFill>
                <a:latin typeface="Now"/>
              </a:rPr>
              <a:t>•Integers</a:t>
            </a:r>
          </a:p>
          <a:p>
            <a:pPr>
              <a:lnSpc>
                <a:spcPts val="4757"/>
              </a:lnSpc>
            </a:pPr>
            <a:r>
              <a:rPr lang="en-US" sz="3171">
                <a:solidFill>
                  <a:srgbClr val="632B2B"/>
                </a:solidFill>
                <a:latin typeface="Now"/>
              </a:rPr>
              <a:t>•Rational</a:t>
            </a:r>
          </a:p>
          <a:p>
            <a:pPr>
              <a:lnSpc>
                <a:spcPts val="4757"/>
              </a:lnSpc>
            </a:pPr>
            <a:r>
              <a:rPr lang="en-US" sz="3171">
                <a:solidFill>
                  <a:srgbClr val="632B2B"/>
                </a:solidFill>
                <a:latin typeface="Now"/>
              </a:rPr>
              <a:t>•Odd and Even </a:t>
            </a:r>
          </a:p>
          <a:p>
            <a:pPr>
              <a:lnSpc>
                <a:spcPts val="4757"/>
              </a:lnSpc>
            </a:pPr>
            <a:r>
              <a:rPr lang="en-US" sz="3171">
                <a:solidFill>
                  <a:srgbClr val="632B2B"/>
                </a:solidFill>
                <a:latin typeface="Now"/>
              </a:rPr>
              <a:t>•Prime</a:t>
            </a:r>
          </a:p>
          <a:p>
            <a:pPr>
              <a:lnSpc>
                <a:spcPts val="4757"/>
              </a:lnSpc>
            </a:pPr>
            <a:r>
              <a:rPr lang="en-US" sz="3171">
                <a:solidFill>
                  <a:srgbClr val="632B2B"/>
                </a:solidFill>
                <a:latin typeface="Now"/>
              </a:rPr>
              <a:t>•Composite</a:t>
            </a:r>
          </a:p>
          <a:p>
            <a:pPr>
              <a:lnSpc>
                <a:spcPts val="4757"/>
              </a:lnSpc>
            </a:pPr>
            <a:r>
              <a:rPr lang="en-US" sz="3171">
                <a:solidFill>
                  <a:srgbClr val="632B2B"/>
                </a:solidFill>
                <a:latin typeface="Now"/>
              </a:rPr>
              <a:t>•Factors</a:t>
            </a:r>
          </a:p>
          <a:p>
            <a:pPr>
              <a:lnSpc>
                <a:spcPts val="4757"/>
              </a:lnSpc>
            </a:pPr>
            <a:r>
              <a:rPr lang="en-US" sz="3171">
                <a:solidFill>
                  <a:srgbClr val="632B2B"/>
                </a:solidFill>
                <a:latin typeface="Now"/>
              </a:rPr>
              <a:t>•Multiples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7585" y="1824708"/>
            <a:ext cx="7837681" cy="78770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0" y="1559053"/>
            <a:ext cx="4436302" cy="859332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96655" y="1985834"/>
            <a:ext cx="8115300" cy="595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</a:pPr>
            <a:r>
              <a:rPr lang="en-US" sz="5600" spc="-112">
                <a:solidFill>
                  <a:srgbClr val="FFF3E2"/>
                </a:solidFill>
                <a:latin typeface="Now Bold"/>
              </a:rPr>
              <a:t>The highest common factor and the lowest common multiple of a set of numbers are determined by prime numbers.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041690" y="5737631"/>
            <a:ext cx="3769087" cy="44147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33953" y="1982921"/>
            <a:ext cx="8294045" cy="78171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05980" y="236887"/>
            <a:ext cx="8883667" cy="194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 spc="-84">
                <a:solidFill>
                  <a:srgbClr val="632B2B"/>
                </a:solidFill>
                <a:latin typeface="Now Bold"/>
              </a:rPr>
              <a:t>Determining the Highest Common Factor, H.C.F., of numbers grouped together.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7998" y="2294824"/>
            <a:ext cx="8561648" cy="231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199">
                <a:solidFill>
                  <a:srgbClr val="E740A7"/>
                </a:solidFill>
                <a:latin typeface="Now"/>
              </a:rPr>
              <a:t>Find the H.C.F of 3, 6 and 10</a:t>
            </a:r>
          </a:p>
          <a:p>
            <a:pPr>
              <a:lnSpc>
                <a:spcPts val="6299"/>
              </a:lnSpc>
            </a:pPr>
            <a:endParaRPr/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4199">
                <a:solidFill>
                  <a:srgbClr val="E740A7"/>
                </a:solidFill>
                <a:latin typeface="Now"/>
              </a:rPr>
              <a:t>       3               6               10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33953" y="1982921"/>
            <a:ext cx="8294045" cy="78171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05980" y="236887"/>
            <a:ext cx="8883667" cy="194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 spc="-84">
                <a:solidFill>
                  <a:srgbClr val="632B2B"/>
                </a:solidFill>
                <a:latin typeface="Now Bold"/>
              </a:rPr>
              <a:t>Determining the Highest Common Factor, H.C.F., of numbers grouped together.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7998" y="2294824"/>
            <a:ext cx="8561648" cy="231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199">
                <a:solidFill>
                  <a:srgbClr val="E740A7"/>
                </a:solidFill>
                <a:latin typeface="Now"/>
              </a:rPr>
              <a:t>Find the H.C.F of 18, 36 and 40</a:t>
            </a:r>
          </a:p>
          <a:p>
            <a:pPr>
              <a:lnSpc>
                <a:spcPts val="6299"/>
              </a:lnSpc>
            </a:pPr>
            <a:endParaRPr/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4199">
                <a:solidFill>
                  <a:srgbClr val="E740A7"/>
                </a:solidFill>
                <a:latin typeface="Now"/>
              </a:rPr>
              <a:t>       18             36           40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33953" y="1982921"/>
            <a:ext cx="8294045" cy="78171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05980" y="236887"/>
            <a:ext cx="8883667" cy="194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 spc="-84">
                <a:solidFill>
                  <a:srgbClr val="632B2B"/>
                </a:solidFill>
                <a:latin typeface="Now Bold"/>
              </a:rPr>
              <a:t>Determining the Highest Common Factor, H.C.F., of numbers grouped together.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7998" y="2294824"/>
            <a:ext cx="8561648" cy="231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199">
                <a:solidFill>
                  <a:srgbClr val="E740A7"/>
                </a:solidFill>
                <a:latin typeface="Now"/>
              </a:rPr>
              <a:t>Find the H.C.F of 24, 36 and 60</a:t>
            </a:r>
          </a:p>
          <a:p>
            <a:pPr>
              <a:lnSpc>
                <a:spcPts val="6299"/>
              </a:lnSpc>
            </a:pPr>
            <a:endParaRPr/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4199">
                <a:solidFill>
                  <a:srgbClr val="E740A7"/>
                </a:solidFill>
                <a:latin typeface="Now"/>
              </a:rPr>
              <a:t>       24             36           60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07354" y="560515"/>
            <a:ext cx="11582293" cy="129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 spc="-84">
                <a:solidFill>
                  <a:srgbClr val="632B2B"/>
                </a:solidFill>
                <a:latin typeface="Now Bold"/>
              </a:rPr>
              <a:t>Determining the Lowest Common Multiple, L.C.M., of numbers grouped together.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17676" y="2294824"/>
            <a:ext cx="8561648" cy="231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199">
                <a:solidFill>
                  <a:srgbClr val="E740A7"/>
                </a:solidFill>
                <a:latin typeface="Now"/>
              </a:rPr>
              <a:t>Find the L.C.M of 2, 3 and 5</a:t>
            </a:r>
          </a:p>
          <a:p>
            <a:pPr>
              <a:lnSpc>
                <a:spcPts val="6299"/>
              </a:lnSpc>
            </a:pPr>
            <a:endParaRPr/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4199">
                <a:solidFill>
                  <a:srgbClr val="E740A7"/>
                </a:solidFill>
                <a:latin typeface="Now"/>
              </a:rPr>
              <a:t>       2               3              5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33651" y="1028700"/>
            <a:ext cx="4461181" cy="864151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07354" y="560515"/>
            <a:ext cx="11582293" cy="129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 spc="-84">
                <a:solidFill>
                  <a:srgbClr val="632B2B"/>
                </a:solidFill>
                <a:latin typeface="Now Bold"/>
              </a:rPr>
              <a:t>Determining the Lowest Common Multiple, L.C.M., of numbers grouped together.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17676" y="2294824"/>
            <a:ext cx="8561648" cy="231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199">
                <a:solidFill>
                  <a:srgbClr val="E740A7"/>
                </a:solidFill>
                <a:latin typeface="Now"/>
              </a:rPr>
              <a:t>Find the L.C.M of 6, 12 and 15</a:t>
            </a:r>
          </a:p>
          <a:p>
            <a:pPr>
              <a:lnSpc>
                <a:spcPts val="6299"/>
              </a:lnSpc>
            </a:pPr>
            <a:endParaRPr/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4199">
                <a:solidFill>
                  <a:srgbClr val="E740A7"/>
                </a:solidFill>
                <a:latin typeface="Now"/>
              </a:rPr>
              <a:t>       6               12              15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33651" y="1028700"/>
            <a:ext cx="4461181" cy="864151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07354" y="560515"/>
            <a:ext cx="11582293" cy="129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 spc="-84">
                <a:solidFill>
                  <a:srgbClr val="632B2B"/>
                </a:solidFill>
                <a:latin typeface="Now Bold"/>
              </a:rPr>
              <a:t>Determining the Lowest Common Multiple, L.C.M., of numbers grouped together.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17676" y="2294824"/>
            <a:ext cx="8561648" cy="231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199">
                <a:solidFill>
                  <a:srgbClr val="7F24A8"/>
                </a:solidFill>
                <a:latin typeface="Now"/>
              </a:rPr>
              <a:t>Find the L.C.M of 12, 18 and 42</a:t>
            </a:r>
          </a:p>
          <a:p>
            <a:pPr>
              <a:lnSpc>
                <a:spcPts val="6299"/>
              </a:lnSpc>
            </a:pPr>
            <a:endParaRPr/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4199">
                <a:solidFill>
                  <a:srgbClr val="7F24A8"/>
                </a:solidFill>
                <a:latin typeface="Now"/>
              </a:rPr>
              <a:t>       12               18              42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33651" y="1028700"/>
            <a:ext cx="4461181" cy="864151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07354" y="560515"/>
            <a:ext cx="11582293" cy="129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 spc="-84">
                <a:solidFill>
                  <a:srgbClr val="632B2B"/>
                </a:solidFill>
                <a:latin typeface="Now Bold"/>
              </a:rPr>
              <a:t>Determining the Lowest Common Multiple, L.C.M., of numbers grouped together.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17676" y="2294824"/>
            <a:ext cx="8561648" cy="231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199">
                <a:solidFill>
                  <a:srgbClr val="7F24A8"/>
                </a:solidFill>
                <a:latin typeface="Now"/>
              </a:rPr>
              <a:t>Find the L.C.M of 45, 60 and 110.</a:t>
            </a:r>
          </a:p>
          <a:p>
            <a:pPr>
              <a:lnSpc>
                <a:spcPts val="6299"/>
              </a:lnSpc>
            </a:pPr>
            <a:endParaRPr/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4199">
                <a:solidFill>
                  <a:srgbClr val="7F24A8"/>
                </a:solidFill>
                <a:latin typeface="Now"/>
              </a:rPr>
              <a:t>       45               60              110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33651" y="1028700"/>
            <a:ext cx="4461181" cy="86415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02808" y="1052789"/>
            <a:ext cx="7819776" cy="8181423"/>
            <a:chOff x="0" y="0"/>
            <a:chExt cx="10426368" cy="10908564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0426368" cy="1474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640"/>
                </a:lnSpc>
                <a:spcBef>
                  <a:spcPct val="0"/>
                </a:spcBef>
              </a:pPr>
              <a:r>
                <a:rPr lang="en-US" sz="7200" spc="-144">
                  <a:solidFill>
                    <a:srgbClr val="632B2B"/>
                  </a:solidFill>
                  <a:latin typeface="Now Bold"/>
                </a:rPr>
                <a:t>Natural Numbers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65168"/>
              <a:ext cx="10426368" cy="9043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lang="en-US" sz="3600">
                  <a:solidFill>
                    <a:srgbClr val="632B2B"/>
                  </a:solidFill>
                  <a:latin typeface="Now"/>
                </a:rPr>
                <a:t>The numbers used to count are called natural numbers.</a:t>
              </a:r>
            </a:p>
            <a:p>
              <a:pPr>
                <a:lnSpc>
                  <a:spcPts val="5400"/>
                </a:lnSpc>
              </a:pPr>
              <a:endParaRPr/>
            </a:p>
            <a:p>
              <a:pPr>
                <a:lnSpc>
                  <a:spcPts val="5400"/>
                </a:lnSpc>
              </a:pPr>
              <a:r>
                <a:rPr lang="en-US" sz="3600">
                  <a:solidFill>
                    <a:srgbClr val="632B2B"/>
                  </a:solidFill>
                  <a:latin typeface="Now"/>
                </a:rPr>
                <a:t>When we are counting we begin with the number 1.</a:t>
              </a:r>
            </a:p>
            <a:p>
              <a:pPr>
                <a:lnSpc>
                  <a:spcPts val="5400"/>
                </a:lnSpc>
              </a:pPr>
              <a:endParaRPr/>
            </a:p>
            <a:p>
              <a:pPr>
                <a:lnSpc>
                  <a:spcPts val="5400"/>
                </a:lnSpc>
              </a:pPr>
              <a:r>
                <a:rPr lang="en-US" sz="3600">
                  <a:solidFill>
                    <a:srgbClr val="632B2B"/>
                  </a:solidFill>
                  <a:latin typeface="Now"/>
                </a:rPr>
                <a:t>1 is the </a:t>
              </a:r>
              <a:r>
                <a:rPr lang="en-US" sz="3600">
                  <a:solidFill>
                    <a:srgbClr val="632B2B"/>
                  </a:solidFill>
                  <a:latin typeface="Now Bold"/>
                </a:rPr>
                <a:t>smallest</a:t>
              </a:r>
              <a:r>
                <a:rPr lang="en-US" sz="3600">
                  <a:solidFill>
                    <a:srgbClr val="632B2B"/>
                  </a:solidFill>
                  <a:latin typeface="Now"/>
                </a:rPr>
                <a:t> natural number.</a:t>
              </a:r>
            </a:p>
            <a:p>
              <a:pPr>
                <a:lnSpc>
                  <a:spcPts val="5400"/>
                </a:lnSpc>
              </a:pPr>
              <a:endParaRPr/>
            </a:p>
            <a:p>
              <a:pPr marL="0" lvl="0" indent="0" algn="l">
                <a:lnSpc>
                  <a:spcPts val="540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632B2B"/>
                  </a:solidFill>
                  <a:latin typeface="Now"/>
                </a:rPr>
                <a:t>The natural numbers are 1, 2, 3, 4, 5 . . .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7621" y="2441335"/>
            <a:ext cx="5951639" cy="96188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315220" y="8779140"/>
            <a:ext cx="666545" cy="3116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43500" y="2870277"/>
            <a:ext cx="9030544" cy="7182682"/>
            <a:chOff x="0" y="0"/>
            <a:chExt cx="6746239" cy="53657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46239" cy="5365799"/>
            </a:xfrm>
            <a:custGeom>
              <a:avLst/>
              <a:gdLst/>
              <a:ahLst/>
              <a:cxnLst/>
              <a:rect l="l" t="t" r="r" b="b"/>
              <a:pathLst>
                <a:path w="6746239" h="5365799">
                  <a:moveTo>
                    <a:pt x="6621779" y="5365799"/>
                  </a:moveTo>
                  <a:lnTo>
                    <a:pt x="124460" y="5365799"/>
                  </a:lnTo>
                  <a:cubicBezTo>
                    <a:pt x="55880" y="5365799"/>
                    <a:pt x="0" y="5309919"/>
                    <a:pt x="0" y="5241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21779" y="0"/>
                  </a:lnTo>
                  <a:cubicBezTo>
                    <a:pt x="6690359" y="0"/>
                    <a:pt x="6746239" y="55880"/>
                    <a:pt x="6746239" y="124460"/>
                  </a:cubicBezTo>
                  <a:lnTo>
                    <a:pt x="6746239" y="5241339"/>
                  </a:lnTo>
                  <a:cubicBezTo>
                    <a:pt x="6746239" y="5309919"/>
                    <a:pt x="6690359" y="5365799"/>
                    <a:pt x="6621779" y="5365799"/>
                  </a:cubicBezTo>
                  <a:close/>
                </a:path>
              </a:pathLst>
            </a:custGeom>
            <a:solidFill>
              <a:srgbClr val="FFD4A9">
                <a:alpha val="6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224398" y="3364307"/>
            <a:ext cx="8258013" cy="6089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The whole numbers are made up of 0 and the natural numbers.</a:t>
            </a:r>
          </a:p>
          <a:p>
            <a:pPr>
              <a:lnSpc>
                <a:spcPts val="5400"/>
              </a:lnSpc>
            </a:pPr>
            <a:endParaRPr/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The whole numbers are 0, 1, 2, 3, 4, 5 . . .</a:t>
            </a:r>
          </a:p>
          <a:p>
            <a:pPr>
              <a:lnSpc>
                <a:spcPts val="5400"/>
              </a:lnSpc>
            </a:pPr>
            <a:endParaRPr/>
          </a:p>
          <a:p>
            <a:pPr marL="0" lvl="0" indent="0" algn="l">
              <a:lnSpc>
                <a:spcPts val="5400"/>
              </a:lnSpc>
              <a:spcBef>
                <a:spcPct val="0"/>
              </a:spcBef>
            </a:pPr>
            <a:r>
              <a:rPr lang="en-US" sz="3600">
                <a:solidFill>
                  <a:srgbClr val="632B2B"/>
                </a:solidFill>
                <a:latin typeface="Now"/>
              </a:rPr>
              <a:t>0 is a whole number only while 1, 2, 3 . . .        are both </a:t>
            </a:r>
            <a:r>
              <a:rPr lang="en-US" sz="3600">
                <a:solidFill>
                  <a:srgbClr val="632B2B"/>
                </a:solidFill>
                <a:latin typeface="Now Bold"/>
              </a:rPr>
              <a:t>whole</a:t>
            </a:r>
            <a:r>
              <a:rPr lang="en-US" sz="3600">
                <a:solidFill>
                  <a:srgbClr val="632B2B"/>
                </a:solidFill>
                <a:latin typeface="Now"/>
              </a:rPr>
              <a:t> and </a:t>
            </a:r>
            <a:r>
              <a:rPr lang="en-US" sz="3600">
                <a:solidFill>
                  <a:srgbClr val="632B2B"/>
                </a:solidFill>
                <a:latin typeface="Now Bold"/>
              </a:rPr>
              <a:t>natural</a:t>
            </a:r>
            <a:r>
              <a:rPr lang="en-US" sz="3600">
                <a:solidFill>
                  <a:srgbClr val="632B2B"/>
                </a:solidFill>
                <a:latin typeface="Now"/>
              </a:rPr>
              <a:t> numbers.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01666" y="1764550"/>
            <a:ext cx="6222731" cy="72887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80874" y="8308423"/>
            <a:ext cx="707099" cy="3305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144000" y="658822"/>
            <a:ext cx="5891833" cy="2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Whole Numbers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70146" y="1767673"/>
            <a:ext cx="9689154" cy="7669931"/>
            <a:chOff x="0" y="0"/>
            <a:chExt cx="7101920" cy="56218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01920" cy="5621877"/>
            </a:xfrm>
            <a:custGeom>
              <a:avLst/>
              <a:gdLst/>
              <a:ahLst/>
              <a:cxnLst/>
              <a:rect l="l" t="t" r="r" b="b"/>
              <a:pathLst>
                <a:path w="7101920" h="5621877">
                  <a:moveTo>
                    <a:pt x="6977459" y="5621877"/>
                  </a:moveTo>
                  <a:lnTo>
                    <a:pt x="124460" y="5621877"/>
                  </a:lnTo>
                  <a:cubicBezTo>
                    <a:pt x="55880" y="5621877"/>
                    <a:pt x="0" y="5565997"/>
                    <a:pt x="0" y="54974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77459" y="0"/>
                  </a:lnTo>
                  <a:cubicBezTo>
                    <a:pt x="7046040" y="0"/>
                    <a:pt x="7101920" y="55880"/>
                    <a:pt x="7101920" y="124460"/>
                  </a:cubicBezTo>
                  <a:lnTo>
                    <a:pt x="7101920" y="5497417"/>
                  </a:lnTo>
                  <a:cubicBezTo>
                    <a:pt x="7101920" y="5565997"/>
                    <a:pt x="7046040" y="5621877"/>
                    <a:pt x="6977459" y="5621877"/>
                  </a:cubicBezTo>
                  <a:close/>
                </a:path>
              </a:pathLst>
            </a:custGeom>
            <a:solidFill>
              <a:srgbClr val="FFD4A9">
                <a:alpha val="6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766696" y="1979482"/>
            <a:ext cx="9296053" cy="7120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200">
                <a:solidFill>
                  <a:srgbClr val="632B2B"/>
                </a:solidFill>
                <a:latin typeface="Now"/>
              </a:rPr>
              <a:t>Integers are positive and negative numbers.</a:t>
            </a:r>
          </a:p>
          <a:p>
            <a:pPr>
              <a:lnSpc>
                <a:spcPts val="6300"/>
              </a:lnSpc>
            </a:pPr>
            <a:endParaRPr/>
          </a:p>
          <a:p>
            <a:pPr>
              <a:lnSpc>
                <a:spcPts val="6300"/>
              </a:lnSpc>
            </a:pPr>
            <a:r>
              <a:rPr lang="en-US" sz="4200">
                <a:solidFill>
                  <a:srgbClr val="632B2B"/>
                </a:solidFill>
                <a:latin typeface="Now"/>
              </a:rPr>
              <a:t>The integers are  -       . . . -5, -4, -3, -2, -1, 0, 1, 2, 3, 4, 5 . . .  </a:t>
            </a:r>
          </a:p>
          <a:p>
            <a:pPr>
              <a:lnSpc>
                <a:spcPts val="6300"/>
              </a:lnSpc>
            </a:pPr>
            <a:endParaRPr/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200">
                <a:solidFill>
                  <a:srgbClr val="632B2B"/>
                </a:solidFill>
                <a:latin typeface="Now"/>
              </a:rPr>
              <a:t>The numbers to the left of zero are called negative while numbers to the right of zero are positive.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 b="35745"/>
          <a:stretch>
            <a:fillRect/>
          </a:stretch>
        </p:blipFill>
        <p:spPr>
          <a:xfrm>
            <a:off x="266953" y="3104318"/>
            <a:ext cx="7014534" cy="71826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705801" y="4614967"/>
            <a:ext cx="742495" cy="34711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468807" y="475836"/>
            <a:ext cx="5891833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Integers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634387" y="5428227"/>
            <a:ext cx="742495" cy="3471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70146" y="1596223"/>
            <a:ext cx="9689154" cy="8500277"/>
            <a:chOff x="0" y="0"/>
            <a:chExt cx="7101920" cy="62305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01920" cy="6230501"/>
            </a:xfrm>
            <a:custGeom>
              <a:avLst/>
              <a:gdLst/>
              <a:ahLst/>
              <a:cxnLst/>
              <a:rect l="l" t="t" r="r" b="b"/>
              <a:pathLst>
                <a:path w="7101920" h="6230501">
                  <a:moveTo>
                    <a:pt x="6977459" y="6230501"/>
                  </a:moveTo>
                  <a:lnTo>
                    <a:pt x="124460" y="6230501"/>
                  </a:lnTo>
                  <a:cubicBezTo>
                    <a:pt x="55880" y="6230501"/>
                    <a:pt x="0" y="6174621"/>
                    <a:pt x="0" y="61060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77459" y="0"/>
                  </a:lnTo>
                  <a:cubicBezTo>
                    <a:pt x="7046040" y="0"/>
                    <a:pt x="7101920" y="55880"/>
                    <a:pt x="7101920" y="124460"/>
                  </a:cubicBezTo>
                  <a:lnTo>
                    <a:pt x="7101920" y="6106041"/>
                  </a:lnTo>
                  <a:cubicBezTo>
                    <a:pt x="7101920" y="6174621"/>
                    <a:pt x="7046040" y="6230501"/>
                    <a:pt x="6977459" y="6230501"/>
                  </a:cubicBezTo>
                  <a:close/>
                </a:path>
              </a:pathLst>
            </a:custGeom>
            <a:solidFill>
              <a:srgbClr val="FFD4A9">
                <a:alpha val="6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966912" y="475836"/>
            <a:ext cx="8895622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Rational Numbers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73089" y="2378266"/>
            <a:ext cx="9296053" cy="7120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200">
                <a:solidFill>
                  <a:srgbClr val="632B2B"/>
                </a:solidFill>
                <a:latin typeface="Now"/>
              </a:rPr>
              <a:t>We use the word 'whole' to describe a complete thing or group of things.</a:t>
            </a:r>
          </a:p>
          <a:p>
            <a:pPr>
              <a:lnSpc>
                <a:spcPts val="6300"/>
              </a:lnSpc>
            </a:pPr>
            <a:endParaRPr/>
          </a:p>
          <a:p>
            <a:pPr>
              <a:lnSpc>
                <a:spcPts val="6300"/>
              </a:lnSpc>
            </a:pPr>
            <a:r>
              <a:rPr lang="en-US" sz="4200">
                <a:solidFill>
                  <a:srgbClr val="632B2B"/>
                </a:solidFill>
                <a:latin typeface="Now"/>
              </a:rPr>
              <a:t>When the whole is broken into pieces, each piece is called a </a:t>
            </a:r>
            <a:r>
              <a:rPr lang="en-US" sz="4200">
                <a:solidFill>
                  <a:srgbClr val="632B2B"/>
                </a:solidFill>
                <a:latin typeface="Now Bold"/>
              </a:rPr>
              <a:t>fraction</a:t>
            </a:r>
            <a:r>
              <a:rPr lang="en-US" sz="4200">
                <a:solidFill>
                  <a:srgbClr val="632B2B"/>
                </a:solidFill>
                <a:latin typeface="Now"/>
              </a:rPr>
              <a:t>.</a:t>
            </a:r>
          </a:p>
          <a:p>
            <a:pPr>
              <a:lnSpc>
                <a:spcPts val="6300"/>
              </a:lnSpc>
            </a:pPr>
            <a:endParaRPr/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200">
                <a:solidFill>
                  <a:srgbClr val="632B2B"/>
                </a:solidFill>
                <a:latin typeface="Now"/>
              </a:rPr>
              <a:t>A fraction is a </a:t>
            </a:r>
            <a:r>
              <a:rPr lang="en-US" sz="4200">
                <a:solidFill>
                  <a:srgbClr val="632B2B"/>
                </a:solidFill>
                <a:latin typeface="Now Bold"/>
              </a:rPr>
              <a:t>part</a:t>
            </a:r>
            <a:r>
              <a:rPr lang="en-US" sz="4200">
                <a:solidFill>
                  <a:srgbClr val="632B2B"/>
                </a:solidFill>
                <a:latin typeface="Now"/>
              </a:rPr>
              <a:t> of a whole.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974091"/>
            <a:ext cx="5290157" cy="72842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43500" y="2870277"/>
            <a:ext cx="9030544" cy="7182682"/>
            <a:chOff x="0" y="0"/>
            <a:chExt cx="6746239" cy="53657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46239" cy="5365799"/>
            </a:xfrm>
            <a:custGeom>
              <a:avLst/>
              <a:gdLst/>
              <a:ahLst/>
              <a:cxnLst/>
              <a:rect l="l" t="t" r="r" b="b"/>
              <a:pathLst>
                <a:path w="6746239" h="5365799">
                  <a:moveTo>
                    <a:pt x="6621779" y="5365799"/>
                  </a:moveTo>
                  <a:lnTo>
                    <a:pt x="124460" y="5365799"/>
                  </a:lnTo>
                  <a:cubicBezTo>
                    <a:pt x="55880" y="5365799"/>
                    <a:pt x="0" y="5309919"/>
                    <a:pt x="0" y="5241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21779" y="0"/>
                  </a:lnTo>
                  <a:cubicBezTo>
                    <a:pt x="6690359" y="0"/>
                    <a:pt x="6746239" y="55880"/>
                    <a:pt x="6746239" y="124460"/>
                  </a:cubicBezTo>
                  <a:lnTo>
                    <a:pt x="6746239" y="5241339"/>
                  </a:lnTo>
                  <a:cubicBezTo>
                    <a:pt x="6746239" y="5309919"/>
                    <a:pt x="6690359" y="5365799"/>
                    <a:pt x="6621779" y="5365799"/>
                  </a:cubicBezTo>
                  <a:close/>
                </a:path>
              </a:pathLst>
            </a:custGeom>
            <a:solidFill>
              <a:srgbClr val="FFD4A9">
                <a:alpha val="6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429750" y="658822"/>
            <a:ext cx="5891833" cy="2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Odd &amp; Even Numbers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24398" y="3373832"/>
            <a:ext cx="8258013" cy="608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Even numbers are 2, 4, 6, 8, 10, 12, 14 . . . </a:t>
            </a:r>
            <a:r>
              <a:rPr lang="en-US" sz="3600">
                <a:solidFill>
                  <a:srgbClr val="632B2B"/>
                </a:solidFill>
                <a:latin typeface="Now Bold"/>
              </a:rPr>
              <a:t>just keep adding 2</a:t>
            </a:r>
            <a:r>
              <a:rPr lang="en-US" sz="3600">
                <a:solidFill>
                  <a:srgbClr val="632B2B"/>
                </a:solidFill>
                <a:latin typeface="Now"/>
              </a:rPr>
              <a:t>.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Odd numbers are 1, 3, 5, 7, 9, 11, 13 . . .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just keep adding 2</a:t>
            </a:r>
            <a:r>
              <a:rPr lang="en-US" sz="3599">
                <a:solidFill>
                  <a:srgbClr val="632B2B"/>
                </a:solidFill>
                <a:latin typeface="Now"/>
              </a:rPr>
              <a:t>.</a:t>
            </a:r>
          </a:p>
          <a:p>
            <a:pPr>
              <a:lnSpc>
                <a:spcPts val="5399"/>
              </a:lnSpc>
            </a:pPr>
            <a:endParaRPr/>
          </a:p>
          <a:p>
            <a:pPr marL="0" lvl="0" indent="0" algn="l">
              <a:lnSpc>
                <a:spcPts val="5400"/>
              </a:lnSpc>
              <a:spcBef>
                <a:spcPct val="0"/>
              </a:spcBef>
            </a:pPr>
            <a:r>
              <a:rPr lang="en-US" sz="3599">
                <a:solidFill>
                  <a:srgbClr val="632B2B"/>
                </a:solidFill>
                <a:latin typeface="Now"/>
              </a:rPr>
              <a:t>The even numbers, the odd numbers and zero together make up the whole numbers.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01666" y="1764550"/>
            <a:ext cx="6222731" cy="728870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38515" y="1028700"/>
            <a:ext cx="358140" cy="358140"/>
            <a:chOff x="0" y="0"/>
            <a:chExt cx="477520" cy="47752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97251" y="1386840"/>
            <a:ext cx="9630239" cy="8666119"/>
            <a:chOff x="0" y="0"/>
            <a:chExt cx="7194239" cy="6473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94239" cy="6473996"/>
            </a:xfrm>
            <a:custGeom>
              <a:avLst/>
              <a:gdLst/>
              <a:ahLst/>
              <a:cxnLst/>
              <a:rect l="l" t="t" r="r" b="b"/>
              <a:pathLst>
                <a:path w="7194239" h="6473996">
                  <a:moveTo>
                    <a:pt x="7069779" y="6473996"/>
                  </a:moveTo>
                  <a:lnTo>
                    <a:pt x="124460" y="6473996"/>
                  </a:lnTo>
                  <a:cubicBezTo>
                    <a:pt x="55880" y="6473996"/>
                    <a:pt x="0" y="6418116"/>
                    <a:pt x="0" y="6349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69779" y="0"/>
                  </a:lnTo>
                  <a:cubicBezTo>
                    <a:pt x="7138359" y="0"/>
                    <a:pt x="7194239" y="55880"/>
                    <a:pt x="7194239" y="124460"/>
                  </a:cubicBezTo>
                  <a:lnTo>
                    <a:pt x="7194239" y="6349536"/>
                  </a:lnTo>
                  <a:cubicBezTo>
                    <a:pt x="7194239" y="6418116"/>
                    <a:pt x="7138359" y="6473996"/>
                    <a:pt x="7069779" y="6473996"/>
                  </a:cubicBezTo>
                  <a:close/>
                </a:path>
              </a:pathLst>
            </a:custGeom>
            <a:solidFill>
              <a:srgbClr val="FFD4A9">
                <a:alpha val="6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819382" y="281113"/>
            <a:ext cx="7160418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Prime Numbers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29647" y="1611741"/>
            <a:ext cx="8949969" cy="8121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A prime number is a number that can only be divided by itself and 1 without a remainder.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A prime number has two factors only, namely itself and 1.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Examples of prime numbers include: 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2, 3, 5, 7 </a:t>
            </a:r>
            <a:r>
              <a:rPr lang="en-US" sz="3599">
                <a:solidFill>
                  <a:srgbClr val="632B2B"/>
                </a:solidFill>
                <a:latin typeface="Now"/>
              </a:rPr>
              <a:t>. . .</a:t>
            </a:r>
          </a:p>
          <a:p>
            <a:pPr>
              <a:lnSpc>
                <a:spcPts val="5399"/>
              </a:lnSpc>
            </a:pPr>
            <a:endParaRPr/>
          </a:p>
          <a:p>
            <a:pPr marL="0" lvl="0" indent="0" algn="l">
              <a:lnSpc>
                <a:spcPts val="5400"/>
              </a:lnSpc>
              <a:spcBef>
                <a:spcPct val="0"/>
              </a:spcBef>
            </a:pPr>
            <a:r>
              <a:rPr lang="en-US" sz="3599">
                <a:solidFill>
                  <a:srgbClr val="632B2B"/>
                </a:solidFill>
                <a:latin typeface="Now"/>
              </a:rPr>
              <a:t>1 is </a:t>
            </a:r>
            <a:r>
              <a:rPr lang="en-US" sz="3599">
                <a:solidFill>
                  <a:srgbClr val="632B2B"/>
                </a:solidFill>
                <a:latin typeface="Now Bold"/>
              </a:rPr>
              <a:t>NOT</a:t>
            </a:r>
            <a:r>
              <a:rPr lang="en-US" sz="3599">
                <a:solidFill>
                  <a:srgbClr val="632B2B"/>
                </a:solidFill>
                <a:latin typeface="Now"/>
              </a:rPr>
              <a:t> a prime number.  It has one factor only, itself, 1.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38515" y="1028700"/>
            <a:ext cx="358140" cy="358140"/>
            <a:chOff x="0" y="0"/>
            <a:chExt cx="477520" cy="47752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235821"/>
            <a:ext cx="8294045" cy="78171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97251" y="1386840"/>
            <a:ext cx="9630239" cy="8666119"/>
            <a:chOff x="0" y="0"/>
            <a:chExt cx="7194239" cy="6473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94239" cy="6473996"/>
            </a:xfrm>
            <a:custGeom>
              <a:avLst/>
              <a:gdLst/>
              <a:ahLst/>
              <a:cxnLst/>
              <a:rect l="l" t="t" r="r" b="b"/>
              <a:pathLst>
                <a:path w="7194239" h="6473996">
                  <a:moveTo>
                    <a:pt x="7069779" y="6473996"/>
                  </a:moveTo>
                  <a:lnTo>
                    <a:pt x="124460" y="6473996"/>
                  </a:lnTo>
                  <a:cubicBezTo>
                    <a:pt x="55880" y="6473996"/>
                    <a:pt x="0" y="6418116"/>
                    <a:pt x="0" y="6349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69779" y="0"/>
                  </a:lnTo>
                  <a:cubicBezTo>
                    <a:pt x="7138359" y="0"/>
                    <a:pt x="7194239" y="55880"/>
                    <a:pt x="7194239" y="124460"/>
                  </a:cubicBezTo>
                  <a:lnTo>
                    <a:pt x="7194239" y="6349536"/>
                  </a:lnTo>
                  <a:cubicBezTo>
                    <a:pt x="7194239" y="6418116"/>
                    <a:pt x="7138359" y="6473996"/>
                    <a:pt x="7069779" y="6473996"/>
                  </a:cubicBezTo>
                  <a:close/>
                </a:path>
              </a:pathLst>
            </a:custGeom>
            <a:solidFill>
              <a:srgbClr val="FFD4A9">
                <a:alpha val="6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394382" y="281113"/>
            <a:ext cx="9835978" cy="110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spc="-144">
                <a:solidFill>
                  <a:srgbClr val="632B2B"/>
                </a:solidFill>
                <a:latin typeface="Now Bold"/>
              </a:rPr>
              <a:t>Composite Numbers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29647" y="2972237"/>
            <a:ext cx="8949969" cy="54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600">
                <a:solidFill>
                  <a:srgbClr val="632B2B"/>
                </a:solidFill>
                <a:latin typeface="Now"/>
              </a:rPr>
              <a:t>Numbers which have more than two factors are called composite numbers.</a:t>
            </a:r>
          </a:p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632B2B"/>
                </a:solidFill>
                <a:latin typeface="Now"/>
              </a:rPr>
              <a:t>The factors of 4 are 1, 2 and 4.  Hence 4 is a composite number.</a:t>
            </a:r>
          </a:p>
          <a:p>
            <a:pPr>
              <a:lnSpc>
                <a:spcPts val="5399"/>
              </a:lnSpc>
            </a:pPr>
            <a:endParaRPr/>
          </a:p>
          <a:p>
            <a:pPr marL="0" lvl="0" indent="0" algn="l">
              <a:lnSpc>
                <a:spcPts val="5400"/>
              </a:lnSpc>
              <a:spcBef>
                <a:spcPct val="0"/>
              </a:spcBef>
            </a:pPr>
            <a:r>
              <a:rPr lang="en-US" sz="3599">
                <a:solidFill>
                  <a:srgbClr val="632B2B"/>
                </a:solidFill>
                <a:latin typeface="Now"/>
              </a:rPr>
              <a:t>The factors of 6 are 1, 2, 3 and 6.  Hence 6 is a composite number.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38515" y="1028700"/>
            <a:ext cx="358140" cy="358140"/>
            <a:chOff x="0" y="0"/>
            <a:chExt cx="477520" cy="47752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 r="9682" b="13691"/>
          <a:stretch>
            <a:fillRect/>
          </a:stretch>
        </p:blipFill>
        <p:spPr>
          <a:xfrm>
            <a:off x="51742" y="2556572"/>
            <a:ext cx="8049023" cy="77304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</Words>
  <Application>Microsoft Office PowerPoint</Application>
  <PresentationFormat>Custom</PresentationFormat>
  <Paragraphs>190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Now Bold</vt:lpstr>
      <vt:lpstr>Now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Samantha</dc:creator>
  <cp:lastModifiedBy>Samantha</cp:lastModifiedBy>
  <cp:revision>1</cp:revision>
  <dcterms:created xsi:type="dcterms:W3CDTF">2006-08-16T00:00:00Z</dcterms:created>
  <dcterms:modified xsi:type="dcterms:W3CDTF">2020-10-17T11:50:35Z</dcterms:modified>
  <dc:identifier>DAEHTQ9sAto</dc:identifier>
</cp:coreProperties>
</file>