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8" r:id="rId21"/>
    <p:sldId id="279" r:id="rId22"/>
    <p:sldId id="280" r:id="rId23"/>
    <p:sldId id="281" r:id="rId24"/>
    <p:sldId id="277" r:id="rId25"/>
    <p:sldId id="288" r:id="rId26"/>
    <p:sldId id="282" r:id="rId27"/>
    <p:sldId id="289" r:id="rId28"/>
    <p:sldId id="283" r:id="rId29"/>
    <p:sldId id="284" r:id="rId30"/>
    <p:sldId id="286" r:id="rId31"/>
    <p:sldId id="287" r:id="rId32"/>
    <p:sldId id="290" r:id="rId33"/>
    <p:sldId id="291" r:id="rId34"/>
    <p:sldId id="292" r:id="rId35"/>
    <p:sldId id="28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000099"/>
    <a:srgbClr val="00FF00"/>
    <a:srgbClr val="FF00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40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0F2883-D39C-414A-916A-1853423E64B0}" type="datetimeFigureOut">
              <a:rPr lang="en-US" smtClean="0"/>
              <a:t>9/11/2019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AFB896-D9F2-45C4-A1E1-9804AF60016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AFB896-D9F2-45C4-A1E1-9804AF60016D}" type="slidenum">
              <a:rPr lang="en-US" smtClean="0"/>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C6A491-7A01-4519-BD27-EA599E75A413}" type="datetimeFigureOut">
              <a:rPr lang="en-US" smtClean="0"/>
              <a:pPr/>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7F2A85-863D-47F9-84B5-07462C1A88D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C6A491-7A01-4519-BD27-EA599E75A413}" type="datetimeFigureOut">
              <a:rPr lang="en-US" smtClean="0"/>
              <a:pPr/>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7F2A85-863D-47F9-84B5-07462C1A88D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C6A491-7A01-4519-BD27-EA599E75A413}" type="datetimeFigureOut">
              <a:rPr lang="en-US" smtClean="0"/>
              <a:pPr/>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7F2A85-863D-47F9-84B5-07462C1A88D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C6A491-7A01-4519-BD27-EA599E75A413}" type="datetimeFigureOut">
              <a:rPr lang="en-US" smtClean="0"/>
              <a:pPr/>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7F2A85-863D-47F9-84B5-07462C1A88D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C6A491-7A01-4519-BD27-EA599E75A413}" type="datetimeFigureOut">
              <a:rPr lang="en-US" smtClean="0"/>
              <a:pPr/>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7F2A85-863D-47F9-84B5-07462C1A88D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C6A491-7A01-4519-BD27-EA599E75A413}" type="datetimeFigureOut">
              <a:rPr lang="en-US" smtClean="0"/>
              <a:pPr/>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7F2A85-863D-47F9-84B5-07462C1A88D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C6A491-7A01-4519-BD27-EA599E75A413}" type="datetimeFigureOut">
              <a:rPr lang="en-US" smtClean="0"/>
              <a:pPr/>
              <a:t>9/11/2019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7F2A85-863D-47F9-84B5-07462C1A88D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C6A491-7A01-4519-BD27-EA599E75A413}" type="datetimeFigureOut">
              <a:rPr lang="en-US" smtClean="0"/>
              <a:pPr/>
              <a:t>9/11/2019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7F2A85-863D-47F9-84B5-07462C1A88D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6A491-7A01-4519-BD27-EA599E75A413}" type="datetimeFigureOut">
              <a:rPr lang="en-US" smtClean="0"/>
              <a:pPr/>
              <a:t>9/11/2019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7F2A85-863D-47F9-84B5-07462C1A88D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C6A491-7A01-4519-BD27-EA599E75A413}" type="datetimeFigureOut">
              <a:rPr lang="en-US" smtClean="0"/>
              <a:pPr/>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7F2A85-863D-47F9-84B5-07462C1A88D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C6A491-7A01-4519-BD27-EA599E75A413}" type="datetimeFigureOut">
              <a:rPr lang="en-US" smtClean="0"/>
              <a:pPr/>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7F2A85-863D-47F9-84B5-07462C1A88D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6A491-7A01-4519-BD27-EA599E75A413}" type="datetimeFigureOut">
              <a:rPr lang="en-US" smtClean="0"/>
              <a:pPr/>
              <a:t>9/11/2019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F2A85-863D-47F9-84B5-07462C1A88D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Autofit/>
          </a:bodyPr>
          <a:lstStyle/>
          <a:p>
            <a:r>
              <a:rPr lang="en-US" sz="8000" dirty="0" smtClean="0"/>
              <a:t>Science in Everyday Life</a:t>
            </a:r>
            <a:endParaRPr lang="en-US" sz="8000" dirty="0"/>
          </a:p>
        </p:txBody>
      </p:sp>
      <p:sp>
        <p:nvSpPr>
          <p:cNvPr id="3" name="Subtitle 2"/>
          <p:cNvSpPr>
            <a:spLocks noGrp="1"/>
          </p:cNvSpPr>
          <p:nvPr>
            <p:ph type="subTitle" idx="1"/>
          </p:nvPr>
        </p:nvSpPr>
        <p:spPr/>
        <p:txBody>
          <a:bodyPr>
            <a:normAutofit fontScale="92500"/>
          </a:bodyPr>
          <a:lstStyle/>
          <a:p>
            <a:r>
              <a:rPr lang="en-US" sz="8800" dirty="0" smtClean="0">
                <a:solidFill>
                  <a:schemeClr val="tx2"/>
                </a:solidFill>
                <a:latin typeface="Silver South Script Alt" pitchFamily="2" charset="0"/>
              </a:rPr>
              <a:t>Science &amp; Scientists</a:t>
            </a:r>
            <a:endParaRPr lang="en-US" dirty="0">
              <a:solidFill>
                <a:schemeClr val="tx2"/>
              </a:solidFill>
              <a:latin typeface="Silver South Script Alt"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Skills of a Scientist</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sz="5400" dirty="0" smtClean="0"/>
              <a:t>What skills do you think a scientist possess?</a:t>
            </a:r>
            <a:br>
              <a:rPr lang="en-US" sz="5400" dirty="0" smtClean="0"/>
            </a:br>
            <a:r>
              <a:rPr lang="en-US" sz="5400" dirty="0" smtClean="0"/>
              <a:t/>
            </a:r>
            <a:br>
              <a:rPr lang="en-US" sz="5400" dirty="0" smtClean="0"/>
            </a:br>
            <a:endParaRPr lang="en-US" sz="5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Skills of a Scientist</a:t>
            </a:r>
            <a:endParaRPr lang="en-US" dirty="0"/>
          </a:p>
        </p:txBody>
      </p:sp>
      <p:sp>
        <p:nvSpPr>
          <p:cNvPr id="3" name="Content Placeholder 2"/>
          <p:cNvSpPr>
            <a:spLocks noGrp="1"/>
          </p:cNvSpPr>
          <p:nvPr>
            <p:ph idx="1"/>
          </p:nvPr>
        </p:nvSpPr>
        <p:spPr>
          <a:xfrm>
            <a:off x="152400" y="1600200"/>
            <a:ext cx="8839200" cy="5257800"/>
          </a:xfrm>
        </p:spPr>
        <p:txBody>
          <a:bodyPr>
            <a:normAutofit/>
          </a:bodyPr>
          <a:lstStyle/>
          <a:p>
            <a:r>
              <a:rPr lang="en-US" dirty="0" smtClean="0"/>
              <a:t>Skills of a scientist include, but are not limited to:</a:t>
            </a:r>
            <a:br>
              <a:rPr lang="en-US" dirty="0" smtClean="0"/>
            </a:br>
            <a:r>
              <a:rPr lang="en-US" dirty="0" smtClean="0"/>
              <a:t/>
            </a:r>
            <a:br>
              <a:rPr lang="en-US" dirty="0" smtClean="0"/>
            </a:br>
            <a:r>
              <a:rPr lang="en-US" b="1" dirty="0" smtClean="0">
                <a:solidFill>
                  <a:srgbClr val="00B050"/>
                </a:solidFill>
              </a:rPr>
              <a:t>Observing</a:t>
            </a:r>
            <a:r>
              <a:rPr lang="en-US" dirty="0" smtClean="0"/>
              <a:t>		</a:t>
            </a:r>
            <a:r>
              <a:rPr lang="en-US" b="1" dirty="0" smtClean="0">
                <a:solidFill>
                  <a:srgbClr val="FFC000"/>
                </a:solidFill>
              </a:rPr>
              <a:t>Measuring</a:t>
            </a:r>
            <a:r>
              <a:rPr lang="en-US" dirty="0" smtClean="0"/>
              <a:t>		</a:t>
            </a:r>
            <a:r>
              <a:rPr lang="en-US" b="1" dirty="0" smtClean="0">
                <a:solidFill>
                  <a:srgbClr val="7030A0"/>
                </a:solidFill>
              </a:rPr>
              <a:t>Classifying</a:t>
            </a:r>
            <a:r>
              <a:rPr lang="en-US" dirty="0" smtClean="0"/>
              <a:t/>
            </a:r>
            <a:br>
              <a:rPr lang="en-US" dirty="0" smtClean="0"/>
            </a:br>
            <a:r>
              <a:rPr lang="en-US" dirty="0" smtClean="0"/>
              <a:t/>
            </a:r>
            <a:br>
              <a:rPr lang="en-US" dirty="0" smtClean="0"/>
            </a:br>
            <a:r>
              <a:rPr lang="en-US" b="1" dirty="0" smtClean="0">
                <a:solidFill>
                  <a:srgbClr val="FF0066"/>
                </a:solidFill>
              </a:rPr>
              <a:t>Communicating</a:t>
            </a:r>
            <a:r>
              <a:rPr lang="en-US" dirty="0" smtClean="0"/>
              <a:t>	</a:t>
            </a:r>
            <a:r>
              <a:rPr lang="en-US" b="1" dirty="0" smtClean="0">
                <a:solidFill>
                  <a:srgbClr val="00B0F0"/>
                </a:solidFill>
              </a:rPr>
              <a:t>Inferring</a:t>
            </a:r>
            <a:r>
              <a:rPr lang="en-US" dirty="0" smtClean="0"/>
              <a:t>		</a:t>
            </a:r>
            <a:r>
              <a:rPr lang="en-US" b="1" dirty="0" smtClean="0">
                <a:solidFill>
                  <a:schemeClr val="accent6">
                    <a:lumMod val="75000"/>
                  </a:schemeClr>
                </a:solidFill>
              </a:rPr>
              <a:t>Predicting</a:t>
            </a:r>
            <a:r>
              <a:rPr lang="en-US" dirty="0" smtClean="0"/>
              <a:t/>
            </a:r>
            <a:br>
              <a:rPr lang="en-US" dirty="0" smtClean="0"/>
            </a:br>
            <a:r>
              <a:rPr lang="en-US" dirty="0" smtClean="0"/>
              <a:t/>
            </a:r>
            <a:br>
              <a:rPr lang="en-US" dirty="0" smtClean="0"/>
            </a:br>
            <a:r>
              <a:rPr lang="en-US" b="1" dirty="0" smtClean="0">
                <a:solidFill>
                  <a:srgbClr val="00FF00"/>
                </a:solidFill>
              </a:rPr>
              <a:t>Collecting Data</a:t>
            </a:r>
            <a:r>
              <a:rPr lang="en-US" dirty="0" smtClean="0"/>
              <a:t>	</a:t>
            </a:r>
            <a:r>
              <a:rPr lang="en-US" b="1" dirty="0" smtClean="0">
                <a:solidFill>
                  <a:srgbClr val="FF0000"/>
                </a:solidFill>
              </a:rPr>
              <a:t>Experimenting</a:t>
            </a:r>
            <a:r>
              <a:rPr lang="en-US" dirty="0" smtClean="0"/>
              <a:t/>
            </a:r>
            <a:br>
              <a:rPr lang="en-US" dirty="0" smtClean="0"/>
            </a:br>
            <a:r>
              <a:rPr lang="en-US" dirty="0" smtClean="0"/>
              <a:t/>
            </a:r>
            <a:br>
              <a:rPr lang="en-US" dirty="0" smtClean="0"/>
            </a:br>
            <a:r>
              <a:rPr lang="en-US" b="1" dirty="0" smtClean="0">
                <a:solidFill>
                  <a:srgbClr val="000099"/>
                </a:solidFill>
              </a:rPr>
              <a:t>Interpreting Data</a:t>
            </a:r>
            <a:r>
              <a:rPr lang="en-US" dirty="0" smtClean="0"/>
              <a:t>	&amp; </a:t>
            </a:r>
            <a:r>
              <a:rPr lang="en-US" b="1" dirty="0" smtClean="0">
                <a:solidFill>
                  <a:srgbClr val="660033"/>
                </a:solidFill>
              </a:rPr>
              <a:t>Manipulating Variables</a:t>
            </a:r>
            <a:endParaRPr lang="en-US" b="1" dirty="0">
              <a:solidFill>
                <a:srgbClr val="660033"/>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Observations Made?</a:t>
            </a:r>
            <a:endParaRPr lang="en-US" dirty="0"/>
          </a:p>
        </p:txBody>
      </p:sp>
      <p:sp>
        <p:nvSpPr>
          <p:cNvPr id="3" name="Content Placeholder 2"/>
          <p:cNvSpPr>
            <a:spLocks noGrp="1"/>
          </p:cNvSpPr>
          <p:nvPr>
            <p:ph idx="1"/>
          </p:nvPr>
        </p:nvSpPr>
        <p:spPr/>
        <p:txBody>
          <a:bodyPr/>
          <a:lstStyle/>
          <a:p>
            <a:r>
              <a:rPr lang="en-US" dirty="0" smtClean="0"/>
              <a:t>People as well as scientists use their senses to make observations.</a:t>
            </a:r>
          </a:p>
          <a:p>
            <a:endParaRPr lang="en-US" dirty="0"/>
          </a:p>
          <a:p>
            <a:r>
              <a:rPr lang="en-US" dirty="0" smtClean="0"/>
              <a:t>There are five human senses.  What do you think they are?</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FIVE human senses</a:t>
            </a:r>
            <a:endParaRPr lang="en-US" dirty="0"/>
          </a:p>
        </p:txBody>
      </p:sp>
      <p:sp>
        <p:nvSpPr>
          <p:cNvPr id="3" name="Content Placeholder 2"/>
          <p:cNvSpPr>
            <a:spLocks noGrp="1"/>
          </p:cNvSpPr>
          <p:nvPr>
            <p:ph idx="1"/>
          </p:nvPr>
        </p:nvSpPr>
        <p:spPr/>
        <p:txBody>
          <a:bodyPr/>
          <a:lstStyle/>
          <a:p>
            <a:r>
              <a:rPr lang="en-US" dirty="0" smtClean="0"/>
              <a:t>The five human senses are:</a:t>
            </a:r>
            <a:br>
              <a:rPr lang="en-US" dirty="0" smtClean="0"/>
            </a:br>
            <a:r>
              <a:rPr lang="en-US" dirty="0" smtClean="0"/>
              <a:t/>
            </a:r>
            <a:br>
              <a:rPr lang="en-US" dirty="0" smtClean="0"/>
            </a:br>
            <a:endParaRPr lang="en-US" dirty="0"/>
          </a:p>
        </p:txBody>
      </p:sp>
      <p:pic>
        <p:nvPicPr>
          <p:cNvPr id="24578" name="Picture 2" descr="Image result for Five human senses"/>
          <p:cNvPicPr>
            <a:picLocks noChangeAspect="1" noChangeArrowheads="1"/>
          </p:cNvPicPr>
          <p:nvPr/>
        </p:nvPicPr>
        <p:blipFill>
          <a:blip r:embed="rId2" cstate="print"/>
          <a:srcRect b="9510"/>
          <a:stretch>
            <a:fillRect/>
          </a:stretch>
        </p:blipFill>
        <p:spPr bwMode="auto">
          <a:xfrm>
            <a:off x="2438400" y="2209800"/>
            <a:ext cx="4522307" cy="44196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Trusting our Senses</a:t>
            </a:r>
            <a:endParaRPr lang="en-US" dirty="0"/>
          </a:p>
        </p:txBody>
      </p:sp>
      <p:sp>
        <p:nvSpPr>
          <p:cNvPr id="3" name="Content Placeholder 2"/>
          <p:cNvSpPr>
            <a:spLocks noGrp="1"/>
          </p:cNvSpPr>
          <p:nvPr>
            <p:ph idx="1"/>
          </p:nvPr>
        </p:nvSpPr>
        <p:spPr/>
        <p:txBody>
          <a:bodyPr/>
          <a:lstStyle/>
          <a:p>
            <a:r>
              <a:rPr lang="en-US" dirty="0" smtClean="0"/>
              <a:t>Do you think that we can ALWAYS trust our senses?</a:t>
            </a:r>
          </a:p>
          <a:p>
            <a:endParaRPr lang="en-US" dirty="0"/>
          </a:p>
          <a:p>
            <a:r>
              <a:rPr lang="en-US" dirty="0" smtClean="0"/>
              <a:t>Should scientists always trust their senses?</a:t>
            </a:r>
          </a:p>
          <a:p>
            <a:endParaRPr lang="en-US" dirty="0"/>
          </a:p>
          <a:p>
            <a:endParaRPr lang="en-US" dirty="0"/>
          </a:p>
        </p:txBody>
      </p:sp>
      <p:pic>
        <p:nvPicPr>
          <p:cNvPr id="4100" name="Picture 4" descr="Image result for kids wondering gif"/>
          <p:cNvPicPr>
            <a:picLocks noChangeAspect="1" noChangeArrowheads="1" noCrop="1"/>
          </p:cNvPicPr>
          <p:nvPr/>
        </p:nvPicPr>
        <p:blipFill>
          <a:blip r:embed="rId2" cstate="print"/>
          <a:srcRect/>
          <a:stretch>
            <a:fillRect/>
          </a:stretch>
        </p:blipFill>
        <p:spPr bwMode="auto">
          <a:xfrm>
            <a:off x="2819400" y="3962400"/>
            <a:ext cx="3505200" cy="256203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Trusting our Senses</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We </a:t>
            </a:r>
            <a:r>
              <a:rPr lang="en-US" b="1" dirty="0" smtClean="0"/>
              <a:t>cannot</a:t>
            </a:r>
            <a:r>
              <a:rPr lang="en-US" dirty="0" smtClean="0"/>
              <a:t> always trust our senses.  </a:t>
            </a:r>
          </a:p>
          <a:p>
            <a:endParaRPr lang="en-US" dirty="0"/>
          </a:p>
          <a:p>
            <a:r>
              <a:rPr lang="en-US" dirty="0" smtClean="0"/>
              <a:t>Scientists use tools to help them figure stuff out </a:t>
            </a:r>
            <a:r>
              <a:rPr lang="en-US" b="1" dirty="0" smtClean="0"/>
              <a:t>along</a:t>
            </a:r>
            <a:r>
              <a:rPr lang="en-US" dirty="0" smtClean="0"/>
              <a:t> with using their senses.</a:t>
            </a:r>
          </a:p>
          <a:p>
            <a:endParaRPr lang="en-US" dirty="0"/>
          </a:p>
          <a:p>
            <a:r>
              <a:rPr lang="en-US" dirty="0" smtClean="0"/>
              <a:t>Tools are special instruments or apparatus which can make work easier and more accurate.  Such tools are used to help our senses make observations.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Special Instruments Used by Scientists</a:t>
            </a:r>
            <a:endParaRPr lang="en-US" dirty="0"/>
          </a:p>
        </p:txBody>
      </p:sp>
      <p:sp>
        <p:nvSpPr>
          <p:cNvPr id="3" name="Content Placeholder 2"/>
          <p:cNvSpPr>
            <a:spLocks noGrp="1"/>
          </p:cNvSpPr>
          <p:nvPr>
            <p:ph idx="1"/>
          </p:nvPr>
        </p:nvSpPr>
        <p:spPr>
          <a:xfrm>
            <a:off x="304800" y="1600200"/>
            <a:ext cx="8382000" cy="5257800"/>
          </a:xfrm>
        </p:spPr>
        <p:txBody>
          <a:bodyPr>
            <a:normAutofit/>
          </a:bodyPr>
          <a:lstStyle/>
          <a:p>
            <a:r>
              <a:rPr lang="en-US" dirty="0" smtClean="0"/>
              <a:t>Computer</a:t>
            </a:r>
          </a:p>
          <a:p>
            <a:endParaRPr lang="en-US" dirty="0"/>
          </a:p>
          <a:p>
            <a:r>
              <a:rPr lang="en-US" dirty="0" smtClean="0"/>
              <a:t>Stethoscope</a:t>
            </a:r>
          </a:p>
          <a:p>
            <a:endParaRPr lang="en-US" dirty="0"/>
          </a:p>
          <a:p>
            <a:r>
              <a:rPr lang="en-US" dirty="0" err="1" smtClean="0"/>
              <a:t>Sphygmomameter</a:t>
            </a:r>
            <a:r>
              <a:rPr lang="en-US" dirty="0" smtClean="0"/>
              <a:t/>
            </a:r>
            <a:br>
              <a:rPr lang="en-US" dirty="0" smtClean="0"/>
            </a:br>
            <a:endParaRPr lang="en-US" dirty="0" smtClean="0"/>
          </a:p>
          <a:p>
            <a:r>
              <a:rPr lang="en-US" dirty="0" smtClean="0"/>
              <a:t>Endoscope</a:t>
            </a:r>
            <a:br>
              <a:rPr lang="en-US" dirty="0" smtClean="0"/>
            </a:br>
            <a:r>
              <a:rPr lang="en-US" dirty="0" smtClean="0"/>
              <a:t/>
            </a:r>
            <a:br>
              <a:rPr lang="en-US" dirty="0" smtClean="0"/>
            </a:br>
            <a:r>
              <a:rPr lang="en-US" sz="1400" b="1" dirty="0" smtClean="0">
                <a:solidFill>
                  <a:srgbClr val="00B050"/>
                </a:solidFill>
              </a:rPr>
              <a:t>* Try to MATCH the names of the instruments to their pictures then try to say what</a:t>
            </a:r>
            <a:br>
              <a:rPr lang="en-US" sz="1400" b="1" dirty="0" smtClean="0">
                <a:solidFill>
                  <a:srgbClr val="00B050"/>
                </a:solidFill>
              </a:rPr>
            </a:br>
            <a:r>
              <a:rPr lang="en-US" sz="1400" b="1" dirty="0" smtClean="0">
                <a:solidFill>
                  <a:srgbClr val="00B050"/>
                </a:solidFill>
              </a:rPr>
              <a:t>the instruments are used for.</a:t>
            </a:r>
            <a:endParaRPr lang="en-US" b="1" dirty="0">
              <a:solidFill>
                <a:srgbClr val="00B050"/>
              </a:solidFill>
            </a:endParaRPr>
          </a:p>
        </p:txBody>
      </p:sp>
      <p:pic>
        <p:nvPicPr>
          <p:cNvPr id="26626" name="Picture 2" descr="Image result for sphygmomanometer"/>
          <p:cNvPicPr>
            <a:picLocks noChangeAspect="1" noChangeArrowheads="1"/>
          </p:cNvPicPr>
          <p:nvPr/>
        </p:nvPicPr>
        <p:blipFill>
          <a:blip r:embed="rId2" cstate="print"/>
          <a:srcRect/>
          <a:stretch>
            <a:fillRect/>
          </a:stretch>
        </p:blipFill>
        <p:spPr bwMode="auto">
          <a:xfrm>
            <a:off x="7086600" y="1219200"/>
            <a:ext cx="1219200" cy="1219200"/>
          </a:xfrm>
          <a:prstGeom prst="rect">
            <a:avLst/>
          </a:prstGeom>
          <a:noFill/>
        </p:spPr>
      </p:pic>
      <p:pic>
        <p:nvPicPr>
          <p:cNvPr id="5" name="Picture 8" descr="Image result for computer"/>
          <p:cNvPicPr>
            <a:picLocks noChangeAspect="1" noChangeArrowheads="1"/>
          </p:cNvPicPr>
          <p:nvPr/>
        </p:nvPicPr>
        <p:blipFill>
          <a:blip r:embed="rId3" cstate="print"/>
          <a:srcRect/>
          <a:stretch>
            <a:fillRect/>
          </a:stretch>
        </p:blipFill>
        <p:spPr bwMode="auto">
          <a:xfrm>
            <a:off x="7086600" y="2720340"/>
            <a:ext cx="1295400" cy="1165860"/>
          </a:xfrm>
          <a:prstGeom prst="rect">
            <a:avLst/>
          </a:prstGeom>
          <a:noFill/>
        </p:spPr>
      </p:pic>
      <p:pic>
        <p:nvPicPr>
          <p:cNvPr id="26628" name="Picture 4" descr="Image result for endoscope"/>
          <p:cNvPicPr>
            <a:picLocks noChangeAspect="1" noChangeArrowheads="1"/>
          </p:cNvPicPr>
          <p:nvPr/>
        </p:nvPicPr>
        <p:blipFill>
          <a:blip r:embed="rId4" cstate="print"/>
          <a:srcRect/>
          <a:stretch>
            <a:fillRect/>
          </a:stretch>
        </p:blipFill>
        <p:spPr bwMode="auto">
          <a:xfrm>
            <a:off x="7086600" y="4038600"/>
            <a:ext cx="1690597" cy="1143000"/>
          </a:xfrm>
          <a:prstGeom prst="rect">
            <a:avLst/>
          </a:prstGeom>
          <a:noFill/>
        </p:spPr>
      </p:pic>
      <p:pic>
        <p:nvPicPr>
          <p:cNvPr id="26630" name="Picture 6" descr="Image result for Stethoscope"/>
          <p:cNvPicPr>
            <a:picLocks noChangeAspect="1" noChangeArrowheads="1"/>
          </p:cNvPicPr>
          <p:nvPr/>
        </p:nvPicPr>
        <p:blipFill>
          <a:blip r:embed="rId5" cstate="print"/>
          <a:srcRect/>
          <a:stretch>
            <a:fillRect/>
          </a:stretch>
        </p:blipFill>
        <p:spPr bwMode="auto">
          <a:xfrm>
            <a:off x="7315200" y="5215689"/>
            <a:ext cx="1066800" cy="1642311"/>
          </a:xfrm>
          <a:prstGeom prst="rect">
            <a:avLst/>
          </a:prstGeom>
          <a:noFill/>
        </p:spPr>
      </p:pic>
      <p:cxnSp>
        <p:nvCxnSpPr>
          <p:cNvPr id="9" name="Straight Connector 8"/>
          <p:cNvCxnSpPr/>
          <p:nvPr/>
        </p:nvCxnSpPr>
        <p:spPr>
          <a:xfrm>
            <a:off x="2514600" y="1981200"/>
            <a:ext cx="4419600" cy="121920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Uses of the Special Instruments Used by Scientists</a:t>
            </a:r>
            <a:endParaRPr lang="en-US" dirty="0"/>
          </a:p>
        </p:txBody>
      </p:sp>
      <p:graphicFrame>
        <p:nvGraphicFramePr>
          <p:cNvPr id="4" name="Content Placeholder 3"/>
          <p:cNvGraphicFramePr>
            <a:graphicFrameLocks noGrp="1"/>
          </p:cNvGraphicFramePr>
          <p:nvPr>
            <p:ph idx="1"/>
          </p:nvPr>
        </p:nvGraphicFramePr>
        <p:xfrm>
          <a:off x="457200" y="1600200"/>
          <a:ext cx="8458200" cy="4419599"/>
        </p:xfrm>
        <a:graphic>
          <a:graphicData uri="http://schemas.openxmlformats.org/drawingml/2006/table">
            <a:tbl>
              <a:tblPr firstRow="1" bandRow="1">
                <a:tableStyleId>{5C22544A-7EE6-4342-B048-85BDC9FD1C3A}</a:tableStyleId>
              </a:tblPr>
              <a:tblGrid>
                <a:gridCol w="2819400"/>
                <a:gridCol w="2819400"/>
                <a:gridCol w="2819400"/>
              </a:tblGrid>
              <a:tr h="558185">
                <a:tc>
                  <a:txBody>
                    <a:bodyPr/>
                    <a:lstStyle/>
                    <a:p>
                      <a:r>
                        <a:rPr lang="en-US" dirty="0" smtClean="0"/>
                        <a:t>Special Instrument</a:t>
                      </a:r>
                      <a:endParaRPr lang="en-US" dirty="0"/>
                    </a:p>
                  </a:txBody>
                  <a:tcPr/>
                </a:tc>
                <a:tc>
                  <a:txBody>
                    <a:bodyPr/>
                    <a:lstStyle/>
                    <a:p>
                      <a:r>
                        <a:rPr lang="en-US" dirty="0" smtClean="0"/>
                        <a:t>Used by</a:t>
                      </a:r>
                      <a:endParaRPr lang="en-US" dirty="0"/>
                    </a:p>
                  </a:txBody>
                  <a:tcPr/>
                </a:tc>
                <a:tc>
                  <a:txBody>
                    <a:bodyPr/>
                    <a:lstStyle/>
                    <a:p>
                      <a:r>
                        <a:rPr lang="en-US" dirty="0" smtClean="0"/>
                        <a:t>Function</a:t>
                      </a:r>
                      <a:endParaRPr lang="en-US" dirty="0"/>
                    </a:p>
                  </a:txBody>
                  <a:tcPr/>
                </a:tc>
              </a:tr>
              <a:tr h="1376345">
                <a:tc>
                  <a:txBody>
                    <a:bodyPr/>
                    <a:lstStyle/>
                    <a:p>
                      <a:r>
                        <a:rPr lang="en-US" dirty="0" smtClean="0"/>
                        <a:t>Computers</a:t>
                      </a:r>
                      <a:endParaRPr lang="en-US" dirty="0"/>
                    </a:p>
                  </a:txBody>
                  <a:tcPr/>
                </a:tc>
                <a:tc>
                  <a:txBody>
                    <a:bodyPr/>
                    <a:lstStyle/>
                    <a:p>
                      <a:r>
                        <a:rPr lang="en-US" dirty="0" smtClean="0"/>
                        <a:t>All Scientists</a:t>
                      </a:r>
                      <a:endParaRPr lang="en-US" dirty="0"/>
                    </a:p>
                  </a:txBody>
                  <a:tcPr/>
                </a:tc>
                <a:tc>
                  <a:txBody>
                    <a:bodyPr/>
                    <a:lstStyle/>
                    <a:p>
                      <a:r>
                        <a:rPr lang="en-US" dirty="0" smtClean="0"/>
                        <a:t>To analyze a lot of detailed information in a very short time</a:t>
                      </a:r>
                      <a:endParaRPr lang="en-US" dirty="0"/>
                    </a:p>
                  </a:txBody>
                  <a:tcPr/>
                </a:tc>
              </a:tr>
              <a:tr h="963442">
                <a:tc>
                  <a:txBody>
                    <a:bodyPr/>
                    <a:lstStyle/>
                    <a:p>
                      <a:r>
                        <a:rPr lang="en-US" dirty="0" smtClean="0"/>
                        <a:t>Endoscope</a:t>
                      </a:r>
                      <a:endParaRPr lang="en-US" dirty="0"/>
                    </a:p>
                  </a:txBody>
                  <a:tcPr/>
                </a:tc>
                <a:tc>
                  <a:txBody>
                    <a:bodyPr/>
                    <a:lstStyle/>
                    <a:p>
                      <a:r>
                        <a:rPr lang="en-US" dirty="0" smtClean="0"/>
                        <a:t>Doctors</a:t>
                      </a:r>
                      <a:br>
                        <a:rPr lang="en-US" dirty="0" smtClean="0"/>
                      </a:br>
                      <a:r>
                        <a:rPr lang="en-US" dirty="0" smtClean="0"/>
                        <a:t>Engineers</a:t>
                      </a:r>
                      <a:endParaRPr lang="en-US" dirty="0"/>
                    </a:p>
                  </a:txBody>
                  <a:tcPr/>
                </a:tc>
                <a:tc>
                  <a:txBody>
                    <a:bodyPr/>
                    <a:lstStyle/>
                    <a:p>
                      <a:r>
                        <a:rPr lang="en-US" dirty="0" smtClean="0"/>
                        <a:t>To pass through very narrow openings</a:t>
                      </a:r>
                      <a:endParaRPr lang="en-US" dirty="0"/>
                    </a:p>
                  </a:txBody>
                  <a:tcPr/>
                </a:tc>
              </a:tr>
              <a:tr h="558185">
                <a:tc>
                  <a:txBody>
                    <a:bodyPr/>
                    <a:lstStyle/>
                    <a:p>
                      <a:r>
                        <a:rPr lang="en-US" dirty="0" smtClean="0"/>
                        <a:t>Sphygmomanometer</a:t>
                      </a:r>
                      <a:endParaRPr lang="en-US" dirty="0"/>
                    </a:p>
                  </a:txBody>
                  <a:tcPr/>
                </a:tc>
                <a:tc>
                  <a:txBody>
                    <a:bodyPr/>
                    <a:lstStyle/>
                    <a:p>
                      <a:r>
                        <a:rPr lang="en-US" dirty="0" smtClean="0"/>
                        <a:t>Doctors</a:t>
                      </a:r>
                      <a:endParaRPr lang="en-US" dirty="0"/>
                    </a:p>
                  </a:txBody>
                  <a:tcPr/>
                </a:tc>
                <a:tc>
                  <a:txBody>
                    <a:bodyPr/>
                    <a:lstStyle/>
                    <a:p>
                      <a:r>
                        <a:rPr lang="en-US" dirty="0" smtClean="0"/>
                        <a:t>To measure</a:t>
                      </a:r>
                      <a:r>
                        <a:rPr lang="en-US" baseline="0" dirty="0" smtClean="0"/>
                        <a:t> blood pressure</a:t>
                      </a:r>
                      <a:endParaRPr lang="en-US" dirty="0"/>
                    </a:p>
                  </a:txBody>
                  <a:tcPr/>
                </a:tc>
              </a:tr>
              <a:tr h="963442">
                <a:tc>
                  <a:txBody>
                    <a:bodyPr/>
                    <a:lstStyle/>
                    <a:p>
                      <a:r>
                        <a:rPr lang="en-US" dirty="0" smtClean="0"/>
                        <a:t>Stethoscope</a:t>
                      </a:r>
                      <a:endParaRPr lang="en-US" dirty="0"/>
                    </a:p>
                  </a:txBody>
                  <a:tcPr/>
                </a:tc>
                <a:tc>
                  <a:txBody>
                    <a:bodyPr/>
                    <a:lstStyle/>
                    <a:p>
                      <a:r>
                        <a:rPr lang="en-US" dirty="0" smtClean="0"/>
                        <a:t>Doctors</a:t>
                      </a:r>
                      <a:endParaRPr lang="en-US" dirty="0"/>
                    </a:p>
                  </a:txBody>
                  <a:tcPr/>
                </a:tc>
                <a:tc>
                  <a:txBody>
                    <a:bodyPr/>
                    <a:lstStyle/>
                    <a:p>
                      <a:r>
                        <a:rPr lang="en-US" dirty="0" smtClean="0"/>
                        <a:t>To listen to the heartbeat and breathing</a:t>
                      </a:r>
                      <a:r>
                        <a:rPr lang="en-US" baseline="0" dirty="0" smtClean="0"/>
                        <a:t> of patients</a:t>
                      </a:r>
                      <a:endParaRPr lang="en-US" dirty="0"/>
                    </a:p>
                  </a:txBody>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Autofit/>
          </a:bodyPr>
          <a:lstStyle/>
          <a:p>
            <a:r>
              <a:rPr lang="en-US" sz="8000" dirty="0" smtClean="0"/>
              <a:t>Science in Everyday Life</a:t>
            </a:r>
            <a:endParaRPr lang="en-US" sz="8000" dirty="0"/>
          </a:p>
        </p:txBody>
      </p:sp>
      <p:sp>
        <p:nvSpPr>
          <p:cNvPr id="3" name="Subtitle 2"/>
          <p:cNvSpPr>
            <a:spLocks noGrp="1"/>
          </p:cNvSpPr>
          <p:nvPr>
            <p:ph type="subTitle" idx="1"/>
          </p:nvPr>
        </p:nvSpPr>
        <p:spPr/>
        <p:txBody>
          <a:bodyPr>
            <a:normAutofit/>
          </a:bodyPr>
          <a:lstStyle/>
          <a:p>
            <a:r>
              <a:rPr lang="en-US" sz="8800" dirty="0" smtClean="0">
                <a:solidFill>
                  <a:srgbClr val="FF0000"/>
                </a:solidFill>
                <a:latin typeface="Silver South Script Alt" pitchFamily="2" charset="0"/>
              </a:rPr>
              <a:t>Science &amp; Safety</a:t>
            </a:r>
            <a:endParaRPr lang="en-US" dirty="0">
              <a:solidFill>
                <a:srgbClr val="FF0000"/>
              </a:solidFill>
              <a:latin typeface="Silver South Script Alt" pitchFamily="2"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Safety Practices</a:t>
            </a:r>
            <a:endParaRPr lang="en-US" dirty="0"/>
          </a:p>
        </p:txBody>
      </p:sp>
      <p:sp>
        <p:nvSpPr>
          <p:cNvPr id="3" name="Content Placeholder 2"/>
          <p:cNvSpPr>
            <a:spLocks noGrp="1"/>
          </p:cNvSpPr>
          <p:nvPr>
            <p:ph idx="1"/>
          </p:nvPr>
        </p:nvSpPr>
        <p:spPr/>
        <p:txBody>
          <a:bodyPr/>
          <a:lstStyle/>
          <a:p>
            <a:r>
              <a:rPr lang="en-US" dirty="0" smtClean="0"/>
              <a:t>What do you think are good safety practices that should be utilized when performing experiments?</a:t>
            </a:r>
            <a:endParaRPr lang="en-US" dirty="0"/>
          </a:p>
        </p:txBody>
      </p:sp>
      <p:pic>
        <p:nvPicPr>
          <p:cNvPr id="31746" name="Picture 2" descr="Image result for chemist who blows up stuff in lab gif"/>
          <p:cNvPicPr>
            <a:picLocks noChangeAspect="1" noChangeArrowheads="1" noCrop="1"/>
          </p:cNvPicPr>
          <p:nvPr/>
        </p:nvPicPr>
        <p:blipFill>
          <a:blip r:embed="rId2" cstate="print"/>
          <a:srcRect/>
          <a:stretch>
            <a:fillRect/>
          </a:stretch>
        </p:blipFill>
        <p:spPr bwMode="auto">
          <a:xfrm>
            <a:off x="2895600" y="3048000"/>
            <a:ext cx="3810000" cy="3810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Science?</a:t>
            </a:r>
            <a:endParaRPr lang="en-US" dirty="0"/>
          </a:p>
        </p:txBody>
      </p:sp>
      <p:sp>
        <p:nvSpPr>
          <p:cNvPr id="3" name="Content Placeholder 2"/>
          <p:cNvSpPr>
            <a:spLocks noGrp="1"/>
          </p:cNvSpPr>
          <p:nvPr>
            <p:ph idx="1"/>
          </p:nvPr>
        </p:nvSpPr>
        <p:spPr/>
        <p:txBody>
          <a:bodyPr/>
          <a:lstStyle/>
          <a:p>
            <a:r>
              <a:rPr lang="en-US" dirty="0" smtClean="0"/>
              <a:t>Produce your best definition of what you think science is.</a:t>
            </a:r>
          </a:p>
          <a:p>
            <a:endParaRPr lang="en-US" dirty="0"/>
          </a:p>
          <a:p>
            <a:endParaRPr lang="en-US" dirty="0"/>
          </a:p>
        </p:txBody>
      </p:sp>
      <p:pic>
        <p:nvPicPr>
          <p:cNvPr id="3076" name="Picture 4" descr="Image result for gif of cartoon world spinning on its axis"/>
          <p:cNvPicPr>
            <a:picLocks noChangeAspect="1" noChangeArrowheads="1" noCrop="1"/>
          </p:cNvPicPr>
          <p:nvPr/>
        </p:nvPicPr>
        <p:blipFill>
          <a:blip r:embed="rId2" cstate="print"/>
          <a:srcRect/>
          <a:stretch>
            <a:fillRect/>
          </a:stretch>
        </p:blipFill>
        <p:spPr bwMode="auto">
          <a:xfrm>
            <a:off x="2590800" y="2286000"/>
            <a:ext cx="4572000" cy="4572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Related image"/>
          <p:cNvPicPr>
            <a:picLocks noChangeAspect="1" noChangeArrowheads="1"/>
          </p:cNvPicPr>
          <p:nvPr/>
        </p:nvPicPr>
        <p:blipFill>
          <a:blip r:embed="rId2" cstate="print"/>
          <a:srcRect l="5882" r="2941"/>
          <a:stretch>
            <a:fillRect/>
          </a:stretch>
        </p:blipFill>
        <p:spPr bwMode="auto">
          <a:xfrm>
            <a:off x="4876800" y="3962400"/>
            <a:ext cx="2362200" cy="1327785"/>
          </a:xfrm>
          <a:prstGeom prst="rect">
            <a:avLst/>
          </a:prstGeom>
          <a:noFill/>
        </p:spPr>
      </p:pic>
      <p:pic>
        <p:nvPicPr>
          <p:cNvPr id="16386" name="Picture 2" descr="Related image"/>
          <p:cNvPicPr>
            <a:picLocks noChangeAspect="1" noChangeArrowheads="1"/>
          </p:cNvPicPr>
          <p:nvPr/>
        </p:nvPicPr>
        <p:blipFill>
          <a:blip r:embed="rId3" cstate="print"/>
          <a:srcRect/>
          <a:stretch>
            <a:fillRect/>
          </a:stretch>
        </p:blipFill>
        <p:spPr bwMode="auto">
          <a:xfrm>
            <a:off x="6553200" y="5336211"/>
            <a:ext cx="2590990" cy="1445589"/>
          </a:xfrm>
          <a:prstGeom prst="rect">
            <a:avLst/>
          </a:prstGeom>
          <a:noFill/>
        </p:spPr>
      </p:pic>
      <p:sp>
        <p:nvSpPr>
          <p:cNvPr id="2" name="Title 1"/>
          <p:cNvSpPr>
            <a:spLocks noGrp="1"/>
          </p:cNvSpPr>
          <p:nvPr>
            <p:ph type="title"/>
          </p:nvPr>
        </p:nvSpPr>
        <p:spPr/>
        <p:txBody>
          <a:bodyPr>
            <a:normAutofit fontScale="90000"/>
          </a:bodyPr>
          <a:lstStyle/>
          <a:p>
            <a:r>
              <a:rPr lang="en-US" dirty="0" smtClean="0"/>
              <a:t>Things you </a:t>
            </a:r>
            <a:r>
              <a:rPr lang="en-US" b="1" dirty="0" smtClean="0">
                <a:solidFill>
                  <a:srgbClr val="FF0000"/>
                </a:solidFill>
              </a:rPr>
              <a:t>MUST NOT</a:t>
            </a:r>
            <a:r>
              <a:rPr lang="en-US" b="1" dirty="0" smtClean="0"/>
              <a:t> </a:t>
            </a:r>
            <a:r>
              <a:rPr lang="en-US" dirty="0" smtClean="0"/>
              <a:t>do in the lab</a:t>
            </a:r>
            <a:endParaRPr lang="en-US" dirty="0"/>
          </a:p>
        </p:txBody>
      </p:sp>
      <p:sp>
        <p:nvSpPr>
          <p:cNvPr id="3" name="Content Placeholder 2"/>
          <p:cNvSpPr>
            <a:spLocks noGrp="1"/>
          </p:cNvSpPr>
          <p:nvPr>
            <p:ph idx="1"/>
          </p:nvPr>
        </p:nvSpPr>
        <p:spPr>
          <a:xfrm>
            <a:off x="533400" y="1295400"/>
            <a:ext cx="8229600" cy="5562600"/>
          </a:xfrm>
        </p:spPr>
        <p:txBody>
          <a:bodyPr>
            <a:normAutofit fontScale="92500" lnSpcReduction="10000"/>
          </a:bodyPr>
          <a:lstStyle/>
          <a:p>
            <a:r>
              <a:rPr lang="en-US" dirty="0" smtClean="0"/>
              <a:t>In science you need to follow laboratory safety rules and know the common hazard symbols.</a:t>
            </a:r>
          </a:p>
          <a:p>
            <a:endParaRPr lang="en-US" dirty="0"/>
          </a:p>
          <a:p>
            <a:r>
              <a:rPr lang="en-US" dirty="0" smtClean="0"/>
              <a:t>Here is a list of some typical laboratory rules:</a:t>
            </a:r>
            <a:br>
              <a:rPr lang="en-US" dirty="0" smtClean="0"/>
            </a:br>
            <a:r>
              <a:rPr lang="en-US" b="1" dirty="0" smtClean="0"/>
              <a:t>YOU MUST NOT</a:t>
            </a:r>
            <a:r>
              <a:rPr lang="en-US" dirty="0" smtClean="0"/>
              <a:t>:</a:t>
            </a:r>
            <a:br>
              <a:rPr lang="en-US" dirty="0" smtClean="0"/>
            </a:br>
            <a:r>
              <a:rPr lang="en-US" dirty="0" smtClean="0"/>
              <a:t>1.  enter the lab unless a teacher is present</a:t>
            </a:r>
            <a:br>
              <a:rPr lang="en-US" dirty="0" smtClean="0"/>
            </a:br>
            <a:r>
              <a:rPr lang="en-US" dirty="0" smtClean="0"/>
              <a:t/>
            </a:r>
            <a:br>
              <a:rPr lang="en-US" dirty="0" smtClean="0"/>
            </a:br>
            <a:r>
              <a:rPr lang="en-US" dirty="0" smtClean="0"/>
              <a:t>2.  run in the laboratory</a:t>
            </a:r>
            <a:r>
              <a:rPr lang="en-US" dirty="0"/>
              <a:t/>
            </a:r>
            <a:br>
              <a:rPr lang="en-US" dirty="0"/>
            </a:br>
            <a:r>
              <a:rPr lang="en-US" dirty="0" smtClean="0"/>
              <a:t/>
            </a:r>
            <a:br>
              <a:rPr lang="en-US" dirty="0" smtClean="0"/>
            </a:br>
            <a:r>
              <a:rPr lang="en-US" dirty="0" smtClean="0"/>
              <a:t>3.  touch any chemicals</a:t>
            </a:r>
            <a:br>
              <a:rPr lang="en-US" dirty="0" smtClean="0"/>
            </a:br>
            <a:r>
              <a:rPr lang="en-US" dirty="0" smtClean="0"/>
              <a:t/>
            </a:r>
            <a:br>
              <a:rPr lang="en-US" dirty="0" smtClean="0"/>
            </a:br>
            <a:r>
              <a:rPr lang="en-US" dirty="0" smtClean="0"/>
              <a:t>4.  leave experiments unattended</a:t>
            </a:r>
          </a:p>
        </p:txBody>
      </p:sp>
      <p:pic>
        <p:nvPicPr>
          <p:cNvPr id="6" name="Picture 4" descr="Image result for red stop light"/>
          <p:cNvPicPr>
            <a:picLocks noChangeAspect="1" noChangeArrowheads="1"/>
          </p:cNvPicPr>
          <p:nvPr/>
        </p:nvPicPr>
        <p:blipFill>
          <a:blip r:embed="rId4" cstate="print"/>
          <a:srcRect r="50400" b="7376"/>
          <a:stretch>
            <a:fillRect/>
          </a:stretch>
        </p:blipFill>
        <p:spPr bwMode="auto">
          <a:xfrm>
            <a:off x="0" y="76200"/>
            <a:ext cx="762000" cy="1524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Image result for red stop light"/>
          <p:cNvPicPr>
            <a:picLocks noChangeAspect="1" noChangeArrowheads="1"/>
          </p:cNvPicPr>
          <p:nvPr/>
        </p:nvPicPr>
        <p:blipFill>
          <a:blip r:embed="rId2" cstate="print"/>
          <a:srcRect r="50400" b="7376"/>
          <a:stretch>
            <a:fillRect/>
          </a:stretch>
        </p:blipFill>
        <p:spPr bwMode="auto">
          <a:xfrm>
            <a:off x="0" y="76200"/>
            <a:ext cx="762000" cy="1524000"/>
          </a:xfrm>
          <a:prstGeom prst="rect">
            <a:avLst/>
          </a:prstGeom>
          <a:noFill/>
        </p:spPr>
      </p:pic>
      <p:sp>
        <p:nvSpPr>
          <p:cNvPr id="2" name="Title 1"/>
          <p:cNvSpPr>
            <a:spLocks noGrp="1"/>
          </p:cNvSpPr>
          <p:nvPr>
            <p:ph type="title"/>
          </p:nvPr>
        </p:nvSpPr>
        <p:spPr/>
        <p:txBody>
          <a:bodyPr>
            <a:normAutofit fontScale="90000"/>
          </a:bodyPr>
          <a:lstStyle/>
          <a:p>
            <a:r>
              <a:rPr lang="en-US" dirty="0" smtClean="0"/>
              <a:t>Things you </a:t>
            </a:r>
            <a:r>
              <a:rPr lang="en-US" b="1" dirty="0" smtClean="0">
                <a:solidFill>
                  <a:srgbClr val="FF0000"/>
                </a:solidFill>
              </a:rPr>
              <a:t>MUST NOT</a:t>
            </a:r>
            <a:r>
              <a:rPr lang="en-US" b="1" dirty="0" smtClean="0"/>
              <a:t> </a:t>
            </a:r>
            <a:r>
              <a:rPr lang="en-US" dirty="0" smtClean="0"/>
              <a:t>do in the lab</a:t>
            </a:r>
            <a:endParaRPr lang="en-US" dirty="0"/>
          </a:p>
        </p:txBody>
      </p:sp>
      <p:sp>
        <p:nvSpPr>
          <p:cNvPr id="3" name="Content Placeholder 2"/>
          <p:cNvSpPr>
            <a:spLocks noGrp="1"/>
          </p:cNvSpPr>
          <p:nvPr>
            <p:ph idx="1"/>
          </p:nvPr>
        </p:nvSpPr>
        <p:spPr>
          <a:xfrm>
            <a:off x="457200" y="1295400"/>
            <a:ext cx="8229600" cy="5562600"/>
          </a:xfrm>
        </p:spPr>
        <p:txBody>
          <a:bodyPr>
            <a:normAutofit/>
          </a:bodyPr>
          <a:lstStyle/>
          <a:p>
            <a:r>
              <a:rPr lang="en-US" dirty="0" smtClean="0"/>
              <a:t>Here is a list of some typical laboratory rules:</a:t>
            </a:r>
            <a:br>
              <a:rPr lang="en-US" dirty="0" smtClean="0"/>
            </a:br>
            <a:r>
              <a:rPr lang="en-US" b="1" dirty="0" smtClean="0"/>
              <a:t>YOU MUST NOT</a:t>
            </a:r>
            <a:r>
              <a:rPr lang="en-US" dirty="0" smtClean="0"/>
              <a:t>:</a:t>
            </a:r>
            <a:br>
              <a:rPr lang="en-US" dirty="0" smtClean="0"/>
            </a:br>
            <a:r>
              <a:rPr lang="en-US" dirty="0" smtClean="0"/>
              <a:t>5.  smell gases directly</a:t>
            </a:r>
            <a:br>
              <a:rPr lang="en-US" dirty="0" smtClean="0"/>
            </a:br>
            <a:r>
              <a:rPr lang="en-US" dirty="0" smtClean="0"/>
              <a:t/>
            </a:r>
            <a:br>
              <a:rPr lang="en-US" dirty="0" smtClean="0"/>
            </a:br>
            <a:r>
              <a:rPr lang="en-US" dirty="0" smtClean="0"/>
              <a:t>6.  point the mouth of a</a:t>
            </a:r>
            <a:br>
              <a:rPr lang="en-US" dirty="0" smtClean="0"/>
            </a:br>
            <a:r>
              <a:rPr lang="en-US" dirty="0" smtClean="0"/>
              <a:t>test tube towards anyone</a:t>
            </a:r>
            <a:br>
              <a:rPr lang="en-US" dirty="0" smtClean="0"/>
            </a:br>
            <a:r>
              <a:rPr lang="en-US" dirty="0" smtClean="0"/>
              <a:t>when heating</a:t>
            </a:r>
            <a:r>
              <a:rPr lang="en-US" dirty="0"/>
              <a:t/>
            </a:r>
            <a:br>
              <a:rPr lang="en-US" dirty="0"/>
            </a:br>
            <a:r>
              <a:rPr lang="en-US" dirty="0" smtClean="0"/>
              <a:t/>
            </a:r>
            <a:br>
              <a:rPr lang="en-US" dirty="0" smtClean="0"/>
            </a:br>
            <a:r>
              <a:rPr lang="en-US" dirty="0" smtClean="0"/>
              <a:t>7.  eat or drink in the laboratory</a:t>
            </a:r>
            <a:br>
              <a:rPr lang="en-US" dirty="0" smtClean="0"/>
            </a:br>
            <a:r>
              <a:rPr lang="en-US" dirty="0" smtClean="0"/>
              <a:t/>
            </a:r>
            <a:br>
              <a:rPr lang="en-US" dirty="0" smtClean="0"/>
            </a:br>
            <a:r>
              <a:rPr lang="en-US" dirty="0" smtClean="0"/>
              <a:t>8.  put solids in the sink</a:t>
            </a:r>
          </a:p>
        </p:txBody>
      </p:sp>
      <p:pic>
        <p:nvPicPr>
          <p:cNvPr id="15362" name="Picture 2" descr="Image result for no eating or drinking"/>
          <p:cNvPicPr>
            <a:picLocks noChangeAspect="1" noChangeArrowheads="1"/>
          </p:cNvPicPr>
          <p:nvPr/>
        </p:nvPicPr>
        <p:blipFill>
          <a:blip r:embed="rId3" cstate="print"/>
          <a:srcRect l="7212" t="3161" r="8424" b="6253"/>
          <a:stretch>
            <a:fillRect/>
          </a:stretch>
        </p:blipFill>
        <p:spPr bwMode="auto">
          <a:xfrm>
            <a:off x="6934200" y="4038600"/>
            <a:ext cx="1676400" cy="2398986"/>
          </a:xfrm>
          <a:prstGeom prst="rect">
            <a:avLst/>
          </a:prstGeom>
          <a:noFill/>
        </p:spPr>
      </p:pic>
      <p:pic>
        <p:nvPicPr>
          <p:cNvPr id="35842" name="Picture 2" descr="Image result for stuff being blown up in a lab gif"/>
          <p:cNvPicPr>
            <a:picLocks noChangeAspect="1" noChangeArrowheads="1" noCrop="1"/>
          </p:cNvPicPr>
          <p:nvPr/>
        </p:nvPicPr>
        <p:blipFill>
          <a:blip r:embed="rId4" cstate="print"/>
          <a:srcRect/>
          <a:stretch>
            <a:fillRect/>
          </a:stretch>
        </p:blipFill>
        <p:spPr bwMode="auto">
          <a:xfrm>
            <a:off x="5257800" y="1981200"/>
            <a:ext cx="3659406" cy="20574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wear eye protection"/>
          <p:cNvPicPr>
            <a:picLocks noChangeAspect="1" noChangeArrowheads="1"/>
          </p:cNvPicPr>
          <p:nvPr/>
        </p:nvPicPr>
        <p:blipFill>
          <a:blip r:embed="rId3" cstate="print"/>
          <a:srcRect l="12000" r="14000"/>
          <a:stretch>
            <a:fillRect/>
          </a:stretch>
        </p:blipFill>
        <p:spPr bwMode="auto">
          <a:xfrm>
            <a:off x="6324600" y="1905000"/>
            <a:ext cx="2819400" cy="3810000"/>
          </a:xfrm>
          <a:prstGeom prst="rect">
            <a:avLst/>
          </a:prstGeom>
          <a:noFill/>
        </p:spPr>
      </p:pic>
      <p:pic>
        <p:nvPicPr>
          <p:cNvPr id="34818" name="Picture 2" descr="Image result for red stop light"/>
          <p:cNvPicPr>
            <a:picLocks noChangeAspect="1" noChangeArrowheads="1"/>
          </p:cNvPicPr>
          <p:nvPr/>
        </p:nvPicPr>
        <p:blipFill>
          <a:blip r:embed="rId4" cstate="print"/>
          <a:srcRect l="49431" b="7692"/>
          <a:stretch>
            <a:fillRect/>
          </a:stretch>
        </p:blipFill>
        <p:spPr bwMode="auto">
          <a:xfrm>
            <a:off x="1" y="76200"/>
            <a:ext cx="818528" cy="1600200"/>
          </a:xfrm>
          <a:prstGeom prst="rect">
            <a:avLst/>
          </a:prstGeom>
          <a:noFill/>
        </p:spPr>
      </p:pic>
      <p:sp>
        <p:nvSpPr>
          <p:cNvPr id="2" name="Title 1"/>
          <p:cNvSpPr>
            <a:spLocks noGrp="1"/>
          </p:cNvSpPr>
          <p:nvPr>
            <p:ph type="title"/>
          </p:nvPr>
        </p:nvSpPr>
        <p:spPr>
          <a:xfrm>
            <a:off x="609600" y="228600"/>
            <a:ext cx="8229600" cy="1143000"/>
          </a:xfrm>
        </p:spPr>
        <p:txBody>
          <a:bodyPr>
            <a:normAutofit fontScale="90000"/>
          </a:bodyPr>
          <a:lstStyle/>
          <a:p>
            <a:r>
              <a:rPr lang="en-US" dirty="0" smtClean="0"/>
              <a:t>Things you </a:t>
            </a:r>
            <a:r>
              <a:rPr lang="en-US" b="1" dirty="0" smtClean="0">
                <a:solidFill>
                  <a:srgbClr val="00B050"/>
                </a:solidFill>
              </a:rPr>
              <a:t>SHOULD ALWAYS</a:t>
            </a:r>
            <a:r>
              <a:rPr lang="en-US" b="1" dirty="0" smtClean="0"/>
              <a:t> </a:t>
            </a:r>
            <a:r>
              <a:rPr lang="en-US" dirty="0" smtClean="0"/>
              <a:t>do in the lab</a:t>
            </a:r>
            <a:endParaRPr lang="en-US" dirty="0"/>
          </a:p>
        </p:txBody>
      </p:sp>
      <p:sp>
        <p:nvSpPr>
          <p:cNvPr id="3" name="Content Placeholder 2"/>
          <p:cNvSpPr>
            <a:spLocks noGrp="1"/>
          </p:cNvSpPr>
          <p:nvPr>
            <p:ph idx="1"/>
          </p:nvPr>
        </p:nvSpPr>
        <p:spPr>
          <a:xfrm>
            <a:off x="457200" y="1295400"/>
            <a:ext cx="8229600" cy="5562600"/>
          </a:xfrm>
        </p:spPr>
        <p:txBody>
          <a:bodyPr>
            <a:normAutofit/>
          </a:bodyPr>
          <a:lstStyle/>
          <a:p>
            <a:r>
              <a:rPr lang="en-US" dirty="0" smtClean="0"/>
              <a:t>In the lab you should </a:t>
            </a:r>
            <a:r>
              <a:rPr lang="en-US" b="1" dirty="0" smtClean="0"/>
              <a:t>ALWAYS</a:t>
            </a:r>
            <a:r>
              <a:rPr lang="en-US" dirty="0" smtClean="0"/>
              <a:t>:</a:t>
            </a:r>
            <a:br>
              <a:rPr lang="en-US" dirty="0" smtClean="0"/>
            </a:br>
            <a:r>
              <a:rPr lang="en-US" dirty="0" smtClean="0"/>
              <a:t>1.  follow the instructions given</a:t>
            </a:r>
            <a:br>
              <a:rPr lang="en-US" dirty="0" smtClean="0"/>
            </a:br>
            <a:r>
              <a:rPr lang="en-US" dirty="0" smtClean="0"/>
              <a:t/>
            </a:r>
            <a:br>
              <a:rPr lang="en-US" dirty="0" smtClean="0"/>
            </a:br>
            <a:r>
              <a:rPr lang="en-US" dirty="0" smtClean="0"/>
              <a:t>2.  wear eye protection</a:t>
            </a:r>
            <a:r>
              <a:rPr lang="en-US" dirty="0"/>
              <a:t/>
            </a:r>
            <a:br>
              <a:rPr lang="en-US" dirty="0"/>
            </a:br>
            <a:r>
              <a:rPr lang="en-US" dirty="0" smtClean="0"/>
              <a:t/>
            </a:r>
            <a:br>
              <a:rPr lang="en-US" dirty="0" smtClean="0"/>
            </a:br>
            <a:r>
              <a:rPr lang="en-US" dirty="0" smtClean="0"/>
              <a:t>3.  read the labels on any bottle</a:t>
            </a:r>
            <a:br>
              <a:rPr lang="en-US" dirty="0" smtClean="0"/>
            </a:br>
            <a:r>
              <a:rPr lang="en-US" dirty="0" smtClean="0"/>
              <a:t>     correctly</a:t>
            </a:r>
            <a:br>
              <a:rPr lang="en-US" dirty="0" smtClean="0"/>
            </a:br>
            <a:r>
              <a:rPr lang="en-US" dirty="0" smtClean="0"/>
              <a:t/>
            </a:r>
            <a:br>
              <a:rPr lang="en-US" dirty="0" smtClean="0"/>
            </a:br>
            <a:r>
              <a:rPr lang="en-US" dirty="0" smtClean="0"/>
              <a:t>4.  note any hazardous substance</a:t>
            </a:r>
            <a:br>
              <a:rPr lang="en-US" dirty="0" smtClean="0"/>
            </a:br>
            <a:endParaRPr 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red stop light"/>
          <p:cNvPicPr>
            <a:picLocks noChangeAspect="1" noChangeArrowheads="1"/>
          </p:cNvPicPr>
          <p:nvPr/>
        </p:nvPicPr>
        <p:blipFill>
          <a:blip r:embed="rId2" cstate="print"/>
          <a:srcRect l="49431" b="7692"/>
          <a:stretch>
            <a:fillRect/>
          </a:stretch>
        </p:blipFill>
        <p:spPr bwMode="auto">
          <a:xfrm>
            <a:off x="1" y="76200"/>
            <a:ext cx="818528" cy="1600200"/>
          </a:xfrm>
          <a:prstGeom prst="rect">
            <a:avLst/>
          </a:prstGeom>
          <a:noFill/>
        </p:spPr>
      </p:pic>
      <p:sp>
        <p:nvSpPr>
          <p:cNvPr id="2" name="Title 1"/>
          <p:cNvSpPr>
            <a:spLocks noGrp="1"/>
          </p:cNvSpPr>
          <p:nvPr>
            <p:ph type="title"/>
          </p:nvPr>
        </p:nvSpPr>
        <p:spPr>
          <a:xfrm>
            <a:off x="685800" y="228600"/>
            <a:ext cx="8229600" cy="1143000"/>
          </a:xfrm>
        </p:spPr>
        <p:txBody>
          <a:bodyPr>
            <a:normAutofit fontScale="90000"/>
          </a:bodyPr>
          <a:lstStyle/>
          <a:p>
            <a:r>
              <a:rPr lang="en-US" dirty="0" smtClean="0"/>
              <a:t>Things you </a:t>
            </a:r>
            <a:r>
              <a:rPr lang="en-US" b="1" dirty="0" smtClean="0">
                <a:solidFill>
                  <a:srgbClr val="00B050"/>
                </a:solidFill>
              </a:rPr>
              <a:t>SHOULD ALWAYS</a:t>
            </a:r>
            <a:r>
              <a:rPr lang="en-US" dirty="0" smtClean="0"/>
              <a:t> do in the lab</a:t>
            </a:r>
            <a:endParaRPr lang="en-US" dirty="0"/>
          </a:p>
        </p:txBody>
      </p:sp>
      <p:sp>
        <p:nvSpPr>
          <p:cNvPr id="3" name="Content Placeholder 2"/>
          <p:cNvSpPr>
            <a:spLocks noGrp="1"/>
          </p:cNvSpPr>
          <p:nvPr>
            <p:ph idx="1"/>
          </p:nvPr>
        </p:nvSpPr>
        <p:spPr>
          <a:xfrm>
            <a:off x="457200" y="1295400"/>
            <a:ext cx="8229600" cy="5562600"/>
          </a:xfrm>
        </p:spPr>
        <p:txBody>
          <a:bodyPr>
            <a:normAutofit/>
          </a:bodyPr>
          <a:lstStyle/>
          <a:p>
            <a:r>
              <a:rPr lang="en-US" dirty="0" smtClean="0"/>
              <a:t>In the lab you should </a:t>
            </a:r>
            <a:r>
              <a:rPr lang="en-US" b="1" dirty="0" smtClean="0"/>
              <a:t>ALWAYS</a:t>
            </a:r>
            <a:r>
              <a:rPr lang="en-US" dirty="0" smtClean="0"/>
              <a:t>:</a:t>
            </a:r>
            <a:br>
              <a:rPr lang="en-US" dirty="0" smtClean="0"/>
            </a:br>
            <a:r>
              <a:rPr lang="en-US" dirty="0" smtClean="0"/>
              <a:t>5.  report any accidents or breakages to your teacher.</a:t>
            </a:r>
            <a:br>
              <a:rPr lang="en-US" dirty="0" smtClean="0"/>
            </a:br>
            <a:r>
              <a:rPr lang="en-US" dirty="0" smtClean="0"/>
              <a:t/>
            </a:r>
            <a:br>
              <a:rPr lang="en-US" dirty="0" smtClean="0"/>
            </a:br>
            <a:r>
              <a:rPr lang="en-US" dirty="0" smtClean="0"/>
              <a:t>6.  Leave Bunsen burners with a luminous (yellow) flame when not in use or turn it off</a:t>
            </a:r>
            <a:br>
              <a:rPr lang="en-US" dirty="0" smtClean="0"/>
            </a:br>
            <a:r>
              <a:rPr lang="en-US" dirty="0" smtClean="0"/>
              <a:t/>
            </a:r>
            <a:br>
              <a:rPr lang="en-US" dirty="0" smtClean="0"/>
            </a:br>
            <a:r>
              <a:rPr lang="en-US" dirty="0" smtClean="0"/>
              <a:t>7.  tie up long hair</a:t>
            </a:r>
            <a:br>
              <a:rPr lang="en-US" dirty="0" smtClean="0"/>
            </a:br>
            <a:r>
              <a:rPr lang="en-US" dirty="0" smtClean="0"/>
              <a:t/>
            </a:r>
            <a:br>
              <a:rPr lang="en-US" dirty="0" smtClean="0"/>
            </a:br>
            <a:r>
              <a:rPr lang="en-US" dirty="0" smtClean="0"/>
              <a:t>8.  wash your hands after experiments</a:t>
            </a:r>
          </a:p>
        </p:txBody>
      </p:sp>
      <p:pic>
        <p:nvPicPr>
          <p:cNvPr id="13314" name="Picture 2" descr="Image result for broken beaker"/>
          <p:cNvPicPr>
            <a:picLocks noChangeAspect="1" noChangeArrowheads="1"/>
          </p:cNvPicPr>
          <p:nvPr/>
        </p:nvPicPr>
        <p:blipFill>
          <a:blip r:embed="rId3" cstate="print"/>
          <a:srcRect b="2883"/>
          <a:stretch>
            <a:fillRect/>
          </a:stretch>
        </p:blipFill>
        <p:spPr bwMode="auto">
          <a:xfrm>
            <a:off x="7315200" y="4483418"/>
            <a:ext cx="1828800" cy="176498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Colours</a:t>
            </a:r>
            <a:r>
              <a:rPr lang="en-US" dirty="0" smtClean="0"/>
              <a:t> </a:t>
            </a:r>
            <a:r>
              <a:rPr lang="en-US" b="1" dirty="0" smtClean="0">
                <a:solidFill>
                  <a:srgbClr val="FFC000"/>
                </a:solidFill>
              </a:rPr>
              <a:t>of</a:t>
            </a:r>
            <a:r>
              <a:rPr lang="en-US" dirty="0" smtClean="0"/>
              <a:t> </a:t>
            </a:r>
            <a:r>
              <a:rPr lang="en-US" b="1" dirty="0" smtClean="0">
                <a:solidFill>
                  <a:srgbClr val="00B050"/>
                </a:solidFill>
              </a:rPr>
              <a:t>Safety</a:t>
            </a:r>
            <a:endParaRPr lang="en-US" b="1" dirty="0">
              <a:solidFill>
                <a:srgbClr val="00B050"/>
              </a:solidFill>
            </a:endParaRPr>
          </a:p>
        </p:txBody>
      </p:sp>
      <p:sp>
        <p:nvSpPr>
          <p:cNvPr id="3" name="Content Placeholder 2"/>
          <p:cNvSpPr>
            <a:spLocks noGrp="1"/>
          </p:cNvSpPr>
          <p:nvPr>
            <p:ph idx="1"/>
          </p:nvPr>
        </p:nvSpPr>
        <p:spPr/>
        <p:txBody>
          <a:bodyPr/>
          <a:lstStyle/>
          <a:p>
            <a:r>
              <a:rPr lang="en-US" dirty="0" smtClean="0"/>
              <a:t>There are three international colours of safety.</a:t>
            </a:r>
          </a:p>
          <a:p>
            <a:endParaRPr lang="en-US" dirty="0" smtClean="0"/>
          </a:p>
          <a:p>
            <a:r>
              <a:rPr lang="en-US" dirty="0" smtClean="0"/>
              <a:t>Can you guess what they are?</a:t>
            </a:r>
            <a:endParaRPr lang="en-US" dirty="0"/>
          </a:p>
        </p:txBody>
      </p:sp>
      <p:pic>
        <p:nvPicPr>
          <p:cNvPr id="37890" name="Picture 2" descr="Image result for spongebob happy gif"/>
          <p:cNvPicPr>
            <a:picLocks noChangeAspect="1" noChangeArrowheads="1" noCrop="1"/>
          </p:cNvPicPr>
          <p:nvPr/>
        </p:nvPicPr>
        <p:blipFill>
          <a:blip r:embed="rId2" cstate="print"/>
          <a:srcRect/>
          <a:stretch>
            <a:fillRect/>
          </a:stretch>
        </p:blipFill>
        <p:spPr bwMode="auto">
          <a:xfrm>
            <a:off x="2685846" y="3581400"/>
            <a:ext cx="3791154" cy="282062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Colours</a:t>
            </a:r>
            <a:r>
              <a:rPr lang="en-US" dirty="0" smtClean="0"/>
              <a:t> </a:t>
            </a:r>
            <a:r>
              <a:rPr lang="en-US" b="1" dirty="0" smtClean="0">
                <a:solidFill>
                  <a:srgbClr val="FFC000"/>
                </a:solidFill>
              </a:rPr>
              <a:t>of</a:t>
            </a:r>
            <a:r>
              <a:rPr lang="en-US" dirty="0" smtClean="0"/>
              <a:t> </a:t>
            </a:r>
            <a:r>
              <a:rPr lang="en-US" b="1" dirty="0" smtClean="0">
                <a:solidFill>
                  <a:srgbClr val="00B050"/>
                </a:solidFill>
              </a:rPr>
              <a:t>Safety</a:t>
            </a:r>
            <a:endParaRPr lang="en-US" b="1" dirty="0">
              <a:solidFill>
                <a:srgbClr val="00B050"/>
              </a:solidFill>
            </a:endParaRPr>
          </a:p>
        </p:txBody>
      </p:sp>
      <p:graphicFrame>
        <p:nvGraphicFramePr>
          <p:cNvPr id="5" name="Content Placeholder 4"/>
          <p:cNvGraphicFramePr>
            <a:graphicFrameLocks noGrp="1"/>
          </p:cNvGraphicFramePr>
          <p:nvPr>
            <p:ph idx="1"/>
          </p:nvPr>
        </p:nvGraphicFramePr>
        <p:xfrm>
          <a:off x="2667000" y="1676400"/>
          <a:ext cx="3848100" cy="4155440"/>
        </p:xfrm>
        <a:graphic>
          <a:graphicData uri="http://schemas.openxmlformats.org/drawingml/2006/table">
            <a:tbl>
              <a:tblPr firstRow="1" bandRow="1">
                <a:tableStyleId>{5C22544A-7EE6-4342-B048-85BDC9FD1C3A}</a:tableStyleId>
              </a:tblPr>
              <a:tblGrid>
                <a:gridCol w="3848100"/>
              </a:tblGrid>
              <a:tr h="1346200">
                <a:tc>
                  <a:txBody>
                    <a:bodyPr/>
                    <a:lstStyle/>
                    <a:p>
                      <a:endParaRPr lang="en-US" dirty="0" smtClean="0"/>
                    </a:p>
                    <a:p>
                      <a:endParaRPr lang="en-US" dirty="0" smtClean="0"/>
                    </a:p>
                    <a:p>
                      <a:r>
                        <a:rPr lang="en-US" dirty="0" smtClean="0"/>
                        <a:t>                            </a:t>
                      </a:r>
                      <a:r>
                        <a:rPr lang="en-US" dirty="0" smtClean="0">
                          <a:solidFill>
                            <a:schemeClr val="tx1"/>
                          </a:solidFill>
                        </a:rPr>
                        <a:t>DANGER</a:t>
                      </a:r>
                      <a:r>
                        <a:rPr lang="en-US" dirty="0" smtClean="0"/>
                        <a:t/>
                      </a:r>
                      <a:br>
                        <a:rPr lang="en-US" dirty="0" smtClean="0"/>
                      </a:br>
                      <a:r>
                        <a:rPr lang="en-US" dirty="0" smtClean="0"/>
                        <a:t/>
                      </a:r>
                      <a:br>
                        <a:rPr lang="en-US" dirty="0" smtClean="0"/>
                      </a:br>
                      <a:endParaRPr lang="en-US" dirty="0"/>
                    </a:p>
                  </a:txBody>
                  <a:tcPr>
                    <a:solidFill>
                      <a:srgbClr val="FF0000"/>
                    </a:solidFill>
                  </a:tcPr>
                </a:tc>
              </a:tr>
              <a:tr h="1346200">
                <a:tc>
                  <a:txBody>
                    <a:bodyPr/>
                    <a:lstStyle/>
                    <a:p>
                      <a:r>
                        <a:rPr lang="en-US" dirty="0" smtClean="0"/>
                        <a:t/>
                      </a:r>
                      <a:br>
                        <a:rPr lang="en-US" dirty="0" smtClean="0"/>
                      </a:br>
                      <a:r>
                        <a:rPr lang="en-US" dirty="0" smtClean="0"/>
                        <a:t/>
                      </a:r>
                      <a:br>
                        <a:rPr lang="en-US" dirty="0" smtClean="0"/>
                      </a:br>
                      <a:r>
                        <a:rPr lang="en-US" dirty="0" smtClean="0"/>
                        <a:t>                           </a:t>
                      </a:r>
                      <a:r>
                        <a:rPr lang="en-US" baseline="0" dirty="0" smtClean="0"/>
                        <a:t> </a:t>
                      </a:r>
                      <a:r>
                        <a:rPr lang="en-US" b="1" dirty="0" smtClean="0"/>
                        <a:t>HAZARD</a:t>
                      </a:r>
                      <a:endParaRPr lang="en-US" b="1" dirty="0"/>
                    </a:p>
                  </a:txBody>
                  <a:tcPr>
                    <a:solidFill>
                      <a:srgbClr val="FFC000"/>
                    </a:solidFill>
                  </a:tcPr>
                </a:tc>
              </a:tr>
              <a:tr h="1346200">
                <a:tc>
                  <a:txBody>
                    <a:bodyPr/>
                    <a:lstStyle/>
                    <a:p>
                      <a:r>
                        <a:rPr lang="en-US" dirty="0" smtClean="0"/>
                        <a:t/>
                      </a:r>
                      <a:br>
                        <a:rPr lang="en-US" dirty="0" smtClean="0"/>
                      </a:br>
                      <a:r>
                        <a:rPr lang="en-US" dirty="0" smtClean="0"/>
                        <a:t/>
                      </a:r>
                      <a:br>
                        <a:rPr lang="en-US" dirty="0" smtClean="0"/>
                      </a:br>
                      <a:r>
                        <a:rPr lang="en-US" dirty="0" smtClean="0"/>
                        <a:t>                              </a:t>
                      </a:r>
                      <a:r>
                        <a:rPr lang="en-US" b="1" dirty="0" smtClean="0"/>
                        <a:t>SAFE</a:t>
                      </a:r>
                      <a:r>
                        <a:rPr lang="en-US" dirty="0" smtClean="0"/>
                        <a:t/>
                      </a:r>
                      <a:br>
                        <a:rPr lang="en-US" dirty="0" smtClean="0"/>
                      </a:br>
                      <a:endParaRPr lang="en-US" dirty="0"/>
                    </a:p>
                  </a:txBody>
                  <a:tcPr>
                    <a:solidFill>
                      <a:srgbClr val="00B050"/>
                    </a:solidFill>
                  </a:tcPr>
                </a:tc>
              </a:tr>
            </a:tbl>
          </a:graphicData>
        </a:graphic>
      </p:graphicFrame>
      <p:sp>
        <p:nvSpPr>
          <p:cNvPr id="6" name="TextBox 5"/>
          <p:cNvSpPr txBox="1"/>
          <p:nvPr/>
        </p:nvSpPr>
        <p:spPr>
          <a:xfrm>
            <a:off x="838200" y="6019800"/>
            <a:ext cx="7920694" cy="523220"/>
          </a:xfrm>
          <a:prstGeom prst="rect">
            <a:avLst/>
          </a:prstGeom>
          <a:noFill/>
        </p:spPr>
        <p:txBody>
          <a:bodyPr wrap="none" rtlCol="0">
            <a:spAutoFit/>
          </a:bodyPr>
          <a:lstStyle/>
          <a:p>
            <a:r>
              <a:rPr lang="en-US" sz="2800" dirty="0" smtClean="0"/>
              <a:t>These are some of the international colours of safety.</a:t>
            </a:r>
            <a:endParaRPr lang="en-US"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Warning Signs</a:t>
            </a:r>
            <a:endParaRPr lang="en-US" dirty="0"/>
          </a:p>
        </p:txBody>
      </p:sp>
      <p:sp>
        <p:nvSpPr>
          <p:cNvPr id="3" name="Content Placeholder 2"/>
          <p:cNvSpPr>
            <a:spLocks noGrp="1"/>
          </p:cNvSpPr>
          <p:nvPr>
            <p:ph idx="1"/>
          </p:nvPr>
        </p:nvSpPr>
        <p:spPr/>
        <p:txBody>
          <a:bodyPr/>
          <a:lstStyle/>
          <a:p>
            <a:r>
              <a:rPr lang="en-US" dirty="0" smtClean="0"/>
              <a:t>What do you think are warning signs?</a:t>
            </a:r>
          </a:p>
          <a:p>
            <a:endParaRPr lang="en-US" dirty="0" smtClean="0"/>
          </a:p>
          <a:p>
            <a:r>
              <a:rPr lang="en-US" dirty="0" smtClean="0"/>
              <a:t>How do you think they benefit us?</a:t>
            </a:r>
            <a:endParaRPr lang="en-US" dirty="0"/>
          </a:p>
        </p:txBody>
      </p:sp>
      <p:pic>
        <p:nvPicPr>
          <p:cNvPr id="44036" name="Picture 4" descr="Image result for poison cartoon"/>
          <p:cNvPicPr>
            <a:picLocks noChangeAspect="1" noChangeArrowheads="1"/>
          </p:cNvPicPr>
          <p:nvPr/>
        </p:nvPicPr>
        <p:blipFill>
          <a:blip r:embed="rId2" cstate="print"/>
          <a:srcRect b="7562"/>
          <a:stretch>
            <a:fillRect/>
          </a:stretch>
        </p:blipFill>
        <p:spPr bwMode="auto">
          <a:xfrm>
            <a:off x="3276600" y="3429000"/>
            <a:ext cx="2350879" cy="33528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International Warning Signs</a:t>
            </a:r>
            <a:endParaRPr lang="en-US" dirty="0"/>
          </a:p>
        </p:txBody>
      </p:sp>
      <p:pic>
        <p:nvPicPr>
          <p:cNvPr id="4" name="Picture 3" descr="Safety Symbols.jpg"/>
          <p:cNvPicPr>
            <a:picLocks noChangeAspect="1"/>
          </p:cNvPicPr>
          <p:nvPr/>
        </p:nvPicPr>
        <p:blipFill>
          <a:blip r:embed="rId2" cstate="print"/>
          <a:srcRect l="8301" t="12608" r="26993" b="64445"/>
          <a:stretch>
            <a:fillRect/>
          </a:stretch>
        </p:blipFill>
        <p:spPr>
          <a:xfrm>
            <a:off x="599210" y="2286000"/>
            <a:ext cx="7637318" cy="3505200"/>
          </a:xfrm>
          <a:prstGeom prst="rect">
            <a:avLst/>
          </a:prstGeom>
          <a:scene3d>
            <a:camera prst="orthographicFront">
              <a:rot lat="0" lon="0" rev="90000"/>
            </a:camera>
            <a:lightRig rig="threePt" dir="t"/>
          </a:scene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Autofit/>
          </a:bodyPr>
          <a:lstStyle/>
          <a:p>
            <a:r>
              <a:rPr lang="en-US" sz="8000" dirty="0" smtClean="0"/>
              <a:t>Science in Everyday Life</a:t>
            </a:r>
            <a:endParaRPr lang="en-US" sz="8000" dirty="0"/>
          </a:p>
        </p:txBody>
      </p:sp>
      <p:sp>
        <p:nvSpPr>
          <p:cNvPr id="3" name="Subtitle 2"/>
          <p:cNvSpPr>
            <a:spLocks noGrp="1"/>
          </p:cNvSpPr>
          <p:nvPr>
            <p:ph type="subTitle" idx="1"/>
          </p:nvPr>
        </p:nvSpPr>
        <p:spPr/>
        <p:txBody>
          <a:bodyPr>
            <a:normAutofit fontScale="92500"/>
          </a:bodyPr>
          <a:lstStyle/>
          <a:p>
            <a:r>
              <a:rPr lang="en-US" sz="8800" dirty="0" smtClean="0">
                <a:solidFill>
                  <a:srgbClr val="FFC000"/>
                </a:solidFill>
                <a:latin typeface="Silver South Script Alt" pitchFamily="2" charset="0"/>
              </a:rPr>
              <a:t>The Scientific Method</a:t>
            </a:r>
            <a:endParaRPr lang="en-US" dirty="0">
              <a:solidFill>
                <a:srgbClr val="FFC000"/>
              </a:solidFill>
              <a:latin typeface="Silver South Script Alt" pitchFamily="2"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Scientific Method</a:t>
            </a:r>
            <a:endParaRPr lang="en-US" dirty="0"/>
          </a:p>
        </p:txBody>
      </p:sp>
      <p:sp>
        <p:nvSpPr>
          <p:cNvPr id="3" name="Content Placeholder 2"/>
          <p:cNvSpPr>
            <a:spLocks noGrp="1"/>
          </p:cNvSpPr>
          <p:nvPr>
            <p:ph idx="1"/>
          </p:nvPr>
        </p:nvSpPr>
        <p:spPr>
          <a:xfrm>
            <a:off x="457200" y="1600200"/>
            <a:ext cx="8382000" cy="5257800"/>
          </a:xfrm>
        </p:spPr>
        <p:txBody>
          <a:bodyPr>
            <a:normAutofit lnSpcReduction="10000"/>
          </a:bodyPr>
          <a:lstStyle/>
          <a:p>
            <a:r>
              <a:rPr lang="en-US" dirty="0" smtClean="0"/>
              <a:t>An experiment can be planned or it can happen purely by accident/discovery.</a:t>
            </a:r>
          </a:p>
          <a:p>
            <a:endParaRPr lang="en-US" dirty="0" smtClean="0"/>
          </a:p>
          <a:p>
            <a:r>
              <a:rPr lang="en-US" dirty="0" smtClean="0"/>
              <a:t>However, it is the inquisitive nature of a scientist that brings life to an experiment.</a:t>
            </a:r>
          </a:p>
          <a:p>
            <a:endParaRPr lang="en-US" dirty="0" smtClean="0"/>
          </a:p>
          <a:p>
            <a:r>
              <a:rPr lang="en-US" dirty="0" smtClean="0"/>
              <a:t>Executing an experiment often begins from an observation.  This leads to questions being asked and eventually an idea of how to carry out that experiment.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Science?</a:t>
            </a:r>
            <a:endParaRPr lang="en-US" dirty="0"/>
          </a:p>
        </p:txBody>
      </p:sp>
      <p:sp>
        <p:nvSpPr>
          <p:cNvPr id="3" name="Content Placeholder 2"/>
          <p:cNvSpPr>
            <a:spLocks noGrp="1"/>
          </p:cNvSpPr>
          <p:nvPr>
            <p:ph idx="1"/>
          </p:nvPr>
        </p:nvSpPr>
        <p:spPr/>
        <p:txBody>
          <a:bodyPr/>
          <a:lstStyle/>
          <a:p>
            <a:r>
              <a:rPr lang="en-US" dirty="0" smtClean="0"/>
              <a:t>Science is the study of our environment or the world we live in.</a:t>
            </a:r>
            <a:endParaRPr lang="en-US" dirty="0"/>
          </a:p>
        </p:txBody>
      </p:sp>
      <p:pic>
        <p:nvPicPr>
          <p:cNvPr id="15362" name="Picture 2" descr="Image result for seed growing gif"/>
          <p:cNvPicPr>
            <a:picLocks noChangeAspect="1" noChangeArrowheads="1" noCrop="1"/>
          </p:cNvPicPr>
          <p:nvPr/>
        </p:nvPicPr>
        <p:blipFill>
          <a:blip r:embed="rId2" cstate="print"/>
          <a:srcRect/>
          <a:stretch>
            <a:fillRect/>
          </a:stretch>
        </p:blipFill>
        <p:spPr bwMode="auto">
          <a:xfrm>
            <a:off x="1752600" y="2895600"/>
            <a:ext cx="6172200" cy="347028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Scientific Method</a:t>
            </a:r>
            <a:endParaRPr lang="en-US" dirty="0"/>
          </a:p>
        </p:txBody>
      </p:sp>
      <p:sp>
        <p:nvSpPr>
          <p:cNvPr id="3" name="Content Placeholder 2"/>
          <p:cNvSpPr>
            <a:spLocks noGrp="1"/>
          </p:cNvSpPr>
          <p:nvPr>
            <p:ph idx="1"/>
          </p:nvPr>
        </p:nvSpPr>
        <p:spPr>
          <a:xfrm>
            <a:off x="457200" y="1600200"/>
            <a:ext cx="8382000" cy="5257800"/>
          </a:xfrm>
        </p:spPr>
        <p:txBody>
          <a:bodyPr>
            <a:normAutofit/>
          </a:bodyPr>
          <a:lstStyle/>
          <a:p>
            <a:r>
              <a:rPr lang="en-US" dirty="0" smtClean="0"/>
              <a:t>Once a scientist has established what they would like to explore or experiment on usually they may have already come up with an educated guess of what the problem might be, what may be the solution for the problem or the reason for the problem.</a:t>
            </a:r>
          </a:p>
          <a:p>
            <a:endParaRPr lang="en-US" dirty="0" smtClean="0"/>
          </a:p>
          <a:p>
            <a:r>
              <a:rPr lang="en-US" dirty="0" smtClean="0"/>
              <a:t>An educated guess is referred to as a </a:t>
            </a:r>
            <a:r>
              <a:rPr lang="en-US" b="1" dirty="0" smtClean="0">
                <a:solidFill>
                  <a:srgbClr val="FF0000"/>
                </a:solidFill>
              </a:rPr>
              <a:t>hypothesis</a:t>
            </a:r>
            <a:r>
              <a:rPr lang="en-US" dirty="0" smtClean="0"/>
              <a:t>.</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age result for cartoon child with a cold"/>
          <p:cNvPicPr>
            <a:picLocks noChangeAspect="1" noChangeArrowheads="1"/>
          </p:cNvPicPr>
          <p:nvPr/>
        </p:nvPicPr>
        <p:blipFill>
          <a:blip r:embed="rId2" cstate="print"/>
          <a:srcRect/>
          <a:stretch>
            <a:fillRect/>
          </a:stretch>
        </p:blipFill>
        <p:spPr bwMode="auto">
          <a:xfrm>
            <a:off x="7467600" y="2590800"/>
            <a:ext cx="1429091" cy="1945762"/>
          </a:xfrm>
          <a:prstGeom prst="rect">
            <a:avLst/>
          </a:prstGeom>
          <a:noFill/>
        </p:spPr>
      </p:pic>
      <p:sp>
        <p:nvSpPr>
          <p:cNvPr id="2" name="Title 1"/>
          <p:cNvSpPr>
            <a:spLocks noGrp="1"/>
          </p:cNvSpPr>
          <p:nvPr>
            <p:ph type="title"/>
          </p:nvPr>
        </p:nvSpPr>
        <p:spPr/>
        <p:txBody>
          <a:bodyPr/>
          <a:lstStyle/>
          <a:p>
            <a:r>
              <a:rPr lang="en-US" dirty="0" smtClean="0"/>
              <a:t>Determining a Hypothesis</a:t>
            </a:r>
            <a:endParaRPr lang="en-US" dirty="0"/>
          </a:p>
        </p:txBody>
      </p:sp>
      <p:sp>
        <p:nvSpPr>
          <p:cNvPr id="3" name="Content Placeholder 2"/>
          <p:cNvSpPr>
            <a:spLocks noGrp="1"/>
          </p:cNvSpPr>
          <p:nvPr>
            <p:ph idx="1"/>
          </p:nvPr>
        </p:nvSpPr>
        <p:spPr>
          <a:xfrm>
            <a:off x="457200" y="1600200"/>
            <a:ext cx="8229600" cy="5105400"/>
          </a:xfrm>
        </p:spPr>
        <p:txBody>
          <a:bodyPr>
            <a:normAutofit lnSpcReduction="10000"/>
          </a:bodyPr>
          <a:lstStyle/>
          <a:p>
            <a:r>
              <a:rPr lang="en-US" dirty="0" smtClean="0"/>
              <a:t>Below are a set of observations or statements.  Read them and try to determine a suitable hypothesis.</a:t>
            </a:r>
            <a:br>
              <a:rPr lang="en-US" dirty="0" smtClean="0"/>
            </a:br>
            <a:r>
              <a:rPr lang="en-US" dirty="0" smtClean="0"/>
              <a:t/>
            </a:r>
            <a:br>
              <a:rPr lang="en-US" dirty="0" smtClean="0"/>
            </a:br>
            <a:r>
              <a:rPr lang="en-US" dirty="0" smtClean="0"/>
              <a:t>1.  All of the students in grade three contracted a cold.  </a:t>
            </a:r>
            <a:r>
              <a:rPr lang="en-US" dirty="0" err="1" smtClean="0"/>
              <a:t>Rumi</a:t>
            </a:r>
            <a:r>
              <a:rPr lang="en-US" dirty="0" smtClean="0"/>
              <a:t>, a student of the class, is </a:t>
            </a:r>
            <a:r>
              <a:rPr lang="en-US" dirty="0" smtClean="0"/>
              <a:t>home, </a:t>
            </a:r>
            <a:r>
              <a:rPr lang="en-US" dirty="0" smtClean="0"/>
              <a:t>sick, she sits in the second row.</a:t>
            </a:r>
            <a:br>
              <a:rPr lang="en-US" dirty="0" smtClean="0"/>
            </a:br>
            <a:r>
              <a:rPr lang="en-US" sz="2400" dirty="0" smtClean="0"/>
              <a:t>Ex. 1:  </a:t>
            </a:r>
            <a:r>
              <a:rPr lang="en-US" sz="2400" dirty="0" err="1" smtClean="0"/>
              <a:t>Rumi</a:t>
            </a:r>
            <a:r>
              <a:rPr lang="en-US" sz="2400" dirty="0" smtClean="0"/>
              <a:t> spread the cold before going home to get better.</a:t>
            </a:r>
            <a:br>
              <a:rPr lang="en-US" sz="2400" dirty="0" smtClean="0"/>
            </a:br>
            <a:r>
              <a:rPr lang="en-US" sz="2400" dirty="0" smtClean="0"/>
              <a:t>Ex. 2:  </a:t>
            </a:r>
            <a:r>
              <a:rPr lang="en-US" sz="2400" dirty="0" err="1" smtClean="0"/>
              <a:t>Rumi</a:t>
            </a:r>
            <a:r>
              <a:rPr lang="en-US" sz="2400" dirty="0" smtClean="0"/>
              <a:t> is a popular students who made body contact with all of her friends</a:t>
            </a:r>
            <a:br>
              <a:rPr lang="en-US" sz="2400" dirty="0" smtClean="0"/>
            </a:br>
            <a:r>
              <a:rPr lang="en-US" sz="2400" dirty="0" smtClean="0"/>
              <a:t>Ex. 3:  Cold is an air borne disease and </a:t>
            </a:r>
            <a:r>
              <a:rPr lang="en-US" sz="2400" dirty="0" err="1" smtClean="0"/>
              <a:t>Rumi</a:t>
            </a:r>
            <a:r>
              <a:rPr lang="en-US" sz="2400" dirty="0" smtClean="0"/>
              <a:t> spread it before going home.</a:t>
            </a:r>
            <a:endParaRPr lang="en-US" sz="3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a Hypothesis</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Below are a set of observations or statements.  Read them and try to determine a suitable hypothesis.</a:t>
            </a:r>
            <a:br>
              <a:rPr lang="en-US" dirty="0" smtClean="0"/>
            </a:br>
            <a:r>
              <a:rPr lang="en-US" dirty="0" smtClean="0"/>
              <a:t/>
            </a:r>
            <a:br>
              <a:rPr lang="en-US" dirty="0" smtClean="0"/>
            </a:br>
            <a:r>
              <a:rPr lang="en-US" dirty="0" smtClean="0"/>
              <a:t>2.  The cucumber seeds Cora planted near the river produced larger cucumbers than the ones she planted in pots.  </a:t>
            </a:r>
            <a:br>
              <a:rPr lang="en-US" dirty="0" smtClean="0"/>
            </a:br>
            <a:r>
              <a:rPr lang="en-US" dirty="0" smtClean="0"/>
              <a:t/>
            </a:r>
            <a:br>
              <a:rPr lang="en-US" dirty="0" smtClean="0"/>
            </a:br>
            <a:endParaRPr lang="en-US" dirty="0"/>
          </a:p>
        </p:txBody>
      </p:sp>
      <p:pic>
        <p:nvPicPr>
          <p:cNvPr id="49154" name="Picture 2" descr="Image result for plant seeds"/>
          <p:cNvPicPr>
            <a:picLocks noChangeAspect="1" noChangeArrowheads="1"/>
          </p:cNvPicPr>
          <p:nvPr/>
        </p:nvPicPr>
        <p:blipFill>
          <a:blip r:embed="rId2" cstate="print"/>
          <a:srcRect/>
          <a:stretch>
            <a:fillRect/>
          </a:stretch>
        </p:blipFill>
        <p:spPr bwMode="auto">
          <a:xfrm>
            <a:off x="5334000" y="4800600"/>
            <a:ext cx="2609850" cy="17399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a Hypothesis</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Below are a set of observations or statements.  Read them and try to determine a suitable hypothesis.</a:t>
            </a:r>
            <a:br>
              <a:rPr lang="en-US" dirty="0" smtClean="0"/>
            </a:br>
            <a:r>
              <a:rPr lang="en-US" dirty="0" smtClean="0"/>
              <a:t/>
            </a:r>
            <a:br>
              <a:rPr lang="en-US" dirty="0" smtClean="0"/>
            </a:br>
            <a:r>
              <a:rPr lang="en-US" dirty="0" smtClean="0"/>
              <a:t>3.  Miranda, Jules and Bianca are very flexible and so they are able to split naturally while </a:t>
            </a:r>
            <a:r>
              <a:rPr lang="en-US" dirty="0" err="1" smtClean="0"/>
              <a:t>Efron</a:t>
            </a:r>
            <a:r>
              <a:rPr lang="en-US" dirty="0" smtClean="0"/>
              <a:t> and Stephanie have to practice theirs.</a:t>
            </a:r>
            <a:endParaRPr lang="en-US" dirty="0"/>
          </a:p>
        </p:txBody>
      </p:sp>
      <p:pic>
        <p:nvPicPr>
          <p:cNvPr id="48132" name="Picture 4" descr="Image result for dancer splitting gif"/>
          <p:cNvPicPr>
            <a:picLocks noChangeAspect="1" noChangeArrowheads="1" noCrop="1"/>
          </p:cNvPicPr>
          <p:nvPr/>
        </p:nvPicPr>
        <p:blipFill>
          <a:blip r:embed="rId2" cstate="print"/>
          <a:srcRect/>
          <a:stretch>
            <a:fillRect/>
          </a:stretch>
        </p:blipFill>
        <p:spPr bwMode="auto">
          <a:xfrm>
            <a:off x="3124200" y="5105400"/>
            <a:ext cx="2819400" cy="158591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 and Inferences</a:t>
            </a:r>
            <a:endParaRPr lang="en-US" dirty="0"/>
          </a:p>
        </p:txBody>
      </p:sp>
      <p:sp>
        <p:nvSpPr>
          <p:cNvPr id="3" name="Content Placeholder 2"/>
          <p:cNvSpPr>
            <a:spLocks noGrp="1"/>
          </p:cNvSpPr>
          <p:nvPr>
            <p:ph idx="1"/>
          </p:nvPr>
        </p:nvSpPr>
        <p:spPr/>
        <p:txBody>
          <a:bodyPr>
            <a:normAutofit/>
          </a:bodyPr>
          <a:lstStyle/>
          <a:p>
            <a:r>
              <a:rPr lang="en-US" dirty="0" smtClean="0"/>
              <a:t>During an experiment observations are made.  This includes the use of your senses but it is not all of the time they can be trusted.</a:t>
            </a:r>
          </a:p>
          <a:p>
            <a:endParaRPr lang="en-US" dirty="0" smtClean="0"/>
          </a:p>
          <a:p>
            <a:r>
              <a:rPr lang="en-US" dirty="0" smtClean="0"/>
              <a:t>An inference is something written down based on tests carried out to prove whether it is present or not.</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of the Scientific Method </a:t>
            </a:r>
            <a:endParaRPr lang="en-US" dirty="0"/>
          </a:p>
        </p:txBody>
      </p:sp>
      <p:sp>
        <p:nvSpPr>
          <p:cNvPr id="3" name="Content Placeholder 2"/>
          <p:cNvSpPr>
            <a:spLocks noGrp="1"/>
          </p:cNvSpPr>
          <p:nvPr>
            <p:ph idx="1"/>
          </p:nvPr>
        </p:nvSpPr>
        <p:spPr>
          <a:xfrm>
            <a:off x="457200" y="1219200"/>
            <a:ext cx="8458200" cy="5638800"/>
          </a:xfrm>
        </p:spPr>
        <p:txBody>
          <a:bodyPr>
            <a:normAutofit fontScale="77500" lnSpcReduction="20000"/>
          </a:bodyPr>
          <a:lstStyle/>
          <a:p>
            <a:r>
              <a:rPr lang="en-US" dirty="0" smtClean="0"/>
              <a:t>When scientist wish to perform an experiment there are some steps they would take to execute one. </a:t>
            </a:r>
            <a:br>
              <a:rPr lang="en-US" dirty="0" smtClean="0"/>
            </a:br>
            <a:r>
              <a:rPr lang="en-US" dirty="0" smtClean="0"/>
              <a:t/>
            </a:r>
            <a:br>
              <a:rPr lang="en-US" dirty="0" smtClean="0"/>
            </a:br>
            <a:r>
              <a:rPr lang="en-US" dirty="0" smtClean="0"/>
              <a:t>1.  Asking Questions	</a:t>
            </a:r>
            <a:br>
              <a:rPr lang="en-US" dirty="0" smtClean="0"/>
            </a:br>
            <a:r>
              <a:rPr lang="en-US" dirty="0" smtClean="0"/>
              <a:t/>
            </a:r>
            <a:br>
              <a:rPr lang="en-US" dirty="0" smtClean="0"/>
            </a:br>
            <a:r>
              <a:rPr lang="en-US" dirty="0" smtClean="0"/>
              <a:t>2.  Forming a hypothesis</a:t>
            </a:r>
            <a:br>
              <a:rPr lang="en-US" dirty="0" smtClean="0"/>
            </a:br>
            <a:r>
              <a:rPr lang="en-US" dirty="0" smtClean="0"/>
              <a:t/>
            </a:r>
            <a:br>
              <a:rPr lang="en-US" dirty="0" smtClean="0"/>
            </a:br>
            <a:r>
              <a:rPr lang="en-US" dirty="0" smtClean="0"/>
              <a:t>3.  Designing an experiment to</a:t>
            </a:r>
            <a:br>
              <a:rPr lang="en-US" dirty="0" smtClean="0"/>
            </a:br>
            <a:r>
              <a:rPr lang="en-US" dirty="0" smtClean="0"/>
              <a:t>      test the hypothesis</a:t>
            </a:r>
            <a:br>
              <a:rPr lang="en-US" dirty="0" smtClean="0"/>
            </a:br>
            <a:r>
              <a:rPr lang="en-US" dirty="0" smtClean="0"/>
              <a:t/>
            </a:r>
            <a:br>
              <a:rPr lang="en-US" dirty="0" smtClean="0"/>
            </a:br>
            <a:r>
              <a:rPr lang="en-US" dirty="0" smtClean="0"/>
              <a:t>4.  Collecting data</a:t>
            </a:r>
            <a:br>
              <a:rPr lang="en-US" dirty="0" smtClean="0"/>
            </a:br>
            <a:r>
              <a:rPr lang="en-US" dirty="0" smtClean="0"/>
              <a:t/>
            </a:r>
            <a:br>
              <a:rPr lang="en-US" dirty="0" smtClean="0"/>
            </a:br>
            <a:r>
              <a:rPr lang="en-US" dirty="0" smtClean="0"/>
              <a:t>5.  Analyzing data</a:t>
            </a:r>
            <a:br>
              <a:rPr lang="en-US" dirty="0" smtClean="0"/>
            </a:br>
            <a:r>
              <a:rPr lang="en-US" dirty="0" smtClean="0"/>
              <a:t/>
            </a:r>
            <a:br>
              <a:rPr lang="en-US" dirty="0" smtClean="0"/>
            </a:br>
            <a:r>
              <a:rPr lang="en-US" dirty="0" smtClean="0"/>
              <a:t>6.  Making inferences</a:t>
            </a:r>
            <a:br>
              <a:rPr lang="en-US" dirty="0" smtClean="0"/>
            </a:br>
            <a:r>
              <a:rPr lang="en-US" dirty="0" smtClean="0"/>
              <a:t/>
            </a:r>
            <a:br>
              <a:rPr lang="en-US" dirty="0" smtClean="0"/>
            </a:br>
            <a:r>
              <a:rPr lang="en-US" dirty="0" smtClean="0"/>
              <a:t>7.  Asking more questions</a:t>
            </a:r>
            <a:endParaRPr lang="en-US" dirty="0"/>
          </a:p>
        </p:txBody>
      </p:sp>
      <p:pic>
        <p:nvPicPr>
          <p:cNvPr id="40962" name="Picture 2" descr="Image result for picture of a black scientist teen"/>
          <p:cNvPicPr>
            <a:picLocks noChangeAspect="1" noChangeArrowheads="1"/>
          </p:cNvPicPr>
          <p:nvPr/>
        </p:nvPicPr>
        <p:blipFill>
          <a:blip r:embed="rId2" cstate="print"/>
          <a:srcRect/>
          <a:stretch>
            <a:fillRect/>
          </a:stretch>
        </p:blipFill>
        <p:spPr bwMode="auto">
          <a:xfrm>
            <a:off x="5029200" y="2133600"/>
            <a:ext cx="4114800" cy="2057400"/>
          </a:xfrm>
          <a:prstGeom prst="rect">
            <a:avLst/>
          </a:prstGeom>
          <a:noFill/>
        </p:spPr>
      </p:pic>
      <p:pic>
        <p:nvPicPr>
          <p:cNvPr id="40964" name="Picture 4" descr="Related image"/>
          <p:cNvPicPr>
            <a:picLocks noChangeAspect="1" noChangeArrowheads="1"/>
          </p:cNvPicPr>
          <p:nvPr/>
        </p:nvPicPr>
        <p:blipFill>
          <a:blip r:embed="rId3" cstate="print"/>
          <a:srcRect/>
          <a:stretch>
            <a:fillRect/>
          </a:stretch>
        </p:blipFill>
        <p:spPr bwMode="auto">
          <a:xfrm flipH="1">
            <a:off x="5410199" y="4169664"/>
            <a:ext cx="3733800" cy="268833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Importance of Science?</a:t>
            </a:r>
            <a:endParaRPr lang="en-US" dirty="0"/>
          </a:p>
        </p:txBody>
      </p:sp>
      <p:sp>
        <p:nvSpPr>
          <p:cNvPr id="3" name="Content Placeholder 2"/>
          <p:cNvSpPr>
            <a:spLocks noGrp="1"/>
          </p:cNvSpPr>
          <p:nvPr>
            <p:ph idx="1"/>
          </p:nvPr>
        </p:nvSpPr>
        <p:spPr/>
        <p:txBody>
          <a:bodyPr/>
          <a:lstStyle/>
          <a:p>
            <a:r>
              <a:rPr lang="en-US" dirty="0" smtClean="0"/>
              <a:t>Why do you think science is important?</a:t>
            </a:r>
            <a:endParaRPr lang="en-US" dirty="0"/>
          </a:p>
        </p:txBody>
      </p:sp>
      <p:pic>
        <p:nvPicPr>
          <p:cNvPr id="14338" name="Picture 2" descr="Image result for light bulb gif"/>
          <p:cNvPicPr>
            <a:picLocks noChangeAspect="1" noChangeArrowheads="1"/>
          </p:cNvPicPr>
          <p:nvPr/>
        </p:nvPicPr>
        <p:blipFill>
          <a:blip r:embed="rId2" cstate="print"/>
          <a:srcRect/>
          <a:stretch>
            <a:fillRect/>
          </a:stretch>
        </p:blipFill>
        <p:spPr bwMode="auto">
          <a:xfrm>
            <a:off x="2133600" y="2286000"/>
            <a:ext cx="4457700" cy="44577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Importance of Science?</a:t>
            </a:r>
            <a:endParaRPr lang="en-US" dirty="0"/>
          </a:p>
        </p:txBody>
      </p:sp>
      <p:sp>
        <p:nvSpPr>
          <p:cNvPr id="3" name="Content Placeholder 2"/>
          <p:cNvSpPr>
            <a:spLocks noGrp="1"/>
          </p:cNvSpPr>
          <p:nvPr>
            <p:ph idx="1"/>
          </p:nvPr>
        </p:nvSpPr>
        <p:spPr/>
        <p:txBody>
          <a:bodyPr/>
          <a:lstStyle/>
          <a:p>
            <a:r>
              <a:rPr lang="en-US" dirty="0" smtClean="0"/>
              <a:t>Science is important because it helps us to understand the world by adding to our current knowledge.</a:t>
            </a:r>
            <a:endParaRPr lang="en-US" dirty="0"/>
          </a:p>
        </p:txBody>
      </p:sp>
      <p:pic>
        <p:nvPicPr>
          <p:cNvPr id="13314" name="Picture 2" descr="Image result for the universe gif"/>
          <p:cNvPicPr>
            <a:picLocks noChangeAspect="1" noChangeArrowheads="1" noCrop="1"/>
          </p:cNvPicPr>
          <p:nvPr/>
        </p:nvPicPr>
        <p:blipFill>
          <a:blip r:embed="rId2" cstate="print"/>
          <a:srcRect/>
          <a:stretch>
            <a:fillRect/>
          </a:stretch>
        </p:blipFill>
        <p:spPr bwMode="auto">
          <a:xfrm>
            <a:off x="1684264" y="3124200"/>
            <a:ext cx="5965836" cy="33528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black kid scientist"/>
          <p:cNvPicPr>
            <a:picLocks noChangeAspect="1" noChangeArrowheads="1"/>
          </p:cNvPicPr>
          <p:nvPr/>
        </p:nvPicPr>
        <p:blipFill>
          <a:blip r:embed="rId2" cstate="print"/>
          <a:srcRect b="14286"/>
          <a:stretch>
            <a:fillRect/>
          </a:stretch>
        </p:blipFill>
        <p:spPr bwMode="auto">
          <a:xfrm>
            <a:off x="6667500" y="2743200"/>
            <a:ext cx="2476500" cy="2286000"/>
          </a:xfrm>
          <a:prstGeom prst="rect">
            <a:avLst/>
          </a:prstGeom>
          <a:noFill/>
        </p:spPr>
      </p:pic>
      <p:sp>
        <p:nvSpPr>
          <p:cNvPr id="2" name="Title 1"/>
          <p:cNvSpPr>
            <a:spLocks noGrp="1"/>
          </p:cNvSpPr>
          <p:nvPr>
            <p:ph type="title"/>
          </p:nvPr>
        </p:nvSpPr>
        <p:spPr/>
        <p:txBody>
          <a:bodyPr/>
          <a:lstStyle/>
          <a:p>
            <a:r>
              <a:rPr lang="en-US" dirty="0" smtClean="0"/>
              <a:t>Scientists</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Scientists are people like me and you who have dedicated their time to researching how things work and interact with each other.</a:t>
            </a:r>
          </a:p>
          <a:p>
            <a:endParaRPr lang="en-US" dirty="0"/>
          </a:p>
          <a:p>
            <a:r>
              <a:rPr lang="en-US" dirty="0" smtClean="0"/>
              <a:t>Do you know of any scientists?</a:t>
            </a:r>
          </a:p>
          <a:p>
            <a:endParaRPr lang="en-US" dirty="0"/>
          </a:p>
          <a:p>
            <a:r>
              <a:rPr lang="en-US" dirty="0" smtClean="0"/>
              <a:t>Are the scientists you know local, in the Caribbean (regional) or from other parts of the world (international)?</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Scientists</a:t>
            </a:r>
            <a:endParaRPr lang="en-US" dirty="0"/>
          </a:p>
        </p:txBody>
      </p:sp>
      <p:sp>
        <p:nvSpPr>
          <p:cNvPr id="3" name="Content Placeholder 2"/>
          <p:cNvSpPr>
            <a:spLocks noGrp="1"/>
          </p:cNvSpPr>
          <p:nvPr>
            <p:ph idx="1"/>
          </p:nvPr>
        </p:nvSpPr>
        <p:spPr/>
        <p:txBody>
          <a:bodyPr/>
          <a:lstStyle/>
          <a:p>
            <a:r>
              <a:rPr lang="en-US" dirty="0" smtClean="0"/>
              <a:t>Scientists ask questions such as who, what where, how, why and ‘what-if’ to get information from our environment.</a:t>
            </a:r>
            <a:endParaRPr lang="en-US" dirty="0"/>
          </a:p>
        </p:txBody>
      </p:sp>
      <p:pic>
        <p:nvPicPr>
          <p:cNvPr id="11266" name="Picture 2" descr="Image result for black kid scientist"/>
          <p:cNvPicPr>
            <a:picLocks noChangeAspect="1" noChangeArrowheads="1"/>
          </p:cNvPicPr>
          <p:nvPr/>
        </p:nvPicPr>
        <p:blipFill>
          <a:blip r:embed="rId2" cstate="print"/>
          <a:srcRect/>
          <a:stretch>
            <a:fillRect/>
          </a:stretch>
        </p:blipFill>
        <p:spPr bwMode="auto">
          <a:xfrm>
            <a:off x="2133600" y="3200400"/>
            <a:ext cx="5334000" cy="3556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Summaried</a:t>
            </a:r>
            <a:r>
              <a:rPr lang="en-US" dirty="0" smtClean="0"/>
              <a:t> Work of Some Scientists</a:t>
            </a:r>
            <a:endParaRPr lang="en-US" dirty="0"/>
          </a:p>
        </p:txBody>
      </p:sp>
      <p:graphicFrame>
        <p:nvGraphicFramePr>
          <p:cNvPr id="4" name="Content Placeholder 3"/>
          <p:cNvGraphicFramePr>
            <a:graphicFrameLocks noGrp="1"/>
          </p:cNvGraphicFramePr>
          <p:nvPr>
            <p:ph idx="1"/>
          </p:nvPr>
        </p:nvGraphicFramePr>
        <p:xfrm>
          <a:off x="457200" y="1600200"/>
          <a:ext cx="8229600" cy="347980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endParaRPr lang="en-US" dirty="0"/>
                    </a:p>
                  </a:txBody>
                  <a:tcPr/>
                </a:tc>
                <a:tc>
                  <a:txBody>
                    <a:bodyPr/>
                    <a:lstStyle/>
                    <a:p>
                      <a:r>
                        <a:rPr lang="en-US" dirty="0" smtClean="0"/>
                        <a:t>Name</a:t>
                      </a:r>
                      <a:endParaRPr lang="en-US" dirty="0"/>
                    </a:p>
                  </a:txBody>
                  <a:tcPr/>
                </a:tc>
                <a:tc>
                  <a:txBody>
                    <a:bodyPr/>
                    <a:lstStyle/>
                    <a:p>
                      <a:r>
                        <a:rPr lang="en-US" dirty="0" smtClean="0"/>
                        <a:t>Profession</a:t>
                      </a:r>
                      <a:endParaRPr lang="en-US" dirty="0"/>
                    </a:p>
                  </a:txBody>
                  <a:tcPr/>
                </a:tc>
                <a:tc>
                  <a:txBody>
                    <a:bodyPr/>
                    <a:lstStyle/>
                    <a:p>
                      <a:r>
                        <a:rPr lang="en-US" dirty="0" smtClean="0"/>
                        <a:t>Study</a:t>
                      </a:r>
                      <a:endParaRPr lang="en-US" dirty="0"/>
                    </a:p>
                  </a:txBody>
                  <a:tcPr/>
                </a:tc>
              </a:tr>
              <a:tr h="370840">
                <a:tc rowSpan="2">
                  <a:txBody>
                    <a:bodyPr/>
                    <a:lstStyle/>
                    <a:p>
                      <a:r>
                        <a:rPr lang="en-US" sz="1400" dirty="0" smtClean="0"/>
                        <a:t>Local</a:t>
                      </a:r>
                      <a:endParaRPr lang="en-US" sz="1400" dirty="0"/>
                    </a:p>
                  </a:txBody>
                  <a:tcPr/>
                </a:tc>
                <a:tc>
                  <a:txBody>
                    <a:bodyPr/>
                    <a:lstStyle/>
                    <a:p>
                      <a:r>
                        <a:rPr lang="en-US" sz="1400" b="1" dirty="0" smtClean="0"/>
                        <a:t>Dr.</a:t>
                      </a:r>
                      <a:r>
                        <a:rPr lang="en-US" sz="1400" b="1" baseline="0" dirty="0" smtClean="0"/>
                        <a:t> Lincoln Carty</a:t>
                      </a:r>
                      <a:r>
                        <a:rPr lang="en-US" sz="1400" baseline="0" dirty="0" smtClean="0"/>
                        <a:t/>
                      </a:r>
                      <a:br>
                        <a:rPr lang="en-US" sz="1400" baseline="0" dirty="0" smtClean="0"/>
                      </a:br>
                      <a:r>
                        <a:rPr lang="en-US" sz="1400" baseline="0" dirty="0" smtClean="0"/>
                        <a:t>St. Kitts and Nevis</a:t>
                      </a:r>
                      <a:endParaRPr lang="en-US" sz="1400" dirty="0"/>
                    </a:p>
                  </a:txBody>
                  <a:tcPr/>
                </a:tc>
                <a:tc>
                  <a:txBody>
                    <a:bodyPr/>
                    <a:lstStyle/>
                    <a:p>
                      <a:r>
                        <a:rPr lang="en-US" sz="1400" dirty="0" smtClean="0"/>
                        <a:t>Science Teacher</a:t>
                      </a:r>
                      <a:endParaRPr lang="en-US" sz="1400" dirty="0"/>
                    </a:p>
                  </a:txBody>
                  <a:tcPr/>
                </a:tc>
                <a:tc>
                  <a:txBody>
                    <a:bodyPr/>
                    <a:lstStyle/>
                    <a:p>
                      <a:r>
                        <a:rPr lang="en-US" sz="1400" dirty="0" smtClean="0"/>
                        <a:t>teaching of science</a:t>
                      </a:r>
                      <a:endParaRPr lang="en-US" sz="1400" dirty="0"/>
                    </a:p>
                  </a:txBody>
                  <a:tcPr/>
                </a:tc>
              </a:tr>
              <a:tr h="370840">
                <a:tc vMerge="1">
                  <a:txBody>
                    <a:bodyPr/>
                    <a:lstStyle/>
                    <a:p>
                      <a:endParaRPr lang="en-US" sz="1400" dirty="0"/>
                    </a:p>
                  </a:txBody>
                  <a:tcPr/>
                </a:tc>
                <a:tc>
                  <a:txBody>
                    <a:bodyPr/>
                    <a:lstStyle/>
                    <a:p>
                      <a:r>
                        <a:rPr lang="en-US" sz="1400" b="1" dirty="0" smtClean="0"/>
                        <a:t>Dr.</a:t>
                      </a:r>
                      <a:r>
                        <a:rPr lang="en-US" sz="1400" b="1" baseline="0" dirty="0" smtClean="0"/>
                        <a:t> Milton Whittaker</a:t>
                      </a:r>
                      <a:r>
                        <a:rPr lang="en-US" sz="1400" baseline="0" dirty="0" smtClean="0"/>
                        <a:t/>
                      </a:r>
                      <a:br>
                        <a:rPr lang="en-US" sz="1400" baseline="0" dirty="0" smtClean="0"/>
                      </a:br>
                      <a:r>
                        <a:rPr lang="en-US" sz="1400" baseline="0" dirty="0" smtClean="0"/>
                        <a:t>St. Kitts and Nevis</a:t>
                      </a:r>
                      <a:endParaRPr lang="en-US" sz="1400" dirty="0"/>
                    </a:p>
                  </a:txBody>
                  <a:tcPr/>
                </a:tc>
                <a:tc>
                  <a:txBody>
                    <a:bodyPr/>
                    <a:lstStyle/>
                    <a:p>
                      <a:r>
                        <a:rPr lang="en-US" sz="1400" dirty="0" smtClean="0"/>
                        <a:t>Agriculturist</a:t>
                      </a:r>
                      <a:endParaRPr lang="en-US" sz="1400" dirty="0"/>
                    </a:p>
                  </a:txBody>
                  <a:tcPr/>
                </a:tc>
                <a:tc>
                  <a:txBody>
                    <a:bodyPr/>
                    <a:lstStyle/>
                    <a:p>
                      <a:r>
                        <a:rPr lang="en-US" sz="1400" dirty="0" smtClean="0"/>
                        <a:t>medicinal plants in St. Kitts</a:t>
                      </a:r>
                      <a:r>
                        <a:rPr lang="en-US" sz="1400" baseline="0" dirty="0" smtClean="0"/>
                        <a:t> and Nevis</a:t>
                      </a:r>
                      <a:endParaRPr lang="en-US" sz="1400" dirty="0"/>
                    </a:p>
                  </a:txBody>
                  <a:tcPr/>
                </a:tc>
              </a:tr>
              <a:tr h="370840">
                <a:tc rowSpan="2">
                  <a:txBody>
                    <a:bodyPr/>
                    <a:lstStyle/>
                    <a:p>
                      <a:r>
                        <a:rPr lang="en-US" sz="1400" dirty="0" smtClean="0"/>
                        <a:t>Regional</a:t>
                      </a:r>
                      <a:r>
                        <a:rPr lang="en-US" sz="1400" baseline="0" dirty="0" smtClean="0"/>
                        <a:t> or Caribbean</a:t>
                      </a:r>
                      <a:endParaRPr lang="en-US" sz="1400" dirty="0"/>
                    </a:p>
                  </a:txBody>
                  <a:tcPr/>
                </a:tc>
                <a:tc>
                  <a:txBody>
                    <a:bodyPr/>
                    <a:lstStyle/>
                    <a:p>
                      <a:r>
                        <a:rPr lang="en-US" sz="1400" b="1" dirty="0" smtClean="0"/>
                        <a:t>Dr.</a:t>
                      </a:r>
                      <a:r>
                        <a:rPr lang="en-US" sz="1400" b="1" baseline="0" dirty="0" smtClean="0"/>
                        <a:t> </a:t>
                      </a:r>
                      <a:r>
                        <a:rPr lang="en-US" sz="1400" b="1" baseline="0" dirty="0" err="1" smtClean="0"/>
                        <a:t>Avril</a:t>
                      </a:r>
                      <a:r>
                        <a:rPr lang="en-US" sz="1400" b="1" baseline="0" dirty="0" smtClean="0"/>
                        <a:t> </a:t>
                      </a:r>
                      <a:r>
                        <a:rPr lang="en-US" sz="1400" b="1" baseline="0" dirty="0" err="1" smtClean="0"/>
                        <a:t>Siung</a:t>
                      </a:r>
                      <a:r>
                        <a:rPr lang="en-US" sz="1400" b="1" baseline="0" dirty="0" smtClean="0"/>
                        <a:t>-Chang</a:t>
                      </a:r>
                      <a:br>
                        <a:rPr lang="en-US" sz="1400" b="1" baseline="0" dirty="0" smtClean="0"/>
                      </a:br>
                      <a:r>
                        <a:rPr lang="en-US" sz="1400" baseline="0" dirty="0" smtClean="0"/>
                        <a:t>(Trinidadian)</a:t>
                      </a:r>
                      <a:endParaRPr lang="en-US" sz="1400" dirty="0"/>
                    </a:p>
                  </a:txBody>
                  <a:tcPr/>
                </a:tc>
                <a:tc>
                  <a:txBody>
                    <a:bodyPr/>
                    <a:lstStyle/>
                    <a:p>
                      <a:r>
                        <a:rPr lang="en-US" sz="1400" dirty="0" smtClean="0"/>
                        <a:t>Marine Zoologist</a:t>
                      </a:r>
                      <a:endParaRPr lang="en-US" sz="1400" dirty="0"/>
                    </a:p>
                  </a:txBody>
                  <a:tcPr/>
                </a:tc>
                <a:tc>
                  <a:txBody>
                    <a:bodyPr/>
                    <a:lstStyle/>
                    <a:p>
                      <a:r>
                        <a:rPr lang="en-US" sz="1400" dirty="0" smtClean="0"/>
                        <a:t>sea pollution</a:t>
                      </a:r>
                      <a:endParaRPr lang="en-US" sz="1400" dirty="0"/>
                    </a:p>
                  </a:txBody>
                  <a:tcPr/>
                </a:tc>
              </a:tr>
              <a:tr h="370840">
                <a:tc vMerge="1">
                  <a:txBody>
                    <a:bodyPr/>
                    <a:lstStyle/>
                    <a:p>
                      <a:endParaRPr lang="en-US" sz="1400" dirty="0"/>
                    </a:p>
                  </a:txBody>
                  <a:tcPr/>
                </a:tc>
                <a:tc>
                  <a:txBody>
                    <a:bodyPr/>
                    <a:lstStyle/>
                    <a:p>
                      <a:r>
                        <a:rPr lang="en-US" sz="1400" b="1" dirty="0" smtClean="0"/>
                        <a:t>Dr. Louis</a:t>
                      </a:r>
                      <a:r>
                        <a:rPr lang="en-US" sz="1400" b="1" baseline="0" dirty="0" smtClean="0"/>
                        <a:t> Leakey</a:t>
                      </a:r>
                      <a:r>
                        <a:rPr lang="en-US" sz="1400" baseline="0" dirty="0" smtClean="0"/>
                        <a:t> </a:t>
                      </a:r>
                      <a:br>
                        <a:rPr lang="en-US" sz="1400" baseline="0" dirty="0" smtClean="0"/>
                      </a:br>
                      <a:r>
                        <a:rPr lang="en-US" sz="1400" baseline="0" dirty="0" smtClean="0"/>
                        <a:t>(Jamaican)</a:t>
                      </a:r>
                      <a:endParaRPr lang="en-US" sz="1400" dirty="0"/>
                    </a:p>
                  </a:txBody>
                  <a:tcPr/>
                </a:tc>
                <a:tc>
                  <a:txBody>
                    <a:bodyPr/>
                    <a:lstStyle/>
                    <a:p>
                      <a:r>
                        <a:rPr lang="en-US" sz="1400" dirty="0" smtClean="0"/>
                        <a:t>Farmer</a:t>
                      </a:r>
                      <a:endParaRPr lang="en-US" sz="1400" dirty="0"/>
                    </a:p>
                  </a:txBody>
                  <a:tcPr/>
                </a:tc>
                <a:tc>
                  <a:txBody>
                    <a:bodyPr/>
                    <a:lstStyle/>
                    <a:p>
                      <a:r>
                        <a:rPr lang="en-US" sz="1400" dirty="0" smtClean="0"/>
                        <a:t>cattle breeding</a:t>
                      </a:r>
                      <a:endParaRPr lang="en-US" sz="1400" dirty="0"/>
                    </a:p>
                  </a:txBody>
                  <a:tcPr/>
                </a:tc>
              </a:tr>
              <a:tr h="370840">
                <a:tc rowSpan="2">
                  <a:txBody>
                    <a:bodyPr/>
                    <a:lstStyle/>
                    <a:p>
                      <a:r>
                        <a:rPr lang="en-US" sz="1400" dirty="0" smtClean="0"/>
                        <a:t>International</a:t>
                      </a:r>
                      <a:endParaRPr lang="en-US" sz="1400" dirty="0"/>
                    </a:p>
                  </a:txBody>
                  <a:tcPr/>
                </a:tc>
                <a:tc>
                  <a:txBody>
                    <a:bodyPr/>
                    <a:lstStyle/>
                    <a:p>
                      <a:r>
                        <a:rPr lang="en-US" sz="1400" b="1" dirty="0" smtClean="0"/>
                        <a:t>Albert Einstein</a:t>
                      </a:r>
                      <a:br>
                        <a:rPr lang="en-US" sz="1400" b="1" dirty="0" smtClean="0"/>
                      </a:br>
                      <a:r>
                        <a:rPr lang="en-US" sz="1400" dirty="0" smtClean="0"/>
                        <a:t>(German)</a:t>
                      </a:r>
                      <a:endParaRPr lang="en-US" sz="1400" dirty="0"/>
                    </a:p>
                  </a:txBody>
                  <a:tcPr/>
                </a:tc>
                <a:tc>
                  <a:txBody>
                    <a:bodyPr/>
                    <a:lstStyle/>
                    <a:p>
                      <a:r>
                        <a:rPr lang="en-US" sz="1400" dirty="0" smtClean="0"/>
                        <a:t>Nuclear Physicist</a:t>
                      </a:r>
                      <a:endParaRPr lang="en-US" sz="1400" dirty="0"/>
                    </a:p>
                  </a:txBody>
                  <a:tcPr/>
                </a:tc>
                <a:tc>
                  <a:txBody>
                    <a:bodyPr/>
                    <a:lstStyle/>
                    <a:p>
                      <a:r>
                        <a:rPr lang="en-US" sz="1400" dirty="0" smtClean="0"/>
                        <a:t>mass</a:t>
                      </a:r>
                      <a:r>
                        <a:rPr lang="en-US" sz="1400" baseline="0" dirty="0" smtClean="0"/>
                        <a:t> and energy</a:t>
                      </a:r>
                      <a:endParaRPr lang="en-US" sz="1400" dirty="0"/>
                    </a:p>
                  </a:txBody>
                  <a:tcPr/>
                </a:tc>
              </a:tr>
              <a:tr h="370840">
                <a:tc vMerge="1">
                  <a:txBody>
                    <a:bodyPr/>
                    <a:lstStyle/>
                    <a:p>
                      <a:endParaRPr lang="en-US" sz="1400" dirty="0"/>
                    </a:p>
                  </a:txBody>
                  <a:tcPr/>
                </a:tc>
                <a:tc>
                  <a:txBody>
                    <a:bodyPr/>
                    <a:lstStyle/>
                    <a:p>
                      <a:r>
                        <a:rPr lang="en-US" sz="1400" b="1" dirty="0" smtClean="0"/>
                        <a:t>Thomas</a:t>
                      </a:r>
                      <a:r>
                        <a:rPr lang="en-US" sz="1400" b="1" baseline="0" dirty="0" smtClean="0"/>
                        <a:t> Edison</a:t>
                      </a:r>
                      <a:r>
                        <a:rPr lang="en-US" sz="1400" baseline="0" dirty="0" smtClean="0"/>
                        <a:t/>
                      </a:r>
                      <a:br>
                        <a:rPr lang="en-US" sz="1400" baseline="0" dirty="0" smtClean="0"/>
                      </a:br>
                      <a:r>
                        <a:rPr lang="en-US" sz="1400" baseline="0" dirty="0" smtClean="0"/>
                        <a:t>(American)</a:t>
                      </a:r>
                      <a:endParaRPr lang="en-US" sz="1400" dirty="0"/>
                    </a:p>
                  </a:txBody>
                  <a:tcPr/>
                </a:tc>
                <a:tc>
                  <a:txBody>
                    <a:bodyPr/>
                    <a:lstStyle/>
                    <a:p>
                      <a:r>
                        <a:rPr lang="en-US" sz="1400" dirty="0" smtClean="0"/>
                        <a:t>Inventor</a:t>
                      </a:r>
                      <a:endParaRPr lang="en-US" sz="1400" dirty="0"/>
                    </a:p>
                  </a:txBody>
                  <a:tcPr/>
                </a:tc>
                <a:tc>
                  <a:txBody>
                    <a:bodyPr/>
                    <a:lstStyle/>
                    <a:p>
                      <a:r>
                        <a:rPr lang="en-US" sz="1400" dirty="0" smtClean="0"/>
                        <a:t>electric light bulb, storage battery, … etc</a:t>
                      </a:r>
                      <a:endParaRPr lang="en-US" sz="1400" dirty="0"/>
                    </a:p>
                  </a:txBody>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Image result for computer"/>
          <p:cNvPicPr>
            <a:picLocks noChangeAspect="1" noChangeArrowheads="1"/>
          </p:cNvPicPr>
          <p:nvPr/>
        </p:nvPicPr>
        <p:blipFill>
          <a:blip r:embed="rId2" cstate="print"/>
          <a:srcRect/>
          <a:stretch>
            <a:fillRect/>
          </a:stretch>
        </p:blipFill>
        <p:spPr bwMode="auto">
          <a:xfrm>
            <a:off x="228600" y="0"/>
            <a:ext cx="2590800" cy="2331720"/>
          </a:xfrm>
          <a:prstGeom prst="rect">
            <a:avLst/>
          </a:prstGeom>
          <a:noFill/>
        </p:spPr>
      </p:pic>
      <p:pic>
        <p:nvPicPr>
          <p:cNvPr id="18438" name="Picture 6" descr="Image result for conical flask"/>
          <p:cNvPicPr>
            <a:picLocks noChangeAspect="1" noChangeArrowheads="1"/>
          </p:cNvPicPr>
          <p:nvPr/>
        </p:nvPicPr>
        <p:blipFill>
          <a:blip r:embed="rId3" cstate="print"/>
          <a:srcRect/>
          <a:stretch>
            <a:fillRect/>
          </a:stretch>
        </p:blipFill>
        <p:spPr bwMode="auto">
          <a:xfrm>
            <a:off x="6248400" y="0"/>
            <a:ext cx="2362200" cy="2362200"/>
          </a:xfrm>
          <a:prstGeom prst="rect">
            <a:avLst/>
          </a:prstGeom>
          <a:noFill/>
        </p:spPr>
      </p:pic>
      <p:pic>
        <p:nvPicPr>
          <p:cNvPr id="18434" name="Picture 2" descr="Image result for microscope"/>
          <p:cNvPicPr>
            <a:picLocks noChangeAspect="1" noChangeArrowheads="1"/>
          </p:cNvPicPr>
          <p:nvPr/>
        </p:nvPicPr>
        <p:blipFill>
          <a:blip r:embed="rId4" cstate="print"/>
          <a:srcRect b="13302"/>
          <a:stretch>
            <a:fillRect/>
          </a:stretch>
        </p:blipFill>
        <p:spPr bwMode="auto">
          <a:xfrm>
            <a:off x="0" y="4343400"/>
            <a:ext cx="2197294" cy="2057400"/>
          </a:xfrm>
          <a:prstGeom prst="rect">
            <a:avLst/>
          </a:prstGeom>
          <a:noFill/>
        </p:spPr>
      </p:pic>
      <p:sp>
        <p:nvSpPr>
          <p:cNvPr id="2" name="Title 1"/>
          <p:cNvSpPr>
            <a:spLocks noGrp="1"/>
          </p:cNvSpPr>
          <p:nvPr>
            <p:ph type="ctrTitle"/>
          </p:nvPr>
        </p:nvSpPr>
        <p:spPr>
          <a:xfrm>
            <a:off x="609600" y="2209800"/>
            <a:ext cx="7772400" cy="1470025"/>
          </a:xfrm>
        </p:spPr>
        <p:txBody>
          <a:bodyPr>
            <a:noAutofit/>
          </a:bodyPr>
          <a:lstStyle/>
          <a:p>
            <a:r>
              <a:rPr lang="en-US" sz="7200" dirty="0" smtClean="0"/>
              <a:t>Science in Everyday Life</a:t>
            </a:r>
            <a:endParaRPr lang="en-US" sz="7200" dirty="0"/>
          </a:p>
        </p:txBody>
      </p:sp>
      <p:sp>
        <p:nvSpPr>
          <p:cNvPr id="3" name="Subtitle 2"/>
          <p:cNvSpPr>
            <a:spLocks noGrp="1"/>
          </p:cNvSpPr>
          <p:nvPr>
            <p:ph type="subTitle" idx="1"/>
          </p:nvPr>
        </p:nvSpPr>
        <p:spPr/>
        <p:txBody>
          <a:bodyPr/>
          <a:lstStyle/>
          <a:p>
            <a:r>
              <a:rPr lang="en-US" sz="9600" dirty="0" smtClean="0">
                <a:solidFill>
                  <a:srgbClr val="00B050"/>
                </a:solidFill>
                <a:latin typeface="Silver South Script Alt" pitchFamily="2" charset="0"/>
              </a:rPr>
              <a:t>Science &amp; Tools</a:t>
            </a:r>
            <a:endParaRPr lang="en-US" dirty="0">
              <a:solidFill>
                <a:srgbClr val="00B050"/>
              </a:solidFill>
              <a:latin typeface="Silver South Script Alt" pitchFamily="2"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1790</TotalTime>
  <Words>868</Words>
  <Application>Microsoft Office PowerPoint</Application>
  <PresentationFormat>On-screen Show (4:3)</PresentationFormat>
  <Paragraphs>143</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Science in Everyday Life</vt:lpstr>
      <vt:lpstr>What is Science?</vt:lpstr>
      <vt:lpstr>What is Science?</vt:lpstr>
      <vt:lpstr>What is the Importance of Science?</vt:lpstr>
      <vt:lpstr>What is the Importance of Science?</vt:lpstr>
      <vt:lpstr>Scientists</vt:lpstr>
      <vt:lpstr>Scientists</vt:lpstr>
      <vt:lpstr>Summaried Work of Some Scientists</vt:lpstr>
      <vt:lpstr>Science in Everyday Life</vt:lpstr>
      <vt:lpstr>Skills of a Scientist</vt:lpstr>
      <vt:lpstr>Skills of a Scientist</vt:lpstr>
      <vt:lpstr>How are Observations Made?</vt:lpstr>
      <vt:lpstr>The FIVE human senses</vt:lpstr>
      <vt:lpstr>Trusting our Senses</vt:lpstr>
      <vt:lpstr>Trusting our Senses</vt:lpstr>
      <vt:lpstr>Special Instruments Used by Scientists</vt:lpstr>
      <vt:lpstr>The Uses of the Special Instruments Used by Scientists</vt:lpstr>
      <vt:lpstr>Science in Everyday Life</vt:lpstr>
      <vt:lpstr>Good Safety Practices</vt:lpstr>
      <vt:lpstr>Things you MUST NOT do in the lab</vt:lpstr>
      <vt:lpstr>Things you MUST NOT do in the lab</vt:lpstr>
      <vt:lpstr>Things you SHOULD ALWAYS do in the lab</vt:lpstr>
      <vt:lpstr>Things you SHOULD ALWAYS do in the lab</vt:lpstr>
      <vt:lpstr>Colours of Safety</vt:lpstr>
      <vt:lpstr>Colours of Safety</vt:lpstr>
      <vt:lpstr>International Warning Signs</vt:lpstr>
      <vt:lpstr>International Warning Signs</vt:lpstr>
      <vt:lpstr>Science in Everyday Life</vt:lpstr>
      <vt:lpstr>The Scientific Method</vt:lpstr>
      <vt:lpstr>The Scientific Method</vt:lpstr>
      <vt:lpstr>Determining a Hypothesis</vt:lpstr>
      <vt:lpstr>Determining a Hypothesis</vt:lpstr>
      <vt:lpstr>Determining a Hypothesis</vt:lpstr>
      <vt:lpstr>Observations and Inferences</vt:lpstr>
      <vt:lpstr>Stages of the Scientific Method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in Everyday Life</dc:title>
  <dc:creator>Samantha</dc:creator>
  <cp:lastModifiedBy>Samantha</cp:lastModifiedBy>
  <cp:revision>10</cp:revision>
  <dcterms:created xsi:type="dcterms:W3CDTF">2019-09-04T00:15:27Z</dcterms:created>
  <dcterms:modified xsi:type="dcterms:W3CDTF">2019-09-11T15:11:50Z</dcterms:modified>
</cp:coreProperties>
</file>