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3" r:id="rId29"/>
    <p:sldId id="284" r:id="rId30"/>
    <p:sldId id="287" r:id="rId31"/>
    <p:sldId id="285" r:id="rId32"/>
    <p:sldId id="283" r:id="rId33"/>
    <p:sldId id="286" r:id="rId34"/>
    <p:sldId id="288" r:id="rId35"/>
    <p:sldId id="289" r:id="rId36"/>
    <p:sldId id="291" r:id="rId37"/>
    <p:sldId id="292" r:id="rId38"/>
    <p:sldId id="294" r:id="rId39"/>
    <p:sldId id="295" r:id="rId40"/>
    <p:sldId id="290" r:id="rId4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C1E9-F7FB-4BE6-9EF3-90C88215D0E0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89E1-2995-45A0-9E94-74E6B64A8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C1E9-F7FB-4BE6-9EF3-90C88215D0E0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89E1-2995-45A0-9E94-74E6B64A8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C1E9-F7FB-4BE6-9EF3-90C88215D0E0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89E1-2995-45A0-9E94-74E6B64A8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C1E9-F7FB-4BE6-9EF3-90C88215D0E0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89E1-2995-45A0-9E94-74E6B64A8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C1E9-F7FB-4BE6-9EF3-90C88215D0E0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89E1-2995-45A0-9E94-74E6B64A8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C1E9-F7FB-4BE6-9EF3-90C88215D0E0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89E1-2995-45A0-9E94-74E6B64A8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C1E9-F7FB-4BE6-9EF3-90C88215D0E0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89E1-2995-45A0-9E94-74E6B64A8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C1E9-F7FB-4BE6-9EF3-90C88215D0E0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89E1-2995-45A0-9E94-74E6B64A8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C1E9-F7FB-4BE6-9EF3-90C88215D0E0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89E1-2995-45A0-9E94-74E6B64A8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C1E9-F7FB-4BE6-9EF3-90C88215D0E0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89E1-2995-45A0-9E94-74E6B64A8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C1E9-F7FB-4BE6-9EF3-90C88215D0E0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89E1-2995-45A0-9E94-74E6B64A8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C1E9-F7FB-4BE6-9EF3-90C88215D0E0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89E1-2995-45A0-9E94-74E6B64A8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44975"/>
            <a:ext cx="7772400" cy="1470025"/>
          </a:xfrm>
        </p:spPr>
        <p:txBody>
          <a:bodyPr/>
          <a:lstStyle/>
          <a:p>
            <a:r>
              <a:rPr lang="en-US" dirty="0" smtClean="0"/>
              <a:t>Working like a Scientist</a:t>
            </a:r>
            <a:endParaRPr lang="en-US" dirty="0"/>
          </a:p>
        </p:txBody>
      </p:sp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73" y="221615"/>
            <a:ext cx="8808427" cy="3816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Avoiding Accidents</a:t>
            </a:r>
            <a:br>
              <a:rPr lang="en-US" dirty="0" smtClean="0"/>
            </a:br>
            <a:r>
              <a:rPr lang="en-US" dirty="0" smtClean="0"/>
              <a:t>Hazard Signs</a:t>
            </a:r>
            <a:endParaRPr lang="en-US" dirty="0"/>
          </a:p>
        </p:txBody>
      </p:sp>
      <p:pic>
        <p:nvPicPr>
          <p:cNvPr id="4" name="Picture 3" descr="Safety Symbols.jpg"/>
          <p:cNvPicPr>
            <a:picLocks noChangeAspect="1"/>
          </p:cNvPicPr>
          <p:nvPr/>
        </p:nvPicPr>
        <p:blipFill>
          <a:blip r:embed="rId2" cstate="print"/>
          <a:srcRect l="8301" t="12608" r="26993" b="64445"/>
          <a:stretch>
            <a:fillRect/>
          </a:stretch>
        </p:blipFill>
        <p:spPr>
          <a:xfrm>
            <a:off x="599210" y="2286000"/>
            <a:ext cx="7637318" cy="3505200"/>
          </a:xfrm>
          <a:prstGeom prst="rect">
            <a:avLst/>
          </a:prstGeom>
          <a:scene3d>
            <a:camera prst="orthographicFront">
              <a:rot lat="0" lon="0" rev="9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Avoiding Accidents</a:t>
            </a:r>
            <a:br>
              <a:rPr lang="en-US" dirty="0" smtClean="0"/>
            </a:br>
            <a:r>
              <a:rPr lang="en-US" dirty="0" smtClean="0"/>
              <a:t>Safety Signs</a:t>
            </a:r>
            <a:endParaRPr lang="en-US" dirty="0"/>
          </a:p>
        </p:txBody>
      </p:sp>
      <p:pic>
        <p:nvPicPr>
          <p:cNvPr id="4" name="Content Placeholder 3" descr="Safety Symbol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595" t="24232" r="44205" b="63639"/>
          <a:stretch>
            <a:fillRect/>
          </a:stretch>
        </p:blipFill>
        <p:spPr>
          <a:xfrm rot="10598119">
            <a:off x="1432994" y="2212722"/>
            <a:ext cx="6114953" cy="1991203"/>
          </a:xfr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914400" y="4038600"/>
            <a:ext cx="495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 l="5882" r="2941"/>
          <a:stretch>
            <a:fillRect/>
          </a:stretch>
        </p:blipFill>
        <p:spPr bwMode="auto">
          <a:xfrm>
            <a:off x="4876800" y="3962400"/>
            <a:ext cx="2362200" cy="1327785"/>
          </a:xfrm>
          <a:prstGeom prst="rect">
            <a:avLst/>
          </a:prstGeom>
          <a:noFill/>
        </p:spPr>
      </p:pic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336211"/>
            <a:ext cx="2590990" cy="14455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b="1" dirty="0" smtClean="0"/>
              <a:t>NOT</a:t>
            </a:r>
            <a:r>
              <a:rPr lang="en-US" dirty="0" smtClean="0"/>
              <a:t> to do in a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science you need to follow laboratory safety rules and know the common hazard symbols.</a:t>
            </a:r>
          </a:p>
          <a:p>
            <a:endParaRPr lang="en-US" dirty="0"/>
          </a:p>
          <a:p>
            <a:r>
              <a:rPr lang="en-US" dirty="0" smtClean="0"/>
              <a:t>Here is a list of some typical laboratory rules:</a:t>
            </a:r>
            <a:br>
              <a:rPr lang="en-US" dirty="0" smtClean="0"/>
            </a:br>
            <a:r>
              <a:rPr lang="en-US" b="1" dirty="0" smtClean="0"/>
              <a:t>YOU MUST NOT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1.  enter the lab unless a teacher is present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run in the laboratory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 touch any chemicals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 leave experiments unattended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Here is a list of some typical laboratory rules:</a:t>
            </a:r>
            <a:br>
              <a:rPr lang="en-US" dirty="0" smtClean="0"/>
            </a:br>
            <a:r>
              <a:rPr lang="en-US" b="1" dirty="0" smtClean="0"/>
              <a:t>YOU MUST NOT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5.  smell gases directly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6.  point the mouth of a test tube towards anyone when heating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7.  eat or drink in the laboratory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8.  put solids in the sink</a:t>
            </a:r>
          </a:p>
        </p:txBody>
      </p:sp>
      <p:pic>
        <p:nvPicPr>
          <p:cNvPr id="15362" name="Picture 2" descr="Image result for no eating or drinking"/>
          <p:cNvPicPr>
            <a:picLocks noChangeAspect="1" noChangeArrowheads="1"/>
          </p:cNvPicPr>
          <p:nvPr/>
        </p:nvPicPr>
        <p:blipFill>
          <a:blip r:embed="rId2" cstate="print"/>
          <a:srcRect l="7212" t="3161" r="8424" b="6253"/>
          <a:stretch>
            <a:fillRect/>
          </a:stretch>
        </p:blipFill>
        <p:spPr bwMode="auto">
          <a:xfrm>
            <a:off x="6934200" y="4038600"/>
            <a:ext cx="1676400" cy="239898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b="1" dirty="0" smtClean="0"/>
              <a:t>NOT</a:t>
            </a:r>
            <a:r>
              <a:rPr lang="en-US" dirty="0" smtClean="0"/>
              <a:t> to do in a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b="1" dirty="0" smtClean="0"/>
              <a:t>SHOULD</a:t>
            </a:r>
            <a:r>
              <a:rPr lang="en-US" dirty="0" smtClean="0"/>
              <a:t> be done in a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In the lab you should </a:t>
            </a:r>
            <a:r>
              <a:rPr lang="en-US" b="1" dirty="0" smtClean="0"/>
              <a:t>ALWAYS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1.  follow the instructions given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wear eye protection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 read the labels on any bottle</a:t>
            </a:r>
            <a:br>
              <a:rPr lang="en-US" dirty="0" smtClean="0"/>
            </a:br>
            <a:r>
              <a:rPr lang="en-US" dirty="0" smtClean="0"/>
              <a:t>     correctly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 note any hazardous substance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4338" name="Picture 2" descr="Image result for wear eye protection"/>
          <p:cNvPicPr>
            <a:picLocks noChangeAspect="1" noChangeArrowheads="1"/>
          </p:cNvPicPr>
          <p:nvPr/>
        </p:nvPicPr>
        <p:blipFill>
          <a:blip r:embed="rId2" cstate="print"/>
          <a:srcRect l="12000" r="14000"/>
          <a:stretch>
            <a:fillRect/>
          </a:stretch>
        </p:blipFill>
        <p:spPr bwMode="auto">
          <a:xfrm>
            <a:off x="6324600" y="1905000"/>
            <a:ext cx="2819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b="1" dirty="0" smtClean="0"/>
              <a:t>SHOULD</a:t>
            </a:r>
            <a:r>
              <a:rPr lang="en-US" dirty="0" smtClean="0"/>
              <a:t> be done in a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In the lab you should </a:t>
            </a:r>
            <a:r>
              <a:rPr lang="en-US" b="1" dirty="0" smtClean="0"/>
              <a:t>ALWAYS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5.  report any accidents or breakages to your teacher.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6.  Leave Bunsen burners with a luminous (yellow) flame when not in use or turn it off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7.  tie up long hair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8.  wash your hands after experiments</a:t>
            </a:r>
          </a:p>
        </p:txBody>
      </p:sp>
      <p:pic>
        <p:nvPicPr>
          <p:cNvPr id="13314" name="Picture 2" descr="Image result for broken beaker"/>
          <p:cNvPicPr>
            <a:picLocks noChangeAspect="1" noChangeArrowheads="1"/>
          </p:cNvPicPr>
          <p:nvPr/>
        </p:nvPicPr>
        <p:blipFill>
          <a:blip r:embed="rId2" cstate="print"/>
          <a:srcRect b="2883"/>
          <a:stretch>
            <a:fillRect/>
          </a:stretch>
        </p:blipFill>
        <p:spPr bwMode="auto">
          <a:xfrm>
            <a:off x="7315200" y="4483418"/>
            <a:ext cx="1828800" cy="176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b="13333"/>
          <a:stretch>
            <a:fillRect/>
          </a:stretch>
        </p:blipFill>
        <p:spPr bwMode="auto">
          <a:xfrm>
            <a:off x="0" y="228599"/>
            <a:ext cx="9144000" cy="594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scientists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scientific method describes the steps that a scientist goes through in order to investigate a question.  It can be summarized by the steps below: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 Identify a problem		2. Develop a hypothesis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 Plan an investigation	4.  Carry out experiments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 Record results		6.  Draw conclusions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7.  Evaluate			8.  Communicate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scientific method does NOT always follow the order as suggested on the previous slide.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scientific investigations you will have a chance to plan how to answer a question yourself.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design you own method, making sure any tests you plan are safe and fair.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Planning a whole investigation can be difficult so it is a good idea to use: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 An investigation planner to remind you of the questions you should be thinking about.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A planning grid to help you deal with the variables involved.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9700" cy="18573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Scientists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Science</a:t>
            </a:r>
            <a:r>
              <a:rPr lang="en-US" dirty="0" smtClean="0"/>
              <a:t> is a way of finding out about the natural world, including how materials and living things behave.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 covers a wide variety of areas of study such as: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Biology		Chemistry		Physics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   Geology		    Astronomy	</a:t>
            </a:r>
            <a:endParaRPr lang="en-US" dirty="0"/>
          </a:p>
        </p:txBody>
      </p:sp>
      <p:pic>
        <p:nvPicPr>
          <p:cNvPr id="2662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267200"/>
            <a:ext cx="2590800" cy="259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Scientific Method</a:t>
            </a:r>
            <a:br>
              <a:rPr lang="en-US" dirty="0" smtClean="0"/>
            </a:br>
            <a:r>
              <a:rPr lang="en-US" dirty="0" smtClean="0"/>
              <a:t>Investigation Planner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Ask yourself these questions to help you plan your investigations: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 What am I trying to find out?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a.  What do I think will happen (predict)?</a:t>
            </a:r>
            <a:br>
              <a:rPr lang="en-US" dirty="0" smtClean="0"/>
            </a:br>
            <a:r>
              <a:rPr lang="en-US" dirty="0" smtClean="0"/>
              <a:t>     b.  Why do I think this will happen?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 What am I going to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change</a:t>
            </a:r>
            <a:r>
              <a:rPr lang="en-US" dirty="0" smtClean="0"/>
              <a:t> each time? This is your </a:t>
            </a:r>
            <a:r>
              <a:rPr lang="en-US" b="1" dirty="0" smtClean="0">
                <a:solidFill>
                  <a:srgbClr val="00B0F0"/>
                </a:solidFill>
              </a:rPr>
              <a:t>independent variable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Scientific Method</a:t>
            </a:r>
            <a:br>
              <a:rPr lang="en-US" dirty="0" smtClean="0"/>
            </a:br>
            <a:r>
              <a:rPr lang="en-US" dirty="0" smtClean="0"/>
              <a:t>Investigation Planner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Ask yourself these questions to help you plan your investigations: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 What am I going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judge</a:t>
            </a:r>
            <a:r>
              <a:rPr lang="en-US" dirty="0" smtClean="0"/>
              <a:t> or measure each time?  This is your </a:t>
            </a:r>
            <a:r>
              <a:rPr lang="en-US" b="1" dirty="0" smtClean="0">
                <a:solidFill>
                  <a:srgbClr val="FFC000"/>
                </a:solidFill>
              </a:rPr>
              <a:t>dependent variable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 What will I </a:t>
            </a:r>
            <a:r>
              <a:rPr lang="en-US" b="1" dirty="0" smtClean="0">
                <a:solidFill>
                  <a:srgbClr val="FF0066"/>
                </a:solidFill>
              </a:rPr>
              <a:t>keep the same</a:t>
            </a:r>
            <a:r>
              <a:rPr lang="en-US" dirty="0" smtClean="0"/>
              <a:t> each time to make it a fair test?  These are your </a:t>
            </a:r>
            <a:r>
              <a:rPr lang="en-US" b="1" dirty="0" smtClean="0">
                <a:solidFill>
                  <a:srgbClr val="990099"/>
                </a:solidFill>
              </a:rPr>
              <a:t>control variables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Scientific Method</a:t>
            </a:r>
            <a:br>
              <a:rPr lang="en-US" dirty="0" smtClean="0"/>
            </a:br>
            <a:r>
              <a:rPr lang="en-US" dirty="0" smtClean="0"/>
              <a:t>Investigation Planner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Ask yourself these questions to help you plan your investigations: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6.  a.  How will I carry out my tests?</a:t>
            </a:r>
            <a:br>
              <a:rPr lang="en-US" dirty="0" smtClean="0"/>
            </a:br>
            <a:r>
              <a:rPr lang="en-US" dirty="0" smtClean="0"/>
              <a:t>     b.  How many values for my independent</a:t>
            </a:r>
            <a:br>
              <a:rPr lang="en-US" dirty="0" smtClean="0"/>
            </a:br>
            <a:r>
              <a:rPr lang="en-US" dirty="0" smtClean="0"/>
              <a:t>          variable will I choose to test?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7.  a.  Is my plan safe?</a:t>
            </a:r>
            <a:br>
              <a:rPr lang="en-US" dirty="0" smtClean="0"/>
            </a:br>
            <a:r>
              <a:rPr lang="en-US" dirty="0" smtClean="0"/>
              <a:t>     b.  Could anything go wrong and somebody</a:t>
            </a:r>
            <a:br>
              <a:rPr lang="en-US" dirty="0" smtClean="0"/>
            </a:br>
            <a:r>
              <a:rPr lang="en-US" dirty="0" smtClean="0"/>
              <a:t>           get hurt?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Scientific Method</a:t>
            </a:r>
            <a:br>
              <a:rPr lang="en-US" dirty="0" smtClean="0"/>
            </a:br>
            <a:r>
              <a:rPr lang="en-US" dirty="0" smtClean="0"/>
              <a:t>Investigation Planner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Ask yourself these questions to help you plan your investigations: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8.  What equipment will I need?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9.  a.  How many readings will I need to take?</a:t>
            </a:r>
            <a:br>
              <a:rPr lang="en-US" dirty="0" smtClean="0"/>
            </a:br>
            <a:r>
              <a:rPr lang="en-US" dirty="0" smtClean="0"/>
              <a:t>     b.  Do I need to repeat tests?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10.  What is the best way to show my results?  A table or a bar chart or a line graph?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and Design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Question</a:t>
            </a:r>
          </a:p>
          <a:p>
            <a:r>
              <a:rPr lang="en-US" dirty="0" smtClean="0"/>
              <a:t>Hypothesis</a:t>
            </a:r>
          </a:p>
          <a:p>
            <a:r>
              <a:rPr lang="en-US" dirty="0" smtClean="0"/>
              <a:t>Aim</a:t>
            </a:r>
          </a:p>
          <a:p>
            <a:r>
              <a:rPr lang="en-US" dirty="0" smtClean="0"/>
              <a:t>Materials and Apparatus</a:t>
            </a:r>
          </a:p>
          <a:p>
            <a:r>
              <a:rPr lang="en-US" dirty="0" smtClean="0"/>
              <a:t>Method</a:t>
            </a:r>
          </a:p>
          <a:p>
            <a:endParaRPr lang="en-US" dirty="0" smtClean="0"/>
          </a:p>
          <a:p>
            <a:r>
              <a:rPr lang="en-US" dirty="0" smtClean="0"/>
              <a:t>Variables</a:t>
            </a:r>
            <a:br>
              <a:rPr lang="en-US" dirty="0" smtClean="0"/>
            </a:br>
            <a:r>
              <a:rPr lang="en-US" dirty="0" smtClean="0"/>
              <a:t>Independent</a:t>
            </a:r>
            <a:br>
              <a:rPr lang="en-US" dirty="0" smtClean="0"/>
            </a:br>
            <a:r>
              <a:rPr lang="en-US" dirty="0" smtClean="0"/>
              <a:t>Dependent</a:t>
            </a:r>
            <a:br>
              <a:rPr lang="en-US" dirty="0" smtClean="0"/>
            </a:br>
            <a:r>
              <a:rPr lang="en-US" dirty="0" smtClean="0"/>
              <a:t>Controlled</a:t>
            </a:r>
          </a:p>
          <a:p>
            <a:r>
              <a:rPr lang="en-US" dirty="0" smtClean="0"/>
              <a:t>Expected Results</a:t>
            </a:r>
          </a:p>
          <a:p>
            <a:r>
              <a:rPr lang="en-US" dirty="0" smtClean="0"/>
              <a:t>Assumptions, Precautions OR Limitations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Plan and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numCol="2">
            <a:normAutofit fontScale="47500" lnSpcReduction="20000"/>
          </a:bodyPr>
          <a:lstStyle/>
          <a:p>
            <a:r>
              <a:rPr lang="en-US" dirty="0" smtClean="0"/>
              <a:t>Question:</a:t>
            </a:r>
            <a:br>
              <a:rPr lang="en-US" dirty="0" smtClean="0"/>
            </a:br>
            <a:r>
              <a:rPr lang="en-US" b="1" dirty="0" smtClean="0"/>
              <a:t>Do iron objects close to the sea rust faster than those inland?</a:t>
            </a:r>
          </a:p>
          <a:p>
            <a:endParaRPr lang="en-US" dirty="0"/>
          </a:p>
          <a:p>
            <a:r>
              <a:rPr lang="en-US" dirty="0" smtClean="0"/>
              <a:t>Hypothesis:</a:t>
            </a:r>
            <a:br>
              <a:rPr lang="en-US" dirty="0" smtClean="0"/>
            </a:br>
            <a:r>
              <a:rPr lang="en-US" dirty="0" smtClean="0"/>
              <a:t>Iron objects closer to the sea rust faster than those inland</a:t>
            </a:r>
          </a:p>
          <a:p>
            <a:endParaRPr lang="en-US" dirty="0"/>
          </a:p>
          <a:p>
            <a:r>
              <a:rPr lang="en-US" dirty="0" smtClean="0"/>
              <a:t>Aim:</a:t>
            </a:r>
            <a:br>
              <a:rPr lang="en-US" dirty="0" smtClean="0"/>
            </a:br>
            <a:r>
              <a:rPr lang="en-US" dirty="0" smtClean="0"/>
              <a:t>To determine if iron objects closer to the sea rust faster than those inland.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Materials and Apparatus:</a:t>
            </a:r>
            <a:br>
              <a:rPr lang="en-US" dirty="0" smtClean="0"/>
            </a:br>
            <a:r>
              <a:rPr lang="en-US" dirty="0" smtClean="0"/>
              <a:t>two iron objects, sea water, two test tubes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Method: </a:t>
            </a:r>
            <a:br>
              <a:rPr lang="en-US" dirty="0" smtClean="0"/>
            </a:br>
            <a:r>
              <a:rPr lang="en-US" dirty="0" smtClean="0"/>
              <a:t>1.  Place a nail in an uncovered container near the ocean.</a:t>
            </a:r>
            <a:br>
              <a:rPr lang="en-US" dirty="0" smtClean="0"/>
            </a:br>
            <a:r>
              <a:rPr lang="en-US" dirty="0" smtClean="0"/>
              <a:t>2.  Place another nail in an uncovered contained in an area away from the ocean.</a:t>
            </a:r>
            <a:br>
              <a:rPr lang="en-US" dirty="0" smtClean="0"/>
            </a:br>
            <a:r>
              <a:rPr lang="en-US" dirty="0" smtClean="0"/>
              <a:t>3.  Observe both nails over a period of a week.</a:t>
            </a:r>
            <a:br>
              <a:rPr lang="en-US" dirty="0" smtClean="0"/>
            </a:br>
            <a:r>
              <a:rPr lang="en-US" dirty="0" smtClean="0"/>
              <a:t>4.  Record all observations in an appropriate table.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Variables:</a:t>
            </a:r>
            <a:br>
              <a:rPr lang="en-US" dirty="0" smtClean="0"/>
            </a:br>
            <a:r>
              <a:rPr lang="en-US" dirty="0" smtClean="0"/>
              <a:t>Independent – Period of time</a:t>
            </a:r>
            <a:br>
              <a:rPr lang="en-US" dirty="0" smtClean="0"/>
            </a:br>
            <a:r>
              <a:rPr lang="en-US" dirty="0" smtClean="0"/>
              <a:t>Dependent – Amount of rust on the nail</a:t>
            </a:r>
            <a:br>
              <a:rPr lang="en-US" dirty="0" smtClean="0"/>
            </a:br>
            <a:r>
              <a:rPr lang="en-US" dirty="0" smtClean="0"/>
              <a:t>Responding</a:t>
            </a:r>
            <a:r>
              <a:rPr lang="en-US" dirty="0" smtClean="0"/>
              <a:t> </a:t>
            </a:r>
            <a:r>
              <a:rPr lang="en-US" dirty="0" smtClean="0"/>
              <a:t>– Nail</a:t>
            </a:r>
          </a:p>
          <a:p>
            <a:endParaRPr lang="en-US" dirty="0"/>
          </a:p>
          <a:p>
            <a:r>
              <a:rPr lang="en-US" dirty="0" smtClean="0"/>
              <a:t>Expected Results:</a:t>
            </a:r>
            <a:br>
              <a:rPr lang="en-US" dirty="0" smtClean="0"/>
            </a:br>
            <a:r>
              <a:rPr lang="en-US" dirty="0" smtClean="0"/>
              <a:t>TABLE SHOWING RESULTS FROM LAB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Assumption:  </a:t>
            </a:r>
            <a:br>
              <a:rPr lang="en-US" dirty="0" smtClean="0"/>
            </a:br>
            <a:r>
              <a:rPr lang="en-US" dirty="0" smtClean="0"/>
              <a:t>The nail closest to the ocean will rust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76800" y="3048000"/>
          <a:ext cx="1752600" cy="1496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876300"/>
              </a:tblGrid>
              <a:tr h="47413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Area</a:t>
                      </a:r>
                      <a:r>
                        <a:rPr lang="en-US" sz="1000" baseline="0" dirty="0" smtClean="0"/>
                        <a:t> in which nail was placed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Condition of nail</a:t>
                      </a:r>
                      <a:endParaRPr lang="en-US" sz="1000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On the beach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</a:t>
                      </a:r>
                      <a:endParaRPr lang="en-US" sz="1000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Away from the beach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might be working as part of a group in project work.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you start on a project you must be clear about the question you are investigating.  </a:t>
            </a:r>
          </a:p>
          <a:p>
            <a:endParaRPr lang="en-US" dirty="0"/>
          </a:p>
          <a:p>
            <a:r>
              <a:rPr lang="en-US" dirty="0" smtClean="0"/>
              <a:t>As a group you should discuss this together and sort out the different aspects of the problem.  Then you can divide the work up between the member of the group.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– Planning and Designing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Pick any one of the two below and Plan and Design an experiment for it.  You will be working in groups.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B050"/>
                </a:solidFill>
              </a:rPr>
              <a:t>1.  Does green fruit wrapped in newspaper ripen faster than unwrapped green fruit?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2.  Do objects painted black dry faster than objects painted white?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Activities</a:t>
            </a:r>
            <a:br>
              <a:rPr lang="en-US" dirty="0" smtClean="0"/>
            </a:br>
            <a:r>
              <a:rPr lang="en-US" dirty="0" smtClean="0"/>
              <a:t>Executing and Writing up a Lab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FF0066"/>
                </a:solidFill>
              </a:rPr>
              <a:t>1.  Execute and write up a lab on osmosis (see video)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2.  Execute and write up a lab on how temperature affects the rate of reaction of yeast (see video)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3.  Execute and write up a lab on how the length of a pendulum affects its periodicity.  (see video)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2363"/>
            <a:ext cx="2743200" cy="35452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772400" cy="1470025"/>
          </a:xfrm>
        </p:spPr>
        <p:txBody>
          <a:bodyPr/>
          <a:lstStyle/>
          <a:p>
            <a:r>
              <a:rPr lang="en-US" dirty="0" smtClean="0"/>
              <a:t>Representing Data on Coordinate Graphs</a:t>
            </a:r>
            <a:endParaRPr lang="en-US" dirty="0"/>
          </a:p>
        </p:txBody>
      </p:sp>
      <p:pic>
        <p:nvPicPr>
          <p:cNvPr id="53250" name="Picture 2" descr="Image result for free clipart graph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648200"/>
            <a:ext cx="2209800" cy="2209800"/>
          </a:xfrm>
          <a:prstGeom prst="rect">
            <a:avLst/>
          </a:prstGeom>
          <a:noFill/>
        </p:spPr>
      </p:pic>
      <p:pic>
        <p:nvPicPr>
          <p:cNvPr id="53256" name="Picture 8" descr="Image result for free clipart graph cart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2819400" cy="3336291"/>
          </a:xfrm>
          <a:prstGeom prst="rect">
            <a:avLst/>
          </a:prstGeom>
          <a:noFill/>
        </p:spPr>
      </p:pic>
      <p:pic>
        <p:nvPicPr>
          <p:cNvPr id="53258" name="Picture 10" descr="Image result for line graph cart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724400"/>
            <a:ext cx="3127375" cy="1759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mage result for cell phone cartoon"/>
          <p:cNvPicPr>
            <a:picLocks noChangeAspect="1" noChangeArrowheads="1"/>
          </p:cNvPicPr>
          <p:nvPr/>
        </p:nvPicPr>
        <p:blipFill>
          <a:blip r:embed="rId2" cstate="print"/>
          <a:srcRect b="8572"/>
          <a:stretch>
            <a:fillRect/>
          </a:stretch>
        </p:blipFill>
        <p:spPr bwMode="auto">
          <a:xfrm rot="1499123">
            <a:off x="7076335" y="4162149"/>
            <a:ext cx="1652653" cy="2331242"/>
          </a:xfrm>
          <a:prstGeom prst="rect">
            <a:avLst/>
          </a:prstGeom>
          <a:noFill/>
        </p:spPr>
      </p:pic>
      <p:pic>
        <p:nvPicPr>
          <p:cNvPr id="25602" name="Picture 2" descr="Image result for computer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2362200" cy="21259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Technology</a:t>
            </a:r>
            <a:r>
              <a:rPr lang="en-US" dirty="0" smtClean="0"/>
              <a:t> can be thought of as the ‘application of science’.</a:t>
            </a:r>
          </a:p>
          <a:p>
            <a:endParaRPr lang="en-US" dirty="0"/>
          </a:p>
          <a:p>
            <a:r>
              <a:rPr lang="en-US" dirty="0" smtClean="0"/>
              <a:t>Technologists provide society with solutions to problems in everyday life, using the ideas developed by scientists.</a:t>
            </a:r>
          </a:p>
          <a:p>
            <a:endParaRPr lang="en-US" dirty="0"/>
          </a:p>
          <a:p>
            <a:r>
              <a:rPr lang="en-US" dirty="0" smtClean="0"/>
              <a:t>So, science provides the ‘tools’ that technologists use in their work.</a:t>
            </a:r>
            <a:endParaRPr lang="en-US" dirty="0"/>
          </a:p>
        </p:txBody>
      </p:sp>
      <p:pic>
        <p:nvPicPr>
          <p:cNvPr id="25606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 l="7111" t="19556" r="7556" b="20000"/>
          <a:stretch>
            <a:fillRect/>
          </a:stretch>
        </p:blipFill>
        <p:spPr bwMode="auto">
          <a:xfrm>
            <a:off x="286871" y="76200"/>
            <a:ext cx="2151529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 graph should: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 have an appropriate title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have labels on each axis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 be properly calibrated (intervals of 2, 5 or 10)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 have points that are properly plotted</a:t>
            </a:r>
          </a:p>
        </p:txBody>
      </p:sp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066800"/>
            <a:ext cx="2743200" cy="354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Results/Data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Graphs are useful for presenting numerical results.</a:t>
            </a:r>
          </a:p>
          <a:p>
            <a:endParaRPr lang="en-US" dirty="0" smtClean="0"/>
          </a:p>
          <a:p>
            <a:r>
              <a:rPr lang="en-US" dirty="0" smtClean="0"/>
              <a:t>It is plotted on special paper referred to as graph paper.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Graphs communicate information more effectively than tables because they make it easy to see how the </a:t>
            </a:r>
            <a:r>
              <a:rPr lang="en-US" b="1" dirty="0" smtClean="0">
                <a:solidFill>
                  <a:srgbClr val="FFC000"/>
                </a:solidFill>
              </a:rPr>
              <a:t>independent</a:t>
            </a:r>
            <a:r>
              <a:rPr lang="en-US" dirty="0" smtClean="0"/>
              <a:t> </a:t>
            </a:r>
            <a:r>
              <a:rPr lang="en-US" b="1" dirty="0" smtClean="0"/>
              <a:t>(x – axis)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66"/>
                </a:solidFill>
              </a:rPr>
              <a:t>dependent</a:t>
            </a:r>
            <a:r>
              <a:rPr lang="en-US" dirty="0" smtClean="0"/>
              <a:t> </a:t>
            </a:r>
            <a:r>
              <a:rPr lang="en-US" b="1" dirty="0" smtClean="0"/>
              <a:t>(y – axis)</a:t>
            </a:r>
            <a:r>
              <a:rPr lang="en-US" dirty="0" smtClean="0"/>
              <a:t> variables of an experiment are related.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Results/Data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table below shows values for the </a:t>
            </a:r>
            <a:r>
              <a:rPr lang="en-US" b="1" dirty="0" smtClean="0">
                <a:solidFill>
                  <a:srgbClr val="00B0F0"/>
                </a:solidFill>
              </a:rPr>
              <a:t>x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C000"/>
                </a:solidFill>
              </a:rPr>
              <a:t>y</a:t>
            </a:r>
            <a:r>
              <a:rPr lang="en-US" dirty="0" smtClean="0"/>
              <a:t> coordinates.  </a:t>
            </a:r>
          </a:p>
          <a:p>
            <a:endParaRPr lang="en-US" dirty="0" smtClean="0"/>
          </a:p>
          <a:p>
            <a:r>
              <a:rPr lang="en-US" dirty="0" smtClean="0"/>
              <a:t>Follow the video as</a:t>
            </a:r>
            <a:br>
              <a:rPr lang="en-US" dirty="0" smtClean="0"/>
            </a:br>
            <a:r>
              <a:rPr lang="en-US" dirty="0" smtClean="0"/>
              <a:t>your guide and plot</a:t>
            </a:r>
            <a:br>
              <a:rPr lang="en-US" dirty="0" smtClean="0"/>
            </a:br>
            <a:r>
              <a:rPr lang="en-US" dirty="0" smtClean="0"/>
              <a:t>all of your points on</a:t>
            </a:r>
            <a:br>
              <a:rPr lang="en-US" dirty="0" smtClean="0"/>
            </a:br>
            <a:r>
              <a:rPr lang="en-US" dirty="0" smtClean="0"/>
              <a:t>graph paper.</a:t>
            </a:r>
          </a:p>
          <a:p>
            <a:endParaRPr lang="en-US" dirty="0" smtClean="0"/>
          </a:p>
          <a:p>
            <a:r>
              <a:rPr lang="en-US" dirty="0" smtClean="0"/>
              <a:t>Use a ruler to connect</a:t>
            </a:r>
            <a:br>
              <a:rPr lang="en-US" dirty="0" smtClean="0"/>
            </a:br>
            <a:r>
              <a:rPr lang="en-US" dirty="0" smtClean="0"/>
              <a:t>the points then name</a:t>
            </a:r>
            <a:br>
              <a:rPr lang="en-US" dirty="0" smtClean="0"/>
            </a:br>
            <a:r>
              <a:rPr lang="en-US" dirty="0" smtClean="0"/>
              <a:t>the instrument that is </a:t>
            </a:r>
            <a:br>
              <a:rPr lang="en-US" dirty="0" smtClean="0"/>
            </a:br>
            <a:r>
              <a:rPr lang="en-US" dirty="0" smtClean="0"/>
              <a:t>outlined by the graph.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24400" y="2768601"/>
          <a:ext cx="3429000" cy="27177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14500"/>
                <a:gridCol w="1714500"/>
              </a:tblGrid>
              <a:tr h="3882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coordinate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Y coordinate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2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2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2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2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2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2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Graphing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plotting you should use crosses or dots.</a:t>
            </a:r>
          </a:p>
          <a:p>
            <a:endParaRPr lang="en-US" dirty="0" smtClean="0"/>
          </a:p>
          <a:p>
            <a:r>
              <a:rPr lang="en-US" dirty="0" smtClean="0"/>
              <a:t>Using the values in the</a:t>
            </a:r>
            <a:br>
              <a:rPr lang="en-US" dirty="0" smtClean="0"/>
            </a:br>
            <a:r>
              <a:rPr lang="en-US" dirty="0" smtClean="0"/>
              <a:t>table try to plot the</a:t>
            </a:r>
            <a:br>
              <a:rPr lang="en-US" dirty="0" smtClean="0"/>
            </a:br>
            <a:r>
              <a:rPr lang="en-US" dirty="0" smtClean="0"/>
              <a:t>following graph.</a:t>
            </a:r>
          </a:p>
          <a:p>
            <a:endParaRPr lang="en-US" dirty="0" smtClean="0"/>
          </a:p>
          <a:p>
            <a:r>
              <a:rPr lang="en-US" dirty="0" smtClean="0"/>
              <a:t>Find your best fit curve</a:t>
            </a:r>
            <a:br>
              <a:rPr lang="en-US" dirty="0" smtClean="0"/>
            </a:br>
            <a:r>
              <a:rPr lang="en-US" dirty="0" smtClean="0"/>
              <a:t>or line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62600" y="2636520"/>
          <a:ext cx="2667000" cy="414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3500"/>
                <a:gridCol w="1333500"/>
              </a:tblGrid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Temperature </a:t>
                      </a:r>
                      <a:r>
                        <a:rPr lang="en-US" sz="1200" baseline="30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Time (min)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2286000"/>
            <a:ext cx="4411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Table showing the temperature increase of water over a period of time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Gradient/Slope of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66"/>
                </a:solidFill>
              </a:rPr>
              <a:t>gradient/slope</a:t>
            </a:r>
            <a:r>
              <a:rPr lang="en-US" dirty="0" smtClean="0"/>
              <a:t> of a graph can be determined by using values along a straight line.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values may be plugged into the following equation: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gradient/slope = </a:t>
            </a:r>
            <a:r>
              <a:rPr lang="el-GR" b="1" dirty="0" smtClean="0"/>
              <a:t>Δ</a:t>
            </a:r>
            <a:r>
              <a:rPr lang="en-US" b="1" dirty="0" smtClean="0"/>
              <a:t>y ÷ </a:t>
            </a:r>
            <a:r>
              <a:rPr lang="el-GR" b="1" dirty="0" smtClean="0"/>
              <a:t>Δ</a:t>
            </a:r>
            <a:r>
              <a:rPr lang="en-US" b="1" dirty="0" smtClean="0"/>
              <a:t>x = </a:t>
            </a:r>
            <a:r>
              <a:rPr lang="en-US" b="1" dirty="0" smtClean="0">
                <a:solidFill>
                  <a:srgbClr val="00B0F0"/>
                </a:solidFill>
              </a:rPr>
              <a:t>(y</a:t>
            </a:r>
            <a:r>
              <a:rPr lang="en-US" b="1" baseline="-25000" dirty="0" smtClean="0">
                <a:solidFill>
                  <a:srgbClr val="00B0F0"/>
                </a:solidFill>
              </a:rPr>
              <a:t>1</a:t>
            </a:r>
            <a:r>
              <a:rPr lang="en-US" b="1" dirty="0" smtClean="0">
                <a:solidFill>
                  <a:srgbClr val="00B0F0"/>
                </a:solidFill>
              </a:rPr>
              <a:t> – y</a:t>
            </a:r>
            <a:r>
              <a:rPr lang="en-US" b="1" baseline="-25000" dirty="0" smtClean="0">
                <a:solidFill>
                  <a:srgbClr val="00B0F0"/>
                </a:solidFill>
              </a:rPr>
              <a:t>2</a:t>
            </a:r>
            <a:r>
              <a:rPr lang="en-US" b="1" dirty="0" smtClean="0">
                <a:solidFill>
                  <a:srgbClr val="00B0F0"/>
                </a:solidFill>
              </a:rPr>
              <a:t>)</a:t>
            </a:r>
            <a:r>
              <a:rPr lang="en-US" b="1" dirty="0" smtClean="0"/>
              <a:t> ÷ </a:t>
            </a:r>
            <a:r>
              <a:rPr lang="en-US" b="1" dirty="0" smtClean="0">
                <a:solidFill>
                  <a:srgbClr val="7030A0"/>
                </a:solidFill>
              </a:rPr>
              <a:t>(x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r>
              <a:rPr lang="en-US" b="1" dirty="0" smtClean="0">
                <a:solidFill>
                  <a:srgbClr val="7030A0"/>
                </a:solidFill>
              </a:rPr>
              <a:t> – x</a:t>
            </a:r>
            <a:r>
              <a:rPr lang="en-US" b="1" baseline="-25000" dirty="0" smtClean="0">
                <a:solidFill>
                  <a:srgbClr val="7030A0"/>
                </a:solidFill>
              </a:rPr>
              <a:t>2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Gradient/Slope of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Using the values in the table try to plot the following graph.</a:t>
            </a:r>
          </a:p>
          <a:p>
            <a:endParaRPr lang="en-US" dirty="0" smtClean="0"/>
          </a:p>
          <a:p>
            <a:r>
              <a:rPr lang="en-US" dirty="0" smtClean="0"/>
              <a:t>Give the graph its </a:t>
            </a:r>
            <a:br>
              <a:rPr lang="en-US" dirty="0" smtClean="0"/>
            </a:br>
            <a:r>
              <a:rPr lang="en-US" dirty="0" smtClean="0"/>
              <a:t>appropriate labels</a:t>
            </a:r>
            <a:br>
              <a:rPr lang="en-US" dirty="0" smtClean="0"/>
            </a:br>
            <a:r>
              <a:rPr lang="en-US" dirty="0" smtClean="0"/>
              <a:t>and title.</a:t>
            </a:r>
          </a:p>
          <a:p>
            <a:endParaRPr lang="en-US" dirty="0" smtClean="0"/>
          </a:p>
          <a:p>
            <a:r>
              <a:rPr lang="en-US" dirty="0" smtClean="0"/>
              <a:t>Determine the </a:t>
            </a:r>
            <a:br>
              <a:rPr lang="en-US" dirty="0" smtClean="0"/>
            </a:br>
            <a:r>
              <a:rPr lang="en-US" dirty="0" smtClean="0"/>
              <a:t>gradient/slope of</a:t>
            </a:r>
            <a:br>
              <a:rPr lang="en-US" dirty="0" smtClean="0"/>
            </a:br>
            <a:r>
              <a:rPr lang="en-US" dirty="0" smtClean="0"/>
              <a:t>the graph.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3276600"/>
          <a:ext cx="3429000" cy="3403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4862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Force (N)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Length (cm)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62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62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62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62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62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62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2438400"/>
            <a:ext cx="4069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Table showing the results obtain for the how</a:t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the length of a spring is affected by the force</a:t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applied to it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Gradient/Slope of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slope of a graph no matter how large the triangle or far apart the points, should always be the same.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any point on the graph, dividing </a:t>
            </a:r>
            <a:r>
              <a:rPr lang="en-US" b="1" dirty="0" smtClean="0"/>
              <a:t>y</a:t>
            </a:r>
            <a:r>
              <a:rPr lang="en-US" dirty="0" smtClean="0"/>
              <a:t> by </a:t>
            </a:r>
            <a:r>
              <a:rPr lang="en-US" b="1" dirty="0" smtClean="0"/>
              <a:t>x</a:t>
            </a:r>
            <a:r>
              <a:rPr lang="en-US" dirty="0" smtClean="0"/>
              <a:t> always gives the same number which we call </a:t>
            </a:r>
            <a:r>
              <a:rPr lang="en-US" b="1" i="1" dirty="0" smtClean="0"/>
              <a:t>m.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Scientists and mathematicians use the letter m to show that this result, called a quotient, is constant.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whole graph can be represented by one mathematical equation, y/x = m.  From this equation comes another one, y = </a:t>
            </a:r>
            <a:r>
              <a:rPr lang="en-US" dirty="0" err="1" smtClean="0"/>
              <a:t>mx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Gradient/Slope of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straight line graph that passes through zero represents the mathematical relationship of</a:t>
            </a:r>
            <a:br>
              <a:rPr lang="en-US" dirty="0" smtClean="0"/>
            </a:br>
            <a:r>
              <a:rPr lang="en-US" b="1" dirty="0" smtClean="0"/>
              <a:t> y = </a:t>
            </a:r>
            <a:r>
              <a:rPr lang="en-US" b="1" dirty="0" err="1" smtClean="0"/>
              <a:t>mx</a:t>
            </a:r>
            <a:r>
              <a:rPr lang="en-US" dirty="0" smtClean="0"/>
              <a:t>.  </a:t>
            </a:r>
            <a:r>
              <a:rPr lang="en-US" b="1" dirty="0" smtClean="0">
                <a:solidFill>
                  <a:srgbClr val="FF0066"/>
                </a:solidFill>
              </a:rPr>
              <a:t>The graph is said to be proportionate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If you get a straight line graph that does not pass through zero but crosses the y-axis instead represent the general equation of </a:t>
            </a:r>
            <a:br>
              <a:rPr lang="en-US" dirty="0" smtClean="0"/>
            </a:br>
            <a:r>
              <a:rPr lang="en-US" b="1" dirty="0" smtClean="0"/>
              <a:t>y = </a:t>
            </a:r>
            <a:r>
              <a:rPr lang="en-US" b="1" dirty="0" err="1" smtClean="0"/>
              <a:t>mx</a:t>
            </a:r>
            <a:r>
              <a:rPr lang="en-US" b="1" dirty="0" smtClean="0"/>
              <a:t> + c</a:t>
            </a:r>
            <a:r>
              <a:rPr lang="en-US" dirty="0" smtClean="0"/>
              <a:t>.  m represents the slope and c represents the point where the line crosses or intercepts the y-axis.  </a:t>
            </a:r>
            <a:r>
              <a:rPr lang="en-US" b="1" dirty="0" smtClean="0">
                <a:solidFill>
                  <a:srgbClr val="00B050"/>
                </a:solidFill>
              </a:rPr>
              <a:t>The graph is said to be linear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air ball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air ball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563880"/>
          <a:ext cx="38862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/>
                <a:gridCol w="971550"/>
                <a:gridCol w="971550"/>
                <a:gridCol w="971550"/>
              </a:tblGrid>
              <a:tr h="36195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Table showing the x and y coordinates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be used to determine the mystery shape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0" y="1524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Let’s have fun plotting these coordinates 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427" y="0"/>
            <a:ext cx="280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Activity 1</a:t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Determine the Mystery Shape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85781" y="1320225"/>
            <a:ext cx="314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Activity 2</a:t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Determine the gradient of the line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638800" y="2057400"/>
          <a:ext cx="2819400" cy="29751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9700"/>
                <a:gridCol w="1409700"/>
              </a:tblGrid>
              <a:tr h="3640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Table showing the x and y coordinates for obtaining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straight line graph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406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06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06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06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06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06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06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air ball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air ball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563880"/>
          <a:ext cx="38862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"/>
                <a:gridCol w="485775"/>
                <a:gridCol w="485775"/>
                <a:gridCol w="485775"/>
                <a:gridCol w="485775"/>
                <a:gridCol w="485775"/>
                <a:gridCol w="485775"/>
                <a:gridCol w="485775"/>
              </a:tblGrid>
              <a:tr h="36195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Table showing the x and y coordinates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be used to determine the mystery shape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*4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*6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00600" y="762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Let’s have fun locating these coordinates 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025" y="0"/>
            <a:ext cx="4547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Activity 3</a:t>
            </a:r>
            <a:br>
              <a:rPr lang="en-US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Determine the Points used to Produce the Mystery Shape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oordinates.jpg"/>
          <p:cNvPicPr>
            <a:picLocks noChangeAspect="1"/>
          </p:cNvPicPr>
          <p:nvPr/>
        </p:nvPicPr>
        <p:blipFill>
          <a:blip r:embed="rId2" cstate="print"/>
          <a:srcRect l="6863" b="4444"/>
          <a:stretch>
            <a:fillRect/>
          </a:stretch>
        </p:blipFill>
        <p:spPr>
          <a:xfrm>
            <a:off x="4667450" y="914400"/>
            <a:ext cx="4476549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b="8607"/>
          <a:stretch>
            <a:fillRect/>
          </a:stretch>
        </p:blipFill>
        <p:spPr bwMode="auto">
          <a:xfrm rot="1495585">
            <a:off x="7359190" y="2234387"/>
            <a:ext cx="1536746" cy="15168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Scientific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Scientists have many different ways to find the answers to scientific questions.  These include: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Observing and exploring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Researching by using secondary sources of information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 Fair testing by controlling variables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d.  Seeking patterns by carrying out surveys and finding links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e.  Using models to explain things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f.  Identifying and classifying materials, objects and living things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g.  Using and evaluating a technique or design when solving a problem.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Investigations Involving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</a:rPr>
              <a:t>Periodicity (How the length of a pendulum affects its period)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Bounces (How the height a ball is dropped from affects the number of bounces)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way Scientists PRESENT their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Scientists would first present a hypothesis</a:t>
            </a:r>
          </a:p>
          <a:p>
            <a:r>
              <a:rPr lang="en-US" dirty="0" smtClean="0"/>
              <a:t>Plan</a:t>
            </a:r>
          </a:p>
          <a:p>
            <a:r>
              <a:rPr lang="en-US" dirty="0" smtClean="0"/>
              <a:t>Observe and Measure</a:t>
            </a:r>
          </a:p>
          <a:p>
            <a:r>
              <a:rPr lang="en-US" dirty="0" smtClean="0"/>
              <a:t>Record Data</a:t>
            </a:r>
          </a:p>
          <a:p>
            <a:r>
              <a:rPr lang="en-US" dirty="0" smtClean="0"/>
              <a:t>Analyse and Interpret Data</a:t>
            </a:r>
          </a:p>
          <a:p>
            <a:r>
              <a:rPr lang="en-US" dirty="0" smtClean="0"/>
              <a:t>Evaluate</a:t>
            </a:r>
          </a:p>
          <a:p>
            <a:r>
              <a:rPr lang="en-US" dirty="0" smtClean="0"/>
              <a:t>Work in a team if possible</a:t>
            </a:r>
          </a:p>
          <a:p>
            <a:r>
              <a:rPr lang="en-US" dirty="0" smtClean="0"/>
              <a:t>Communicate their findings to other scientists</a:t>
            </a:r>
            <a:endParaRPr lang="en-US" dirty="0"/>
          </a:p>
        </p:txBody>
      </p:sp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b="8249"/>
          <a:stretch>
            <a:fillRect/>
          </a:stretch>
        </p:blipFill>
        <p:spPr bwMode="auto">
          <a:xfrm>
            <a:off x="6705600" y="2362200"/>
            <a:ext cx="2438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78375"/>
            <a:ext cx="7772400" cy="1470025"/>
          </a:xfrm>
        </p:spPr>
        <p:txBody>
          <a:bodyPr/>
          <a:lstStyle/>
          <a:p>
            <a:r>
              <a:rPr lang="en-US" dirty="0" smtClean="0"/>
              <a:t>Safety First</a:t>
            </a:r>
            <a:endParaRPr lang="en-US" dirty="0"/>
          </a:p>
        </p:txBody>
      </p:sp>
      <p:pic>
        <p:nvPicPr>
          <p:cNvPr id="58370" name="Picture 2" descr="Image result for safety first gif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815578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in Everyday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come across safety rules and hazard warnings in many aspects of everyday life.</a:t>
            </a:r>
            <a:r>
              <a:rPr lang="en-US" dirty="0"/>
              <a:t> </a:t>
            </a:r>
            <a:r>
              <a:rPr lang="en-US" dirty="0" smtClean="0"/>
              <a:t> Road safety is a good example.</a:t>
            </a:r>
          </a:p>
          <a:p>
            <a:endParaRPr lang="en-US" dirty="0"/>
          </a:p>
          <a:p>
            <a:r>
              <a:rPr lang="en-US" dirty="0" smtClean="0"/>
              <a:t>At home we have products that have hazard signs to warn us about harmful, irritant and corrosive substances.  </a:t>
            </a:r>
          </a:p>
          <a:p>
            <a:endParaRPr lang="en-US" dirty="0"/>
          </a:p>
          <a:p>
            <a:r>
              <a:rPr lang="en-US" dirty="0" smtClean="0"/>
              <a:t>In science laboratories a variety of hazard symbols are used to warn about potential dangers.</a:t>
            </a:r>
          </a:p>
          <a:p>
            <a:endParaRPr lang="en-US" dirty="0"/>
          </a:p>
          <a:p>
            <a:r>
              <a:rPr lang="en-US" dirty="0" smtClean="0"/>
              <a:t>You need to know the following symbols in order to work and plan investigations safely in science.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numCol="2">
            <a:normAutofit lnSpcReduction="10000"/>
          </a:bodyPr>
          <a:lstStyle/>
          <a:p>
            <a:r>
              <a:rPr lang="en-US" dirty="0" smtClean="0"/>
              <a:t>Electric shocks</a:t>
            </a:r>
          </a:p>
          <a:p>
            <a:r>
              <a:rPr lang="en-US" dirty="0" smtClean="0"/>
              <a:t>Fires and inhalation</a:t>
            </a:r>
            <a:br>
              <a:rPr lang="en-US" dirty="0" smtClean="0"/>
            </a:br>
            <a:r>
              <a:rPr lang="en-US" dirty="0" smtClean="0"/>
              <a:t>of smoke, e.g. CO</a:t>
            </a:r>
          </a:p>
          <a:p>
            <a:r>
              <a:rPr lang="en-US" dirty="0" smtClean="0"/>
              <a:t>Sprains and broken bones</a:t>
            </a:r>
          </a:p>
          <a:p>
            <a:r>
              <a:rPr lang="en-US" dirty="0" smtClean="0"/>
              <a:t>Cuts from sharp objects</a:t>
            </a:r>
          </a:p>
          <a:p>
            <a:r>
              <a:rPr lang="en-US" dirty="0" smtClean="0"/>
              <a:t>Inhalation of toxic gases</a:t>
            </a:r>
          </a:p>
          <a:p>
            <a:r>
              <a:rPr lang="en-US" dirty="0" smtClean="0"/>
              <a:t>Flammable substances</a:t>
            </a:r>
          </a:p>
          <a:p>
            <a:r>
              <a:rPr lang="en-US" dirty="0" smtClean="0"/>
              <a:t>Corrosive substances</a:t>
            </a:r>
          </a:p>
          <a:p>
            <a:r>
              <a:rPr lang="en-US" dirty="0" smtClean="0"/>
              <a:t>Excessive noise</a:t>
            </a:r>
          </a:p>
          <a:p>
            <a:r>
              <a:rPr lang="en-US" dirty="0" smtClean="0"/>
              <a:t>Food contamination</a:t>
            </a:r>
          </a:p>
          <a:p>
            <a:r>
              <a:rPr lang="en-US" dirty="0" smtClean="0"/>
              <a:t>Heavy machinery</a:t>
            </a:r>
          </a:p>
          <a:p>
            <a:r>
              <a:rPr lang="en-US" dirty="0" smtClean="0"/>
              <a:t>Lifting heavy objects</a:t>
            </a:r>
          </a:p>
          <a:p>
            <a:r>
              <a:rPr lang="en-US" dirty="0" smtClean="0"/>
              <a:t>Infection of pathogens</a:t>
            </a:r>
            <a:endParaRPr lang="en-US" dirty="0"/>
          </a:p>
        </p:txBody>
      </p:sp>
      <p:pic>
        <p:nvPicPr>
          <p:cNvPr id="57346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042" y="0"/>
            <a:ext cx="2330958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Avoiding Accidents</a:t>
            </a:r>
            <a:br>
              <a:rPr lang="en-US" dirty="0" smtClean="0"/>
            </a:br>
            <a:r>
              <a:rPr lang="en-US" dirty="0" smtClean="0"/>
              <a:t>Safety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workplace to avoid accidents you will see safety signs and symbols.</a:t>
            </a:r>
            <a:endParaRPr lang="en-US" dirty="0"/>
          </a:p>
        </p:txBody>
      </p:sp>
      <p:pic>
        <p:nvPicPr>
          <p:cNvPr id="4" name="Picture 3" descr="Safety Symbols.jpg"/>
          <p:cNvPicPr>
            <a:picLocks noChangeAspect="1"/>
          </p:cNvPicPr>
          <p:nvPr/>
        </p:nvPicPr>
        <p:blipFill>
          <a:blip r:embed="rId2" cstate="print"/>
          <a:srcRect l="8301" t="47751" r="43985" b="41111"/>
          <a:stretch>
            <a:fillRect/>
          </a:stretch>
        </p:blipFill>
        <p:spPr>
          <a:xfrm>
            <a:off x="990601" y="2971800"/>
            <a:ext cx="7315199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8108</TotalTime>
  <Words>937</Words>
  <Application>Microsoft Office PowerPoint</Application>
  <PresentationFormat>On-screen Show (4:3)</PresentationFormat>
  <Paragraphs>306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Working like a Scientist</vt:lpstr>
      <vt:lpstr>Scientists at Work</vt:lpstr>
      <vt:lpstr>Technology</vt:lpstr>
      <vt:lpstr>Application of Scientific Knowledge</vt:lpstr>
      <vt:lpstr>The way Scientists PRESENT their findings</vt:lpstr>
      <vt:lpstr>Safety First</vt:lpstr>
      <vt:lpstr>Safety in Everyday Life</vt:lpstr>
      <vt:lpstr>Types of Accidents</vt:lpstr>
      <vt:lpstr>Avoiding Accidents Safety Symbols</vt:lpstr>
      <vt:lpstr>Avoiding Accidents Hazard Signs</vt:lpstr>
      <vt:lpstr>Avoiding Accidents Safety Signs</vt:lpstr>
      <vt:lpstr>What NOT to do in a lab</vt:lpstr>
      <vt:lpstr>What NOT to do in a lab</vt:lpstr>
      <vt:lpstr>What SHOULD be done in a lab</vt:lpstr>
      <vt:lpstr>What SHOULD be done in a lab</vt:lpstr>
      <vt:lpstr>Slide 16</vt:lpstr>
      <vt:lpstr>How scientists work</vt:lpstr>
      <vt:lpstr>Scientific Method</vt:lpstr>
      <vt:lpstr>Scientific Method</vt:lpstr>
      <vt:lpstr>Scientific Method Investigation Planner</vt:lpstr>
      <vt:lpstr>Scientific Method Investigation Planner</vt:lpstr>
      <vt:lpstr>Scientific Method Investigation Planner</vt:lpstr>
      <vt:lpstr>Scientific Method Investigation Planner</vt:lpstr>
      <vt:lpstr>Plan and Design Layout</vt:lpstr>
      <vt:lpstr>Example of a Plan and Design</vt:lpstr>
      <vt:lpstr>Group Work</vt:lpstr>
      <vt:lpstr>Activity – Planning and Designing</vt:lpstr>
      <vt:lpstr>Activities Executing and Writing up a Lab Report</vt:lpstr>
      <vt:lpstr>Representing Data on Coordinate Graphs</vt:lpstr>
      <vt:lpstr>Parts of a Graph</vt:lpstr>
      <vt:lpstr>Presenting Results/Data</vt:lpstr>
      <vt:lpstr>Presenting Results/Data</vt:lpstr>
      <vt:lpstr>More Graphing</vt:lpstr>
      <vt:lpstr>Gradient/Slope of a Graph</vt:lpstr>
      <vt:lpstr>Gradient/Slope of a Graph</vt:lpstr>
      <vt:lpstr>Gradient/Slope of a Graph</vt:lpstr>
      <vt:lpstr>Gradient/Slope of Graph</vt:lpstr>
      <vt:lpstr>Slide 38</vt:lpstr>
      <vt:lpstr>Slide 39</vt:lpstr>
      <vt:lpstr>Investigations Involving Graphs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Skills</dc:title>
  <dc:creator>Samantha</dc:creator>
  <cp:lastModifiedBy>Samantha</cp:lastModifiedBy>
  <cp:revision>12</cp:revision>
  <dcterms:created xsi:type="dcterms:W3CDTF">2018-09-24T01:55:26Z</dcterms:created>
  <dcterms:modified xsi:type="dcterms:W3CDTF">2019-09-09T18:28:26Z</dcterms:modified>
</cp:coreProperties>
</file>