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60" r:id="rId2"/>
    <p:sldId id="287" r:id="rId3"/>
    <p:sldId id="288" r:id="rId4"/>
    <p:sldId id="261" r:id="rId5"/>
    <p:sldId id="263" r:id="rId6"/>
    <p:sldId id="265" r:id="rId7"/>
    <p:sldId id="264" r:id="rId8"/>
    <p:sldId id="291" r:id="rId9"/>
    <p:sldId id="267" r:id="rId10"/>
    <p:sldId id="292" r:id="rId11"/>
    <p:sldId id="266" r:id="rId12"/>
    <p:sldId id="293" r:id="rId13"/>
    <p:sldId id="295" r:id="rId14"/>
    <p:sldId id="299" r:id="rId15"/>
    <p:sldId id="387" r:id="rId16"/>
    <p:sldId id="386" r:id="rId17"/>
    <p:sldId id="300" r:id="rId18"/>
    <p:sldId id="302" r:id="rId19"/>
    <p:sldId id="301" r:id="rId20"/>
    <p:sldId id="388" r:id="rId21"/>
    <p:sldId id="296" r:id="rId22"/>
    <p:sldId id="395" r:id="rId23"/>
    <p:sldId id="396" r:id="rId24"/>
    <p:sldId id="297" r:id="rId25"/>
    <p:sldId id="303" r:id="rId26"/>
    <p:sldId id="304" r:id="rId27"/>
    <p:sldId id="290" r:id="rId28"/>
    <p:sldId id="322" r:id="rId29"/>
    <p:sldId id="305" r:id="rId30"/>
    <p:sldId id="382" r:id="rId31"/>
    <p:sldId id="308" r:id="rId32"/>
    <p:sldId id="320" r:id="rId33"/>
    <p:sldId id="383" r:id="rId34"/>
    <p:sldId id="309" r:id="rId35"/>
    <p:sldId id="321" r:id="rId36"/>
    <p:sldId id="389" r:id="rId37"/>
    <p:sldId id="310" r:id="rId38"/>
    <p:sldId id="384" r:id="rId39"/>
    <p:sldId id="385" r:id="rId40"/>
    <p:sldId id="390" r:id="rId41"/>
    <p:sldId id="298" r:id="rId42"/>
    <p:sldId id="306" r:id="rId43"/>
    <p:sldId id="326" r:id="rId44"/>
    <p:sldId id="327" r:id="rId45"/>
    <p:sldId id="325" r:id="rId46"/>
    <p:sldId id="312" r:id="rId47"/>
    <p:sldId id="328" r:id="rId48"/>
    <p:sldId id="329" r:id="rId49"/>
    <p:sldId id="330" r:id="rId50"/>
    <p:sldId id="331" r:id="rId51"/>
    <p:sldId id="270" r:id="rId52"/>
    <p:sldId id="332" r:id="rId53"/>
    <p:sldId id="315" r:id="rId54"/>
    <p:sldId id="316" r:id="rId55"/>
    <p:sldId id="317" r:id="rId56"/>
    <p:sldId id="318" r:id="rId57"/>
    <p:sldId id="272" r:id="rId58"/>
    <p:sldId id="391" r:id="rId59"/>
    <p:sldId id="273" r:id="rId60"/>
    <p:sldId id="392" r:id="rId61"/>
    <p:sldId id="274" r:id="rId62"/>
    <p:sldId id="275" r:id="rId63"/>
    <p:sldId id="333" r:id="rId64"/>
    <p:sldId id="313" r:id="rId65"/>
    <p:sldId id="323" r:id="rId66"/>
    <p:sldId id="334" r:id="rId67"/>
    <p:sldId id="277" r:id="rId68"/>
    <p:sldId id="324" r:id="rId69"/>
    <p:sldId id="336" r:id="rId70"/>
    <p:sldId id="337" r:id="rId71"/>
    <p:sldId id="338" r:id="rId72"/>
    <p:sldId id="339" r:id="rId73"/>
    <p:sldId id="340" r:id="rId74"/>
    <p:sldId id="341" r:id="rId75"/>
    <p:sldId id="342" r:id="rId76"/>
    <p:sldId id="343" r:id="rId77"/>
    <p:sldId id="344" r:id="rId78"/>
    <p:sldId id="280" r:id="rId79"/>
    <p:sldId id="278" r:id="rId80"/>
    <p:sldId id="345" r:id="rId81"/>
    <p:sldId id="346" r:id="rId82"/>
    <p:sldId id="347" r:id="rId83"/>
    <p:sldId id="348" r:id="rId84"/>
    <p:sldId id="349" r:id="rId85"/>
    <p:sldId id="350" r:id="rId86"/>
    <p:sldId id="283" r:id="rId87"/>
    <p:sldId id="284" r:id="rId88"/>
    <p:sldId id="285" r:id="rId89"/>
    <p:sldId id="360" r:id="rId90"/>
    <p:sldId id="351" r:id="rId91"/>
    <p:sldId id="352" r:id="rId92"/>
    <p:sldId id="353" r:id="rId93"/>
    <p:sldId id="361" r:id="rId94"/>
    <p:sldId id="356" r:id="rId95"/>
    <p:sldId id="362" r:id="rId96"/>
    <p:sldId id="365" r:id="rId97"/>
    <p:sldId id="364" r:id="rId98"/>
    <p:sldId id="366" r:id="rId99"/>
    <p:sldId id="367" r:id="rId100"/>
    <p:sldId id="368" r:id="rId101"/>
    <p:sldId id="369" r:id="rId102"/>
    <p:sldId id="370" r:id="rId103"/>
    <p:sldId id="371" r:id="rId104"/>
    <p:sldId id="372" r:id="rId105"/>
    <p:sldId id="373" r:id="rId106"/>
    <p:sldId id="374" r:id="rId107"/>
    <p:sldId id="375" r:id="rId108"/>
    <p:sldId id="256" r:id="rId109"/>
    <p:sldId id="257" r:id="rId110"/>
    <p:sldId id="378" r:id="rId111"/>
    <p:sldId id="379" r:id="rId112"/>
    <p:sldId id="380" r:id="rId113"/>
    <p:sldId id="381" r:id="rId114"/>
    <p:sldId id="376" r:id="rId115"/>
    <p:sldId id="258" r:id="rId116"/>
    <p:sldId id="259" r:id="rId117"/>
    <p:sldId id="393" r:id="rId118"/>
    <p:sldId id="394" r:id="rId119"/>
    <p:sldId id="397" r:id="rId12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4660"/>
  </p:normalViewPr>
  <p:slideViewPr>
    <p:cSldViewPr>
      <p:cViewPr varScale="1">
        <p:scale>
          <a:sx n="61" d="100"/>
          <a:sy n="61" d="100"/>
        </p:scale>
        <p:origin x="-13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1462F4EF-62DF-48BF-AEEE-FE790430A424}" type="datetimeFigureOut">
              <a:rPr lang="en-US" smtClean="0"/>
              <a:pPr/>
              <a:t>11/24/2019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FB55CAA1-299C-4E83-85D5-D931C37CD2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AC746-3D92-46EB-B050-09A7771600F5}"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5A79-4B20-47EF-A9CF-FE5CA5747C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AC746-3D92-46EB-B050-09A7771600F5}" type="datetimeFigureOut">
              <a:rPr lang="en-US" smtClean="0"/>
              <a:pPr/>
              <a:t>11/24/2019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5A79-4B20-47EF-A9CF-FE5CA5747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XJc1dnbVK_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p>
            <a:r>
              <a:rPr lang="en-US" dirty="0" smtClean="0"/>
              <a:t>Measurements &amp; units</a:t>
            </a:r>
            <a:endParaRPr lang="en-US" dirty="0"/>
          </a:p>
        </p:txBody>
      </p:sp>
    </p:spTree>
    <p:extLst>
      <p:ext uri="{BB962C8B-B14F-4D97-AF65-F5344CB8AC3E}">
        <p14:creationId xmlns:p14="http://schemas.microsoft.com/office/powerpoint/2010/main" xmlns="" val="404494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Related image"/>
          <p:cNvPicPr>
            <a:picLocks noChangeAspect="1" noChangeArrowheads="1"/>
          </p:cNvPicPr>
          <p:nvPr/>
        </p:nvPicPr>
        <p:blipFill>
          <a:blip r:embed="rId2" cstate="print"/>
          <a:srcRect/>
          <a:stretch>
            <a:fillRect/>
          </a:stretch>
        </p:blipFill>
        <p:spPr bwMode="auto">
          <a:xfrm>
            <a:off x="3581400" y="1524000"/>
            <a:ext cx="2381250" cy="2381250"/>
          </a:xfrm>
          <a:prstGeom prst="rect">
            <a:avLst/>
          </a:prstGeom>
          <a:noFill/>
        </p:spPr>
      </p:pic>
      <p:pic>
        <p:nvPicPr>
          <p:cNvPr id="112642" name="Picture 2" descr="Image result for protractor"/>
          <p:cNvPicPr>
            <a:picLocks noChangeAspect="1" noChangeArrowheads="1"/>
          </p:cNvPicPr>
          <p:nvPr/>
        </p:nvPicPr>
        <p:blipFill>
          <a:blip r:embed="rId3" cstate="print"/>
          <a:srcRect/>
          <a:stretch>
            <a:fillRect/>
          </a:stretch>
        </p:blipFill>
        <p:spPr bwMode="auto">
          <a:xfrm rot="20666616">
            <a:off x="3012758" y="4644733"/>
            <a:ext cx="2974503" cy="184826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algn="ctr">
              <a:buNone/>
            </a:pPr>
            <a:r>
              <a:rPr lang="en-US" sz="4000" b="1" dirty="0" smtClean="0"/>
              <a:t>Instruments and scales</a:t>
            </a:r>
          </a:p>
          <a:p>
            <a:pPr algn="ctr">
              <a:buNone/>
            </a:pPr>
            <a:r>
              <a:rPr lang="en-US" b="1" dirty="0" smtClean="0"/>
              <a:t>Linear and non-linear scales</a:t>
            </a:r>
          </a:p>
          <a:p>
            <a:pPr>
              <a:buNone/>
            </a:pPr>
            <a:endParaRPr lang="en-US" b="1" dirty="0" smtClean="0"/>
          </a:p>
          <a:p>
            <a:r>
              <a:rPr lang="en-US" dirty="0" smtClean="0"/>
              <a:t>What are linear scales?</a:t>
            </a:r>
            <a:br>
              <a:rPr lang="en-US" dirty="0" smtClean="0"/>
            </a:br>
            <a:r>
              <a:rPr lang="en-US" dirty="0" smtClean="0"/>
              <a:t/>
            </a:r>
            <a:br>
              <a:rPr lang="en-US" dirty="0" smtClean="0"/>
            </a:br>
            <a:endParaRPr lang="en-US" dirty="0" smtClean="0"/>
          </a:p>
          <a:p>
            <a:endParaRPr lang="en-US" dirty="0" smtClean="0"/>
          </a:p>
          <a:p>
            <a:r>
              <a:rPr lang="en-US" dirty="0" smtClean="0"/>
              <a:t>What do you think are non-linear scales?</a:t>
            </a:r>
            <a:br>
              <a:rPr lang="en-US" dirty="0" smtClean="0"/>
            </a:br>
            <a:r>
              <a:rPr lang="en-US" b="1" dirty="0" smtClean="0"/>
              <a:t/>
            </a:r>
            <a:br>
              <a:rPr lang="en-US" b="1" dirty="0" smtClean="0"/>
            </a:br>
            <a:r>
              <a:rPr lang="en-US" b="1" dirty="0" smtClean="0"/>
              <a:t/>
            </a:r>
            <a:br>
              <a:rPr lang="en-US" b="1" dirty="0" smtClean="0"/>
            </a:br>
            <a:endParaRPr lang="en-US" b="1" dirty="0" smtClean="0"/>
          </a:p>
        </p:txBody>
      </p:sp>
      <p:pic>
        <p:nvPicPr>
          <p:cNvPr id="4" name="Picture 8" descr="Image result for cartoon picture of ruler"/>
          <p:cNvPicPr>
            <a:picLocks noChangeAspect="1" noChangeArrowheads="1"/>
          </p:cNvPicPr>
          <p:nvPr/>
        </p:nvPicPr>
        <p:blipFill>
          <a:blip r:embed="rId4" cstate="print"/>
          <a:srcRect/>
          <a:stretch>
            <a:fillRect/>
          </a:stretch>
        </p:blipFill>
        <p:spPr bwMode="auto">
          <a:xfrm>
            <a:off x="6019800" y="1900936"/>
            <a:ext cx="2438400" cy="1223264"/>
          </a:xfrm>
          <a:prstGeom prst="rect">
            <a:avLst/>
          </a:prstGeom>
          <a:noFill/>
        </p:spPr>
      </p:pic>
      <p:pic>
        <p:nvPicPr>
          <p:cNvPr id="46082" name="Picture 2" descr="Related image"/>
          <p:cNvPicPr>
            <a:picLocks noChangeAspect="1" noChangeArrowheads="1"/>
          </p:cNvPicPr>
          <p:nvPr/>
        </p:nvPicPr>
        <p:blipFill>
          <a:blip r:embed="rId5" cstate="print"/>
          <a:srcRect b="7599"/>
          <a:stretch>
            <a:fillRect/>
          </a:stretch>
        </p:blipFill>
        <p:spPr bwMode="auto">
          <a:xfrm>
            <a:off x="7086599" y="4547690"/>
            <a:ext cx="1776619" cy="200551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Forces</a:t>
            </a:r>
            <a:br>
              <a:rPr lang="en-US" dirty="0" smtClean="0"/>
            </a:br>
            <a:r>
              <a:rPr lang="en-US" sz="3600" dirty="0" smtClean="0"/>
              <a:t>How are they represented?</a:t>
            </a:r>
            <a:endParaRPr lang="en-US" sz="36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Forces are represented as arrows.</a:t>
            </a:r>
            <a:br>
              <a:rPr lang="en-US" dirty="0" smtClean="0"/>
            </a:br>
            <a:endParaRPr lang="en-US" dirty="0" smtClean="0"/>
          </a:p>
          <a:p>
            <a:r>
              <a:rPr lang="en-US" dirty="0" smtClean="0"/>
              <a:t>The </a:t>
            </a:r>
            <a:r>
              <a:rPr lang="en-US" b="1" dirty="0" smtClean="0">
                <a:solidFill>
                  <a:srgbClr val="7030A0"/>
                </a:solidFill>
              </a:rPr>
              <a:t>direction of the arrow</a:t>
            </a:r>
            <a:r>
              <a:rPr lang="en-US" dirty="0" smtClean="0"/>
              <a:t> gives the </a:t>
            </a:r>
            <a:r>
              <a:rPr lang="en-US" b="1" dirty="0" smtClean="0">
                <a:solidFill>
                  <a:srgbClr val="7030A0"/>
                </a:solidFill>
              </a:rPr>
              <a:t>direction of the force</a:t>
            </a:r>
            <a:r>
              <a:rPr lang="en-US" dirty="0" smtClean="0"/>
              <a:t>.</a:t>
            </a:r>
          </a:p>
          <a:p>
            <a:endParaRPr lang="en-US" dirty="0" smtClean="0"/>
          </a:p>
          <a:p>
            <a:r>
              <a:rPr lang="en-US" dirty="0" smtClean="0"/>
              <a:t>The </a:t>
            </a:r>
            <a:r>
              <a:rPr lang="en-US" b="1" dirty="0" smtClean="0">
                <a:solidFill>
                  <a:srgbClr val="FF0066"/>
                </a:solidFill>
              </a:rPr>
              <a:t>length of the arrow</a:t>
            </a:r>
            <a:r>
              <a:rPr lang="en-US" dirty="0" smtClean="0"/>
              <a:t> represents the </a:t>
            </a:r>
            <a:r>
              <a:rPr lang="en-US" b="1" dirty="0" smtClean="0">
                <a:solidFill>
                  <a:srgbClr val="FF0066"/>
                </a:solidFill>
              </a:rPr>
              <a:t>size of the force</a:t>
            </a:r>
            <a:r>
              <a:rPr lang="en-US" dirty="0" smtClean="0"/>
              <a:t>.</a:t>
            </a:r>
          </a:p>
          <a:p>
            <a:endParaRPr lang="en-US" dirty="0" smtClean="0"/>
          </a:p>
          <a:p>
            <a:r>
              <a:rPr lang="en-US" dirty="0" smtClean="0"/>
              <a:t>The unit of force is the </a:t>
            </a:r>
            <a:r>
              <a:rPr lang="en-US" b="1" dirty="0" err="1" smtClean="0"/>
              <a:t>newton</a:t>
            </a:r>
            <a:r>
              <a:rPr lang="en-US" dirty="0" smtClean="0"/>
              <a:t>, </a:t>
            </a:r>
            <a:r>
              <a:rPr lang="en-US" b="1" dirty="0" smtClean="0">
                <a:solidFill>
                  <a:srgbClr val="00B050"/>
                </a:solidFill>
              </a:rPr>
              <a:t>N</a:t>
            </a:r>
            <a:r>
              <a:rPr lang="en-US" dirty="0" smtClean="0"/>
              <a:t>.</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idx="1"/>
          </p:nvPr>
        </p:nvSpPr>
        <p:spPr/>
        <p:txBody>
          <a:bodyPr/>
          <a:lstStyle/>
          <a:p>
            <a:r>
              <a:rPr lang="en-US" dirty="0" smtClean="0"/>
              <a:t>There are two types of forces:</a:t>
            </a:r>
            <a:br>
              <a:rPr lang="en-US" dirty="0" smtClean="0"/>
            </a:br>
            <a:r>
              <a:rPr lang="en-US" dirty="0" smtClean="0"/>
              <a:t/>
            </a:r>
            <a:br>
              <a:rPr lang="en-US" dirty="0" smtClean="0"/>
            </a:br>
            <a:r>
              <a:rPr lang="en-US" dirty="0" smtClean="0"/>
              <a:t>a.  </a:t>
            </a:r>
            <a:r>
              <a:rPr lang="en-US" b="1" dirty="0" smtClean="0">
                <a:solidFill>
                  <a:srgbClr val="00B050"/>
                </a:solidFill>
              </a:rPr>
              <a:t>Contact Forces</a:t>
            </a:r>
            <a:br>
              <a:rPr lang="en-US" b="1" dirty="0" smtClean="0">
                <a:solidFill>
                  <a:srgbClr val="00B050"/>
                </a:solidFill>
              </a:rPr>
            </a:br>
            <a:r>
              <a:rPr lang="en-US" dirty="0" smtClean="0"/>
              <a:t/>
            </a:r>
            <a:br>
              <a:rPr lang="en-US" dirty="0" smtClean="0"/>
            </a:br>
            <a:r>
              <a:rPr lang="en-US" dirty="0" smtClean="0"/>
              <a:t>&amp;</a:t>
            </a:r>
            <a:br>
              <a:rPr lang="en-US" dirty="0" smtClean="0"/>
            </a:br>
            <a:r>
              <a:rPr lang="en-US" dirty="0" smtClean="0"/>
              <a:t/>
            </a:r>
            <a:br>
              <a:rPr lang="en-US" dirty="0" smtClean="0"/>
            </a:br>
            <a:r>
              <a:rPr lang="en-US" dirty="0" smtClean="0"/>
              <a:t>b.  </a:t>
            </a:r>
            <a:r>
              <a:rPr lang="en-US" b="1" dirty="0" smtClean="0">
                <a:solidFill>
                  <a:srgbClr val="0033CC"/>
                </a:solidFill>
              </a:rPr>
              <a:t>NON – Contact Forces</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Forces</a:t>
            </a:r>
            <a:endParaRPr lang="en-US" dirty="0"/>
          </a:p>
        </p:txBody>
      </p:sp>
      <p:sp>
        <p:nvSpPr>
          <p:cNvPr id="3" name="Content Placeholder 2"/>
          <p:cNvSpPr>
            <a:spLocks noGrp="1"/>
          </p:cNvSpPr>
          <p:nvPr>
            <p:ph idx="1"/>
          </p:nvPr>
        </p:nvSpPr>
        <p:spPr/>
        <p:txBody>
          <a:bodyPr/>
          <a:lstStyle/>
          <a:p>
            <a:r>
              <a:rPr lang="en-US" dirty="0" smtClean="0"/>
              <a:t>When objects need to touch for the force to exist then these forces are categorized as </a:t>
            </a:r>
            <a:r>
              <a:rPr lang="en-US" b="1" dirty="0" smtClean="0">
                <a:solidFill>
                  <a:srgbClr val="00B050"/>
                </a:solidFill>
              </a:rPr>
              <a:t>contact forces</a:t>
            </a:r>
            <a:r>
              <a:rPr lang="en-US" dirty="0" smtClean="0"/>
              <a:t>.</a:t>
            </a:r>
          </a:p>
          <a:p>
            <a:endParaRPr lang="en-US" dirty="0" smtClean="0"/>
          </a:p>
          <a:p>
            <a:r>
              <a:rPr lang="en-US" dirty="0" smtClean="0"/>
              <a:t>Examples of contact forces are:</a:t>
            </a:r>
            <a:br>
              <a:rPr lang="en-US" dirty="0" smtClean="0"/>
            </a:br>
            <a:r>
              <a:rPr lang="en-US" dirty="0" smtClean="0">
                <a:solidFill>
                  <a:srgbClr val="00B050"/>
                </a:solidFill>
              </a:rPr>
              <a:t>a.  Friction	b.  Upthrust	c.  Push	</a:t>
            </a:r>
            <a:br>
              <a:rPr lang="en-US" dirty="0" smtClean="0">
                <a:solidFill>
                  <a:srgbClr val="00B050"/>
                </a:solidFill>
              </a:rPr>
            </a:br>
            <a:r>
              <a:rPr lang="en-US" dirty="0" smtClean="0">
                <a:solidFill>
                  <a:srgbClr val="00B050"/>
                </a:solidFill>
              </a:rPr>
              <a:t>d.  Pull		e.  Twist		f.  tension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Non-Contact Forces</a:t>
            </a:r>
            <a:endParaRPr lang="en-US" dirty="0"/>
          </a:p>
        </p:txBody>
      </p:sp>
      <p:sp>
        <p:nvSpPr>
          <p:cNvPr id="3" name="Content Placeholder 2"/>
          <p:cNvSpPr>
            <a:spLocks noGrp="1"/>
          </p:cNvSpPr>
          <p:nvPr>
            <p:ph idx="1"/>
          </p:nvPr>
        </p:nvSpPr>
        <p:spPr/>
        <p:txBody>
          <a:bodyPr/>
          <a:lstStyle/>
          <a:p>
            <a:r>
              <a:rPr lang="en-US" dirty="0" smtClean="0"/>
              <a:t>When objects are not in direct contact but forces still exist between them they are categorized as </a:t>
            </a:r>
            <a:r>
              <a:rPr lang="en-US" b="1" dirty="0" smtClean="0">
                <a:solidFill>
                  <a:srgbClr val="0033CC"/>
                </a:solidFill>
              </a:rPr>
              <a:t>non-contact forces</a:t>
            </a:r>
            <a:r>
              <a:rPr lang="en-US" dirty="0" smtClean="0"/>
              <a:t>.</a:t>
            </a:r>
          </a:p>
          <a:p>
            <a:endParaRPr lang="en-US" dirty="0" smtClean="0"/>
          </a:p>
          <a:p>
            <a:r>
              <a:rPr lang="en-US" dirty="0" smtClean="0"/>
              <a:t>Examples of non-contact forces are:</a:t>
            </a:r>
            <a:br>
              <a:rPr lang="en-US" dirty="0" smtClean="0"/>
            </a:br>
            <a:r>
              <a:rPr lang="en-US" dirty="0" smtClean="0">
                <a:solidFill>
                  <a:srgbClr val="0033CC"/>
                </a:solidFill>
              </a:rPr>
              <a:t>a.  Gravitational	b.  Magnetic</a:t>
            </a:r>
            <a:br>
              <a:rPr lang="en-US" dirty="0" smtClean="0">
                <a:solidFill>
                  <a:srgbClr val="0033CC"/>
                </a:solidFill>
              </a:rPr>
            </a:br>
            <a:r>
              <a:rPr lang="en-US" dirty="0" smtClean="0">
                <a:solidFill>
                  <a:srgbClr val="0033CC"/>
                </a:solidFill>
              </a:rPr>
              <a:t>c.  Electrical		d.  Nuclear </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Resultant Force</a:t>
            </a:r>
            <a:endParaRPr lang="en-US" dirty="0"/>
          </a:p>
        </p:txBody>
      </p:sp>
      <p:sp>
        <p:nvSpPr>
          <p:cNvPr id="3" name="Content Placeholder 2"/>
          <p:cNvSpPr>
            <a:spLocks noGrp="1"/>
          </p:cNvSpPr>
          <p:nvPr>
            <p:ph idx="1"/>
          </p:nvPr>
        </p:nvSpPr>
        <p:spPr/>
        <p:txBody>
          <a:bodyPr>
            <a:normAutofit/>
          </a:bodyPr>
          <a:lstStyle/>
          <a:p>
            <a:r>
              <a:rPr lang="en-US" sz="4000" dirty="0" smtClean="0"/>
              <a:t>The combination of all of the forces acting on an object is called the </a:t>
            </a:r>
            <a:r>
              <a:rPr lang="en-US" sz="4000" b="1" dirty="0" smtClean="0">
                <a:solidFill>
                  <a:srgbClr val="FF0066"/>
                </a:solidFill>
              </a:rPr>
              <a:t>resultant force</a:t>
            </a:r>
            <a:r>
              <a:rPr lang="en-US" sz="4000" dirty="0" smtClean="0"/>
              <a:t>.</a:t>
            </a:r>
          </a:p>
          <a:p>
            <a:endParaRPr lang="en-US" sz="4000" dirty="0" smtClean="0"/>
          </a:p>
          <a:p>
            <a:r>
              <a:rPr lang="en-US" sz="4000" dirty="0" smtClean="0"/>
              <a:t>In many situations the resultant force may be zero.</a:t>
            </a:r>
            <a:endParaRPr lang="en-US" sz="40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b="1" dirty="0" smtClean="0">
                <a:solidFill>
                  <a:srgbClr val="FFC000"/>
                </a:solidFill>
              </a:rPr>
              <a:t>Weight</a:t>
            </a:r>
            <a:r>
              <a:rPr lang="en-US" dirty="0" smtClean="0"/>
              <a:t> is a force which</a:t>
            </a:r>
            <a:br>
              <a:rPr lang="en-US" dirty="0" smtClean="0"/>
            </a:br>
            <a:r>
              <a:rPr lang="en-US" dirty="0" smtClean="0"/>
              <a:t>acts on an object</a:t>
            </a:r>
            <a:br>
              <a:rPr lang="en-US" dirty="0" smtClean="0"/>
            </a:br>
            <a:r>
              <a:rPr lang="en-US" dirty="0" smtClean="0"/>
              <a:t>because of the</a:t>
            </a:r>
            <a:br>
              <a:rPr lang="en-US" dirty="0" smtClean="0"/>
            </a:br>
            <a:r>
              <a:rPr lang="en-US" dirty="0" smtClean="0"/>
              <a:t>gravitational attraction</a:t>
            </a:r>
            <a:br>
              <a:rPr lang="en-US" dirty="0" smtClean="0"/>
            </a:br>
            <a:r>
              <a:rPr lang="en-US" dirty="0" smtClean="0"/>
              <a:t>between the object</a:t>
            </a:r>
            <a:br>
              <a:rPr lang="en-US" dirty="0" smtClean="0"/>
            </a:br>
            <a:r>
              <a:rPr lang="en-US" dirty="0" smtClean="0"/>
              <a:t>and the Earth.</a:t>
            </a:r>
          </a:p>
          <a:p>
            <a:endParaRPr lang="en-US" dirty="0" smtClean="0"/>
          </a:p>
          <a:p>
            <a:endParaRPr lang="en-US" dirty="0" smtClean="0"/>
          </a:p>
          <a:p>
            <a:endParaRPr lang="en-US" dirty="0" smtClean="0"/>
          </a:p>
        </p:txBody>
      </p:sp>
      <p:pic>
        <p:nvPicPr>
          <p:cNvPr id="110594" name="Picture 2" descr="Image result for weight on Earth"/>
          <p:cNvPicPr>
            <a:picLocks noChangeAspect="1" noChangeArrowheads="1"/>
          </p:cNvPicPr>
          <p:nvPr/>
        </p:nvPicPr>
        <p:blipFill>
          <a:blip r:embed="rId2" cstate="print"/>
          <a:srcRect r="63492" b="28326"/>
          <a:stretch>
            <a:fillRect/>
          </a:stretch>
        </p:blipFill>
        <p:spPr bwMode="auto">
          <a:xfrm>
            <a:off x="5257800" y="1752600"/>
            <a:ext cx="3276600" cy="4325574"/>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3600" dirty="0" smtClean="0"/>
              <a:t>The weight of an object depends on:</a:t>
            </a:r>
            <a:br>
              <a:rPr lang="en-US" sz="3600" dirty="0" smtClean="0"/>
            </a:br>
            <a:r>
              <a:rPr lang="en-US" sz="3600" dirty="0" smtClean="0"/>
              <a:t>a.  The</a:t>
            </a:r>
            <a:r>
              <a:rPr lang="en-US" sz="3600" b="1" dirty="0" smtClean="0"/>
              <a:t> </a:t>
            </a:r>
            <a:r>
              <a:rPr lang="en-US" sz="3600" b="1" dirty="0" smtClean="0">
                <a:solidFill>
                  <a:srgbClr val="00B050"/>
                </a:solidFill>
              </a:rPr>
              <a:t>mass of the object</a:t>
            </a:r>
            <a:r>
              <a:rPr lang="en-US" sz="3600" dirty="0" smtClean="0"/>
              <a:t/>
            </a:r>
            <a:br>
              <a:rPr lang="en-US" sz="3600" dirty="0" smtClean="0"/>
            </a:br>
            <a:r>
              <a:rPr lang="en-US" sz="3600" dirty="0" smtClean="0"/>
              <a:t>&amp;</a:t>
            </a:r>
            <a:br>
              <a:rPr lang="en-US" sz="3600" dirty="0" smtClean="0"/>
            </a:br>
            <a:r>
              <a:rPr lang="en-US" sz="3600" dirty="0" smtClean="0"/>
              <a:t>b.   And the </a:t>
            </a:r>
            <a:r>
              <a:rPr lang="en-US" sz="3600" b="1" dirty="0" smtClean="0">
                <a:solidFill>
                  <a:srgbClr val="00B050"/>
                </a:solidFill>
              </a:rPr>
              <a:t>gravitational field strength</a:t>
            </a:r>
            <a:r>
              <a:rPr lang="en-US" sz="3600" dirty="0" smtClean="0"/>
              <a:t/>
            </a:r>
            <a:br>
              <a:rPr lang="en-US" sz="3600" dirty="0" smtClean="0"/>
            </a:br>
            <a:r>
              <a:rPr lang="en-US" sz="3600" dirty="0" smtClean="0"/>
              <a:t/>
            </a:r>
            <a:br>
              <a:rPr lang="en-US" sz="3600" dirty="0" smtClean="0"/>
            </a:br>
            <a:r>
              <a:rPr lang="en-US" sz="3600" dirty="0" smtClean="0"/>
              <a:t>Where </a:t>
            </a:r>
            <a:r>
              <a:rPr lang="en-US" sz="3600" b="1" dirty="0" smtClean="0">
                <a:solidFill>
                  <a:srgbClr val="0033CC"/>
                </a:solidFill>
              </a:rPr>
              <a:t>W</a:t>
            </a:r>
            <a:r>
              <a:rPr lang="en-US" sz="3600" b="1" dirty="0" smtClean="0"/>
              <a:t> (N) = </a:t>
            </a:r>
            <a:r>
              <a:rPr lang="en-US" sz="3600" b="1" dirty="0" smtClean="0">
                <a:solidFill>
                  <a:srgbClr val="0033CC"/>
                </a:solidFill>
              </a:rPr>
              <a:t>m</a:t>
            </a:r>
            <a:r>
              <a:rPr lang="en-US" sz="3600" b="1" dirty="0" smtClean="0"/>
              <a:t> (kg) × </a:t>
            </a:r>
            <a:r>
              <a:rPr lang="en-US" sz="3600" b="1" dirty="0" smtClean="0">
                <a:solidFill>
                  <a:srgbClr val="0033CC"/>
                </a:solidFill>
              </a:rPr>
              <a:t>g</a:t>
            </a:r>
            <a:r>
              <a:rPr lang="en-US" sz="3600" b="1" dirty="0" smtClean="0"/>
              <a:t> (N/kg)</a:t>
            </a:r>
            <a:r>
              <a:rPr lang="en-US" sz="3600" dirty="0" smtClean="0"/>
              <a:t/>
            </a:r>
            <a:br>
              <a:rPr lang="en-US" sz="3600" dirty="0" smtClean="0"/>
            </a:br>
            <a:r>
              <a:rPr lang="en-US" sz="3600" dirty="0" smtClean="0"/>
              <a:t>W = weight; m = mass; g = gravity (10 N/kg)</a:t>
            </a:r>
            <a:endParaRPr lang="en-US" sz="36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The lunar landing module which visited the Moon had a mass of 15 000 kg.  What would this weigh on the Earth and on the Moon?</a:t>
            </a:r>
            <a:br>
              <a:rPr lang="en-US" dirty="0" smtClean="0"/>
            </a:br>
            <a:r>
              <a:rPr lang="en-US" dirty="0" smtClean="0"/>
              <a:t>(gravity on the moon, </a:t>
            </a:r>
            <a:r>
              <a:rPr lang="en-US" dirty="0" err="1" smtClean="0"/>
              <a:t>g</a:t>
            </a:r>
            <a:r>
              <a:rPr lang="en-US" baseline="-25000" dirty="0" err="1" smtClean="0"/>
              <a:t>moon</a:t>
            </a:r>
            <a:r>
              <a:rPr lang="en-US" dirty="0" smtClean="0"/>
              <a:t>  </a:t>
            </a:r>
            <a:r>
              <a:rPr lang="en-US" dirty="0" smtClean="0"/>
              <a:t>=  1.6 N/kg)</a:t>
            </a:r>
            <a:br>
              <a:rPr lang="en-US" dirty="0" smtClean="0"/>
            </a:br>
            <a:endParaRPr lang="en-US" dirty="0" smtClean="0"/>
          </a:p>
          <a:p>
            <a:r>
              <a:rPr lang="en-US" dirty="0" smtClean="0"/>
              <a:t>If the largest mass you could lift on the Earth is 150 kg.  What is the largest mass you could lift when standing on the Moon?</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y-AM" dirty="0" smtClean="0"/>
              <a:t>Weight and springs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fontScale="92500" lnSpcReduction="10000"/>
          </a:bodyPr>
          <a:lstStyle/>
          <a:p>
            <a:r>
              <a:rPr lang="hy-AM" dirty="0" smtClean="0"/>
              <a:t>A </a:t>
            </a:r>
            <a:r>
              <a:rPr lang="hy-AM" b="1" dirty="0" smtClean="0"/>
              <a:t>force</a:t>
            </a:r>
            <a:r>
              <a:rPr lang="hy-AM" dirty="0" smtClean="0"/>
              <a:t> is a push</a:t>
            </a:r>
            <a:r>
              <a:rPr lang="en-US" dirty="0" smtClean="0"/>
              <a:t>, </a:t>
            </a:r>
            <a:r>
              <a:rPr lang="hy-AM" dirty="0" smtClean="0"/>
              <a:t>pull</a:t>
            </a:r>
            <a:r>
              <a:rPr lang="en-US" dirty="0" smtClean="0"/>
              <a:t> or twist</a:t>
            </a:r>
            <a:r>
              <a:rPr lang="hy-AM" dirty="0" smtClean="0"/>
              <a:t>.</a:t>
            </a:r>
            <a:br>
              <a:rPr lang="hy-AM" dirty="0" smtClean="0"/>
            </a:br>
            <a:endParaRPr lang="en-US" dirty="0" smtClean="0"/>
          </a:p>
          <a:p>
            <a:r>
              <a:rPr lang="hy-AM" dirty="0" smtClean="0"/>
              <a:t>It can cause a body at rest to move or, if the body is already moving, it can change its speed or direction of motion.</a:t>
            </a:r>
            <a:br>
              <a:rPr lang="hy-AM" dirty="0" smtClean="0"/>
            </a:br>
            <a:r>
              <a:rPr lang="hy-AM" dirty="0" smtClean="0"/>
              <a:t/>
            </a:r>
            <a:br>
              <a:rPr lang="hy-AM" dirty="0" smtClean="0"/>
            </a:br>
            <a:r>
              <a:rPr lang="hy-AM" dirty="0" smtClean="0"/>
              <a:t>It may also change its shape or size.</a:t>
            </a:r>
            <a:r>
              <a:rPr lang="en-US" dirty="0" smtClean="0"/>
              <a:t/>
            </a:r>
            <a:br>
              <a:rPr lang="en-US" dirty="0" smtClean="0"/>
            </a:br>
            <a:endParaRPr lang="en-US" dirty="0" smtClean="0"/>
          </a:p>
          <a:p>
            <a:r>
              <a:rPr lang="hy-AM" dirty="0" smtClean="0"/>
              <a:t>The SI unit of </a:t>
            </a:r>
            <a:r>
              <a:rPr lang="hy-AM" b="1" u="sng" dirty="0" smtClean="0"/>
              <a:t>force</a:t>
            </a:r>
            <a:r>
              <a:rPr lang="hy-AM" dirty="0" smtClean="0"/>
              <a:t> is the newton, (N).</a:t>
            </a:r>
            <a:br>
              <a:rPr lang="hy-AM" dirty="0" smtClean="0"/>
            </a:br>
            <a:r>
              <a:rPr lang="hy-AM" dirty="0" smtClean="0"/>
              <a:t/>
            </a:r>
            <a:br>
              <a:rPr lang="hy-AM" dirty="0" smtClean="0"/>
            </a:br>
            <a:r>
              <a:rPr lang="hy-AM" dirty="0" smtClean="0"/>
              <a:t>The newton is based on the change of speed a force can produce on a body.</a:t>
            </a: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Force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t>Errors that take place  during an experiment/practical</a:t>
            </a:r>
          </a:p>
          <a:p>
            <a:pPr>
              <a:buNone/>
            </a:pPr>
            <a:r>
              <a:rPr lang="en-US" sz="1200" b="1" dirty="0" smtClean="0"/>
              <a:t/>
            </a:r>
            <a:br>
              <a:rPr lang="en-US" sz="1200" b="1" dirty="0" smtClean="0"/>
            </a:br>
            <a:endParaRPr lang="en-US" sz="1200" b="1" dirty="0" smtClean="0"/>
          </a:p>
          <a:p>
            <a:r>
              <a:rPr lang="en-US" sz="1600" dirty="0" smtClean="0"/>
              <a:t>Every measurement is subject to errors.  These can be due to:</a:t>
            </a:r>
            <a:br>
              <a:rPr lang="en-US" sz="1600" dirty="0" smtClean="0"/>
            </a:br>
            <a:r>
              <a:rPr lang="en-US" sz="1600" dirty="0" smtClean="0"/>
              <a:t/>
            </a:r>
            <a:br>
              <a:rPr lang="en-US" sz="1600" dirty="0" smtClean="0"/>
            </a:br>
            <a:r>
              <a:rPr lang="en-US" sz="1600" b="1" dirty="0" smtClean="0"/>
              <a:t>1.  the apparatus, e.g. the scale of an instrument may be incorrectly calibrated,</a:t>
            </a:r>
            <a:br>
              <a:rPr lang="en-US" sz="1600" b="1" dirty="0" smtClean="0"/>
            </a:br>
            <a:r>
              <a:rPr lang="en-US" sz="1600" b="1" dirty="0" smtClean="0"/>
              <a:t/>
            </a:r>
            <a:br>
              <a:rPr lang="en-US" sz="1600" b="1" dirty="0" smtClean="0"/>
            </a:br>
            <a:r>
              <a:rPr lang="en-US" sz="1600" b="1" dirty="0" smtClean="0"/>
              <a:t>2.  the experimental conditions changing, e.g. a quantity such as temperature varying when it should be constant,</a:t>
            </a:r>
            <a:br>
              <a:rPr lang="en-US" sz="1600" b="1" dirty="0" smtClean="0"/>
            </a:br>
            <a:r>
              <a:rPr lang="en-US" sz="1600" b="1" dirty="0" smtClean="0"/>
              <a:t/>
            </a:r>
            <a:br>
              <a:rPr lang="en-US" sz="1600" b="1" dirty="0" smtClean="0"/>
            </a:br>
            <a:r>
              <a:rPr lang="en-US" sz="1600" b="1" dirty="0" smtClean="0"/>
              <a:t>3.  the experimenter, e.g. when an estimate has to be made of a reading between two marks on a scale.</a:t>
            </a:r>
            <a:endParaRPr lang="en-US" sz="1600" dirty="0" smtClean="0"/>
          </a:p>
          <a:p>
            <a:pPr>
              <a:buNone/>
            </a:pPr>
            <a:endParaRPr lang="en-US" sz="1200" dirty="0" smtClean="0"/>
          </a:p>
          <a:p>
            <a:pPr>
              <a:buNone/>
            </a:pPr>
            <a:endParaRPr lang="en-US" sz="1200" dirty="0" smtClean="0"/>
          </a:p>
          <a:p>
            <a:r>
              <a:rPr lang="en-US" sz="1600" dirty="0" smtClean="0"/>
              <a:t>Errors arising from the first two causes may not always be easy to eliminate but experimenters can reduce such problems by:</a:t>
            </a:r>
            <a:br>
              <a:rPr lang="en-US" sz="1600" dirty="0" smtClean="0"/>
            </a:br>
            <a:r>
              <a:rPr lang="en-US" sz="1600" dirty="0" smtClean="0"/>
              <a:t/>
            </a:r>
            <a:br>
              <a:rPr lang="en-US" sz="1600" dirty="0" smtClean="0"/>
            </a:br>
            <a:r>
              <a:rPr lang="en-US" sz="1600" b="1" dirty="0" smtClean="0"/>
              <a:t>(</a:t>
            </a:r>
            <a:r>
              <a:rPr lang="en-US" sz="1600" b="1" dirty="0" err="1" smtClean="0"/>
              <a:t>i</a:t>
            </a:r>
            <a:r>
              <a:rPr lang="en-US" sz="1600" b="1" dirty="0" smtClean="0"/>
              <a:t>)   taking, several readings of each quantity and calculating the average (mean),</a:t>
            </a:r>
            <a:br>
              <a:rPr lang="en-US" sz="1600" b="1" dirty="0" smtClean="0"/>
            </a:br>
            <a:r>
              <a:rPr lang="en-US" sz="1600" b="1" dirty="0" smtClean="0"/>
              <a:t/>
            </a:r>
            <a:br>
              <a:rPr lang="en-US" sz="1600" b="1" dirty="0" smtClean="0"/>
            </a:br>
            <a:r>
              <a:rPr lang="en-US" sz="1600" b="1" dirty="0" smtClean="0"/>
              <a:t>(ii)  avoiding parallax.  </a:t>
            </a:r>
            <a:r>
              <a:rPr lang="en-US" sz="1600" b="1" i="1" dirty="0" smtClean="0"/>
              <a:t>What does this mean?</a:t>
            </a:r>
            <a:r>
              <a:rPr lang="en-US" sz="1600" b="1" dirty="0" smtClean="0"/>
              <a:t/>
            </a:r>
            <a:br>
              <a:rPr lang="en-US" sz="1600" b="1" dirty="0" smtClean="0"/>
            </a:br>
            <a:r>
              <a:rPr lang="en-US" sz="1200" b="1" dirty="0" smtClean="0"/>
              <a:t/>
            </a:r>
            <a:br>
              <a:rPr lang="en-US" sz="1200" b="1" dirty="0" smtClean="0"/>
            </a:br>
            <a:endParaRPr lang="en-US" sz="1200" b="1" dirty="0" smtClean="0"/>
          </a:p>
        </p:txBody>
      </p:sp>
    </p:spTree>
    <p:extLst>
      <p:ext uri="{BB962C8B-B14F-4D97-AF65-F5344CB8AC3E}">
        <p14:creationId xmlns:p14="http://schemas.microsoft.com/office/powerpoint/2010/main" xmlns="" val="328222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hy-AM" sz="3600" dirty="0" smtClean="0"/>
              <a:t>There are many forces catergorized into two groups, </a:t>
            </a:r>
            <a:r>
              <a:rPr lang="hy-AM" sz="3600" dirty="0" smtClean="0">
                <a:solidFill>
                  <a:srgbClr val="FF0066"/>
                </a:solidFill>
              </a:rPr>
              <a:t>contact forces</a:t>
            </a:r>
            <a:r>
              <a:rPr lang="hy-AM" sz="3600" dirty="0" smtClean="0"/>
              <a:t> and </a:t>
            </a:r>
            <a:r>
              <a:rPr lang="hy-AM" sz="3600" dirty="0" smtClean="0">
                <a:solidFill>
                  <a:srgbClr val="0033CC"/>
                </a:solidFill>
              </a:rPr>
              <a:t>non-contact forces</a:t>
            </a:r>
            <a:r>
              <a:rPr lang="hy-AM" sz="3600" dirty="0" smtClean="0"/>
              <a:t>.</a:t>
            </a:r>
            <a:br>
              <a:rPr lang="hy-AM" sz="3600" dirty="0" smtClean="0"/>
            </a:br>
            <a:endParaRPr lang="en-US" sz="3600" dirty="0" smtClean="0"/>
          </a:p>
          <a:p>
            <a:r>
              <a:rPr lang="en-US" sz="3600" b="1" dirty="0" smtClean="0"/>
              <a:t>List</a:t>
            </a:r>
            <a:r>
              <a:rPr lang="hy-AM" sz="3600" b="1" dirty="0" smtClean="0"/>
              <a:t> examples of </a:t>
            </a:r>
            <a:r>
              <a:rPr lang="hy-AM" sz="3600" b="1" dirty="0" smtClean="0">
                <a:solidFill>
                  <a:srgbClr val="FF0066"/>
                </a:solidFill>
              </a:rPr>
              <a:t>contact</a:t>
            </a:r>
            <a:r>
              <a:rPr lang="hy-AM" sz="3600" b="1" dirty="0" smtClean="0"/>
              <a:t> forces?</a:t>
            </a:r>
            <a:br>
              <a:rPr lang="hy-AM" sz="3600" b="1" dirty="0" smtClean="0"/>
            </a:br>
            <a:endParaRPr lang="en-US" sz="3600" b="1" dirty="0" smtClean="0"/>
          </a:p>
          <a:p>
            <a:r>
              <a:rPr lang="en-US" sz="3600" b="1" dirty="0" smtClean="0"/>
              <a:t>List </a:t>
            </a:r>
            <a:r>
              <a:rPr lang="hy-AM" sz="3600" b="1" dirty="0" smtClean="0"/>
              <a:t>examples of </a:t>
            </a:r>
            <a:r>
              <a:rPr lang="en-US" sz="3600" b="1" dirty="0" smtClean="0">
                <a:solidFill>
                  <a:srgbClr val="0033CC"/>
                </a:solidFill>
              </a:rPr>
              <a:t>non-</a:t>
            </a:r>
            <a:r>
              <a:rPr lang="hy-AM" sz="3600" b="1" dirty="0" smtClean="0">
                <a:solidFill>
                  <a:srgbClr val="0033CC"/>
                </a:solidFill>
              </a:rPr>
              <a:t>contact</a:t>
            </a:r>
            <a:r>
              <a:rPr lang="hy-AM" sz="3600" b="1" dirty="0" smtClean="0"/>
              <a:t> forces?</a:t>
            </a:r>
          </a:p>
          <a:p>
            <a:endParaRPr lang="hy-AM" sz="1200" dirty="0"/>
          </a:p>
          <a:p>
            <a:pPr>
              <a:buNone/>
            </a:pPr>
            <a:r>
              <a:rPr lang="hy-AM" sz="1200" dirty="0" smtClean="0"/>
              <a:t>	</a:t>
            </a:r>
            <a:br>
              <a:rPr lang="hy-AM" sz="1200" dirty="0" smtClean="0"/>
            </a:br>
            <a:r>
              <a:rPr lang="hy-AM" sz="1200" dirty="0" smtClean="0"/>
              <a:t/>
            </a:r>
            <a:br>
              <a:rPr lang="hy-AM" sz="1200" dirty="0" smtClean="0"/>
            </a:br>
            <a:r>
              <a:rPr lang="hy-AM" sz="1200" dirty="0" smtClean="0"/>
              <a:t> </a:t>
            </a:r>
            <a:br>
              <a:rPr lang="hy-AM" sz="1200" dirty="0" smtClean="0"/>
            </a:br>
            <a:r>
              <a:rPr lang="hy-AM" sz="1200" dirty="0" smtClean="0"/>
              <a:t/>
            </a:r>
            <a:br>
              <a:rPr lang="hy-AM"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Types of</a:t>
            </a:r>
            <a:r>
              <a:rPr kumimoji="0" lang="en-US" sz="4400" b="0" i="0" u="none" strike="noStrike" kern="1200" cap="none" spc="0" normalizeH="0" noProof="0" dirty="0" smtClean="0">
                <a:ln>
                  <a:noFill/>
                </a:ln>
                <a:solidFill>
                  <a:schemeClr val="tx1"/>
                </a:solidFill>
                <a:effectLst/>
                <a:uLnTx/>
                <a:uFillTx/>
                <a:latin typeface="+mj-lt"/>
                <a:ea typeface="+mj-ea"/>
                <a:cs typeface="+mj-cs"/>
              </a:rPr>
              <a:t> F</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orces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hy-AM" sz="2400" b="1" dirty="0" smtClean="0">
                <a:solidFill>
                  <a:srgbClr val="FF0066"/>
                </a:solidFill>
              </a:rPr>
              <a:t>Weight</a:t>
            </a:r>
            <a:r>
              <a:rPr lang="hy-AM" sz="2400" dirty="0" smtClean="0"/>
              <a:t> is the force exerted by gravity on the body.</a:t>
            </a:r>
            <a:endParaRPr lang="en-US" sz="2400" dirty="0" smtClean="0"/>
          </a:p>
          <a:p>
            <a:endParaRPr lang="en-US" sz="2400" dirty="0" smtClean="0"/>
          </a:p>
          <a:p>
            <a:r>
              <a:rPr lang="hy-AM" sz="2400" dirty="0" smtClean="0"/>
              <a:t>Weight is measured in newtons</a:t>
            </a:r>
            <a:r>
              <a:rPr lang="en-US" sz="2400" dirty="0" smtClean="0"/>
              <a:t>, N</a:t>
            </a:r>
            <a:r>
              <a:rPr lang="hy-AM" sz="2400" dirty="0" smtClean="0"/>
              <a:t>.</a:t>
            </a:r>
            <a:endParaRPr lang="en-US" sz="2400" dirty="0" smtClean="0"/>
          </a:p>
          <a:p>
            <a:endParaRPr lang="en-US" sz="2400" dirty="0" smtClean="0"/>
          </a:p>
          <a:p>
            <a:r>
              <a:rPr lang="hy-AM" sz="2400" b="1" dirty="0" smtClean="0"/>
              <a:t>The weight of a body can be measured by hanging it on a spring balance which would be marked in newtons.  T</a:t>
            </a:r>
            <a:r>
              <a:rPr lang="en-US" sz="2400" b="1" dirty="0" smtClean="0"/>
              <a:t>h</a:t>
            </a:r>
            <a:r>
              <a:rPr lang="hy-AM" sz="2400" b="1" dirty="0" smtClean="0"/>
              <a:t>e pull of gravity acts upon that body and causes the spring in the balance to stretch.  The greater the pull, the  _________ does the spring _____________.</a:t>
            </a:r>
            <a:br>
              <a:rPr lang="hy-AM" sz="2400" b="1" dirty="0" smtClean="0"/>
            </a:br>
            <a:r>
              <a:rPr lang="hy-AM" sz="2400" dirty="0" smtClean="0"/>
              <a:t/>
            </a:r>
            <a:br>
              <a:rPr lang="hy-AM" sz="2400" dirty="0" smtClean="0"/>
            </a:br>
            <a:r>
              <a:rPr lang="en-US" sz="2400" b="1" dirty="0" smtClean="0">
                <a:solidFill>
                  <a:srgbClr val="002060"/>
                </a:solidFill>
              </a:rPr>
              <a:t>W</a:t>
            </a:r>
            <a:r>
              <a:rPr lang="hy-AM" sz="2400" b="1" dirty="0" smtClean="0">
                <a:solidFill>
                  <a:srgbClr val="002060"/>
                </a:solidFill>
              </a:rPr>
              <a:t>eight  =  mass  X  gravitational field strength</a:t>
            </a:r>
            <a:br>
              <a:rPr lang="hy-AM" sz="2400" b="1" dirty="0" smtClean="0">
                <a:solidFill>
                  <a:srgbClr val="002060"/>
                </a:solidFill>
              </a:rPr>
            </a:br>
            <a:r>
              <a:rPr lang="hy-AM" sz="2400" b="1" dirty="0" smtClean="0">
                <a:solidFill>
                  <a:srgbClr val="002060"/>
                </a:solidFill>
              </a:rPr>
              <a:t/>
            </a:r>
            <a:br>
              <a:rPr lang="hy-AM" sz="2400" b="1" dirty="0" smtClean="0">
                <a:solidFill>
                  <a:srgbClr val="002060"/>
                </a:solidFill>
              </a:rPr>
            </a:br>
            <a:r>
              <a:rPr lang="hy-AM" sz="2400" b="1" dirty="0" smtClean="0">
                <a:solidFill>
                  <a:srgbClr val="002060"/>
                </a:solidFill>
              </a:rPr>
              <a:t>where  W = mg</a:t>
            </a:r>
            <a:br>
              <a:rPr lang="hy-AM" sz="2400" b="1" dirty="0" smtClean="0">
                <a:solidFill>
                  <a:srgbClr val="002060"/>
                </a:solidFill>
              </a:rPr>
            </a:br>
            <a:r>
              <a:rPr lang="hy-AM" sz="1200" dirty="0" smtClean="0"/>
              <a:t> </a:t>
            </a:r>
            <a:br>
              <a:rPr lang="hy-AM" sz="1200" dirty="0" smtClean="0"/>
            </a:br>
            <a:r>
              <a:rPr lang="hy-AM" sz="1200" dirty="0" smtClean="0"/>
              <a:t/>
            </a:r>
            <a:br>
              <a:rPr lang="hy-AM"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Weight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b="1" dirty="0" smtClean="0">
                <a:solidFill>
                  <a:srgbClr val="002060"/>
                </a:solidFill>
              </a:rPr>
              <a:t>W</a:t>
            </a:r>
            <a:r>
              <a:rPr lang="hy-AM" sz="2400" b="1" dirty="0" smtClean="0">
                <a:solidFill>
                  <a:srgbClr val="002060"/>
                </a:solidFill>
              </a:rPr>
              <a:t>eight  =  mass  ×  gravitational field strength</a:t>
            </a:r>
            <a:br>
              <a:rPr lang="hy-AM" sz="2400" b="1" dirty="0" smtClean="0">
                <a:solidFill>
                  <a:srgbClr val="002060"/>
                </a:solidFill>
              </a:rPr>
            </a:br>
            <a:r>
              <a:rPr lang="hy-AM" sz="2400" b="1" dirty="0" smtClean="0">
                <a:solidFill>
                  <a:srgbClr val="002060"/>
                </a:solidFill>
              </a:rPr>
              <a:t/>
            </a:r>
            <a:br>
              <a:rPr lang="hy-AM" sz="2400" b="1" dirty="0" smtClean="0">
                <a:solidFill>
                  <a:srgbClr val="002060"/>
                </a:solidFill>
              </a:rPr>
            </a:br>
            <a:r>
              <a:rPr lang="hy-AM" sz="2400" b="1" dirty="0" smtClean="0">
                <a:solidFill>
                  <a:srgbClr val="002060"/>
                </a:solidFill>
              </a:rPr>
              <a:t>where  W = mg</a:t>
            </a:r>
            <a:endParaRPr lang="en-US" sz="2400" b="1" dirty="0" smtClean="0">
              <a:solidFill>
                <a:srgbClr val="002060"/>
              </a:solidFill>
            </a:endParaRPr>
          </a:p>
          <a:p>
            <a:endParaRPr lang="en-US" sz="2400" b="1" dirty="0" smtClean="0">
              <a:solidFill>
                <a:srgbClr val="002060"/>
              </a:solidFill>
            </a:endParaRPr>
          </a:p>
          <a:p>
            <a:r>
              <a:rPr lang="en-US" sz="2400" dirty="0" smtClean="0"/>
              <a:t>If </a:t>
            </a:r>
            <a:r>
              <a:rPr lang="hy-AM" sz="2400" dirty="0" smtClean="0"/>
              <a:t>1kg   =  10N     and     1 g  =  </a:t>
            </a:r>
            <a:r>
              <a:rPr lang="hy-AM" sz="2400" dirty="0" smtClean="0"/>
              <a:t>0.01N</a:t>
            </a:r>
            <a:r>
              <a:rPr lang="en-US" sz="2400" dirty="0" smtClean="0"/>
              <a:t>  OR  100 g  =  1 N</a:t>
            </a:r>
            <a:r>
              <a:rPr lang="hy-AM" sz="2400" dirty="0" smtClean="0"/>
              <a:t/>
            </a:r>
            <a:br>
              <a:rPr lang="hy-AM" sz="2400" dirty="0" smtClean="0"/>
            </a:br>
            <a:r>
              <a:rPr lang="hy-AM" sz="2400" dirty="0" smtClean="0"/>
              <a:t/>
            </a:r>
            <a:br>
              <a:rPr lang="hy-AM" sz="2400" dirty="0" smtClean="0"/>
            </a:br>
            <a:r>
              <a:rPr lang="en-US" sz="2400" b="1" dirty="0" smtClean="0"/>
              <a:t>1.</a:t>
            </a:r>
            <a:r>
              <a:rPr lang="en-US" sz="2400" dirty="0" smtClean="0"/>
              <a:t>  </a:t>
            </a:r>
            <a:r>
              <a:rPr lang="hy-AM" sz="2400" b="1" dirty="0" smtClean="0"/>
              <a:t>What is the weight of an apple having the mass of 2 g?</a:t>
            </a:r>
            <a:br>
              <a:rPr lang="hy-AM" sz="2400" b="1" dirty="0" smtClean="0"/>
            </a:br>
            <a:r>
              <a:rPr lang="hy-AM" sz="2400" b="1" dirty="0" smtClean="0"/>
              <a:t/>
            </a:r>
            <a:br>
              <a:rPr lang="hy-AM" sz="2400" b="1" dirty="0" smtClean="0"/>
            </a:br>
            <a:r>
              <a:rPr lang="en-US" sz="2400" b="1" dirty="0" smtClean="0"/>
              <a:t>2.  </a:t>
            </a:r>
            <a:r>
              <a:rPr lang="hy-AM" sz="2400" b="1" dirty="0" smtClean="0"/>
              <a:t>What is the weight of a brick having the mass of 2 kg? </a:t>
            </a:r>
            <a:r>
              <a:rPr lang="hy-AM" sz="2400" b="1" dirty="0" smtClean="0">
                <a:solidFill>
                  <a:srgbClr val="002060"/>
                </a:solidFill>
              </a:rPr>
              <a:t/>
            </a:r>
            <a:br>
              <a:rPr lang="hy-AM" sz="2400" b="1" dirty="0" smtClean="0">
                <a:solidFill>
                  <a:srgbClr val="002060"/>
                </a:solidFill>
              </a:rPr>
            </a:br>
            <a:r>
              <a:rPr lang="hy-AM" sz="1200" dirty="0" smtClean="0"/>
              <a:t> </a:t>
            </a:r>
            <a:br>
              <a:rPr lang="hy-AM" sz="1200" dirty="0" smtClean="0"/>
            </a:br>
            <a:r>
              <a:rPr lang="hy-AM" sz="1200" dirty="0" smtClean="0"/>
              <a:t/>
            </a:r>
            <a:br>
              <a:rPr lang="hy-AM"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Weight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r>
              <a:rPr lang="hy-AM" sz="4000" dirty="0" smtClean="0"/>
              <a:t>The mass of a body is the same wherever it is and does not depend on the presence of the </a:t>
            </a:r>
            <a:r>
              <a:rPr lang="en-US" sz="4000" smtClean="0"/>
              <a:t>E</a:t>
            </a:r>
            <a:r>
              <a:rPr lang="hy-AM" sz="4000" smtClean="0"/>
              <a:t>arth </a:t>
            </a:r>
            <a:r>
              <a:rPr lang="hy-AM" sz="4000" dirty="0" smtClean="0"/>
              <a:t>like weight does.</a:t>
            </a:r>
            <a:endParaRPr lang="en-US" sz="4000" dirty="0" smtClean="0"/>
          </a:p>
          <a:p>
            <a:endParaRPr lang="en-US" sz="4000" dirty="0" smtClean="0"/>
          </a:p>
          <a:p>
            <a:r>
              <a:rPr lang="hy-AM" sz="4000" dirty="0" smtClean="0"/>
              <a:t>Mass is measured by a lever, beam or top-pan balance;  weight is measured by a spring balance.</a:t>
            </a:r>
            <a:br>
              <a:rPr lang="hy-AM" sz="4000" dirty="0" smtClean="0"/>
            </a:br>
            <a:r>
              <a:rPr lang="hy-AM" sz="4000" dirty="0" smtClean="0"/>
              <a:t/>
            </a:r>
            <a:br>
              <a:rPr lang="hy-AM" sz="4000" dirty="0" smtClean="0"/>
            </a:br>
            <a:r>
              <a:rPr lang="hy-AM" sz="1200" dirty="0" smtClean="0"/>
              <a:t/>
            </a:r>
            <a:br>
              <a:rPr lang="hy-AM"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Mass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r>
              <a:rPr lang="en-US" sz="2800" b="1" dirty="0" smtClean="0">
                <a:solidFill>
                  <a:srgbClr val="00B050"/>
                </a:solidFill>
              </a:rPr>
              <a:t>Gravity</a:t>
            </a:r>
            <a:r>
              <a:rPr lang="en-US" sz="2800" dirty="0" smtClean="0"/>
              <a:t> is the force that the body exerts on a body.</a:t>
            </a:r>
            <a:br>
              <a:rPr lang="en-US" sz="2800" dirty="0" smtClean="0"/>
            </a:br>
            <a:endParaRPr lang="en-US" sz="2800" dirty="0" smtClean="0"/>
          </a:p>
          <a:p>
            <a:r>
              <a:rPr lang="hy-AM" sz="2800" dirty="0" smtClean="0"/>
              <a:t>On the earth the gravitational field strength g is about </a:t>
            </a:r>
            <a:r>
              <a:rPr lang="en-US" sz="2800" dirty="0" smtClean="0"/>
              <a:t/>
            </a:r>
            <a:br>
              <a:rPr lang="en-US" sz="2800" dirty="0" smtClean="0"/>
            </a:br>
            <a:r>
              <a:rPr lang="hy-AM" sz="2800" dirty="0" smtClean="0"/>
              <a:t>10 N/kg   or  10</a:t>
            </a:r>
            <a:r>
              <a:rPr lang="en-US" sz="2800" dirty="0" smtClean="0"/>
              <a:t> </a:t>
            </a:r>
            <a:r>
              <a:rPr lang="hy-AM" sz="2800" dirty="0" smtClean="0"/>
              <a:t>m/s</a:t>
            </a:r>
            <a:r>
              <a:rPr lang="hy-AM" sz="2800" baseline="30000" dirty="0" smtClean="0"/>
              <a:t>2 </a:t>
            </a:r>
            <a:r>
              <a:rPr lang="hy-AM" sz="2800" dirty="0" smtClean="0"/>
              <a:t/>
            </a:r>
            <a:br>
              <a:rPr lang="hy-AM" sz="2800" dirty="0" smtClean="0"/>
            </a:br>
            <a:endParaRPr lang="en-US" sz="2800" dirty="0" smtClean="0"/>
          </a:p>
          <a:p>
            <a:r>
              <a:rPr lang="hy-AM" sz="2800" dirty="0" smtClean="0"/>
              <a:t>The nearer a body is to the centre of the earth, the more the earth attracts it.  Since the earth is not a perfect sphere the weight of a body varies over the earth’s surface.  </a:t>
            </a:r>
            <a:r>
              <a:rPr lang="en-US" sz="2800" dirty="0" smtClean="0"/>
              <a:t/>
            </a:r>
            <a:br>
              <a:rPr lang="en-US" sz="2800" dirty="0" smtClean="0"/>
            </a:br>
            <a:endParaRPr lang="en-US" sz="2800" dirty="0" smtClean="0"/>
          </a:p>
          <a:p>
            <a:r>
              <a:rPr lang="en-US" sz="2800" dirty="0" smtClean="0"/>
              <a:t>The pull of gravity is</a:t>
            </a:r>
            <a:r>
              <a:rPr lang="hy-AM" sz="2800" dirty="0" smtClean="0"/>
              <a:t> greate</a:t>
            </a:r>
            <a:r>
              <a:rPr lang="en-US" sz="2800" dirty="0" smtClean="0"/>
              <a:t>r</a:t>
            </a:r>
            <a:r>
              <a:rPr lang="hy-AM" sz="2800" dirty="0" smtClean="0"/>
              <a:t> at the poles than at the equator.</a:t>
            </a:r>
            <a:r>
              <a:rPr lang="hy-AM" sz="1200" dirty="0" smtClean="0"/>
              <a:t/>
            </a:r>
            <a:br>
              <a:rPr lang="hy-AM" sz="1200" dirty="0" smtClean="0"/>
            </a:br>
            <a:r>
              <a:rPr lang="hy-AM" sz="1200" dirty="0" smtClean="0"/>
              <a:t/>
            </a:r>
            <a:br>
              <a:rPr lang="hy-AM" sz="1200" dirty="0" smtClean="0"/>
            </a:br>
            <a:endParaRPr lang="en-US" sz="1200" dirty="0"/>
          </a:p>
        </p:txBody>
      </p:sp>
      <p:sp>
        <p:nvSpPr>
          <p:cNvPr id="4" name="Title 1"/>
          <p:cNvSpPr txBox="1">
            <a:spLocks/>
          </p:cNvSpPr>
          <p:nvPr/>
        </p:nvSpPr>
        <p:spPr>
          <a:xfrm>
            <a:off x="6096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Gravity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52957" t="3846" r="5670" b="19230"/>
          <a:stretch>
            <a:fillRect/>
          </a:stretch>
        </p:blipFill>
        <p:spPr bwMode="auto">
          <a:xfrm>
            <a:off x="5715000" y="2956560"/>
            <a:ext cx="3124200" cy="3749040"/>
          </a:xfrm>
          <a:prstGeom prst="rect">
            <a:avLst/>
          </a:prstGeom>
          <a:noFill/>
          <a:ln w="9525">
            <a:noFill/>
            <a:miter lim="800000"/>
            <a:headEnd/>
            <a:tailEnd/>
          </a:ln>
        </p:spPr>
      </p:pic>
      <p:sp>
        <p:nvSpPr>
          <p:cNvPr id="3" name="Content Placeholder 2"/>
          <p:cNvSpPr>
            <a:spLocks noGrp="1"/>
          </p:cNvSpPr>
          <p:nvPr>
            <p:ph idx="1"/>
          </p:nvPr>
        </p:nvSpPr>
        <p:spPr>
          <a:xfrm>
            <a:off x="0" y="1447800"/>
            <a:ext cx="9144000" cy="5410200"/>
          </a:xfrm>
        </p:spPr>
        <p:txBody>
          <a:bodyPr>
            <a:normAutofit fontScale="85000" lnSpcReduction="20000"/>
          </a:bodyPr>
          <a:lstStyle/>
          <a:p>
            <a:r>
              <a:rPr lang="en-US" sz="2400" b="1" dirty="0" smtClean="0"/>
              <a:t>S</a:t>
            </a:r>
            <a:r>
              <a:rPr lang="hy-AM" sz="2400" b="1" u="sng" dirty="0" smtClean="0"/>
              <a:t>prings</a:t>
            </a:r>
            <a:r>
              <a:rPr lang="hy-AM" sz="2400" dirty="0" smtClean="0"/>
              <a:t> were investigated by Hooke about</a:t>
            </a:r>
            <a:r>
              <a:rPr lang="en-US" sz="2400" dirty="0" smtClean="0"/>
              <a:t/>
            </a:r>
            <a:br>
              <a:rPr lang="en-US" sz="2400" dirty="0" smtClean="0"/>
            </a:br>
            <a:r>
              <a:rPr lang="hy-AM" sz="2400" dirty="0" smtClean="0"/>
              <a:t>350 years ago.  He found that the extension</a:t>
            </a:r>
            <a:r>
              <a:rPr lang="en-US" sz="2400" dirty="0" smtClean="0"/>
              <a:t/>
            </a:r>
            <a:br>
              <a:rPr lang="en-US" sz="2400" dirty="0" smtClean="0"/>
            </a:br>
            <a:r>
              <a:rPr lang="hy-AM" sz="2400" dirty="0" smtClean="0"/>
              <a:t>was proportional to the stretching force so </a:t>
            </a:r>
            <a:r>
              <a:rPr lang="en-US" sz="2400" dirty="0" smtClean="0"/>
              <a:t/>
            </a:r>
            <a:br>
              <a:rPr lang="en-US" sz="2400" dirty="0" smtClean="0"/>
            </a:br>
            <a:r>
              <a:rPr lang="hy-AM" sz="2400" dirty="0" smtClean="0"/>
              <a:t>long as the spring was not permanently stretched.  </a:t>
            </a:r>
            <a:br>
              <a:rPr lang="hy-AM" sz="2400" dirty="0" smtClean="0"/>
            </a:br>
            <a:r>
              <a:rPr lang="hy-AM" sz="2400" dirty="0" smtClean="0"/>
              <a:t/>
            </a:r>
            <a:br>
              <a:rPr lang="hy-AM" sz="2400" dirty="0" smtClean="0"/>
            </a:br>
            <a:endParaRPr lang="en-US" sz="2400" dirty="0" smtClean="0"/>
          </a:p>
          <a:p>
            <a:r>
              <a:rPr lang="hy-AM" sz="2400" dirty="0" smtClean="0"/>
              <a:t>With springs, doubling the force doubles the extention, </a:t>
            </a:r>
            <a:r>
              <a:rPr lang="en-US" sz="2400" dirty="0" smtClean="0"/>
              <a:t/>
            </a:r>
            <a:br>
              <a:rPr lang="en-US" sz="2400" dirty="0" smtClean="0"/>
            </a:br>
            <a:r>
              <a:rPr lang="hy-AM" sz="2400" dirty="0" smtClean="0"/>
              <a:t>trebling the force trebles the extension and so on. </a:t>
            </a:r>
            <a:r>
              <a:rPr lang="en-US" sz="2400" dirty="0" smtClean="0"/>
              <a:t/>
            </a:r>
            <a:br>
              <a:rPr lang="en-US" sz="2400" dirty="0" smtClean="0"/>
            </a:br>
            <a:endParaRPr lang="en-US" sz="2400" dirty="0" smtClean="0"/>
          </a:p>
          <a:p>
            <a:endParaRPr lang="en-US" sz="2400" dirty="0" smtClean="0"/>
          </a:p>
          <a:p>
            <a:r>
              <a:rPr lang="hy-AM" sz="2400" dirty="0" smtClean="0"/>
              <a:t>Therefore </a:t>
            </a:r>
            <a:r>
              <a:rPr lang="hy-AM" sz="2400" b="1" u="sng" dirty="0" smtClean="0"/>
              <a:t>Hooke’s Law</a:t>
            </a:r>
            <a:r>
              <a:rPr lang="hy-AM" sz="2400" dirty="0" smtClean="0"/>
              <a:t> can be expressed by</a:t>
            </a:r>
            <a:r>
              <a:rPr lang="en-US" sz="2400" dirty="0" smtClean="0"/>
              <a:t/>
            </a:r>
            <a:br>
              <a:rPr lang="en-US" sz="2400" dirty="0" smtClean="0"/>
            </a:br>
            <a:r>
              <a:rPr lang="hy-AM" sz="2400" dirty="0" smtClean="0"/>
              <a:t>the following relationship:</a:t>
            </a:r>
            <a:r>
              <a:rPr lang="en-US" sz="2400" dirty="0" smtClean="0"/>
              <a:t>  </a:t>
            </a:r>
            <a:r>
              <a:rPr lang="hy-AM" sz="2400" dirty="0" smtClean="0"/>
              <a:t>       </a:t>
            </a:r>
            <a:r>
              <a:rPr lang="hy-AM" sz="2400" dirty="0" smtClean="0">
                <a:solidFill>
                  <a:srgbClr val="002060"/>
                </a:solidFill>
              </a:rPr>
              <a:t> </a:t>
            </a:r>
            <a:br>
              <a:rPr lang="hy-AM" sz="2400" dirty="0" smtClean="0">
                <a:solidFill>
                  <a:srgbClr val="002060"/>
                </a:solidFill>
              </a:rPr>
            </a:br>
            <a:r>
              <a:rPr lang="hy-AM" sz="2400" b="1" dirty="0" smtClean="0">
                <a:solidFill>
                  <a:srgbClr val="002060"/>
                </a:solidFill>
              </a:rPr>
              <a:t>	     </a:t>
            </a: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hy-AM" sz="2400" b="1" dirty="0" smtClean="0">
                <a:solidFill>
                  <a:srgbClr val="002060"/>
                </a:solidFill>
              </a:rPr>
              <a:t>extension  </a:t>
            </a:r>
            <a:r>
              <a:rPr lang="el-GR" sz="2400" b="1" dirty="0" smtClean="0">
                <a:solidFill>
                  <a:srgbClr val="002060"/>
                </a:solidFill>
              </a:rPr>
              <a:t>α</a:t>
            </a:r>
            <a:r>
              <a:rPr lang="hy-AM" sz="2400" b="1" dirty="0" smtClean="0">
                <a:solidFill>
                  <a:srgbClr val="002060"/>
                </a:solidFill>
              </a:rPr>
              <a:t>   stretching force</a:t>
            </a:r>
            <a:br>
              <a:rPr lang="hy-AM" sz="2400" b="1" dirty="0" smtClean="0">
                <a:solidFill>
                  <a:srgbClr val="002060"/>
                </a:solidFill>
              </a:rPr>
            </a:br>
            <a:r>
              <a:rPr lang="hy-AM" sz="1200" b="1" dirty="0" smtClean="0"/>
              <a:t/>
            </a:r>
            <a:br>
              <a:rPr lang="hy-AM" sz="1200" b="1" dirty="0" smtClean="0"/>
            </a:br>
            <a:r>
              <a:rPr lang="hy-AM" sz="1200" b="1" dirty="0" smtClean="0"/>
              <a:t/>
            </a:r>
            <a:br>
              <a:rPr lang="hy-AM" sz="1200" b="1" dirty="0" smtClean="0"/>
            </a:br>
            <a:r>
              <a:rPr lang="en-US" sz="1200" b="1" dirty="0" smtClean="0"/>
              <a:t>*</a:t>
            </a:r>
            <a:r>
              <a:rPr lang="hy-AM" sz="1200" dirty="0" smtClean="0"/>
              <a:t>The above relationship is only true  if the </a:t>
            </a:r>
            <a:r>
              <a:rPr lang="hy-AM" sz="1200" b="1" dirty="0" smtClean="0"/>
              <a:t>elastic limit</a:t>
            </a:r>
            <a:r>
              <a:rPr lang="hy-AM" sz="1200" dirty="0" smtClean="0"/>
              <a:t> of the spring is not exceeded, that </a:t>
            </a:r>
            <a:br>
              <a:rPr lang="hy-AM" sz="1200" dirty="0" smtClean="0"/>
            </a:br>
            <a:r>
              <a:rPr lang="hy-AM" sz="1200" dirty="0" smtClean="0"/>
              <a:t>is if the spring returns to its original length when the force is removed.  </a:t>
            </a:r>
            <a:br>
              <a:rPr lang="hy-AM" sz="1200" dirty="0" smtClean="0"/>
            </a:br>
            <a:r>
              <a:rPr lang="hy-AM" sz="1200" dirty="0" smtClean="0"/>
              <a:t/>
            </a:r>
            <a:br>
              <a:rPr lang="hy-AM" sz="1200" dirty="0" smtClean="0"/>
            </a:br>
            <a:r>
              <a:rPr lang="en-US" sz="1200" dirty="0" smtClean="0"/>
              <a:t>*</a:t>
            </a:r>
            <a:r>
              <a:rPr lang="hy-AM" sz="1200" dirty="0" smtClean="0"/>
              <a:t>The following graph demonstrates where Hooke’s Law is obeyed and the bend in the graph</a:t>
            </a:r>
            <a:br>
              <a:rPr lang="hy-AM" sz="1200" dirty="0" smtClean="0"/>
            </a:br>
            <a:r>
              <a:rPr lang="hy-AM" sz="1200" dirty="0" smtClean="0"/>
              <a:t>demonstrates where and when the elastic limit is approached.  At this place Hooke’s Law is no</a:t>
            </a:r>
            <a:br>
              <a:rPr lang="hy-AM" sz="1200" dirty="0" smtClean="0"/>
            </a:br>
            <a:r>
              <a:rPr lang="hy-AM" sz="1200" dirty="0" smtClean="0"/>
              <a:t>longer obeyed.</a:t>
            </a:r>
            <a:endParaRPr lang="en-US" sz="1200" dirty="0"/>
          </a:p>
        </p:txBody>
      </p:sp>
      <p:pic>
        <p:nvPicPr>
          <p:cNvPr id="1027" name="Picture 3"/>
          <p:cNvPicPr>
            <a:picLocks noChangeAspect="1" noChangeArrowheads="1"/>
          </p:cNvPicPr>
          <p:nvPr/>
        </p:nvPicPr>
        <p:blipFill>
          <a:blip r:embed="rId3" cstate="print"/>
          <a:srcRect/>
          <a:stretch>
            <a:fillRect/>
          </a:stretch>
        </p:blipFill>
        <p:spPr bwMode="auto">
          <a:xfrm>
            <a:off x="5562600" y="381000"/>
            <a:ext cx="3505200" cy="2362200"/>
          </a:xfrm>
          <a:prstGeom prst="rect">
            <a:avLst/>
          </a:prstGeom>
          <a:noFill/>
          <a:ln w="9525">
            <a:noFill/>
            <a:miter lim="800000"/>
            <a:headEnd/>
            <a:tailEnd/>
          </a:ln>
        </p:spPr>
      </p:pic>
      <p:sp>
        <p:nvSpPr>
          <p:cNvPr id="5" name="Title 1"/>
          <p:cNvSpPr txBox="1">
            <a:spLocks/>
          </p:cNvSpPr>
          <p:nvPr/>
        </p:nvSpPr>
        <p:spPr>
          <a:xfrm>
            <a:off x="6096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Springs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hy-AM" sz="2800" b="1" dirty="0" smtClean="0">
                <a:solidFill>
                  <a:srgbClr val="002060"/>
                </a:solidFill>
              </a:rPr>
              <a:t>Worked example</a:t>
            </a:r>
            <a:r>
              <a:rPr lang="hy-AM" sz="2800" dirty="0" smtClean="0"/>
              <a:t>:</a:t>
            </a:r>
            <a:br>
              <a:rPr lang="hy-AM" sz="2800" dirty="0" smtClean="0"/>
            </a:br>
            <a:r>
              <a:rPr lang="hy-AM" sz="2800" dirty="0" smtClean="0"/>
              <a:t/>
            </a:r>
            <a:br>
              <a:rPr lang="hy-AM" sz="2800" dirty="0" smtClean="0"/>
            </a:br>
            <a:r>
              <a:rPr lang="hy-AM" sz="2800" dirty="0" smtClean="0"/>
              <a:t>When a mass of 20 g is hung on a spring the length of the spring is 16 cm.  Adding another 10 g increases the length to 19 cm.  What is the unstretched length of the spring?</a:t>
            </a:r>
            <a:br>
              <a:rPr lang="hy-AM" sz="2800" dirty="0" smtClean="0"/>
            </a:br>
            <a:r>
              <a:rPr lang="hy-AM" sz="2800" dirty="0" smtClean="0"/>
              <a:t/>
            </a:r>
            <a:br>
              <a:rPr lang="hy-AM" sz="2800" dirty="0" smtClean="0"/>
            </a:br>
            <a:r>
              <a:rPr lang="hy-AM" sz="2800" dirty="0" smtClean="0"/>
              <a:t>The extra 10 g increases the length from 16 cm to 19 cm, hence 10 g cause an extension of 3 cm.  By Hooke’s law, 20 g cause an extension of 6 cm.  The spring was 16 cm long with a 20 g load.</a:t>
            </a:r>
            <a:br>
              <a:rPr lang="hy-AM" sz="2800" dirty="0" smtClean="0"/>
            </a:br>
            <a:r>
              <a:rPr lang="hy-AM" sz="2800" dirty="0" smtClean="0"/>
              <a:t/>
            </a:r>
            <a:br>
              <a:rPr lang="hy-AM" sz="2800" dirty="0" smtClean="0"/>
            </a:br>
            <a:r>
              <a:rPr lang="hy-AM" sz="2800" dirty="0" smtClean="0"/>
              <a:t>:.  </a:t>
            </a:r>
            <a:r>
              <a:rPr lang="en-US" sz="2800" dirty="0" smtClean="0"/>
              <a:t>U</a:t>
            </a:r>
            <a:r>
              <a:rPr lang="hy-AM" sz="2800" dirty="0" smtClean="0"/>
              <a:t>nstretched length of spring = (16 -6) cm = 10 cm</a:t>
            </a:r>
            <a:br>
              <a:rPr lang="hy-AM" sz="2800" dirty="0" smtClean="0"/>
            </a:br>
            <a:r>
              <a:rPr lang="hy-AM" sz="2800" dirty="0" smtClean="0"/>
              <a:t/>
            </a:r>
            <a:br>
              <a:rPr lang="hy-AM" sz="2800" dirty="0" smtClean="0"/>
            </a:br>
            <a:endParaRPr lang="hy-AM" sz="28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hy-AM" sz="1800" b="1" dirty="0" smtClean="0">
                <a:solidFill>
                  <a:srgbClr val="002060"/>
                </a:solidFill>
              </a:rPr>
              <a:t>Questions:</a:t>
            </a:r>
            <a:br>
              <a:rPr lang="hy-AM" sz="1800" b="1" dirty="0" smtClean="0">
                <a:solidFill>
                  <a:srgbClr val="002060"/>
                </a:solidFill>
              </a:rPr>
            </a:br>
            <a:r>
              <a:rPr lang="hy-AM" sz="1800" b="1" dirty="0" smtClean="0">
                <a:solidFill>
                  <a:srgbClr val="002060"/>
                </a:solidFill>
              </a:rPr>
              <a:t/>
            </a:r>
            <a:br>
              <a:rPr lang="hy-AM" sz="1800" b="1" dirty="0" smtClean="0">
                <a:solidFill>
                  <a:srgbClr val="002060"/>
                </a:solidFill>
              </a:rPr>
            </a:br>
            <a:r>
              <a:rPr lang="hy-AM" b="1" dirty="0" smtClean="0">
                <a:solidFill>
                  <a:srgbClr val="002060"/>
                </a:solidFill>
              </a:rPr>
              <a:t>1.  </a:t>
            </a:r>
            <a:r>
              <a:rPr lang="hy-AM" b="1" dirty="0" smtClean="0"/>
              <a:t>If a body of mass 1 kg has weight 10 N at a certain place, what will be the weight of</a:t>
            </a:r>
            <a:br>
              <a:rPr lang="hy-AM" b="1" dirty="0" smtClean="0"/>
            </a:br>
            <a:r>
              <a:rPr lang="hy-AM" b="1" dirty="0" smtClean="0"/>
              <a:t>a.  100 g</a:t>
            </a:r>
            <a:br>
              <a:rPr lang="hy-AM" b="1" dirty="0" smtClean="0"/>
            </a:br>
            <a:r>
              <a:rPr lang="hy-AM" b="1" dirty="0" smtClean="0"/>
              <a:t>b.  5 kg</a:t>
            </a:r>
            <a:br>
              <a:rPr lang="hy-AM" b="1" dirty="0" smtClean="0"/>
            </a:br>
            <a:r>
              <a:rPr lang="hy-AM" b="1" dirty="0" smtClean="0"/>
              <a:t>c.  50 g</a:t>
            </a:r>
            <a:br>
              <a:rPr lang="hy-AM" b="1" dirty="0" smtClean="0"/>
            </a:br>
            <a:r>
              <a:rPr lang="hy-AM" b="1" dirty="0" smtClean="0"/>
              <a:t/>
            </a:r>
            <a:br>
              <a:rPr lang="hy-AM" b="1" dirty="0" smtClean="0"/>
            </a:br>
            <a:r>
              <a:rPr lang="hy-AM" b="1" dirty="0" smtClean="0"/>
              <a:t/>
            </a:r>
            <a:br>
              <a:rPr lang="hy-AM" b="1" dirty="0" smtClean="0"/>
            </a:br>
            <a:r>
              <a:rPr lang="hy-AM" b="1" dirty="0" smtClean="0">
                <a:solidFill>
                  <a:schemeClr val="tx2">
                    <a:lumMod val="50000"/>
                  </a:schemeClr>
                </a:solidFill>
              </a:rPr>
              <a:t>2.</a:t>
            </a:r>
            <a:r>
              <a:rPr lang="hy-AM" b="1" dirty="0" smtClean="0"/>
              <a:t>  The force of gravity on the moon is said to be one-sixth of that on the earth.  What would a mass of 12 kg weigh</a:t>
            </a:r>
            <a:br>
              <a:rPr lang="hy-AM" b="1" dirty="0" smtClean="0"/>
            </a:br>
            <a:r>
              <a:rPr lang="hy-AM" b="1" dirty="0" smtClean="0"/>
              <a:t>a.  </a:t>
            </a:r>
            <a:r>
              <a:rPr lang="en-US" b="1" dirty="0" smtClean="0"/>
              <a:t>O</a:t>
            </a:r>
            <a:r>
              <a:rPr lang="hy-AM" b="1" dirty="0" smtClean="0"/>
              <a:t>n the earth,</a:t>
            </a:r>
            <a:br>
              <a:rPr lang="hy-AM" b="1" dirty="0" smtClean="0"/>
            </a:br>
            <a:r>
              <a:rPr lang="hy-AM" b="1" dirty="0" smtClean="0"/>
              <a:t>b.  On the moon?</a:t>
            </a:r>
            <a:br>
              <a:rPr lang="hy-AM" b="1" dirty="0" smtClean="0"/>
            </a:br>
            <a:r>
              <a:rPr lang="hy-AM" b="1" dirty="0" smtClean="0"/>
              <a:t/>
            </a:r>
            <a:br>
              <a:rPr lang="hy-AM" b="1" dirty="0" smtClean="0"/>
            </a:b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hy-AM" sz="1800" b="1" dirty="0" smtClean="0">
                <a:solidFill>
                  <a:srgbClr val="002060"/>
                </a:solidFill>
              </a:rPr>
              <a:t>Questions:</a:t>
            </a:r>
            <a:br>
              <a:rPr lang="hy-AM" sz="1800" b="1" dirty="0" smtClean="0">
                <a:solidFill>
                  <a:srgbClr val="002060"/>
                </a:solidFill>
              </a:rPr>
            </a:br>
            <a:r>
              <a:rPr lang="hy-AM" sz="1800" b="1" dirty="0" smtClean="0">
                <a:solidFill>
                  <a:srgbClr val="002060"/>
                </a:solidFill>
              </a:rPr>
              <a:t/>
            </a:r>
            <a:br>
              <a:rPr lang="hy-AM" sz="1800" b="1" dirty="0" smtClean="0">
                <a:solidFill>
                  <a:srgbClr val="002060"/>
                </a:solidFill>
              </a:rPr>
            </a:br>
            <a:r>
              <a:rPr lang="hy-AM" b="1" dirty="0" smtClean="0">
                <a:solidFill>
                  <a:schemeClr val="tx2">
                    <a:lumMod val="50000"/>
                  </a:schemeClr>
                </a:solidFill>
              </a:rPr>
              <a:t>3.</a:t>
            </a:r>
            <a:r>
              <a:rPr lang="hy-AM" b="1" dirty="0" smtClean="0"/>
              <a:t>  A spring is fitted with a scale pan and the pointer points to the 30 cm mark on the scale.  When some sand is placed in the pan the pointer points to the 45 cm mark.  When a 20 g mass is placed on top of the sand the pointer points to the 55 cm mark.  </a:t>
            </a:r>
            <a:br>
              <a:rPr lang="hy-AM" b="1" dirty="0" smtClean="0"/>
            </a:br>
            <a:r>
              <a:rPr lang="hy-AM" b="1" dirty="0" smtClean="0"/>
              <a:t>a.  Draw this scenario out.</a:t>
            </a:r>
            <a:br>
              <a:rPr lang="hy-AM" b="1" dirty="0" smtClean="0"/>
            </a:br>
            <a:r>
              <a:rPr lang="en-US" b="1" dirty="0" smtClean="0"/>
              <a:t/>
            </a:r>
            <a:br>
              <a:rPr lang="en-US" b="1" dirty="0" smtClean="0"/>
            </a:br>
            <a:r>
              <a:rPr lang="hy-AM" b="1" dirty="0" smtClean="0"/>
              <a:t>b.  What extension is produced by the sand?</a:t>
            </a:r>
            <a:br>
              <a:rPr lang="hy-AM" b="1" dirty="0" smtClean="0"/>
            </a:br>
            <a:r>
              <a:rPr lang="en-US" b="1" dirty="0" smtClean="0"/>
              <a:t/>
            </a:r>
            <a:br>
              <a:rPr lang="en-US" b="1" dirty="0" smtClean="0"/>
            </a:br>
            <a:r>
              <a:rPr lang="hy-AM" b="1" dirty="0" smtClean="0"/>
              <a:t>c.  What extension is produced by the 20 g mass?</a:t>
            </a:r>
            <a:br>
              <a:rPr lang="hy-AM" b="1" dirty="0" smtClean="0"/>
            </a:br>
            <a:r>
              <a:rPr lang="en-US" b="1" dirty="0" smtClean="0"/>
              <a:t/>
            </a:r>
            <a:br>
              <a:rPr lang="en-US" b="1" dirty="0" smtClean="0"/>
            </a:br>
            <a:r>
              <a:rPr lang="hy-AM" b="1" dirty="0" smtClean="0"/>
              <a:t>d.  What is the mass of the sand?</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Image result for numbers in cartoon"/>
          <p:cNvPicPr>
            <a:picLocks noChangeAspect="1" noChangeArrowheads="1"/>
          </p:cNvPicPr>
          <p:nvPr/>
        </p:nvPicPr>
        <p:blipFill>
          <a:blip r:embed="rId2" cstate="print"/>
          <a:srcRect/>
          <a:stretch>
            <a:fillRect/>
          </a:stretch>
        </p:blipFill>
        <p:spPr bwMode="auto">
          <a:xfrm>
            <a:off x="228600" y="1219200"/>
            <a:ext cx="8576622" cy="4953000"/>
          </a:xfrm>
          <a:prstGeom prst="rect">
            <a:avLst/>
          </a:prstGeom>
          <a:noFill/>
        </p:spPr>
      </p:pic>
      <p:sp>
        <p:nvSpPr>
          <p:cNvPr id="2" name="Title 1"/>
          <p:cNvSpPr>
            <a:spLocks noGrp="1"/>
          </p:cNvSpPr>
          <p:nvPr>
            <p:ph type="title"/>
          </p:nvPr>
        </p:nvSpPr>
        <p:spPr>
          <a:xfrm>
            <a:off x="304800" y="2895600"/>
            <a:ext cx="8229600" cy="1143000"/>
          </a:xfrm>
        </p:spPr>
        <p:txBody>
          <a:bodyPr>
            <a:normAutofit/>
          </a:bodyPr>
          <a:lstStyle/>
          <a:p>
            <a:r>
              <a:rPr lang="en-US" sz="6000" b="1" dirty="0" smtClean="0"/>
              <a:t>Math in Physics</a:t>
            </a:r>
            <a:endParaRPr lang="en-US" sz="6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a:t>
            </a:r>
            <a:endParaRPr lang="en-US" dirty="0"/>
          </a:p>
        </p:txBody>
      </p:sp>
      <p:sp>
        <p:nvSpPr>
          <p:cNvPr id="3" name="Content Placeholder 2"/>
          <p:cNvSpPr>
            <a:spLocks noGrp="1"/>
          </p:cNvSpPr>
          <p:nvPr>
            <p:ph idx="1"/>
          </p:nvPr>
        </p:nvSpPr>
        <p:spPr>
          <a:xfrm>
            <a:off x="304800" y="1295400"/>
            <a:ext cx="8382000" cy="5410200"/>
          </a:xfrm>
        </p:spPr>
        <p:txBody>
          <a:bodyPr>
            <a:normAutofit fontScale="77500" lnSpcReduction="20000"/>
          </a:bodyPr>
          <a:lstStyle/>
          <a:p>
            <a:r>
              <a:rPr lang="en-US" dirty="0" smtClean="0"/>
              <a:t>The art of transposing is a fundamental building block in physics.  Without it a student can become easily confused and deterred during normal class and practical/lab sessions.</a:t>
            </a:r>
            <a:br>
              <a:rPr lang="en-US" dirty="0" smtClean="0"/>
            </a:br>
            <a:endParaRPr lang="en-US" dirty="0" smtClean="0"/>
          </a:p>
          <a:p>
            <a:r>
              <a:rPr lang="en-US" dirty="0" smtClean="0"/>
              <a:t>The application of physics involves the use of many formulas.</a:t>
            </a:r>
          </a:p>
          <a:p>
            <a:pPr>
              <a:buNone/>
            </a:pPr>
            <a:r>
              <a:rPr lang="en-US" dirty="0" smtClean="0"/>
              <a:t>  </a:t>
            </a:r>
          </a:p>
          <a:p>
            <a:r>
              <a:rPr lang="en-US" dirty="0" smtClean="0"/>
              <a:t>Many of the formulas used in physics are often re-worked throughout the subject.  </a:t>
            </a:r>
          </a:p>
          <a:p>
            <a:endParaRPr lang="en-US" dirty="0" smtClean="0"/>
          </a:p>
          <a:p>
            <a:r>
              <a:rPr lang="en-US" dirty="0" smtClean="0"/>
              <a:t>Additionally, many of the symbols can be substituted with other types of symbols.  </a:t>
            </a:r>
          </a:p>
          <a:p>
            <a:endParaRPr lang="en-US" dirty="0" smtClean="0"/>
          </a:p>
          <a:p>
            <a:r>
              <a:rPr lang="en-US" dirty="0" smtClean="0"/>
              <a:t>Owing to this, a student must know how to transpose properly and with confidence.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Transposition</a:t>
            </a:r>
            <a:br>
              <a:rPr lang="en-US" dirty="0" smtClean="0"/>
            </a:br>
            <a:r>
              <a:rPr lang="en-US" dirty="0" smtClean="0"/>
              <a:t>Addition &amp; Subtraction</a:t>
            </a:r>
            <a:endParaRPr lang="en-US" dirty="0"/>
          </a:p>
        </p:txBody>
      </p:sp>
      <p:sp>
        <p:nvSpPr>
          <p:cNvPr id="3" name="Content Placeholder 2"/>
          <p:cNvSpPr>
            <a:spLocks noGrp="1"/>
          </p:cNvSpPr>
          <p:nvPr>
            <p:ph idx="1"/>
          </p:nvPr>
        </p:nvSpPr>
        <p:spPr>
          <a:xfrm>
            <a:off x="228600" y="1676400"/>
            <a:ext cx="3733800" cy="2819400"/>
          </a:xfrm>
        </p:spPr>
        <p:txBody>
          <a:bodyPr>
            <a:normAutofit fontScale="40000" lnSpcReduction="20000"/>
          </a:bodyPr>
          <a:lstStyle/>
          <a:p>
            <a:pPr>
              <a:buNone/>
            </a:pPr>
            <a:r>
              <a:rPr lang="en-US" dirty="0" smtClean="0"/>
              <a:t>	</a:t>
            </a:r>
            <a:r>
              <a:rPr lang="en-US" b="1" dirty="0" smtClean="0">
                <a:solidFill>
                  <a:srgbClr val="0070C0"/>
                </a:solidFill>
              </a:rPr>
              <a:t>If A </a:t>
            </a:r>
            <a:r>
              <a:rPr lang="en-US" b="1" dirty="0" smtClean="0">
                <a:solidFill>
                  <a:srgbClr val="FF0000"/>
                </a:solidFill>
              </a:rPr>
              <a:t>+</a:t>
            </a:r>
            <a:r>
              <a:rPr lang="en-US" b="1" dirty="0" smtClean="0">
                <a:solidFill>
                  <a:srgbClr val="0070C0"/>
                </a:solidFill>
              </a:rPr>
              <a:t>  B  =  C               find A</a:t>
            </a:r>
            <a:r>
              <a:rPr lang="en-US" dirty="0" smtClean="0"/>
              <a:t/>
            </a:r>
            <a:br>
              <a:rPr lang="en-US" dirty="0" smtClean="0"/>
            </a:br>
            <a:r>
              <a:rPr lang="en-US" dirty="0" smtClean="0"/>
              <a:t/>
            </a:r>
            <a:br>
              <a:rPr lang="en-US" dirty="0" smtClean="0"/>
            </a:br>
            <a:r>
              <a:rPr lang="en-US" dirty="0" smtClean="0"/>
              <a:t>The above is the simplest of any transposition problem.  To find the variable A, B must be subtracted from both sides as demonstrated below.</a:t>
            </a:r>
            <a:br>
              <a:rPr lang="en-US" dirty="0" smtClean="0"/>
            </a:br>
            <a:r>
              <a:rPr lang="en-US" dirty="0" smtClean="0"/>
              <a:t/>
            </a:r>
            <a:br>
              <a:rPr lang="en-US" dirty="0" smtClean="0"/>
            </a:br>
            <a:r>
              <a:rPr lang="en-US" dirty="0" smtClean="0"/>
              <a:t>A + B </a:t>
            </a:r>
            <a:r>
              <a:rPr lang="en-US" b="1" dirty="0" smtClean="0"/>
              <a:t>– B</a:t>
            </a:r>
            <a:r>
              <a:rPr lang="en-US" dirty="0" smtClean="0"/>
              <a:t> = C</a:t>
            </a:r>
            <a:r>
              <a:rPr lang="en-US" b="1" dirty="0" smtClean="0"/>
              <a:t> – B</a:t>
            </a:r>
            <a:r>
              <a:rPr lang="en-US" dirty="0" smtClean="0"/>
              <a:t/>
            </a:r>
            <a:br>
              <a:rPr lang="en-US" dirty="0" smtClean="0"/>
            </a:br>
            <a:r>
              <a:rPr lang="en-US" dirty="0" smtClean="0"/>
              <a:t/>
            </a:r>
            <a:br>
              <a:rPr lang="en-US" dirty="0" smtClean="0"/>
            </a:br>
            <a:r>
              <a:rPr lang="en-US" dirty="0" smtClean="0"/>
              <a:t>:.  A  =  C – B</a:t>
            </a:r>
            <a:br>
              <a:rPr lang="en-US" dirty="0" smtClean="0"/>
            </a:br>
            <a:r>
              <a:rPr lang="en-US" dirty="0" smtClean="0"/>
              <a:t/>
            </a:r>
            <a:br>
              <a:rPr lang="en-US" dirty="0" smtClean="0"/>
            </a:br>
            <a:r>
              <a:rPr lang="en-US" dirty="0" smtClean="0"/>
              <a:t>This is so because B – B, if they were numbers would equal to zero and so they cancel out.</a:t>
            </a:r>
            <a:br>
              <a:rPr lang="en-US" dirty="0" smtClean="0"/>
            </a:br>
            <a:r>
              <a:rPr lang="en-US" dirty="0" smtClean="0"/>
              <a:t/>
            </a:r>
            <a:br>
              <a:rPr lang="en-US" dirty="0" smtClean="0"/>
            </a:br>
            <a:endParaRPr lang="en-US" dirty="0"/>
          </a:p>
        </p:txBody>
      </p:sp>
      <p:sp>
        <p:nvSpPr>
          <p:cNvPr id="4" name="Content Placeholder 2"/>
          <p:cNvSpPr txBox="1">
            <a:spLocks/>
          </p:cNvSpPr>
          <p:nvPr/>
        </p:nvSpPr>
        <p:spPr>
          <a:xfrm>
            <a:off x="4876800" y="1524000"/>
            <a:ext cx="4191000" cy="26670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1" i="0" u="none" strike="noStrike" kern="1200" cap="none" spc="0" normalizeH="0" baseline="0" noProof="0" dirty="0" smtClean="0">
                <a:ln>
                  <a:noFill/>
                </a:ln>
                <a:solidFill>
                  <a:srgbClr val="0070C0"/>
                </a:solidFill>
                <a:effectLst/>
                <a:uLnTx/>
                <a:uFillTx/>
                <a:latin typeface="+mn-lt"/>
                <a:ea typeface="+mn-ea"/>
                <a:cs typeface="+mn-cs"/>
              </a:rPr>
              <a:t>If A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 B = C                        find 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above is another simple transposition problem.  To find the variable A, B must be added from both sides this time.  See below for the demonstration.</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A – B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C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 C + B</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is so because – B + B, if they were numbers would equal to zero and so they cancel out.</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2438400" y="3962400"/>
            <a:ext cx="4191000" cy="2667000"/>
          </a:xfrm>
          <a:prstGeom prst="rect">
            <a:avLst/>
          </a:prstGeom>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1" i="0" u="none" strike="noStrike" kern="1200" cap="none" spc="0" normalizeH="0" baseline="0" noProof="0" dirty="0" smtClean="0">
                <a:ln>
                  <a:noFill/>
                </a:ln>
                <a:solidFill>
                  <a:srgbClr val="0070C0"/>
                </a:solidFill>
                <a:effectLst/>
                <a:uLnTx/>
                <a:uFillTx/>
                <a:latin typeface="+mn-lt"/>
                <a:ea typeface="+mn-ea"/>
                <a:cs typeface="+mn-cs"/>
              </a:rPr>
              <a:t>Solve the following equations</a:t>
            </a:r>
            <a:br>
              <a:rPr kumimoji="0" lang="en-US" sz="3200" b="1" i="0" u="none" strike="noStrike" kern="1200" cap="none" spc="0" normalizeH="0" baseline="0" noProof="0" dirty="0" smtClean="0">
                <a:ln>
                  <a:noFill/>
                </a:ln>
                <a:solidFill>
                  <a:srgbClr val="0070C0"/>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 +</a:t>
            </a:r>
            <a:r>
              <a:rPr kumimoji="0" lang="en-US" sz="3200" b="0" i="0" u="none" strike="noStrike" kern="1200" cap="none" spc="0" normalizeH="0" noProof="0" dirty="0" smtClean="0">
                <a:ln>
                  <a:noFill/>
                </a:ln>
                <a:solidFill>
                  <a:schemeClr val="tx1"/>
                </a:solidFill>
                <a:effectLst/>
                <a:uLnTx/>
                <a:uFillTx/>
                <a:latin typeface="+mn-lt"/>
                <a:ea typeface="+mn-ea"/>
                <a:cs typeface="+mn-cs"/>
              </a:rPr>
              <a:t> C  =  E  	</a:t>
            </a:r>
            <a:r>
              <a:rPr kumimoji="0" lang="en-US" sz="3200" b="1" i="0" u="none" strike="noStrike" kern="1200" cap="none" spc="0" normalizeH="0" noProof="0" dirty="0" smtClean="0">
                <a:ln>
                  <a:noFill/>
                </a:ln>
                <a:solidFill>
                  <a:schemeClr val="tx1"/>
                </a:solidFill>
                <a:effectLst/>
                <a:uLnTx/>
                <a:uFillTx/>
                <a:latin typeface="+mn-lt"/>
                <a:ea typeface="+mn-ea"/>
                <a:cs typeface="+mn-cs"/>
              </a:rPr>
              <a:t>solve for A</a:t>
            </a:r>
            <a:r>
              <a:rPr kumimoji="0" lang="en-US" sz="3200" b="0" i="0" u="none" strike="noStrike" kern="1200" cap="none" spc="0" normalizeH="0" noProof="0" dirty="0" smtClean="0">
                <a:ln>
                  <a:noFill/>
                </a:ln>
                <a:solidFill>
                  <a:schemeClr val="tx1"/>
                </a:solidFill>
                <a:effectLst/>
                <a:uLnTx/>
                <a:uFillTx/>
                <a:latin typeface="+mn-lt"/>
                <a:ea typeface="+mn-ea"/>
                <a:cs typeface="+mn-cs"/>
              </a:rPr>
              <a:t/>
            </a:r>
            <a:br>
              <a:rPr kumimoji="0" lang="en-US" sz="3200" b="0" i="0" u="none" strike="noStrike" kern="1200" cap="none" spc="0" normalizeH="0" noProof="0" dirty="0" smtClean="0">
                <a:ln>
                  <a:noFill/>
                </a:ln>
                <a:solidFill>
                  <a:schemeClr val="tx1"/>
                </a:solidFill>
                <a:effectLst/>
                <a:uLnTx/>
                <a:uFillTx/>
                <a:latin typeface="+mn-lt"/>
                <a:ea typeface="+mn-ea"/>
                <a:cs typeface="+mn-cs"/>
              </a:rPr>
            </a:b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lgn="ctr">
              <a:spcBef>
                <a:spcPct val="20000"/>
              </a:spcBef>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  A +</a:t>
            </a:r>
            <a:r>
              <a:rPr kumimoji="0" lang="en-US" sz="3200" b="0" i="0" u="none" strike="noStrike" kern="1200" cap="none" spc="0" normalizeH="0" noProof="0" dirty="0" smtClean="0">
                <a:ln>
                  <a:noFill/>
                </a:ln>
                <a:solidFill>
                  <a:schemeClr val="tx1"/>
                </a:solidFill>
                <a:effectLst/>
                <a:uLnTx/>
                <a:uFillTx/>
                <a:latin typeface="+mn-lt"/>
                <a:ea typeface="+mn-ea"/>
                <a:cs typeface="+mn-cs"/>
              </a:rPr>
              <a:t> C  =  E  	</a:t>
            </a:r>
            <a:r>
              <a:rPr kumimoji="0" lang="en-US" sz="3200" b="1" i="0" u="none" strike="noStrike" kern="1200" cap="none" spc="0" normalizeH="0" noProof="0" dirty="0" smtClean="0">
                <a:ln>
                  <a:noFill/>
                </a:ln>
                <a:solidFill>
                  <a:schemeClr val="tx1"/>
                </a:solidFill>
                <a:effectLst/>
                <a:uLnTx/>
                <a:uFillTx/>
                <a:latin typeface="+mn-lt"/>
                <a:ea typeface="+mn-ea"/>
                <a:cs typeface="+mn-cs"/>
              </a:rPr>
              <a:t>solve for C</a:t>
            </a:r>
            <a:r>
              <a:rPr kumimoji="0" lang="en-US" sz="3200" b="0" i="0" u="none" strike="noStrike" kern="1200" cap="none" spc="0" normalizeH="0" noProof="0" dirty="0" smtClean="0">
                <a:ln>
                  <a:noFill/>
                </a:ln>
                <a:solidFill>
                  <a:schemeClr val="tx1"/>
                </a:solidFill>
                <a:effectLst/>
                <a:uLnTx/>
                <a:uFillTx/>
                <a:latin typeface="+mn-lt"/>
                <a:ea typeface="+mn-ea"/>
                <a:cs typeface="+mn-cs"/>
              </a:rPr>
              <a:t/>
            </a:r>
            <a:br>
              <a:rPr kumimoji="0" lang="en-US" sz="3200" b="0" i="0" u="none" strike="noStrike" kern="1200" cap="none" spc="0" normalizeH="0" noProof="0" dirty="0" smtClean="0">
                <a:ln>
                  <a:noFill/>
                </a:ln>
                <a:solidFill>
                  <a:schemeClr val="tx1"/>
                </a:solidFill>
                <a:effectLst/>
                <a:uLnTx/>
                <a:uFillTx/>
                <a:latin typeface="+mn-lt"/>
                <a:ea typeface="+mn-ea"/>
                <a:cs typeface="+mn-cs"/>
              </a:rPr>
            </a:br>
            <a:r>
              <a:rPr kumimoji="0" lang="en-US" sz="3200" b="0" i="0" u="none" strike="noStrike" kern="1200" cap="none" spc="0" normalizeH="0" noProof="0" dirty="0" smtClean="0">
                <a:ln>
                  <a:noFill/>
                </a:ln>
                <a:solidFill>
                  <a:schemeClr val="tx1"/>
                </a:solidFill>
                <a:effectLst/>
                <a:uLnTx/>
                <a:uFillTx/>
                <a:latin typeface="+mn-lt"/>
                <a:ea typeface="+mn-ea"/>
                <a:cs typeface="+mn-cs"/>
              </a:rPr>
              <a:t/>
            </a:r>
            <a:br>
              <a:rPr kumimoji="0" lang="en-US" sz="3200" b="0" i="0" u="none" strike="noStrike" kern="1200" cap="none" spc="0" normalizeH="0" noProof="0" dirty="0" smtClean="0">
                <a:ln>
                  <a:noFill/>
                </a:ln>
                <a:solidFill>
                  <a:schemeClr val="tx1"/>
                </a:solidFill>
                <a:effectLst/>
                <a:uLnTx/>
                <a:uFillTx/>
                <a:latin typeface="+mn-lt"/>
                <a:ea typeface="+mn-ea"/>
                <a:cs typeface="+mn-cs"/>
              </a:rPr>
            </a:br>
            <a:r>
              <a:rPr kumimoji="0" lang="en-US" sz="3200" b="0" i="0" u="none" strike="noStrike" kern="1200" cap="none" spc="0" normalizeH="0" noProof="0" dirty="0" smtClean="0">
                <a:ln>
                  <a:noFill/>
                </a:ln>
                <a:solidFill>
                  <a:schemeClr val="tx1"/>
                </a:solidFill>
                <a:effectLst/>
                <a:uLnTx/>
                <a:uFillTx/>
                <a:latin typeface="+mn-lt"/>
                <a:ea typeface="+mn-ea"/>
                <a:cs typeface="+mn-cs"/>
              </a:rPr>
              <a:t>c.  </a:t>
            </a:r>
            <a:r>
              <a:rPr lang="en-US" sz="3200" dirty="0" smtClean="0"/>
              <a:t>A – C  =  E  	</a:t>
            </a:r>
            <a:r>
              <a:rPr lang="en-US" sz="3200" b="1" dirty="0" smtClean="0"/>
              <a:t>solve for A</a:t>
            </a:r>
            <a:br>
              <a:rPr lang="en-US" sz="3200" b="1" dirty="0" smtClean="0"/>
            </a:br>
            <a:r>
              <a:rPr lang="en-US" sz="3200" dirty="0" smtClean="0"/>
              <a:t> </a:t>
            </a:r>
            <a:r>
              <a:rPr kumimoji="0" lang="en-US" sz="3200" b="0" i="0" u="none" strike="noStrike" kern="1200" cap="none" spc="0" normalizeH="0" noProof="0" dirty="0" smtClean="0">
                <a:ln>
                  <a:noFill/>
                </a:ln>
                <a:solidFill>
                  <a:schemeClr val="tx1"/>
                </a:solidFill>
                <a:effectLst/>
                <a:uLnTx/>
                <a:uFillTx/>
                <a:latin typeface="+mn-lt"/>
                <a:ea typeface="+mn-ea"/>
                <a:cs typeface="+mn-cs"/>
              </a:rPr>
              <a:t/>
            </a:r>
            <a:br>
              <a:rPr kumimoji="0" lang="en-US" sz="3200" b="0" i="0" u="none" strike="noStrike" kern="1200" cap="none" spc="0" normalizeH="0" noProof="0" dirty="0" smtClean="0">
                <a:ln>
                  <a:noFill/>
                </a:ln>
                <a:solidFill>
                  <a:schemeClr val="tx1"/>
                </a:solidFill>
                <a:effectLst/>
                <a:uLnTx/>
                <a:uFillTx/>
                <a:latin typeface="+mn-lt"/>
                <a:ea typeface="+mn-ea"/>
                <a:cs typeface="+mn-cs"/>
              </a:rPr>
            </a:br>
            <a:r>
              <a:rPr kumimoji="0" lang="en-US" sz="3200" b="0" i="0" u="none" strike="noStrike" kern="1200" cap="none" spc="0" normalizeH="0" noProof="0" dirty="0" smtClean="0">
                <a:ln>
                  <a:noFill/>
                </a:ln>
                <a:solidFill>
                  <a:schemeClr val="tx1"/>
                </a:solidFill>
                <a:effectLst/>
                <a:uLnTx/>
                <a:uFillTx/>
                <a:latin typeface="+mn-lt"/>
                <a:ea typeface="+mn-ea"/>
                <a:cs typeface="+mn-cs"/>
              </a:rPr>
              <a:t>d.  A – C  =  E  	</a:t>
            </a:r>
            <a:r>
              <a:rPr kumimoji="0" lang="en-US" sz="3200" b="1" i="0" u="none" strike="noStrike" kern="1200" cap="none" spc="0" normalizeH="0" noProof="0" dirty="0" smtClean="0">
                <a:ln>
                  <a:noFill/>
                </a:ln>
                <a:solidFill>
                  <a:schemeClr val="tx1"/>
                </a:solidFill>
                <a:effectLst/>
                <a:uLnTx/>
                <a:uFillTx/>
                <a:latin typeface="+mn-lt"/>
                <a:ea typeface="+mn-ea"/>
                <a:cs typeface="+mn-cs"/>
              </a:rPr>
              <a:t>solve for C</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Worked Problems</a:t>
            </a:r>
            <a:endParaRPr lang="en-US" dirty="0"/>
          </a:p>
        </p:txBody>
      </p:sp>
      <p:sp>
        <p:nvSpPr>
          <p:cNvPr id="3" name="Content Placeholder 2"/>
          <p:cNvSpPr>
            <a:spLocks noGrp="1"/>
          </p:cNvSpPr>
          <p:nvPr>
            <p:ph idx="1"/>
          </p:nvPr>
        </p:nvSpPr>
        <p:spPr/>
        <p:txBody>
          <a:bodyPr>
            <a:normAutofit/>
          </a:bodyPr>
          <a:lstStyle/>
          <a:p>
            <a:pPr marL="514350" lvl="0" indent="-514350">
              <a:buAutoNum type="alphaLcPeriod"/>
              <a:defRPr/>
            </a:pPr>
            <a:r>
              <a:rPr lang="en-US" dirty="0" smtClean="0"/>
              <a:t>A + C  =  E  	S</a:t>
            </a:r>
            <a:r>
              <a:rPr lang="en-US" b="1" dirty="0" smtClean="0"/>
              <a:t>olve for A</a:t>
            </a:r>
            <a:br>
              <a:rPr lang="en-US" b="1" dirty="0" smtClean="0"/>
            </a:br>
            <a:r>
              <a:rPr lang="en-US" b="1" dirty="0" smtClean="0"/>
              <a:t>A + C – C = E – C</a:t>
            </a:r>
            <a:br>
              <a:rPr lang="en-US" b="1" dirty="0" smtClean="0"/>
            </a:br>
            <a:r>
              <a:rPr lang="en-US" b="1" dirty="0" smtClean="0"/>
              <a:t>A = E – C</a:t>
            </a:r>
            <a:br>
              <a:rPr lang="en-US" b="1" dirty="0" smtClean="0"/>
            </a:br>
            <a:endParaRPr lang="en-US" dirty="0" smtClean="0"/>
          </a:p>
          <a:p>
            <a:pPr marL="514350" lvl="0" indent="-514350">
              <a:buNone/>
              <a:defRPr/>
            </a:pPr>
            <a:r>
              <a:rPr lang="en-US" dirty="0" smtClean="0"/>
              <a:t>b.  A + C  =  E  	</a:t>
            </a:r>
            <a:r>
              <a:rPr lang="en-US" b="1" dirty="0" smtClean="0"/>
              <a:t>solve for C</a:t>
            </a:r>
            <a:br>
              <a:rPr lang="en-US" b="1" dirty="0" smtClean="0"/>
            </a:br>
            <a:r>
              <a:rPr lang="en-US" b="1" dirty="0" smtClean="0"/>
              <a:t>A – A + C = E – A</a:t>
            </a:r>
            <a:br>
              <a:rPr lang="en-US" b="1" dirty="0" smtClean="0"/>
            </a:br>
            <a:r>
              <a:rPr lang="en-US" b="1" dirty="0" smtClean="0"/>
              <a:t>C = E - 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Worked Problems</a:t>
            </a:r>
            <a:endParaRPr lang="en-US" dirty="0"/>
          </a:p>
        </p:txBody>
      </p:sp>
      <p:sp>
        <p:nvSpPr>
          <p:cNvPr id="3" name="Content Placeholder 2"/>
          <p:cNvSpPr>
            <a:spLocks noGrp="1"/>
          </p:cNvSpPr>
          <p:nvPr>
            <p:ph idx="1"/>
          </p:nvPr>
        </p:nvSpPr>
        <p:spPr/>
        <p:txBody>
          <a:bodyPr>
            <a:normAutofit/>
          </a:bodyPr>
          <a:lstStyle/>
          <a:p>
            <a:pPr marL="514350" lvl="0" indent="-514350">
              <a:buAutoNum type="alphaLcPeriod" startAt="3"/>
              <a:defRPr/>
            </a:pPr>
            <a:r>
              <a:rPr lang="en-US" dirty="0" smtClean="0"/>
              <a:t>A – C  =  E  	</a:t>
            </a:r>
            <a:r>
              <a:rPr lang="en-US" b="1" dirty="0" smtClean="0"/>
              <a:t>solve for A</a:t>
            </a:r>
            <a:br>
              <a:rPr lang="en-US" b="1" dirty="0" smtClean="0"/>
            </a:br>
            <a:r>
              <a:rPr lang="en-US" b="1" dirty="0" smtClean="0"/>
              <a:t>A – C + C = E + C</a:t>
            </a:r>
            <a:br>
              <a:rPr lang="en-US" b="1" dirty="0" smtClean="0"/>
            </a:br>
            <a:r>
              <a:rPr lang="en-US" b="1" dirty="0" smtClean="0"/>
              <a:t>A = E + C</a:t>
            </a:r>
            <a:br>
              <a:rPr lang="en-US" b="1" dirty="0" smtClean="0"/>
            </a:br>
            <a:endParaRPr lang="en-US" b="1" dirty="0" smtClean="0"/>
          </a:p>
          <a:p>
            <a:pPr marL="514350" lvl="0" indent="-514350">
              <a:buAutoNum type="alphaLcPeriod" startAt="3"/>
              <a:defRPr/>
            </a:pPr>
            <a:r>
              <a:rPr lang="en-US" dirty="0" smtClean="0"/>
              <a:t>A – C  =  E  	</a:t>
            </a:r>
            <a:r>
              <a:rPr lang="en-US" b="1" dirty="0" smtClean="0"/>
              <a:t>solve for C</a:t>
            </a:r>
            <a:r>
              <a:rPr lang="en-US" dirty="0" smtClean="0"/>
              <a:t> </a:t>
            </a:r>
            <a:br>
              <a:rPr lang="en-US" dirty="0" smtClean="0"/>
            </a:br>
            <a:r>
              <a:rPr lang="en-US" dirty="0" smtClean="0"/>
              <a:t>A – C + C = E + C</a:t>
            </a:r>
            <a:br>
              <a:rPr lang="en-US" dirty="0" smtClean="0"/>
            </a:br>
            <a:r>
              <a:rPr lang="en-US" dirty="0" smtClean="0"/>
              <a:t>A - E = E - E + C</a:t>
            </a:r>
            <a:br>
              <a:rPr lang="en-US" dirty="0" smtClean="0"/>
            </a:br>
            <a:r>
              <a:rPr lang="en-US" dirty="0" smtClean="0"/>
              <a:t>C = A - 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Transposition</a:t>
            </a:r>
            <a:br>
              <a:rPr lang="en-US" dirty="0" smtClean="0"/>
            </a:br>
            <a:r>
              <a:rPr lang="en-US" dirty="0" smtClean="0"/>
              <a:t>Fractions</a:t>
            </a:r>
            <a:endParaRPr lang="en-US" dirty="0"/>
          </a:p>
        </p:txBody>
      </p:sp>
      <p:sp>
        <p:nvSpPr>
          <p:cNvPr id="3" name="Content Placeholder 2"/>
          <p:cNvSpPr>
            <a:spLocks noGrp="1"/>
          </p:cNvSpPr>
          <p:nvPr>
            <p:ph idx="1"/>
          </p:nvPr>
        </p:nvSpPr>
        <p:spPr>
          <a:xfrm>
            <a:off x="3962400" y="1600200"/>
            <a:ext cx="5029200" cy="5029200"/>
          </a:xfrm>
        </p:spPr>
        <p:txBody>
          <a:bodyPr>
            <a:normAutofit/>
          </a:bodyPr>
          <a:lstStyle/>
          <a:p>
            <a:pPr>
              <a:buNone/>
            </a:pPr>
            <a:r>
              <a:rPr lang="en-US" dirty="0" smtClean="0"/>
              <a:t>	</a:t>
            </a:r>
            <a:endParaRPr lang="en-US" dirty="0"/>
          </a:p>
        </p:txBody>
      </p:sp>
      <p:sp>
        <p:nvSpPr>
          <p:cNvPr id="5" name="Content Placeholder 2"/>
          <p:cNvSpPr txBox="1">
            <a:spLocks/>
          </p:cNvSpPr>
          <p:nvPr/>
        </p:nvSpPr>
        <p:spPr>
          <a:xfrm>
            <a:off x="0" y="1600200"/>
            <a:ext cx="41910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 fraction has a </a:t>
            </a:r>
            <a:r>
              <a:rPr kumimoji="0" lang="en-US" sz="1900" b="1" i="0" u="none" strike="noStrike" kern="1200" cap="none" spc="0" normalizeH="0" baseline="0" noProof="0" dirty="0" smtClean="0">
                <a:ln>
                  <a:noFill/>
                </a:ln>
                <a:solidFill>
                  <a:schemeClr val="tx1"/>
                </a:solidFill>
                <a:effectLst/>
                <a:uLnTx/>
                <a:uFillTx/>
                <a:latin typeface="+mn-lt"/>
                <a:ea typeface="+mn-ea"/>
                <a:cs typeface="+mn-cs"/>
              </a:rPr>
              <a:t>numerator</a:t>
            </a:r>
            <a:r>
              <a:rPr kumimoji="0" lang="en-US" sz="1900" b="0" i="0" u="none" strike="noStrike" kern="1200" cap="none" spc="0" normalizeH="0" noProof="0" dirty="0" smtClean="0">
                <a:ln>
                  <a:noFill/>
                </a:ln>
                <a:solidFill>
                  <a:schemeClr val="tx1"/>
                </a:solidFill>
                <a:effectLst/>
                <a:uLnTx/>
                <a:uFillTx/>
                <a:latin typeface="+mn-lt"/>
                <a:ea typeface="+mn-ea"/>
                <a:cs typeface="+mn-cs"/>
              </a:rPr>
              <a:t> and a </a:t>
            </a:r>
            <a:r>
              <a:rPr kumimoji="0" lang="en-US" sz="1900" b="1" i="0" u="none" strike="noStrike" kern="1200" cap="none" spc="0" normalizeH="0" noProof="0" dirty="0" smtClean="0">
                <a:ln>
                  <a:noFill/>
                </a:ln>
                <a:solidFill>
                  <a:schemeClr val="tx1"/>
                </a:solidFill>
                <a:effectLst/>
                <a:uLnTx/>
                <a:uFillTx/>
                <a:latin typeface="+mn-lt"/>
                <a:ea typeface="+mn-ea"/>
                <a:cs typeface="+mn-cs"/>
              </a:rPr>
              <a:t>denominator</a:t>
            </a:r>
            <a:r>
              <a:rPr kumimoji="0" lang="en-US" sz="1900" b="0" i="0" u="none" strike="noStrike" kern="1200" cap="none" spc="0" normalizeH="0" noProof="0" dirty="0" smtClean="0">
                <a:ln>
                  <a:noFill/>
                </a:ln>
                <a:solidFill>
                  <a:schemeClr val="tx1"/>
                </a:solidFill>
                <a:effectLst/>
                <a:uLnTx/>
                <a:uFillTx/>
                <a:latin typeface="+mn-lt"/>
                <a:ea typeface="+mn-ea"/>
                <a:cs typeface="+mn-cs"/>
              </a:rPr>
              <a:t>.</a:t>
            </a:r>
            <a:br>
              <a:rPr kumimoji="0" lang="en-US" sz="1900" b="0" i="0" u="none" strike="noStrike" kern="1200" cap="none" spc="0" normalizeH="0" noProof="0" dirty="0" smtClean="0">
                <a:ln>
                  <a:noFill/>
                </a:ln>
                <a:solidFill>
                  <a:schemeClr val="tx1"/>
                </a:solidFill>
                <a:effectLst/>
                <a:uLnTx/>
                <a:uFillTx/>
                <a:latin typeface="+mn-lt"/>
                <a:ea typeface="+mn-ea"/>
                <a:cs typeface="+mn-cs"/>
              </a:rPr>
            </a:br>
            <a:r>
              <a:rPr kumimoji="0" lang="en-US" sz="1900" b="0" i="0" u="none" strike="noStrike" kern="1200" cap="none" spc="0" normalizeH="0" noProof="0" dirty="0" smtClean="0">
                <a:ln>
                  <a:noFill/>
                </a:ln>
                <a:solidFill>
                  <a:schemeClr val="tx1"/>
                </a:solidFill>
                <a:effectLst/>
                <a:uLnTx/>
                <a:uFillTx/>
                <a:latin typeface="+mn-lt"/>
                <a:ea typeface="+mn-ea"/>
                <a:cs typeface="+mn-cs"/>
              </a:rPr>
              <a:t/>
            </a:r>
            <a:br>
              <a:rPr kumimoji="0" lang="en-US" sz="1900" b="0" i="0" u="none" strike="noStrike" kern="1200" cap="none" spc="0" normalizeH="0" noProof="0" dirty="0" smtClean="0">
                <a:ln>
                  <a:noFill/>
                </a:ln>
                <a:solidFill>
                  <a:schemeClr val="tx1"/>
                </a:solidFill>
                <a:effectLst/>
                <a:uLnTx/>
                <a:uFillTx/>
                <a:latin typeface="+mn-lt"/>
                <a:ea typeface="+mn-ea"/>
                <a:cs typeface="+mn-cs"/>
              </a:rPr>
            </a:br>
            <a:r>
              <a:rPr kumimoji="0" lang="en-US" sz="1900" b="0" i="0" u="none" strike="noStrike" kern="1200" cap="none" spc="0" normalizeH="0" noProof="0" dirty="0" smtClean="0">
                <a:ln>
                  <a:noFill/>
                </a:ln>
                <a:solidFill>
                  <a:schemeClr val="tx1"/>
                </a:solidFill>
                <a:effectLst/>
                <a:uLnTx/>
                <a:uFillTx/>
                <a:latin typeface="+mn-lt"/>
                <a:ea typeface="+mn-ea"/>
                <a:cs typeface="+mn-cs"/>
              </a:rPr>
              <a:t>The Numerator is always on </a:t>
            </a:r>
            <a:r>
              <a:rPr kumimoji="0" lang="en-US" sz="1900" b="1" i="0" u="none" strike="noStrike" kern="1200" cap="none" spc="0" normalizeH="0" noProof="0" dirty="0" smtClean="0">
                <a:ln>
                  <a:noFill/>
                </a:ln>
                <a:solidFill>
                  <a:schemeClr val="tx1"/>
                </a:solidFill>
                <a:effectLst/>
                <a:uLnTx/>
                <a:uFillTx/>
                <a:latin typeface="+mn-lt"/>
                <a:ea typeface="+mn-ea"/>
                <a:cs typeface="+mn-cs"/>
              </a:rPr>
              <a:t>TOP</a:t>
            </a:r>
            <a:r>
              <a:rPr kumimoji="0" lang="en-US" sz="1900" b="0" i="0" u="none" strike="noStrike" kern="1200" cap="none" spc="0" normalizeH="0" noProof="0" dirty="0" smtClean="0">
                <a:ln>
                  <a:noFill/>
                </a:ln>
                <a:solidFill>
                  <a:schemeClr val="tx1"/>
                </a:solidFill>
                <a:effectLst/>
                <a:uLnTx/>
                <a:uFillTx/>
                <a:latin typeface="+mn-lt"/>
                <a:ea typeface="+mn-ea"/>
                <a:cs typeface="+mn-cs"/>
              </a:rPr>
              <a:t> and the denominator is always at the </a:t>
            </a:r>
            <a:r>
              <a:rPr kumimoji="0" lang="en-US" sz="1900" b="1" i="0" u="none" strike="noStrike" kern="1200" cap="none" spc="0" normalizeH="0" noProof="0" dirty="0" smtClean="0">
                <a:ln>
                  <a:noFill/>
                </a:ln>
                <a:solidFill>
                  <a:schemeClr val="tx1"/>
                </a:solidFill>
                <a:effectLst/>
                <a:uLnTx/>
                <a:uFillTx/>
                <a:latin typeface="+mn-lt"/>
                <a:ea typeface="+mn-ea"/>
                <a:cs typeface="+mn-cs"/>
              </a:rPr>
              <a:t>BOTTOM</a:t>
            </a:r>
            <a:r>
              <a:rPr kumimoji="0" lang="en-US" sz="1900" b="0" i="0" u="none" strike="noStrike" kern="1200" cap="none" spc="0" normalizeH="0" noProof="0" dirty="0" smtClean="0">
                <a:ln>
                  <a:noFill/>
                </a:ln>
                <a:solidFill>
                  <a:schemeClr val="tx1"/>
                </a:solidFill>
                <a:effectLst/>
                <a:uLnTx/>
                <a:uFillTx/>
                <a:latin typeface="+mn-lt"/>
                <a:ea typeface="+mn-ea"/>
                <a:cs typeface="+mn-cs"/>
              </a:rPr>
              <a:t>.</a:t>
            </a:r>
            <a:br>
              <a:rPr kumimoji="0" lang="en-US" sz="1900" b="0" i="0" u="none" strike="noStrike" kern="1200" cap="none" spc="0" normalizeH="0" noProof="0" dirty="0" smtClean="0">
                <a:ln>
                  <a:noFill/>
                </a:ln>
                <a:solidFill>
                  <a:schemeClr val="tx1"/>
                </a:solidFill>
                <a:effectLst/>
                <a:uLnTx/>
                <a:uFillTx/>
                <a:latin typeface="+mn-lt"/>
                <a:ea typeface="+mn-ea"/>
                <a:cs typeface="+mn-cs"/>
              </a:rPr>
            </a:br>
            <a:r>
              <a:rPr kumimoji="0" lang="en-US" sz="1900" b="0" i="0" u="none" strike="noStrike" kern="1200" cap="none" spc="0" normalizeH="0" noProof="0" dirty="0" smtClean="0">
                <a:ln>
                  <a:noFill/>
                </a:ln>
                <a:solidFill>
                  <a:schemeClr val="tx1"/>
                </a:solidFill>
                <a:effectLst/>
                <a:uLnTx/>
                <a:uFillTx/>
                <a:latin typeface="+mn-lt"/>
                <a:ea typeface="+mn-ea"/>
                <a:cs typeface="+mn-cs"/>
              </a:rPr>
              <a:t/>
            </a:r>
            <a:br>
              <a:rPr kumimoji="0" lang="en-US" sz="1900" b="0" i="0" u="none" strike="noStrike" kern="1200" cap="none" spc="0" normalizeH="0" noProof="0" dirty="0" smtClean="0">
                <a:ln>
                  <a:noFill/>
                </a:ln>
                <a:solidFill>
                  <a:schemeClr val="tx1"/>
                </a:solidFill>
                <a:effectLst/>
                <a:uLnTx/>
                <a:uFillTx/>
                <a:latin typeface="+mn-lt"/>
                <a:ea typeface="+mn-ea"/>
                <a:cs typeface="+mn-cs"/>
              </a:rPr>
            </a:br>
            <a:r>
              <a:rPr lang="en-US" sz="1900" noProof="0" dirty="0" smtClean="0"/>
              <a:t/>
            </a:r>
            <a:br>
              <a:rPr lang="en-US" sz="1900" noProof="0" dirty="0" smtClean="0"/>
            </a:br>
            <a:endParaRPr lang="en-US" sz="19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can1.jpg"/>
          <p:cNvPicPr>
            <a:picLocks noChangeAspect="1"/>
          </p:cNvPicPr>
          <p:nvPr/>
        </p:nvPicPr>
        <p:blipFill>
          <a:blip r:embed="rId2" cstate="print"/>
          <a:srcRect r="51691" b="75556"/>
          <a:stretch>
            <a:fillRect/>
          </a:stretch>
        </p:blipFill>
        <p:spPr>
          <a:xfrm>
            <a:off x="5152631" y="2362200"/>
            <a:ext cx="1400569" cy="917136"/>
          </a:xfrm>
          <a:prstGeom prst="rect">
            <a:avLst/>
          </a:prstGeom>
        </p:spPr>
      </p:pic>
      <p:pic>
        <p:nvPicPr>
          <p:cNvPr id="54274" name="Picture 2" descr="Image result for numerator denominator"/>
          <p:cNvPicPr>
            <a:picLocks noChangeAspect="1" noChangeArrowheads="1"/>
          </p:cNvPicPr>
          <p:nvPr/>
        </p:nvPicPr>
        <p:blipFill>
          <a:blip r:embed="rId3" cstate="print"/>
          <a:srcRect/>
          <a:stretch>
            <a:fillRect/>
          </a:stretch>
        </p:blipFill>
        <p:spPr bwMode="auto">
          <a:xfrm>
            <a:off x="550334" y="3886200"/>
            <a:ext cx="3259666" cy="2514600"/>
          </a:xfrm>
          <a:prstGeom prst="rect">
            <a:avLst/>
          </a:prstGeom>
          <a:noFill/>
        </p:spPr>
      </p:pic>
      <p:sp>
        <p:nvSpPr>
          <p:cNvPr id="8" name="Content Placeholder 2"/>
          <p:cNvSpPr txBox="1">
            <a:spLocks/>
          </p:cNvSpPr>
          <p:nvPr/>
        </p:nvSpPr>
        <p:spPr>
          <a:xfrm>
            <a:off x="4876800" y="1676400"/>
            <a:ext cx="4191000" cy="5105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1900" dirty="0" smtClean="0"/>
              <a:t>When transposing fractions that look like A/B = C/D or A = BC, numerators always </a:t>
            </a:r>
            <a:r>
              <a:rPr lang="en-US" sz="1900" b="1" dirty="0" smtClean="0"/>
              <a:t>SLIDE</a:t>
            </a:r>
            <a:r>
              <a:rPr lang="en-US" sz="1900" dirty="0" smtClean="0"/>
              <a:t> down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	…while denominators </a:t>
            </a:r>
            <a:r>
              <a:rPr lang="en-US" sz="1900" b="1" dirty="0" smtClean="0"/>
              <a:t>CLIMB</a:t>
            </a:r>
            <a:r>
              <a:rPr lang="en-US" sz="1900" dirty="0" smtClean="0"/>
              <a:t> up </a:t>
            </a:r>
            <a:r>
              <a:rPr lang="en-US" sz="1900" i="1" dirty="0" smtClean="0"/>
              <a:t>across</a:t>
            </a:r>
            <a:r>
              <a:rPr lang="en-US" sz="1900" dirty="0" smtClean="0"/>
              <a:t> the equal sign.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	</a:t>
            </a:r>
            <a:br>
              <a:rPr lang="en-US" sz="1900" dirty="0" smtClean="0"/>
            </a:br>
            <a:r>
              <a:rPr lang="en-US" sz="1900" dirty="0" smtClean="0"/>
              <a:t>This is always true once there are </a:t>
            </a:r>
            <a:r>
              <a:rPr lang="en-US" sz="1900" b="1" u="sng" dirty="0" smtClean="0"/>
              <a:t>NO</a:t>
            </a:r>
            <a:r>
              <a:rPr lang="en-US" sz="1900" dirty="0" smtClean="0"/>
              <a:t> addition or subtraction within the fractions facing off each other.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	For example the rules above are not the only ones which would apply for such a fraction as depicted below if you were solving for </a:t>
            </a:r>
            <a:r>
              <a:rPr lang="en-US" sz="1900" b="1" dirty="0" smtClean="0">
                <a:solidFill>
                  <a:srgbClr val="0070C0"/>
                </a:solidFill>
              </a:rPr>
              <a:t>A</a:t>
            </a:r>
            <a:r>
              <a:rPr lang="en-US" sz="1900" dirty="0" smtClean="0"/>
              <a:t> or </a:t>
            </a:r>
            <a:r>
              <a:rPr lang="en-US" sz="1900" b="1" dirty="0" smtClean="0">
                <a:solidFill>
                  <a:srgbClr val="0070C0"/>
                </a:solidFill>
              </a:rPr>
              <a:t>B</a:t>
            </a:r>
            <a:r>
              <a:rPr lang="en-US" sz="19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	</a:t>
            </a:r>
            <a:r>
              <a:rPr lang="en-US" sz="1900" b="1" dirty="0" smtClean="0">
                <a:solidFill>
                  <a:srgbClr val="0070C0"/>
                </a:solidFill>
              </a:rPr>
              <a:t>(A + B)/ C  =  D/F</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Scan1.jpg"/>
          <p:cNvPicPr>
            <a:picLocks noChangeAspect="1"/>
          </p:cNvPicPr>
          <p:nvPr/>
        </p:nvPicPr>
        <p:blipFill>
          <a:blip r:embed="rId2" cstate="print"/>
          <a:srcRect l="50375" r="8301" b="75556"/>
          <a:stretch>
            <a:fillRect/>
          </a:stretch>
        </p:blipFill>
        <p:spPr>
          <a:xfrm>
            <a:off x="7010400" y="3733800"/>
            <a:ext cx="1194509" cy="91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Transposition</a:t>
            </a:r>
            <a:br>
              <a:rPr lang="en-US" dirty="0" smtClean="0"/>
            </a:br>
            <a:r>
              <a:rPr lang="en-US" dirty="0" smtClean="0"/>
              <a:t>Fractions</a:t>
            </a:r>
            <a:endParaRPr lang="en-US" dirty="0"/>
          </a:p>
        </p:txBody>
      </p:sp>
      <p:sp>
        <p:nvSpPr>
          <p:cNvPr id="3" name="Content Placeholder 2"/>
          <p:cNvSpPr>
            <a:spLocks noGrp="1"/>
          </p:cNvSpPr>
          <p:nvPr>
            <p:ph idx="1"/>
          </p:nvPr>
        </p:nvSpPr>
        <p:spPr>
          <a:xfrm>
            <a:off x="4724400" y="1600200"/>
            <a:ext cx="4267200" cy="5257800"/>
          </a:xfrm>
        </p:spPr>
        <p:txBody>
          <a:bodyPr>
            <a:normAutofit fontScale="40000" lnSpcReduction="20000"/>
          </a:bodyPr>
          <a:lstStyle/>
          <a:p>
            <a:pPr>
              <a:buNone/>
            </a:pPr>
            <a:r>
              <a:rPr lang="en-US" dirty="0" smtClean="0"/>
              <a:t>	</a:t>
            </a:r>
            <a:r>
              <a:rPr lang="en-US" b="1" dirty="0" smtClean="0">
                <a:solidFill>
                  <a:srgbClr val="FF0066"/>
                </a:solidFill>
              </a:rPr>
              <a:t>Example 2</a:t>
            </a:r>
            <a:r>
              <a:rPr lang="en-US" dirty="0" smtClean="0"/>
              <a:t/>
            </a:r>
            <a:br>
              <a:rPr lang="en-US" dirty="0" smtClean="0"/>
            </a:br>
            <a:r>
              <a:rPr lang="en-US" dirty="0" smtClean="0"/>
              <a:t/>
            </a:r>
            <a:br>
              <a:rPr lang="en-US" dirty="0" smtClean="0"/>
            </a:br>
            <a:r>
              <a:rPr lang="en-US" dirty="0" smtClean="0"/>
              <a:t>Look at the following equation:</a:t>
            </a:r>
            <a:br>
              <a:rPr lang="en-US" dirty="0" smtClean="0"/>
            </a:br>
            <a:r>
              <a:rPr lang="en-US" dirty="0" smtClean="0"/>
              <a:t/>
            </a:r>
            <a:br>
              <a:rPr lang="en-US" dirty="0" smtClean="0"/>
            </a:br>
            <a:r>
              <a:rPr lang="en-US" b="1" dirty="0" smtClean="0">
                <a:solidFill>
                  <a:srgbClr val="0070C0"/>
                </a:solidFill>
              </a:rPr>
              <a:t>B/</a:t>
            </a:r>
            <a:r>
              <a:rPr lang="en-US" b="1" dirty="0" smtClean="0">
                <a:solidFill>
                  <a:srgbClr val="FF0000"/>
                </a:solidFill>
              </a:rPr>
              <a:t>A</a:t>
            </a:r>
            <a:r>
              <a:rPr lang="en-US" b="1" dirty="0" smtClean="0">
                <a:solidFill>
                  <a:srgbClr val="0070C0"/>
                </a:solidFill>
              </a:rPr>
              <a:t> =  C/D</a:t>
            </a:r>
            <a:r>
              <a:rPr lang="en-US" dirty="0" smtClean="0"/>
              <a:t>    </a:t>
            </a:r>
            <a:br>
              <a:rPr lang="en-US" dirty="0" smtClean="0"/>
            </a:br>
            <a:r>
              <a:rPr lang="en-US" dirty="0" smtClean="0"/>
              <a:t/>
            </a:r>
            <a:br>
              <a:rPr lang="en-US" dirty="0" smtClean="0"/>
            </a:br>
            <a:r>
              <a:rPr lang="en-US" dirty="0" smtClean="0"/>
              <a:t>When what you need to solve for is in the denominator, which in this case is </a:t>
            </a:r>
            <a:r>
              <a:rPr lang="en-US" b="1" dirty="0" smtClean="0">
                <a:solidFill>
                  <a:srgbClr val="FF0000"/>
                </a:solidFill>
              </a:rPr>
              <a:t>A</a:t>
            </a:r>
            <a:r>
              <a:rPr lang="en-US" dirty="0" smtClean="0"/>
              <a:t>, then move it into the numerator first then get rid of all of the other variables, which are</a:t>
            </a:r>
            <a:r>
              <a:rPr lang="en-US" b="1" dirty="0" smtClean="0">
                <a:solidFill>
                  <a:srgbClr val="0070C0"/>
                </a:solidFill>
              </a:rPr>
              <a:t> C</a:t>
            </a:r>
            <a:r>
              <a:rPr lang="en-US" dirty="0" smtClean="0"/>
              <a:t> and </a:t>
            </a:r>
            <a:r>
              <a:rPr lang="en-US" b="1" dirty="0" smtClean="0">
                <a:solidFill>
                  <a:srgbClr val="0070C0"/>
                </a:solidFill>
              </a:rPr>
              <a:t>D</a:t>
            </a:r>
            <a:r>
              <a:rPr lang="en-US" dirty="0" smtClean="0"/>
              <a:t> in this case..</a:t>
            </a:r>
            <a:br>
              <a:rPr lang="en-US" dirty="0" smtClean="0"/>
            </a:br>
            <a:r>
              <a:rPr lang="en-US" dirty="0" smtClean="0"/>
              <a:t/>
            </a:r>
            <a:br>
              <a:rPr lang="en-US" dirty="0" smtClean="0"/>
            </a:br>
            <a:r>
              <a:rPr lang="en-US" dirty="0" smtClean="0"/>
              <a:t>To solve for </a:t>
            </a:r>
            <a:r>
              <a:rPr lang="en-US" b="1" dirty="0" smtClean="0">
                <a:solidFill>
                  <a:srgbClr val="FF0000"/>
                </a:solidFill>
              </a:rPr>
              <a:t>A</a:t>
            </a:r>
            <a:r>
              <a:rPr lang="en-US" dirty="0" smtClean="0"/>
              <a:t>, because it is in the denominator, it must climb up the ladder first to become a numerator.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After that, to get rid of all of </a:t>
            </a:r>
            <a:r>
              <a:rPr lang="en-US" b="1" dirty="0" smtClean="0">
                <a:solidFill>
                  <a:srgbClr val="FF0000"/>
                </a:solidFill>
              </a:rPr>
              <a:t>A</a:t>
            </a:r>
            <a:r>
              <a:rPr lang="en-US" dirty="0" smtClean="0"/>
              <a:t>’s friends, </a:t>
            </a:r>
            <a:r>
              <a:rPr lang="en-US" b="1" dirty="0" smtClean="0">
                <a:solidFill>
                  <a:srgbClr val="0070C0"/>
                </a:solidFill>
              </a:rPr>
              <a:t>C</a:t>
            </a:r>
            <a:r>
              <a:rPr lang="en-US" dirty="0" smtClean="0"/>
              <a:t> must slide down across the equal sign to find its new position under </a:t>
            </a:r>
            <a:r>
              <a:rPr lang="en-US" b="1" dirty="0" smtClean="0">
                <a:solidFill>
                  <a:srgbClr val="0070C0"/>
                </a:solidFill>
              </a:rPr>
              <a:t>B</a:t>
            </a:r>
            <a:r>
              <a:rPr lang="en-US" dirty="0" smtClean="0"/>
              <a:t>.  Then </a:t>
            </a:r>
            <a:r>
              <a:rPr lang="en-US" b="1" dirty="0" smtClean="0">
                <a:solidFill>
                  <a:srgbClr val="0070C0"/>
                </a:solidFill>
              </a:rPr>
              <a:t>D</a:t>
            </a:r>
            <a:r>
              <a:rPr lang="en-US" dirty="0" smtClean="0"/>
              <a:t> must climb the ladder to find its new position beside </a:t>
            </a:r>
            <a:r>
              <a:rPr lang="en-US" b="1" dirty="0" smtClean="0">
                <a:solidFill>
                  <a:srgbClr val="0070C0"/>
                </a:solidFill>
              </a:rPr>
              <a:t>B</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endParaRPr lang="en-US" dirty="0" smtClean="0"/>
          </a:p>
          <a:p>
            <a:pPr>
              <a:buNone/>
            </a:pPr>
            <a:endParaRPr lang="en-US" dirty="0" smtClean="0"/>
          </a:p>
          <a:p>
            <a:pPr>
              <a:buNone/>
            </a:pPr>
            <a:r>
              <a:rPr lang="en-US" dirty="0" smtClean="0"/>
              <a:t>	To get:    </a:t>
            </a:r>
            <a:endParaRPr lang="en-US" dirty="0"/>
          </a:p>
        </p:txBody>
      </p:sp>
      <p:sp>
        <p:nvSpPr>
          <p:cNvPr id="7" name="Content Placeholder 2"/>
          <p:cNvSpPr txBox="1">
            <a:spLocks/>
          </p:cNvSpPr>
          <p:nvPr/>
        </p:nvSpPr>
        <p:spPr>
          <a:xfrm>
            <a:off x="76200" y="1676400"/>
            <a:ext cx="4343400" cy="5029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66"/>
                </a:solidFill>
                <a:effectLst/>
                <a:uLnTx/>
                <a:uFillTx/>
                <a:latin typeface="+mn-lt"/>
                <a:ea typeface="+mn-ea"/>
                <a:cs typeface="+mn-cs"/>
              </a:rPr>
              <a:t>Example 1</a:t>
            </a:r>
            <a:br>
              <a:rPr kumimoji="0" lang="en-US" sz="3200" b="1" i="0" u="none" strike="noStrike" kern="1200" cap="none" spc="0" normalizeH="0" baseline="0" noProof="0" dirty="0" smtClean="0">
                <a:ln>
                  <a:noFill/>
                </a:ln>
                <a:solidFill>
                  <a:srgbClr val="FF0066"/>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Look at the following equation:</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/B  =  C/D</a:t>
            </a:r>
            <a:br>
              <a:rPr kumimoji="0" lang="en-US" sz="3200" b="1" i="0" u="none" strike="noStrike" kern="1200" cap="none" spc="0" normalizeH="0" baseline="0" noProof="0" dirty="0" smtClean="0">
                <a:ln>
                  <a:noFill/>
                </a:ln>
                <a:solidFill>
                  <a:srgbClr val="0070C0"/>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solve for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has to climb up the ladder across the equal sign as displayed below.</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get: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noProof="0" dirty="0" smtClean="0">
                <a:ln>
                  <a:noFill/>
                </a:ln>
                <a:solidFill>
                  <a:srgbClr val="FF0000"/>
                </a:solidFill>
                <a:effectLst/>
                <a:uLnTx/>
                <a:uFillTx/>
                <a:latin typeface="+mn-lt"/>
                <a:ea typeface="+mn-ea"/>
                <a:cs typeface="+mn-cs"/>
              </a:rPr>
              <a:t>A</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noProof="0" dirty="0" smtClean="0">
                <a:ln>
                  <a:noFill/>
                </a:ln>
                <a:solidFill>
                  <a:srgbClr val="0070C0"/>
                </a:solidFill>
                <a:effectLst/>
                <a:uLnTx/>
                <a:uFillTx/>
                <a:latin typeface="+mn-lt"/>
                <a:ea typeface="+mn-ea"/>
                <a:cs typeface="+mn-cs"/>
              </a:rPr>
              <a:t>=  BC/D</a:t>
            </a:r>
            <a:endParaRPr kumimoji="0" lang="en-US" sz="32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Scan2.jpg"/>
          <p:cNvPicPr>
            <a:picLocks noChangeAspect="1"/>
          </p:cNvPicPr>
          <p:nvPr/>
        </p:nvPicPr>
        <p:blipFill>
          <a:blip r:embed="rId2" cstate="print"/>
          <a:srcRect l="32745" r="32745" b="82222"/>
          <a:stretch>
            <a:fillRect/>
          </a:stretch>
        </p:blipFill>
        <p:spPr>
          <a:xfrm>
            <a:off x="1219200" y="5029200"/>
            <a:ext cx="1752600" cy="1168400"/>
          </a:xfrm>
          <a:prstGeom prst="rect">
            <a:avLst/>
          </a:prstGeom>
        </p:spPr>
      </p:pic>
      <p:pic>
        <p:nvPicPr>
          <p:cNvPr id="9" name="Picture 8" descr="Scan2.jpg"/>
          <p:cNvPicPr>
            <a:picLocks noChangeAspect="1"/>
          </p:cNvPicPr>
          <p:nvPr/>
        </p:nvPicPr>
        <p:blipFill>
          <a:blip r:embed="rId3" cstate="print"/>
          <a:srcRect l="29869" t="26667" r="39935" b="57778"/>
          <a:stretch>
            <a:fillRect/>
          </a:stretch>
        </p:blipFill>
        <p:spPr>
          <a:xfrm>
            <a:off x="6172200" y="3810000"/>
            <a:ext cx="1371600" cy="914400"/>
          </a:xfrm>
          <a:prstGeom prst="rect">
            <a:avLst/>
          </a:prstGeom>
        </p:spPr>
      </p:pic>
      <p:pic>
        <p:nvPicPr>
          <p:cNvPr id="10" name="Picture 9" descr="Scan2.jpg"/>
          <p:cNvPicPr>
            <a:picLocks noChangeAspect="1"/>
          </p:cNvPicPr>
          <p:nvPr/>
        </p:nvPicPr>
        <p:blipFill>
          <a:blip r:embed="rId4" cstate="print"/>
          <a:srcRect l="26993" t="40000" r="35621" b="40000"/>
          <a:stretch>
            <a:fillRect/>
          </a:stretch>
        </p:blipFill>
        <p:spPr>
          <a:xfrm>
            <a:off x="5257800" y="5410200"/>
            <a:ext cx="1295400" cy="896815"/>
          </a:xfrm>
          <a:prstGeom prst="rect">
            <a:avLst/>
          </a:prstGeom>
        </p:spPr>
      </p:pic>
      <p:pic>
        <p:nvPicPr>
          <p:cNvPr id="11" name="Picture 10" descr="Scan2.jpg"/>
          <p:cNvPicPr>
            <a:picLocks noChangeAspect="1"/>
          </p:cNvPicPr>
          <p:nvPr/>
        </p:nvPicPr>
        <p:blipFill>
          <a:blip r:embed="rId5" cstate="print"/>
          <a:srcRect l="26993" t="60000" r="38497" b="26667"/>
          <a:stretch>
            <a:fillRect/>
          </a:stretch>
        </p:blipFill>
        <p:spPr>
          <a:xfrm>
            <a:off x="7391400" y="5562600"/>
            <a:ext cx="1219200" cy="609600"/>
          </a:xfrm>
          <a:prstGeom prst="rect">
            <a:avLst/>
          </a:prstGeom>
        </p:spPr>
      </p:pic>
      <p:pic>
        <p:nvPicPr>
          <p:cNvPr id="12" name="Picture 11" descr="Scan2.jpg"/>
          <p:cNvPicPr>
            <a:picLocks noChangeAspect="1"/>
          </p:cNvPicPr>
          <p:nvPr/>
        </p:nvPicPr>
        <p:blipFill>
          <a:blip r:embed="rId6" cstate="print"/>
          <a:srcRect l="26993" t="75556" r="41373" b="11111"/>
          <a:stretch>
            <a:fillRect/>
          </a:stretch>
        </p:blipFill>
        <p:spPr>
          <a:xfrm>
            <a:off x="5943600" y="6324600"/>
            <a:ext cx="977900" cy="533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Transposition</a:t>
            </a:r>
            <a:br>
              <a:rPr lang="en-US" dirty="0" smtClean="0"/>
            </a:br>
            <a:r>
              <a:rPr lang="en-US" dirty="0" smtClean="0"/>
              <a:t>Fractions</a:t>
            </a:r>
            <a:endParaRPr lang="en-US" dirty="0"/>
          </a:p>
        </p:txBody>
      </p:sp>
      <p:sp>
        <p:nvSpPr>
          <p:cNvPr id="3" name="Content Placeholder 2"/>
          <p:cNvSpPr>
            <a:spLocks noGrp="1"/>
          </p:cNvSpPr>
          <p:nvPr>
            <p:ph idx="1"/>
          </p:nvPr>
        </p:nvSpPr>
        <p:spPr>
          <a:xfrm>
            <a:off x="4724400" y="1676400"/>
            <a:ext cx="4267200" cy="5029200"/>
          </a:xfrm>
        </p:spPr>
        <p:txBody>
          <a:bodyPr>
            <a:normAutofit fontScale="55000" lnSpcReduction="20000"/>
          </a:bodyPr>
          <a:lstStyle/>
          <a:p>
            <a:pPr>
              <a:buNone/>
            </a:pPr>
            <a:r>
              <a:rPr lang="en-US" dirty="0" smtClean="0"/>
              <a:t>	</a:t>
            </a:r>
            <a:r>
              <a:rPr lang="en-US" b="1" dirty="0" smtClean="0">
                <a:solidFill>
                  <a:srgbClr val="FF0066"/>
                </a:solidFill>
              </a:rPr>
              <a:t>Example 2</a:t>
            </a:r>
          </a:p>
          <a:p>
            <a:pPr>
              <a:buNone/>
            </a:pPr>
            <a:endParaRPr lang="en-US" b="1" dirty="0" smtClean="0">
              <a:solidFill>
                <a:srgbClr val="0070C0"/>
              </a:solidFill>
            </a:endParaRPr>
          </a:p>
          <a:p>
            <a:pPr>
              <a:buNone/>
            </a:pPr>
            <a:r>
              <a:rPr lang="en-US" b="1" dirty="0" smtClean="0">
                <a:solidFill>
                  <a:srgbClr val="0070C0"/>
                </a:solidFill>
              </a:rPr>
              <a:t>	B/</a:t>
            </a:r>
            <a:r>
              <a:rPr lang="en-US" b="1" dirty="0" smtClean="0">
                <a:solidFill>
                  <a:srgbClr val="FF0000"/>
                </a:solidFill>
              </a:rPr>
              <a:t>A</a:t>
            </a:r>
            <a:r>
              <a:rPr lang="en-US" b="1" dirty="0" smtClean="0">
                <a:solidFill>
                  <a:srgbClr val="0070C0"/>
                </a:solidFill>
              </a:rPr>
              <a:t> =  C/D</a:t>
            </a:r>
            <a:r>
              <a:rPr lang="en-US" dirty="0" smtClean="0"/>
              <a:t>    </a:t>
            </a:r>
            <a:br>
              <a:rPr lang="en-US" dirty="0" smtClean="0"/>
            </a:br>
            <a:r>
              <a:rPr lang="en-US" dirty="0" smtClean="0"/>
              <a:t/>
            </a:r>
            <a:br>
              <a:rPr lang="en-US" dirty="0" smtClean="0"/>
            </a:br>
            <a:r>
              <a:rPr lang="en-US" b="1" dirty="0" smtClean="0"/>
              <a:t>When what you need to solve for is in the denominator then move it into the numerator first then get rid of all other variables around it.</a:t>
            </a:r>
            <a:br>
              <a:rPr lang="en-US" b="1" dirty="0" smtClean="0"/>
            </a:br>
            <a:r>
              <a:rPr lang="en-US" dirty="0" smtClean="0"/>
              <a:t/>
            </a:r>
            <a:br>
              <a:rPr lang="en-US" dirty="0" smtClean="0"/>
            </a:br>
            <a:r>
              <a:rPr lang="en-US" dirty="0" smtClean="0"/>
              <a:t>To solve for </a:t>
            </a:r>
            <a:r>
              <a:rPr lang="en-US" b="1" dirty="0" smtClean="0"/>
              <a:t>A</a:t>
            </a:r>
            <a:r>
              <a:rPr lang="en-US" dirty="0" smtClean="0"/>
              <a:t>, both sides must be multiplied by A then both sides must be divided by C and multiplied by D to get A by its self.  See below.</a:t>
            </a:r>
            <a:br>
              <a:rPr lang="en-US" dirty="0" smtClean="0"/>
            </a:br>
            <a:r>
              <a:rPr lang="en-US" dirty="0" smtClean="0"/>
              <a:t/>
            </a:r>
            <a:br>
              <a:rPr lang="en-US" dirty="0" smtClean="0"/>
            </a:br>
            <a:r>
              <a:rPr lang="en-US" dirty="0" smtClean="0"/>
              <a:t/>
            </a:r>
            <a:br>
              <a:rPr lang="en-US" dirty="0" smtClean="0"/>
            </a:br>
            <a:r>
              <a:rPr lang="en-US" dirty="0" smtClean="0"/>
              <a:t>   =  </a:t>
            </a:r>
            <a:r>
              <a:rPr lang="en-US" sz="2200" strike="sngStrike" dirty="0" smtClean="0"/>
              <a:t>A</a:t>
            </a:r>
            <a:r>
              <a:rPr lang="en-US" sz="2200" dirty="0" smtClean="0"/>
              <a:t>/1  ×  B/</a:t>
            </a:r>
            <a:r>
              <a:rPr lang="en-US" sz="2200" strike="sngStrike" dirty="0" smtClean="0"/>
              <a:t>A</a:t>
            </a:r>
            <a:r>
              <a:rPr lang="en-US" sz="2200" dirty="0" smtClean="0"/>
              <a:t>  ×  1/C  ×  D/1   =  A/1  ×  </a:t>
            </a:r>
            <a:r>
              <a:rPr lang="en-US" sz="2200" strike="sngStrike" dirty="0" smtClean="0"/>
              <a:t>C</a:t>
            </a:r>
            <a:r>
              <a:rPr lang="en-US" sz="2200" dirty="0" smtClean="0"/>
              <a:t>/</a:t>
            </a:r>
            <a:r>
              <a:rPr lang="en-US" sz="2200" strike="sngStrike" dirty="0" smtClean="0"/>
              <a:t>D</a:t>
            </a:r>
            <a:r>
              <a:rPr lang="en-US" sz="2200" dirty="0" smtClean="0"/>
              <a:t>  ×  1/</a:t>
            </a:r>
            <a:r>
              <a:rPr lang="en-US" sz="2200" strike="sngStrike" dirty="0" smtClean="0"/>
              <a:t>C</a:t>
            </a:r>
            <a:r>
              <a:rPr lang="en-US" sz="2200" dirty="0" smtClean="0"/>
              <a:t>  ×  </a:t>
            </a:r>
            <a:r>
              <a:rPr lang="en-US" sz="2200" strike="sngStrike" dirty="0" smtClean="0"/>
              <a:t>D</a:t>
            </a:r>
            <a:r>
              <a:rPr lang="en-US" sz="2200" dirty="0" smtClean="0"/>
              <a:t>/1</a:t>
            </a:r>
            <a:r>
              <a:rPr lang="en-US" dirty="0" smtClean="0"/>
              <a:t> </a:t>
            </a:r>
            <a:br>
              <a:rPr lang="en-US" dirty="0" smtClean="0"/>
            </a:br>
            <a:r>
              <a:rPr lang="en-US" dirty="0" smtClean="0"/>
              <a:t/>
            </a:r>
            <a:br>
              <a:rPr lang="en-US" dirty="0" smtClean="0"/>
            </a:br>
            <a:r>
              <a:rPr lang="en-US" dirty="0" smtClean="0"/>
              <a:t>:.  A  =  BD/C    </a:t>
            </a:r>
            <a:br>
              <a:rPr lang="en-US" dirty="0" smtClean="0"/>
            </a:br>
            <a:r>
              <a:rPr lang="en-US" dirty="0" smtClean="0"/>
              <a:t/>
            </a:r>
            <a:br>
              <a:rPr lang="en-US" dirty="0" smtClean="0"/>
            </a:br>
            <a:r>
              <a:rPr lang="en-US" dirty="0" smtClean="0"/>
              <a:t/>
            </a:r>
            <a:br>
              <a:rPr lang="en-US" dirty="0" smtClean="0"/>
            </a:br>
            <a:endParaRPr lang="en-US" dirty="0"/>
          </a:p>
        </p:txBody>
      </p:sp>
      <p:sp>
        <p:nvSpPr>
          <p:cNvPr id="7" name="Content Placeholder 2"/>
          <p:cNvSpPr txBox="1">
            <a:spLocks/>
          </p:cNvSpPr>
          <p:nvPr/>
        </p:nvSpPr>
        <p:spPr>
          <a:xfrm>
            <a:off x="0" y="1600200"/>
            <a:ext cx="4343400" cy="50292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u="none" strike="noStrike" kern="1200" cap="none" spc="0" normalizeH="0" baseline="0" noProof="0" dirty="0" smtClean="0">
                <a:ln>
                  <a:noFill/>
                </a:ln>
                <a:solidFill>
                  <a:srgbClr val="7030A0"/>
                </a:solidFill>
                <a:effectLst/>
                <a:uLnTx/>
                <a:uFillTx/>
                <a:latin typeface="+mn-lt"/>
                <a:ea typeface="+mn-ea"/>
                <a:cs typeface="+mn-cs"/>
              </a:rPr>
              <a:t>In actuality these are the operations taking place when transposing fractions without addition or subtraction signs.</a:t>
            </a:r>
            <a:r>
              <a:rPr kumimoji="0" lang="en-US" sz="3200" b="0" u="none" strike="noStrike" kern="1200" cap="none" spc="0" normalizeH="0" baseline="0" noProof="0" dirty="0" smtClean="0">
                <a:ln>
                  <a:noFill/>
                </a:ln>
                <a:solidFill>
                  <a:srgbClr val="FF0066"/>
                </a:solidFill>
                <a:effectLst/>
                <a:uLnTx/>
                <a:uFillTx/>
                <a:latin typeface="+mn-lt"/>
                <a:ea typeface="+mn-ea"/>
                <a:cs typeface="+mn-cs"/>
              </a:rPr>
              <a:t/>
            </a:r>
            <a:br>
              <a:rPr kumimoji="0" lang="en-US" sz="3200" b="0" u="none" strike="noStrike" kern="1200" cap="none" spc="0" normalizeH="0" baseline="0" noProof="0" dirty="0" smtClean="0">
                <a:ln>
                  <a:noFill/>
                </a:ln>
                <a:solidFill>
                  <a:srgbClr val="FF0066"/>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a:t>
            </a:r>
            <a:r>
              <a:rPr lang="en-US" sz="3200" b="1" dirty="0" smtClean="0">
                <a:solidFill>
                  <a:srgbClr val="FF0066"/>
                </a:solidFill>
              </a:rPr>
              <a:t>Example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mn-lt"/>
                <a:ea typeface="+mn-ea"/>
                <a:cs typeface="+mn-cs"/>
              </a:rPr>
              <a:t>	A</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/B  =  C/D</a:t>
            </a:r>
            <a:br>
              <a:rPr kumimoji="0" lang="en-US" sz="3200" b="1" i="0" u="none" strike="noStrike" kern="1200" cap="none" spc="0" normalizeH="0" baseline="0" noProof="0" dirty="0" smtClean="0">
                <a:ln>
                  <a:noFill/>
                </a:ln>
                <a:solidFill>
                  <a:srgbClr val="0070C0"/>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we wanted to solve for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then both sides must be multiplied by B so that A can be by itself.</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sngStrike" kern="1200" cap="none" spc="0" normalizeH="0" baseline="0" noProof="0" dirty="0" smtClean="0">
                <a:ln>
                  <a:noFill/>
                </a:ln>
                <a:solidFill>
                  <a:schemeClr val="tx1"/>
                </a:solidFill>
                <a:effectLst/>
                <a:uLnTx/>
                <a:uFillTx/>
                <a:latin typeface="+mn-lt"/>
                <a:ea typeface="+mn-ea"/>
                <a:cs typeface="+mn-cs"/>
              </a:rPr>
              <a:t>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  ×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sngStrike" kern="1200" cap="none" spc="0" normalizeH="0" baseline="0" noProof="0" dirty="0" smtClean="0">
                <a:ln>
                  <a:noFill/>
                </a:ln>
                <a:solidFill>
                  <a:schemeClr val="tx1"/>
                </a:solidFill>
                <a:effectLst/>
                <a:uLnTx/>
                <a:uFillTx/>
                <a:latin typeface="+mn-lt"/>
                <a:ea typeface="+mn-ea"/>
                <a:cs typeface="+mn-cs"/>
              </a:rPr>
              <a:t>B</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B/1  ×  C/D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  BC/D</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do measurements and units matter in Physics?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t>Measurements and units matter because they enable us to </a:t>
            </a:r>
            <a:r>
              <a:rPr lang="en-US" b="1" dirty="0" smtClean="0"/>
              <a:t>gauge</a:t>
            </a:r>
            <a:r>
              <a:rPr lang="en-US" dirty="0" smtClean="0"/>
              <a:t>, </a:t>
            </a:r>
            <a:r>
              <a:rPr lang="en-US" b="1" dirty="0" smtClean="0"/>
              <a:t>track</a:t>
            </a:r>
            <a:r>
              <a:rPr lang="en-US" dirty="0" smtClean="0"/>
              <a:t> and </a:t>
            </a:r>
            <a:r>
              <a:rPr lang="en-US" b="1" dirty="0" smtClean="0"/>
              <a:t>compare</a:t>
            </a:r>
            <a:r>
              <a:rPr lang="en-US" dirty="0" smtClean="0"/>
              <a:t> information necessary for understanding </a:t>
            </a:r>
            <a:br>
              <a:rPr lang="en-US" dirty="0" smtClean="0"/>
            </a:br>
            <a:r>
              <a:rPr lang="en-US" dirty="0" smtClean="0"/>
              <a:t>this universe.</a:t>
            </a:r>
          </a:p>
          <a:p>
            <a:r>
              <a:rPr lang="en-US" u="sng" dirty="0" smtClean="0"/>
              <a:t>Recording</a:t>
            </a:r>
            <a:r>
              <a:rPr lang="en-US" dirty="0" smtClean="0"/>
              <a:t> measurements give us </a:t>
            </a:r>
            <a:r>
              <a:rPr lang="en-US" b="1" dirty="0" smtClean="0">
                <a:solidFill>
                  <a:srgbClr val="FF0066"/>
                </a:solidFill>
              </a:rPr>
              <a:t>INSIGHT</a:t>
            </a:r>
            <a:r>
              <a:rPr lang="en-US" dirty="0" smtClean="0"/>
              <a:t> while </a:t>
            </a:r>
            <a:r>
              <a:rPr lang="en-US" u="sng" dirty="0" smtClean="0"/>
              <a:t>stating</a:t>
            </a:r>
            <a:r>
              <a:rPr lang="en-US" dirty="0" smtClean="0"/>
              <a:t> units gives an idea of </a:t>
            </a:r>
            <a:r>
              <a:rPr lang="en-US" b="1" dirty="0" smtClean="0">
                <a:solidFill>
                  <a:srgbClr val="FF0066"/>
                </a:solidFill>
              </a:rPr>
              <a:t>WHAT</a:t>
            </a:r>
            <a:r>
              <a:rPr lang="en-US" dirty="0" smtClean="0"/>
              <a:t> is being measured. </a:t>
            </a:r>
          </a:p>
        </p:txBody>
      </p:sp>
      <p:pic>
        <p:nvPicPr>
          <p:cNvPr id="1026" name="Picture 2" descr="Image result for picture of clock cartoon"/>
          <p:cNvPicPr>
            <a:picLocks noChangeAspect="1" noChangeArrowheads="1"/>
          </p:cNvPicPr>
          <p:nvPr/>
        </p:nvPicPr>
        <p:blipFill>
          <a:blip r:embed="rId2" cstate="print"/>
          <a:srcRect/>
          <a:stretch>
            <a:fillRect/>
          </a:stretch>
        </p:blipFill>
        <p:spPr bwMode="auto">
          <a:xfrm rot="1375119">
            <a:off x="3927910" y="5319782"/>
            <a:ext cx="1111022" cy="1222125"/>
          </a:xfrm>
          <a:prstGeom prst="rect">
            <a:avLst/>
          </a:prstGeom>
          <a:noFill/>
        </p:spPr>
      </p:pic>
      <p:sp>
        <p:nvSpPr>
          <p:cNvPr id="1028" name="AutoShape 4" descr="Image result for picture of scale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 of scale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picture of scale cartoon"/>
          <p:cNvPicPr>
            <a:picLocks noChangeAspect="1" noChangeArrowheads="1"/>
          </p:cNvPicPr>
          <p:nvPr/>
        </p:nvPicPr>
        <p:blipFill>
          <a:blip r:embed="rId3" cstate="print"/>
          <a:srcRect t="5156" b="12352"/>
          <a:stretch>
            <a:fillRect/>
          </a:stretch>
        </p:blipFill>
        <p:spPr bwMode="auto">
          <a:xfrm>
            <a:off x="228600" y="762000"/>
            <a:ext cx="1382268" cy="1219200"/>
          </a:xfrm>
          <a:prstGeom prst="rect">
            <a:avLst/>
          </a:prstGeom>
          <a:noFill/>
        </p:spPr>
      </p:pic>
      <p:pic>
        <p:nvPicPr>
          <p:cNvPr id="1034" name="Picture 10" descr="Related image"/>
          <p:cNvPicPr>
            <a:picLocks noChangeAspect="1" noChangeArrowheads="1"/>
          </p:cNvPicPr>
          <p:nvPr/>
        </p:nvPicPr>
        <p:blipFill>
          <a:blip r:embed="rId4" cstate="print"/>
          <a:srcRect/>
          <a:stretch>
            <a:fillRect/>
          </a:stretch>
        </p:blipFill>
        <p:spPr bwMode="auto">
          <a:xfrm>
            <a:off x="6934200" y="2286000"/>
            <a:ext cx="2057400" cy="2057400"/>
          </a:xfrm>
          <a:prstGeom prst="rect">
            <a:avLst/>
          </a:prstGeom>
          <a:noFill/>
        </p:spPr>
      </p:pic>
      <p:pic>
        <p:nvPicPr>
          <p:cNvPr id="1036" name="Picture 12" descr="Image result for picture of cartoon thermometer"/>
          <p:cNvPicPr>
            <a:picLocks noChangeAspect="1" noChangeArrowheads="1"/>
          </p:cNvPicPr>
          <p:nvPr/>
        </p:nvPicPr>
        <p:blipFill>
          <a:blip r:embed="rId5" cstate="print"/>
          <a:srcRect/>
          <a:stretch>
            <a:fillRect/>
          </a:stretch>
        </p:blipFill>
        <p:spPr bwMode="auto">
          <a:xfrm>
            <a:off x="8458200" y="228600"/>
            <a:ext cx="553414" cy="2133600"/>
          </a:xfrm>
          <a:prstGeom prst="rect">
            <a:avLst/>
          </a:prstGeom>
          <a:noFill/>
        </p:spPr>
      </p:pic>
      <p:pic>
        <p:nvPicPr>
          <p:cNvPr id="1038" name="Picture 14" descr="Image result for picture of cartoon electricity"/>
          <p:cNvPicPr>
            <a:picLocks noChangeAspect="1" noChangeArrowheads="1"/>
          </p:cNvPicPr>
          <p:nvPr/>
        </p:nvPicPr>
        <p:blipFill>
          <a:blip r:embed="rId6" cstate="print"/>
          <a:srcRect/>
          <a:stretch>
            <a:fillRect/>
          </a:stretch>
        </p:blipFill>
        <p:spPr bwMode="auto">
          <a:xfrm>
            <a:off x="0" y="5408943"/>
            <a:ext cx="1476114" cy="1220457"/>
          </a:xfrm>
          <a:prstGeom prst="rect">
            <a:avLst/>
          </a:prstGeom>
          <a:noFill/>
        </p:spPr>
      </p:pic>
      <p:pic>
        <p:nvPicPr>
          <p:cNvPr id="1040" name="Picture 16" descr="Image result for picture of cartoon bulb"/>
          <p:cNvPicPr>
            <a:picLocks noChangeAspect="1" noChangeArrowheads="1"/>
          </p:cNvPicPr>
          <p:nvPr/>
        </p:nvPicPr>
        <p:blipFill>
          <a:blip r:embed="rId7" cstate="print"/>
          <a:srcRect/>
          <a:stretch>
            <a:fillRect/>
          </a:stretch>
        </p:blipFill>
        <p:spPr bwMode="auto">
          <a:xfrm>
            <a:off x="6489277" y="838200"/>
            <a:ext cx="1054523" cy="1113279"/>
          </a:xfrm>
          <a:prstGeom prst="rect">
            <a:avLst/>
          </a:prstGeom>
          <a:noFill/>
        </p:spPr>
      </p:pic>
      <p:sp>
        <p:nvSpPr>
          <p:cNvPr id="1042" name="AutoShape 1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 name="AutoShape 2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0" name="AutoShape 2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2" name="AutoShape 28" descr="Image result for picture of cartoon at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 name="AutoShape 30" descr="Image result for picture of cartoon at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6" name="AutoShape 32" descr="Image result for picture of at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8" name="AutoShape 34" descr="Image result for picture of at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60" name="Picture 36" descr="Image result for picture of atom"/>
          <p:cNvPicPr>
            <a:picLocks noChangeAspect="1" noChangeArrowheads="1"/>
          </p:cNvPicPr>
          <p:nvPr/>
        </p:nvPicPr>
        <p:blipFill>
          <a:blip r:embed="rId8" cstate="print"/>
          <a:srcRect/>
          <a:stretch>
            <a:fillRect/>
          </a:stretch>
        </p:blipFill>
        <p:spPr bwMode="auto">
          <a:xfrm rot="1352760">
            <a:off x="6620452" y="4912490"/>
            <a:ext cx="1452365" cy="16540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Sheet</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P/E = S/A    </a:t>
            </a:r>
            <a:br>
              <a:rPr lang="en-US" dirty="0" smtClean="0"/>
            </a:br>
            <a:r>
              <a:rPr lang="en-US" dirty="0" err="1" smtClean="0"/>
              <a:t>a</a:t>
            </a:r>
            <a:r>
              <a:rPr lang="en-US" dirty="0" smtClean="0"/>
              <a:t>.  P</a:t>
            </a:r>
            <a:br>
              <a:rPr lang="en-US" dirty="0" smtClean="0"/>
            </a:br>
            <a:r>
              <a:rPr lang="en-US" dirty="0" smtClean="0"/>
              <a:t>b.  E</a:t>
            </a:r>
            <a:br>
              <a:rPr lang="en-US" dirty="0" smtClean="0"/>
            </a:br>
            <a:r>
              <a:rPr lang="en-US" dirty="0" smtClean="0"/>
              <a:t>c.  S</a:t>
            </a:r>
            <a:br>
              <a:rPr lang="en-US" dirty="0" smtClean="0"/>
            </a:br>
            <a:r>
              <a:rPr lang="en-US" dirty="0" smtClean="0"/>
              <a:t>d.  A</a:t>
            </a:r>
            <a:br>
              <a:rPr lang="en-US" dirty="0" smtClean="0"/>
            </a:br>
            <a:r>
              <a:rPr lang="en-US" dirty="0" smtClean="0"/>
              <a:t/>
            </a:r>
            <a:br>
              <a:rPr lang="en-US" dirty="0" smtClean="0"/>
            </a:br>
            <a:r>
              <a:rPr lang="en-US" dirty="0" smtClean="0"/>
              <a:t>P = ES/A</a:t>
            </a:r>
            <a:br>
              <a:rPr lang="en-US" dirty="0" smtClean="0"/>
            </a:br>
            <a:r>
              <a:rPr lang="en-US" dirty="0" smtClean="0"/>
              <a:t>E = PA/S</a:t>
            </a:r>
            <a:br>
              <a:rPr lang="en-US" dirty="0" smtClean="0"/>
            </a:br>
            <a:r>
              <a:rPr lang="en-US" dirty="0" smtClean="0"/>
              <a:t>S  = PA/E</a:t>
            </a:r>
            <a:br>
              <a:rPr lang="en-US" dirty="0" smtClean="0"/>
            </a:br>
            <a:r>
              <a:rPr lang="en-US" dirty="0" smtClean="0"/>
              <a:t>A  =  ES/P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Exponents</a:t>
            </a:r>
            <a:endParaRPr lang="en-US" dirty="0"/>
          </a:p>
        </p:txBody>
      </p:sp>
      <p:sp>
        <p:nvSpPr>
          <p:cNvPr id="3" name="Content Placeholder 2"/>
          <p:cNvSpPr>
            <a:spLocks noGrp="1"/>
          </p:cNvSpPr>
          <p:nvPr>
            <p:ph idx="1"/>
          </p:nvPr>
        </p:nvSpPr>
        <p:spPr>
          <a:xfrm>
            <a:off x="457200" y="1295400"/>
            <a:ext cx="8229600" cy="5562600"/>
          </a:xfrm>
        </p:spPr>
        <p:txBody>
          <a:bodyPr>
            <a:normAutofit fontScale="47500" lnSpcReduction="20000"/>
          </a:bodyPr>
          <a:lstStyle/>
          <a:p>
            <a:pPr>
              <a:buNone/>
            </a:pPr>
            <a:r>
              <a:rPr lang="en-US" dirty="0" smtClean="0"/>
              <a:t>	</a:t>
            </a:r>
            <a:r>
              <a:rPr lang="en-US" sz="4900" dirty="0" smtClean="0"/>
              <a:t> An </a:t>
            </a:r>
            <a:r>
              <a:rPr lang="en-US" sz="4900" b="1" dirty="0" smtClean="0"/>
              <a:t>exponent</a:t>
            </a:r>
            <a:r>
              <a:rPr lang="en-US" sz="4900" dirty="0" smtClean="0"/>
              <a:t> is a quantity representing the power to which a given number or expression is to be raised, usually expressed as a raised symbol beside the number or expression.  For example </a:t>
            </a:r>
            <a:r>
              <a:rPr lang="en-US" sz="4900" b="1" dirty="0" smtClean="0">
                <a:solidFill>
                  <a:srgbClr val="0070C0"/>
                </a:solidFill>
              </a:rPr>
              <a:t>A</a:t>
            </a:r>
            <a:r>
              <a:rPr lang="en-US" sz="4900" b="1" baseline="30000" dirty="0" smtClean="0">
                <a:solidFill>
                  <a:srgbClr val="FF0000"/>
                </a:solidFill>
              </a:rPr>
              <a:t>2</a:t>
            </a:r>
            <a:r>
              <a:rPr lang="en-US" sz="4900" b="1" dirty="0" smtClean="0"/>
              <a:t>, </a:t>
            </a:r>
            <a:r>
              <a:rPr lang="en-US" sz="4900" b="1" dirty="0" smtClean="0">
                <a:solidFill>
                  <a:srgbClr val="0070C0"/>
                </a:solidFill>
              </a:rPr>
              <a:t>2</a:t>
            </a:r>
            <a:r>
              <a:rPr lang="en-US" sz="4900" b="1" baseline="30000" dirty="0" smtClean="0">
                <a:solidFill>
                  <a:srgbClr val="FF0000"/>
                </a:solidFill>
              </a:rPr>
              <a:t>4</a:t>
            </a:r>
            <a:r>
              <a:rPr lang="en-US" sz="4900" b="1" dirty="0" smtClean="0"/>
              <a:t>, </a:t>
            </a:r>
            <a:r>
              <a:rPr lang="en-US" sz="4900" b="1" dirty="0" smtClean="0">
                <a:solidFill>
                  <a:srgbClr val="0070C0"/>
                </a:solidFill>
              </a:rPr>
              <a:t>C</a:t>
            </a:r>
            <a:r>
              <a:rPr lang="en-US" sz="4900" b="1" baseline="30000" dirty="0" smtClean="0">
                <a:solidFill>
                  <a:srgbClr val="FF0000"/>
                </a:solidFill>
              </a:rPr>
              <a:t>8</a:t>
            </a:r>
            <a:r>
              <a:rPr lang="en-US" sz="4900" b="1" dirty="0" smtClean="0"/>
              <a:t>, </a:t>
            </a:r>
            <a:r>
              <a:rPr lang="en-US" sz="4900" b="1" dirty="0" smtClean="0">
                <a:solidFill>
                  <a:srgbClr val="0070C0"/>
                </a:solidFill>
              </a:rPr>
              <a:t>10</a:t>
            </a:r>
            <a:r>
              <a:rPr lang="en-US" sz="4900" b="1" baseline="30000" dirty="0" smtClean="0">
                <a:solidFill>
                  <a:srgbClr val="FF0000"/>
                </a:solidFill>
              </a:rPr>
              <a:t>3</a:t>
            </a:r>
            <a:r>
              <a:rPr lang="en-US" sz="4900" dirty="0" smtClean="0"/>
              <a:t> etc…  The superscripts in </a:t>
            </a:r>
            <a:r>
              <a:rPr lang="en-US" sz="4900" b="1" dirty="0" smtClean="0">
                <a:solidFill>
                  <a:srgbClr val="FF0000"/>
                </a:solidFill>
              </a:rPr>
              <a:t>red</a:t>
            </a:r>
            <a:r>
              <a:rPr lang="en-US" sz="4900" dirty="0" smtClean="0"/>
              <a:t> are the exponents while those in </a:t>
            </a:r>
            <a:r>
              <a:rPr lang="en-US" sz="4900" b="1" dirty="0" smtClean="0">
                <a:solidFill>
                  <a:srgbClr val="0070C0"/>
                </a:solidFill>
              </a:rPr>
              <a:t>blue</a:t>
            </a:r>
            <a:r>
              <a:rPr lang="en-US" sz="4900" dirty="0" smtClean="0"/>
              <a:t> are referred to as the variable or number.</a:t>
            </a:r>
          </a:p>
          <a:p>
            <a:pPr>
              <a:buNone/>
            </a:pPr>
            <a:endParaRPr lang="en-US" dirty="0" smtClean="0"/>
          </a:p>
          <a:p>
            <a:r>
              <a:rPr lang="en-US" sz="3700" dirty="0" smtClean="0"/>
              <a:t>When the same variables are being multiplied their exponents are added.</a:t>
            </a:r>
          </a:p>
          <a:p>
            <a:pPr>
              <a:buNone/>
            </a:pPr>
            <a:r>
              <a:rPr lang="en-US" sz="3700" dirty="0" smtClean="0"/>
              <a:t>	</a:t>
            </a:r>
            <a:br>
              <a:rPr lang="en-US" sz="3700" dirty="0" smtClean="0"/>
            </a:br>
            <a:r>
              <a:rPr lang="en-US" sz="3700" b="1" dirty="0" smtClean="0"/>
              <a:t>A</a:t>
            </a:r>
            <a:r>
              <a:rPr lang="en-US" sz="3700" b="1" baseline="30000" dirty="0" smtClean="0"/>
              <a:t>4</a:t>
            </a:r>
            <a:r>
              <a:rPr lang="en-US" sz="3700" b="1" dirty="0" smtClean="0"/>
              <a:t>  ×  A</a:t>
            </a:r>
            <a:r>
              <a:rPr lang="en-US" sz="3700" b="1" baseline="30000" dirty="0" smtClean="0"/>
              <a:t>3</a:t>
            </a:r>
            <a:r>
              <a:rPr lang="en-US" sz="3700" b="1" dirty="0" smtClean="0"/>
              <a:t>  =  A</a:t>
            </a:r>
            <a:r>
              <a:rPr lang="en-US" sz="3700" b="1" baseline="30000" dirty="0" smtClean="0"/>
              <a:t>4+3</a:t>
            </a:r>
            <a:r>
              <a:rPr lang="en-US" sz="3700" b="1" dirty="0" smtClean="0"/>
              <a:t>  =  A</a:t>
            </a:r>
            <a:r>
              <a:rPr lang="en-US" sz="3700" b="1" baseline="30000" dirty="0" smtClean="0"/>
              <a:t>7  </a:t>
            </a:r>
            <a:r>
              <a:rPr lang="en-US" sz="3700" b="1" dirty="0" smtClean="0"/>
              <a:t>  </a:t>
            </a:r>
            <a:br>
              <a:rPr lang="en-US" sz="3700" b="1" dirty="0" smtClean="0"/>
            </a:br>
            <a:r>
              <a:rPr lang="en-US" sz="3700" b="1" dirty="0" smtClean="0"/>
              <a:t/>
            </a:r>
            <a:br>
              <a:rPr lang="en-US" sz="3700" b="1" dirty="0" smtClean="0"/>
            </a:br>
            <a:r>
              <a:rPr lang="en-US" sz="3700" b="1" dirty="0" smtClean="0"/>
              <a:t> A</a:t>
            </a:r>
            <a:r>
              <a:rPr lang="en-US" sz="3700" b="1" baseline="30000" dirty="0" smtClean="0"/>
              <a:t>4</a:t>
            </a:r>
            <a:r>
              <a:rPr lang="en-US" sz="3700" b="1" dirty="0" smtClean="0"/>
              <a:t>  ×  A</a:t>
            </a:r>
            <a:r>
              <a:rPr lang="en-US" sz="3700" b="1" baseline="30000" dirty="0" smtClean="0"/>
              <a:t>3</a:t>
            </a:r>
            <a:r>
              <a:rPr lang="en-US" sz="3700" b="1" baseline="30000" dirty="0" smtClean="0">
                <a:solidFill>
                  <a:srgbClr val="00B050"/>
                </a:solidFill>
              </a:rPr>
              <a:t>  </a:t>
            </a:r>
            <a:r>
              <a:rPr lang="en-US" sz="3700" b="1" dirty="0" smtClean="0"/>
              <a:t>×  </a:t>
            </a:r>
            <a:r>
              <a:rPr lang="en-US" sz="3700" b="1" dirty="0" smtClean="0">
                <a:solidFill>
                  <a:srgbClr val="00B050"/>
                </a:solidFill>
              </a:rPr>
              <a:t>B</a:t>
            </a:r>
            <a:r>
              <a:rPr lang="en-US" sz="3700" b="1" baseline="30000" dirty="0" smtClean="0">
                <a:solidFill>
                  <a:srgbClr val="00B050"/>
                </a:solidFill>
              </a:rPr>
              <a:t>4</a:t>
            </a:r>
            <a:r>
              <a:rPr lang="en-US" sz="3700" b="1" dirty="0" smtClean="0"/>
              <a:t>  ×  A</a:t>
            </a:r>
            <a:r>
              <a:rPr lang="en-US" sz="3700" b="1" baseline="30000" dirty="0" smtClean="0"/>
              <a:t>3   </a:t>
            </a:r>
            <a:r>
              <a:rPr lang="en-US" sz="3700" b="1" dirty="0" smtClean="0"/>
              <a:t>=  A</a:t>
            </a:r>
            <a:r>
              <a:rPr lang="en-US" sz="3700" b="1" baseline="30000" dirty="0" smtClean="0"/>
              <a:t>10</a:t>
            </a:r>
            <a:r>
              <a:rPr lang="en-US" sz="3700" b="1" dirty="0" smtClean="0">
                <a:solidFill>
                  <a:srgbClr val="00B050"/>
                </a:solidFill>
              </a:rPr>
              <a:t> B</a:t>
            </a:r>
            <a:r>
              <a:rPr lang="en-US" sz="3700" b="1" baseline="30000" dirty="0" smtClean="0">
                <a:solidFill>
                  <a:srgbClr val="00B050"/>
                </a:solidFill>
              </a:rPr>
              <a:t>4</a:t>
            </a:r>
          </a:p>
          <a:p>
            <a:pPr>
              <a:buNone/>
            </a:pPr>
            <a:endParaRPr lang="en-US" sz="3700" dirty="0" smtClean="0"/>
          </a:p>
          <a:p>
            <a:r>
              <a:rPr lang="en-US" sz="3700" dirty="0" smtClean="0"/>
              <a:t>When the same variables are being divided their exponents are subtracted.</a:t>
            </a:r>
            <a:r>
              <a:rPr lang="en-US" sz="3700" baseline="30000" dirty="0" smtClean="0"/>
              <a:t> </a:t>
            </a:r>
            <a:r>
              <a:rPr lang="en-US" sz="3700" dirty="0" smtClean="0"/>
              <a:t/>
            </a:r>
            <a:br>
              <a:rPr lang="en-US" sz="3700" dirty="0" smtClean="0"/>
            </a:br>
            <a:r>
              <a:rPr lang="en-US" sz="3700" dirty="0" smtClean="0"/>
              <a:t/>
            </a:r>
            <a:br>
              <a:rPr lang="en-US" sz="3700" dirty="0" smtClean="0"/>
            </a:br>
            <a:r>
              <a:rPr lang="en-US" sz="3700" b="1" dirty="0" smtClean="0"/>
              <a:t>A</a:t>
            </a:r>
            <a:r>
              <a:rPr lang="en-US" sz="3700" b="1" baseline="30000" dirty="0" smtClean="0"/>
              <a:t>4</a:t>
            </a:r>
            <a:r>
              <a:rPr lang="en-US" sz="3700" b="1" dirty="0" smtClean="0"/>
              <a:t>/A</a:t>
            </a:r>
            <a:r>
              <a:rPr lang="en-US" sz="3700" b="1" baseline="30000" dirty="0" smtClean="0"/>
              <a:t>3</a:t>
            </a:r>
            <a:r>
              <a:rPr lang="en-US" sz="3700" b="1" dirty="0" smtClean="0"/>
              <a:t>  =  A</a:t>
            </a:r>
            <a:r>
              <a:rPr lang="en-US" sz="3700" b="1" baseline="30000" dirty="0" smtClean="0"/>
              <a:t>4-3</a:t>
            </a:r>
            <a:r>
              <a:rPr lang="en-US" sz="3700" b="1" dirty="0" smtClean="0"/>
              <a:t>  =  A</a:t>
            </a:r>
            <a:r>
              <a:rPr lang="en-US" sz="3700" b="1" baseline="30000" dirty="0" smtClean="0"/>
              <a:t>1</a:t>
            </a:r>
            <a:r>
              <a:rPr lang="en-US" sz="3700" b="1" dirty="0" smtClean="0"/>
              <a:t>  =  A </a:t>
            </a:r>
            <a:br>
              <a:rPr lang="en-US" sz="3700" b="1" dirty="0" smtClean="0"/>
            </a:br>
            <a:r>
              <a:rPr lang="en-US" sz="3700" b="1" dirty="0" smtClean="0"/>
              <a:t/>
            </a:r>
            <a:br>
              <a:rPr lang="en-US" sz="3700" b="1" dirty="0" smtClean="0"/>
            </a:br>
            <a:r>
              <a:rPr lang="en-US" sz="3700" b="1" dirty="0" smtClean="0"/>
              <a:t>A</a:t>
            </a:r>
            <a:r>
              <a:rPr lang="en-US" sz="3700" b="1" baseline="30000" dirty="0" smtClean="0"/>
              <a:t>4 </a:t>
            </a:r>
            <a:r>
              <a:rPr lang="en-US" sz="3700" b="1" dirty="0" smtClean="0"/>
              <a:t>/A</a:t>
            </a:r>
            <a:r>
              <a:rPr lang="en-US" sz="3700" b="1" baseline="30000" dirty="0" smtClean="0"/>
              <a:t>3</a:t>
            </a:r>
            <a:r>
              <a:rPr lang="en-US" sz="3700" b="1" dirty="0" smtClean="0">
                <a:solidFill>
                  <a:srgbClr val="00B050"/>
                </a:solidFill>
              </a:rPr>
              <a:t>B</a:t>
            </a:r>
            <a:r>
              <a:rPr lang="en-US" sz="3700" b="1" dirty="0" smtClean="0"/>
              <a:t>  = A</a:t>
            </a:r>
            <a:r>
              <a:rPr lang="en-US" sz="3700" b="1" baseline="30000" dirty="0" smtClean="0"/>
              <a:t>4-3</a:t>
            </a:r>
            <a:r>
              <a:rPr lang="en-US" sz="3700" b="1" dirty="0" smtClean="0"/>
              <a:t> /</a:t>
            </a:r>
            <a:r>
              <a:rPr lang="en-US" sz="3700" b="1" dirty="0" smtClean="0">
                <a:solidFill>
                  <a:srgbClr val="00B050"/>
                </a:solidFill>
              </a:rPr>
              <a:t>B</a:t>
            </a:r>
            <a:r>
              <a:rPr lang="en-US" sz="3700" b="1" dirty="0" smtClean="0"/>
              <a:t> =  A</a:t>
            </a:r>
            <a:r>
              <a:rPr lang="en-US" sz="3700" b="1" baseline="30000" dirty="0" smtClean="0"/>
              <a:t>1</a:t>
            </a:r>
            <a:r>
              <a:rPr lang="en-US" sz="3700" b="1" dirty="0" smtClean="0"/>
              <a:t> /</a:t>
            </a:r>
            <a:r>
              <a:rPr lang="en-US" sz="3700" b="1" dirty="0" smtClean="0">
                <a:solidFill>
                  <a:srgbClr val="00B050"/>
                </a:solidFill>
              </a:rPr>
              <a:t>B</a:t>
            </a:r>
            <a:r>
              <a:rPr lang="en-US" sz="3700" b="1" dirty="0" smtClean="0"/>
              <a:t> =  A/</a:t>
            </a:r>
            <a:r>
              <a:rPr lang="en-US" sz="3700" b="1" dirty="0" smtClean="0">
                <a:solidFill>
                  <a:srgbClr val="00B050"/>
                </a:solidFill>
              </a:rPr>
              <a:t>B</a:t>
            </a:r>
            <a:r>
              <a:rPr lang="en-US" sz="3700" b="1" dirty="0" smtClean="0"/>
              <a:t> </a:t>
            </a:r>
            <a:br>
              <a:rPr lang="en-US" sz="3700" b="1" dirty="0" smtClean="0"/>
            </a:br>
            <a:r>
              <a:rPr lang="en-US" dirty="0" smtClean="0"/>
              <a:t/>
            </a:r>
            <a:br>
              <a:rPr lang="en-US" dirty="0" smtClean="0"/>
            </a:br>
            <a:endParaRPr lang="en-US" dirty="0"/>
          </a:p>
        </p:txBody>
      </p:sp>
      <p:pic>
        <p:nvPicPr>
          <p:cNvPr id="24578" name="Picture 2" descr="Image result for exponents"/>
          <p:cNvPicPr>
            <a:picLocks noChangeAspect="1" noChangeArrowheads="1"/>
          </p:cNvPicPr>
          <p:nvPr/>
        </p:nvPicPr>
        <p:blipFill>
          <a:blip r:embed="rId2" cstate="print"/>
          <a:srcRect/>
          <a:stretch>
            <a:fillRect/>
          </a:stretch>
        </p:blipFill>
        <p:spPr bwMode="auto">
          <a:xfrm>
            <a:off x="6400800" y="228600"/>
            <a:ext cx="2130356" cy="1143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Exponents</a:t>
            </a:r>
            <a:endParaRPr lang="en-US" dirty="0"/>
          </a:p>
        </p:txBody>
      </p:sp>
      <p:sp>
        <p:nvSpPr>
          <p:cNvPr id="3" name="Content Placeholder 2"/>
          <p:cNvSpPr>
            <a:spLocks noGrp="1"/>
          </p:cNvSpPr>
          <p:nvPr>
            <p:ph idx="1"/>
          </p:nvPr>
        </p:nvSpPr>
        <p:spPr>
          <a:xfrm>
            <a:off x="457200" y="1295400"/>
            <a:ext cx="8229600" cy="5562600"/>
          </a:xfrm>
        </p:spPr>
        <p:txBody>
          <a:bodyPr>
            <a:normAutofit fontScale="55000" lnSpcReduction="20000"/>
          </a:bodyPr>
          <a:lstStyle/>
          <a:p>
            <a:pPr>
              <a:buNone/>
            </a:pPr>
            <a:r>
              <a:rPr lang="en-US" dirty="0" smtClean="0"/>
              <a:t>	</a:t>
            </a:r>
            <a:endParaRPr lang="en-US" sz="3700" b="1" baseline="30000" dirty="0" smtClean="0"/>
          </a:p>
          <a:p>
            <a:r>
              <a:rPr lang="en-US" sz="3700" dirty="0" smtClean="0"/>
              <a:t>The equation below demonstrates how to solve for a variable by getting rid of its exponent.</a:t>
            </a:r>
          </a:p>
          <a:p>
            <a:pPr>
              <a:buNone/>
            </a:pPr>
            <a:r>
              <a:rPr lang="en-US" sz="3700" dirty="0" smtClean="0"/>
              <a:t>	</a:t>
            </a:r>
            <a:r>
              <a:rPr lang="en-US" sz="3700" b="1" dirty="0" smtClean="0"/>
              <a:t>A</a:t>
            </a:r>
            <a:r>
              <a:rPr lang="en-US" sz="3700" b="1" baseline="30000" dirty="0" smtClean="0"/>
              <a:t>2</a:t>
            </a:r>
            <a:r>
              <a:rPr lang="en-US" sz="3700" b="1" dirty="0" smtClean="0"/>
              <a:t>  =  B + C</a:t>
            </a:r>
            <a:br>
              <a:rPr lang="en-US" sz="3700" b="1" dirty="0" smtClean="0"/>
            </a:br>
            <a:r>
              <a:rPr lang="en-US" sz="3700" b="1" dirty="0" smtClean="0"/>
              <a:t/>
            </a:r>
            <a:br>
              <a:rPr lang="en-US" sz="3700" b="1" dirty="0" smtClean="0"/>
            </a:br>
            <a:r>
              <a:rPr lang="en-US" sz="3700" b="1" dirty="0" smtClean="0"/>
              <a:t>A</a:t>
            </a:r>
            <a:r>
              <a:rPr lang="en-US" sz="3700" b="1" baseline="30000" dirty="0" smtClean="0"/>
              <a:t>2 × ½</a:t>
            </a:r>
            <a:r>
              <a:rPr lang="en-US" sz="3700" b="1" dirty="0" smtClean="0"/>
              <a:t> = (B + C)</a:t>
            </a:r>
            <a:r>
              <a:rPr lang="en-US" sz="3700" b="1" baseline="30000" dirty="0" smtClean="0"/>
              <a:t> ½</a:t>
            </a:r>
            <a:r>
              <a:rPr lang="en-US" sz="3700" b="1" dirty="0" smtClean="0"/>
              <a:t> </a:t>
            </a:r>
            <a:br>
              <a:rPr lang="en-US" sz="3700" b="1" dirty="0" smtClean="0"/>
            </a:br>
            <a:r>
              <a:rPr lang="en-US" sz="3700" b="1" dirty="0" smtClean="0"/>
              <a:t/>
            </a:r>
            <a:br>
              <a:rPr lang="en-US" sz="3700" b="1" dirty="0" smtClean="0"/>
            </a:br>
            <a:r>
              <a:rPr lang="en-US" sz="3700" b="1" dirty="0" smtClean="0"/>
              <a:t>:.  A  =  sq </a:t>
            </a:r>
            <a:r>
              <a:rPr lang="en-US" sz="3700" b="1" dirty="0" err="1" smtClean="0"/>
              <a:t>rt</a:t>
            </a:r>
            <a:r>
              <a:rPr lang="en-US" sz="3700" b="1" dirty="0" smtClean="0"/>
              <a:t> (B + C)</a:t>
            </a:r>
            <a:br>
              <a:rPr lang="en-US" sz="3700" b="1" dirty="0" smtClean="0"/>
            </a:br>
            <a:r>
              <a:rPr lang="en-US" sz="3700" dirty="0" smtClean="0"/>
              <a:t/>
            </a:r>
            <a:br>
              <a:rPr lang="en-US" sz="3700" dirty="0" smtClean="0"/>
            </a:br>
            <a:r>
              <a:rPr lang="en-US" sz="3700" dirty="0" smtClean="0"/>
              <a:t>The above is a rule that must be committed to memory.  If the variable A above had been a cubed the exponent of A would have been multiplied by 1/3 and so would have the sum of (B + C).  For example:</a:t>
            </a:r>
            <a:br>
              <a:rPr lang="en-US" sz="3700" dirty="0" smtClean="0"/>
            </a:br>
            <a:r>
              <a:rPr lang="en-US" sz="3700" dirty="0" smtClean="0"/>
              <a:t/>
            </a:r>
            <a:br>
              <a:rPr lang="en-US" sz="3700" dirty="0" smtClean="0"/>
            </a:br>
            <a:r>
              <a:rPr lang="en-US" sz="3700" b="1" dirty="0" smtClean="0"/>
              <a:t>A</a:t>
            </a:r>
            <a:r>
              <a:rPr lang="en-US" sz="3700" b="1" baseline="30000" dirty="0" smtClean="0"/>
              <a:t>3</a:t>
            </a:r>
            <a:r>
              <a:rPr lang="en-US" sz="3700" b="1" dirty="0" smtClean="0"/>
              <a:t>  =   B + C</a:t>
            </a:r>
            <a:br>
              <a:rPr lang="en-US" sz="3700" b="1" dirty="0" smtClean="0"/>
            </a:br>
            <a:r>
              <a:rPr lang="en-US" sz="3700" b="1" dirty="0" smtClean="0"/>
              <a:t/>
            </a:r>
            <a:br>
              <a:rPr lang="en-US" sz="3700" b="1" dirty="0" smtClean="0"/>
            </a:br>
            <a:r>
              <a:rPr lang="en-US" sz="3700" b="1" dirty="0" smtClean="0"/>
              <a:t>:.  A</a:t>
            </a:r>
            <a:r>
              <a:rPr lang="en-US" sz="3700" b="1" baseline="30000" dirty="0" smtClean="0"/>
              <a:t>3×1/3</a:t>
            </a:r>
            <a:r>
              <a:rPr lang="en-US" sz="3700" b="1" dirty="0" smtClean="0"/>
              <a:t>  =  (B + C)</a:t>
            </a:r>
            <a:r>
              <a:rPr lang="en-US" sz="3700" b="1" baseline="30000" dirty="0" smtClean="0"/>
              <a:t>1/3</a:t>
            </a:r>
            <a:r>
              <a:rPr lang="en-US" sz="3700" b="1" dirty="0" smtClean="0"/>
              <a:t/>
            </a:r>
            <a:br>
              <a:rPr lang="en-US" sz="3700" b="1" dirty="0" smtClean="0"/>
            </a:br>
            <a:r>
              <a:rPr lang="en-US" sz="3700" b="1" dirty="0" smtClean="0"/>
              <a:t/>
            </a:r>
            <a:br>
              <a:rPr lang="en-US" sz="3700" b="1" dirty="0" smtClean="0"/>
            </a:br>
            <a:r>
              <a:rPr lang="en-US" sz="3700" b="1" dirty="0" smtClean="0"/>
              <a:t>A =  (B + C)</a:t>
            </a:r>
            <a:r>
              <a:rPr lang="en-US" sz="3700" b="1" baseline="30000" dirty="0" smtClean="0"/>
              <a:t>1/3</a:t>
            </a:r>
            <a:r>
              <a:rPr lang="en-US" sz="3700" b="1" dirty="0" smtClean="0"/>
              <a:t> </a:t>
            </a:r>
            <a:r>
              <a:rPr lang="en-US" sz="3700" dirty="0" smtClean="0"/>
              <a:t/>
            </a:r>
            <a:br>
              <a:rPr lang="en-US" sz="3700" dirty="0" smtClean="0"/>
            </a:br>
            <a:r>
              <a:rPr lang="en-US" dirty="0" smtClean="0"/>
              <a:t/>
            </a:r>
            <a:br>
              <a:rPr lang="en-US" dirty="0" smtClean="0"/>
            </a:br>
            <a:endParaRPr lang="en-US" dirty="0"/>
          </a:p>
        </p:txBody>
      </p:sp>
      <p:pic>
        <p:nvPicPr>
          <p:cNvPr id="24578" name="Picture 2" descr="Image result for exponents"/>
          <p:cNvPicPr>
            <a:picLocks noChangeAspect="1" noChangeArrowheads="1"/>
          </p:cNvPicPr>
          <p:nvPr/>
        </p:nvPicPr>
        <p:blipFill>
          <a:blip r:embed="rId2" cstate="print"/>
          <a:srcRect/>
          <a:stretch>
            <a:fillRect/>
          </a:stretch>
        </p:blipFill>
        <p:spPr bwMode="auto">
          <a:xfrm>
            <a:off x="6400800" y="228600"/>
            <a:ext cx="2130356" cy="114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Comprehension Using Actual Physics Equations</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dirty="0" smtClean="0"/>
              <a:t>a.  E = mc</a:t>
            </a:r>
            <a:r>
              <a:rPr lang="en-US" baseline="30000" dirty="0" smtClean="0"/>
              <a:t>2</a:t>
            </a:r>
            <a:r>
              <a:rPr lang="en-US" dirty="0" smtClean="0"/>
              <a:t>		(c)	</a:t>
            </a:r>
          </a:p>
          <a:p>
            <a:r>
              <a:rPr lang="en-US" dirty="0" smtClean="0"/>
              <a:t>b.  </a:t>
            </a:r>
            <a:r>
              <a:rPr lang="en-US" dirty="0" err="1" smtClean="0"/>
              <a:t>E</a:t>
            </a:r>
            <a:r>
              <a:rPr lang="en-US" baseline="-25000" dirty="0" err="1" smtClean="0"/>
              <a:t>k</a:t>
            </a:r>
            <a:r>
              <a:rPr lang="en-US" dirty="0" smtClean="0"/>
              <a:t> = mv</a:t>
            </a:r>
            <a:r>
              <a:rPr lang="en-US" baseline="30000" dirty="0" smtClean="0"/>
              <a:t>2</a:t>
            </a:r>
            <a:r>
              <a:rPr lang="en-US" dirty="0" smtClean="0"/>
              <a:t>/2		(v)</a:t>
            </a:r>
          </a:p>
          <a:p>
            <a:r>
              <a:rPr lang="en-US" dirty="0" smtClean="0"/>
              <a:t>c.  P = V</a:t>
            </a:r>
            <a:r>
              <a:rPr lang="en-US" baseline="30000" dirty="0" smtClean="0"/>
              <a:t>2</a:t>
            </a:r>
            <a:r>
              <a:rPr lang="en-US" dirty="0" smtClean="0"/>
              <a:t>/R		(R)</a:t>
            </a:r>
          </a:p>
          <a:p>
            <a:r>
              <a:rPr lang="en-US" dirty="0" smtClean="0"/>
              <a:t>d.  P = I</a:t>
            </a:r>
            <a:r>
              <a:rPr lang="en-US" baseline="30000" dirty="0" smtClean="0"/>
              <a:t>2</a:t>
            </a:r>
            <a:r>
              <a:rPr lang="en-US" dirty="0" smtClean="0"/>
              <a:t>R		(I)</a:t>
            </a:r>
          </a:p>
          <a:p>
            <a:r>
              <a:rPr lang="en-US" dirty="0" smtClean="0"/>
              <a:t>e.  E = V</a:t>
            </a:r>
            <a:r>
              <a:rPr lang="en-US" baseline="30000" dirty="0" smtClean="0"/>
              <a:t>2</a:t>
            </a:r>
            <a:r>
              <a:rPr lang="en-US" dirty="0" smtClean="0"/>
              <a:t>t/R		(t)</a:t>
            </a:r>
          </a:p>
          <a:p>
            <a:r>
              <a:rPr lang="en-US" dirty="0" smtClean="0"/>
              <a:t>f.  v</a:t>
            </a:r>
            <a:r>
              <a:rPr lang="en-US" baseline="30000" dirty="0" smtClean="0"/>
              <a:t>2</a:t>
            </a:r>
            <a:r>
              <a:rPr lang="en-US" dirty="0" smtClean="0"/>
              <a:t> = u</a:t>
            </a:r>
            <a:r>
              <a:rPr lang="en-US" baseline="30000" dirty="0" smtClean="0"/>
              <a:t>2</a:t>
            </a:r>
            <a:r>
              <a:rPr lang="en-US" dirty="0" smtClean="0"/>
              <a:t> + 2as		(s &amp; u)</a:t>
            </a:r>
          </a:p>
          <a:p>
            <a:r>
              <a:rPr lang="en-US" dirty="0" smtClean="0"/>
              <a:t>g.  s = at</a:t>
            </a:r>
            <a:r>
              <a:rPr lang="en-US" baseline="30000" dirty="0" smtClean="0"/>
              <a:t>2</a:t>
            </a:r>
            <a:r>
              <a:rPr lang="en-US" dirty="0" smtClean="0"/>
              <a:t>/2		(a &amp; 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Figures</a:t>
            </a:r>
            <a:br>
              <a:rPr lang="en-US" dirty="0" smtClean="0"/>
            </a:br>
            <a:r>
              <a:rPr lang="en-US" dirty="0" smtClean="0"/>
              <a:t>Accuracy and Precision</a:t>
            </a:r>
            <a:endParaRPr lang="en-US" dirty="0"/>
          </a:p>
        </p:txBody>
      </p:sp>
      <p:sp>
        <p:nvSpPr>
          <p:cNvPr id="3" name="Content Placeholder 2"/>
          <p:cNvSpPr>
            <a:spLocks noGrp="1"/>
          </p:cNvSpPr>
          <p:nvPr>
            <p:ph idx="1"/>
          </p:nvPr>
        </p:nvSpPr>
        <p:spPr>
          <a:xfrm>
            <a:off x="457200" y="1600200"/>
            <a:ext cx="8305800" cy="5029200"/>
          </a:xfrm>
        </p:spPr>
        <p:txBody>
          <a:bodyPr>
            <a:normAutofit fontScale="92500" lnSpcReduction="20000"/>
          </a:bodyPr>
          <a:lstStyle/>
          <a:p>
            <a:r>
              <a:rPr lang="en-US" dirty="0" smtClean="0"/>
              <a:t>Physics is a science based on fact via math.  Accuracy and preciseness are often exercised and encouraged when such math is executed.  </a:t>
            </a:r>
          </a:p>
          <a:p>
            <a:endParaRPr lang="en-US" dirty="0" smtClean="0"/>
          </a:p>
          <a:p>
            <a:r>
              <a:rPr lang="en-US" dirty="0" smtClean="0"/>
              <a:t>Being </a:t>
            </a:r>
            <a:r>
              <a:rPr lang="en-US" b="1" i="1" dirty="0" smtClean="0"/>
              <a:t>precise</a:t>
            </a:r>
            <a:r>
              <a:rPr lang="en-US" dirty="0" smtClean="0"/>
              <a:t> is to achieve figures similar in quantity after completing 3 or more trials of an experiment requiring the tabulation of numbers.  </a:t>
            </a:r>
          </a:p>
          <a:p>
            <a:endParaRPr lang="en-US" dirty="0" smtClean="0"/>
          </a:p>
          <a:p>
            <a:r>
              <a:rPr lang="en-US" dirty="0" smtClean="0"/>
              <a:t>Meanwhile, being </a:t>
            </a:r>
            <a:r>
              <a:rPr lang="en-US" b="1" i="1" dirty="0" smtClean="0"/>
              <a:t>accurate</a:t>
            </a:r>
            <a:r>
              <a:rPr lang="en-US" dirty="0" smtClean="0"/>
              <a:t> is to achieve figures as close to an actual literature value as possible.  Obtaining accurate numbers end up proving facts that are being tested.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Figures</a:t>
            </a:r>
            <a:br>
              <a:rPr lang="en-US" dirty="0" smtClean="0"/>
            </a:br>
            <a:r>
              <a:rPr lang="en-US" dirty="0" smtClean="0"/>
              <a:t>Rules</a:t>
            </a:r>
            <a:endParaRPr lang="en-US" dirty="0"/>
          </a:p>
        </p:txBody>
      </p:sp>
      <p:sp>
        <p:nvSpPr>
          <p:cNvPr id="3" name="Content Placeholder 2"/>
          <p:cNvSpPr>
            <a:spLocks noGrp="1"/>
          </p:cNvSpPr>
          <p:nvPr>
            <p:ph idx="1"/>
          </p:nvPr>
        </p:nvSpPr>
        <p:spPr>
          <a:xfrm>
            <a:off x="457200" y="1600200"/>
            <a:ext cx="8305800" cy="5029200"/>
          </a:xfrm>
        </p:spPr>
        <p:txBody>
          <a:bodyPr>
            <a:normAutofit fontScale="62500" lnSpcReduction="20000"/>
          </a:bodyPr>
          <a:lstStyle/>
          <a:p>
            <a:r>
              <a:rPr lang="en-US" b="1" u="sng" dirty="0" smtClean="0">
                <a:solidFill>
                  <a:srgbClr val="FF0066"/>
                </a:solidFill>
              </a:rPr>
              <a:t>Rule 1</a:t>
            </a:r>
            <a:r>
              <a:rPr lang="en-US" dirty="0" smtClean="0">
                <a:solidFill>
                  <a:srgbClr val="FF0066"/>
                </a:solidFill>
              </a:rPr>
              <a:t>.</a:t>
            </a:r>
            <a:r>
              <a:rPr lang="en-US" dirty="0" smtClean="0"/>
              <a:t>  All numbers, 1 – 9 are </a:t>
            </a:r>
            <a:r>
              <a:rPr lang="en-US" b="1" dirty="0" smtClean="0"/>
              <a:t>SIGNIFICANT</a:t>
            </a:r>
            <a:r>
              <a:rPr lang="en-US" dirty="0" smtClean="0"/>
              <a:t>. </a:t>
            </a:r>
            <a:br>
              <a:rPr lang="en-US" dirty="0" smtClean="0"/>
            </a:br>
            <a:endParaRPr lang="en-US" dirty="0" smtClean="0"/>
          </a:p>
          <a:p>
            <a:r>
              <a:rPr lang="en-US" b="1" u="sng" dirty="0" smtClean="0">
                <a:solidFill>
                  <a:srgbClr val="FF0066"/>
                </a:solidFill>
              </a:rPr>
              <a:t>Rule 2</a:t>
            </a:r>
            <a:r>
              <a:rPr lang="en-US" dirty="0" smtClean="0">
                <a:solidFill>
                  <a:srgbClr val="FF0066"/>
                </a:solidFill>
              </a:rPr>
              <a:t>.</a:t>
            </a:r>
            <a:r>
              <a:rPr lang="en-US" dirty="0" smtClean="0"/>
              <a:t>  All zeroes to the </a:t>
            </a:r>
            <a:r>
              <a:rPr lang="en-US" b="1" u="sng" dirty="0" smtClean="0"/>
              <a:t>left</a:t>
            </a:r>
            <a:r>
              <a:rPr lang="en-US" dirty="0" smtClean="0"/>
              <a:t> of a non-zero number are </a:t>
            </a:r>
            <a:r>
              <a:rPr lang="en-US" b="1" dirty="0" smtClean="0"/>
              <a:t>INSIGNIFICANT</a:t>
            </a:r>
            <a:r>
              <a:rPr lang="en-US" dirty="0" smtClean="0"/>
              <a:t> and do not matter.</a:t>
            </a:r>
            <a:br>
              <a:rPr lang="en-US" dirty="0" smtClean="0"/>
            </a:br>
            <a:endParaRPr lang="en-US" dirty="0" smtClean="0"/>
          </a:p>
          <a:p>
            <a:r>
              <a:rPr lang="en-US" b="1" u="sng" dirty="0" smtClean="0">
                <a:solidFill>
                  <a:srgbClr val="FF0066"/>
                </a:solidFill>
              </a:rPr>
              <a:t>Rule 3</a:t>
            </a:r>
            <a:r>
              <a:rPr lang="en-US" dirty="0" smtClean="0">
                <a:solidFill>
                  <a:srgbClr val="FF0066"/>
                </a:solidFill>
              </a:rPr>
              <a:t>.</a:t>
            </a:r>
            <a:r>
              <a:rPr lang="en-US" dirty="0" smtClean="0"/>
              <a:t>  All zeroes to the </a:t>
            </a:r>
            <a:r>
              <a:rPr lang="en-US" b="1" u="sng" dirty="0" smtClean="0"/>
              <a:t>right</a:t>
            </a:r>
            <a:r>
              <a:rPr lang="en-US" dirty="0" smtClean="0"/>
              <a:t> of a non-zero number are </a:t>
            </a:r>
            <a:r>
              <a:rPr lang="en-US" b="1" dirty="0" smtClean="0"/>
              <a:t>INSIGNIFICANT</a:t>
            </a:r>
            <a:r>
              <a:rPr lang="en-US" dirty="0" smtClean="0"/>
              <a:t> </a:t>
            </a:r>
            <a:r>
              <a:rPr lang="en-US" b="1" u="sng" dirty="0" smtClean="0"/>
              <a:t>unless</a:t>
            </a:r>
            <a:r>
              <a:rPr lang="en-US" dirty="0" smtClean="0"/>
              <a:t> there is a decimal point present.</a:t>
            </a:r>
            <a:br>
              <a:rPr lang="en-US" dirty="0" smtClean="0"/>
            </a:br>
            <a:endParaRPr lang="en-US" dirty="0" smtClean="0"/>
          </a:p>
          <a:p>
            <a:r>
              <a:rPr lang="en-US" b="1" u="sng" dirty="0" smtClean="0">
                <a:solidFill>
                  <a:srgbClr val="FF0066"/>
                </a:solidFill>
              </a:rPr>
              <a:t>Rule 4</a:t>
            </a:r>
            <a:r>
              <a:rPr lang="en-US" dirty="0" smtClean="0">
                <a:solidFill>
                  <a:srgbClr val="FF0066"/>
                </a:solidFill>
              </a:rPr>
              <a:t>.</a:t>
            </a:r>
            <a:r>
              <a:rPr lang="en-US" dirty="0" smtClean="0"/>
              <a:t>  All zeroes sandwiched between any numeral 1 – 9 is recognized as a </a:t>
            </a:r>
            <a:r>
              <a:rPr lang="en-US" b="1" dirty="0" smtClean="0"/>
              <a:t>SIGNIFICANT</a:t>
            </a:r>
            <a:r>
              <a:rPr lang="en-US" dirty="0" smtClean="0"/>
              <a:t> figure.</a:t>
            </a:r>
            <a:br>
              <a:rPr lang="en-US" dirty="0" smtClean="0"/>
            </a:br>
            <a:endParaRPr lang="en-US" dirty="0" smtClean="0"/>
          </a:p>
          <a:p>
            <a:r>
              <a:rPr lang="en-US" b="1" u="sng" dirty="0" smtClean="0">
                <a:solidFill>
                  <a:srgbClr val="FF0066"/>
                </a:solidFill>
              </a:rPr>
              <a:t>Rule 5</a:t>
            </a:r>
            <a:r>
              <a:rPr lang="en-US" dirty="0" smtClean="0">
                <a:solidFill>
                  <a:srgbClr val="FF0066"/>
                </a:solidFill>
              </a:rPr>
              <a:t>.</a:t>
            </a:r>
            <a:r>
              <a:rPr lang="en-US" dirty="0" smtClean="0"/>
              <a:t>  When multiplying, the number that has the least amount of significant figures controls the amount of significant figures the answer will have.</a:t>
            </a:r>
            <a:br>
              <a:rPr lang="en-US" dirty="0" smtClean="0"/>
            </a:br>
            <a:endParaRPr lang="en-US" dirty="0" smtClean="0"/>
          </a:p>
          <a:p>
            <a:r>
              <a:rPr lang="en-US" b="1" u="sng" dirty="0" smtClean="0">
                <a:solidFill>
                  <a:srgbClr val="FF0066"/>
                </a:solidFill>
              </a:rPr>
              <a:t>Rule 6</a:t>
            </a:r>
            <a:r>
              <a:rPr lang="en-US" dirty="0" smtClean="0">
                <a:solidFill>
                  <a:srgbClr val="FF0066"/>
                </a:solidFill>
              </a:rPr>
              <a:t>.</a:t>
            </a:r>
            <a:r>
              <a:rPr lang="en-US" dirty="0" smtClean="0"/>
              <a:t>  When dividing, the number that has the least amount of significant figures controls the amount of significant figures the answer will have.</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Figures</a:t>
            </a:r>
            <a:br>
              <a:rPr lang="en-US" dirty="0" smtClean="0"/>
            </a:br>
            <a:r>
              <a:rPr lang="en-US" dirty="0" smtClean="0"/>
              <a:t>Exercise</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How many significant figures are in the following numbers?</a:t>
            </a:r>
            <a:br>
              <a:rPr lang="en-US" dirty="0" smtClean="0"/>
            </a:br>
            <a:r>
              <a:rPr lang="en-US" dirty="0" smtClean="0"/>
              <a:t/>
            </a:r>
            <a:br>
              <a:rPr lang="en-US" dirty="0" smtClean="0"/>
            </a:br>
            <a:r>
              <a:rPr lang="en-US" dirty="0" smtClean="0">
                <a:solidFill>
                  <a:srgbClr val="FF0066"/>
                </a:solidFill>
              </a:rPr>
              <a:t>0.003</a:t>
            </a:r>
            <a:r>
              <a:rPr lang="en-US" dirty="0" smtClean="0"/>
              <a:t>		=	____________ sig fig</a:t>
            </a:r>
            <a:br>
              <a:rPr lang="en-US" dirty="0" smtClean="0"/>
            </a:br>
            <a:r>
              <a:rPr lang="en-US" dirty="0" smtClean="0"/>
              <a:t/>
            </a:r>
            <a:br>
              <a:rPr lang="en-US" dirty="0" smtClean="0"/>
            </a:br>
            <a:r>
              <a:rPr lang="en-US" dirty="0" smtClean="0">
                <a:solidFill>
                  <a:srgbClr val="FF0066"/>
                </a:solidFill>
              </a:rPr>
              <a:t>3.2 × 10</a:t>
            </a:r>
            <a:r>
              <a:rPr lang="en-US" baseline="30000" dirty="0" smtClean="0">
                <a:solidFill>
                  <a:srgbClr val="FF0066"/>
                </a:solidFill>
              </a:rPr>
              <a:t>3</a:t>
            </a:r>
            <a:r>
              <a:rPr lang="en-US" dirty="0" smtClean="0"/>
              <a:t>		=	____________ sig fig </a:t>
            </a:r>
            <a:br>
              <a:rPr lang="en-US" dirty="0" smtClean="0"/>
            </a:br>
            <a:r>
              <a:rPr lang="en-US" dirty="0" smtClean="0"/>
              <a:t/>
            </a:r>
            <a:br>
              <a:rPr lang="en-US" dirty="0" smtClean="0"/>
            </a:br>
            <a:r>
              <a:rPr lang="en-US" dirty="0" smtClean="0">
                <a:solidFill>
                  <a:srgbClr val="FF0066"/>
                </a:solidFill>
              </a:rPr>
              <a:t>302</a:t>
            </a:r>
            <a:r>
              <a:rPr lang="en-US" dirty="0" smtClean="0"/>
              <a:t>			=	____________ sig fig</a:t>
            </a:r>
            <a:br>
              <a:rPr lang="en-US" dirty="0" smtClean="0"/>
            </a:br>
            <a:r>
              <a:rPr lang="en-US" dirty="0" smtClean="0"/>
              <a:t/>
            </a:r>
            <a:br>
              <a:rPr lang="en-US" dirty="0" smtClean="0"/>
            </a:br>
            <a:r>
              <a:rPr lang="en-US" dirty="0" smtClean="0">
                <a:solidFill>
                  <a:srgbClr val="FF0066"/>
                </a:solidFill>
              </a:rPr>
              <a:t>320</a:t>
            </a:r>
            <a:r>
              <a:rPr lang="en-US" dirty="0" smtClean="0"/>
              <a:t>			=	____________ sig fig</a:t>
            </a:r>
            <a:br>
              <a:rPr lang="en-US" dirty="0" smtClean="0"/>
            </a:br>
            <a:r>
              <a:rPr lang="en-US" dirty="0" smtClean="0"/>
              <a:t/>
            </a:r>
            <a:br>
              <a:rPr lang="en-US" dirty="0" smtClean="0"/>
            </a:br>
            <a:r>
              <a:rPr lang="en-US" dirty="0" smtClean="0">
                <a:solidFill>
                  <a:srgbClr val="FF0066"/>
                </a:solidFill>
              </a:rPr>
              <a:t>0.0400</a:t>
            </a:r>
            <a:r>
              <a:rPr lang="en-US" dirty="0" smtClean="0"/>
              <a:t>		=	____________ sig fig</a:t>
            </a:r>
            <a:br>
              <a:rPr lang="en-US" dirty="0" smtClean="0"/>
            </a:br>
            <a:r>
              <a:rPr lang="en-US" dirty="0" smtClean="0"/>
              <a:t/>
            </a:r>
            <a:br>
              <a:rPr lang="en-US" dirty="0" smtClean="0"/>
            </a:br>
            <a:r>
              <a:rPr lang="en-US" dirty="0" smtClean="0">
                <a:solidFill>
                  <a:srgbClr val="FF0066"/>
                </a:solidFill>
              </a:rPr>
              <a:t>3000.</a:t>
            </a:r>
            <a:r>
              <a:rPr lang="en-US" dirty="0" smtClean="0"/>
              <a:t>		=	____________ sig fig</a:t>
            </a:r>
            <a:br>
              <a:rPr lang="en-US" dirty="0" smtClean="0"/>
            </a:br>
            <a:r>
              <a:rPr lang="en-US" dirty="0" smtClean="0"/>
              <a:t/>
            </a:r>
            <a:br>
              <a:rPr lang="en-US" dirty="0" smtClean="0"/>
            </a:br>
            <a:r>
              <a:rPr lang="en-US" dirty="0" smtClean="0">
                <a:solidFill>
                  <a:srgbClr val="FF0066"/>
                </a:solidFill>
              </a:rPr>
              <a:t>3000</a:t>
            </a:r>
            <a:r>
              <a:rPr lang="en-US" dirty="0" smtClean="0"/>
              <a:t>		=	____________ sig fig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ctr">
              <a:buNone/>
            </a:pPr>
            <a:endParaRPr lang="en-US" sz="2000" b="1" dirty="0" smtClean="0"/>
          </a:p>
          <a:p>
            <a:pPr algn="ctr">
              <a:buNone/>
            </a:pPr>
            <a:r>
              <a:rPr lang="en-US" sz="5400" dirty="0" smtClean="0"/>
              <a:t>Standard Notation</a:t>
            </a:r>
            <a:br>
              <a:rPr lang="en-US" sz="5400" dirty="0" smtClean="0"/>
            </a:br>
            <a:endParaRPr lang="en-US" sz="2000" dirty="0" smtClean="0"/>
          </a:p>
          <a:p>
            <a:r>
              <a:rPr lang="en-US" dirty="0" smtClean="0"/>
              <a:t>Numbers are shortened via a process known as </a:t>
            </a:r>
            <a:r>
              <a:rPr lang="en-US" b="1" dirty="0" smtClean="0"/>
              <a:t>standard notation.</a:t>
            </a:r>
            <a:br>
              <a:rPr lang="en-US" b="1" dirty="0" smtClean="0"/>
            </a:br>
            <a:r>
              <a:rPr lang="en-US" b="1" dirty="0" smtClean="0"/>
              <a:t/>
            </a:r>
            <a:br>
              <a:rPr lang="en-US" b="1" dirty="0" smtClean="0"/>
            </a:br>
            <a:r>
              <a:rPr lang="en-US" b="1" dirty="0" smtClean="0"/>
              <a:t>For example:  </a:t>
            </a:r>
            <a:br>
              <a:rPr lang="en-US" b="1" dirty="0" smtClean="0"/>
            </a:br>
            <a:r>
              <a:rPr lang="en-US" sz="2000" b="1" dirty="0" smtClean="0"/>
              <a:t/>
            </a:r>
            <a:br>
              <a:rPr lang="en-US" sz="2000" b="1" dirty="0" smtClean="0"/>
            </a:br>
            <a:r>
              <a:rPr lang="en-US" dirty="0" smtClean="0"/>
              <a:t>The number </a:t>
            </a:r>
            <a:r>
              <a:rPr lang="en-US" b="1" dirty="0" smtClean="0"/>
              <a:t>4000</a:t>
            </a:r>
            <a:r>
              <a:rPr lang="en-US" dirty="0" smtClean="0"/>
              <a:t> may be written as =  4  x  10  x  10  x  10  =  4  x  10</a:t>
            </a:r>
            <a:r>
              <a:rPr lang="en-US" baseline="30000" dirty="0" smtClean="0">
                <a:solidFill>
                  <a:srgbClr val="FF0000"/>
                </a:solidFill>
              </a:rPr>
              <a:t>3</a:t>
            </a:r>
            <a:r>
              <a:rPr lang="en-US" baseline="30000" dirty="0" smtClean="0"/>
              <a:t/>
            </a:r>
            <a:br>
              <a:rPr lang="en-US" baseline="30000" dirty="0" smtClean="0"/>
            </a:br>
            <a:r>
              <a:rPr lang="en-US" baseline="30000" dirty="0" smtClean="0"/>
              <a:t/>
            </a:r>
            <a:br>
              <a:rPr lang="en-US" baseline="30000" dirty="0" smtClean="0"/>
            </a:br>
            <a:r>
              <a:rPr lang="en-US" dirty="0" smtClean="0"/>
              <a:t>The number </a:t>
            </a:r>
            <a:r>
              <a:rPr lang="en-US" b="1" dirty="0" smtClean="0"/>
              <a:t>0.4</a:t>
            </a:r>
            <a:r>
              <a:rPr lang="en-US" dirty="0" smtClean="0"/>
              <a:t> may be written as  =  4/10  =  4/10</a:t>
            </a:r>
            <a:r>
              <a:rPr lang="en-US" baseline="30000" dirty="0" smtClean="0"/>
              <a:t>1</a:t>
            </a:r>
            <a:r>
              <a:rPr lang="en-US" dirty="0" smtClean="0"/>
              <a:t>  =  4 x 10</a:t>
            </a:r>
            <a:r>
              <a:rPr lang="en-US" baseline="30000" dirty="0" smtClean="0">
                <a:solidFill>
                  <a:srgbClr val="FF0000"/>
                </a:solidFill>
              </a:rPr>
              <a:t>-1</a:t>
            </a:r>
          </a:p>
          <a:p>
            <a:endParaRPr lang="en-US" baseline="30000" dirty="0" smtClean="0">
              <a:solidFill>
                <a:srgbClr val="FF0000"/>
              </a:solidFill>
            </a:endParaRPr>
          </a:p>
          <a:p>
            <a:r>
              <a:rPr lang="en-US" dirty="0" smtClean="0"/>
              <a:t>The small figures </a:t>
            </a:r>
            <a:r>
              <a:rPr lang="en-US" dirty="0" smtClean="0">
                <a:solidFill>
                  <a:srgbClr val="FF0000"/>
                </a:solidFill>
              </a:rPr>
              <a:t>-1 </a:t>
            </a:r>
            <a:r>
              <a:rPr lang="en-US" dirty="0" smtClean="0"/>
              <a:t>and</a:t>
            </a:r>
            <a:r>
              <a:rPr lang="en-US" dirty="0" smtClean="0">
                <a:solidFill>
                  <a:srgbClr val="FF0000"/>
                </a:solidFill>
              </a:rPr>
              <a:t> 3</a:t>
            </a:r>
            <a:r>
              <a:rPr lang="en-US" dirty="0" smtClean="0"/>
              <a:t>, are called a power of ten or </a:t>
            </a:r>
            <a:r>
              <a:rPr lang="en-US" b="1" dirty="0" smtClean="0"/>
              <a:t>exponents</a:t>
            </a:r>
            <a:r>
              <a:rPr lang="en-US" dirty="0" smtClean="0"/>
              <a:t> and gives the number of times the number has to be multiplied by 10 </a:t>
            </a:r>
            <a:r>
              <a:rPr lang="en-US" b="1" i="1" dirty="0" smtClean="0"/>
              <a:t>if</a:t>
            </a:r>
            <a:r>
              <a:rPr lang="en-US" b="1" dirty="0" smtClean="0"/>
              <a:t> </a:t>
            </a:r>
            <a:r>
              <a:rPr lang="en-US" dirty="0" smtClean="0"/>
              <a:t>the power is </a:t>
            </a:r>
            <a:r>
              <a:rPr lang="en-US" b="1" u="sng" dirty="0" smtClean="0"/>
              <a:t>GREATER</a:t>
            </a:r>
            <a:r>
              <a:rPr lang="en-US" dirty="0" smtClean="0"/>
              <a:t> than 1, and the number of times it has to be divided by 10 </a:t>
            </a:r>
            <a:r>
              <a:rPr lang="en-US" b="1" i="1" dirty="0" smtClean="0"/>
              <a:t>if</a:t>
            </a:r>
            <a:r>
              <a:rPr lang="en-US" dirty="0" smtClean="0"/>
              <a:t> the power is </a:t>
            </a:r>
            <a:r>
              <a:rPr lang="en-US" b="1" u="sng" dirty="0" smtClean="0"/>
              <a:t>LESS</a:t>
            </a:r>
            <a:r>
              <a:rPr lang="en-US" dirty="0" smtClean="0"/>
              <a:t> than 1.  </a:t>
            </a:r>
          </a:p>
          <a:p>
            <a:endParaRPr lang="en-US" dirty="0" smtClean="0"/>
          </a:p>
          <a:p>
            <a:r>
              <a:rPr lang="en-US" dirty="0" smtClean="0"/>
              <a:t>Please note that any number to the power of zero is equal to 1.  </a:t>
            </a:r>
            <a:br>
              <a:rPr lang="en-US" dirty="0" smtClean="0"/>
            </a:br>
            <a:r>
              <a:rPr lang="en-US" dirty="0" smtClean="0"/>
              <a:t/>
            </a:r>
            <a:br>
              <a:rPr lang="en-US" dirty="0" smtClean="0"/>
            </a:br>
            <a:r>
              <a:rPr lang="en-US" b="1" dirty="0" smtClean="0"/>
              <a:t>For example:</a:t>
            </a:r>
            <a:r>
              <a:rPr lang="en-US" dirty="0" smtClean="0"/>
              <a:t/>
            </a:r>
            <a:br>
              <a:rPr lang="en-US" dirty="0" smtClean="0"/>
            </a:br>
            <a:r>
              <a:rPr lang="en-US" dirty="0" smtClean="0"/>
              <a:t/>
            </a:r>
            <a:br>
              <a:rPr lang="en-US" dirty="0" smtClean="0"/>
            </a:br>
            <a:r>
              <a:rPr lang="en-US" dirty="0" smtClean="0"/>
              <a:t> </a:t>
            </a:r>
            <a:r>
              <a:rPr lang="en-US" b="1" dirty="0" smtClean="0"/>
              <a:t>10</a:t>
            </a:r>
            <a:r>
              <a:rPr lang="en-US" b="1" baseline="30000" dirty="0" smtClean="0"/>
              <a:t>0</a:t>
            </a:r>
            <a:r>
              <a:rPr lang="en-US" b="1" dirty="0" smtClean="0"/>
              <a:t> = 1      OR     2</a:t>
            </a:r>
            <a:r>
              <a:rPr lang="en-US" b="1" baseline="30000" dirty="0" smtClean="0"/>
              <a:t>0</a:t>
            </a:r>
            <a:r>
              <a:rPr lang="en-US" b="1" dirty="0" smtClean="0"/>
              <a:t> = 1</a:t>
            </a:r>
            <a:br>
              <a:rPr lang="en-US" b="1" dirty="0" smtClean="0"/>
            </a:b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endParaRPr lang="en-US" sz="2000" b="1" dirty="0" smtClean="0"/>
          </a:p>
          <a:p>
            <a:pPr algn="ctr">
              <a:buNone/>
            </a:pPr>
            <a:r>
              <a:rPr lang="en-US" sz="5400" dirty="0" smtClean="0"/>
              <a:t>Standard Notation</a:t>
            </a:r>
            <a:br>
              <a:rPr lang="en-US" sz="5400" dirty="0" smtClean="0"/>
            </a:br>
            <a:endParaRPr lang="en-US" sz="2000" dirty="0" smtClean="0"/>
          </a:p>
          <a:p>
            <a:r>
              <a:rPr lang="en-US" b="1" dirty="0" smtClean="0">
                <a:solidFill>
                  <a:srgbClr val="7030A0"/>
                </a:solidFill>
              </a:rPr>
              <a:t>10</a:t>
            </a:r>
            <a:r>
              <a:rPr lang="en-US" b="1" baseline="30000" dirty="0" smtClean="0">
                <a:solidFill>
                  <a:srgbClr val="7030A0"/>
                </a:solidFill>
              </a:rPr>
              <a:t>-3</a:t>
            </a:r>
            <a:r>
              <a:rPr lang="en-US" b="1" dirty="0" smtClean="0">
                <a:solidFill>
                  <a:srgbClr val="7030A0"/>
                </a:solidFill>
              </a:rPr>
              <a:t> = 0.001 ~  </a:t>
            </a:r>
            <a:r>
              <a:rPr lang="en-US" sz="1800" b="1" dirty="0" smtClean="0">
                <a:solidFill>
                  <a:srgbClr val="7030A0"/>
                </a:solidFill>
              </a:rPr>
              <a:t>This is saying 1 is to be divided by 10 × 10 × 10 = 1000.</a:t>
            </a: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10</a:t>
            </a:r>
            <a:r>
              <a:rPr lang="en-US" b="1" baseline="30000" dirty="0" smtClean="0">
                <a:solidFill>
                  <a:srgbClr val="7030A0"/>
                </a:solidFill>
              </a:rPr>
              <a:t>-2</a:t>
            </a:r>
            <a:r>
              <a:rPr lang="en-US" b="1" dirty="0" smtClean="0">
                <a:solidFill>
                  <a:srgbClr val="7030A0"/>
                </a:solidFill>
              </a:rPr>
              <a:t> = 0.01 ~  </a:t>
            </a:r>
            <a:r>
              <a:rPr lang="en-US" sz="1800" b="1" dirty="0" smtClean="0">
                <a:solidFill>
                  <a:srgbClr val="7030A0"/>
                </a:solidFill>
              </a:rPr>
              <a:t>This is saying 1 is to be divided by 10 × 10 = 100</a:t>
            </a: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10</a:t>
            </a:r>
            <a:r>
              <a:rPr lang="en-US" b="1" baseline="30000" dirty="0" smtClean="0">
                <a:solidFill>
                  <a:srgbClr val="7030A0"/>
                </a:solidFill>
              </a:rPr>
              <a:t>-1</a:t>
            </a:r>
            <a:r>
              <a:rPr lang="en-US" b="1" dirty="0" smtClean="0">
                <a:solidFill>
                  <a:srgbClr val="7030A0"/>
                </a:solidFill>
              </a:rPr>
              <a:t> = 0.1 ~  </a:t>
            </a:r>
            <a:r>
              <a:rPr lang="en-US" sz="1800" b="1" dirty="0" smtClean="0">
                <a:solidFill>
                  <a:srgbClr val="7030A0"/>
                </a:solidFill>
              </a:rPr>
              <a:t>This is saying 1 is to be divided by 10.</a:t>
            </a: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t>10</a:t>
            </a:r>
            <a:r>
              <a:rPr lang="en-US" b="1" baseline="30000" dirty="0" smtClean="0"/>
              <a:t>0</a:t>
            </a:r>
            <a:r>
              <a:rPr lang="en-US" b="1" dirty="0" smtClean="0"/>
              <a:t> = 1 ~  </a:t>
            </a:r>
            <a:r>
              <a:rPr lang="en-US" sz="1800" b="1" dirty="0" smtClean="0"/>
              <a:t>This is saying 1 has nothing to be multiplied by.</a:t>
            </a:r>
            <a:r>
              <a:rPr lang="en-US" b="1" dirty="0" smtClean="0"/>
              <a:t/>
            </a:r>
            <a:br>
              <a:rPr lang="en-US" b="1" dirty="0" smtClean="0"/>
            </a:br>
            <a:r>
              <a:rPr lang="en-US" b="1" dirty="0" smtClean="0"/>
              <a:t/>
            </a:r>
            <a:br>
              <a:rPr lang="en-US" b="1" dirty="0" smtClean="0"/>
            </a:br>
            <a:r>
              <a:rPr lang="en-US" b="1" dirty="0" smtClean="0">
                <a:solidFill>
                  <a:srgbClr val="FF0066"/>
                </a:solidFill>
              </a:rPr>
              <a:t>10</a:t>
            </a:r>
            <a:r>
              <a:rPr lang="en-US" b="1" baseline="30000" dirty="0" smtClean="0">
                <a:solidFill>
                  <a:srgbClr val="FF0066"/>
                </a:solidFill>
              </a:rPr>
              <a:t>1</a:t>
            </a:r>
            <a:r>
              <a:rPr lang="en-US" b="1" dirty="0" smtClean="0">
                <a:solidFill>
                  <a:srgbClr val="FF0066"/>
                </a:solidFill>
              </a:rPr>
              <a:t> = 10 ~ </a:t>
            </a:r>
            <a:r>
              <a:rPr lang="en-US" sz="1800" b="1" dirty="0" smtClean="0">
                <a:solidFill>
                  <a:srgbClr val="FF0066"/>
                </a:solidFill>
              </a:rPr>
              <a:t>This is saying 1 is to be multiplied by 10 only once.</a:t>
            </a:r>
            <a:r>
              <a:rPr lang="en-US" b="1" dirty="0" smtClean="0">
                <a:solidFill>
                  <a:srgbClr val="FF0066"/>
                </a:solidFill>
              </a:rPr>
              <a:t/>
            </a:r>
            <a:br>
              <a:rPr lang="en-US" b="1" dirty="0" smtClean="0">
                <a:solidFill>
                  <a:srgbClr val="FF0066"/>
                </a:solidFill>
              </a:rPr>
            </a:br>
            <a:r>
              <a:rPr lang="en-US" b="1" dirty="0" smtClean="0">
                <a:solidFill>
                  <a:srgbClr val="FF0066"/>
                </a:solidFill>
              </a:rPr>
              <a:t/>
            </a:r>
            <a:br>
              <a:rPr lang="en-US" b="1" dirty="0" smtClean="0">
                <a:solidFill>
                  <a:srgbClr val="FF0066"/>
                </a:solidFill>
              </a:rPr>
            </a:br>
            <a:r>
              <a:rPr lang="en-US" b="1" dirty="0" smtClean="0">
                <a:solidFill>
                  <a:srgbClr val="FF0066"/>
                </a:solidFill>
              </a:rPr>
              <a:t>10</a:t>
            </a:r>
            <a:r>
              <a:rPr lang="en-US" b="1" baseline="30000" dirty="0" smtClean="0">
                <a:solidFill>
                  <a:srgbClr val="FF0066"/>
                </a:solidFill>
              </a:rPr>
              <a:t>2</a:t>
            </a:r>
            <a:r>
              <a:rPr lang="en-US" b="1" dirty="0" smtClean="0">
                <a:solidFill>
                  <a:srgbClr val="FF0066"/>
                </a:solidFill>
              </a:rPr>
              <a:t> = 100 ~  </a:t>
            </a:r>
            <a:r>
              <a:rPr lang="en-US" sz="1800" b="1" dirty="0" smtClean="0">
                <a:solidFill>
                  <a:srgbClr val="FF0066"/>
                </a:solidFill>
              </a:rPr>
              <a:t>This is saying 1 is to be multiplied by 10 twice.</a:t>
            </a:r>
            <a:r>
              <a:rPr lang="en-US" b="1" dirty="0" smtClean="0">
                <a:solidFill>
                  <a:srgbClr val="FF0066"/>
                </a:solidFill>
              </a:rPr>
              <a:t/>
            </a:r>
            <a:br>
              <a:rPr lang="en-US" b="1" dirty="0" smtClean="0">
                <a:solidFill>
                  <a:srgbClr val="FF0066"/>
                </a:solidFill>
              </a:rPr>
            </a:br>
            <a:r>
              <a:rPr lang="en-US" b="1" dirty="0" smtClean="0">
                <a:solidFill>
                  <a:srgbClr val="FF0066"/>
                </a:solidFill>
              </a:rPr>
              <a:t/>
            </a:r>
            <a:br>
              <a:rPr lang="en-US" b="1" dirty="0" smtClean="0">
                <a:solidFill>
                  <a:srgbClr val="FF0066"/>
                </a:solidFill>
              </a:rPr>
            </a:br>
            <a:r>
              <a:rPr lang="en-US" b="1" dirty="0" smtClean="0">
                <a:solidFill>
                  <a:srgbClr val="FF0066"/>
                </a:solidFill>
              </a:rPr>
              <a:t>10</a:t>
            </a:r>
            <a:r>
              <a:rPr lang="en-US" b="1" baseline="30000" dirty="0" smtClean="0">
                <a:solidFill>
                  <a:srgbClr val="FF0066"/>
                </a:solidFill>
              </a:rPr>
              <a:t>3</a:t>
            </a:r>
            <a:r>
              <a:rPr lang="en-US" b="1" dirty="0" smtClean="0">
                <a:solidFill>
                  <a:srgbClr val="FF0066"/>
                </a:solidFill>
              </a:rPr>
              <a:t> = 1000 ~ </a:t>
            </a:r>
            <a:r>
              <a:rPr lang="en-US" sz="1800" b="1" dirty="0" smtClean="0">
                <a:solidFill>
                  <a:srgbClr val="FF0066"/>
                </a:solidFill>
              </a:rPr>
              <a:t>This is saying 1 is to be multiplied by 10 three times.</a:t>
            </a:r>
            <a:endParaRPr lang="en-US" dirty="0" smtClean="0">
              <a:solidFill>
                <a:srgbClr val="FF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Notation</a:t>
            </a:r>
            <a:br>
              <a:rPr lang="en-US" dirty="0" smtClean="0"/>
            </a:br>
            <a:r>
              <a:rPr lang="en-US" dirty="0" smtClean="0"/>
              <a:t>Exercise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Write the following in standard notation.</a:t>
            </a:r>
            <a:br>
              <a:rPr lang="en-US" dirty="0" smtClean="0"/>
            </a:br>
            <a:r>
              <a:rPr lang="en-US" dirty="0" smtClean="0"/>
              <a:t/>
            </a:r>
            <a:br>
              <a:rPr lang="en-US" dirty="0" smtClean="0"/>
            </a:br>
            <a:r>
              <a:rPr lang="en-US" dirty="0" smtClean="0"/>
              <a:t>800 000		=		_______</a:t>
            </a:r>
            <a:br>
              <a:rPr lang="en-US" dirty="0" smtClean="0"/>
            </a:br>
            <a:r>
              <a:rPr lang="en-US" dirty="0" smtClean="0"/>
              <a:t/>
            </a:r>
            <a:br>
              <a:rPr lang="en-US" dirty="0" smtClean="0"/>
            </a:br>
            <a:r>
              <a:rPr lang="en-US" dirty="0" smtClean="0"/>
              <a:t>7 952		=		_______</a:t>
            </a:r>
            <a:br>
              <a:rPr lang="en-US" dirty="0" smtClean="0"/>
            </a:br>
            <a:r>
              <a:rPr lang="en-US" dirty="0" smtClean="0"/>
              <a:t/>
            </a:r>
            <a:br>
              <a:rPr lang="en-US" dirty="0" smtClean="0"/>
            </a:br>
            <a:r>
              <a:rPr lang="en-US" dirty="0" smtClean="0"/>
              <a:t>320		=		_______</a:t>
            </a:r>
            <a:br>
              <a:rPr lang="en-US" dirty="0" smtClean="0"/>
            </a:br>
            <a:r>
              <a:rPr lang="en-US" dirty="0" smtClean="0"/>
              <a:t/>
            </a:r>
            <a:br>
              <a:rPr lang="en-US" dirty="0" smtClean="0"/>
            </a:br>
            <a:r>
              <a:rPr lang="en-US" dirty="0" smtClean="0"/>
              <a:t>20 136		=		_______</a:t>
            </a:r>
            <a:br>
              <a:rPr lang="en-US" dirty="0" smtClean="0"/>
            </a:br>
            <a:r>
              <a:rPr lang="en-US" dirty="0" smtClean="0"/>
              <a:t/>
            </a:r>
            <a:br>
              <a:rPr lang="en-US" dirty="0" smtClean="0"/>
            </a:br>
            <a:r>
              <a:rPr lang="en-US" dirty="0" smtClean="0"/>
              <a:t>3 026		=		_______</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lated image"/>
          <p:cNvPicPr>
            <a:picLocks noChangeAspect="1" noChangeArrowheads="1"/>
          </p:cNvPicPr>
          <p:nvPr/>
        </p:nvPicPr>
        <p:blipFill>
          <a:blip r:embed="rId2" cstate="print"/>
          <a:srcRect/>
          <a:stretch>
            <a:fillRect/>
          </a:stretch>
        </p:blipFill>
        <p:spPr bwMode="auto">
          <a:xfrm>
            <a:off x="6324600" y="1828800"/>
            <a:ext cx="2667000" cy="2667000"/>
          </a:xfrm>
          <a:prstGeom prst="rect">
            <a:avLst/>
          </a:prstGeom>
          <a:noFill/>
        </p:spPr>
      </p:pic>
      <p:sp>
        <p:nvSpPr>
          <p:cNvPr id="3" name="Content Placeholder 2"/>
          <p:cNvSpPr>
            <a:spLocks noGrp="1"/>
          </p:cNvSpPr>
          <p:nvPr>
            <p:ph idx="1"/>
          </p:nvPr>
        </p:nvSpPr>
        <p:spPr>
          <a:xfrm>
            <a:off x="0" y="0"/>
            <a:ext cx="9144000" cy="7162800"/>
          </a:xfrm>
        </p:spPr>
        <p:txBody>
          <a:bodyPr>
            <a:normAutofit fontScale="92500" lnSpcReduction="20000"/>
          </a:bodyPr>
          <a:lstStyle/>
          <a:p>
            <a:pPr algn="ctr">
              <a:buNone/>
            </a:pPr>
            <a:r>
              <a:rPr lang="en-US" b="1" dirty="0" smtClean="0"/>
              <a:t/>
            </a:r>
            <a:br>
              <a:rPr lang="en-US" b="1" dirty="0" smtClean="0"/>
            </a:br>
            <a:r>
              <a:rPr lang="en-US" b="1" dirty="0" smtClean="0"/>
              <a:t>Physical Quantities</a:t>
            </a:r>
            <a:br>
              <a:rPr lang="en-US" b="1" dirty="0" smtClean="0"/>
            </a:br>
            <a:endParaRPr lang="en-US" b="1" dirty="0" smtClean="0"/>
          </a:p>
          <a:p>
            <a:r>
              <a:rPr lang="en-US" sz="2800" dirty="0" smtClean="0"/>
              <a:t>A </a:t>
            </a:r>
            <a:r>
              <a:rPr lang="en-US" sz="2800" b="1" dirty="0" smtClean="0"/>
              <a:t>physical quantity</a:t>
            </a:r>
            <a:r>
              <a:rPr lang="en-US" sz="2800" dirty="0" smtClean="0"/>
              <a:t> is one which can be measured.</a:t>
            </a:r>
            <a:br>
              <a:rPr lang="en-US" sz="2800" dirty="0" smtClean="0"/>
            </a:br>
            <a:endParaRPr lang="en-US" sz="2800" dirty="0" smtClean="0"/>
          </a:p>
          <a:p>
            <a:r>
              <a:rPr lang="en-US" sz="2800" dirty="0" smtClean="0"/>
              <a:t>Physical quantities have </a:t>
            </a:r>
            <a:r>
              <a:rPr lang="en-US" sz="2800" b="1" u="sng" dirty="0" smtClean="0"/>
              <a:t>numerical magnitude</a:t>
            </a:r>
            <a:r>
              <a:rPr lang="en-US" sz="2800" dirty="0" smtClean="0"/>
              <a:t> and </a:t>
            </a:r>
            <a:r>
              <a:rPr lang="en-US" sz="2800" b="1" u="sng" dirty="0" smtClean="0"/>
              <a:t>unit</a:t>
            </a:r>
            <a:r>
              <a:rPr lang="en-US" sz="2800" dirty="0" smtClean="0"/>
              <a:t>.  </a:t>
            </a:r>
            <a:br>
              <a:rPr lang="en-US" sz="2800" dirty="0" smtClean="0"/>
            </a:br>
            <a:r>
              <a:rPr lang="en-US" sz="2800" dirty="0" smtClean="0"/>
              <a:t/>
            </a:r>
            <a:br>
              <a:rPr lang="en-US" sz="2800" dirty="0" smtClean="0"/>
            </a:br>
            <a:r>
              <a:rPr lang="en-US" sz="2800" dirty="0" smtClean="0"/>
              <a:t>For example, in the picture, the mass of the </a:t>
            </a:r>
            <a:br>
              <a:rPr lang="en-US" sz="2800" dirty="0" smtClean="0"/>
            </a:br>
            <a:r>
              <a:rPr lang="en-US" sz="2800" dirty="0" smtClean="0"/>
              <a:t>Long Grain Rice bag is 25 kg.  Here, </a:t>
            </a:r>
            <a:r>
              <a:rPr lang="en-US" sz="2800" b="1" dirty="0" smtClean="0"/>
              <a:t>25</a:t>
            </a:r>
            <a:r>
              <a:rPr lang="en-US" sz="2800" dirty="0" smtClean="0"/>
              <a:t> is the</a:t>
            </a:r>
            <a:br>
              <a:rPr lang="en-US" sz="2800" dirty="0" smtClean="0"/>
            </a:br>
            <a:r>
              <a:rPr lang="en-US" sz="2800" dirty="0" smtClean="0"/>
              <a:t>numerical magnitude and </a:t>
            </a:r>
            <a:r>
              <a:rPr lang="en-US" sz="2800" b="1" dirty="0" smtClean="0"/>
              <a:t>kg</a:t>
            </a:r>
            <a:r>
              <a:rPr lang="en-US" sz="2800" dirty="0" smtClean="0"/>
              <a:t> is the unit.  </a:t>
            </a:r>
            <a:br>
              <a:rPr lang="en-US" sz="2800" dirty="0" smtClean="0"/>
            </a:br>
            <a:r>
              <a:rPr lang="en-US" sz="2800" dirty="0" smtClean="0"/>
              <a:t>It would be meaningless to state one</a:t>
            </a:r>
            <a:br>
              <a:rPr lang="en-US" sz="2800" dirty="0" smtClean="0"/>
            </a:br>
            <a:r>
              <a:rPr lang="en-US" sz="2800" dirty="0" smtClean="0"/>
              <a:t>without the other in this case.</a:t>
            </a:r>
            <a:br>
              <a:rPr lang="en-US" sz="2800" dirty="0" smtClean="0"/>
            </a:br>
            <a:endParaRPr lang="en-US" sz="2800" dirty="0" smtClean="0"/>
          </a:p>
          <a:p>
            <a:r>
              <a:rPr lang="en-US" sz="2800" dirty="0" smtClean="0"/>
              <a:t>A </a:t>
            </a:r>
            <a:r>
              <a:rPr lang="en-US" sz="2800" b="1" dirty="0" smtClean="0"/>
              <a:t>unit</a:t>
            </a:r>
            <a:r>
              <a:rPr lang="en-US" sz="2800" dirty="0" smtClean="0"/>
              <a:t> is a quantity chosen as a standard in terms</a:t>
            </a:r>
            <a:br>
              <a:rPr lang="en-US" sz="2800" dirty="0" smtClean="0"/>
            </a:br>
            <a:r>
              <a:rPr lang="en-US" sz="2800" dirty="0" smtClean="0"/>
              <a:t>of which other quantities may be expressed.</a:t>
            </a:r>
            <a:br>
              <a:rPr lang="en-US" sz="2800" dirty="0" smtClean="0"/>
            </a:br>
            <a:endParaRPr lang="en-US" sz="2800" dirty="0" smtClean="0"/>
          </a:p>
          <a:p>
            <a:r>
              <a:rPr lang="en-US" sz="2800" dirty="0" smtClean="0"/>
              <a:t>There are </a:t>
            </a:r>
            <a:r>
              <a:rPr lang="en-US" sz="2800" b="1" dirty="0" smtClean="0"/>
              <a:t>TWO</a:t>
            </a:r>
            <a:r>
              <a:rPr lang="en-US" sz="2800" dirty="0" smtClean="0"/>
              <a:t> types of physical quantities:</a:t>
            </a:r>
            <a:br>
              <a:rPr lang="en-US" sz="2800" dirty="0" smtClean="0"/>
            </a:br>
            <a:r>
              <a:rPr lang="en-US" sz="2800" dirty="0" smtClean="0"/>
              <a:t>1.  </a:t>
            </a:r>
            <a:r>
              <a:rPr lang="en-US" sz="2800" b="1" dirty="0" smtClean="0"/>
              <a:t>BASE</a:t>
            </a:r>
            <a:r>
              <a:rPr lang="en-US" sz="2800" dirty="0" smtClean="0"/>
              <a:t> quantities and</a:t>
            </a:r>
            <a:br>
              <a:rPr lang="en-US" sz="2800" dirty="0" smtClean="0"/>
            </a:br>
            <a:r>
              <a:rPr lang="en-US" sz="2800" dirty="0" smtClean="0"/>
              <a:t>2.  </a:t>
            </a:r>
            <a:r>
              <a:rPr lang="en-US" sz="2800" b="1" dirty="0" smtClean="0"/>
              <a:t>DERIVED</a:t>
            </a:r>
            <a:r>
              <a:rPr lang="en-US" sz="2800" dirty="0" smtClean="0"/>
              <a:t> quantities</a:t>
            </a:r>
            <a:br>
              <a:rPr lang="en-US" sz="2800" dirty="0" smtClean="0"/>
            </a:br>
            <a:r>
              <a:rPr lang="en-US" sz="2800"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Notation</a:t>
            </a:r>
            <a:br>
              <a:rPr lang="en-US" dirty="0" smtClean="0"/>
            </a:br>
            <a:r>
              <a:rPr lang="en-US" dirty="0" smtClean="0"/>
              <a:t>Exercise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Write the following in standard notation.</a:t>
            </a:r>
            <a:br>
              <a:rPr lang="en-US" dirty="0" smtClean="0"/>
            </a:br>
            <a:r>
              <a:rPr lang="en-US" dirty="0" smtClean="0"/>
              <a:t/>
            </a:r>
            <a:br>
              <a:rPr lang="en-US" dirty="0" smtClean="0"/>
            </a:br>
            <a:r>
              <a:rPr lang="en-US" dirty="0" smtClean="0"/>
              <a:t>0.62		=		_______</a:t>
            </a:r>
            <a:br>
              <a:rPr lang="en-US" dirty="0" smtClean="0"/>
            </a:br>
            <a:r>
              <a:rPr lang="en-US" dirty="0" smtClean="0"/>
              <a:t/>
            </a:r>
            <a:br>
              <a:rPr lang="en-US" dirty="0" smtClean="0"/>
            </a:br>
            <a:r>
              <a:rPr lang="en-US" dirty="0" smtClean="0"/>
              <a:t>893.8		=		_______</a:t>
            </a:r>
            <a:br>
              <a:rPr lang="en-US" dirty="0" smtClean="0"/>
            </a:br>
            <a:r>
              <a:rPr lang="en-US" dirty="0" smtClean="0"/>
              <a:t/>
            </a:r>
            <a:br>
              <a:rPr lang="en-US" dirty="0" smtClean="0"/>
            </a:br>
            <a:r>
              <a:rPr lang="en-US" dirty="0" smtClean="0"/>
              <a:t>7.40		=		_______</a:t>
            </a:r>
            <a:br>
              <a:rPr lang="en-US" dirty="0" smtClean="0"/>
            </a:br>
            <a:r>
              <a:rPr lang="en-US" dirty="0" smtClean="0"/>
              <a:t/>
            </a:r>
            <a:br>
              <a:rPr lang="en-US" dirty="0" smtClean="0"/>
            </a:br>
            <a:r>
              <a:rPr lang="en-US" dirty="0" smtClean="0"/>
              <a:t>0.080052		=		_______</a:t>
            </a:r>
            <a:br>
              <a:rPr lang="en-US" dirty="0" smtClean="0"/>
            </a:br>
            <a:r>
              <a:rPr lang="en-US" dirty="0" smtClean="0"/>
              <a:t/>
            </a:r>
            <a:br>
              <a:rPr lang="en-US" dirty="0" smtClean="0"/>
            </a:br>
            <a:r>
              <a:rPr lang="en-US" dirty="0" smtClean="0"/>
              <a:t>60.01		=		_______</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Conversions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Sometimes quantities may need to be converted from one unit to another in order to:</a:t>
            </a:r>
            <a:br>
              <a:rPr lang="en-US" dirty="0" smtClean="0"/>
            </a:br>
            <a:r>
              <a:rPr lang="en-US" dirty="0" smtClean="0"/>
              <a:t/>
            </a:r>
            <a:br>
              <a:rPr lang="en-US" dirty="0" smtClean="0"/>
            </a:br>
            <a:r>
              <a:rPr lang="en-US" dirty="0" smtClean="0"/>
              <a:t>a.  make the quantity neater to look at or smaller for example 1000 g may be written as 1 kg</a:t>
            </a:r>
            <a:br>
              <a:rPr lang="en-US" dirty="0" smtClean="0"/>
            </a:br>
            <a:r>
              <a:rPr lang="en-US" dirty="0" smtClean="0"/>
              <a:t/>
            </a:r>
            <a:br>
              <a:rPr lang="en-US" dirty="0" smtClean="0"/>
            </a:br>
            <a:r>
              <a:rPr lang="en-US" dirty="0" smtClean="0"/>
              <a:t>OR</a:t>
            </a:r>
            <a:br>
              <a:rPr lang="en-US" dirty="0" smtClean="0"/>
            </a:br>
            <a:r>
              <a:rPr lang="en-US" dirty="0" smtClean="0"/>
              <a:t/>
            </a:r>
            <a:br>
              <a:rPr lang="en-US" dirty="0" smtClean="0"/>
            </a:br>
            <a:r>
              <a:rPr lang="en-US" dirty="0" smtClean="0"/>
              <a:t>b. relate it to any given situation for example instead of  saying 20 miles per hour (mil/h) one might want to say approximately 32 kilometers per hour (km/h).</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Conversions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Converting from a quantity with a </a:t>
            </a:r>
            <a:r>
              <a:rPr lang="en-US" b="1" dirty="0" smtClean="0"/>
              <a:t>coined</a:t>
            </a:r>
            <a:r>
              <a:rPr lang="en-US" dirty="0" smtClean="0"/>
              <a:t> unit to another quantity with an </a:t>
            </a:r>
            <a:r>
              <a:rPr lang="en-US" b="1" dirty="0" smtClean="0"/>
              <a:t>un-coined</a:t>
            </a:r>
            <a:r>
              <a:rPr lang="en-US" dirty="0" smtClean="0"/>
              <a:t> unit with the same base is simple.</a:t>
            </a:r>
          </a:p>
          <a:p>
            <a:endParaRPr lang="en-US" dirty="0" smtClean="0"/>
          </a:p>
          <a:p>
            <a:r>
              <a:rPr lang="en-US" dirty="0" smtClean="0"/>
              <a:t>A quantity with a coined unit is one which is preceded by a prefix for </a:t>
            </a:r>
            <a:r>
              <a:rPr lang="en-US" dirty="0" err="1" smtClean="0"/>
              <a:t>eg</a:t>
            </a:r>
            <a:r>
              <a:rPr lang="en-US" dirty="0" smtClean="0"/>
              <a:t>. </a:t>
            </a:r>
            <a:r>
              <a:rPr lang="en-US" b="1" dirty="0" smtClean="0">
                <a:solidFill>
                  <a:srgbClr val="FF0000"/>
                </a:solidFill>
              </a:rPr>
              <a:t>c</a:t>
            </a:r>
            <a:r>
              <a:rPr lang="en-US" dirty="0" smtClean="0"/>
              <a:t>m, </a:t>
            </a:r>
            <a:r>
              <a:rPr lang="en-US" b="1" dirty="0" smtClean="0">
                <a:solidFill>
                  <a:srgbClr val="FF0000"/>
                </a:solidFill>
              </a:rPr>
              <a:t>m</a:t>
            </a:r>
            <a:r>
              <a:rPr lang="en-US" dirty="0" smtClean="0"/>
              <a:t>m, </a:t>
            </a:r>
            <a:r>
              <a:rPr lang="en-US" b="1" dirty="0" smtClean="0">
                <a:solidFill>
                  <a:srgbClr val="FF0000"/>
                </a:solidFill>
              </a:rPr>
              <a:t>n</a:t>
            </a:r>
            <a:r>
              <a:rPr lang="en-US" dirty="0" smtClean="0"/>
              <a:t>s, </a:t>
            </a:r>
            <a:r>
              <a:rPr lang="en-US" b="1" dirty="0" smtClean="0">
                <a:solidFill>
                  <a:srgbClr val="FF0000"/>
                </a:solidFill>
              </a:rPr>
              <a:t>M</a:t>
            </a:r>
            <a:r>
              <a:rPr lang="en-US" dirty="0" smtClean="0"/>
              <a:t>W, </a:t>
            </a:r>
            <a:r>
              <a:rPr lang="en-US" b="1" dirty="0" err="1" smtClean="0">
                <a:solidFill>
                  <a:srgbClr val="FF0000"/>
                </a:solidFill>
              </a:rPr>
              <a:t>p</a:t>
            </a:r>
            <a:r>
              <a:rPr lang="en-US" dirty="0" err="1" smtClean="0"/>
              <a:t>s</a:t>
            </a:r>
            <a:r>
              <a:rPr lang="en-US" dirty="0" smtClean="0"/>
              <a:t> etc.</a:t>
            </a:r>
          </a:p>
          <a:p>
            <a:endParaRPr lang="en-US" dirty="0" smtClean="0"/>
          </a:p>
          <a:p>
            <a:r>
              <a:rPr lang="en-US" dirty="0" smtClean="0"/>
              <a:t>A quantity with an un-coined unit is one which is </a:t>
            </a:r>
            <a:r>
              <a:rPr lang="en-US" b="1" dirty="0" smtClean="0"/>
              <a:t>NOT</a:t>
            </a:r>
            <a:r>
              <a:rPr lang="en-US" dirty="0" smtClean="0"/>
              <a:t> preceded by a prefix for </a:t>
            </a:r>
            <a:r>
              <a:rPr lang="en-US" dirty="0" err="1" smtClean="0"/>
              <a:t>eg</a:t>
            </a:r>
            <a:r>
              <a:rPr lang="en-US" dirty="0" smtClean="0"/>
              <a:t>. m, W, s, mol etc.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3000" b="1" dirty="0" smtClean="0"/>
              <a:t/>
            </a:r>
            <a:br>
              <a:rPr lang="en-US" sz="3000" b="1" dirty="0" smtClean="0"/>
            </a:br>
            <a:r>
              <a:rPr lang="en-US" sz="3000" b="1" dirty="0" smtClean="0"/>
              <a:t>SI Prefixes – Multiple and Submultiple units</a:t>
            </a:r>
          </a:p>
          <a:p>
            <a:endParaRPr lang="en-US" sz="1800" dirty="0" smtClean="0"/>
          </a:p>
          <a:p>
            <a:endParaRPr lang="en-US" sz="2800" dirty="0" smtClean="0"/>
          </a:p>
          <a:p>
            <a:r>
              <a:rPr lang="en-US" sz="2800" dirty="0" smtClean="0"/>
              <a:t>Do you remember these?</a:t>
            </a:r>
          </a:p>
          <a:p>
            <a:endParaRPr lang="en-US" sz="2800" dirty="0" smtClean="0"/>
          </a:p>
          <a:p>
            <a:r>
              <a:rPr lang="en-US" sz="2800" dirty="0" smtClean="0"/>
              <a:t>They will come in handy</a:t>
            </a:r>
            <a:br>
              <a:rPr lang="en-US" sz="2800" dirty="0" smtClean="0"/>
            </a:br>
            <a:r>
              <a:rPr lang="en-US" sz="2800" dirty="0" smtClean="0"/>
              <a:t>for the upcoming</a:t>
            </a:r>
            <a:br>
              <a:rPr lang="en-US" sz="2800" dirty="0" smtClean="0"/>
            </a:br>
            <a:r>
              <a:rPr lang="en-US" sz="2800" dirty="0" smtClean="0"/>
              <a:t>exercise.</a:t>
            </a:r>
          </a:p>
          <a:p>
            <a:endParaRPr lang="en-US" sz="2800" dirty="0" smtClean="0"/>
          </a:p>
          <a:p>
            <a:r>
              <a:rPr lang="en-US" sz="2800" dirty="0" smtClean="0"/>
              <a:t>It is best if you commit </a:t>
            </a:r>
            <a:br>
              <a:rPr lang="en-US" sz="2800" dirty="0" smtClean="0"/>
            </a:br>
            <a:r>
              <a:rPr lang="en-US" sz="2800" dirty="0" smtClean="0"/>
              <a:t>these to memory.</a:t>
            </a:r>
          </a:p>
        </p:txBody>
      </p:sp>
      <p:graphicFrame>
        <p:nvGraphicFramePr>
          <p:cNvPr id="4" name="Table 3"/>
          <p:cNvGraphicFramePr>
            <a:graphicFrameLocks noGrp="1"/>
          </p:cNvGraphicFramePr>
          <p:nvPr/>
        </p:nvGraphicFramePr>
        <p:xfrm>
          <a:off x="4267202" y="1371600"/>
          <a:ext cx="4648199" cy="4907280"/>
        </p:xfrm>
        <a:graphic>
          <a:graphicData uri="http://schemas.openxmlformats.org/drawingml/2006/table">
            <a:tbl>
              <a:tblPr firstRow="1" bandRow="1">
                <a:tableStyleId>{F5AB1C69-6EDB-4FF4-983F-18BD219EF322}</a:tableStyleId>
              </a:tblPr>
              <a:tblGrid>
                <a:gridCol w="606287"/>
                <a:gridCol w="606287"/>
                <a:gridCol w="656811"/>
                <a:gridCol w="2778814"/>
              </a:tblGrid>
              <a:tr h="370840">
                <a:tc>
                  <a:txBody>
                    <a:bodyPr/>
                    <a:lstStyle/>
                    <a:p>
                      <a:pPr algn="ctr"/>
                      <a:r>
                        <a:rPr lang="en-US" sz="1200" dirty="0" smtClean="0"/>
                        <a:t/>
                      </a:r>
                      <a:br>
                        <a:rPr lang="en-US" sz="1200" dirty="0" smtClean="0"/>
                      </a:br>
                      <a:r>
                        <a:rPr lang="en-US" sz="1200" dirty="0" smtClean="0"/>
                        <a:t>Type</a:t>
                      </a:r>
                      <a:endParaRPr lang="en-US" sz="1200" dirty="0"/>
                    </a:p>
                  </a:txBody>
                  <a:tcPr/>
                </a:tc>
                <a:tc>
                  <a:txBody>
                    <a:bodyPr/>
                    <a:lstStyle/>
                    <a:p>
                      <a:pPr algn="ctr"/>
                      <a:r>
                        <a:rPr lang="en-US" sz="1200" dirty="0" smtClean="0"/>
                        <a:t/>
                      </a:r>
                      <a:br>
                        <a:rPr lang="en-US" sz="1200" dirty="0" smtClean="0"/>
                      </a:br>
                      <a:r>
                        <a:rPr lang="en-US" sz="1200" dirty="0" smtClean="0"/>
                        <a:t>Prefix</a:t>
                      </a:r>
                      <a:endParaRPr lang="en-US" sz="1200" dirty="0"/>
                    </a:p>
                  </a:txBody>
                  <a:tcPr/>
                </a:tc>
                <a:tc>
                  <a:txBody>
                    <a:bodyPr/>
                    <a:lstStyle/>
                    <a:p>
                      <a:pPr algn="ctr"/>
                      <a:r>
                        <a:rPr lang="en-US" sz="1200" dirty="0" smtClean="0"/>
                        <a:t/>
                      </a:r>
                      <a:br>
                        <a:rPr lang="en-US" sz="1200" dirty="0" smtClean="0"/>
                      </a:br>
                      <a:r>
                        <a:rPr lang="en-US" sz="1200" dirty="0" smtClean="0"/>
                        <a:t>Symbol</a:t>
                      </a:r>
                      <a:endParaRPr lang="en-US" sz="1200" dirty="0"/>
                    </a:p>
                  </a:txBody>
                  <a:tcPr/>
                </a:tc>
                <a:tc>
                  <a:txBody>
                    <a:bodyPr/>
                    <a:lstStyle/>
                    <a:p>
                      <a:pPr algn="ctr"/>
                      <a:r>
                        <a:rPr lang="en-US" sz="1200" dirty="0" smtClean="0"/>
                        <a:t/>
                      </a:r>
                      <a:br>
                        <a:rPr lang="en-US" sz="1200" dirty="0" smtClean="0"/>
                      </a:br>
                      <a:r>
                        <a:rPr lang="en-US" sz="1200" dirty="0" smtClean="0"/>
                        <a:t>Represents</a:t>
                      </a:r>
                      <a:endParaRPr lang="en-US" sz="1200" dirty="0"/>
                    </a:p>
                  </a:txBody>
                  <a:tcPr/>
                </a:tc>
              </a:tr>
              <a:tr h="370840">
                <a:tc rowSpan="6">
                  <a:txBody>
                    <a:bodyPr/>
                    <a:lstStyle/>
                    <a:p>
                      <a:r>
                        <a:rPr lang="en-US" sz="1000" b="1" dirty="0" smtClean="0"/>
                        <a:t/>
                      </a:r>
                      <a:br>
                        <a:rPr lang="en-US" sz="1000" b="1" dirty="0" smtClean="0"/>
                      </a:br>
                      <a:r>
                        <a:rPr lang="en-US" sz="1000" b="1" dirty="0" smtClean="0"/>
                        <a:t/>
                      </a:r>
                      <a:br>
                        <a:rPr lang="en-US" sz="1000" b="1" dirty="0" smtClean="0"/>
                      </a:br>
                      <a:r>
                        <a:rPr lang="en-US" sz="1000" b="1" dirty="0" smtClean="0"/>
                        <a:t>M</a:t>
                      </a:r>
                      <a:br>
                        <a:rPr lang="en-US" sz="1000" b="1" dirty="0" smtClean="0"/>
                      </a:br>
                      <a:r>
                        <a:rPr lang="en-US" sz="1000" b="1" dirty="0" smtClean="0"/>
                        <a:t>u</a:t>
                      </a:r>
                      <a:br>
                        <a:rPr lang="en-US" sz="1000" b="1" dirty="0" smtClean="0"/>
                      </a:br>
                      <a:r>
                        <a:rPr lang="en-US" sz="1000" b="1" dirty="0" smtClean="0"/>
                        <a:t>l</a:t>
                      </a:r>
                      <a:br>
                        <a:rPr lang="en-US" sz="1000" b="1" dirty="0" smtClean="0"/>
                      </a:br>
                      <a:r>
                        <a:rPr lang="en-US" sz="1000" b="1" dirty="0" smtClean="0"/>
                        <a:t>t</a:t>
                      </a:r>
                      <a:br>
                        <a:rPr lang="en-US" sz="1000" b="1" dirty="0" smtClean="0"/>
                      </a:br>
                      <a:r>
                        <a:rPr lang="en-US" sz="1000" b="1" dirty="0" smtClean="0"/>
                        <a:t>i</a:t>
                      </a:r>
                      <a:br>
                        <a:rPr lang="en-US" sz="1000" b="1" dirty="0" smtClean="0"/>
                      </a:br>
                      <a:r>
                        <a:rPr lang="en-US" sz="1000" b="1" dirty="0" smtClean="0"/>
                        <a:t>p</a:t>
                      </a:r>
                      <a:br>
                        <a:rPr lang="en-US" sz="1000" b="1" dirty="0" smtClean="0"/>
                      </a:br>
                      <a:r>
                        <a:rPr lang="en-US" sz="1000" b="1" dirty="0" smtClean="0"/>
                        <a:t>l</a:t>
                      </a:r>
                      <a:br>
                        <a:rPr lang="en-US" sz="1000" b="1" dirty="0" smtClean="0"/>
                      </a:br>
                      <a:r>
                        <a:rPr lang="en-US" sz="1000" b="1" dirty="0" smtClean="0"/>
                        <a:t>e</a:t>
                      </a:r>
                      <a:br>
                        <a:rPr lang="en-US" sz="1000" b="1" dirty="0" smtClean="0"/>
                      </a:br>
                      <a:r>
                        <a:rPr lang="en-US" sz="1000" b="1" dirty="0" smtClean="0"/>
                        <a:t>s</a:t>
                      </a:r>
                      <a:endParaRPr lang="en-US" sz="1000" b="1" dirty="0"/>
                    </a:p>
                  </a:txBody>
                  <a:tcPr/>
                </a:tc>
                <a:tc>
                  <a:txBody>
                    <a:bodyPr/>
                    <a:lstStyle/>
                    <a:p>
                      <a:r>
                        <a:rPr lang="en-US" sz="1400" dirty="0" err="1" smtClean="0"/>
                        <a:t>tera</a:t>
                      </a:r>
                      <a:endParaRPr lang="en-US" sz="1400" dirty="0"/>
                    </a:p>
                  </a:txBody>
                  <a:tcPr/>
                </a:tc>
                <a:tc>
                  <a:txBody>
                    <a:bodyPr/>
                    <a:lstStyle/>
                    <a:p>
                      <a:pPr algn="ctr"/>
                      <a:r>
                        <a:rPr lang="en-US" sz="1400" b="1" dirty="0" smtClean="0"/>
                        <a:t>T</a:t>
                      </a:r>
                      <a:endParaRPr lang="en-US" sz="1400" b="1" dirty="0"/>
                    </a:p>
                  </a:txBody>
                  <a:tcPr/>
                </a:tc>
                <a:tc>
                  <a:txBody>
                    <a:bodyPr/>
                    <a:lstStyle/>
                    <a:p>
                      <a:r>
                        <a:rPr lang="en-US" sz="1400" dirty="0" smtClean="0"/>
                        <a:t>10</a:t>
                      </a:r>
                      <a:r>
                        <a:rPr lang="en-US" sz="1400" baseline="30000" dirty="0" smtClean="0"/>
                        <a:t>12</a:t>
                      </a:r>
                      <a:r>
                        <a:rPr lang="en-US" sz="1400" dirty="0" smtClean="0"/>
                        <a:t>  =  1,000,000,000,000</a:t>
                      </a:r>
                      <a:endParaRPr lang="en-US" sz="1400" dirty="0"/>
                    </a:p>
                  </a:txBody>
                  <a:tcPr/>
                </a:tc>
              </a:tr>
              <a:tr h="370840">
                <a:tc vMerge="1">
                  <a:txBody>
                    <a:bodyPr/>
                    <a:lstStyle/>
                    <a:p>
                      <a:endParaRPr lang="en-US" sz="1400" dirty="0"/>
                    </a:p>
                  </a:txBody>
                  <a:tcPr/>
                </a:tc>
                <a:tc>
                  <a:txBody>
                    <a:bodyPr/>
                    <a:lstStyle/>
                    <a:p>
                      <a:r>
                        <a:rPr lang="en-US" sz="1400" dirty="0" err="1" smtClean="0"/>
                        <a:t>giga</a:t>
                      </a:r>
                      <a:endParaRPr lang="en-US" sz="1400" dirty="0"/>
                    </a:p>
                  </a:txBody>
                  <a:tcPr/>
                </a:tc>
                <a:tc>
                  <a:txBody>
                    <a:bodyPr/>
                    <a:lstStyle/>
                    <a:p>
                      <a:pPr algn="ctr"/>
                      <a:r>
                        <a:rPr lang="en-US" sz="1400" b="1" dirty="0" smtClean="0"/>
                        <a:t>G</a:t>
                      </a:r>
                      <a:endParaRPr lang="en-US" sz="1400" b="1" dirty="0"/>
                    </a:p>
                  </a:txBody>
                  <a:tcPr/>
                </a:tc>
                <a:tc>
                  <a:txBody>
                    <a:bodyPr/>
                    <a:lstStyle/>
                    <a:p>
                      <a:r>
                        <a:rPr lang="en-US" sz="1400" dirty="0" smtClean="0"/>
                        <a:t>10</a:t>
                      </a:r>
                      <a:r>
                        <a:rPr lang="en-US" sz="1400" baseline="30000" dirty="0" smtClean="0"/>
                        <a:t>9</a:t>
                      </a:r>
                      <a:r>
                        <a:rPr lang="en-US" sz="1400" dirty="0" smtClean="0"/>
                        <a:t>  =  1,000,000,000</a:t>
                      </a:r>
                      <a:endParaRPr lang="en-US" sz="1400" dirty="0"/>
                    </a:p>
                  </a:txBody>
                  <a:tcPr/>
                </a:tc>
              </a:tr>
              <a:tr h="370840">
                <a:tc vMerge="1">
                  <a:txBody>
                    <a:bodyPr/>
                    <a:lstStyle/>
                    <a:p>
                      <a:endParaRPr lang="en-US" sz="1400" dirty="0"/>
                    </a:p>
                  </a:txBody>
                  <a:tcPr/>
                </a:tc>
                <a:tc>
                  <a:txBody>
                    <a:bodyPr/>
                    <a:lstStyle/>
                    <a:p>
                      <a:r>
                        <a:rPr lang="en-US" sz="1400" dirty="0" smtClean="0"/>
                        <a:t>mega</a:t>
                      </a:r>
                      <a:endParaRPr lang="en-US" sz="1400" dirty="0"/>
                    </a:p>
                  </a:txBody>
                  <a:tcPr/>
                </a:tc>
                <a:tc>
                  <a:txBody>
                    <a:bodyPr/>
                    <a:lstStyle/>
                    <a:p>
                      <a:pPr algn="ctr"/>
                      <a:r>
                        <a:rPr lang="en-US" sz="1400" b="1" dirty="0" smtClean="0"/>
                        <a:t>M</a:t>
                      </a:r>
                      <a:endParaRPr lang="en-US" sz="1400" b="1" dirty="0"/>
                    </a:p>
                  </a:txBody>
                  <a:tcPr/>
                </a:tc>
                <a:tc>
                  <a:txBody>
                    <a:bodyPr/>
                    <a:lstStyle/>
                    <a:p>
                      <a:r>
                        <a:rPr lang="en-US" sz="1400" dirty="0" smtClean="0"/>
                        <a:t>10</a:t>
                      </a:r>
                      <a:r>
                        <a:rPr lang="en-US" sz="1400" baseline="30000" dirty="0" smtClean="0"/>
                        <a:t>6</a:t>
                      </a:r>
                      <a:r>
                        <a:rPr lang="en-US" sz="1400" dirty="0" smtClean="0"/>
                        <a:t>  =</a:t>
                      </a:r>
                      <a:r>
                        <a:rPr lang="en-US" sz="1400" baseline="0" dirty="0" smtClean="0"/>
                        <a:t>  1,000,000</a:t>
                      </a:r>
                      <a:endParaRPr lang="en-US" sz="1400" dirty="0"/>
                    </a:p>
                  </a:txBody>
                  <a:tcPr/>
                </a:tc>
              </a:tr>
              <a:tr h="370840">
                <a:tc vMerge="1">
                  <a:txBody>
                    <a:bodyPr/>
                    <a:lstStyle/>
                    <a:p>
                      <a:endParaRPr lang="en-US" sz="1400" dirty="0"/>
                    </a:p>
                  </a:txBody>
                  <a:tcPr/>
                </a:tc>
                <a:tc>
                  <a:txBody>
                    <a:bodyPr/>
                    <a:lstStyle/>
                    <a:p>
                      <a:r>
                        <a:rPr lang="en-US" sz="1400" dirty="0" smtClean="0"/>
                        <a:t>kilo</a:t>
                      </a:r>
                      <a:endParaRPr lang="en-US" sz="1400" dirty="0"/>
                    </a:p>
                  </a:txBody>
                  <a:tcPr/>
                </a:tc>
                <a:tc>
                  <a:txBody>
                    <a:bodyPr/>
                    <a:lstStyle/>
                    <a:p>
                      <a:pPr algn="ctr"/>
                      <a:r>
                        <a:rPr lang="en-US" sz="1400" b="1" dirty="0" smtClean="0"/>
                        <a:t>k</a:t>
                      </a:r>
                      <a:endParaRPr lang="en-US" sz="1400" b="1" dirty="0"/>
                    </a:p>
                  </a:txBody>
                  <a:tcPr/>
                </a:tc>
                <a:tc>
                  <a:txBody>
                    <a:bodyPr/>
                    <a:lstStyle/>
                    <a:p>
                      <a:r>
                        <a:rPr lang="en-US" sz="1400" dirty="0" smtClean="0"/>
                        <a:t>10</a:t>
                      </a:r>
                      <a:r>
                        <a:rPr lang="en-US" sz="1400" baseline="30000" dirty="0" smtClean="0"/>
                        <a:t>3</a:t>
                      </a:r>
                      <a:r>
                        <a:rPr lang="en-US" sz="1400" dirty="0" smtClean="0"/>
                        <a:t>  =  1,000</a:t>
                      </a:r>
                      <a:endParaRPr lang="en-US" sz="1400" dirty="0"/>
                    </a:p>
                  </a:txBody>
                  <a:tcPr/>
                </a:tc>
              </a:tr>
              <a:tr h="370840">
                <a:tc vMerge="1">
                  <a:txBody>
                    <a:bodyPr/>
                    <a:lstStyle/>
                    <a:p>
                      <a:endParaRPr lang="en-US" sz="1400" dirty="0"/>
                    </a:p>
                  </a:txBody>
                  <a:tcPr/>
                </a:tc>
                <a:tc>
                  <a:txBody>
                    <a:bodyPr/>
                    <a:lstStyle/>
                    <a:p>
                      <a:r>
                        <a:rPr lang="en-US" sz="1400" dirty="0" err="1" smtClean="0"/>
                        <a:t>hecto</a:t>
                      </a:r>
                      <a:endParaRPr lang="en-US" sz="1400" dirty="0"/>
                    </a:p>
                  </a:txBody>
                  <a:tcPr/>
                </a:tc>
                <a:tc>
                  <a:txBody>
                    <a:bodyPr/>
                    <a:lstStyle/>
                    <a:p>
                      <a:pPr algn="ctr"/>
                      <a:r>
                        <a:rPr lang="en-US" sz="1400" b="1" dirty="0" smtClean="0"/>
                        <a:t>h</a:t>
                      </a:r>
                      <a:endParaRPr lang="en-US" sz="1400" b="1" dirty="0"/>
                    </a:p>
                  </a:txBody>
                  <a:tcPr/>
                </a:tc>
                <a:tc>
                  <a:txBody>
                    <a:bodyPr/>
                    <a:lstStyle/>
                    <a:p>
                      <a:r>
                        <a:rPr lang="en-US" sz="1400" dirty="0" smtClean="0"/>
                        <a:t>10</a:t>
                      </a:r>
                      <a:r>
                        <a:rPr lang="en-US" sz="1400" baseline="30000" dirty="0" smtClean="0"/>
                        <a:t>2</a:t>
                      </a:r>
                      <a:r>
                        <a:rPr lang="en-US" sz="1400" dirty="0" smtClean="0"/>
                        <a:t>  =  100</a:t>
                      </a:r>
                      <a:endParaRPr lang="en-US" sz="1400" dirty="0"/>
                    </a:p>
                  </a:txBody>
                  <a:tcPr/>
                </a:tc>
              </a:tr>
              <a:tr h="370840">
                <a:tc vMerge="1">
                  <a:txBody>
                    <a:bodyPr/>
                    <a:lstStyle/>
                    <a:p>
                      <a:endParaRPr lang="en-US" sz="1400" dirty="0"/>
                    </a:p>
                  </a:txBody>
                  <a:tcPr/>
                </a:tc>
                <a:tc>
                  <a:txBody>
                    <a:bodyPr/>
                    <a:lstStyle/>
                    <a:p>
                      <a:r>
                        <a:rPr lang="en-US" sz="1400" dirty="0" smtClean="0"/>
                        <a:t>deko</a:t>
                      </a:r>
                      <a:endParaRPr lang="en-US" sz="1400" dirty="0"/>
                    </a:p>
                  </a:txBody>
                  <a:tcPr/>
                </a:tc>
                <a:tc>
                  <a:txBody>
                    <a:bodyPr/>
                    <a:lstStyle/>
                    <a:p>
                      <a:pPr algn="ctr"/>
                      <a:r>
                        <a:rPr lang="en-US" sz="1400" b="1" dirty="0" err="1" smtClean="0"/>
                        <a:t>da</a:t>
                      </a:r>
                      <a:endParaRPr lang="en-US" sz="1400" b="1" dirty="0"/>
                    </a:p>
                  </a:txBody>
                  <a:tcPr/>
                </a:tc>
                <a:tc>
                  <a:txBody>
                    <a:bodyPr/>
                    <a:lstStyle/>
                    <a:p>
                      <a:r>
                        <a:rPr lang="en-US" sz="1400" dirty="0" smtClean="0"/>
                        <a:t>10</a:t>
                      </a:r>
                      <a:r>
                        <a:rPr lang="en-US" sz="1400" baseline="30000" dirty="0" smtClean="0"/>
                        <a:t>1</a:t>
                      </a:r>
                      <a:r>
                        <a:rPr lang="en-US" sz="1400" dirty="0" smtClean="0"/>
                        <a:t>  =  10</a:t>
                      </a:r>
                      <a:endParaRPr lang="en-US" sz="1400" dirty="0"/>
                    </a:p>
                  </a:txBody>
                  <a:tcPr/>
                </a:tc>
              </a:tr>
              <a:tr h="370840">
                <a:tc rowSpan="6">
                  <a:txBody>
                    <a:bodyPr/>
                    <a:lstStyle/>
                    <a:p>
                      <a:r>
                        <a:rPr lang="en-US" sz="1000" b="1" dirty="0" smtClean="0"/>
                        <a:t/>
                      </a:r>
                      <a:br>
                        <a:rPr lang="en-US" sz="1000" b="1" dirty="0" smtClean="0"/>
                      </a:br>
                      <a:r>
                        <a:rPr lang="en-US" sz="1000" b="1" dirty="0" smtClean="0"/>
                        <a:t>S</a:t>
                      </a:r>
                      <a:br>
                        <a:rPr lang="en-US" sz="1000" b="1" dirty="0" smtClean="0"/>
                      </a:br>
                      <a:r>
                        <a:rPr lang="en-US" sz="1000" b="1" dirty="0" smtClean="0"/>
                        <a:t>u</a:t>
                      </a:r>
                      <a:br>
                        <a:rPr lang="en-US" sz="1000" b="1" dirty="0" smtClean="0"/>
                      </a:br>
                      <a:r>
                        <a:rPr lang="en-US" sz="1000" b="1" dirty="0" smtClean="0"/>
                        <a:t>b</a:t>
                      </a:r>
                      <a:br>
                        <a:rPr lang="en-US" sz="1000" b="1" dirty="0" smtClean="0"/>
                      </a:br>
                      <a:r>
                        <a:rPr lang="en-US" sz="1000" b="1" dirty="0" smtClean="0"/>
                        <a:t>m</a:t>
                      </a:r>
                      <a:br>
                        <a:rPr lang="en-US" sz="1000" b="1" dirty="0" smtClean="0"/>
                      </a:br>
                      <a:r>
                        <a:rPr lang="en-US" sz="1000" b="1" dirty="0" smtClean="0"/>
                        <a:t>u</a:t>
                      </a:r>
                      <a:br>
                        <a:rPr lang="en-US" sz="1000" b="1" dirty="0" smtClean="0"/>
                      </a:br>
                      <a:r>
                        <a:rPr lang="en-US" sz="1000" b="1" dirty="0" smtClean="0"/>
                        <a:t>l</a:t>
                      </a:r>
                      <a:br>
                        <a:rPr lang="en-US" sz="1000" b="1" dirty="0" smtClean="0"/>
                      </a:br>
                      <a:r>
                        <a:rPr lang="en-US" sz="1000" b="1" dirty="0" smtClean="0"/>
                        <a:t>t</a:t>
                      </a:r>
                      <a:br>
                        <a:rPr lang="en-US" sz="1000" b="1" dirty="0" smtClean="0"/>
                      </a:br>
                      <a:r>
                        <a:rPr lang="en-US" sz="1000" b="1" dirty="0" err="1" smtClean="0"/>
                        <a:t>i</a:t>
                      </a:r>
                      <a:r>
                        <a:rPr lang="en-US" sz="1000" b="1" dirty="0" smtClean="0"/>
                        <a:t/>
                      </a:r>
                      <a:br>
                        <a:rPr lang="en-US" sz="1000" b="1" dirty="0" smtClean="0"/>
                      </a:br>
                      <a:r>
                        <a:rPr lang="en-US" sz="1000" b="1" dirty="0" smtClean="0"/>
                        <a:t>p</a:t>
                      </a:r>
                      <a:br>
                        <a:rPr lang="en-US" sz="1000" b="1" dirty="0" smtClean="0"/>
                      </a:br>
                      <a:r>
                        <a:rPr lang="en-US" sz="1000" b="1" dirty="0" smtClean="0"/>
                        <a:t>l</a:t>
                      </a:r>
                      <a:br>
                        <a:rPr lang="en-US" sz="1000" b="1" dirty="0" smtClean="0"/>
                      </a:br>
                      <a:r>
                        <a:rPr lang="en-US" sz="1000" b="1" dirty="0" smtClean="0"/>
                        <a:t>e</a:t>
                      </a:r>
                      <a:br>
                        <a:rPr lang="en-US" sz="1000" b="1" dirty="0" smtClean="0"/>
                      </a:br>
                      <a:r>
                        <a:rPr lang="en-US" sz="1000" b="1" dirty="0" smtClean="0"/>
                        <a:t>s</a:t>
                      </a:r>
                      <a:endParaRPr lang="en-US" sz="1000" b="1" dirty="0"/>
                    </a:p>
                  </a:txBody>
                  <a:tcPr/>
                </a:tc>
                <a:tc>
                  <a:txBody>
                    <a:bodyPr/>
                    <a:lstStyle/>
                    <a:p>
                      <a:r>
                        <a:rPr lang="en-US" sz="1400" dirty="0" err="1" smtClean="0"/>
                        <a:t>deci</a:t>
                      </a:r>
                      <a:endParaRPr lang="en-US" sz="1400" dirty="0"/>
                    </a:p>
                  </a:txBody>
                  <a:tcPr/>
                </a:tc>
                <a:tc>
                  <a:txBody>
                    <a:bodyPr/>
                    <a:lstStyle/>
                    <a:p>
                      <a:pPr algn="ctr"/>
                      <a:r>
                        <a:rPr lang="en-US" sz="1400" b="1" dirty="0" smtClean="0"/>
                        <a:t>d</a:t>
                      </a:r>
                      <a:endParaRPr lang="en-US" sz="1400" b="1" dirty="0"/>
                    </a:p>
                  </a:txBody>
                  <a:tcPr/>
                </a:tc>
                <a:tc>
                  <a:txBody>
                    <a:bodyPr/>
                    <a:lstStyle/>
                    <a:p>
                      <a:r>
                        <a:rPr lang="en-US" sz="1400" dirty="0" smtClean="0"/>
                        <a:t>10</a:t>
                      </a:r>
                      <a:r>
                        <a:rPr lang="en-US" sz="1400" baseline="30000" dirty="0" smtClean="0"/>
                        <a:t>-1</a:t>
                      </a:r>
                      <a:r>
                        <a:rPr lang="en-US" sz="1400" dirty="0" smtClean="0"/>
                        <a:t>  =  0.1</a:t>
                      </a:r>
                      <a:endParaRPr lang="en-US" sz="1400" dirty="0"/>
                    </a:p>
                  </a:txBody>
                  <a:tcPr/>
                </a:tc>
              </a:tr>
              <a:tr h="370840">
                <a:tc vMerge="1">
                  <a:txBody>
                    <a:bodyPr/>
                    <a:lstStyle/>
                    <a:p>
                      <a:endParaRPr lang="en-US" sz="1400" dirty="0"/>
                    </a:p>
                  </a:txBody>
                  <a:tcPr/>
                </a:tc>
                <a:tc>
                  <a:txBody>
                    <a:bodyPr/>
                    <a:lstStyle/>
                    <a:p>
                      <a:r>
                        <a:rPr lang="en-US" sz="1400" dirty="0" err="1" smtClean="0"/>
                        <a:t>centi</a:t>
                      </a:r>
                      <a:endParaRPr lang="en-US" sz="1400" dirty="0"/>
                    </a:p>
                  </a:txBody>
                  <a:tcPr/>
                </a:tc>
                <a:tc>
                  <a:txBody>
                    <a:bodyPr/>
                    <a:lstStyle/>
                    <a:p>
                      <a:pPr algn="ctr"/>
                      <a:r>
                        <a:rPr lang="en-US" sz="1400" b="1" dirty="0" smtClean="0"/>
                        <a:t>c</a:t>
                      </a:r>
                      <a:endParaRPr lang="en-US" sz="1400" b="1" dirty="0"/>
                    </a:p>
                  </a:txBody>
                  <a:tcPr/>
                </a:tc>
                <a:tc>
                  <a:txBody>
                    <a:bodyPr/>
                    <a:lstStyle/>
                    <a:p>
                      <a:r>
                        <a:rPr lang="en-US" sz="1400" dirty="0" smtClean="0"/>
                        <a:t>10</a:t>
                      </a:r>
                      <a:r>
                        <a:rPr lang="en-US" sz="1400" baseline="30000" dirty="0" smtClean="0"/>
                        <a:t>-2</a:t>
                      </a:r>
                      <a:r>
                        <a:rPr lang="en-US" sz="1400" dirty="0" smtClean="0"/>
                        <a:t>  =  0.01</a:t>
                      </a:r>
                      <a:endParaRPr lang="en-US" sz="1400" dirty="0"/>
                    </a:p>
                  </a:txBody>
                  <a:tcPr/>
                </a:tc>
              </a:tr>
              <a:tr h="370840">
                <a:tc vMerge="1">
                  <a:txBody>
                    <a:bodyPr/>
                    <a:lstStyle/>
                    <a:p>
                      <a:endParaRPr lang="en-US" sz="1400" dirty="0"/>
                    </a:p>
                  </a:txBody>
                  <a:tcPr/>
                </a:tc>
                <a:tc>
                  <a:txBody>
                    <a:bodyPr/>
                    <a:lstStyle/>
                    <a:p>
                      <a:r>
                        <a:rPr lang="en-US" sz="1400" dirty="0" err="1" smtClean="0"/>
                        <a:t>milli</a:t>
                      </a:r>
                      <a:endParaRPr lang="en-US" sz="1400" dirty="0"/>
                    </a:p>
                  </a:txBody>
                  <a:tcPr/>
                </a:tc>
                <a:tc>
                  <a:txBody>
                    <a:bodyPr/>
                    <a:lstStyle/>
                    <a:p>
                      <a:pPr algn="ctr"/>
                      <a:r>
                        <a:rPr lang="en-US" sz="1400" b="1" dirty="0" smtClean="0"/>
                        <a:t>m</a:t>
                      </a:r>
                      <a:endParaRPr lang="en-US" sz="1400" b="1" dirty="0"/>
                    </a:p>
                  </a:txBody>
                  <a:tcPr/>
                </a:tc>
                <a:tc>
                  <a:txBody>
                    <a:bodyPr/>
                    <a:lstStyle/>
                    <a:p>
                      <a:r>
                        <a:rPr lang="en-US" sz="1400" dirty="0" smtClean="0"/>
                        <a:t>10</a:t>
                      </a:r>
                      <a:r>
                        <a:rPr lang="en-US" sz="1400" baseline="30000" dirty="0" smtClean="0"/>
                        <a:t>-3</a:t>
                      </a:r>
                      <a:r>
                        <a:rPr lang="en-US" sz="1400" dirty="0" smtClean="0"/>
                        <a:t>  =  0.001</a:t>
                      </a:r>
                      <a:endParaRPr lang="en-US" sz="1400" dirty="0"/>
                    </a:p>
                  </a:txBody>
                  <a:tcPr/>
                </a:tc>
              </a:tr>
              <a:tr h="370840">
                <a:tc vMerge="1">
                  <a:txBody>
                    <a:bodyPr/>
                    <a:lstStyle/>
                    <a:p>
                      <a:endParaRPr lang="en-US" sz="1400" dirty="0"/>
                    </a:p>
                  </a:txBody>
                  <a:tcPr/>
                </a:tc>
                <a:tc>
                  <a:txBody>
                    <a:bodyPr/>
                    <a:lstStyle/>
                    <a:p>
                      <a:r>
                        <a:rPr lang="en-US" sz="1400" dirty="0" smtClean="0"/>
                        <a:t>micro</a:t>
                      </a:r>
                      <a:endParaRPr lang="en-US" sz="1400" dirty="0"/>
                    </a:p>
                  </a:txBody>
                  <a:tcPr/>
                </a:tc>
                <a:tc>
                  <a:txBody>
                    <a:bodyPr/>
                    <a:lstStyle/>
                    <a:p>
                      <a:pPr algn="ctr"/>
                      <a:r>
                        <a:rPr lang="en-US" sz="1400" b="1" dirty="0" smtClean="0"/>
                        <a:t>µ</a:t>
                      </a:r>
                      <a:endParaRPr lang="en-US" sz="1400" b="1" dirty="0"/>
                    </a:p>
                  </a:txBody>
                  <a:tcPr/>
                </a:tc>
                <a:tc>
                  <a:txBody>
                    <a:bodyPr/>
                    <a:lstStyle/>
                    <a:p>
                      <a:r>
                        <a:rPr lang="en-US" sz="1400" dirty="0" smtClean="0"/>
                        <a:t>10</a:t>
                      </a:r>
                      <a:r>
                        <a:rPr lang="en-US" sz="1400" baseline="30000" dirty="0" smtClean="0"/>
                        <a:t>-6</a:t>
                      </a:r>
                      <a:r>
                        <a:rPr lang="en-US" sz="1400" dirty="0" smtClean="0"/>
                        <a:t>  =  0.000001</a:t>
                      </a:r>
                      <a:endParaRPr lang="en-US" sz="1400" dirty="0"/>
                    </a:p>
                  </a:txBody>
                  <a:tcPr/>
                </a:tc>
              </a:tr>
              <a:tr h="370840">
                <a:tc vMerge="1">
                  <a:txBody>
                    <a:bodyPr/>
                    <a:lstStyle/>
                    <a:p>
                      <a:endParaRPr lang="en-US" sz="1400" dirty="0"/>
                    </a:p>
                  </a:txBody>
                  <a:tcPr/>
                </a:tc>
                <a:tc>
                  <a:txBody>
                    <a:bodyPr/>
                    <a:lstStyle/>
                    <a:p>
                      <a:r>
                        <a:rPr lang="en-US" sz="1400" dirty="0" err="1" smtClean="0"/>
                        <a:t>nano</a:t>
                      </a:r>
                      <a:endParaRPr lang="en-US" sz="1400" dirty="0"/>
                    </a:p>
                  </a:txBody>
                  <a:tcPr/>
                </a:tc>
                <a:tc>
                  <a:txBody>
                    <a:bodyPr/>
                    <a:lstStyle/>
                    <a:p>
                      <a:pPr algn="ctr"/>
                      <a:r>
                        <a:rPr lang="en-US" sz="1400" b="1" dirty="0" smtClean="0"/>
                        <a:t>n</a:t>
                      </a:r>
                      <a:endParaRPr lang="en-US" sz="1400" b="1" dirty="0"/>
                    </a:p>
                  </a:txBody>
                  <a:tcPr/>
                </a:tc>
                <a:tc>
                  <a:txBody>
                    <a:bodyPr/>
                    <a:lstStyle/>
                    <a:p>
                      <a:r>
                        <a:rPr lang="en-US" sz="1400" dirty="0" smtClean="0"/>
                        <a:t>10</a:t>
                      </a:r>
                      <a:r>
                        <a:rPr lang="en-US" sz="1400" baseline="30000" dirty="0" smtClean="0"/>
                        <a:t>-9</a:t>
                      </a:r>
                      <a:r>
                        <a:rPr lang="en-US" sz="1400" dirty="0" smtClean="0"/>
                        <a:t>  =  0.000000001</a:t>
                      </a:r>
                      <a:endParaRPr lang="en-US" sz="1400" dirty="0"/>
                    </a:p>
                  </a:txBody>
                  <a:tcPr/>
                </a:tc>
              </a:tr>
              <a:tr h="370840">
                <a:tc vMerge="1">
                  <a:txBody>
                    <a:bodyPr/>
                    <a:lstStyle/>
                    <a:p>
                      <a:endParaRPr lang="en-US" sz="1400" dirty="0"/>
                    </a:p>
                  </a:txBody>
                  <a:tcPr/>
                </a:tc>
                <a:tc>
                  <a:txBody>
                    <a:bodyPr/>
                    <a:lstStyle/>
                    <a:p>
                      <a:r>
                        <a:rPr lang="en-US" sz="1400" dirty="0" err="1" smtClean="0"/>
                        <a:t>pico</a:t>
                      </a:r>
                      <a:endParaRPr lang="en-US" sz="1400" dirty="0"/>
                    </a:p>
                  </a:txBody>
                  <a:tcPr/>
                </a:tc>
                <a:tc>
                  <a:txBody>
                    <a:bodyPr/>
                    <a:lstStyle/>
                    <a:p>
                      <a:pPr algn="ctr"/>
                      <a:r>
                        <a:rPr lang="en-US" sz="1400" b="1" dirty="0" smtClean="0"/>
                        <a:t>p</a:t>
                      </a:r>
                      <a:endParaRPr lang="en-US" sz="1400" b="1" dirty="0"/>
                    </a:p>
                  </a:txBody>
                  <a:tcPr/>
                </a:tc>
                <a:tc>
                  <a:txBody>
                    <a:bodyPr/>
                    <a:lstStyle/>
                    <a:p>
                      <a:r>
                        <a:rPr lang="en-US" sz="1400" dirty="0" smtClean="0"/>
                        <a:t>10</a:t>
                      </a:r>
                      <a:r>
                        <a:rPr lang="en-US" sz="1400" baseline="30000" dirty="0" smtClean="0"/>
                        <a:t>-12</a:t>
                      </a:r>
                      <a:r>
                        <a:rPr lang="en-US" sz="1400" dirty="0" smtClean="0"/>
                        <a:t>  =  0.000000000001</a:t>
                      </a:r>
                      <a:endParaRPr lang="en-US" sz="1400" dirty="0"/>
                    </a:p>
                  </a:txBody>
                  <a:tcPr/>
                </a:tc>
              </a:tr>
            </a:tbl>
          </a:graphicData>
        </a:graphic>
      </p:graphicFrame>
      <p:sp>
        <p:nvSpPr>
          <p:cNvPr id="5" name="TextBox 4"/>
          <p:cNvSpPr txBox="1"/>
          <p:nvPr/>
        </p:nvSpPr>
        <p:spPr>
          <a:xfrm>
            <a:off x="4800600" y="914400"/>
            <a:ext cx="3608873" cy="369332"/>
          </a:xfrm>
          <a:prstGeom prst="rect">
            <a:avLst/>
          </a:prstGeom>
          <a:noFill/>
        </p:spPr>
        <p:txBody>
          <a:bodyPr wrap="none" rtlCol="0">
            <a:spAutoFit/>
          </a:bodyPr>
          <a:lstStyle/>
          <a:p>
            <a:r>
              <a:rPr lang="en-US" b="1" dirty="0" smtClean="0">
                <a:solidFill>
                  <a:schemeClr val="accent3">
                    <a:lumMod val="50000"/>
                  </a:schemeClr>
                </a:solidFill>
              </a:rPr>
              <a:t>Table of Multiples and Submultiples</a:t>
            </a:r>
            <a:endParaRPr lang="en-US" b="1" dirty="0">
              <a:solidFill>
                <a:schemeClr val="accent3">
                  <a:lumMod val="50000"/>
                </a:schemeClr>
              </a:solidFill>
            </a:endParaRPr>
          </a:p>
        </p:txBody>
      </p:sp>
    </p:spTree>
    <p:extLst>
      <p:ext uri="{BB962C8B-B14F-4D97-AF65-F5344CB8AC3E}">
        <p14:creationId xmlns:p14="http://schemas.microsoft.com/office/powerpoint/2010/main" xmlns="" val="978579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Conversions</a:t>
            </a:r>
            <a:br>
              <a:rPr lang="en-US" dirty="0" smtClean="0"/>
            </a:br>
            <a:r>
              <a:rPr lang="en-US" dirty="0" smtClean="0"/>
              <a:t>Coined to Un-Coined</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To convert from a quantity with a </a:t>
            </a:r>
            <a:r>
              <a:rPr lang="en-US" b="1" dirty="0" smtClean="0"/>
              <a:t>coined</a:t>
            </a:r>
            <a:r>
              <a:rPr lang="en-US" dirty="0" smtClean="0"/>
              <a:t> unit to a quantity with an </a:t>
            </a:r>
            <a:r>
              <a:rPr lang="en-US" b="1" dirty="0" smtClean="0"/>
              <a:t>un-coined</a:t>
            </a:r>
            <a:r>
              <a:rPr lang="en-US" dirty="0" smtClean="0"/>
              <a:t> unit all you have to do is </a:t>
            </a:r>
            <a:r>
              <a:rPr lang="en-US" b="1" dirty="0" smtClean="0">
                <a:solidFill>
                  <a:srgbClr val="FF0066"/>
                </a:solidFill>
              </a:rPr>
              <a:t>multiply</a:t>
            </a:r>
            <a:r>
              <a:rPr lang="en-US" dirty="0" smtClean="0"/>
              <a:t>.</a:t>
            </a:r>
            <a:br>
              <a:rPr lang="en-US" dirty="0" smtClean="0"/>
            </a:br>
            <a:r>
              <a:rPr lang="en-US" dirty="0" smtClean="0"/>
              <a:t/>
            </a:r>
            <a:br>
              <a:rPr lang="en-US" dirty="0" smtClean="0"/>
            </a:br>
            <a:r>
              <a:rPr lang="en-US" dirty="0" smtClean="0"/>
              <a:t>2 </a:t>
            </a:r>
            <a:r>
              <a:rPr lang="en-US" dirty="0" smtClean="0">
                <a:solidFill>
                  <a:srgbClr val="FF0000"/>
                </a:solidFill>
              </a:rPr>
              <a:t>c</a:t>
            </a:r>
            <a:r>
              <a:rPr lang="en-US" dirty="0" smtClean="0"/>
              <a:t>m  </a:t>
            </a:r>
            <a:r>
              <a:rPr lang="en-US" dirty="0" smtClean="0">
                <a:sym typeface="Wingdings" pitchFamily="2" charset="2"/>
              </a:rPr>
              <a:t>  ______ m</a:t>
            </a:r>
            <a:br>
              <a:rPr lang="en-US" dirty="0" smtClean="0">
                <a:sym typeface="Wingdings" pitchFamily="2" charset="2"/>
              </a:rPr>
            </a:br>
            <a:r>
              <a:rPr lang="en-US" dirty="0" smtClean="0">
                <a:sym typeface="Wingdings" pitchFamily="2" charset="2"/>
              </a:rPr>
              <a:t>2 </a:t>
            </a:r>
            <a:r>
              <a:rPr lang="en-US" dirty="0" smtClean="0">
                <a:solidFill>
                  <a:srgbClr val="FF0000"/>
                </a:solidFill>
                <a:sym typeface="Wingdings" pitchFamily="2" charset="2"/>
              </a:rPr>
              <a:t>c</a:t>
            </a:r>
            <a:r>
              <a:rPr lang="en-US" dirty="0" smtClean="0">
                <a:sym typeface="Wingdings" pitchFamily="2" charset="2"/>
              </a:rPr>
              <a:t>m   =   2 ×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-2</a:t>
            </a:r>
            <a:r>
              <a:rPr lang="en-US" dirty="0" smtClean="0">
                <a:sym typeface="Wingdings" pitchFamily="2" charset="2"/>
              </a:rPr>
              <a:t> m</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4 </a:t>
            </a:r>
            <a:r>
              <a:rPr lang="en-US" dirty="0" err="1" smtClean="0">
                <a:solidFill>
                  <a:srgbClr val="FF0000"/>
                </a:solidFill>
                <a:sym typeface="Wingdings" pitchFamily="2" charset="2"/>
              </a:rPr>
              <a:t>p</a:t>
            </a:r>
            <a:r>
              <a:rPr lang="en-US" dirty="0" err="1" smtClean="0">
                <a:sym typeface="Wingdings" pitchFamily="2" charset="2"/>
              </a:rPr>
              <a:t>s</a:t>
            </a:r>
            <a:r>
              <a:rPr lang="en-US" dirty="0" smtClean="0">
                <a:sym typeface="Wingdings" pitchFamily="2" charset="2"/>
              </a:rPr>
              <a:t>    _______ s</a:t>
            </a:r>
            <a:br>
              <a:rPr lang="en-US" dirty="0" smtClean="0">
                <a:sym typeface="Wingdings" pitchFamily="2" charset="2"/>
              </a:rPr>
            </a:br>
            <a:r>
              <a:rPr lang="en-US" dirty="0" smtClean="0">
                <a:sym typeface="Wingdings" pitchFamily="2" charset="2"/>
              </a:rPr>
              <a:t>4 </a:t>
            </a:r>
            <a:r>
              <a:rPr lang="en-US" dirty="0" err="1" smtClean="0">
                <a:solidFill>
                  <a:srgbClr val="FF0000"/>
                </a:solidFill>
                <a:sym typeface="Wingdings" pitchFamily="2" charset="2"/>
              </a:rPr>
              <a:t>p</a:t>
            </a:r>
            <a:r>
              <a:rPr lang="en-US" dirty="0" err="1" smtClean="0">
                <a:sym typeface="Wingdings" pitchFamily="2" charset="2"/>
              </a:rPr>
              <a:t>s</a:t>
            </a:r>
            <a:r>
              <a:rPr lang="en-US" dirty="0" smtClean="0">
                <a:sym typeface="Wingdings" pitchFamily="2" charset="2"/>
              </a:rPr>
              <a:t>  =    4 ×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-12</a:t>
            </a:r>
            <a:r>
              <a:rPr lang="en-US" dirty="0" smtClean="0">
                <a:sym typeface="Wingdings" pitchFamily="2" charset="2"/>
              </a:rPr>
              <a:t> s</a:t>
            </a:r>
            <a:endParaRPr lang="en-US" dirty="0" smtClean="0"/>
          </a:p>
        </p:txBody>
      </p:sp>
      <p:sp>
        <p:nvSpPr>
          <p:cNvPr id="4" name="TextBox 3"/>
          <p:cNvSpPr txBox="1"/>
          <p:nvPr/>
        </p:nvSpPr>
        <p:spPr>
          <a:xfrm>
            <a:off x="5334000" y="3124200"/>
            <a:ext cx="2667000" cy="2831544"/>
          </a:xfrm>
          <a:prstGeom prst="rect">
            <a:avLst/>
          </a:prstGeom>
          <a:noFill/>
        </p:spPr>
        <p:txBody>
          <a:bodyPr wrap="square" rtlCol="0">
            <a:spAutoFit/>
          </a:bodyPr>
          <a:lstStyle/>
          <a:p>
            <a:r>
              <a:rPr lang="en-US" sz="1600" b="1" u="sng" dirty="0" smtClean="0">
                <a:solidFill>
                  <a:srgbClr val="002060"/>
                </a:solidFill>
              </a:rPr>
              <a:t>Try the following</a:t>
            </a:r>
            <a:r>
              <a:rPr lang="en-US" sz="1600" b="1" dirty="0" smtClean="0">
                <a:solidFill>
                  <a:srgbClr val="002060"/>
                </a:solidFill>
              </a:rPr>
              <a:t>:</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9 nm  </a:t>
            </a:r>
            <a:r>
              <a:rPr lang="en-US" sz="1600" b="1" dirty="0" smtClean="0">
                <a:solidFill>
                  <a:srgbClr val="002060"/>
                </a:solidFill>
                <a:sym typeface="Wingdings" pitchFamily="2" charset="2"/>
              </a:rPr>
              <a:t>   ______ m</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1 ms     ______  s</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6 MW   ______ W</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12 </a:t>
            </a:r>
            <a:r>
              <a:rPr lang="en-US" sz="1600" b="1" dirty="0" err="1" smtClean="0">
                <a:solidFill>
                  <a:srgbClr val="002060"/>
                </a:solidFill>
                <a:sym typeface="Wingdings" pitchFamily="2" charset="2"/>
              </a:rPr>
              <a:t>mA</a:t>
            </a:r>
            <a:r>
              <a:rPr lang="en-US" sz="1600" b="1" dirty="0" smtClean="0">
                <a:solidFill>
                  <a:srgbClr val="002060"/>
                </a:solidFill>
                <a:sym typeface="Wingdings" pitchFamily="2" charset="2"/>
              </a:rPr>
              <a:t>   ______ A</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4 kg       ______  g</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Conversions</a:t>
            </a:r>
            <a:br>
              <a:rPr lang="en-US" dirty="0" smtClean="0"/>
            </a:br>
            <a:r>
              <a:rPr lang="en-US" dirty="0" smtClean="0"/>
              <a:t>Un-coined to Coined</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To convert from a quantity with an </a:t>
            </a:r>
            <a:r>
              <a:rPr lang="en-US" b="1" dirty="0" smtClean="0"/>
              <a:t>un-coined</a:t>
            </a:r>
            <a:r>
              <a:rPr lang="en-US" dirty="0" smtClean="0"/>
              <a:t> quantity to another quantity with a </a:t>
            </a:r>
            <a:r>
              <a:rPr lang="en-US" b="1" dirty="0" smtClean="0"/>
              <a:t>coined</a:t>
            </a:r>
            <a:r>
              <a:rPr lang="en-US" dirty="0" smtClean="0"/>
              <a:t> quantity with the same base, all you have to do is </a:t>
            </a:r>
            <a:r>
              <a:rPr lang="en-US" b="1" dirty="0" smtClean="0">
                <a:solidFill>
                  <a:srgbClr val="FF0066"/>
                </a:solidFill>
              </a:rPr>
              <a:t>divide </a:t>
            </a:r>
            <a:r>
              <a:rPr lang="en-US" dirty="0" smtClean="0"/>
              <a:t>by the unknown’s prefix.</a:t>
            </a:r>
            <a:br>
              <a:rPr lang="en-US" dirty="0" smtClean="0"/>
            </a:br>
            <a:r>
              <a:rPr lang="en-US" dirty="0" smtClean="0"/>
              <a:t/>
            </a:r>
            <a:br>
              <a:rPr lang="en-US" dirty="0" smtClean="0"/>
            </a:br>
            <a:r>
              <a:rPr lang="en-US" dirty="0" smtClean="0"/>
              <a:t>2 m  </a:t>
            </a:r>
            <a:r>
              <a:rPr lang="en-US" dirty="0" smtClean="0">
                <a:sym typeface="Wingdings" pitchFamily="2" charset="2"/>
              </a:rPr>
              <a:t>   ______ </a:t>
            </a:r>
            <a:r>
              <a:rPr lang="en-US" dirty="0" smtClean="0">
                <a:solidFill>
                  <a:srgbClr val="FF0000"/>
                </a:solidFill>
                <a:sym typeface="Wingdings" pitchFamily="2" charset="2"/>
              </a:rPr>
              <a:t>m</a:t>
            </a:r>
            <a:r>
              <a:rPr lang="en-US" dirty="0" smtClean="0">
                <a:sym typeface="Wingdings" pitchFamily="2" charset="2"/>
              </a:rPr>
              <a:t>m </a:t>
            </a:r>
            <a:br>
              <a:rPr lang="en-US" dirty="0" smtClean="0">
                <a:sym typeface="Wingdings" pitchFamily="2" charset="2"/>
              </a:rPr>
            </a:br>
            <a:r>
              <a:rPr lang="en-US" dirty="0" smtClean="0">
                <a:sym typeface="Wingdings" pitchFamily="2" charset="2"/>
              </a:rPr>
              <a:t>2m    =    2 ÷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-3</a:t>
            </a:r>
            <a:r>
              <a:rPr lang="en-US" dirty="0" smtClean="0">
                <a:sym typeface="Wingdings" pitchFamily="2" charset="2"/>
              </a:rPr>
              <a:t> </a:t>
            </a:r>
            <a:r>
              <a:rPr lang="en-US" dirty="0" smtClean="0">
                <a:solidFill>
                  <a:srgbClr val="FF0000"/>
                </a:solidFill>
                <a:sym typeface="Wingdings" pitchFamily="2" charset="2"/>
              </a:rPr>
              <a:t>m</a:t>
            </a:r>
            <a:r>
              <a:rPr lang="en-US" dirty="0" smtClean="0">
                <a:sym typeface="Wingdings" pitchFamily="2" charset="2"/>
              </a:rPr>
              <a:t>m</a:t>
            </a:r>
            <a:br>
              <a:rPr lang="en-US" dirty="0" smtClean="0">
                <a:sym typeface="Wingdings" pitchFamily="2" charset="2"/>
              </a:rPr>
            </a:br>
            <a:r>
              <a:rPr lang="en-US" dirty="0" smtClean="0">
                <a:sym typeface="Wingdings" pitchFamily="2" charset="2"/>
              </a:rPr>
              <a:t>2 m   =    2 </a:t>
            </a:r>
            <a:r>
              <a:rPr lang="en-US" dirty="0" smtClean="0">
                <a:solidFill>
                  <a:srgbClr val="00B0F0"/>
                </a:solidFill>
                <a:sym typeface="Wingdings" pitchFamily="2" charset="2"/>
              </a:rPr>
              <a:t>×</a:t>
            </a:r>
            <a:r>
              <a:rPr lang="en-US" dirty="0" smtClean="0">
                <a:sym typeface="Wingdings" pitchFamily="2" charset="2"/>
              </a:rPr>
              <a:t>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3</a:t>
            </a:r>
            <a:r>
              <a:rPr lang="en-US" dirty="0" smtClean="0">
                <a:solidFill>
                  <a:srgbClr val="FF0000"/>
                </a:solidFill>
                <a:sym typeface="Wingdings" pitchFamily="2" charset="2"/>
              </a:rPr>
              <a:t> </a:t>
            </a:r>
            <a:r>
              <a:rPr lang="en-US" dirty="0" smtClean="0">
                <a:sym typeface="Wingdings" pitchFamily="2" charset="2"/>
              </a:rPr>
              <a:t> mm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5 W    ______ </a:t>
            </a:r>
            <a:r>
              <a:rPr lang="en-US" dirty="0" smtClean="0">
                <a:solidFill>
                  <a:srgbClr val="FF0000"/>
                </a:solidFill>
                <a:sym typeface="Wingdings" pitchFamily="2" charset="2"/>
              </a:rPr>
              <a:t>M</a:t>
            </a:r>
            <a:r>
              <a:rPr lang="en-US" dirty="0" smtClean="0">
                <a:sym typeface="Wingdings" pitchFamily="2" charset="2"/>
              </a:rPr>
              <a:t>W</a:t>
            </a:r>
            <a:br>
              <a:rPr lang="en-US" dirty="0" smtClean="0">
                <a:sym typeface="Wingdings" pitchFamily="2" charset="2"/>
              </a:rPr>
            </a:br>
            <a:r>
              <a:rPr lang="en-US" dirty="0" smtClean="0">
                <a:sym typeface="Wingdings" pitchFamily="2" charset="2"/>
              </a:rPr>
              <a:t>5 W  =     5 ÷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6</a:t>
            </a:r>
            <a:r>
              <a:rPr lang="en-US" dirty="0" smtClean="0">
                <a:sym typeface="Wingdings" pitchFamily="2" charset="2"/>
              </a:rPr>
              <a:t> </a:t>
            </a:r>
            <a:r>
              <a:rPr lang="en-US" dirty="0" smtClean="0">
                <a:solidFill>
                  <a:srgbClr val="FF0000"/>
                </a:solidFill>
                <a:sym typeface="Wingdings" pitchFamily="2" charset="2"/>
              </a:rPr>
              <a:t>M</a:t>
            </a:r>
            <a:r>
              <a:rPr lang="en-US" dirty="0" smtClean="0">
                <a:sym typeface="Wingdings" pitchFamily="2" charset="2"/>
              </a:rPr>
              <a:t>W</a:t>
            </a:r>
            <a:br>
              <a:rPr lang="en-US" dirty="0" smtClean="0">
                <a:sym typeface="Wingdings" pitchFamily="2" charset="2"/>
              </a:rPr>
            </a:br>
            <a:r>
              <a:rPr lang="en-US" dirty="0" smtClean="0">
                <a:sym typeface="Wingdings" pitchFamily="2" charset="2"/>
              </a:rPr>
              <a:t>5 W  =    5 </a:t>
            </a:r>
            <a:r>
              <a:rPr lang="en-US" dirty="0" smtClean="0">
                <a:solidFill>
                  <a:srgbClr val="00B0F0"/>
                </a:solidFill>
                <a:sym typeface="Wingdings" pitchFamily="2" charset="2"/>
              </a:rPr>
              <a:t>× </a:t>
            </a:r>
            <a:r>
              <a:rPr lang="en-US" dirty="0" smtClean="0">
                <a:solidFill>
                  <a:srgbClr val="FF0000"/>
                </a:solidFill>
                <a:sym typeface="Wingdings" pitchFamily="2" charset="2"/>
              </a:rPr>
              <a:t>10</a:t>
            </a:r>
            <a:r>
              <a:rPr lang="en-US" baseline="30000" dirty="0" smtClean="0">
                <a:solidFill>
                  <a:srgbClr val="FF0000"/>
                </a:solidFill>
                <a:sym typeface="Wingdings" pitchFamily="2" charset="2"/>
              </a:rPr>
              <a:t>-6</a:t>
            </a:r>
            <a:r>
              <a:rPr lang="en-US" dirty="0" smtClean="0">
                <a:sym typeface="Wingdings" pitchFamily="2" charset="2"/>
              </a:rPr>
              <a:t> </a:t>
            </a:r>
            <a:r>
              <a:rPr lang="en-US" dirty="0" smtClean="0">
                <a:solidFill>
                  <a:srgbClr val="FF0000"/>
                </a:solidFill>
                <a:sym typeface="Wingdings" pitchFamily="2" charset="2"/>
              </a:rPr>
              <a:t>M</a:t>
            </a:r>
            <a:r>
              <a:rPr lang="en-US" dirty="0" smtClean="0">
                <a:sym typeface="Wingdings" pitchFamily="2" charset="2"/>
              </a:rPr>
              <a:t>W</a:t>
            </a:r>
            <a:endParaRPr lang="en-US" dirty="0" smtClean="0"/>
          </a:p>
        </p:txBody>
      </p:sp>
      <p:sp>
        <p:nvSpPr>
          <p:cNvPr id="4" name="TextBox 3"/>
          <p:cNvSpPr txBox="1"/>
          <p:nvPr/>
        </p:nvSpPr>
        <p:spPr>
          <a:xfrm>
            <a:off x="5257800" y="3429000"/>
            <a:ext cx="3048000" cy="2800767"/>
          </a:xfrm>
          <a:prstGeom prst="rect">
            <a:avLst/>
          </a:prstGeom>
          <a:noFill/>
        </p:spPr>
        <p:txBody>
          <a:bodyPr wrap="square" rtlCol="0">
            <a:spAutoFit/>
          </a:bodyPr>
          <a:lstStyle/>
          <a:p>
            <a:r>
              <a:rPr lang="en-US" sz="1600" b="1" u="sng" dirty="0" smtClean="0">
                <a:solidFill>
                  <a:srgbClr val="002060"/>
                </a:solidFill>
              </a:rPr>
              <a:t>Try the following</a:t>
            </a:r>
            <a:r>
              <a:rPr lang="en-US" sz="1600" b="1" dirty="0" smtClean="0">
                <a:solidFill>
                  <a:srgbClr val="002060"/>
                </a:solidFill>
              </a:rPr>
              <a:t>:</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8 A  </a:t>
            </a:r>
            <a:r>
              <a:rPr lang="en-US" sz="1600" b="1" dirty="0" smtClean="0">
                <a:solidFill>
                  <a:srgbClr val="002060"/>
                </a:solidFill>
                <a:sym typeface="Wingdings" pitchFamily="2" charset="2"/>
              </a:rPr>
              <a:t>  ________ </a:t>
            </a:r>
            <a:r>
              <a:rPr lang="en-US" sz="1600" b="1" dirty="0" err="1" smtClean="0">
                <a:solidFill>
                  <a:srgbClr val="002060"/>
                </a:solidFill>
                <a:sym typeface="Wingdings" pitchFamily="2" charset="2"/>
              </a:rPr>
              <a:t>mA</a:t>
            </a: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2 m    ________ µm</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7 g     ________ kg</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3 s     ________ ns</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
            </a:r>
            <a:br>
              <a:rPr lang="en-US" sz="1600" b="1" dirty="0" smtClean="0">
                <a:solidFill>
                  <a:srgbClr val="002060"/>
                </a:solidFill>
                <a:sym typeface="Wingdings" pitchFamily="2" charset="2"/>
              </a:rPr>
            </a:br>
            <a:r>
              <a:rPr lang="en-US" sz="1600" b="1" dirty="0" smtClean="0">
                <a:solidFill>
                  <a:srgbClr val="002060"/>
                </a:solidFill>
                <a:sym typeface="Wingdings" pitchFamily="2" charset="2"/>
              </a:rPr>
              <a:t>1 W   ________ MW</a:t>
            </a:r>
            <a:endParaRPr lang="en-US" sz="1600" b="1" dirty="0">
              <a:solidFill>
                <a:srgbClr val="002060"/>
              </a:solidFill>
            </a:endParaRPr>
          </a:p>
        </p:txBody>
      </p:sp>
      <p:sp>
        <p:nvSpPr>
          <p:cNvPr id="5" name="TextBox 4"/>
          <p:cNvSpPr txBox="1"/>
          <p:nvPr/>
        </p:nvSpPr>
        <p:spPr>
          <a:xfrm>
            <a:off x="9448800" y="228600"/>
            <a:ext cx="1619354" cy="3970318"/>
          </a:xfrm>
          <a:prstGeom prst="rect">
            <a:avLst/>
          </a:prstGeom>
          <a:noFill/>
        </p:spPr>
        <p:txBody>
          <a:bodyPr wrap="none" rtlCol="0">
            <a:spAutoFit/>
          </a:bodyPr>
          <a:lstStyle/>
          <a:p>
            <a:r>
              <a:rPr lang="en-US" dirty="0" smtClean="0"/>
              <a:t>1/a = a</a:t>
            </a:r>
            <a:r>
              <a:rPr lang="en-US" baseline="30000" dirty="0" smtClean="0"/>
              <a:t>-1</a:t>
            </a:r>
            <a:br>
              <a:rPr lang="en-US" baseline="30000" dirty="0" smtClean="0"/>
            </a:br>
            <a:r>
              <a:rPr lang="en-US" baseline="30000" dirty="0" smtClean="0"/>
              <a:t/>
            </a:r>
            <a:br>
              <a:rPr lang="en-US" baseline="30000" dirty="0" smtClean="0"/>
            </a:br>
            <a:r>
              <a:rPr lang="en-US" dirty="0" err="1" smtClean="0"/>
              <a:t>a</a:t>
            </a:r>
            <a:r>
              <a:rPr lang="en-US" baseline="30000" dirty="0" err="1" smtClean="0"/>
              <a:t>o</a:t>
            </a:r>
            <a:r>
              <a:rPr lang="en-US" dirty="0" smtClean="0"/>
              <a:t> = 1</a:t>
            </a:r>
            <a:br>
              <a:rPr lang="en-US" dirty="0" smtClean="0"/>
            </a:br>
            <a:r>
              <a:rPr lang="en-US" dirty="0" smtClean="0"/>
              <a:t/>
            </a:r>
            <a:br>
              <a:rPr lang="en-US" dirty="0" smtClean="0"/>
            </a:br>
            <a:r>
              <a:rPr lang="en-US" dirty="0" smtClean="0"/>
              <a:t>a = a</a:t>
            </a:r>
            <a:r>
              <a:rPr lang="en-US" baseline="30000" dirty="0" smtClean="0"/>
              <a:t>1</a:t>
            </a:r>
            <a:br>
              <a:rPr lang="en-US" baseline="30000" dirty="0" smtClean="0"/>
            </a:br>
            <a:r>
              <a:rPr lang="en-US" dirty="0" smtClean="0"/>
              <a:t/>
            </a:r>
            <a:br>
              <a:rPr lang="en-US" dirty="0" smtClean="0"/>
            </a:br>
            <a:r>
              <a:rPr lang="en-US" dirty="0" smtClean="0"/>
              <a:t>1/a = </a:t>
            </a:r>
            <a:r>
              <a:rPr lang="en-US" dirty="0" err="1" smtClean="0"/>
              <a:t>a</a:t>
            </a:r>
            <a:r>
              <a:rPr lang="en-US" baseline="30000" dirty="0" err="1" smtClean="0"/>
              <a:t>o</a:t>
            </a:r>
            <a:r>
              <a:rPr lang="en-US" dirty="0" smtClean="0"/>
              <a:t>/a</a:t>
            </a:r>
            <a:r>
              <a:rPr lang="en-US" baseline="30000" dirty="0" smtClean="0"/>
              <a:t>1</a:t>
            </a:r>
            <a:br>
              <a:rPr lang="en-US" baseline="30000" dirty="0" smtClean="0"/>
            </a:br>
            <a:r>
              <a:rPr lang="en-US" baseline="30000" dirty="0" smtClean="0"/>
              <a:t/>
            </a:r>
            <a:br>
              <a:rPr lang="en-US" baseline="30000" dirty="0" smtClean="0"/>
            </a:br>
            <a:r>
              <a:rPr lang="en-US" dirty="0" err="1" smtClean="0"/>
              <a:t>a</a:t>
            </a:r>
            <a:r>
              <a:rPr lang="en-US" baseline="30000" dirty="0" err="1" smtClean="0"/>
              <a:t>o</a:t>
            </a:r>
            <a:r>
              <a:rPr lang="en-US" baseline="30000" dirty="0" smtClean="0"/>
              <a:t> – 1</a:t>
            </a:r>
            <a:r>
              <a:rPr lang="en-US" dirty="0" smtClean="0"/>
              <a:t> = a</a:t>
            </a:r>
            <a:r>
              <a:rPr lang="en-US" baseline="30000" dirty="0" smtClean="0"/>
              <a:t> -1</a:t>
            </a:r>
            <a:br>
              <a:rPr lang="en-US" baseline="30000" dirty="0" smtClean="0"/>
            </a:br>
            <a:r>
              <a:rPr lang="en-US" baseline="30000" dirty="0" smtClean="0"/>
              <a:t/>
            </a:r>
            <a:br>
              <a:rPr lang="en-US" baseline="30000" dirty="0" smtClean="0"/>
            </a:br>
            <a:r>
              <a:rPr lang="en-US" baseline="30000" dirty="0" smtClean="0"/>
              <a:t/>
            </a:r>
            <a:br>
              <a:rPr lang="en-US" baseline="30000" dirty="0" smtClean="0"/>
            </a:br>
            <a:r>
              <a:rPr lang="en-US" dirty="0" smtClean="0">
                <a:sym typeface="Wingdings" pitchFamily="2" charset="2"/>
              </a:rPr>
              <a:t> (2 × 10</a:t>
            </a:r>
            <a:r>
              <a:rPr lang="en-US" baseline="30000" dirty="0" smtClean="0">
                <a:sym typeface="Wingdings" pitchFamily="2" charset="2"/>
              </a:rPr>
              <a:t>0</a:t>
            </a:r>
            <a:r>
              <a:rPr lang="en-US" dirty="0" smtClean="0">
                <a:sym typeface="Wingdings" pitchFamily="2" charset="2"/>
              </a:rPr>
              <a:t>) / 10</a:t>
            </a:r>
            <a:r>
              <a:rPr lang="en-US" baseline="30000" dirty="0" smtClean="0">
                <a:sym typeface="Wingdings" pitchFamily="2" charset="2"/>
              </a:rPr>
              <a:t>-3 </a:t>
            </a:r>
          </a:p>
          <a:p>
            <a:r>
              <a:rPr lang="en-US" baseline="30000" dirty="0" smtClean="0">
                <a:sym typeface="Wingdings" pitchFamily="2" charset="2"/>
              </a:rPr>
              <a:t/>
            </a:r>
            <a:br>
              <a:rPr lang="en-US" baseline="30000" dirty="0" smtClean="0">
                <a:sym typeface="Wingdings" pitchFamily="2" charset="2"/>
              </a:rPr>
            </a:br>
            <a:r>
              <a:rPr lang="en-US" dirty="0" smtClean="0">
                <a:sym typeface="Wingdings" pitchFamily="2" charset="2"/>
              </a:rPr>
              <a:t> 2 × 10</a:t>
            </a:r>
            <a:r>
              <a:rPr lang="en-US" baseline="30000" dirty="0" smtClean="0">
                <a:sym typeface="Wingdings" pitchFamily="2" charset="2"/>
              </a:rPr>
              <a:t>0-(-3)</a:t>
            </a:r>
          </a:p>
          <a:p>
            <a:endParaRPr lang="en-US" baseline="30000" dirty="0" smtClean="0"/>
          </a:p>
          <a:p>
            <a:r>
              <a:rPr lang="en-US" dirty="0" smtClean="0">
                <a:sym typeface="Wingdings" pitchFamily="2" charset="2"/>
              </a:rPr>
              <a:t>2 × 10</a:t>
            </a:r>
            <a:r>
              <a:rPr lang="en-US" baseline="30000" dirty="0" smtClean="0">
                <a:sym typeface="Wingdings" pitchFamily="2" charset="2"/>
              </a:rPr>
              <a:t>3</a:t>
            </a:r>
            <a:endParaRPr lang="en-US" baseline="30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Worked Examples</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8 A  </a:t>
            </a:r>
            <a:r>
              <a:rPr lang="en-US" b="1" dirty="0" smtClean="0">
                <a:solidFill>
                  <a:srgbClr val="002060"/>
                </a:solidFill>
                <a:sym typeface="Wingdings" pitchFamily="2" charset="2"/>
              </a:rPr>
              <a:t>  ________ </a:t>
            </a:r>
            <a:r>
              <a:rPr lang="en-US" b="1" dirty="0" err="1" smtClean="0">
                <a:solidFill>
                  <a:srgbClr val="002060"/>
                </a:solidFill>
                <a:sym typeface="Wingdings" pitchFamily="2" charset="2"/>
              </a:rPr>
              <a:t>mA</a:t>
            </a:r>
            <a:r>
              <a:rPr lang="en-US" b="1" dirty="0" smtClean="0">
                <a:solidFill>
                  <a:srgbClr val="002060"/>
                </a:solidFill>
                <a:sym typeface="Wingdings" pitchFamily="2" charset="2"/>
              </a:rPr>
              <a:t>   8 /10</a:t>
            </a:r>
            <a:r>
              <a:rPr lang="en-US" b="1" baseline="30000" dirty="0" smtClean="0">
                <a:solidFill>
                  <a:srgbClr val="002060"/>
                </a:solidFill>
                <a:sym typeface="Wingdings" pitchFamily="2" charset="2"/>
              </a:rPr>
              <a:t>-3  </a:t>
            </a:r>
            <a:r>
              <a:rPr lang="en-US" b="1" dirty="0" smtClean="0">
                <a:solidFill>
                  <a:srgbClr val="002060"/>
                </a:solidFill>
                <a:sym typeface="Wingdings" pitchFamily="2" charset="2"/>
              </a:rPr>
              <a:t>= 8 * 10</a:t>
            </a:r>
            <a:r>
              <a:rPr lang="en-US" b="1" baseline="30000" dirty="0" smtClean="0">
                <a:solidFill>
                  <a:srgbClr val="002060"/>
                </a:solidFill>
                <a:sym typeface="Wingdings" pitchFamily="2" charset="2"/>
              </a:rPr>
              <a:t>3</a:t>
            </a:r>
            <a:r>
              <a:rPr lang="en-US" b="1" dirty="0" smtClean="0">
                <a:solidFill>
                  <a:srgbClr val="002060"/>
                </a:solidFill>
                <a:sym typeface="Wingdings" pitchFamily="2" charset="2"/>
              </a:rPr>
              <a:t> </a:t>
            </a:r>
            <a:r>
              <a:rPr lang="en-US" b="1" dirty="0" err="1" smtClean="0">
                <a:solidFill>
                  <a:srgbClr val="002060"/>
                </a:solidFill>
                <a:sym typeface="Wingdings" pitchFamily="2" charset="2"/>
              </a:rPr>
              <a:t>mA</a:t>
            </a:r>
            <a:r>
              <a:rPr lang="en-US" b="1" dirty="0" smtClean="0">
                <a:solidFill>
                  <a:srgbClr val="002060"/>
                </a:solidFill>
                <a:sym typeface="Wingdings" pitchFamily="2" charset="2"/>
              </a:rPr>
              <a:t/>
            </a:r>
            <a:br>
              <a:rPr lang="en-US" b="1" dirty="0" smtClean="0">
                <a:solidFill>
                  <a:srgbClr val="002060"/>
                </a:solidFill>
                <a:sym typeface="Wingdings" pitchFamily="2" charset="2"/>
              </a:rPr>
            </a:br>
            <a:r>
              <a:rPr lang="en-US" b="1" dirty="0" smtClean="0">
                <a:solidFill>
                  <a:srgbClr val="002060"/>
                </a:solidFill>
                <a:sym typeface="Wingdings" pitchFamily="2" charset="2"/>
              </a:rPr>
              <a:t/>
            </a:r>
            <a:br>
              <a:rPr lang="en-US" b="1" dirty="0" smtClean="0">
                <a:solidFill>
                  <a:srgbClr val="002060"/>
                </a:solidFill>
                <a:sym typeface="Wingdings" pitchFamily="2" charset="2"/>
              </a:rPr>
            </a:br>
            <a:r>
              <a:rPr lang="en-US" b="1" dirty="0" smtClean="0">
                <a:solidFill>
                  <a:srgbClr val="002060"/>
                </a:solidFill>
                <a:sym typeface="Wingdings" pitchFamily="2" charset="2"/>
              </a:rPr>
              <a:t>2 m    ________ µm  2/10</a:t>
            </a:r>
            <a:r>
              <a:rPr lang="en-US" b="1" baseline="30000" dirty="0" smtClean="0">
                <a:solidFill>
                  <a:srgbClr val="002060"/>
                </a:solidFill>
                <a:sym typeface="Wingdings" pitchFamily="2" charset="2"/>
              </a:rPr>
              <a:t>-6</a:t>
            </a:r>
            <a:r>
              <a:rPr lang="en-US" b="1" dirty="0" smtClean="0">
                <a:solidFill>
                  <a:srgbClr val="002060"/>
                </a:solidFill>
                <a:sym typeface="Wingdings" pitchFamily="2" charset="2"/>
              </a:rPr>
              <a:t> = 2 * 10</a:t>
            </a:r>
            <a:r>
              <a:rPr lang="en-US" b="1" baseline="30000" dirty="0" smtClean="0">
                <a:solidFill>
                  <a:srgbClr val="002060"/>
                </a:solidFill>
                <a:sym typeface="Wingdings" pitchFamily="2" charset="2"/>
              </a:rPr>
              <a:t>6</a:t>
            </a:r>
            <a:r>
              <a:rPr lang="en-US" b="1" dirty="0" smtClean="0">
                <a:solidFill>
                  <a:srgbClr val="002060"/>
                </a:solidFill>
                <a:sym typeface="Wingdings" pitchFamily="2" charset="2"/>
              </a:rPr>
              <a:t> µm </a:t>
            </a:r>
            <a:br>
              <a:rPr lang="en-US" b="1" dirty="0" smtClean="0">
                <a:solidFill>
                  <a:srgbClr val="002060"/>
                </a:solidFill>
                <a:sym typeface="Wingdings" pitchFamily="2" charset="2"/>
              </a:rPr>
            </a:br>
            <a:r>
              <a:rPr lang="en-US" b="1" dirty="0" smtClean="0">
                <a:solidFill>
                  <a:srgbClr val="002060"/>
                </a:solidFill>
                <a:sym typeface="Wingdings" pitchFamily="2" charset="2"/>
              </a:rPr>
              <a:t/>
            </a:r>
            <a:br>
              <a:rPr lang="en-US" b="1" dirty="0" smtClean="0">
                <a:solidFill>
                  <a:srgbClr val="002060"/>
                </a:solidFill>
                <a:sym typeface="Wingdings" pitchFamily="2" charset="2"/>
              </a:rPr>
            </a:br>
            <a:r>
              <a:rPr lang="en-US" b="1" dirty="0" smtClean="0">
                <a:solidFill>
                  <a:srgbClr val="002060"/>
                </a:solidFill>
                <a:sym typeface="Wingdings" pitchFamily="2" charset="2"/>
              </a:rPr>
              <a:t>7 g     ________ kg  7/10</a:t>
            </a:r>
            <a:r>
              <a:rPr lang="en-US" b="1" baseline="30000" dirty="0" smtClean="0">
                <a:solidFill>
                  <a:srgbClr val="002060"/>
                </a:solidFill>
                <a:sym typeface="Wingdings" pitchFamily="2" charset="2"/>
              </a:rPr>
              <a:t>3</a:t>
            </a:r>
            <a:r>
              <a:rPr lang="en-US" b="1" dirty="0" smtClean="0">
                <a:solidFill>
                  <a:srgbClr val="002060"/>
                </a:solidFill>
                <a:sym typeface="Wingdings" pitchFamily="2" charset="2"/>
              </a:rPr>
              <a:t> =  7 * 10</a:t>
            </a:r>
            <a:r>
              <a:rPr lang="en-US" b="1" baseline="30000" dirty="0" smtClean="0">
                <a:solidFill>
                  <a:srgbClr val="002060"/>
                </a:solidFill>
                <a:sym typeface="Wingdings" pitchFamily="2" charset="2"/>
              </a:rPr>
              <a:t>-3</a:t>
            </a:r>
            <a:r>
              <a:rPr lang="en-US" b="1" dirty="0" smtClean="0">
                <a:solidFill>
                  <a:srgbClr val="002060"/>
                </a:solidFill>
                <a:sym typeface="Wingdings" pitchFamily="2" charset="2"/>
              </a:rPr>
              <a:t> kg</a:t>
            </a:r>
            <a:br>
              <a:rPr lang="en-US" b="1" dirty="0" smtClean="0">
                <a:solidFill>
                  <a:srgbClr val="002060"/>
                </a:solidFill>
                <a:sym typeface="Wingdings" pitchFamily="2" charset="2"/>
              </a:rPr>
            </a:br>
            <a:r>
              <a:rPr lang="en-US" b="1" dirty="0" smtClean="0">
                <a:solidFill>
                  <a:srgbClr val="002060"/>
                </a:solidFill>
                <a:sym typeface="Wingdings" pitchFamily="2" charset="2"/>
              </a:rPr>
              <a:t/>
            </a:r>
            <a:br>
              <a:rPr lang="en-US" b="1" dirty="0" smtClean="0">
                <a:solidFill>
                  <a:srgbClr val="002060"/>
                </a:solidFill>
                <a:sym typeface="Wingdings" pitchFamily="2" charset="2"/>
              </a:rPr>
            </a:br>
            <a:r>
              <a:rPr lang="en-US" b="1" dirty="0" smtClean="0">
                <a:solidFill>
                  <a:srgbClr val="002060"/>
                </a:solidFill>
                <a:sym typeface="Wingdings" pitchFamily="2" charset="2"/>
              </a:rPr>
              <a:t>3 s     ________ ns  3/10</a:t>
            </a:r>
            <a:r>
              <a:rPr lang="en-US" b="1" baseline="30000" dirty="0" smtClean="0">
                <a:solidFill>
                  <a:srgbClr val="002060"/>
                </a:solidFill>
                <a:sym typeface="Wingdings" pitchFamily="2" charset="2"/>
              </a:rPr>
              <a:t>-9</a:t>
            </a:r>
            <a:r>
              <a:rPr lang="en-US" b="1" dirty="0" smtClean="0">
                <a:solidFill>
                  <a:srgbClr val="002060"/>
                </a:solidFill>
                <a:sym typeface="Wingdings" pitchFamily="2" charset="2"/>
              </a:rPr>
              <a:t> = 3 * 10</a:t>
            </a:r>
            <a:r>
              <a:rPr lang="en-US" b="1" baseline="30000" dirty="0" smtClean="0">
                <a:solidFill>
                  <a:srgbClr val="002060"/>
                </a:solidFill>
                <a:sym typeface="Wingdings" pitchFamily="2" charset="2"/>
              </a:rPr>
              <a:t>9</a:t>
            </a:r>
            <a:r>
              <a:rPr lang="en-US" b="1" dirty="0" smtClean="0">
                <a:solidFill>
                  <a:srgbClr val="002060"/>
                </a:solidFill>
                <a:sym typeface="Wingdings" pitchFamily="2" charset="2"/>
              </a:rPr>
              <a:t> ns</a:t>
            </a:r>
            <a:br>
              <a:rPr lang="en-US" b="1" dirty="0" smtClean="0">
                <a:solidFill>
                  <a:srgbClr val="002060"/>
                </a:solidFill>
                <a:sym typeface="Wingdings" pitchFamily="2" charset="2"/>
              </a:rPr>
            </a:br>
            <a:r>
              <a:rPr lang="en-US" b="1" dirty="0" smtClean="0">
                <a:solidFill>
                  <a:srgbClr val="002060"/>
                </a:solidFill>
                <a:sym typeface="Wingdings" pitchFamily="2" charset="2"/>
              </a:rPr>
              <a:t/>
            </a:r>
            <a:br>
              <a:rPr lang="en-US" b="1" dirty="0" smtClean="0">
                <a:solidFill>
                  <a:srgbClr val="002060"/>
                </a:solidFill>
                <a:sym typeface="Wingdings" pitchFamily="2" charset="2"/>
              </a:rPr>
            </a:br>
            <a:r>
              <a:rPr lang="en-US" b="1" dirty="0" smtClean="0">
                <a:solidFill>
                  <a:srgbClr val="002060"/>
                </a:solidFill>
                <a:sym typeface="Wingdings" pitchFamily="2" charset="2"/>
              </a:rPr>
              <a:t>1 W   ________ MW  1/10</a:t>
            </a:r>
            <a:r>
              <a:rPr lang="en-US" b="1" baseline="30000" dirty="0" smtClean="0">
                <a:solidFill>
                  <a:srgbClr val="002060"/>
                </a:solidFill>
                <a:sym typeface="Wingdings" pitchFamily="2" charset="2"/>
              </a:rPr>
              <a:t>6</a:t>
            </a:r>
            <a:r>
              <a:rPr lang="en-US" b="1" dirty="0" smtClean="0">
                <a:solidFill>
                  <a:srgbClr val="002060"/>
                </a:solidFill>
                <a:sym typeface="Wingdings" pitchFamily="2" charset="2"/>
              </a:rPr>
              <a:t> = 1 * 10</a:t>
            </a:r>
            <a:r>
              <a:rPr lang="en-US" b="1" baseline="30000" dirty="0" smtClean="0">
                <a:solidFill>
                  <a:srgbClr val="002060"/>
                </a:solidFill>
                <a:sym typeface="Wingdings" pitchFamily="2" charset="2"/>
              </a:rPr>
              <a:t>-6</a:t>
            </a:r>
            <a:r>
              <a:rPr lang="en-US" b="1" dirty="0" smtClean="0">
                <a:solidFill>
                  <a:srgbClr val="002060"/>
                </a:solidFill>
                <a:sym typeface="Wingdings" pitchFamily="2" charset="2"/>
              </a:rPr>
              <a:t> MW</a:t>
            </a:r>
            <a:endParaRPr lang="en-US" b="1" baseline="30000" dirty="0" smtClean="0">
              <a:solidFill>
                <a:srgbClr val="002060"/>
              </a:solidFill>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Conversions</a:t>
            </a:r>
            <a:br>
              <a:rPr lang="en-US" dirty="0" smtClean="0"/>
            </a:br>
            <a:r>
              <a:rPr lang="en-US" dirty="0" smtClean="0"/>
              <a:t>Coined to Coined</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One could also convert from a quantity with a coined unit to another quantity with a coined unit.</a:t>
            </a:r>
            <a:br>
              <a:rPr lang="en-US" dirty="0" smtClean="0"/>
            </a:br>
            <a:r>
              <a:rPr lang="en-US" dirty="0" smtClean="0"/>
              <a:t/>
            </a:r>
            <a:br>
              <a:rPr lang="en-US" dirty="0" smtClean="0"/>
            </a:br>
            <a:r>
              <a:rPr lang="en-US" b="1" dirty="0" smtClean="0">
                <a:solidFill>
                  <a:srgbClr val="00B0F0"/>
                </a:solidFill>
              </a:rPr>
              <a:t>1000</a:t>
            </a:r>
            <a:r>
              <a:rPr lang="en-US" dirty="0" smtClean="0"/>
              <a:t> k</a:t>
            </a:r>
            <a:r>
              <a:rPr lang="en-US" b="1" dirty="0" smtClean="0"/>
              <a:t>g</a:t>
            </a:r>
            <a:r>
              <a:rPr lang="en-US" dirty="0" smtClean="0"/>
              <a:t> can be converted to m</a:t>
            </a:r>
            <a:r>
              <a:rPr lang="en-US" b="1" dirty="0" smtClean="0"/>
              <a:t>g</a:t>
            </a:r>
            <a:r>
              <a:rPr lang="en-US" dirty="0" smtClean="0"/>
              <a:t>.</a:t>
            </a:r>
            <a:br>
              <a:rPr lang="en-US" dirty="0" smtClean="0"/>
            </a:br>
            <a:r>
              <a:rPr lang="en-US" dirty="0" smtClean="0"/>
              <a:t/>
            </a:r>
            <a:br>
              <a:rPr lang="en-US" dirty="0" smtClean="0"/>
            </a:br>
            <a:r>
              <a:rPr lang="en-US" dirty="0" smtClean="0"/>
              <a:t>All that needs to be done is to note the root </a:t>
            </a:r>
            <a:r>
              <a:rPr lang="en-US" b="1" u="sng" dirty="0" smtClean="0"/>
              <a:t>unit</a:t>
            </a:r>
            <a:r>
              <a:rPr lang="en-US" dirty="0" smtClean="0"/>
              <a:t> which is grams, g. </a:t>
            </a:r>
            <a:br>
              <a:rPr lang="en-US" dirty="0" smtClean="0"/>
            </a:br>
            <a:r>
              <a:rPr lang="en-US" dirty="0" smtClean="0"/>
              <a:t/>
            </a:r>
            <a:br>
              <a:rPr lang="en-US" dirty="0" smtClean="0"/>
            </a:br>
            <a:r>
              <a:rPr lang="en-US" dirty="0" smtClean="0"/>
              <a:t>First convert 1000 </a:t>
            </a:r>
            <a:r>
              <a:rPr lang="en-US" b="1" dirty="0" smtClean="0">
                <a:solidFill>
                  <a:srgbClr val="FF0000"/>
                </a:solidFill>
              </a:rPr>
              <a:t>k</a:t>
            </a:r>
            <a:r>
              <a:rPr lang="en-US" dirty="0" smtClean="0"/>
              <a:t>g to g  = 1000 × </a:t>
            </a:r>
            <a:r>
              <a:rPr lang="en-US" b="1" dirty="0" smtClean="0">
                <a:solidFill>
                  <a:srgbClr val="FF0000"/>
                </a:solidFill>
              </a:rPr>
              <a:t>10</a:t>
            </a:r>
            <a:r>
              <a:rPr lang="en-US" b="1" baseline="30000" dirty="0" smtClean="0">
                <a:solidFill>
                  <a:srgbClr val="FF0000"/>
                </a:solidFill>
              </a:rPr>
              <a:t>3</a:t>
            </a:r>
            <a:r>
              <a:rPr lang="en-US" dirty="0" smtClean="0"/>
              <a:t> g </a:t>
            </a:r>
            <a:br>
              <a:rPr lang="en-US" dirty="0" smtClean="0"/>
            </a:br>
            <a:r>
              <a:rPr lang="en-US" dirty="0" smtClean="0"/>
              <a:t/>
            </a:r>
            <a:br>
              <a:rPr lang="en-US" dirty="0" smtClean="0"/>
            </a:br>
            <a:r>
              <a:rPr lang="en-US" dirty="0" smtClean="0"/>
              <a:t>If 1 </a:t>
            </a:r>
            <a:r>
              <a:rPr lang="en-US" b="1" dirty="0" smtClean="0">
                <a:solidFill>
                  <a:srgbClr val="00B050"/>
                </a:solidFill>
              </a:rPr>
              <a:t>mg</a:t>
            </a:r>
            <a:r>
              <a:rPr lang="en-US" dirty="0" smtClean="0"/>
              <a:t>  =  1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a:t>
            </a:r>
            <a:r>
              <a:rPr lang="en-US" dirty="0" smtClean="0"/>
              <a:t> </a:t>
            </a:r>
            <a:br>
              <a:rPr lang="en-US" dirty="0" smtClean="0"/>
            </a:br>
            <a:r>
              <a:rPr lang="en-US" dirty="0" smtClean="0"/>
              <a:t>Then x   = 1000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a:t>
            </a:r>
            <a:r>
              <a:rPr lang="en-US" dirty="0" smtClean="0"/>
              <a:t> </a:t>
            </a:r>
            <a:br>
              <a:rPr lang="en-US" dirty="0" smtClean="0"/>
            </a:br>
            <a:r>
              <a:rPr lang="en-US" dirty="0" smtClean="0"/>
              <a:t/>
            </a:r>
            <a:br>
              <a:rPr lang="en-US" dirty="0" smtClean="0"/>
            </a:br>
            <a:r>
              <a:rPr lang="en-US" dirty="0" smtClean="0"/>
              <a:t>Simply cross multiply</a:t>
            </a:r>
            <a:br>
              <a:rPr lang="en-US" dirty="0" smtClean="0"/>
            </a:br>
            <a:r>
              <a:rPr lang="en-US" dirty="0" smtClean="0"/>
              <a:t> (1 </a:t>
            </a:r>
            <a:r>
              <a:rPr lang="en-US" b="1" dirty="0" smtClean="0">
                <a:solidFill>
                  <a:srgbClr val="00B050"/>
                </a:solidFill>
              </a:rPr>
              <a:t>mg </a:t>
            </a:r>
            <a:r>
              <a:rPr lang="en-US" dirty="0" smtClean="0"/>
              <a:t>× 1000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a:t>
            </a:r>
            <a:r>
              <a:rPr lang="en-US" dirty="0" smtClean="0"/>
              <a:t>)  ÷  (1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a:t>
            </a:r>
            <a:r>
              <a:rPr lang="en-US" dirty="0" smtClean="0"/>
              <a:t>)</a:t>
            </a:r>
            <a:br>
              <a:rPr lang="en-US" dirty="0" smtClean="0"/>
            </a:br>
            <a:r>
              <a:rPr lang="en-US" dirty="0" smtClean="0"/>
              <a:t>=  (10</a:t>
            </a:r>
            <a:r>
              <a:rPr lang="en-US" baseline="30000" dirty="0" smtClean="0"/>
              <a:t>3</a:t>
            </a:r>
            <a:r>
              <a:rPr lang="en-US" dirty="0" smtClean="0"/>
              <a:t> </a:t>
            </a:r>
            <a:r>
              <a:rPr lang="en-US" b="1" dirty="0" smtClean="0">
                <a:solidFill>
                  <a:srgbClr val="00B050"/>
                </a:solidFill>
              </a:rPr>
              <a:t>mg</a:t>
            </a:r>
            <a:r>
              <a:rPr lang="en-US" dirty="0" smtClean="0"/>
              <a:t>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a:t>
            </a:r>
            <a:r>
              <a:rPr lang="en-US" dirty="0" smtClean="0"/>
              <a:t>) ÷ </a:t>
            </a:r>
            <a:r>
              <a:rPr lang="en-US" b="1" dirty="0" smtClean="0">
                <a:solidFill>
                  <a:srgbClr val="FF0000"/>
                </a:solidFill>
              </a:rPr>
              <a:t>10</a:t>
            </a:r>
            <a:r>
              <a:rPr lang="en-US" b="1" baseline="30000" dirty="0" smtClean="0">
                <a:solidFill>
                  <a:srgbClr val="FF0000"/>
                </a:solidFill>
              </a:rPr>
              <a:t>-3</a:t>
            </a:r>
            <a:r>
              <a:rPr lang="en-US" dirty="0" smtClean="0"/>
              <a:t> </a:t>
            </a:r>
            <a:r>
              <a:rPr lang="en-US" b="1" dirty="0" smtClean="0">
                <a:solidFill>
                  <a:srgbClr val="7030A0"/>
                </a:solidFill>
              </a:rPr>
              <a:t>g  </a:t>
            </a:r>
            <a:br>
              <a:rPr lang="en-US" b="1" dirty="0" smtClean="0">
                <a:solidFill>
                  <a:srgbClr val="7030A0"/>
                </a:solidFill>
              </a:rPr>
            </a:br>
            <a:r>
              <a:rPr lang="en-US" dirty="0" smtClean="0"/>
              <a:t>=  10</a:t>
            </a:r>
            <a:r>
              <a:rPr lang="en-US" baseline="30000" dirty="0" smtClean="0"/>
              <a:t>3</a:t>
            </a:r>
            <a:r>
              <a:rPr lang="en-US" b="1" dirty="0" smtClean="0">
                <a:solidFill>
                  <a:srgbClr val="7030A0"/>
                </a:solidFill>
              </a:rPr>
              <a:t> </a:t>
            </a:r>
            <a:r>
              <a:rPr lang="en-US" b="1" dirty="0" smtClean="0">
                <a:solidFill>
                  <a:srgbClr val="00B050"/>
                </a:solidFill>
              </a:rPr>
              <a:t>mg</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33CC"/>
                </a:solidFill>
              </a:rPr>
              <a:t>A trend worth noting:  You can first get rid of the number’s prefix then divide it by the </a:t>
            </a:r>
            <a:r>
              <a:rPr lang="en-US" b="1" dirty="0" smtClean="0"/>
              <a:t>unknown’s</a:t>
            </a:r>
            <a:r>
              <a:rPr lang="en-US" b="1" dirty="0" smtClean="0">
                <a:solidFill>
                  <a:srgbClr val="0033CC"/>
                </a:solidFill>
              </a:rPr>
              <a:t> prefix.</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Coined to Coined</a:t>
            </a:r>
            <a:br>
              <a:rPr lang="en-US" dirty="0" smtClean="0"/>
            </a:br>
            <a:r>
              <a:rPr lang="en-US" dirty="0" smtClean="0"/>
              <a:t> Work Sheet</a:t>
            </a:r>
            <a:endParaRPr lang="en-US" dirty="0"/>
          </a:p>
        </p:txBody>
      </p:sp>
      <p:sp>
        <p:nvSpPr>
          <p:cNvPr id="3" name="Content Placeholder 2"/>
          <p:cNvSpPr>
            <a:spLocks noGrp="1"/>
          </p:cNvSpPr>
          <p:nvPr>
            <p:ph idx="1"/>
          </p:nvPr>
        </p:nvSpPr>
        <p:spPr>
          <a:xfrm>
            <a:off x="457200" y="1600200"/>
            <a:ext cx="8229600" cy="5105400"/>
          </a:xfrm>
        </p:spPr>
        <p:txBody>
          <a:bodyPr numCol="2"/>
          <a:lstStyle/>
          <a:p>
            <a:r>
              <a:rPr lang="en-US" b="1" dirty="0" smtClean="0">
                <a:solidFill>
                  <a:srgbClr val="FF0066"/>
                </a:solidFill>
              </a:rPr>
              <a:t>Try the following:</a:t>
            </a:r>
            <a:br>
              <a:rPr lang="en-US" b="1" dirty="0" smtClean="0">
                <a:solidFill>
                  <a:srgbClr val="FF0066"/>
                </a:solidFill>
              </a:rPr>
            </a:br>
            <a:r>
              <a:rPr lang="en-US" b="1" dirty="0" smtClean="0">
                <a:solidFill>
                  <a:srgbClr val="FF0066"/>
                </a:solidFill>
              </a:rPr>
              <a:t/>
            </a:r>
            <a:br>
              <a:rPr lang="en-US" b="1" dirty="0" smtClean="0">
                <a:solidFill>
                  <a:srgbClr val="FF0066"/>
                </a:solidFill>
              </a:rPr>
            </a:br>
            <a:r>
              <a:rPr lang="en-US" b="1" dirty="0" smtClean="0">
                <a:solidFill>
                  <a:srgbClr val="FF0066"/>
                </a:solidFill>
              </a:rPr>
              <a:t>3 </a:t>
            </a:r>
            <a:r>
              <a:rPr lang="en-US" b="1" dirty="0" err="1" smtClean="0">
                <a:solidFill>
                  <a:srgbClr val="FF0066"/>
                </a:solidFill>
              </a:rPr>
              <a:t>p</a:t>
            </a:r>
            <a:r>
              <a:rPr lang="en-US" b="1" dirty="0" err="1" smtClean="0">
                <a:solidFill>
                  <a:srgbClr val="002060"/>
                </a:solidFill>
              </a:rPr>
              <a:t>s</a:t>
            </a:r>
            <a:r>
              <a:rPr lang="en-US" b="1" dirty="0" smtClean="0">
                <a:solidFill>
                  <a:srgbClr val="FF0066"/>
                </a:solidFill>
              </a:rPr>
              <a:t> =  ______ m</a:t>
            </a:r>
            <a:r>
              <a:rPr lang="en-US" b="1" dirty="0" smtClean="0">
                <a:solidFill>
                  <a:srgbClr val="002060"/>
                </a:solidFill>
              </a:rPr>
              <a:t>s</a:t>
            </a:r>
            <a:r>
              <a:rPr lang="en-US" b="1" dirty="0" smtClean="0">
                <a:solidFill>
                  <a:srgbClr val="FF0066"/>
                </a:solidFill>
              </a:rPr>
              <a:t/>
            </a:r>
            <a:br>
              <a:rPr lang="en-US" b="1" dirty="0" smtClean="0">
                <a:solidFill>
                  <a:srgbClr val="FF0066"/>
                </a:solidFill>
              </a:rPr>
            </a:br>
            <a:r>
              <a:rPr lang="en-US" sz="2400" b="1" dirty="0" smtClean="0">
                <a:solidFill>
                  <a:srgbClr val="FF0066"/>
                </a:solidFill>
              </a:rPr>
              <a:t>if</a:t>
            </a:r>
            <a:br>
              <a:rPr lang="en-US" sz="2400" b="1" dirty="0" smtClean="0">
                <a:solidFill>
                  <a:srgbClr val="FF0066"/>
                </a:solidFill>
              </a:rPr>
            </a:br>
            <a:r>
              <a:rPr lang="en-US" sz="2400" b="1" dirty="0" smtClean="0">
                <a:solidFill>
                  <a:srgbClr val="FF0066"/>
                </a:solidFill>
              </a:rPr>
              <a:t>3 </a:t>
            </a:r>
            <a:r>
              <a:rPr lang="en-US" sz="2400" b="1" dirty="0" err="1" smtClean="0">
                <a:solidFill>
                  <a:srgbClr val="FF0066"/>
                </a:solidFill>
              </a:rPr>
              <a:t>p</a:t>
            </a:r>
            <a:r>
              <a:rPr lang="en-US" sz="2400" b="1" dirty="0" err="1" smtClean="0">
                <a:solidFill>
                  <a:srgbClr val="002060"/>
                </a:solidFill>
              </a:rPr>
              <a:t>s</a:t>
            </a:r>
            <a:r>
              <a:rPr lang="en-US" sz="2400" b="1" dirty="0" smtClean="0">
                <a:solidFill>
                  <a:srgbClr val="FF0066"/>
                </a:solidFill>
              </a:rPr>
              <a:t> =  3 × 10</a:t>
            </a:r>
            <a:r>
              <a:rPr lang="en-US" sz="2400" b="1" baseline="30000" dirty="0" smtClean="0">
                <a:solidFill>
                  <a:srgbClr val="FF0066"/>
                </a:solidFill>
              </a:rPr>
              <a:t>-12</a:t>
            </a:r>
            <a:r>
              <a:rPr lang="en-US" sz="2400" b="1" dirty="0" smtClean="0">
                <a:solidFill>
                  <a:srgbClr val="FF0066"/>
                </a:solidFill>
              </a:rPr>
              <a:t> </a:t>
            </a:r>
            <a:r>
              <a:rPr lang="en-US" sz="2400" b="1" dirty="0" smtClean="0">
                <a:solidFill>
                  <a:srgbClr val="002060"/>
                </a:solidFill>
              </a:rPr>
              <a:t>s</a:t>
            </a:r>
            <a:br>
              <a:rPr lang="en-US" sz="2400" b="1" dirty="0" smtClean="0">
                <a:solidFill>
                  <a:srgbClr val="002060"/>
                </a:solidFill>
              </a:rPr>
            </a:br>
            <a:r>
              <a:rPr lang="en-US" sz="2400" b="1" dirty="0" smtClean="0">
                <a:solidFill>
                  <a:srgbClr val="002060"/>
                </a:solidFill>
              </a:rPr>
              <a:t>if</a:t>
            </a:r>
            <a:br>
              <a:rPr lang="en-US" sz="2400" b="1" dirty="0" smtClean="0">
                <a:solidFill>
                  <a:srgbClr val="002060"/>
                </a:solidFill>
              </a:rPr>
            </a:br>
            <a:r>
              <a:rPr lang="en-US" sz="2400" b="1" dirty="0" smtClean="0">
                <a:solidFill>
                  <a:srgbClr val="FF0066"/>
                </a:solidFill>
              </a:rPr>
              <a:t>1 ms    = 10</a:t>
            </a:r>
            <a:r>
              <a:rPr lang="en-US" sz="2400" b="1" baseline="30000" dirty="0" smtClean="0">
                <a:solidFill>
                  <a:srgbClr val="FF0066"/>
                </a:solidFill>
              </a:rPr>
              <a:t>-3</a:t>
            </a:r>
            <a:r>
              <a:rPr lang="en-US" sz="2400" b="1" dirty="0" smtClean="0">
                <a:solidFill>
                  <a:srgbClr val="FF0066"/>
                </a:solidFill>
              </a:rPr>
              <a:t> s</a:t>
            </a:r>
            <a:br>
              <a:rPr lang="en-US" sz="2400" b="1" dirty="0" smtClean="0">
                <a:solidFill>
                  <a:srgbClr val="FF0066"/>
                </a:solidFill>
              </a:rPr>
            </a:br>
            <a:r>
              <a:rPr lang="en-US" sz="2400" b="1" dirty="0" smtClean="0">
                <a:solidFill>
                  <a:srgbClr val="FF0066"/>
                </a:solidFill>
              </a:rPr>
              <a:t>:. x       = 3 × 10</a:t>
            </a:r>
            <a:r>
              <a:rPr lang="en-US" sz="2400" b="1" baseline="30000" dirty="0" smtClean="0">
                <a:solidFill>
                  <a:srgbClr val="FF0066"/>
                </a:solidFill>
              </a:rPr>
              <a:t>-12</a:t>
            </a:r>
            <a:r>
              <a:rPr lang="en-US" sz="2400" b="1" dirty="0" smtClean="0">
                <a:solidFill>
                  <a:srgbClr val="FF0066"/>
                </a:solidFill>
              </a:rPr>
              <a:t> s</a:t>
            </a:r>
            <a:br>
              <a:rPr lang="en-US" sz="2400" b="1" dirty="0" smtClean="0">
                <a:solidFill>
                  <a:srgbClr val="FF0066"/>
                </a:solidFill>
              </a:rPr>
            </a:br>
            <a:r>
              <a:rPr lang="en-US" sz="2400" b="1" dirty="0" smtClean="0">
                <a:solidFill>
                  <a:srgbClr val="FF0066"/>
                </a:solidFill>
              </a:rPr>
              <a:t>1/x ms = 10</a:t>
            </a:r>
            <a:r>
              <a:rPr lang="en-US" sz="2400" b="1" baseline="30000" dirty="0" smtClean="0">
                <a:solidFill>
                  <a:srgbClr val="FF0066"/>
                </a:solidFill>
              </a:rPr>
              <a:t>-3</a:t>
            </a:r>
            <a:r>
              <a:rPr lang="en-US" sz="2400" b="1" dirty="0" smtClean="0">
                <a:solidFill>
                  <a:srgbClr val="FF0066"/>
                </a:solidFill>
              </a:rPr>
              <a:t>/(3 × 10</a:t>
            </a:r>
            <a:r>
              <a:rPr lang="en-US" sz="2400" b="1" baseline="30000" dirty="0" smtClean="0">
                <a:solidFill>
                  <a:srgbClr val="FF0066"/>
                </a:solidFill>
              </a:rPr>
              <a:t>-12</a:t>
            </a:r>
            <a:r>
              <a:rPr lang="en-US" sz="2400" b="1" dirty="0" smtClean="0">
                <a:solidFill>
                  <a:srgbClr val="FF0066"/>
                </a:solidFill>
              </a:rPr>
              <a:t> )</a:t>
            </a:r>
            <a:br>
              <a:rPr lang="en-US" sz="2400" b="1" dirty="0" smtClean="0">
                <a:solidFill>
                  <a:srgbClr val="FF0066"/>
                </a:solidFill>
              </a:rPr>
            </a:br>
            <a:r>
              <a:rPr lang="en-US" sz="2400" b="1" dirty="0" smtClean="0">
                <a:solidFill>
                  <a:srgbClr val="FF0066"/>
                </a:solidFill>
              </a:rPr>
              <a:t>(1 × 3 × 10</a:t>
            </a:r>
            <a:r>
              <a:rPr lang="en-US" sz="2400" b="1" baseline="30000" dirty="0" smtClean="0">
                <a:solidFill>
                  <a:srgbClr val="FF0066"/>
                </a:solidFill>
              </a:rPr>
              <a:t>-12</a:t>
            </a:r>
            <a:r>
              <a:rPr lang="en-US" sz="2400" b="1" dirty="0" smtClean="0">
                <a:solidFill>
                  <a:srgbClr val="FF0066"/>
                </a:solidFill>
              </a:rPr>
              <a:t>)/(10</a:t>
            </a:r>
            <a:r>
              <a:rPr lang="en-US" sz="2400" b="1" baseline="30000" dirty="0" smtClean="0">
                <a:solidFill>
                  <a:srgbClr val="FF0066"/>
                </a:solidFill>
              </a:rPr>
              <a:t>-3</a:t>
            </a:r>
            <a:r>
              <a:rPr lang="en-US" sz="2400" b="1" dirty="0" smtClean="0">
                <a:solidFill>
                  <a:srgbClr val="FF0066"/>
                </a:solidFill>
              </a:rPr>
              <a:t> ) ms = x</a:t>
            </a:r>
            <a:br>
              <a:rPr lang="en-US" sz="2400" b="1" dirty="0" smtClean="0">
                <a:solidFill>
                  <a:srgbClr val="FF0066"/>
                </a:solidFill>
              </a:rPr>
            </a:br>
            <a:r>
              <a:rPr lang="en-US" sz="2400" b="1" dirty="0" smtClean="0">
                <a:solidFill>
                  <a:srgbClr val="FF0066"/>
                </a:solidFill>
              </a:rPr>
              <a:t>3 × 10</a:t>
            </a:r>
            <a:r>
              <a:rPr lang="en-US" sz="2400" b="1" baseline="30000" dirty="0" smtClean="0">
                <a:solidFill>
                  <a:srgbClr val="FF0066"/>
                </a:solidFill>
              </a:rPr>
              <a:t>-12 – (-3) </a:t>
            </a:r>
            <a:r>
              <a:rPr lang="en-US" sz="2400" b="1" dirty="0" smtClean="0">
                <a:solidFill>
                  <a:srgbClr val="FF0066"/>
                </a:solidFill>
              </a:rPr>
              <a:t>ms = x</a:t>
            </a:r>
            <a:br>
              <a:rPr lang="en-US" sz="2400" b="1" dirty="0" smtClean="0">
                <a:solidFill>
                  <a:srgbClr val="FF0066"/>
                </a:solidFill>
              </a:rPr>
            </a:br>
            <a:r>
              <a:rPr lang="en-US" sz="2400" b="1" dirty="0" smtClean="0"/>
              <a:t>3 × 10</a:t>
            </a:r>
            <a:r>
              <a:rPr lang="en-US" sz="2400" b="1" baseline="30000" dirty="0" smtClean="0"/>
              <a:t>-9 </a:t>
            </a:r>
            <a:r>
              <a:rPr lang="en-US" sz="2400" b="1" dirty="0" smtClean="0"/>
              <a:t>ms = x</a:t>
            </a:r>
          </a:p>
          <a:p>
            <a:pPr>
              <a:buNone/>
            </a:pPr>
            <a:endParaRPr lang="en-US" b="1" dirty="0" smtClean="0">
              <a:solidFill>
                <a:srgbClr val="FF0066"/>
              </a:solidFill>
            </a:endParaRPr>
          </a:p>
          <a:p>
            <a:pPr>
              <a:buNone/>
            </a:pPr>
            <a:endParaRPr lang="en-US" b="1" dirty="0" smtClean="0">
              <a:solidFill>
                <a:srgbClr val="FF0066"/>
              </a:solidFill>
            </a:endParaRPr>
          </a:p>
          <a:p>
            <a:pPr>
              <a:buNone/>
            </a:pPr>
            <a:endParaRPr lang="en-US" b="1" dirty="0" smtClean="0">
              <a:solidFill>
                <a:srgbClr val="FF0066"/>
              </a:solidFill>
            </a:endParaRPr>
          </a:p>
          <a:p>
            <a:pPr>
              <a:buNone/>
            </a:pPr>
            <a:r>
              <a:rPr lang="en-US" b="1" dirty="0" smtClean="0">
                <a:solidFill>
                  <a:srgbClr val="FF0066"/>
                </a:solidFill>
              </a:rPr>
              <a:t/>
            </a:r>
            <a:br>
              <a:rPr lang="en-US" b="1" dirty="0" smtClean="0">
                <a:solidFill>
                  <a:srgbClr val="FF0066"/>
                </a:solidFill>
              </a:rPr>
            </a:br>
            <a:endParaRPr lang="en-US" dirty="0"/>
          </a:p>
        </p:txBody>
      </p:sp>
      <p:sp>
        <p:nvSpPr>
          <p:cNvPr id="5" name="TextBox 4"/>
          <p:cNvSpPr txBox="1"/>
          <p:nvPr/>
        </p:nvSpPr>
        <p:spPr>
          <a:xfrm>
            <a:off x="4800600" y="2590800"/>
            <a:ext cx="4435830" cy="4278094"/>
          </a:xfrm>
          <a:prstGeom prst="rect">
            <a:avLst/>
          </a:prstGeom>
          <a:noFill/>
        </p:spPr>
        <p:txBody>
          <a:bodyPr wrap="none" rtlCol="0">
            <a:spAutoFit/>
          </a:bodyPr>
          <a:lstStyle/>
          <a:p>
            <a:r>
              <a:rPr lang="en-US" sz="3200" b="1" dirty="0" smtClean="0">
                <a:solidFill>
                  <a:srgbClr val="FF0066"/>
                </a:solidFill>
              </a:rPr>
              <a:t>20 n</a:t>
            </a:r>
            <a:r>
              <a:rPr lang="en-US" sz="3200" b="1" dirty="0" smtClean="0">
                <a:solidFill>
                  <a:srgbClr val="002060"/>
                </a:solidFill>
              </a:rPr>
              <a:t>m</a:t>
            </a:r>
            <a:r>
              <a:rPr lang="en-US" sz="3200" b="1" dirty="0" smtClean="0">
                <a:solidFill>
                  <a:srgbClr val="FF0066"/>
                </a:solidFill>
              </a:rPr>
              <a:t>  =  _____ m</a:t>
            </a:r>
            <a:r>
              <a:rPr lang="en-US" sz="3200" b="1" dirty="0" smtClean="0">
                <a:solidFill>
                  <a:srgbClr val="002060"/>
                </a:solidFill>
              </a:rPr>
              <a:t>m</a:t>
            </a:r>
            <a:br>
              <a:rPr lang="en-US" sz="3200" b="1" dirty="0" smtClean="0">
                <a:solidFill>
                  <a:srgbClr val="002060"/>
                </a:solidFill>
              </a:rPr>
            </a:br>
            <a:r>
              <a:rPr lang="en-US" sz="2400" b="1" dirty="0" smtClean="0">
                <a:solidFill>
                  <a:srgbClr val="FF0066"/>
                </a:solidFill>
              </a:rPr>
              <a:t>if</a:t>
            </a:r>
            <a:br>
              <a:rPr lang="en-US" sz="2400" b="1" dirty="0" smtClean="0">
                <a:solidFill>
                  <a:srgbClr val="FF0066"/>
                </a:solidFill>
              </a:rPr>
            </a:br>
            <a:r>
              <a:rPr lang="en-US" sz="2400" b="1" dirty="0" smtClean="0">
                <a:solidFill>
                  <a:srgbClr val="FF0066"/>
                </a:solidFill>
              </a:rPr>
              <a:t>20 n</a:t>
            </a:r>
            <a:r>
              <a:rPr lang="en-US" sz="2400" b="1" dirty="0" smtClean="0">
                <a:solidFill>
                  <a:srgbClr val="002060"/>
                </a:solidFill>
              </a:rPr>
              <a:t>m</a:t>
            </a:r>
            <a:r>
              <a:rPr lang="en-US" sz="2400" b="1" dirty="0" smtClean="0">
                <a:solidFill>
                  <a:srgbClr val="FF0066"/>
                </a:solidFill>
              </a:rPr>
              <a:t> = 20 × 10</a:t>
            </a:r>
            <a:r>
              <a:rPr lang="en-US" sz="2400" b="1" baseline="30000" dirty="0" smtClean="0">
                <a:solidFill>
                  <a:srgbClr val="FF0066"/>
                </a:solidFill>
              </a:rPr>
              <a:t>-9 </a:t>
            </a:r>
            <a:r>
              <a:rPr lang="en-US" sz="2400" b="1" dirty="0" smtClean="0">
                <a:solidFill>
                  <a:srgbClr val="002060"/>
                </a:solidFill>
              </a:rPr>
              <a:t>m</a:t>
            </a:r>
            <a:br>
              <a:rPr lang="en-US" sz="2400" b="1" dirty="0" smtClean="0">
                <a:solidFill>
                  <a:srgbClr val="002060"/>
                </a:solidFill>
              </a:rPr>
            </a:br>
            <a:r>
              <a:rPr lang="en-US" sz="2400" b="1" dirty="0" smtClean="0">
                <a:solidFill>
                  <a:srgbClr val="002060"/>
                </a:solidFill>
              </a:rPr>
              <a:t>if</a:t>
            </a:r>
            <a:br>
              <a:rPr lang="en-US" sz="2400" b="1" dirty="0" smtClean="0">
                <a:solidFill>
                  <a:srgbClr val="002060"/>
                </a:solidFill>
              </a:rPr>
            </a:br>
            <a:r>
              <a:rPr lang="en-US" sz="2400" b="1" dirty="0" smtClean="0">
                <a:solidFill>
                  <a:srgbClr val="FF0066"/>
                </a:solidFill>
              </a:rPr>
              <a:t>1 mm  =  10</a:t>
            </a:r>
            <a:r>
              <a:rPr lang="en-US" sz="2400" b="1" baseline="30000" dirty="0" smtClean="0">
                <a:solidFill>
                  <a:srgbClr val="FF0066"/>
                </a:solidFill>
              </a:rPr>
              <a:t>-3</a:t>
            </a:r>
            <a:r>
              <a:rPr lang="en-US" sz="2400" b="1" dirty="0" smtClean="0">
                <a:solidFill>
                  <a:srgbClr val="FF0066"/>
                </a:solidFill>
              </a:rPr>
              <a:t> m</a:t>
            </a:r>
            <a:br>
              <a:rPr lang="en-US" sz="2400" b="1" dirty="0" smtClean="0">
                <a:solidFill>
                  <a:srgbClr val="FF0066"/>
                </a:solidFill>
              </a:rPr>
            </a:br>
            <a:r>
              <a:rPr lang="en-US" sz="2400" b="1" dirty="0" smtClean="0">
                <a:solidFill>
                  <a:srgbClr val="FF0066"/>
                </a:solidFill>
              </a:rPr>
              <a:t>:. x       =  20 × 10</a:t>
            </a:r>
            <a:r>
              <a:rPr lang="en-US" sz="2400" b="1" baseline="30000" dirty="0" smtClean="0">
                <a:solidFill>
                  <a:srgbClr val="FF0066"/>
                </a:solidFill>
              </a:rPr>
              <a:t>-9 </a:t>
            </a:r>
            <a:r>
              <a:rPr lang="en-US" sz="2400" b="1" dirty="0" smtClean="0">
                <a:solidFill>
                  <a:srgbClr val="FF0066"/>
                </a:solidFill>
              </a:rPr>
              <a:t>m</a:t>
            </a:r>
            <a:br>
              <a:rPr lang="en-US" sz="2400" b="1" dirty="0" smtClean="0">
                <a:solidFill>
                  <a:srgbClr val="FF0066"/>
                </a:solidFill>
              </a:rPr>
            </a:br>
            <a:r>
              <a:rPr lang="en-US" sz="2400" b="1" dirty="0" smtClean="0">
                <a:solidFill>
                  <a:srgbClr val="FF0066"/>
                </a:solidFill>
              </a:rPr>
              <a:t>1/x mm = 10</a:t>
            </a:r>
            <a:r>
              <a:rPr lang="en-US" sz="2400" b="1" baseline="30000" dirty="0" smtClean="0">
                <a:solidFill>
                  <a:srgbClr val="FF0066"/>
                </a:solidFill>
              </a:rPr>
              <a:t>-3</a:t>
            </a:r>
            <a:r>
              <a:rPr lang="en-US" sz="2400" b="1" dirty="0" smtClean="0">
                <a:solidFill>
                  <a:srgbClr val="FF0066"/>
                </a:solidFill>
              </a:rPr>
              <a:t> / 20 × 10</a:t>
            </a:r>
            <a:r>
              <a:rPr lang="en-US" sz="2400" b="1" baseline="30000" dirty="0" smtClean="0">
                <a:solidFill>
                  <a:srgbClr val="FF0066"/>
                </a:solidFill>
              </a:rPr>
              <a:t>-9</a:t>
            </a:r>
            <a:br>
              <a:rPr lang="en-US" sz="2400" b="1" baseline="30000" dirty="0" smtClean="0">
                <a:solidFill>
                  <a:srgbClr val="FF0066"/>
                </a:solidFill>
              </a:rPr>
            </a:br>
            <a:r>
              <a:rPr lang="en-US" sz="2400" b="1" dirty="0" smtClean="0">
                <a:solidFill>
                  <a:srgbClr val="FF0066"/>
                </a:solidFill>
              </a:rPr>
              <a:t>(1 × 20 × 10</a:t>
            </a:r>
            <a:r>
              <a:rPr lang="en-US" sz="2400" b="1" baseline="30000" dirty="0" smtClean="0">
                <a:solidFill>
                  <a:srgbClr val="FF0066"/>
                </a:solidFill>
              </a:rPr>
              <a:t>-9</a:t>
            </a:r>
            <a:r>
              <a:rPr lang="en-US" sz="2400" b="1" dirty="0" smtClean="0">
                <a:solidFill>
                  <a:srgbClr val="FF0066"/>
                </a:solidFill>
              </a:rPr>
              <a:t>)/ (10</a:t>
            </a:r>
            <a:r>
              <a:rPr lang="en-US" sz="2400" b="1" baseline="30000" dirty="0" smtClean="0">
                <a:solidFill>
                  <a:srgbClr val="FF0066"/>
                </a:solidFill>
              </a:rPr>
              <a:t>-3</a:t>
            </a:r>
            <a:r>
              <a:rPr lang="en-US" sz="2400" b="1" dirty="0" smtClean="0">
                <a:solidFill>
                  <a:srgbClr val="FF0066"/>
                </a:solidFill>
              </a:rPr>
              <a:t>)mm = x</a:t>
            </a:r>
            <a:br>
              <a:rPr lang="en-US" sz="2400" b="1" dirty="0" smtClean="0">
                <a:solidFill>
                  <a:srgbClr val="FF0066"/>
                </a:solidFill>
              </a:rPr>
            </a:br>
            <a:r>
              <a:rPr lang="en-US" sz="2400" b="1" dirty="0" smtClean="0">
                <a:solidFill>
                  <a:srgbClr val="FF0066"/>
                </a:solidFill>
              </a:rPr>
              <a:t> 20 × 10</a:t>
            </a:r>
            <a:r>
              <a:rPr lang="en-US" sz="2400" b="1" baseline="30000" dirty="0" smtClean="0">
                <a:solidFill>
                  <a:srgbClr val="FF0066"/>
                </a:solidFill>
              </a:rPr>
              <a:t>-9 –(-3)</a:t>
            </a:r>
            <a:r>
              <a:rPr lang="en-US" sz="2400" b="1" dirty="0" smtClean="0">
                <a:solidFill>
                  <a:srgbClr val="FF0066"/>
                </a:solidFill>
              </a:rPr>
              <a:t>mm = 20 × 10</a:t>
            </a:r>
            <a:r>
              <a:rPr lang="en-US" sz="2400" b="1" baseline="30000" dirty="0" smtClean="0">
                <a:solidFill>
                  <a:srgbClr val="FF0066"/>
                </a:solidFill>
              </a:rPr>
              <a:t>-6</a:t>
            </a:r>
            <a:r>
              <a:rPr lang="en-US" sz="2400" b="1" dirty="0" smtClean="0">
                <a:solidFill>
                  <a:srgbClr val="FF0066"/>
                </a:solidFill>
              </a:rPr>
              <a:t> mm</a:t>
            </a:r>
            <a:br>
              <a:rPr lang="en-US" sz="2400" b="1" dirty="0" smtClean="0">
                <a:solidFill>
                  <a:srgbClr val="FF0066"/>
                </a:solidFill>
              </a:rPr>
            </a:br>
            <a:r>
              <a:rPr lang="en-US" sz="2400" b="1" dirty="0" smtClean="0">
                <a:solidFill>
                  <a:srgbClr val="FF0066"/>
                </a:solidFill>
              </a:rPr>
              <a:t>2 × 10</a:t>
            </a:r>
            <a:r>
              <a:rPr lang="en-US" sz="2400" b="1" baseline="30000" dirty="0" smtClean="0">
                <a:solidFill>
                  <a:srgbClr val="FF0066"/>
                </a:solidFill>
              </a:rPr>
              <a:t>1 </a:t>
            </a:r>
            <a:r>
              <a:rPr lang="en-US" sz="2400" b="1" dirty="0" smtClean="0">
                <a:solidFill>
                  <a:srgbClr val="FF0066"/>
                </a:solidFill>
              </a:rPr>
              <a:t>× 10</a:t>
            </a:r>
            <a:r>
              <a:rPr lang="en-US" sz="2400" b="1" baseline="30000" dirty="0" smtClean="0">
                <a:solidFill>
                  <a:srgbClr val="FF0066"/>
                </a:solidFill>
              </a:rPr>
              <a:t>-6 </a:t>
            </a:r>
            <a:r>
              <a:rPr lang="en-US" sz="2400" b="1" dirty="0" smtClean="0">
                <a:solidFill>
                  <a:srgbClr val="FF0066"/>
                </a:solidFill>
              </a:rPr>
              <a:t>mm = 2 × 10</a:t>
            </a:r>
            <a:r>
              <a:rPr lang="en-US" sz="2400" b="1" baseline="30000" dirty="0" smtClean="0">
                <a:solidFill>
                  <a:srgbClr val="FF0066"/>
                </a:solidFill>
              </a:rPr>
              <a:t>-6+1</a:t>
            </a:r>
            <a:r>
              <a:rPr lang="en-US" sz="2400" b="1" dirty="0" smtClean="0">
                <a:solidFill>
                  <a:srgbClr val="FF0066"/>
                </a:solidFill>
              </a:rPr>
              <a:t> mm</a:t>
            </a:r>
            <a:br>
              <a:rPr lang="en-US" sz="2400" b="1" dirty="0" smtClean="0">
                <a:solidFill>
                  <a:srgbClr val="FF0066"/>
                </a:solidFill>
              </a:rPr>
            </a:br>
            <a:r>
              <a:rPr lang="en-US" sz="2400" b="1" dirty="0" smtClean="0"/>
              <a:t>2 × 10</a:t>
            </a:r>
            <a:r>
              <a:rPr lang="en-US" sz="2400" b="1" baseline="30000" dirty="0" smtClean="0"/>
              <a:t>-5</a:t>
            </a:r>
            <a:r>
              <a:rPr lang="en-US" sz="2400" b="1" dirty="0" smtClean="0"/>
              <a:t> mm</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Coined to Coined</a:t>
            </a:r>
            <a:br>
              <a:rPr lang="en-US" dirty="0" smtClean="0"/>
            </a:br>
            <a:r>
              <a:rPr lang="en-US" dirty="0" smtClean="0"/>
              <a:t> Work Sheet</a:t>
            </a:r>
            <a:endParaRPr lang="en-US" dirty="0"/>
          </a:p>
        </p:txBody>
      </p:sp>
      <p:sp>
        <p:nvSpPr>
          <p:cNvPr id="3" name="Content Placeholder 2"/>
          <p:cNvSpPr>
            <a:spLocks noGrp="1"/>
          </p:cNvSpPr>
          <p:nvPr>
            <p:ph idx="1"/>
          </p:nvPr>
        </p:nvSpPr>
        <p:spPr/>
        <p:txBody>
          <a:bodyPr numCol="2">
            <a:normAutofit lnSpcReduction="10000"/>
          </a:bodyPr>
          <a:lstStyle/>
          <a:p>
            <a:r>
              <a:rPr lang="en-US" b="1" dirty="0" smtClean="0">
                <a:solidFill>
                  <a:srgbClr val="FF0066"/>
                </a:solidFill>
              </a:rPr>
              <a:t>Try the following:</a:t>
            </a:r>
            <a:br>
              <a:rPr lang="en-US" b="1" dirty="0" smtClean="0">
                <a:solidFill>
                  <a:srgbClr val="FF0066"/>
                </a:solidFill>
              </a:rPr>
            </a:br>
            <a:r>
              <a:rPr lang="en-US" b="1" dirty="0" smtClean="0">
                <a:solidFill>
                  <a:srgbClr val="FF0066"/>
                </a:solidFill>
              </a:rPr>
              <a:t/>
            </a:r>
            <a:br>
              <a:rPr lang="en-US" b="1" dirty="0" smtClean="0">
                <a:solidFill>
                  <a:srgbClr val="FF0066"/>
                </a:solidFill>
              </a:rPr>
            </a:br>
            <a:r>
              <a:rPr lang="en-US" b="1" dirty="0" smtClean="0">
                <a:solidFill>
                  <a:srgbClr val="FF0066"/>
                </a:solidFill>
              </a:rPr>
              <a:t>1 k</a:t>
            </a:r>
            <a:r>
              <a:rPr lang="en-US" b="1" dirty="0" smtClean="0">
                <a:solidFill>
                  <a:srgbClr val="002060"/>
                </a:solidFill>
              </a:rPr>
              <a:t>g</a:t>
            </a:r>
            <a:r>
              <a:rPr lang="en-US" b="1" dirty="0" smtClean="0">
                <a:solidFill>
                  <a:srgbClr val="FF0066"/>
                </a:solidFill>
              </a:rPr>
              <a:t> =  ______ m</a:t>
            </a:r>
            <a:r>
              <a:rPr lang="en-US" b="1" dirty="0" smtClean="0">
                <a:solidFill>
                  <a:srgbClr val="002060"/>
                </a:solidFill>
              </a:rPr>
              <a:t>g</a:t>
            </a:r>
            <a:br>
              <a:rPr lang="en-US" b="1" dirty="0" smtClean="0">
                <a:solidFill>
                  <a:srgbClr val="002060"/>
                </a:solidFill>
              </a:rPr>
            </a:br>
            <a:r>
              <a:rPr lang="en-US" b="1" dirty="0" smtClean="0">
                <a:solidFill>
                  <a:srgbClr val="002060"/>
                </a:solidFill>
              </a:rPr>
              <a:t>1 kg = 1000 g</a:t>
            </a:r>
            <a:br>
              <a:rPr lang="en-US" b="1" dirty="0" smtClean="0">
                <a:solidFill>
                  <a:srgbClr val="002060"/>
                </a:solidFill>
              </a:rPr>
            </a:br>
            <a:r>
              <a:rPr lang="en-US" b="1" dirty="0" smtClean="0">
                <a:solidFill>
                  <a:srgbClr val="002060"/>
                </a:solidFill>
              </a:rPr>
              <a:t>if</a:t>
            </a:r>
            <a:br>
              <a:rPr lang="en-US" b="1" dirty="0" smtClean="0">
                <a:solidFill>
                  <a:srgbClr val="002060"/>
                </a:solidFill>
              </a:rPr>
            </a:br>
            <a:r>
              <a:rPr lang="en-US" b="1" dirty="0" smtClean="0">
                <a:solidFill>
                  <a:srgbClr val="002060"/>
                </a:solidFill>
              </a:rPr>
              <a:t>1 mg  =  10</a:t>
            </a:r>
            <a:r>
              <a:rPr lang="en-US" b="1" baseline="30000" dirty="0" smtClean="0">
                <a:solidFill>
                  <a:srgbClr val="002060"/>
                </a:solidFill>
              </a:rPr>
              <a:t>-3</a:t>
            </a:r>
            <a:r>
              <a:rPr lang="en-US" b="1" dirty="0" smtClean="0">
                <a:solidFill>
                  <a:srgbClr val="002060"/>
                </a:solidFill>
              </a:rPr>
              <a:t> g</a:t>
            </a:r>
            <a:br>
              <a:rPr lang="en-US" b="1" dirty="0" smtClean="0">
                <a:solidFill>
                  <a:srgbClr val="002060"/>
                </a:solidFill>
              </a:rPr>
            </a:br>
            <a:r>
              <a:rPr lang="en-US" b="1" dirty="0" smtClean="0">
                <a:solidFill>
                  <a:srgbClr val="002060"/>
                </a:solidFill>
              </a:rPr>
              <a:t>x         =  1000g </a:t>
            </a:r>
            <a:br>
              <a:rPr lang="en-US" b="1" dirty="0" smtClean="0">
                <a:solidFill>
                  <a:srgbClr val="002060"/>
                </a:solidFill>
              </a:rPr>
            </a:br>
            <a:r>
              <a:rPr lang="en-US" b="1" dirty="0" smtClean="0">
                <a:solidFill>
                  <a:srgbClr val="002060"/>
                </a:solidFill>
              </a:rPr>
              <a:t>(1 mg * 1000g)/10</a:t>
            </a:r>
            <a:r>
              <a:rPr lang="en-US" b="1" baseline="30000" dirty="0" smtClean="0">
                <a:solidFill>
                  <a:srgbClr val="002060"/>
                </a:solidFill>
              </a:rPr>
              <a:t>-3</a:t>
            </a:r>
            <a:r>
              <a:rPr lang="en-US" b="1" dirty="0" smtClean="0">
                <a:solidFill>
                  <a:srgbClr val="002060"/>
                </a:solidFill>
              </a:rPr>
              <a:t> g</a:t>
            </a:r>
            <a:br>
              <a:rPr lang="en-US" b="1" dirty="0" smtClean="0">
                <a:solidFill>
                  <a:srgbClr val="002060"/>
                </a:solidFill>
              </a:rPr>
            </a:br>
            <a:r>
              <a:rPr lang="en-US" sz="2800" b="1" dirty="0" smtClean="0">
                <a:solidFill>
                  <a:srgbClr val="002060"/>
                </a:solidFill>
              </a:rPr>
              <a:t>10</a:t>
            </a:r>
            <a:r>
              <a:rPr lang="en-US" sz="2800" b="1" baseline="30000" dirty="0" smtClean="0">
                <a:solidFill>
                  <a:srgbClr val="002060"/>
                </a:solidFill>
              </a:rPr>
              <a:t>3</a:t>
            </a:r>
            <a:r>
              <a:rPr lang="en-US" sz="2800" b="1" dirty="0" smtClean="0">
                <a:solidFill>
                  <a:srgbClr val="002060"/>
                </a:solidFill>
              </a:rPr>
              <a:t>/10</a:t>
            </a:r>
            <a:r>
              <a:rPr lang="en-US" sz="2800" b="1" baseline="30000" dirty="0" smtClean="0">
                <a:solidFill>
                  <a:srgbClr val="002060"/>
                </a:solidFill>
              </a:rPr>
              <a:t>-3</a:t>
            </a:r>
            <a:r>
              <a:rPr lang="en-US" sz="2800" b="1" dirty="0" smtClean="0">
                <a:solidFill>
                  <a:srgbClr val="002060"/>
                </a:solidFill>
              </a:rPr>
              <a:t> mg = 10</a:t>
            </a:r>
            <a:r>
              <a:rPr lang="en-US" sz="2800" b="1" baseline="30000" dirty="0" smtClean="0">
                <a:solidFill>
                  <a:srgbClr val="002060"/>
                </a:solidFill>
              </a:rPr>
              <a:t>3-(-3)</a:t>
            </a:r>
            <a:r>
              <a:rPr lang="en-US" sz="2800" b="1" dirty="0" smtClean="0">
                <a:solidFill>
                  <a:srgbClr val="002060"/>
                </a:solidFill>
              </a:rPr>
              <a:t> mg</a:t>
            </a:r>
            <a:br>
              <a:rPr lang="en-US" sz="2800" b="1" dirty="0" smtClean="0">
                <a:solidFill>
                  <a:srgbClr val="002060"/>
                </a:solidFill>
              </a:rPr>
            </a:br>
            <a:r>
              <a:rPr lang="en-US" sz="2800" b="1" dirty="0" smtClean="0">
                <a:solidFill>
                  <a:srgbClr val="002060"/>
                </a:solidFill>
              </a:rPr>
              <a:t>10</a:t>
            </a:r>
            <a:r>
              <a:rPr lang="en-US" sz="2800" b="1" baseline="30000" dirty="0" smtClean="0">
                <a:solidFill>
                  <a:srgbClr val="002060"/>
                </a:solidFill>
              </a:rPr>
              <a:t>6</a:t>
            </a:r>
            <a:r>
              <a:rPr lang="en-US" sz="2800" b="1" dirty="0" smtClean="0">
                <a:solidFill>
                  <a:srgbClr val="002060"/>
                </a:solidFill>
              </a:rPr>
              <a:t> mg</a:t>
            </a:r>
            <a:br>
              <a:rPr lang="en-US" sz="2800" b="1" dirty="0" smtClean="0">
                <a:solidFill>
                  <a:srgbClr val="002060"/>
                </a:solidFill>
              </a:rPr>
            </a:br>
            <a:endParaRPr lang="en-US" sz="2800" b="1" dirty="0" smtClean="0">
              <a:solidFill>
                <a:srgbClr val="FF0066"/>
              </a:solidFill>
            </a:endParaRPr>
          </a:p>
          <a:p>
            <a:pPr>
              <a:buNone/>
            </a:pPr>
            <a:endParaRPr lang="en-US" b="1" dirty="0" smtClean="0">
              <a:solidFill>
                <a:srgbClr val="FF0066"/>
              </a:solidFill>
            </a:endParaRPr>
          </a:p>
          <a:p>
            <a:pPr>
              <a:buNone/>
            </a:pPr>
            <a:endParaRPr lang="en-US" b="1" dirty="0" smtClean="0">
              <a:solidFill>
                <a:srgbClr val="FF0066"/>
              </a:solidFill>
            </a:endParaRPr>
          </a:p>
          <a:p>
            <a:pPr>
              <a:buNone/>
            </a:pPr>
            <a:endParaRPr lang="en-US" b="1" dirty="0" smtClean="0">
              <a:solidFill>
                <a:srgbClr val="FF0066"/>
              </a:solidFill>
            </a:endParaRPr>
          </a:p>
          <a:p>
            <a:pPr>
              <a:buNone/>
            </a:pPr>
            <a:endParaRPr lang="en-US" b="1" dirty="0" smtClean="0">
              <a:solidFill>
                <a:srgbClr val="FF0066"/>
              </a:solidFill>
            </a:endParaRPr>
          </a:p>
          <a:p>
            <a:pPr>
              <a:buNone/>
            </a:pPr>
            <a:r>
              <a:rPr lang="en-US" b="1" dirty="0" smtClean="0">
                <a:solidFill>
                  <a:srgbClr val="FF0066"/>
                </a:solidFill>
              </a:rPr>
              <a:t/>
            </a:r>
            <a:br>
              <a:rPr lang="en-US" b="1" dirty="0" smtClean="0">
                <a:solidFill>
                  <a:srgbClr val="FF0066"/>
                </a:solidFill>
              </a:rPr>
            </a:br>
            <a:r>
              <a:rPr lang="en-US" b="1" dirty="0" smtClean="0">
                <a:solidFill>
                  <a:srgbClr val="FF0066"/>
                </a:solidFill>
              </a:rPr>
              <a:t/>
            </a:r>
            <a:br>
              <a:rPr lang="en-US" b="1" dirty="0" smtClean="0">
                <a:solidFill>
                  <a:srgbClr val="FF0066"/>
                </a:solidFill>
              </a:rPr>
            </a:br>
            <a:endParaRPr lang="en-US" dirty="0"/>
          </a:p>
        </p:txBody>
      </p:sp>
      <p:sp>
        <p:nvSpPr>
          <p:cNvPr id="4" name="TextBox 3"/>
          <p:cNvSpPr txBox="1"/>
          <p:nvPr/>
        </p:nvSpPr>
        <p:spPr>
          <a:xfrm>
            <a:off x="4724400" y="2514600"/>
            <a:ext cx="3844322" cy="4062651"/>
          </a:xfrm>
          <a:prstGeom prst="rect">
            <a:avLst/>
          </a:prstGeom>
          <a:noFill/>
        </p:spPr>
        <p:txBody>
          <a:bodyPr wrap="none" rtlCol="0">
            <a:spAutoFit/>
          </a:bodyPr>
          <a:lstStyle/>
          <a:p>
            <a:r>
              <a:rPr lang="en-US" sz="3200" b="1" dirty="0" smtClean="0">
                <a:solidFill>
                  <a:srgbClr val="FF0066"/>
                </a:solidFill>
              </a:rPr>
              <a:t>2.3 m</a:t>
            </a:r>
            <a:r>
              <a:rPr lang="en-US" sz="3200" b="1" dirty="0" smtClean="0">
                <a:solidFill>
                  <a:srgbClr val="002060"/>
                </a:solidFill>
              </a:rPr>
              <a:t>m</a:t>
            </a:r>
            <a:r>
              <a:rPr lang="en-US" sz="3200" b="1" dirty="0" smtClean="0">
                <a:solidFill>
                  <a:srgbClr val="FF0066"/>
                </a:solidFill>
              </a:rPr>
              <a:t> = _____ c</a:t>
            </a:r>
            <a:r>
              <a:rPr lang="en-US" sz="3200" b="1" dirty="0" smtClean="0">
                <a:solidFill>
                  <a:srgbClr val="002060"/>
                </a:solidFill>
              </a:rPr>
              <a:t>m</a:t>
            </a:r>
            <a:br>
              <a:rPr lang="en-US" sz="3200" b="1" dirty="0" smtClean="0">
                <a:solidFill>
                  <a:srgbClr val="002060"/>
                </a:solidFill>
              </a:rPr>
            </a:br>
            <a:r>
              <a:rPr lang="en-US" sz="3200" b="1" dirty="0" smtClean="0">
                <a:solidFill>
                  <a:srgbClr val="002060"/>
                </a:solidFill>
              </a:rPr>
              <a:t>2.3 mm = 2.3 * 10</a:t>
            </a:r>
            <a:r>
              <a:rPr lang="en-US" sz="3200" b="1" baseline="30000" dirty="0" smtClean="0">
                <a:solidFill>
                  <a:srgbClr val="002060"/>
                </a:solidFill>
              </a:rPr>
              <a:t>-3</a:t>
            </a:r>
            <a:r>
              <a:rPr lang="en-US" sz="3200" b="1" dirty="0" smtClean="0">
                <a:solidFill>
                  <a:srgbClr val="002060"/>
                </a:solidFill>
              </a:rPr>
              <a:t> m</a:t>
            </a:r>
            <a:br>
              <a:rPr lang="en-US" sz="3200" b="1" dirty="0" smtClean="0">
                <a:solidFill>
                  <a:srgbClr val="002060"/>
                </a:solidFill>
              </a:rPr>
            </a:br>
            <a:r>
              <a:rPr lang="en-US" sz="3200" b="1" dirty="0" smtClean="0">
                <a:solidFill>
                  <a:srgbClr val="002060"/>
                </a:solidFill>
              </a:rPr>
              <a:t>if</a:t>
            </a:r>
            <a:br>
              <a:rPr lang="en-US" sz="3200" b="1" dirty="0" smtClean="0">
                <a:solidFill>
                  <a:srgbClr val="002060"/>
                </a:solidFill>
              </a:rPr>
            </a:br>
            <a:r>
              <a:rPr lang="en-US" sz="3200" b="1" dirty="0" smtClean="0">
                <a:solidFill>
                  <a:srgbClr val="002060"/>
                </a:solidFill>
              </a:rPr>
              <a:t>1 cm = 10</a:t>
            </a:r>
            <a:r>
              <a:rPr lang="en-US" sz="3200" b="1" baseline="30000" dirty="0" smtClean="0">
                <a:solidFill>
                  <a:srgbClr val="002060"/>
                </a:solidFill>
              </a:rPr>
              <a:t>-2</a:t>
            </a:r>
            <a:r>
              <a:rPr lang="en-US" sz="3200" b="1" dirty="0" smtClean="0">
                <a:solidFill>
                  <a:srgbClr val="002060"/>
                </a:solidFill>
              </a:rPr>
              <a:t> m</a:t>
            </a:r>
            <a:br>
              <a:rPr lang="en-US" sz="3200" b="1" dirty="0" smtClean="0">
                <a:solidFill>
                  <a:srgbClr val="002060"/>
                </a:solidFill>
              </a:rPr>
            </a:br>
            <a:r>
              <a:rPr lang="en-US" sz="3200" b="1" dirty="0" smtClean="0">
                <a:solidFill>
                  <a:srgbClr val="002060"/>
                </a:solidFill>
              </a:rPr>
              <a:t>x        =  2.3 * 10</a:t>
            </a:r>
            <a:r>
              <a:rPr lang="en-US" sz="3200" b="1" baseline="30000" dirty="0" smtClean="0">
                <a:solidFill>
                  <a:srgbClr val="002060"/>
                </a:solidFill>
              </a:rPr>
              <a:t>-3</a:t>
            </a:r>
            <a:r>
              <a:rPr lang="en-US" sz="3200" b="1" dirty="0" smtClean="0">
                <a:solidFill>
                  <a:srgbClr val="002060"/>
                </a:solidFill>
              </a:rPr>
              <a:t> m</a:t>
            </a:r>
            <a:br>
              <a:rPr lang="en-US" sz="3200" b="1" dirty="0" smtClean="0">
                <a:solidFill>
                  <a:srgbClr val="002060"/>
                </a:solidFill>
              </a:rPr>
            </a:br>
            <a:r>
              <a:rPr lang="en-US" sz="2400" b="1" dirty="0" smtClean="0">
                <a:solidFill>
                  <a:srgbClr val="002060"/>
                </a:solidFill>
              </a:rPr>
              <a:t>(1 cm * 2.3 * 10</a:t>
            </a:r>
            <a:r>
              <a:rPr lang="en-US" sz="2400" b="1" baseline="30000" dirty="0" smtClean="0">
                <a:solidFill>
                  <a:srgbClr val="002060"/>
                </a:solidFill>
              </a:rPr>
              <a:t>-3</a:t>
            </a:r>
            <a:r>
              <a:rPr lang="en-US" sz="2400" b="1" dirty="0" smtClean="0">
                <a:solidFill>
                  <a:srgbClr val="002060"/>
                </a:solidFill>
              </a:rPr>
              <a:t>m)/10</a:t>
            </a:r>
            <a:r>
              <a:rPr lang="en-US" sz="2400" b="1" baseline="30000" dirty="0" smtClean="0">
                <a:solidFill>
                  <a:srgbClr val="002060"/>
                </a:solidFill>
              </a:rPr>
              <a:t>-2</a:t>
            </a:r>
            <a:r>
              <a:rPr lang="en-US" sz="2400" b="1" dirty="0" smtClean="0">
                <a:solidFill>
                  <a:srgbClr val="002060"/>
                </a:solidFill>
              </a:rPr>
              <a:t> m</a:t>
            </a:r>
            <a:br>
              <a:rPr lang="en-US" sz="2400" b="1" dirty="0" smtClean="0">
                <a:solidFill>
                  <a:srgbClr val="002060"/>
                </a:solidFill>
              </a:rPr>
            </a:br>
            <a:r>
              <a:rPr lang="en-US" sz="2400" b="1" dirty="0" smtClean="0">
                <a:solidFill>
                  <a:srgbClr val="002060"/>
                </a:solidFill>
              </a:rPr>
              <a:t>2.3 * 10</a:t>
            </a:r>
            <a:r>
              <a:rPr lang="en-US" sz="2400" b="1" baseline="30000" dirty="0" smtClean="0">
                <a:solidFill>
                  <a:srgbClr val="002060"/>
                </a:solidFill>
              </a:rPr>
              <a:t>-3-(-2)</a:t>
            </a:r>
            <a:r>
              <a:rPr lang="en-US" sz="2400" b="1" dirty="0" smtClean="0">
                <a:solidFill>
                  <a:srgbClr val="002060"/>
                </a:solidFill>
              </a:rPr>
              <a:t> cm</a:t>
            </a:r>
            <a:br>
              <a:rPr lang="en-US" sz="2400" b="1" dirty="0" smtClean="0">
                <a:solidFill>
                  <a:srgbClr val="002060"/>
                </a:solidFill>
              </a:rPr>
            </a:br>
            <a:r>
              <a:rPr lang="en-US" sz="2400" b="1" dirty="0" smtClean="0">
                <a:solidFill>
                  <a:srgbClr val="002060"/>
                </a:solidFill>
              </a:rPr>
              <a:t>2.3 * 10</a:t>
            </a:r>
            <a:r>
              <a:rPr lang="en-US" sz="2400" b="1" baseline="30000" dirty="0" smtClean="0">
                <a:solidFill>
                  <a:srgbClr val="002060"/>
                </a:solidFill>
              </a:rPr>
              <a:t>-1</a:t>
            </a:r>
            <a:r>
              <a:rPr lang="en-US" sz="2400" b="1" dirty="0" smtClean="0">
                <a:solidFill>
                  <a:srgbClr val="002060"/>
                </a:solidFill>
              </a:rPr>
              <a:t> cm</a:t>
            </a:r>
            <a:r>
              <a:rPr lang="en-US" sz="3200" b="1" dirty="0" smtClean="0">
                <a:solidFill>
                  <a:srgbClr val="002060"/>
                </a:solidFill>
              </a:rPr>
              <a:t/>
            </a:r>
            <a:br>
              <a:rPr lang="en-US" sz="3200" b="1" dirty="0" smtClean="0">
                <a:solidFill>
                  <a:srgbClr val="002060"/>
                </a:solidFill>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t>  Base quantities and units</a:t>
            </a:r>
          </a:p>
          <a:p>
            <a:pPr>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smtClean="0"/>
          </a:p>
          <a:p>
            <a:r>
              <a:rPr lang="en-US" sz="1600" dirty="0" smtClean="0"/>
              <a:t>The 11</a:t>
            </a:r>
            <a:r>
              <a:rPr lang="en-US" sz="1600" baseline="30000" dirty="0" smtClean="0"/>
              <a:t>th</a:t>
            </a:r>
            <a:r>
              <a:rPr lang="en-US" sz="1600" dirty="0" smtClean="0"/>
              <a:t> General Conference on Weight and Measures</a:t>
            </a:r>
            <a:br>
              <a:rPr lang="en-US" sz="1600" dirty="0" smtClean="0"/>
            </a:br>
            <a:r>
              <a:rPr lang="en-US" sz="1600" dirty="0" smtClean="0"/>
              <a:t>held in Paris in 1960 adopted a world-wide system</a:t>
            </a:r>
            <a:br>
              <a:rPr lang="en-US" sz="1600" dirty="0" smtClean="0"/>
            </a:br>
            <a:r>
              <a:rPr lang="en-US" sz="1600" dirty="0" smtClean="0"/>
              <a:t>of measurements called  </a:t>
            </a:r>
            <a:r>
              <a:rPr lang="en-US" sz="1600" b="1" dirty="0" smtClean="0"/>
              <a:t>International System of Units</a:t>
            </a:r>
            <a:r>
              <a:rPr lang="en-US" sz="1600" u="sng" dirty="0" smtClean="0"/>
              <a:t/>
            </a:r>
            <a:br>
              <a:rPr lang="en-US" sz="1600" u="sng" dirty="0" smtClean="0"/>
            </a:br>
            <a:r>
              <a:rPr lang="en-US" sz="1600" dirty="0" smtClean="0"/>
              <a:t>referred to as the SI system. </a:t>
            </a:r>
            <a:br>
              <a:rPr lang="en-US" sz="1600" dirty="0" smtClean="0"/>
            </a:br>
            <a:endParaRPr lang="en-US" sz="1600" dirty="0" smtClean="0"/>
          </a:p>
          <a:p>
            <a:r>
              <a:rPr lang="en-US" sz="1600" dirty="0" smtClean="0"/>
              <a:t>In physics there are </a:t>
            </a:r>
            <a:r>
              <a:rPr lang="en-US" sz="1600" b="1" dirty="0" smtClean="0"/>
              <a:t>seven</a:t>
            </a:r>
            <a:r>
              <a:rPr lang="en-US" sz="1600" dirty="0" smtClean="0"/>
              <a:t> basic quantities which</a:t>
            </a:r>
            <a:br>
              <a:rPr lang="en-US" sz="1600" dirty="0" smtClean="0"/>
            </a:br>
            <a:r>
              <a:rPr lang="en-US" sz="1600" dirty="0" smtClean="0"/>
              <a:t>use units based on the </a:t>
            </a:r>
            <a:r>
              <a:rPr lang="en-US" sz="1600" b="1" dirty="0" smtClean="0"/>
              <a:t>SI system</a:t>
            </a:r>
            <a:r>
              <a:rPr lang="en-US" sz="1600" dirty="0" smtClean="0"/>
              <a:t>.  They are depicted</a:t>
            </a:r>
            <a:br>
              <a:rPr lang="en-US" sz="1600" dirty="0" smtClean="0"/>
            </a:br>
            <a:r>
              <a:rPr lang="en-US" sz="1600" dirty="0" smtClean="0"/>
              <a:t>in the table on the right. </a:t>
            </a:r>
            <a:br>
              <a:rPr lang="en-US" sz="1600" dirty="0" smtClean="0"/>
            </a:br>
            <a:r>
              <a:rPr lang="en-US" sz="1600" dirty="0" smtClean="0"/>
              <a:t/>
            </a:r>
            <a:br>
              <a:rPr lang="en-US" sz="1600" dirty="0" smtClean="0"/>
            </a:br>
            <a:r>
              <a:rPr lang="en-US" sz="1600" dirty="0" smtClean="0"/>
              <a:t>The SI system is the modern form of the metric system</a:t>
            </a:r>
            <a:br>
              <a:rPr lang="en-US" sz="1600" dirty="0" smtClean="0"/>
            </a:br>
            <a:r>
              <a:rPr lang="en-US" sz="1600" dirty="0" smtClean="0"/>
              <a:t>since it is convenient to use the multiples and</a:t>
            </a:r>
            <a:br>
              <a:rPr lang="en-US" sz="1600" dirty="0" smtClean="0"/>
            </a:br>
            <a:r>
              <a:rPr lang="en-US" sz="1600" dirty="0" smtClean="0"/>
              <a:t>fractions of the number 10. </a:t>
            </a:r>
            <a:br>
              <a:rPr lang="en-US" sz="1600" dirty="0" smtClean="0"/>
            </a:br>
            <a:endParaRPr lang="en-US" sz="1600" dirty="0" smtClean="0"/>
          </a:p>
          <a:p>
            <a:r>
              <a:rPr lang="en-US" sz="1600" dirty="0" smtClean="0"/>
              <a:t>The SI System is the world’s most widely used system</a:t>
            </a:r>
            <a:br>
              <a:rPr lang="en-US" sz="1600" dirty="0" smtClean="0"/>
            </a:br>
            <a:r>
              <a:rPr lang="en-US" sz="1600" dirty="0" smtClean="0"/>
              <a:t>of measurement.  The USA is the only industrialized </a:t>
            </a:r>
            <a:br>
              <a:rPr lang="en-US" sz="1600" dirty="0" smtClean="0"/>
            </a:br>
            <a:r>
              <a:rPr lang="en-US" sz="1600" dirty="0" smtClean="0"/>
              <a:t>nation that does </a:t>
            </a:r>
            <a:r>
              <a:rPr lang="en-US" sz="1600" b="1" dirty="0" smtClean="0"/>
              <a:t>NOT</a:t>
            </a:r>
            <a:r>
              <a:rPr lang="en-US" sz="1600" dirty="0" smtClean="0"/>
              <a:t> use it as its primary system of </a:t>
            </a:r>
            <a:br>
              <a:rPr lang="en-US" sz="1600" dirty="0" smtClean="0"/>
            </a:br>
            <a:r>
              <a:rPr lang="en-US" sz="1600" dirty="0" smtClean="0"/>
              <a:t>units for commercial activity but </a:t>
            </a:r>
            <a:r>
              <a:rPr lang="en-US" sz="1600" b="1" dirty="0" smtClean="0"/>
              <a:t>USES</a:t>
            </a:r>
            <a:r>
              <a:rPr lang="en-US" sz="1600" dirty="0" smtClean="0"/>
              <a:t> it in the </a:t>
            </a:r>
            <a:br>
              <a:rPr lang="en-US" sz="1600" dirty="0" smtClean="0"/>
            </a:br>
            <a:r>
              <a:rPr lang="en-US" sz="1600" dirty="0" smtClean="0"/>
              <a:t>scientific fields.</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xmlns="" val="4284601413"/>
              </p:ext>
            </p:extLst>
          </p:nvPr>
        </p:nvGraphicFramePr>
        <p:xfrm>
          <a:off x="5105400" y="838200"/>
          <a:ext cx="3810000" cy="5588000"/>
        </p:xfrm>
        <a:graphic>
          <a:graphicData uri="http://schemas.openxmlformats.org/drawingml/2006/table">
            <a:tbl>
              <a:tblPr firstRow="1" bandRow="1">
                <a:tableStyleId>{5C22544A-7EE6-4342-B048-85BDC9FD1C3A}</a:tableStyleId>
              </a:tblPr>
              <a:tblGrid>
                <a:gridCol w="1143000"/>
                <a:gridCol w="838200"/>
                <a:gridCol w="990600"/>
                <a:gridCol w="838200"/>
              </a:tblGrid>
              <a:tr h="370840">
                <a:tc gridSpan="2">
                  <a:txBody>
                    <a:bodyPr/>
                    <a:lstStyle/>
                    <a:p>
                      <a:pPr algn="ctr"/>
                      <a:r>
                        <a:rPr lang="en-US" sz="1800" dirty="0" smtClean="0">
                          <a:solidFill>
                            <a:schemeClr val="bg1"/>
                          </a:solidFill>
                        </a:rPr>
                        <a:t>Base quantity</a:t>
                      </a:r>
                      <a:endParaRPr lang="en-US" sz="1800" dirty="0">
                        <a:solidFill>
                          <a:schemeClr val="bg1"/>
                        </a:solidFill>
                      </a:endParaRPr>
                    </a:p>
                  </a:txBody>
                  <a:tcPr/>
                </a:tc>
                <a:tc hMerge="1">
                  <a:txBody>
                    <a:bodyPr/>
                    <a:lstStyle/>
                    <a:p>
                      <a:endParaRPr lang="en-US" sz="1200" dirty="0"/>
                    </a:p>
                  </a:txBody>
                  <a:tcPr/>
                </a:tc>
                <a:tc gridSpan="2">
                  <a:txBody>
                    <a:bodyPr/>
                    <a:lstStyle/>
                    <a:p>
                      <a:pPr algn="ctr"/>
                      <a:r>
                        <a:rPr lang="en-US" sz="1800" dirty="0" smtClean="0">
                          <a:solidFill>
                            <a:schemeClr val="bg1"/>
                          </a:solidFill>
                        </a:rPr>
                        <a:t>Unit</a:t>
                      </a:r>
                      <a:endParaRPr lang="en-US" sz="1800" dirty="0">
                        <a:solidFill>
                          <a:schemeClr val="bg1"/>
                        </a:solidFill>
                      </a:endParaRPr>
                    </a:p>
                  </a:txBody>
                  <a:tcPr/>
                </a:tc>
                <a:tc hMerge="1">
                  <a:txBody>
                    <a:bodyPr/>
                    <a:lstStyle/>
                    <a:p>
                      <a:endParaRPr lang="en-US" sz="1200" dirty="0"/>
                    </a:p>
                  </a:txBody>
                  <a:tcPr/>
                </a:tc>
              </a:tr>
              <a:tr h="370840">
                <a:tc>
                  <a:txBody>
                    <a:bodyPr/>
                    <a:lstStyle/>
                    <a:p>
                      <a:r>
                        <a:rPr lang="en-US" sz="1200" b="1" dirty="0" smtClean="0"/>
                        <a:t>Name</a:t>
                      </a:r>
                      <a:endParaRPr lang="en-US" sz="1200" b="1" dirty="0"/>
                    </a:p>
                  </a:txBody>
                  <a:tcPr/>
                </a:tc>
                <a:tc>
                  <a:txBody>
                    <a:bodyPr/>
                    <a:lstStyle/>
                    <a:p>
                      <a:pPr algn="ctr"/>
                      <a:r>
                        <a:rPr lang="en-US" sz="1200" b="1" dirty="0" smtClean="0"/>
                        <a:t>Symbol</a:t>
                      </a:r>
                      <a:endParaRPr lang="en-US" sz="1200" b="1" dirty="0"/>
                    </a:p>
                  </a:txBody>
                  <a:tcPr/>
                </a:tc>
                <a:tc>
                  <a:txBody>
                    <a:bodyPr/>
                    <a:lstStyle/>
                    <a:p>
                      <a:r>
                        <a:rPr lang="en-US" sz="1200" b="1" dirty="0" smtClean="0"/>
                        <a:t>Name</a:t>
                      </a:r>
                      <a:endParaRPr lang="en-US" sz="1200" b="1" dirty="0"/>
                    </a:p>
                  </a:txBody>
                  <a:tcPr/>
                </a:tc>
                <a:tc>
                  <a:txBody>
                    <a:bodyPr/>
                    <a:lstStyle/>
                    <a:p>
                      <a:pPr algn="ctr"/>
                      <a:r>
                        <a:rPr lang="en-US" sz="1200" b="1" dirty="0" smtClean="0"/>
                        <a:t>Symbol</a:t>
                      </a:r>
                      <a:endParaRPr lang="en-US" sz="1200" b="1" dirty="0"/>
                    </a:p>
                  </a:txBody>
                  <a:tcPr/>
                </a:tc>
              </a:tr>
              <a:tr h="370840">
                <a:tc>
                  <a:txBody>
                    <a:bodyPr/>
                    <a:lstStyle/>
                    <a:p>
                      <a:r>
                        <a:rPr lang="en-US" sz="1200" dirty="0" smtClean="0"/>
                        <a:t/>
                      </a:r>
                      <a:br>
                        <a:rPr lang="en-US" sz="1200" dirty="0" smtClean="0"/>
                      </a:br>
                      <a:r>
                        <a:rPr lang="en-US" sz="1200" dirty="0" smtClean="0"/>
                        <a:t>length</a:t>
                      </a:r>
                      <a:br>
                        <a:rPr lang="en-US" sz="1200" dirty="0" smtClean="0"/>
                      </a:br>
                      <a:endParaRPr lang="en-US" sz="1200" dirty="0"/>
                    </a:p>
                  </a:txBody>
                  <a:tcPr/>
                </a:tc>
                <a:tc>
                  <a:txBody>
                    <a:bodyPr/>
                    <a:lstStyle/>
                    <a:p>
                      <a:pPr algn="ctr"/>
                      <a:r>
                        <a:rPr lang="en-US" sz="1200" b="1" dirty="0" smtClean="0"/>
                        <a:t/>
                      </a:r>
                      <a:br>
                        <a:rPr lang="en-US" sz="1200" b="1" dirty="0" smtClean="0"/>
                      </a:br>
                      <a:r>
                        <a:rPr lang="en-US" sz="1200" b="1" dirty="0" smtClean="0"/>
                        <a:t>l</a:t>
                      </a:r>
                      <a:endParaRPr lang="en-US" sz="1200" b="1" dirty="0"/>
                    </a:p>
                  </a:txBody>
                  <a:tcPr/>
                </a:tc>
                <a:tc>
                  <a:txBody>
                    <a:bodyPr/>
                    <a:lstStyle/>
                    <a:p>
                      <a:r>
                        <a:rPr lang="en-US" sz="1200" dirty="0" smtClean="0"/>
                        <a:t/>
                      </a:r>
                      <a:br>
                        <a:rPr lang="en-US" sz="1200" dirty="0" smtClean="0"/>
                      </a:br>
                      <a:r>
                        <a:rPr lang="en-US" sz="1200" dirty="0" smtClean="0"/>
                        <a:t>metre</a:t>
                      </a:r>
                      <a:endParaRPr lang="en-US" sz="1200" dirty="0"/>
                    </a:p>
                  </a:txBody>
                  <a:tcPr/>
                </a:tc>
                <a:tc>
                  <a:txBody>
                    <a:bodyPr/>
                    <a:lstStyle/>
                    <a:p>
                      <a:pPr algn="ctr"/>
                      <a:r>
                        <a:rPr lang="en-US" sz="1200" b="1" dirty="0" smtClean="0"/>
                        <a:t/>
                      </a:r>
                      <a:br>
                        <a:rPr lang="en-US" sz="1200" b="1" dirty="0" smtClean="0"/>
                      </a:br>
                      <a:r>
                        <a:rPr lang="en-US" sz="1200" b="1" dirty="0" smtClean="0"/>
                        <a:t>m</a:t>
                      </a:r>
                      <a:endParaRPr lang="en-US" sz="1200" b="1" dirty="0"/>
                    </a:p>
                  </a:txBody>
                  <a:tcPr/>
                </a:tc>
              </a:tr>
              <a:tr h="370840">
                <a:tc>
                  <a:txBody>
                    <a:bodyPr/>
                    <a:lstStyle/>
                    <a:p>
                      <a:r>
                        <a:rPr lang="en-US" sz="1200" dirty="0" smtClean="0"/>
                        <a:t/>
                      </a:r>
                      <a:br>
                        <a:rPr lang="en-US" sz="1200" dirty="0" smtClean="0"/>
                      </a:br>
                      <a:r>
                        <a:rPr lang="en-US" sz="1200" dirty="0" smtClean="0"/>
                        <a:t>mass</a:t>
                      </a:r>
                      <a:br>
                        <a:rPr lang="en-US" sz="1200" dirty="0" smtClean="0"/>
                      </a:br>
                      <a:endParaRPr lang="en-US" sz="1200" dirty="0"/>
                    </a:p>
                  </a:txBody>
                  <a:tcPr/>
                </a:tc>
                <a:tc>
                  <a:txBody>
                    <a:bodyPr/>
                    <a:lstStyle/>
                    <a:p>
                      <a:pPr algn="ctr"/>
                      <a:r>
                        <a:rPr lang="en-US" sz="1200" b="1" dirty="0" smtClean="0"/>
                        <a:t/>
                      </a:r>
                      <a:br>
                        <a:rPr lang="en-US" sz="1200" b="1" dirty="0" smtClean="0"/>
                      </a:br>
                      <a:r>
                        <a:rPr lang="en-US" sz="1200" b="1" dirty="0" smtClean="0"/>
                        <a:t>m</a:t>
                      </a:r>
                      <a:endParaRPr lang="en-US" sz="1200" b="1" dirty="0"/>
                    </a:p>
                  </a:txBody>
                  <a:tcPr/>
                </a:tc>
                <a:tc>
                  <a:txBody>
                    <a:bodyPr/>
                    <a:lstStyle/>
                    <a:p>
                      <a:r>
                        <a:rPr lang="en-US" sz="1200" dirty="0" smtClean="0"/>
                        <a:t/>
                      </a:r>
                      <a:br>
                        <a:rPr lang="en-US" sz="1200" dirty="0" smtClean="0"/>
                      </a:br>
                      <a:r>
                        <a:rPr lang="en-US" sz="1200" dirty="0" smtClean="0"/>
                        <a:t>kilogram</a:t>
                      </a:r>
                      <a:endParaRPr lang="en-US" sz="1200" dirty="0"/>
                    </a:p>
                  </a:txBody>
                  <a:tcPr/>
                </a:tc>
                <a:tc>
                  <a:txBody>
                    <a:bodyPr/>
                    <a:lstStyle/>
                    <a:p>
                      <a:pPr algn="ctr"/>
                      <a:r>
                        <a:rPr lang="en-US" sz="1200" b="1" dirty="0" smtClean="0"/>
                        <a:t/>
                      </a:r>
                      <a:br>
                        <a:rPr lang="en-US" sz="1200" b="1" dirty="0" smtClean="0"/>
                      </a:br>
                      <a:r>
                        <a:rPr lang="en-US" sz="1200" b="1" dirty="0" smtClean="0"/>
                        <a:t>kg</a:t>
                      </a:r>
                      <a:endParaRPr lang="en-US" sz="1200" b="1" dirty="0"/>
                    </a:p>
                  </a:txBody>
                  <a:tcPr/>
                </a:tc>
              </a:tr>
              <a:tr h="370840">
                <a:tc>
                  <a:txBody>
                    <a:bodyPr/>
                    <a:lstStyle/>
                    <a:p>
                      <a:r>
                        <a:rPr lang="en-US" sz="1200" dirty="0" smtClean="0"/>
                        <a:t/>
                      </a:r>
                      <a:br>
                        <a:rPr lang="en-US" sz="1200" dirty="0" smtClean="0"/>
                      </a:br>
                      <a:r>
                        <a:rPr lang="en-US" sz="1200" dirty="0" smtClean="0"/>
                        <a:t>time</a:t>
                      </a:r>
                      <a:br>
                        <a:rPr lang="en-US" sz="1200" dirty="0" smtClean="0"/>
                      </a:br>
                      <a:endParaRPr lang="en-US" sz="1200" dirty="0"/>
                    </a:p>
                  </a:txBody>
                  <a:tcPr/>
                </a:tc>
                <a:tc>
                  <a:txBody>
                    <a:bodyPr/>
                    <a:lstStyle/>
                    <a:p>
                      <a:pPr algn="ctr"/>
                      <a:r>
                        <a:rPr lang="en-US" sz="1200" b="1" dirty="0" smtClean="0"/>
                        <a:t/>
                      </a:r>
                      <a:br>
                        <a:rPr lang="en-US" sz="1200" b="1" dirty="0" smtClean="0"/>
                      </a:br>
                      <a:r>
                        <a:rPr lang="en-US" sz="1200" b="1" dirty="0" smtClean="0"/>
                        <a:t>T</a:t>
                      </a:r>
                    </a:p>
                  </a:txBody>
                  <a:tcPr/>
                </a:tc>
                <a:tc>
                  <a:txBody>
                    <a:bodyPr/>
                    <a:lstStyle/>
                    <a:p>
                      <a:r>
                        <a:rPr lang="en-US" sz="1200" dirty="0" smtClean="0"/>
                        <a:t/>
                      </a:r>
                      <a:br>
                        <a:rPr lang="en-US" sz="1200" dirty="0" smtClean="0"/>
                      </a:br>
                      <a:r>
                        <a:rPr lang="en-US" sz="1200" dirty="0" smtClean="0"/>
                        <a:t>second</a:t>
                      </a:r>
                      <a:endParaRPr lang="en-US" sz="1200" dirty="0"/>
                    </a:p>
                  </a:txBody>
                  <a:tcPr/>
                </a:tc>
                <a:tc>
                  <a:txBody>
                    <a:bodyPr/>
                    <a:lstStyle/>
                    <a:p>
                      <a:pPr algn="ctr"/>
                      <a:r>
                        <a:rPr lang="en-US" sz="1200" b="1" dirty="0" smtClean="0"/>
                        <a:t/>
                      </a:r>
                      <a:br>
                        <a:rPr lang="en-US" sz="1200" b="1" dirty="0" smtClean="0"/>
                      </a:br>
                      <a:r>
                        <a:rPr lang="en-US" sz="1200" b="1" dirty="0" smtClean="0"/>
                        <a:t>s</a:t>
                      </a:r>
                      <a:endParaRPr lang="en-US" sz="1200" b="1" dirty="0"/>
                    </a:p>
                  </a:txBody>
                  <a:tcPr/>
                </a:tc>
              </a:tr>
              <a:tr h="370840">
                <a:tc>
                  <a:txBody>
                    <a:bodyPr/>
                    <a:lstStyle/>
                    <a:p>
                      <a:r>
                        <a:rPr lang="en-US" sz="1200" b="0" dirty="0" smtClean="0"/>
                        <a:t/>
                      </a:r>
                      <a:br>
                        <a:rPr lang="en-US" sz="1200" b="0" dirty="0" smtClean="0"/>
                      </a:br>
                      <a:r>
                        <a:rPr lang="en-US" sz="1200" b="0" dirty="0" smtClean="0"/>
                        <a:t>temperature</a:t>
                      </a:r>
                      <a:r>
                        <a:rPr lang="en-US" sz="1200" b="1" dirty="0" smtClean="0"/>
                        <a:t/>
                      </a:r>
                      <a:br>
                        <a:rPr lang="en-US" sz="1200" b="1" dirty="0" smtClean="0"/>
                      </a:br>
                      <a:endParaRPr lang="en-US" sz="1200" dirty="0"/>
                    </a:p>
                  </a:txBody>
                  <a:tcPr/>
                </a:tc>
                <a:tc>
                  <a:txBody>
                    <a:bodyPr/>
                    <a:lstStyle/>
                    <a:p>
                      <a:pPr algn="ctr"/>
                      <a:r>
                        <a:rPr lang="en-US" sz="1200" b="1" dirty="0" smtClean="0"/>
                        <a:t/>
                      </a:r>
                      <a:br>
                        <a:rPr lang="en-US" sz="1200" b="1" dirty="0" smtClean="0"/>
                      </a:br>
                      <a:r>
                        <a:rPr lang="en-US" sz="1200" b="1" dirty="0" smtClean="0"/>
                        <a:t>K</a:t>
                      </a:r>
                      <a:br>
                        <a:rPr lang="en-US" sz="1200" b="1" dirty="0" smtClean="0"/>
                      </a:br>
                      <a:endParaRPr lang="en-US" sz="1200" b="1" i="1" dirty="0"/>
                    </a:p>
                  </a:txBody>
                  <a:tcPr/>
                </a:tc>
                <a:tc>
                  <a:txBody>
                    <a:bodyPr/>
                    <a:lstStyle/>
                    <a:p>
                      <a:r>
                        <a:rPr lang="en-US" sz="1200" dirty="0" smtClean="0"/>
                        <a:t/>
                      </a:r>
                      <a:br>
                        <a:rPr lang="en-US" sz="1200" dirty="0" smtClean="0"/>
                      </a:br>
                      <a:r>
                        <a:rPr lang="en-US" sz="1200" dirty="0" smtClean="0"/>
                        <a:t>Kelvin</a:t>
                      </a:r>
                      <a:endParaRPr lang="en-US" sz="1200" dirty="0"/>
                    </a:p>
                  </a:txBody>
                  <a:tcPr/>
                </a:tc>
                <a:tc>
                  <a:txBody>
                    <a:bodyPr/>
                    <a:lstStyle/>
                    <a:p>
                      <a:pPr algn="ctr"/>
                      <a:r>
                        <a:rPr lang="en-US" sz="1200" b="1" dirty="0" smtClean="0"/>
                        <a:t/>
                      </a:r>
                      <a:br>
                        <a:rPr lang="en-US" sz="1200" b="1" dirty="0" smtClean="0"/>
                      </a:br>
                      <a:r>
                        <a:rPr lang="en-US" sz="1200" b="1" dirty="0" smtClean="0"/>
                        <a:t>K</a:t>
                      </a:r>
                      <a:endParaRPr lang="en-US" sz="1200" b="1" dirty="0"/>
                    </a:p>
                  </a:txBody>
                  <a:tcPr/>
                </a:tc>
              </a:tr>
              <a:tr h="370840">
                <a:tc>
                  <a:txBody>
                    <a:bodyPr/>
                    <a:lstStyle/>
                    <a:p>
                      <a:r>
                        <a:rPr lang="en-US" sz="1200" dirty="0" smtClean="0"/>
                        <a:t/>
                      </a:r>
                      <a:br>
                        <a:rPr lang="en-US" sz="1200" dirty="0" smtClean="0"/>
                      </a:br>
                      <a:r>
                        <a:rPr lang="en-US" sz="1200" dirty="0" smtClean="0"/>
                        <a:t>electric</a:t>
                      </a:r>
                      <a:r>
                        <a:rPr lang="en-US" sz="1200" baseline="0" dirty="0" smtClean="0"/>
                        <a:t> current</a:t>
                      </a:r>
                      <a:br>
                        <a:rPr lang="en-US" sz="1200" baseline="0" dirty="0" smtClean="0"/>
                      </a:br>
                      <a:endParaRPr lang="en-US" sz="1200" dirty="0"/>
                    </a:p>
                  </a:txBody>
                  <a:tcPr/>
                </a:tc>
                <a:tc>
                  <a:txBody>
                    <a:bodyPr/>
                    <a:lstStyle/>
                    <a:p>
                      <a:pPr algn="ctr"/>
                      <a:r>
                        <a:rPr lang="en-US" sz="1200" b="1" i="1" dirty="0" smtClean="0"/>
                        <a:t/>
                      </a:r>
                      <a:br>
                        <a:rPr lang="en-US" sz="1200" b="1" i="1" dirty="0" smtClean="0"/>
                      </a:br>
                      <a:r>
                        <a:rPr lang="en-US" sz="1200" b="1" i="1" dirty="0" smtClean="0"/>
                        <a:t>I</a:t>
                      </a:r>
                      <a:endParaRPr lang="en-US" sz="1200" b="1" i="1" dirty="0"/>
                    </a:p>
                  </a:txBody>
                  <a:tcPr/>
                </a:tc>
                <a:tc>
                  <a:txBody>
                    <a:bodyPr/>
                    <a:lstStyle/>
                    <a:p>
                      <a:r>
                        <a:rPr lang="en-US" sz="1200" dirty="0" smtClean="0"/>
                        <a:t/>
                      </a:r>
                      <a:br>
                        <a:rPr lang="en-US" sz="1200" dirty="0" smtClean="0"/>
                      </a:br>
                      <a:r>
                        <a:rPr lang="en-US" sz="1200" dirty="0" smtClean="0"/>
                        <a:t>ampere</a:t>
                      </a:r>
                      <a:endParaRPr lang="en-US" sz="1200" dirty="0"/>
                    </a:p>
                  </a:txBody>
                  <a:tcPr/>
                </a:tc>
                <a:tc>
                  <a:txBody>
                    <a:bodyPr/>
                    <a:lstStyle/>
                    <a:p>
                      <a:pPr algn="ctr"/>
                      <a:r>
                        <a:rPr lang="en-US" sz="1200" b="1" dirty="0" smtClean="0"/>
                        <a:t/>
                      </a:r>
                      <a:br>
                        <a:rPr lang="en-US" sz="1200" b="1" dirty="0" smtClean="0"/>
                      </a:br>
                      <a:r>
                        <a:rPr lang="en-US" sz="1200" b="1" dirty="0" smtClean="0"/>
                        <a:t>A</a:t>
                      </a:r>
                      <a:endParaRPr lang="en-US" sz="1200" b="1" dirty="0"/>
                    </a:p>
                  </a:txBody>
                  <a:tcPr/>
                </a:tc>
              </a:tr>
              <a:tr h="370840">
                <a:tc>
                  <a:txBody>
                    <a:bodyPr/>
                    <a:lstStyle/>
                    <a:p>
                      <a:r>
                        <a:rPr lang="en-US" sz="1200" dirty="0" smtClean="0"/>
                        <a:t/>
                      </a:r>
                      <a:br>
                        <a:rPr lang="en-US" sz="1200" dirty="0" smtClean="0"/>
                      </a:br>
                      <a:r>
                        <a:rPr lang="en-US" sz="1200" dirty="0" smtClean="0"/>
                        <a:t>amount of</a:t>
                      </a:r>
                      <a:r>
                        <a:rPr lang="en-US" sz="1200" baseline="0" dirty="0" smtClean="0"/>
                        <a:t> substance</a:t>
                      </a:r>
                      <a:br>
                        <a:rPr lang="en-US" sz="1200" baseline="0" dirty="0" smtClean="0"/>
                      </a:br>
                      <a:endParaRPr lang="en-US" sz="1200" dirty="0"/>
                    </a:p>
                  </a:txBody>
                  <a:tcPr/>
                </a:tc>
                <a:tc>
                  <a:txBody>
                    <a:bodyPr/>
                    <a:lstStyle/>
                    <a:p>
                      <a:pPr algn="ctr"/>
                      <a:r>
                        <a:rPr lang="en-US" sz="1200" b="1" i="1" dirty="0" smtClean="0"/>
                        <a:t/>
                      </a:r>
                      <a:br>
                        <a:rPr lang="en-US" sz="1200" b="1" i="1" dirty="0" smtClean="0"/>
                      </a:br>
                      <a:r>
                        <a:rPr lang="en-US" sz="1200" b="1" i="1" dirty="0" smtClean="0"/>
                        <a:t>-</a:t>
                      </a:r>
                      <a:endParaRPr lang="en-US" sz="1200" b="1" i="1" dirty="0"/>
                    </a:p>
                  </a:txBody>
                  <a:tcPr/>
                </a:tc>
                <a:tc>
                  <a:txBody>
                    <a:bodyPr/>
                    <a:lstStyle/>
                    <a:p>
                      <a:r>
                        <a:rPr lang="en-US" sz="1200" dirty="0" smtClean="0"/>
                        <a:t/>
                      </a:r>
                      <a:br>
                        <a:rPr lang="en-US" sz="1200" dirty="0" smtClean="0"/>
                      </a:br>
                      <a:r>
                        <a:rPr lang="en-US" sz="1200" dirty="0" smtClean="0"/>
                        <a:t>mole</a:t>
                      </a:r>
                      <a:endParaRPr lang="en-US" sz="1200" dirty="0"/>
                    </a:p>
                  </a:txBody>
                  <a:tcPr/>
                </a:tc>
                <a:tc>
                  <a:txBody>
                    <a:bodyPr/>
                    <a:lstStyle/>
                    <a:p>
                      <a:pPr algn="ctr"/>
                      <a:r>
                        <a:rPr lang="en-US" sz="1200" b="1" dirty="0" smtClean="0"/>
                        <a:t/>
                      </a:r>
                      <a:br>
                        <a:rPr lang="en-US" sz="1200" b="1" dirty="0" smtClean="0"/>
                      </a:br>
                      <a:r>
                        <a:rPr lang="en-US" sz="1200" b="1" dirty="0" smtClean="0"/>
                        <a:t>mol</a:t>
                      </a:r>
                      <a:endParaRPr lang="en-US" sz="1200" b="1" dirty="0"/>
                    </a:p>
                  </a:txBody>
                  <a:tcPr/>
                </a:tc>
              </a:tr>
              <a:tr h="370840">
                <a:tc>
                  <a:txBody>
                    <a:bodyPr/>
                    <a:lstStyle/>
                    <a:p>
                      <a:r>
                        <a:rPr lang="en-US" sz="1200" dirty="0" smtClean="0"/>
                        <a:t/>
                      </a:r>
                      <a:br>
                        <a:rPr lang="en-US" sz="1200" dirty="0" smtClean="0"/>
                      </a:br>
                      <a:r>
                        <a:rPr lang="en-US" sz="1200" dirty="0" smtClean="0"/>
                        <a:t>Luminous intensity</a:t>
                      </a:r>
                      <a:br>
                        <a:rPr lang="en-US" sz="1200" dirty="0" smtClean="0"/>
                      </a:br>
                      <a:endParaRPr lang="en-US" sz="1200" dirty="0"/>
                    </a:p>
                  </a:txBody>
                  <a:tcPr/>
                </a:tc>
                <a:tc>
                  <a:txBody>
                    <a:bodyPr/>
                    <a:lstStyle/>
                    <a:p>
                      <a:pPr algn="ctr"/>
                      <a:r>
                        <a:rPr lang="en-US" sz="1200" b="1" i="1" dirty="0" smtClean="0"/>
                        <a:t/>
                      </a:r>
                      <a:br>
                        <a:rPr lang="en-US" sz="1200" b="1" i="1" dirty="0" smtClean="0"/>
                      </a:br>
                      <a:r>
                        <a:rPr lang="en-US" sz="1200" b="1" i="1" dirty="0" smtClean="0"/>
                        <a:t>-</a:t>
                      </a:r>
                      <a:endParaRPr lang="en-US" sz="1200" b="1" i="1" dirty="0"/>
                    </a:p>
                  </a:txBody>
                  <a:tcPr/>
                </a:tc>
                <a:tc>
                  <a:txBody>
                    <a:bodyPr/>
                    <a:lstStyle/>
                    <a:p>
                      <a:r>
                        <a:rPr lang="en-US" sz="1200" dirty="0" smtClean="0"/>
                        <a:t/>
                      </a:r>
                      <a:br>
                        <a:rPr lang="en-US" sz="1200" dirty="0" smtClean="0"/>
                      </a:br>
                      <a:r>
                        <a:rPr lang="en-US" sz="1200" dirty="0" smtClean="0"/>
                        <a:t>candela</a:t>
                      </a:r>
                      <a:endParaRPr lang="en-US" sz="1200" dirty="0"/>
                    </a:p>
                  </a:txBody>
                  <a:tcPr/>
                </a:tc>
                <a:tc>
                  <a:txBody>
                    <a:bodyPr/>
                    <a:lstStyle/>
                    <a:p>
                      <a:pPr algn="ctr"/>
                      <a:r>
                        <a:rPr lang="en-US" sz="1200" b="1" dirty="0" smtClean="0"/>
                        <a:t/>
                      </a:r>
                      <a:br>
                        <a:rPr lang="en-US" sz="1200" b="1" dirty="0" smtClean="0"/>
                      </a:br>
                      <a:r>
                        <a:rPr lang="en-US" sz="1200" b="1" dirty="0" err="1" smtClean="0"/>
                        <a:t>cd</a:t>
                      </a:r>
                      <a:endParaRPr lang="en-US" sz="1200" b="1" dirty="0"/>
                    </a:p>
                  </a:txBody>
                  <a:tcPr/>
                </a:tc>
              </a:tr>
            </a:tbl>
          </a:graphicData>
        </a:graphic>
      </p:graphicFrame>
      <p:sp>
        <p:nvSpPr>
          <p:cNvPr id="35842" name="AutoShape 2" descr="Image result for 11th conference of Weight and Meas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Image result for 11th conference of Weight and Meas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Related image"/>
          <p:cNvPicPr>
            <a:picLocks noChangeAspect="1" noChangeArrowheads="1"/>
          </p:cNvPicPr>
          <p:nvPr/>
        </p:nvPicPr>
        <p:blipFill>
          <a:blip r:embed="rId2" cstate="print"/>
          <a:srcRect/>
          <a:stretch>
            <a:fillRect/>
          </a:stretch>
        </p:blipFill>
        <p:spPr bwMode="auto">
          <a:xfrm>
            <a:off x="0" y="0"/>
            <a:ext cx="1672045" cy="1219200"/>
          </a:xfrm>
          <a:prstGeom prst="rect">
            <a:avLst/>
          </a:prstGeom>
          <a:noFill/>
        </p:spPr>
      </p:pic>
    </p:spTree>
    <p:extLst>
      <p:ext uri="{BB962C8B-B14F-4D97-AF65-F5344CB8AC3E}">
        <p14:creationId xmlns:p14="http://schemas.microsoft.com/office/powerpoint/2010/main" xmlns="" val="955591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Uncoined</a:t>
            </a:r>
            <a:r>
              <a:rPr lang="en-US" dirty="0" smtClean="0"/>
              <a:t> to Coined</a:t>
            </a:r>
            <a:br>
              <a:rPr lang="en-US" dirty="0" smtClean="0"/>
            </a:br>
            <a:r>
              <a:rPr lang="en-US" dirty="0" smtClean="0"/>
              <a:t>Worksheet</a:t>
            </a:r>
            <a:endParaRPr lang="en-US" dirty="0"/>
          </a:p>
        </p:txBody>
      </p:sp>
      <p:sp>
        <p:nvSpPr>
          <p:cNvPr id="3" name="Content Placeholder 2"/>
          <p:cNvSpPr>
            <a:spLocks noGrp="1"/>
          </p:cNvSpPr>
          <p:nvPr>
            <p:ph idx="1"/>
          </p:nvPr>
        </p:nvSpPr>
        <p:spPr/>
        <p:txBody>
          <a:bodyPr numCol="2">
            <a:normAutofit fontScale="92500" lnSpcReduction="10000"/>
          </a:bodyPr>
          <a:lstStyle/>
          <a:p>
            <a:r>
              <a:rPr lang="en-US" dirty="0" smtClean="0"/>
              <a:t>2 ms =  _______ </a:t>
            </a:r>
            <a:r>
              <a:rPr lang="en-US" dirty="0" err="1" smtClean="0"/>
              <a:t>ps</a:t>
            </a:r>
            <a:r>
              <a:rPr lang="en-US" dirty="0" smtClean="0"/>
              <a:t/>
            </a:r>
            <a:br>
              <a:rPr lang="en-US" dirty="0" smtClean="0"/>
            </a:br>
            <a:r>
              <a:rPr lang="en-US" dirty="0" smtClean="0"/>
              <a:t>2 ms = 2 * 10</a:t>
            </a:r>
            <a:r>
              <a:rPr lang="en-US" baseline="30000" dirty="0" smtClean="0"/>
              <a:t>-3</a:t>
            </a:r>
            <a:r>
              <a:rPr lang="en-US" dirty="0" smtClean="0"/>
              <a:t> s</a:t>
            </a:r>
            <a:br>
              <a:rPr lang="en-US" dirty="0" smtClean="0"/>
            </a:br>
            <a:r>
              <a:rPr lang="en-US" dirty="0" smtClean="0"/>
              <a:t>if</a:t>
            </a:r>
            <a:br>
              <a:rPr lang="en-US" dirty="0" smtClean="0"/>
            </a:br>
            <a:r>
              <a:rPr lang="en-US" dirty="0" smtClean="0"/>
              <a:t>1 </a:t>
            </a:r>
            <a:r>
              <a:rPr lang="en-US" dirty="0" err="1" smtClean="0"/>
              <a:t>ps</a:t>
            </a:r>
            <a:r>
              <a:rPr lang="en-US" dirty="0" smtClean="0"/>
              <a:t> = 10</a:t>
            </a:r>
            <a:r>
              <a:rPr lang="en-US" baseline="30000" dirty="0" smtClean="0"/>
              <a:t>-12</a:t>
            </a:r>
            <a:r>
              <a:rPr lang="en-US" dirty="0" smtClean="0"/>
              <a:t> s</a:t>
            </a:r>
            <a:br>
              <a:rPr lang="en-US" dirty="0" smtClean="0"/>
            </a:br>
            <a:r>
              <a:rPr lang="en-US" dirty="0" smtClean="0"/>
              <a:t>x      =  2 * 10</a:t>
            </a:r>
            <a:r>
              <a:rPr lang="en-US" baseline="30000" dirty="0" smtClean="0"/>
              <a:t>-3 </a:t>
            </a:r>
            <a:r>
              <a:rPr lang="en-US" dirty="0" smtClean="0"/>
              <a:t>s</a:t>
            </a:r>
            <a:br>
              <a:rPr lang="en-US" dirty="0" smtClean="0"/>
            </a:br>
            <a:r>
              <a:rPr lang="en-US" sz="2800" dirty="0" smtClean="0"/>
              <a:t>(1 </a:t>
            </a:r>
            <a:r>
              <a:rPr lang="en-US" sz="2800" dirty="0" err="1" smtClean="0"/>
              <a:t>ps</a:t>
            </a:r>
            <a:r>
              <a:rPr lang="en-US" sz="2800" dirty="0" smtClean="0"/>
              <a:t> * 2 * 10</a:t>
            </a:r>
            <a:r>
              <a:rPr lang="en-US" sz="2800" baseline="30000" dirty="0" smtClean="0"/>
              <a:t>-3</a:t>
            </a:r>
            <a:r>
              <a:rPr lang="en-US" sz="2800" dirty="0" smtClean="0"/>
              <a:t> s)/10</a:t>
            </a:r>
            <a:r>
              <a:rPr lang="en-US" sz="2800" baseline="30000" dirty="0" smtClean="0"/>
              <a:t>-12</a:t>
            </a:r>
            <a:r>
              <a:rPr lang="en-US" sz="2800" dirty="0" smtClean="0"/>
              <a:t> s</a:t>
            </a:r>
            <a:br>
              <a:rPr lang="en-US" sz="2800" dirty="0" smtClean="0"/>
            </a:br>
            <a:r>
              <a:rPr lang="en-US" sz="2800" dirty="0" smtClean="0"/>
              <a:t>2 * 10</a:t>
            </a:r>
            <a:r>
              <a:rPr lang="en-US" sz="2800" baseline="30000" dirty="0" smtClean="0"/>
              <a:t>-3-(-12)</a:t>
            </a:r>
            <a:r>
              <a:rPr lang="en-US" sz="2800" dirty="0" smtClean="0"/>
              <a:t> </a:t>
            </a:r>
            <a:r>
              <a:rPr lang="en-US" sz="2800" dirty="0" err="1" smtClean="0"/>
              <a:t>ps</a:t>
            </a:r>
            <a:r>
              <a:rPr lang="en-US" sz="2800" dirty="0" smtClean="0"/>
              <a:t/>
            </a:r>
            <a:br>
              <a:rPr lang="en-US" sz="2800" dirty="0" smtClean="0"/>
            </a:br>
            <a:r>
              <a:rPr lang="en-US" sz="2800" dirty="0" smtClean="0"/>
              <a:t>2 * 10</a:t>
            </a:r>
            <a:r>
              <a:rPr lang="en-US" sz="2800" baseline="30000" dirty="0" smtClean="0"/>
              <a:t>9</a:t>
            </a:r>
            <a:r>
              <a:rPr lang="en-US" sz="2800" dirty="0" smtClean="0"/>
              <a:t> </a:t>
            </a:r>
            <a:r>
              <a:rPr lang="en-US" sz="2800" dirty="0" err="1" smtClean="0"/>
              <a:t>ps</a:t>
            </a:r>
            <a:endParaRPr lang="en-US" sz="2800" dirty="0" smtClean="0"/>
          </a:p>
          <a:p>
            <a:endParaRPr lang="en-US" dirty="0" smtClean="0"/>
          </a:p>
          <a:p>
            <a:r>
              <a:rPr lang="en-US" dirty="0" smtClean="0"/>
              <a:t>5 cm =  _______ mm</a:t>
            </a:r>
            <a:br>
              <a:rPr lang="en-US" dirty="0" smtClean="0"/>
            </a:br>
            <a:r>
              <a:rPr lang="en-US" dirty="0" smtClean="0"/>
              <a:t>5 cm = 5 * 10</a:t>
            </a:r>
            <a:r>
              <a:rPr lang="en-US" baseline="30000" dirty="0" smtClean="0"/>
              <a:t>-2</a:t>
            </a:r>
            <a:r>
              <a:rPr lang="en-US" dirty="0" smtClean="0"/>
              <a:t> m </a:t>
            </a:r>
            <a:br>
              <a:rPr lang="en-US" dirty="0" smtClean="0"/>
            </a:br>
            <a:r>
              <a:rPr lang="en-US" dirty="0" smtClean="0"/>
              <a:t>if </a:t>
            </a:r>
            <a:br>
              <a:rPr lang="en-US" dirty="0" smtClean="0"/>
            </a:br>
            <a:r>
              <a:rPr lang="en-US" dirty="0" smtClean="0"/>
              <a:t>1 mm = 10</a:t>
            </a:r>
            <a:r>
              <a:rPr lang="en-US" baseline="30000" dirty="0" smtClean="0"/>
              <a:t>-3</a:t>
            </a:r>
            <a:r>
              <a:rPr lang="en-US" dirty="0" smtClean="0"/>
              <a:t> m</a:t>
            </a:r>
            <a:br>
              <a:rPr lang="en-US" dirty="0" smtClean="0"/>
            </a:br>
            <a:r>
              <a:rPr lang="en-US" dirty="0" smtClean="0"/>
              <a:t>x          = 5 * 10</a:t>
            </a:r>
            <a:r>
              <a:rPr lang="en-US" baseline="30000" dirty="0" smtClean="0"/>
              <a:t>-2</a:t>
            </a:r>
            <a:r>
              <a:rPr lang="en-US" dirty="0" smtClean="0"/>
              <a:t> m</a:t>
            </a:r>
            <a:br>
              <a:rPr lang="en-US" dirty="0" smtClean="0"/>
            </a:br>
            <a:r>
              <a:rPr lang="en-US" sz="2600" dirty="0" smtClean="0"/>
              <a:t>(1 mm * 5 * 10</a:t>
            </a:r>
            <a:r>
              <a:rPr lang="en-US" sz="2600" baseline="30000" dirty="0" smtClean="0"/>
              <a:t>-2</a:t>
            </a:r>
            <a:r>
              <a:rPr lang="en-US" sz="2600" dirty="0" smtClean="0"/>
              <a:t> m)/10</a:t>
            </a:r>
            <a:r>
              <a:rPr lang="en-US" sz="2600" baseline="30000" dirty="0" smtClean="0"/>
              <a:t>-3</a:t>
            </a:r>
            <a:r>
              <a:rPr lang="en-US" sz="2600" dirty="0" smtClean="0"/>
              <a:t> mm</a:t>
            </a:r>
            <a:br>
              <a:rPr lang="en-US" sz="2600" dirty="0" smtClean="0"/>
            </a:br>
            <a:r>
              <a:rPr lang="en-US" sz="2600" dirty="0" smtClean="0"/>
              <a:t> 5 * 10</a:t>
            </a:r>
            <a:r>
              <a:rPr lang="en-US" sz="2600" baseline="30000" dirty="0" smtClean="0"/>
              <a:t>-2-(-3)</a:t>
            </a:r>
            <a:r>
              <a:rPr lang="en-US" sz="2600" dirty="0" smtClean="0"/>
              <a:t> mm</a:t>
            </a:r>
            <a:br>
              <a:rPr lang="en-US" sz="2600" dirty="0" smtClean="0"/>
            </a:br>
            <a:r>
              <a:rPr lang="en-US" sz="2600" dirty="0" smtClean="0"/>
              <a:t> 5 * 10 mm </a:t>
            </a:r>
            <a:br>
              <a:rPr lang="en-US" sz="2600" dirty="0" smtClean="0"/>
            </a:br>
            <a:r>
              <a:rPr lang="en-US" dirty="0" smtClean="0"/>
              <a:t/>
            </a:r>
            <a:br>
              <a:rPr lang="en-US" dirty="0" smtClean="0"/>
            </a:br>
            <a:r>
              <a:rPr lang="en-US" dirty="0" smtClean="0"/>
              <a:t>7mg =  _________ kg</a:t>
            </a:r>
            <a:br>
              <a:rPr lang="en-US" dirty="0" smtClean="0"/>
            </a:br>
            <a:r>
              <a:rPr lang="en-US" dirty="0" smtClean="0"/>
              <a:t>7 * </a:t>
            </a:r>
            <a:r>
              <a:rPr lang="en-US" smtClean="0"/>
              <a:t>10</a:t>
            </a:r>
            <a:r>
              <a:rPr lang="en-US" baseline="30000" smtClean="0"/>
              <a:t>-3</a:t>
            </a:r>
            <a:r>
              <a:rPr lang="en-US" smtClean="0"/>
              <a:t>/10</a:t>
            </a:r>
            <a:r>
              <a:rPr lang="en-US" baseline="30000" smtClean="0"/>
              <a:t>3</a:t>
            </a:r>
            <a:r>
              <a:rPr lang="en-US" smtClean="0"/>
              <a:t> kg</a:t>
            </a:r>
            <a:br>
              <a:rPr lang="en-US" smtClean="0"/>
            </a:br>
            <a:r>
              <a:rPr lang="en-US" smtClean="0"/>
              <a:t>7 * 10 kg</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p:txBody>
          <a:bodyPr>
            <a:normAutofit fontScale="92500"/>
          </a:bodyPr>
          <a:lstStyle/>
          <a:p>
            <a:r>
              <a:rPr lang="en-US" dirty="0" smtClean="0"/>
              <a:t>Graphing is a great way of depicting how two quantities relate with each other.  </a:t>
            </a:r>
            <a:br>
              <a:rPr lang="en-US" dirty="0" smtClean="0"/>
            </a:br>
            <a:endParaRPr lang="en-US" dirty="0" smtClean="0"/>
          </a:p>
          <a:p>
            <a:r>
              <a:rPr lang="en-US" dirty="0" smtClean="0"/>
              <a:t>The student will be able to visually comprehend how such quantities interact with each other.  </a:t>
            </a:r>
          </a:p>
          <a:p>
            <a:endParaRPr lang="en-US" dirty="0" smtClean="0"/>
          </a:p>
          <a:p>
            <a:r>
              <a:rPr lang="en-US" dirty="0" smtClean="0"/>
              <a:t>It is a vital tool in physics and a wonderful way for students to learn calibration as well as simple calculation corresponding to graphing.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solidFill>
                  <a:srgbClr val="92D050"/>
                </a:solidFill>
              </a:rPr>
              <a:t>Types of axis</a:t>
            </a:r>
            <a:r>
              <a:rPr lang="en-US" dirty="0" smtClean="0"/>
              <a:t/>
            </a:r>
            <a:br>
              <a:rPr lang="en-US" dirty="0" smtClean="0"/>
            </a:br>
            <a:r>
              <a:rPr lang="en-US" dirty="0" smtClean="0"/>
              <a:t>1.  At this level there are two axis, x and y</a:t>
            </a:r>
            <a:br>
              <a:rPr lang="en-US" dirty="0" smtClean="0"/>
            </a:br>
            <a:r>
              <a:rPr lang="en-US" dirty="0" smtClean="0"/>
              <a:t/>
            </a:r>
            <a:br>
              <a:rPr lang="en-US" dirty="0" smtClean="0"/>
            </a:br>
            <a:r>
              <a:rPr lang="en-US" dirty="0" smtClean="0"/>
              <a:t>a.  The y axis is referred to as the </a:t>
            </a:r>
            <a:r>
              <a:rPr lang="en-US" b="1" dirty="0" smtClean="0">
                <a:solidFill>
                  <a:srgbClr val="0033CC"/>
                </a:solidFill>
              </a:rPr>
              <a:t>rise</a:t>
            </a:r>
            <a:r>
              <a:rPr lang="en-US" dirty="0" smtClean="0"/>
              <a:t> or the vertical axis</a:t>
            </a:r>
            <a:br>
              <a:rPr lang="en-US" dirty="0" smtClean="0"/>
            </a:br>
            <a:r>
              <a:rPr lang="en-US" dirty="0" smtClean="0"/>
              <a:t/>
            </a:r>
            <a:br>
              <a:rPr lang="en-US" dirty="0" smtClean="0"/>
            </a:br>
            <a:r>
              <a:rPr lang="en-US" dirty="0" smtClean="0"/>
              <a:t>b.  The x axis is referred to as the </a:t>
            </a:r>
            <a:r>
              <a:rPr lang="en-US" b="1" dirty="0" smtClean="0">
                <a:solidFill>
                  <a:srgbClr val="FF0000"/>
                </a:solidFill>
              </a:rPr>
              <a:t>run</a:t>
            </a:r>
            <a:r>
              <a:rPr lang="en-US" dirty="0" smtClean="0"/>
              <a:t> or the horizontal axis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b="1" dirty="0" smtClean="0">
                <a:solidFill>
                  <a:srgbClr val="FFC000"/>
                </a:solidFill>
              </a:rPr>
              <a:t>Size of graph</a:t>
            </a:r>
            <a:r>
              <a:rPr lang="en-US" dirty="0" smtClean="0"/>
              <a:t/>
            </a:r>
            <a:br>
              <a:rPr lang="en-US" dirty="0" smtClean="0"/>
            </a:br>
            <a:r>
              <a:rPr lang="en-US" dirty="0" smtClean="0"/>
              <a:t/>
            </a:r>
            <a:br>
              <a:rPr lang="en-US" dirty="0" smtClean="0"/>
            </a:br>
            <a:r>
              <a:rPr lang="en-US" dirty="0" smtClean="0"/>
              <a:t>a.  Your graph should be large whether in portrait or landscape</a:t>
            </a:r>
            <a:br>
              <a:rPr lang="en-US" dirty="0" smtClean="0"/>
            </a:br>
            <a:r>
              <a:rPr lang="en-US" dirty="0" smtClean="0"/>
              <a:t/>
            </a:r>
            <a:br>
              <a:rPr lang="en-US" dirty="0" smtClean="0"/>
            </a:br>
            <a:r>
              <a:rPr lang="en-US" dirty="0" smtClean="0"/>
              <a:t>b.  Determine the best way to depict your graph if you have considerably less numbers for your y axis than your x you may have to turn your graph paper landscape. </a:t>
            </a:r>
            <a:br>
              <a:rPr lang="en-US" dirty="0" smtClean="0"/>
            </a:br>
            <a:r>
              <a:rPr lang="en-US" dirty="0" smtClean="0"/>
              <a:t/>
            </a:r>
            <a:br>
              <a:rPr lang="en-US" dirty="0" smtClean="0"/>
            </a:br>
            <a:r>
              <a:rPr lang="en-US" dirty="0" smtClean="0"/>
              <a:t>Other than that it is common practice to have your graph in portrait.</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b="1" dirty="0" smtClean="0">
                <a:solidFill>
                  <a:srgbClr val="0070C0"/>
                </a:solidFill>
              </a:rPr>
              <a:t>Calibration of axes</a:t>
            </a:r>
            <a:r>
              <a:rPr lang="en-US" b="1" dirty="0" smtClean="0"/>
              <a:t/>
            </a:r>
            <a:br>
              <a:rPr lang="en-US" b="1" dirty="0" smtClean="0"/>
            </a:br>
            <a:r>
              <a:rPr lang="en-US" b="1" dirty="0" smtClean="0"/>
              <a:t/>
            </a:r>
            <a:br>
              <a:rPr lang="en-US" b="1" dirty="0" smtClean="0"/>
            </a:br>
            <a:r>
              <a:rPr lang="en-US" dirty="0" smtClean="0"/>
              <a:t>a.  axis x and y can be calibrated</a:t>
            </a:r>
            <a:br>
              <a:rPr lang="en-US" dirty="0" smtClean="0"/>
            </a:br>
            <a:r>
              <a:rPr lang="en-US" dirty="0" smtClean="0"/>
              <a:t/>
            </a:r>
            <a:br>
              <a:rPr lang="en-US" dirty="0" smtClean="0"/>
            </a:br>
            <a:r>
              <a:rPr lang="en-US" dirty="0" smtClean="0"/>
              <a:t>b.  It is best to calibrate your x and y scales in multiples of </a:t>
            </a:r>
            <a:r>
              <a:rPr lang="en-US" b="1" dirty="0" smtClean="0">
                <a:solidFill>
                  <a:srgbClr val="FF0066"/>
                </a:solidFill>
              </a:rPr>
              <a:t>1, 2, 5</a:t>
            </a:r>
            <a:r>
              <a:rPr lang="en-US" dirty="0" smtClean="0"/>
              <a:t> and or </a:t>
            </a:r>
            <a:r>
              <a:rPr lang="en-US" b="1" dirty="0" smtClean="0">
                <a:solidFill>
                  <a:srgbClr val="FF0066"/>
                </a:solidFill>
              </a:rPr>
              <a:t>10</a:t>
            </a:r>
            <a:r>
              <a:rPr lang="en-US" dirty="0" smtClean="0"/>
              <a:t> however there are exceptions to the rule.</a:t>
            </a:r>
            <a:br>
              <a:rPr lang="en-US" dirty="0" smtClean="0"/>
            </a:br>
            <a:r>
              <a:rPr lang="en-US" dirty="0" smtClean="0"/>
              <a:t/>
            </a:r>
            <a:br>
              <a:rPr lang="en-US" dirty="0" smtClean="0"/>
            </a:br>
            <a:r>
              <a:rPr lang="en-US" dirty="0" smtClean="0"/>
              <a:t>c.  Sometimes both x and y scales may be equal in size when it comes to the scale of numbers provided.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b="1" dirty="0" smtClean="0">
                <a:solidFill>
                  <a:schemeClr val="accent6">
                    <a:lumMod val="75000"/>
                  </a:schemeClr>
                </a:solidFill>
              </a:rPr>
              <a:t>Plotting of data</a:t>
            </a:r>
            <a:r>
              <a:rPr lang="en-US" dirty="0" smtClean="0">
                <a:solidFill>
                  <a:schemeClr val="accent6">
                    <a:lumMod val="75000"/>
                  </a:schemeClr>
                </a:solidFill>
              </a:rPr>
              <a:t/>
            </a:r>
            <a:br>
              <a:rPr lang="en-US" dirty="0" smtClean="0">
                <a:solidFill>
                  <a:schemeClr val="accent6">
                    <a:lumMod val="75000"/>
                  </a:schemeClr>
                </a:solidFill>
              </a:rPr>
            </a:br>
            <a:r>
              <a:rPr lang="en-US" dirty="0" smtClean="0"/>
              <a:t>a.  Each point plotted has an x and a y coordinate.</a:t>
            </a:r>
            <a:br>
              <a:rPr lang="en-US" dirty="0" smtClean="0"/>
            </a:br>
            <a:r>
              <a:rPr lang="en-US" dirty="0" smtClean="0"/>
              <a:t/>
            </a:r>
            <a:br>
              <a:rPr lang="en-US" dirty="0" smtClean="0"/>
            </a:br>
            <a:r>
              <a:rPr lang="en-US" dirty="0" smtClean="0"/>
              <a:t>b.  To plot a point an </a:t>
            </a:r>
            <a:r>
              <a:rPr lang="en-US" b="1" dirty="0" smtClean="0"/>
              <a:t>x</a:t>
            </a:r>
            <a:r>
              <a:rPr lang="en-US" dirty="0" smtClean="0"/>
              <a:t> or a </a:t>
            </a:r>
            <a:r>
              <a:rPr lang="en-US" b="1" dirty="0" smtClean="0"/>
              <a:t>dot </a:t>
            </a:r>
            <a:r>
              <a:rPr lang="en-US" dirty="0" smtClean="0"/>
              <a:t>encircled must be used.</a:t>
            </a:r>
            <a:br>
              <a:rPr lang="en-US" dirty="0" smtClean="0"/>
            </a:br>
            <a:r>
              <a:rPr lang="en-US" dirty="0" smtClean="0"/>
              <a:t/>
            </a:r>
            <a:br>
              <a:rPr lang="en-US" dirty="0" smtClean="0"/>
            </a:br>
            <a:r>
              <a:rPr lang="en-US" dirty="0" smtClean="0"/>
              <a:t>c.  A sharpened dark lead pencil should be used or a mechanical pencil may be used.</a:t>
            </a:r>
            <a:br>
              <a:rPr lang="en-US" dirty="0" smtClean="0"/>
            </a:br>
            <a:r>
              <a:rPr lang="en-US" dirty="0" smtClean="0"/>
              <a:t/>
            </a:r>
            <a:br>
              <a:rPr lang="en-US" dirty="0" smtClean="0"/>
            </a:br>
            <a:r>
              <a:rPr lang="en-US" dirty="0" smtClean="0"/>
              <a:t>d.  Try your best to use a graph paper which is light blue in colour.</a:t>
            </a:r>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4000" b="1" dirty="0" smtClean="0">
                <a:solidFill>
                  <a:srgbClr val="FFC000"/>
                </a:solidFill>
              </a:rPr>
              <a:t>Types of variables</a:t>
            </a:r>
            <a:r>
              <a:rPr lang="en-US" sz="4000" dirty="0" smtClean="0"/>
              <a:t/>
            </a:r>
            <a:br>
              <a:rPr lang="en-US" sz="4000" dirty="0" smtClean="0"/>
            </a:br>
            <a:r>
              <a:rPr lang="en-US" sz="4000" dirty="0" smtClean="0"/>
              <a:t>a.  There are two types of variables in graphing</a:t>
            </a:r>
            <a:br>
              <a:rPr lang="en-US" sz="4000" dirty="0" smtClean="0"/>
            </a:br>
            <a:r>
              <a:rPr lang="en-US" sz="4000" dirty="0" smtClean="0"/>
              <a:t/>
            </a:r>
            <a:br>
              <a:rPr lang="en-US" sz="4000" dirty="0" smtClean="0"/>
            </a:br>
            <a:r>
              <a:rPr lang="en-US" sz="4000" dirty="0" smtClean="0"/>
              <a:t>i)  The </a:t>
            </a:r>
            <a:r>
              <a:rPr lang="en-US" sz="4000" b="1" dirty="0" smtClean="0">
                <a:solidFill>
                  <a:srgbClr val="7030A0"/>
                </a:solidFill>
              </a:rPr>
              <a:t>independent variable</a:t>
            </a:r>
            <a:r>
              <a:rPr lang="en-US" sz="4000" dirty="0" smtClean="0"/>
              <a:t> &amp;</a:t>
            </a:r>
            <a:br>
              <a:rPr lang="en-US" sz="4000" dirty="0" smtClean="0"/>
            </a:br>
            <a:r>
              <a:rPr lang="en-US" sz="4000" dirty="0" smtClean="0"/>
              <a:t/>
            </a:r>
            <a:br>
              <a:rPr lang="en-US" sz="4000" dirty="0" smtClean="0"/>
            </a:br>
            <a:r>
              <a:rPr lang="en-US" sz="4000" dirty="0" smtClean="0"/>
              <a:t>ii) The </a:t>
            </a:r>
            <a:r>
              <a:rPr lang="en-US" sz="4000" b="1" dirty="0" smtClean="0">
                <a:solidFill>
                  <a:srgbClr val="FF0066"/>
                </a:solidFill>
              </a:rPr>
              <a:t>dependent variable</a:t>
            </a: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b="1" dirty="0" smtClean="0"/>
              <a:t>Types of variables</a:t>
            </a:r>
            <a:r>
              <a:rPr lang="en-US" dirty="0" smtClean="0"/>
              <a:t/>
            </a:r>
            <a:br>
              <a:rPr lang="en-US" dirty="0" smtClean="0"/>
            </a:br>
            <a:r>
              <a:rPr lang="en-US" dirty="0" smtClean="0"/>
              <a:t/>
            </a:r>
            <a:br>
              <a:rPr lang="en-US" dirty="0" smtClean="0"/>
            </a:br>
            <a:r>
              <a:rPr lang="en-US" b="1" dirty="0" smtClean="0">
                <a:solidFill>
                  <a:srgbClr val="FF0066"/>
                </a:solidFill>
              </a:rPr>
              <a:t>A dependent variable is what you measure</a:t>
            </a:r>
            <a:r>
              <a:rPr lang="en-US" dirty="0" smtClean="0"/>
              <a:t> in the experiment and </a:t>
            </a:r>
            <a:r>
              <a:rPr lang="en-US" b="1" dirty="0" smtClean="0">
                <a:solidFill>
                  <a:srgbClr val="FF0066"/>
                </a:solidFill>
              </a:rPr>
              <a:t>what is affected</a:t>
            </a:r>
            <a:r>
              <a:rPr lang="en-US" dirty="0" smtClean="0"/>
              <a:t> during the experiment. </a:t>
            </a:r>
            <a:br>
              <a:rPr lang="en-US" dirty="0" smtClean="0"/>
            </a:br>
            <a:r>
              <a:rPr lang="en-US" dirty="0" smtClean="0"/>
              <a:t/>
            </a:r>
            <a:br>
              <a:rPr lang="en-US" dirty="0" smtClean="0"/>
            </a:br>
            <a:r>
              <a:rPr lang="en-US" b="1" dirty="0" smtClean="0">
                <a:solidFill>
                  <a:srgbClr val="0070C0"/>
                </a:solidFill>
              </a:rPr>
              <a:t>The dependent variable responds to the independent variable</a:t>
            </a:r>
            <a:r>
              <a:rPr lang="en-US" dirty="0" smtClean="0"/>
              <a:t>. It is called dependent because it "depends" on the independent variable. </a:t>
            </a:r>
            <a:br>
              <a:rPr lang="en-US" dirty="0" smtClean="0"/>
            </a:br>
            <a:r>
              <a:rPr lang="en-US" dirty="0" smtClean="0"/>
              <a:t/>
            </a:r>
            <a:br>
              <a:rPr lang="en-US" dirty="0" smtClean="0"/>
            </a:br>
            <a:r>
              <a:rPr lang="en-US" dirty="0" smtClean="0"/>
              <a:t>In a scientific experiment, you cannot have a dependent variable without an independent variable.</a:t>
            </a:r>
          </a:p>
          <a:p>
            <a:pPr>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b="1" dirty="0" smtClean="0"/>
              <a:t>Types of variables</a:t>
            </a:r>
            <a:r>
              <a:rPr lang="en-US" dirty="0" smtClean="0"/>
              <a:t/>
            </a:r>
            <a:br>
              <a:rPr lang="en-US" dirty="0" smtClean="0"/>
            </a:br>
            <a:r>
              <a:rPr lang="en-US" dirty="0" smtClean="0"/>
              <a:t/>
            </a:r>
            <a:br>
              <a:rPr lang="en-US" dirty="0" smtClean="0"/>
            </a:br>
            <a:r>
              <a:rPr lang="en-US" b="1" dirty="0" smtClean="0">
                <a:solidFill>
                  <a:srgbClr val="7030A0"/>
                </a:solidFill>
              </a:rPr>
              <a:t>An independent variable is changed or controlled within the scientific experiment.</a:t>
            </a:r>
            <a:r>
              <a:rPr lang="en-US" b="1" dirty="0" smtClean="0"/>
              <a:t>  </a:t>
            </a:r>
            <a:r>
              <a:rPr lang="en-US" dirty="0" smtClean="0"/>
              <a:t>Time is almost always an independent variable.  Things are often affected by it.</a:t>
            </a:r>
            <a:br>
              <a:rPr lang="en-US" dirty="0" smtClean="0"/>
            </a:br>
            <a:r>
              <a:rPr lang="en-US" dirty="0" smtClean="0"/>
              <a:t/>
            </a:r>
            <a:br>
              <a:rPr lang="en-US" dirty="0" smtClean="0"/>
            </a:br>
            <a:r>
              <a:rPr lang="en-US" b="1" dirty="0" smtClean="0"/>
              <a:t>Example: </a:t>
            </a:r>
            <a:br>
              <a:rPr lang="en-US" b="1" dirty="0" smtClean="0"/>
            </a:br>
            <a:r>
              <a:rPr lang="en-US" dirty="0" smtClean="0"/>
              <a:t>You are interested in the time it takes to melt a candle.  Your independent variable would be the time and the dependent variable would be the temperature. You can directly manipulate the temperature applied to the wax of the candle and observe how the wax melts over time. </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dirty="0" smtClean="0">
                <a:solidFill>
                  <a:srgbClr val="FF0066"/>
                </a:solidFill>
              </a:rPr>
              <a:t>y</a:t>
            </a:r>
            <a:r>
              <a:rPr lang="en-US" b="1" dirty="0" smtClean="0"/>
              <a:t> versus </a:t>
            </a:r>
            <a:r>
              <a:rPr lang="en-US" b="1" dirty="0" smtClean="0">
                <a:solidFill>
                  <a:srgbClr val="0033CC"/>
                </a:solidFill>
              </a:rPr>
              <a:t>x</a:t>
            </a:r>
            <a:r>
              <a:rPr lang="en-US" b="1" dirty="0" smtClean="0"/>
              <a:t> relationships</a:t>
            </a:r>
            <a:br>
              <a:rPr lang="en-US" b="1" dirty="0" smtClean="0"/>
            </a:br>
            <a:r>
              <a:rPr lang="en-US" b="1" dirty="0" smtClean="0"/>
              <a:t/>
            </a:r>
            <a:br>
              <a:rPr lang="en-US" b="1" dirty="0" smtClean="0"/>
            </a:br>
            <a:r>
              <a:rPr lang="en-US" dirty="0" smtClean="0"/>
              <a:t>If the points plotted produce a straight line graph that passes through zero or the origin of the axis, this indicates that x is proportional to y.</a:t>
            </a:r>
            <a:br>
              <a:rPr lang="en-US" dirty="0" smtClean="0"/>
            </a:br>
            <a:r>
              <a:rPr lang="en-US" dirty="0" smtClean="0"/>
              <a:t/>
            </a:r>
            <a:br>
              <a:rPr lang="en-US" dirty="0" smtClean="0"/>
            </a:br>
            <a:r>
              <a:rPr lang="en-US" dirty="0" smtClean="0"/>
              <a:t>If the points plotted produce a straight line graph that does </a:t>
            </a:r>
            <a:r>
              <a:rPr lang="en-US" b="1" dirty="0" smtClean="0"/>
              <a:t>NOT</a:t>
            </a:r>
            <a:r>
              <a:rPr lang="en-US" dirty="0" smtClean="0"/>
              <a:t> pass through zero or the origin of the axis  then this indicates that y is linear with respect to x.</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1200" b="1" dirty="0" smtClean="0"/>
              <a:t>	</a:t>
            </a:r>
            <a:br>
              <a:rPr lang="en-US" sz="1200" b="1" dirty="0" smtClean="0"/>
            </a:br>
            <a:r>
              <a:rPr lang="en-US" sz="3000" b="1" dirty="0" smtClean="0"/>
              <a:t>Derived quantities &amp; units</a:t>
            </a:r>
          </a:p>
          <a:p>
            <a:pPr>
              <a:buNone/>
            </a:pPr>
            <a:endParaRPr lang="en-US" sz="1200" dirty="0" smtClean="0"/>
          </a:p>
          <a:p>
            <a:r>
              <a:rPr lang="en-US" sz="1500" dirty="0" smtClean="0"/>
              <a:t>From the 7 base quantities mentioned earlier, </a:t>
            </a:r>
            <a:r>
              <a:rPr lang="en-US" sz="1500" b="1" dirty="0" smtClean="0"/>
              <a:t>ALL</a:t>
            </a:r>
            <a:r>
              <a:rPr lang="en-US" sz="1500" dirty="0" smtClean="0"/>
              <a:t> other quantities are obtained. </a:t>
            </a:r>
            <a:br>
              <a:rPr lang="en-US" sz="1500" dirty="0" smtClean="0"/>
            </a:br>
            <a:endParaRPr lang="en-US" sz="1500" dirty="0" smtClean="0"/>
          </a:p>
          <a:p>
            <a:r>
              <a:rPr lang="en-US" sz="1500" dirty="0" smtClean="0"/>
              <a:t>These other quantities are referred to as </a:t>
            </a:r>
            <a:r>
              <a:rPr lang="en-US" sz="1500" b="1" dirty="0" smtClean="0"/>
              <a:t>derived quantities</a:t>
            </a:r>
            <a:r>
              <a:rPr lang="en-US" sz="1500" dirty="0" smtClean="0"/>
              <a:t> where their units are obtained from the base units via multiplication or division. </a:t>
            </a:r>
            <a:br>
              <a:rPr lang="en-US" sz="15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xmlns="" val="4167575419"/>
              </p:ext>
            </p:extLst>
          </p:nvPr>
        </p:nvGraphicFramePr>
        <p:xfrm>
          <a:off x="914400" y="2312670"/>
          <a:ext cx="7391400" cy="3935730"/>
        </p:xfrm>
        <a:graphic>
          <a:graphicData uri="http://schemas.openxmlformats.org/drawingml/2006/table">
            <a:tbl>
              <a:tblPr firstRow="1" bandRow="1">
                <a:tableStyleId>{5C22544A-7EE6-4342-B048-85BDC9FD1C3A}</a:tableStyleId>
              </a:tblPr>
              <a:tblGrid>
                <a:gridCol w="1219199"/>
                <a:gridCol w="762000"/>
                <a:gridCol w="1905000"/>
                <a:gridCol w="838200"/>
                <a:gridCol w="2667001"/>
              </a:tblGrid>
              <a:tr h="523018">
                <a:tc gridSpan="2">
                  <a:txBody>
                    <a:bodyPr/>
                    <a:lstStyle/>
                    <a:p>
                      <a:pPr algn="ctr"/>
                      <a:r>
                        <a:rPr lang="en-US" sz="1400" dirty="0" smtClean="0"/>
                        <a:t>Derived quantity</a:t>
                      </a:r>
                      <a:endParaRPr lang="en-US" sz="1400" dirty="0"/>
                    </a:p>
                  </a:txBody>
                  <a:tcPr/>
                </a:tc>
                <a:tc hMerge="1">
                  <a:txBody>
                    <a:bodyPr/>
                    <a:lstStyle/>
                    <a:p>
                      <a:endParaRPr lang="en-US" sz="1000" dirty="0"/>
                    </a:p>
                  </a:txBody>
                  <a:tcPr/>
                </a:tc>
                <a:tc gridSpan="2">
                  <a:txBody>
                    <a:bodyPr/>
                    <a:lstStyle/>
                    <a:p>
                      <a:pPr algn="ctr"/>
                      <a:r>
                        <a:rPr lang="en-US" sz="1400" dirty="0" smtClean="0"/>
                        <a:t>Unit</a:t>
                      </a:r>
                      <a:endParaRPr lang="en-US" sz="1400" dirty="0"/>
                    </a:p>
                  </a:txBody>
                  <a:tcPr/>
                </a:tc>
                <a:tc hMerge="1">
                  <a:txBody>
                    <a:bodyPr/>
                    <a:lstStyle/>
                    <a:p>
                      <a:endParaRPr lang="en-US" sz="1000" dirty="0"/>
                    </a:p>
                  </a:txBody>
                  <a:tcPr/>
                </a:tc>
                <a:tc rowSpan="2">
                  <a:txBody>
                    <a:bodyPr/>
                    <a:lstStyle/>
                    <a:p>
                      <a:pPr algn="ctr"/>
                      <a:r>
                        <a:rPr lang="en-US" sz="1400" dirty="0" smtClean="0"/>
                        <a:t>Which </a:t>
                      </a:r>
                      <a:r>
                        <a:rPr lang="en-US" sz="1800" u="sng" dirty="0" smtClean="0"/>
                        <a:t>base</a:t>
                      </a:r>
                      <a:r>
                        <a:rPr lang="en-US" sz="1400" baseline="0" dirty="0" smtClean="0"/>
                        <a:t> quantity or quantities is this </a:t>
                      </a:r>
                      <a:r>
                        <a:rPr lang="en-US" sz="1800" u="sng" baseline="0" dirty="0" smtClean="0"/>
                        <a:t>derived</a:t>
                      </a:r>
                      <a:r>
                        <a:rPr lang="en-US" sz="1400" baseline="0" dirty="0" smtClean="0"/>
                        <a:t> quantity from?</a:t>
                      </a:r>
                      <a:endParaRPr lang="en-US" sz="1400" dirty="0"/>
                    </a:p>
                  </a:txBody>
                  <a:tcPr/>
                </a:tc>
              </a:tr>
              <a:tr h="372332">
                <a:tc>
                  <a:txBody>
                    <a:bodyPr/>
                    <a:lstStyle/>
                    <a:p>
                      <a:r>
                        <a:rPr lang="en-US" sz="1400" b="1" dirty="0" smtClean="0"/>
                        <a:t>Name</a:t>
                      </a:r>
                      <a:endParaRPr lang="en-US" sz="1400" b="1" dirty="0"/>
                    </a:p>
                  </a:txBody>
                  <a:tcPr/>
                </a:tc>
                <a:tc>
                  <a:txBody>
                    <a:bodyPr/>
                    <a:lstStyle/>
                    <a:p>
                      <a:pPr algn="ctr"/>
                      <a:r>
                        <a:rPr lang="en-US" sz="1400" b="1" dirty="0" smtClean="0"/>
                        <a:t>Symbol</a:t>
                      </a:r>
                      <a:endParaRPr lang="en-US" sz="1400" b="1" dirty="0"/>
                    </a:p>
                  </a:txBody>
                  <a:tcPr/>
                </a:tc>
                <a:tc>
                  <a:txBody>
                    <a:bodyPr/>
                    <a:lstStyle/>
                    <a:p>
                      <a:r>
                        <a:rPr lang="en-US" sz="1400" b="1" dirty="0" smtClean="0"/>
                        <a:t>Name</a:t>
                      </a:r>
                      <a:endParaRPr lang="en-US" sz="1400" b="1" dirty="0"/>
                    </a:p>
                  </a:txBody>
                  <a:tcPr/>
                </a:tc>
                <a:tc>
                  <a:txBody>
                    <a:bodyPr/>
                    <a:lstStyle/>
                    <a:p>
                      <a:pPr algn="ctr"/>
                      <a:r>
                        <a:rPr lang="en-US" sz="1400" b="1" dirty="0" smtClean="0"/>
                        <a:t>Symbol</a:t>
                      </a:r>
                      <a:endParaRPr lang="en-US" sz="1400" b="1" dirty="0"/>
                    </a:p>
                  </a:txBody>
                  <a:tcPr/>
                </a:tc>
                <a:tc vMerge="1">
                  <a:txBody>
                    <a:bodyPr/>
                    <a:lstStyle/>
                    <a:p>
                      <a:endParaRPr lang="en-US" sz="1400" dirty="0"/>
                    </a:p>
                  </a:txBody>
                  <a:tcPr/>
                </a:tc>
              </a:tr>
              <a:tr h="372332">
                <a:tc>
                  <a:txBody>
                    <a:bodyPr/>
                    <a:lstStyle/>
                    <a:p>
                      <a:pPr algn="l"/>
                      <a:r>
                        <a:rPr lang="en-US" sz="1400" dirty="0" smtClean="0"/>
                        <a:t>Area</a:t>
                      </a:r>
                      <a:endParaRPr lang="en-US" sz="1400" dirty="0"/>
                    </a:p>
                  </a:txBody>
                  <a:tcPr/>
                </a:tc>
                <a:tc>
                  <a:txBody>
                    <a:bodyPr/>
                    <a:lstStyle/>
                    <a:p>
                      <a:pPr algn="ctr"/>
                      <a:r>
                        <a:rPr lang="en-US" sz="1400" b="1" i="1" dirty="0" smtClean="0"/>
                        <a:t>A</a:t>
                      </a:r>
                      <a:endParaRPr lang="en-US" sz="1400" b="1" i="1" dirty="0"/>
                    </a:p>
                  </a:txBody>
                  <a:tcPr/>
                </a:tc>
                <a:tc>
                  <a:txBody>
                    <a:bodyPr/>
                    <a:lstStyle/>
                    <a:p>
                      <a:r>
                        <a:rPr lang="en-US" sz="1400" dirty="0" smtClean="0"/>
                        <a:t>square metre</a:t>
                      </a:r>
                      <a:endParaRPr lang="en-US" sz="1400" dirty="0"/>
                    </a:p>
                  </a:txBody>
                  <a:tcPr/>
                </a:tc>
                <a:tc>
                  <a:txBody>
                    <a:bodyPr/>
                    <a:lstStyle/>
                    <a:p>
                      <a:pPr algn="ctr"/>
                      <a:r>
                        <a:rPr lang="en-US" sz="1400" b="1" dirty="0" smtClean="0"/>
                        <a:t>m</a:t>
                      </a:r>
                      <a:r>
                        <a:rPr lang="en-US" sz="1400" b="1" baseline="30000" dirty="0" smtClean="0"/>
                        <a:t>2</a:t>
                      </a:r>
                      <a:endParaRPr lang="en-US" sz="1400" b="1" baseline="30000" dirty="0"/>
                    </a:p>
                  </a:txBody>
                  <a:tcPr/>
                </a:tc>
                <a:tc>
                  <a:txBody>
                    <a:bodyPr/>
                    <a:lstStyle/>
                    <a:p>
                      <a:endParaRPr lang="en-US" sz="1400" baseline="30000" dirty="0"/>
                    </a:p>
                  </a:txBody>
                  <a:tcPr/>
                </a:tc>
              </a:tr>
              <a:tr h="372332">
                <a:tc>
                  <a:txBody>
                    <a:bodyPr/>
                    <a:lstStyle/>
                    <a:p>
                      <a:pPr algn="l"/>
                      <a:r>
                        <a:rPr lang="en-US" sz="1400" dirty="0" smtClean="0"/>
                        <a:t>Volume</a:t>
                      </a:r>
                      <a:br>
                        <a:rPr lang="en-US" sz="1400" dirty="0" smtClean="0"/>
                      </a:br>
                      <a:endParaRPr lang="en-US" sz="1400" dirty="0"/>
                    </a:p>
                  </a:txBody>
                  <a:tcPr/>
                </a:tc>
                <a:tc>
                  <a:txBody>
                    <a:bodyPr/>
                    <a:lstStyle/>
                    <a:p>
                      <a:pPr algn="ctr"/>
                      <a:r>
                        <a:rPr lang="en-US" sz="1400" b="1" i="1" dirty="0" smtClean="0"/>
                        <a:t>V</a:t>
                      </a:r>
                      <a:endParaRPr lang="en-US" sz="1400" b="1" i="1" dirty="0"/>
                    </a:p>
                  </a:txBody>
                  <a:tcPr/>
                </a:tc>
                <a:tc>
                  <a:txBody>
                    <a:bodyPr/>
                    <a:lstStyle/>
                    <a:p>
                      <a:r>
                        <a:rPr lang="en-US" sz="1400" dirty="0" smtClean="0"/>
                        <a:t>cubic metre</a:t>
                      </a:r>
                      <a:endParaRPr lang="en-US" sz="1400" dirty="0"/>
                    </a:p>
                  </a:txBody>
                  <a:tcPr/>
                </a:tc>
                <a:tc>
                  <a:txBody>
                    <a:bodyPr/>
                    <a:lstStyle/>
                    <a:p>
                      <a:pPr algn="ctr"/>
                      <a:r>
                        <a:rPr lang="en-US" sz="1400" b="1" dirty="0" smtClean="0"/>
                        <a:t>m</a:t>
                      </a:r>
                      <a:r>
                        <a:rPr lang="en-US" sz="1400" b="1" baseline="30000" dirty="0" smtClean="0"/>
                        <a:t>3</a:t>
                      </a:r>
                      <a:endParaRPr lang="en-US" sz="1400" b="1" baseline="30000" dirty="0"/>
                    </a:p>
                  </a:txBody>
                  <a:tcPr/>
                </a:tc>
                <a:tc>
                  <a:txBody>
                    <a:bodyPr/>
                    <a:lstStyle/>
                    <a:p>
                      <a:endParaRPr lang="en-US" sz="1400" baseline="30000" dirty="0"/>
                    </a:p>
                  </a:txBody>
                  <a:tcPr/>
                </a:tc>
              </a:tr>
              <a:tr h="523018">
                <a:tc>
                  <a:txBody>
                    <a:bodyPr/>
                    <a:lstStyle/>
                    <a:p>
                      <a:pPr algn="l"/>
                      <a:r>
                        <a:rPr lang="en-US" sz="1400" dirty="0" smtClean="0"/>
                        <a:t>Density</a:t>
                      </a:r>
                      <a:endParaRPr lang="en-US" sz="1400" dirty="0"/>
                    </a:p>
                  </a:txBody>
                  <a:tcPr/>
                </a:tc>
                <a:tc>
                  <a:txBody>
                    <a:bodyPr/>
                    <a:lstStyle/>
                    <a:p>
                      <a:pPr algn="ctr"/>
                      <a:r>
                        <a:rPr lang="el-GR" sz="1400" b="1" i="1" dirty="0" smtClean="0"/>
                        <a:t>ρ</a:t>
                      </a:r>
                      <a:endParaRPr lang="en-US" sz="1400" b="1" i="1" dirty="0"/>
                    </a:p>
                  </a:txBody>
                  <a:tcPr/>
                </a:tc>
                <a:tc>
                  <a:txBody>
                    <a:bodyPr/>
                    <a:lstStyle/>
                    <a:p>
                      <a:r>
                        <a:rPr lang="en-US" sz="1400" dirty="0" smtClean="0"/>
                        <a:t>kilogram per cubic metre</a:t>
                      </a:r>
                      <a:br>
                        <a:rPr lang="en-US" sz="1400" dirty="0" smtClean="0"/>
                      </a:br>
                      <a:endParaRPr lang="en-US" sz="1400" dirty="0"/>
                    </a:p>
                  </a:txBody>
                  <a:tcPr/>
                </a:tc>
                <a:tc>
                  <a:txBody>
                    <a:bodyPr/>
                    <a:lstStyle/>
                    <a:p>
                      <a:pPr algn="ctr"/>
                      <a:r>
                        <a:rPr lang="en-US" sz="1400" b="1" dirty="0" smtClean="0"/>
                        <a:t>kg/m</a:t>
                      </a:r>
                      <a:r>
                        <a:rPr lang="en-US" sz="1400" b="1" baseline="30000" dirty="0" smtClean="0"/>
                        <a:t>3</a:t>
                      </a:r>
                      <a:endParaRPr lang="en-US" sz="1400" b="1" baseline="30000" dirty="0"/>
                    </a:p>
                  </a:txBody>
                  <a:tcPr/>
                </a:tc>
                <a:tc>
                  <a:txBody>
                    <a:bodyPr/>
                    <a:lstStyle/>
                    <a:p>
                      <a:endParaRPr lang="en-US" sz="1400" baseline="30000" dirty="0"/>
                    </a:p>
                  </a:txBody>
                  <a:tcPr/>
                </a:tc>
              </a:tr>
              <a:tr h="372332">
                <a:tc>
                  <a:txBody>
                    <a:bodyPr/>
                    <a:lstStyle/>
                    <a:p>
                      <a:pPr algn="l"/>
                      <a:r>
                        <a:rPr lang="en-US" sz="1400" dirty="0" smtClean="0"/>
                        <a:t>Velocity</a:t>
                      </a:r>
                      <a:endParaRPr lang="en-US" sz="1400" dirty="0"/>
                    </a:p>
                  </a:txBody>
                  <a:tcPr/>
                </a:tc>
                <a:tc>
                  <a:txBody>
                    <a:bodyPr/>
                    <a:lstStyle/>
                    <a:p>
                      <a:pPr algn="ctr"/>
                      <a:r>
                        <a:rPr lang="en-US" sz="1400" b="1" i="1" dirty="0" smtClean="0"/>
                        <a:t>v</a:t>
                      </a:r>
                      <a:endParaRPr lang="en-US" sz="1400" b="1" i="1" dirty="0"/>
                    </a:p>
                  </a:txBody>
                  <a:tcPr/>
                </a:tc>
                <a:tc>
                  <a:txBody>
                    <a:bodyPr/>
                    <a:lstStyle/>
                    <a:p>
                      <a:r>
                        <a:rPr lang="en-US" sz="1400" dirty="0" smtClean="0"/>
                        <a:t>metre per second</a:t>
                      </a:r>
                      <a:endParaRPr lang="en-US" sz="1400" dirty="0"/>
                    </a:p>
                  </a:txBody>
                  <a:tcPr/>
                </a:tc>
                <a:tc>
                  <a:txBody>
                    <a:bodyPr/>
                    <a:lstStyle/>
                    <a:p>
                      <a:pPr algn="ctr"/>
                      <a:r>
                        <a:rPr lang="en-US" sz="1400" b="1" dirty="0" smtClean="0"/>
                        <a:t>m/s</a:t>
                      </a:r>
                      <a:endParaRPr lang="en-US" sz="1400" b="1" dirty="0"/>
                    </a:p>
                  </a:txBody>
                  <a:tcPr/>
                </a:tc>
                <a:tc>
                  <a:txBody>
                    <a:bodyPr/>
                    <a:lstStyle/>
                    <a:p>
                      <a:endParaRPr lang="en-US" sz="1400" dirty="0"/>
                    </a:p>
                  </a:txBody>
                  <a:tcPr/>
                </a:tc>
              </a:tr>
              <a:tr h="523018">
                <a:tc>
                  <a:txBody>
                    <a:bodyPr/>
                    <a:lstStyle/>
                    <a:p>
                      <a:pPr algn="l"/>
                      <a:r>
                        <a:rPr lang="en-US" sz="1400" dirty="0" smtClean="0"/>
                        <a:t>Acceleration</a:t>
                      </a:r>
                      <a:endParaRPr lang="en-US" sz="1400" dirty="0"/>
                    </a:p>
                  </a:txBody>
                  <a:tcPr/>
                </a:tc>
                <a:tc>
                  <a:txBody>
                    <a:bodyPr/>
                    <a:lstStyle/>
                    <a:p>
                      <a:pPr algn="ctr"/>
                      <a:r>
                        <a:rPr lang="en-US" sz="1400" b="1" dirty="0" smtClean="0"/>
                        <a:t>a</a:t>
                      </a:r>
                      <a:endParaRPr lang="en-US" sz="1400" b="1" dirty="0"/>
                    </a:p>
                  </a:txBody>
                  <a:tcPr/>
                </a:tc>
                <a:tc>
                  <a:txBody>
                    <a:bodyPr/>
                    <a:lstStyle/>
                    <a:p>
                      <a:r>
                        <a:rPr lang="en-US" sz="1400" dirty="0" smtClean="0"/>
                        <a:t>metre per second squared</a:t>
                      </a:r>
                      <a:endParaRPr lang="en-US" sz="1400" dirty="0"/>
                    </a:p>
                  </a:txBody>
                  <a:tcPr/>
                </a:tc>
                <a:tc>
                  <a:txBody>
                    <a:bodyPr/>
                    <a:lstStyle/>
                    <a:p>
                      <a:pPr algn="ctr"/>
                      <a:r>
                        <a:rPr lang="en-US" sz="1400" b="1" dirty="0" smtClean="0"/>
                        <a:t>m/s</a:t>
                      </a:r>
                      <a:r>
                        <a:rPr lang="en-US" sz="1400" b="1" baseline="30000" dirty="0" smtClean="0"/>
                        <a:t>2</a:t>
                      </a:r>
                      <a:endParaRPr lang="en-US" sz="1400" b="1" baseline="30000" dirty="0"/>
                    </a:p>
                  </a:txBody>
                  <a:tcPr/>
                </a:tc>
                <a:tc>
                  <a:txBody>
                    <a:bodyPr/>
                    <a:lstStyle/>
                    <a:p>
                      <a:endParaRPr lang="en-US" sz="1400" baseline="30000" dirty="0"/>
                    </a:p>
                  </a:txBody>
                  <a:tcPr/>
                </a:tc>
              </a:tr>
              <a:tr h="523018">
                <a:tc>
                  <a:txBody>
                    <a:bodyPr/>
                    <a:lstStyle/>
                    <a:p>
                      <a:pPr algn="l"/>
                      <a:r>
                        <a:rPr lang="en-US" sz="1400" dirty="0" smtClean="0"/>
                        <a:t>momentum</a:t>
                      </a:r>
                      <a:endParaRPr lang="en-US" sz="1400" dirty="0"/>
                    </a:p>
                  </a:txBody>
                  <a:tcPr/>
                </a:tc>
                <a:tc>
                  <a:txBody>
                    <a:bodyPr/>
                    <a:lstStyle/>
                    <a:p>
                      <a:pPr algn="ctr"/>
                      <a:r>
                        <a:rPr lang="en-US" sz="1400" b="1" i="1" dirty="0" smtClean="0"/>
                        <a:t>p</a:t>
                      </a:r>
                      <a:endParaRPr lang="en-US" sz="1400" b="1" i="1" dirty="0"/>
                    </a:p>
                  </a:txBody>
                  <a:tcPr/>
                </a:tc>
                <a:tc>
                  <a:txBody>
                    <a:bodyPr/>
                    <a:lstStyle/>
                    <a:p>
                      <a:r>
                        <a:rPr lang="en-US" sz="1400" dirty="0" smtClean="0"/>
                        <a:t>kilogram metre</a:t>
                      </a:r>
                      <a:r>
                        <a:rPr lang="en-US" sz="1400" baseline="0" dirty="0" smtClean="0"/>
                        <a:t> per second</a:t>
                      </a:r>
                      <a:endParaRPr lang="en-US" sz="1400" dirty="0"/>
                    </a:p>
                  </a:txBody>
                  <a:tcPr/>
                </a:tc>
                <a:tc>
                  <a:txBody>
                    <a:bodyPr/>
                    <a:lstStyle/>
                    <a:p>
                      <a:pPr algn="ctr"/>
                      <a:r>
                        <a:rPr lang="en-US" sz="1400" b="1" dirty="0" smtClean="0"/>
                        <a:t>kg m/s</a:t>
                      </a:r>
                      <a:endParaRPr lang="en-US" sz="1400" b="1"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xmlns="" val="2064614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solidFill>
                  <a:srgbClr val="FF0066"/>
                </a:solidFill>
              </a:rPr>
              <a:t>y</a:t>
            </a:r>
            <a:r>
              <a:rPr lang="en-US" b="1" dirty="0" smtClean="0"/>
              <a:t> </a:t>
            </a:r>
            <a:r>
              <a:rPr lang="en-US" b="1" dirty="0" err="1" smtClean="0"/>
              <a:t>vs</a:t>
            </a:r>
            <a:r>
              <a:rPr lang="en-US" b="1" dirty="0" smtClean="0"/>
              <a:t> </a:t>
            </a:r>
            <a:r>
              <a:rPr lang="en-US" b="1" dirty="0" smtClean="0">
                <a:solidFill>
                  <a:srgbClr val="0033CC"/>
                </a:solidFill>
              </a:rPr>
              <a:t>x</a:t>
            </a:r>
            <a:r>
              <a:rPr lang="en-US" b="1" dirty="0" smtClean="0"/>
              <a:t> relationships</a:t>
            </a:r>
            <a:br>
              <a:rPr lang="en-US" b="1" dirty="0" smtClean="0"/>
            </a:br>
            <a:r>
              <a:rPr lang="en-US" b="1" dirty="0" smtClean="0"/>
              <a:t/>
            </a:r>
            <a:br>
              <a:rPr lang="en-US" b="1" dirty="0" smtClean="0"/>
            </a:br>
            <a:r>
              <a:rPr lang="en-US" dirty="0" smtClean="0"/>
              <a:t>Instead of plotting a graph of y versus x variables directly, functions such as plotting y</a:t>
            </a:r>
            <a:r>
              <a:rPr lang="en-US" baseline="30000" dirty="0" smtClean="0"/>
              <a:t>2</a:t>
            </a:r>
            <a:r>
              <a:rPr lang="en-US" dirty="0" smtClean="0"/>
              <a:t> or 1/y against x may show the relationship more clearly.</a:t>
            </a:r>
            <a:br>
              <a:rPr lang="en-US" dirty="0" smtClean="0"/>
            </a:br>
            <a:r>
              <a:rPr lang="en-US" dirty="0" smtClean="0"/>
              <a:t/>
            </a:r>
            <a:br>
              <a:rPr lang="en-US" dirty="0" smtClean="0"/>
            </a:br>
            <a:r>
              <a:rPr lang="en-US" dirty="0" smtClean="0"/>
              <a:t>Sometimes the points on a graph may  follow a curve.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5638800"/>
          </a:xfrm>
        </p:spPr>
        <p:txBody>
          <a:bodyPr>
            <a:normAutofit/>
          </a:bodyPr>
          <a:lstStyle/>
          <a:p>
            <a:r>
              <a:rPr lang="en-US" sz="2000" b="1" dirty="0" smtClean="0"/>
              <a:t>Practical points</a:t>
            </a:r>
            <a:br>
              <a:rPr lang="en-US" sz="2000" b="1" dirty="0" smtClean="0"/>
            </a:br>
            <a:r>
              <a:rPr lang="en-US" sz="2000" b="1" dirty="0" smtClean="0"/>
              <a:t/>
            </a:r>
            <a:br>
              <a:rPr lang="en-US" sz="2000" b="1" dirty="0" smtClean="0"/>
            </a:br>
            <a:r>
              <a:rPr lang="en-US" sz="2000" dirty="0" smtClean="0"/>
              <a:t>1.  The axes should be labelled, giving the quantities being plotted and their units.</a:t>
            </a:r>
            <a:br>
              <a:rPr lang="en-US" sz="2000" dirty="0" smtClean="0"/>
            </a:br>
            <a:r>
              <a:rPr lang="en-US" sz="2000" dirty="0" smtClean="0"/>
              <a:t/>
            </a:r>
            <a:br>
              <a:rPr lang="en-US" sz="2000" dirty="0" smtClean="0"/>
            </a:br>
            <a:r>
              <a:rPr lang="en-US" sz="2000" dirty="0" smtClean="0"/>
              <a:t>2.  If possible the origins of both scales should be on the graph and the scales chosen so that the points are spread out along the graph.</a:t>
            </a:r>
            <a:br>
              <a:rPr lang="en-US" sz="2000" dirty="0" smtClean="0"/>
            </a:br>
            <a:r>
              <a:rPr lang="en-US" sz="2000" dirty="0" smtClean="0"/>
              <a:t/>
            </a:r>
            <a:br>
              <a:rPr lang="en-US" sz="2000" dirty="0" smtClean="0"/>
            </a:br>
            <a:r>
              <a:rPr lang="en-US" sz="2000" dirty="0" smtClean="0"/>
              <a:t>3.  Mark the points with a dot or cross.</a:t>
            </a:r>
            <a:br>
              <a:rPr lang="en-US" sz="2000" dirty="0" smtClean="0"/>
            </a:br>
            <a:r>
              <a:rPr lang="en-US" sz="2000" dirty="0" smtClean="0"/>
              <a:t/>
            </a:r>
            <a:br>
              <a:rPr lang="en-US" sz="2000" dirty="0" smtClean="0"/>
            </a:br>
            <a:r>
              <a:rPr lang="en-US" sz="2000" dirty="0" smtClean="0"/>
              <a:t>4.  If the points appear to lie along a straight line, draw the best fit  so that they are equally distributed about the line.  (Points plotted from actual measurements may not lie on a smooth curve, e.g. a straight line, due to experimental errors.)  This automatically gives the best average of the results.</a:t>
            </a:r>
            <a:endParaRPr lang="en-US" sz="2000" dirty="0"/>
          </a:p>
        </p:txBody>
      </p:sp>
      <p:sp>
        <p:nvSpPr>
          <p:cNvPr id="4" name="Title 1"/>
          <p:cNvSpPr>
            <a:spLocks noGrp="1"/>
          </p:cNvSpPr>
          <p:nvPr>
            <p:ph type="title"/>
          </p:nvPr>
        </p:nvSpPr>
        <p:spPr>
          <a:xfrm>
            <a:off x="457200" y="76200"/>
            <a:ext cx="8229600" cy="1143000"/>
          </a:xfrm>
        </p:spPr>
        <p:txBody>
          <a:bodyPr/>
          <a:lstStyle/>
          <a:p>
            <a:r>
              <a:rPr lang="en-US" dirty="0" smtClean="0"/>
              <a:t>Graphing</a:t>
            </a:r>
            <a:endParaRPr lang="en-US" dirty="0"/>
          </a:p>
        </p:txBody>
      </p:sp>
    </p:spTree>
    <p:extLst>
      <p:ext uri="{BB962C8B-B14F-4D97-AF65-F5344CB8AC3E}">
        <p14:creationId xmlns:p14="http://schemas.microsoft.com/office/powerpoint/2010/main" xmlns="" val="3551676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5638800"/>
          </a:xfrm>
        </p:spPr>
        <p:txBody>
          <a:bodyPr>
            <a:normAutofit/>
          </a:bodyPr>
          <a:lstStyle/>
          <a:p>
            <a:r>
              <a:rPr lang="en-US" sz="2400" b="1" dirty="0" smtClean="0"/>
              <a:t>Practical points</a:t>
            </a:r>
            <a:br>
              <a:rPr lang="en-US" sz="2400" b="1" dirty="0" smtClean="0"/>
            </a:br>
            <a:r>
              <a:rPr lang="en-US" sz="1600" b="1" dirty="0" smtClean="0"/>
              <a:t/>
            </a:r>
            <a:br>
              <a:rPr lang="en-US" sz="1600" b="1" dirty="0" smtClean="0"/>
            </a:br>
            <a:r>
              <a:rPr lang="en-US" sz="2400" dirty="0" smtClean="0"/>
              <a:t>5.  When calculating the gradient, choose a sufficiently large triangle – one that uses at least half of the ‘line of a best fit’.  </a:t>
            </a:r>
            <a:br>
              <a:rPr lang="en-US" sz="2400" dirty="0" smtClean="0"/>
            </a:br>
            <a:r>
              <a:rPr lang="en-US" sz="2400" dirty="0" smtClean="0"/>
              <a:t/>
            </a:r>
            <a:br>
              <a:rPr lang="en-US" sz="2400" dirty="0" smtClean="0"/>
            </a:br>
            <a:r>
              <a:rPr lang="en-US" sz="2400" dirty="0" smtClean="0"/>
              <a:t>The units of the gradient are found by dividing the units of </a:t>
            </a:r>
            <a:r>
              <a:rPr lang="en-US" sz="2400" i="1" dirty="0" smtClean="0"/>
              <a:t>y</a:t>
            </a:r>
            <a:r>
              <a:rPr lang="en-US" sz="2400" dirty="0" smtClean="0"/>
              <a:t> by those of </a:t>
            </a:r>
            <a:r>
              <a:rPr lang="en-US" sz="2400" i="1" dirty="0" smtClean="0"/>
              <a:t>x</a:t>
            </a:r>
            <a:r>
              <a:rPr lang="en-US" sz="2400" dirty="0" smtClean="0"/>
              <a:t>.  For example if </a:t>
            </a:r>
            <a:r>
              <a:rPr lang="en-US" sz="2400" i="1" dirty="0" smtClean="0"/>
              <a:t>y</a:t>
            </a:r>
            <a:r>
              <a:rPr lang="en-US" sz="2400" dirty="0" smtClean="0"/>
              <a:t> represents lengths measured in metres and </a:t>
            </a:r>
            <a:r>
              <a:rPr lang="en-US" sz="2400" i="1" dirty="0" smtClean="0"/>
              <a:t>x</a:t>
            </a:r>
            <a:r>
              <a:rPr lang="en-US" sz="2400" dirty="0" smtClean="0"/>
              <a:t> represents times measured in seconds then the gradient will have units of m/s</a:t>
            </a:r>
            <a:br>
              <a:rPr lang="en-US" sz="2400" dirty="0" smtClean="0"/>
            </a:br>
            <a:r>
              <a:rPr lang="en-US" sz="2400" dirty="0" smtClean="0"/>
              <a:t/>
            </a:r>
            <a:br>
              <a:rPr lang="en-US" sz="2400" dirty="0" smtClean="0"/>
            </a:br>
            <a:r>
              <a:rPr lang="en-US" sz="2400" dirty="0" smtClean="0"/>
              <a:t>6.  When possible, quantities should be plotted which give a straight line graph:  the relationship between the quantities is then linear.</a:t>
            </a:r>
            <a:endParaRPr lang="en-US" sz="1600" dirty="0"/>
          </a:p>
        </p:txBody>
      </p:sp>
      <p:sp>
        <p:nvSpPr>
          <p:cNvPr id="4" name="Title 1"/>
          <p:cNvSpPr>
            <a:spLocks noGrp="1"/>
          </p:cNvSpPr>
          <p:nvPr>
            <p:ph type="title"/>
          </p:nvPr>
        </p:nvSpPr>
        <p:spPr>
          <a:xfrm>
            <a:off x="457200" y="76200"/>
            <a:ext cx="8229600" cy="1143000"/>
          </a:xfrm>
        </p:spPr>
        <p:txBody>
          <a:bodyPr/>
          <a:lstStyle/>
          <a:p>
            <a:r>
              <a:rPr lang="en-US" dirty="0" smtClean="0"/>
              <a:t>Graphing</a:t>
            </a:r>
            <a:endParaRPr lang="en-US" dirty="0"/>
          </a:p>
        </p:txBody>
      </p:sp>
    </p:spTree>
    <p:extLst>
      <p:ext uri="{BB962C8B-B14F-4D97-AF65-F5344CB8AC3E}">
        <p14:creationId xmlns:p14="http://schemas.microsoft.com/office/powerpoint/2010/main" xmlns="" val="35516766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mple pendulum"/>
          <p:cNvPicPr>
            <a:picLocks noChangeAspect="1" noChangeArrowheads="1"/>
          </p:cNvPicPr>
          <p:nvPr/>
        </p:nvPicPr>
        <p:blipFill>
          <a:blip r:embed="rId2" cstate="print"/>
          <a:srcRect/>
          <a:stretch>
            <a:fillRect/>
          </a:stretch>
        </p:blipFill>
        <p:spPr bwMode="auto">
          <a:xfrm>
            <a:off x="5334000" y="1600200"/>
            <a:ext cx="2638425" cy="2590800"/>
          </a:xfrm>
          <a:prstGeom prst="rect">
            <a:avLst/>
          </a:prstGeom>
          <a:noFill/>
        </p:spPr>
      </p:pic>
      <p:sp>
        <p:nvSpPr>
          <p:cNvPr id="2" name="Title 1"/>
          <p:cNvSpPr>
            <a:spLocks noGrp="1"/>
          </p:cNvSpPr>
          <p:nvPr>
            <p:ph type="title"/>
          </p:nvPr>
        </p:nvSpPr>
        <p:spPr/>
        <p:txBody>
          <a:bodyPr/>
          <a:lstStyle/>
          <a:p>
            <a:r>
              <a:rPr lang="en-US" dirty="0" smtClean="0"/>
              <a:t>Simple Pendulum</a:t>
            </a:r>
            <a:endParaRPr lang="en-US" dirty="0"/>
          </a:p>
        </p:txBody>
      </p:sp>
      <p:sp>
        <p:nvSpPr>
          <p:cNvPr id="3" name="Content Placeholder 2"/>
          <p:cNvSpPr>
            <a:spLocks noGrp="1"/>
          </p:cNvSpPr>
          <p:nvPr>
            <p:ph idx="1"/>
          </p:nvPr>
        </p:nvSpPr>
        <p:spPr>
          <a:xfrm>
            <a:off x="304800" y="1066800"/>
            <a:ext cx="8229600" cy="5791200"/>
          </a:xfrm>
        </p:spPr>
        <p:txBody>
          <a:bodyPr>
            <a:normAutofit fontScale="70000" lnSpcReduction="20000"/>
          </a:bodyPr>
          <a:lstStyle/>
          <a:p>
            <a:r>
              <a:rPr lang="en-US" dirty="0" smtClean="0"/>
              <a:t>A simple pendulum is a simple device that can be used to measure time.</a:t>
            </a:r>
            <a:br>
              <a:rPr lang="en-US" dirty="0" smtClean="0"/>
            </a:br>
            <a:endParaRPr lang="en-US" dirty="0" smtClean="0"/>
          </a:p>
          <a:p>
            <a:r>
              <a:rPr lang="en-US" dirty="0" smtClean="0"/>
              <a:t>A mass is tied to the end</a:t>
            </a:r>
            <a:br>
              <a:rPr lang="en-US" dirty="0" smtClean="0"/>
            </a:br>
            <a:r>
              <a:rPr lang="en-US" dirty="0" smtClean="0"/>
              <a:t>of a string, referred to as</a:t>
            </a:r>
            <a:br>
              <a:rPr lang="en-US" dirty="0" smtClean="0"/>
            </a:br>
            <a:r>
              <a:rPr lang="en-US" dirty="0" smtClean="0"/>
              <a:t>the </a:t>
            </a:r>
            <a:r>
              <a:rPr lang="en-US" dirty="0" err="1" smtClean="0"/>
              <a:t>plumbline</a:t>
            </a:r>
            <a:r>
              <a:rPr lang="en-US" dirty="0" smtClean="0"/>
              <a:t>, and is</a:t>
            </a:r>
            <a:br>
              <a:rPr lang="en-US" dirty="0" smtClean="0"/>
            </a:br>
            <a:r>
              <a:rPr lang="en-US" dirty="0" smtClean="0"/>
              <a:t>allowed to swing/oscillate</a:t>
            </a:r>
            <a:br>
              <a:rPr lang="en-US" dirty="0" smtClean="0"/>
            </a:br>
            <a:r>
              <a:rPr lang="en-US" dirty="0" smtClean="0"/>
              <a:t>freely from side to side.</a:t>
            </a:r>
            <a:br>
              <a:rPr lang="en-US" dirty="0" smtClean="0"/>
            </a:br>
            <a:endParaRPr lang="en-US" dirty="0" smtClean="0"/>
          </a:p>
          <a:p>
            <a:r>
              <a:rPr lang="en-US" b="1" dirty="0" smtClean="0">
                <a:solidFill>
                  <a:srgbClr val="7030A0"/>
                </a:solidFill>
              </a:rPr>
              <a:t>One complete oscillation is a swing</a:t>
            </a:r>
            <a:br>
              <a:rPr lang="en-US" b="1" dirty="0" smtClean="0">
                <a:solidFill>
                  <a:srgbClr val="7030A0"/>
                </a:solidFill>
              </a:rPr>
            </a:br>
            <a:r>
              <a:rPr lang="en-US" b="1" dirty="0" smtClean="0">
                <a:solidFill>
                  <a:srgbClr val="7030A0"/>
                </a:solidFill>
              </a:rPr>
              <a:t>back and forth to the same position.</a:t>
            </a:r>
            <a:r>
              <a:rPr lang="en-US" dirty="0" smtClean="0"/>
              <a:t/>
            </a:r>
            <a:br>
              <a:rPr lang="en-US" dirty="0" smtClean="0"/>
            </a:br>
            <a:endParaRPr lang="en-US" dirty="0" smtClean="0"/>
          </a:p>
          <a:p>
            <a:r>
              <a:rPr lang="en-US" dirty="0" smtClean="0"/>
              <a:t>The length of the string or the </a:t>
            </a:r>
            <a:r>
              <a:rPr lang="en-US" dirty="0" err="1" smtClean="0"/>
              <a:t>plumbline</a:t>
            </a:r>
            <a:r>
              <a:rPr lang="en-US" dirty="0" smtClean="0"/>
              <a:t> affects the period of a pendulum.  The shorter the </a:t>
            </a:r>
            <a:r>
              <a:rPr lang="en-US" dirty="0" err="1" smtClean="0"/>
              <a:t>plumbline</a:t>
            </a:r>
            <a:r>
              <a:rPr lang="en-US" dirty="0" smtClean="0"/>
              <a:t> the more frequent the oscillation/swing whereas the longer it is the slower it oscillates/swings.  Changing the mass of the bob or angle/amplitude of the swing does not affect a </a:t>
            </a:r>
            <a:r>
              <a:rPr lang="en-US" dirty="0" err="1" smtClean="0"/>
              <a:t>pedulum’s</a:t>
            </a:r>
            <a:r>
              <a:rPr lang="en-US" dirty="0" smtClean="0"/>
              <a:t> period.</a:t>
            </a:r>
            <a:br>
              <a:rPr lang="en-US" dirty="0" smtClean="0"/>
            </a:br>
            <a:endParaRPr lang="en-US" dirty="0" smtClean="0"/>
          </a:p>
          <a:p>
            <a:r>
              <a:rPr lang="en-US" dirty="0" smtClean="0"/>
              <a:t>A </a:t>
            </a:r>
            <a:r>
              <a:rPr lang="en-US" dirty="0" err="1" smtClean="0"/>
              <a:t>plumbline</a:t>
            </a:r>
            <a:r>
              <a:rPr lang="en-US" dirty="0" smtClean="0"/>
              <a:t> can be used to determine the acceleration of the bob due to gravity.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Simple Pendulum</a:t>
            </a:r>
            <a:br>
              <a:rPr lang="en-US" dirty="0" smtClean="0"/>
            </a:br>
            <a:r>
              <a:rPr lang="en-US" dirty="0" smtClean="0"/>
              <a:t>Galileo’s Contribution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Galileo is often credited with having discovered the principles of the pendulum when he observed the swinging chandeliers in Pisa cathedral. </a:t>
            </a:r>
            <a:endParaRPr lang="en-US" dirty="0" smtClean="0"/>
          </a:p>
          <a:p>
            <a:endParaRPr lang="en-US" dirty="0"/>
          </a:p>
          <a:p>
            <a:r>
              <a:rPr lang="en-US" dirty="0" smtClean="0"/>
              <a:t>The </a:t>
            </a:r>
            <a:r>
              <a:rPr lang="en-US" dirty="0"/>
              <a:t>story may be no more </a:t>
            </a:r>
            <a:r>
              <a:rPr lang="en-US" dirty="0" smtClean="0"/>
              <a:t/>
            </a:r>
            <a:br>
              <a:rPr lang="en-US" dirty="0" smtClean="0"/>
            </a:br>
            <a:r>
              <a:rPr lang="en-US" dirty="0" smtClean="0"/>
              <a:t>than </a:t>
            </a:r>
            <a:r>
              <a:rPr lang="en-US" dirty="0"/>
              <a:t>a myth but the great </a:t>
            </a:r>
            <a:r>
              <a:rPr lang="en-US" dirty="0" smtClean="0"/>
              <a:t/>
            </a:r>
            <a:br>
              <a:rPr lang="en-US" dirty="0" smtClean="0"/>
            </a:br>
            <a:r>
              <a:rPr lang="en-US" dirty="0" smtClean="0"/>
              <a:t>scientist </a:t>
            </a:r>
            <a:r>
              <a:rPr lang="en-US" dirty="0"/>
              <a:t>certainly </a:t>
            </a:r>
            <a:r>
              <a:rPr lang="en-US" dirty="0" smtClean="0"/>
              <a:t>contributed</a:t>
            </a:r>
            <a:br>
              <a:rPr lang="en-US" dirty="0" smtClean="0"/>
            </a:br>
            <a:r>
              <a:rPr lang="en-US" dirty="0" smtClean="0"/>
              <a:t>to </a:t>
            </a:r>
            <a:r>
              <a:rPr lang="en-US" dirty="0"/>
              <a:t>the world’s knowledge </a:t>
            </a:r>
            <a:r>
              <a:rPr lang="en-US" dirty="0" smtClean="0"/>
              <a:t>and</a:t>
            </a:r>
            <a:br>
              <a:rPr lang="en-US" dirty="0" smtClean="0"/>
            </a:br>
            <a:r>
              <a:rPr lang="en-US" dirty="0" smtClean="0"/>
              <a:t>understanding </a:t>
            </a:r>
            <a:r>
              <a:rPr lang="en-US" dirty="0"/>
              <a:t>of pendulums. </a:t>
            </a:r>
          </a:p>
        </p:txBody>
      </p:sp>
      <p:pic>
        <p:nvPicPr>
          <p:cNvPr id="3074" name="Picture 2" descr="Image result for galileo inventions pendulum"/>
          <p:cNvPicPr>
            <a:picLocks noChangeAspect="1" noChangeArrowheads="1"/>
          </p:cNvPicPr>
          <p:nvPr/>
        </p:nvPicPr>
        <p:blipFill>
          <a:blip r:embed="rId2" cstate="print"/>
          <a:srcRect l="16730"/>
          <a:stretch>
            <a:fillRect/>
          </a:stretch>
        </p:blipFill>
        <p:spPr bwMode="auto">
          <a:xfrm>
            <a:off x="6705600" y="3048000"/>
            <a:ext cx="2438400" cy="35052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Foucault's </a:t>
            </a:r>
            <a:r>
              <a:rPr lang="en-US" dirty="0" smtClean="0"/>
              <a:t>Pendulum</a:t>
            </a:r>
            <a:br>
              <a:rPr lang="en-US" dirty="0" smtClean="0"/>
            </a:br>
            <a:r>
              <a:rPr lang="en-US" dirty="0" smtClean="0"/>
              <a:t>Earth Spins</a:t>
            </a:r>
            <a:endParaRPr lang="en-US" dirty="0"/>
          </a:p>
        </p:txBody>
      </p:sp>
      <p:sp>
        <p:nvSpPr>
          <p:cNvPr id="3" name="Content Placeholder 2"/>
          <p:cNvSpPr>
            <a:spLocks noGrp="1"/>
          </p:cNvSpPr>
          <p:nvPr>
            <p:ph idx="1"/>
          </p:nvPr>
        </p:nvSpPr>
        <p:spPr/>
        <p:txBody>
          <a:bodyPr/>
          <a:lstStyle/>
          <a:p>
            <a:r>
              <a:rPr lang="en-US" dirty="0" smtClean="0"/>
              <a:t>A great example of Foucault's Pendulum is located in the </a:t>
            </a:r>
            <a:r>
              <a:rPr lang="en-US" dirty="0" err="1" smtClean="0"/>
              <a:t>Musee</a:t>
            </a:r>
            <a:r>
              <a:rPr lang="en-US" dirty="0" smtClean="0"/>
              <a:t> </a:t>
            </a:r>
            <a:r>
              <a:rPr lang="en-US" dirty="0"/>
              <a:t>Des Arts Et </a:t>
            </a:r>
            <a:r>
              <a:rPr lang="en-US" dirty="0" err="1"/>
              <a:t>Metiers</a:t>
            </a:r>
            <a:r>
              <a:rPr lang="en-US" dirty="0"/>
              <a:t> and the </a:t>
            </a:r>
            <a:r>
              <a:rPr lang="en-US" dirty="0" err="1"/>
              <a:t>Panthéon</a:t>
            </a:r>
            <a:r>
              <a:rPr lang="en-US" dirty="0"/>
              <a:t> in Paris, </a:t>
            </a:r>
            <a:r>
              <a:rPr lang="en-US" dirty="0" smtClean="0"/>
              <a:t>France.</a:t>
            </a:r>
          </a:p>
          <a:p>
            <a:endParaRPr lang="en-US" dirty="0"/>
          </a:p>
          <a:p>
            <a:r>
              <a:rPr lang="en-US" dirty="0" smtClean="0"/>
              <a:t>The Pendulum is used</a:t>
            </a:r>
            <a:br>
              <a:rPr lang="en-US" dirty="0" smtClean="0"/>
            </a:br>
            <a:r>
              <a:rPr lang="en-US" dirty="0" smtClean="0"/>
              <a:t>to prove that the Earth </a:t>
            </a:r>
            <a:br>
              <a:rPr lang="en-US" dirty="0" smtClean="0"/>
            </a:br>
            <a:r>
              <a:rPr lang="en-US" dirty="0" smtClean="0"/>
              <a:t>rotates about its axis.</a:t>
            </a:r>
            <a:br>
              <a:rPr lang="en-US" dirty="0" smtClean="0"/>
            </a:br>
            <a:r>
              <a:rPr lang="en-US" dirty="0" smtClean="0">
                <a:hlinkClick r:id="rId2"/>
              </a:rPr>
              <a:t>Foucault's Pendulum Video</a:t>
            </a:r>
            <a:endParaRPr lang="en-US" dirty="0" smtClean="0"/>
          </a:p>
          <a:p>
            <a:endParaRPr lang="en-US" dirty="0"/>
          </a:p>
          <a:p>
            <a:endParaRPr lang="en-US" dirty="0"/>
          </a:p>
          <a:p>
            <a:endParaRPr lang="en-US" dirty="0"/>
          </a:p>
        </p:txBody>
      </p:sp>
      <p:pic>
        <p:nvPicPr>
          <p:cNvPr id="2050" name="Picture 2" descr="https://upload.wikimedia.org/wikipedia/commons/thumb/a/ae/Pendule_de_Foucault.jpg/300px-Pendule_de_Foucault.jpg"/>
          <p:cNvPicPr>
            <a:picLocks noChangeAspect="1" noChangeArrowheads="1"/>
          </p:cNvPicPr>
          <p:nvPr/>
        </p:nvPicPr>
        <p:blipFill>
          <a:blip r:embed="rId3" cstate="print"/>
          <a:srcRect/>
          <a:stretch>
            <a:fillRect/>
          </a:stretch>
        </p:blipFill>
        <p:spPr bwMode="auto">
          <a:xfrm>
            <a:off x="5486400" y="3114675"/>
            <a:ext cx="3365500" cy="25241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Image result for metronome"/>
          <p:cNvPicPr>
            <a:picLocks noChangeAspect="1" noChangeArrowheads="1"/>
          </p:cNvPicPr>
          <p:nvPr/>
        </p:nvPicPr>
        <p:blipFill>
          <a:blip r:embed="rId2" cstate="print"/>
          <a:srcRect/>
          <a:stretch>
            <a:fillRect/>
          </a:stretch>
        </p:blipFill>
        <p:spPr bwMode="auto">
          <a:xfrm>
            <a:off x="7362825" y="3352800"/>
            <a:ext cx="1781175" cy="1781175"/>
          </a:xfrm>
          <a:prstGeom prst="rect">
            <a:avLst/>
          </a:prstGeom>
          <a:noFill/>
        </p:spPr>
      </p:pic>
      <p:sp>
        <p:nvSpPr>
          <p:cNvPr id="2" name="Title 1"/>
          <p:cNvSpPr>
            <a:spLocks noGrp="1"/>
          </p:cNvSpPr>
          <p:nvPr>
            <p:ph type="title"/>
          </p:nvPr>
        </p:nvSpPr>
        <p:spPr/>
        <p:txBody>
          <a:bodyPr/>
          <a:lstStyle/>
          <a:p>
            <a:r>
              <a:rPr lang="en-US" dirty="0" smtClean="0"/>
              <a:t>Uses of Pendulums</a:t>
            </a:r>
            <a:endParaRPr lang="en-US" dirty="0"/>
          </a:p>
        </p:txBody>
      </p:sp>
      <p:sp>
        <p:nvSpPr>
          <p:cNvPr id="3" name="Content Placeholder 2"/>
          <p:cNvSpPr>
            <a:spLocks noGrp="1"/>
          </p:cNvSpPr>
          <p:nvPr>
            <p:ph idx="1"/>
          </p:nvPr>
        </p:nvSpPr>
        <p:spPr>
          <a:xfrm>
            <a:off x="914400" y="1600200"/>
            <a:ext cx="8229600" cy="5029200"/>
          </a:xfrm>
        </p:spPr>
        <p:txBody>
          <a:bodyPr>
            <a:normAutofit fontScale="77500" lnSpcReduction="20000"/>
          </a:bodyPr>
          <a:lstStyle/>
          <a:p>
            <a:pPr>
              <a:buNone/>
            </a:pPr>
            <a:r>
              <a:rPr lang="en-US" dirty="0" smtClean="0"/>
              <a:t>	</a:t>
            </a:r>
            <a:r>
              <a:rPr lang="en-US" b="1" dirty="0" smtClean="0"/>
              <a:t>Pendulums are used in:</a:t>
            </a:r>
            <a:r>
              <a:rPr lang="en-US" dirty="0" smtClean="0"/>
              <a:t/>
            </a:r>
            <a:br>
              <a:rPr lang="en-US" dirty="0" smtClean="0"/>
            </a:br>
            <a:r>
              <a:rPr lang="en-US" dirty="0" smtClean="0"/>
              <a:t/>
            </a:r>
            <a:br>
              <a:rPr lang="en-US" dirty="0" smtClean="0"/>
            </a:br>
            <a:r>
              <a:rPr lang="en-US" dirty="0" smtClean="0"/>
              <a:t>1.  Grandfather and Grandmother clocks to regulate the movements of the escape wheel to accurately measure seconds. </a:t>
            </a:r>
            <a:br>
              <a:rPr lang="en-US" dirty="0" smtClean="0"/>
            </a:br>
            <a:r>
              <a:rPr lang="en-US" dirty="0" smtClean="0"/>
              <a:t/>
            </a:r>
            <a:br>
              <a:rPr lang="en-US" dirty="0" smtClean="0"/>
            </a:br>
            <a:r>
              <a:rPr lang="en-US" dirty="0" smtClean="0"/>
              <a:t>2.  Magic Shows in order to hypnotize volunteers.</a:t>
            </a:r>
            <a:br>
              <a:rPr lang="en-US" dirty="0" smtClean="0"/>
            </a:br>
            <a:r>
              <a:rPr lang="en-US" dirty="0" smtClean="0"/>
              <a:t/>
            </a:r>
            <a:br>
              <a:rPr lang="en-US" dirty="0" smtClean="0"/>
            </a:br>
            <a:r>
              <a:rPr lang="en-US" dirty="0" smtClean="0"/>
              <a:t>3.  Accelerometers to measure speed.</a:t>
            </a:r>
            <a:br>
              <a:rPr lang="en-US" dirty="0" smtClean="0"/>
            </a:br>
            <a:r>
              <a:rPr lang="en-US" dirty="0" smtClean="0"/>
              <a:t/>
            </a:r>
            <a:br>
              <a:rPr lang="en-US" dirty="0" smtClean="0"/>
            </a:br>
            <a:r>
              <a:rPr lang="en-US" dirty="0" smtClean="0"/>
              <a:t>4.  Seismometers to measure earthquakes. </a:t>
            </a:r>
            <a:br>
              <a:rPr lang="en-US" dirty="0" smtClean="0"/>
            </a:br>
            <a:r>
              <a:rPr lang="en-US" dirty="0" smtClean="0"/>
              <a:t/>
            </a:r>
            <a:br>
              <a:rPr lang="en-US" dirty="0" smtClean="0"/>
            </a:br>
            <a:r>
              <a:rPr lang="en-US" dirty="0" smtClean="0"/>
              <a:t>5.  Metronomes which are used to ensure musicians keep proper timing.</a:t>
            </a:r>
            <a:br>
              <a:rPr lang="en-US" dirty="0" smtClean="0"/>
            </a:br>
            <a:r>
              <a:rPr lang="en-US" dirty="0" smtClean="0"/>
              <a:t/>
            </a:r>
            <a:br>
              <a:rPr lang="en-US" dirty="0" smtClean="0"/>
            </a:br>
            <a:r>
              <a:rPr lang="en-US" dirty="0" smtClean="0"/>
              <a:t>6.  In religious practices such as the burning of incense.</a:t>
            </a:r>
            <a:endParaRPr lang="en-US" dirty="0"/>
          </a:p>
        </p:txBody>
      </p:sp>
      <p:pic>
        <p:nvPicPr>
          <p:cNvPr id="4098" name="Picture 2" descr="Image result for priest swinging incense"/>
          <p:cNvPicPr>
            <a:picLocks noChangeAspect="1" noChangeArrowheads="1"/>
          </p:cNvPicPr>
          <p:nvPr/>
        </p:nvPicPr>
        <p:blipFill>
          <a:blip r:embed="rId3" cstate="print"/>
          <a:srcRect/>
          <a:stretch>
            <a:fillRect/>
          </a:stretch>
        </p:blipFill>
        <p:spPr bwMode="auto">
          <a:xfrm>
            <a:off x="7010400" y="0"/>
            <a:ext cx="2133600" cy="1374039"/>
          </a:xfrm>
          <a:prstGeom prst="rect">
            <a:avLst/>
          </a:prstGeom>
          <a:noFill/>
        </p:spPr>
      </p:pic>
      <p:pic>
        <p:nvPicPr>
          <p:cNvPr id="4100" name="Picture 4" descr="Image result for grandfather clocks"/>
          <p:cNvPicPr>
            <a:picLocks noChangeAspect="1" noChangeArrowheads="1"/>
          </p:cNvPicPr>
          <p:nvPr/>
        </p:nvPicPr>
        <p:blipFill>
          <a:blip r:embed="rId4" cstate="print"/>
          <a:srcRect/>
          <a:stretch>
            <a:fillRect/>
          </a:stretch>
        </p:blipFill>
        <p:spPr bwMode="auto">
          <a:xfrm>
            <a:off x="0" y="838200"/>
            <a:ext cx="1187847" cy="3733800"/>
          </a:xfrm>
          <a:prstGeom prst="rect">
            <a:avLst/>
          </a:prstGeom>
          <a:noFill/>
        </p:spPr>
      </p:pic>
      <p:sp>
        <p:nvSpPr>
          <p:cNvPr id="4102" name="AutoShape 6" descr="Image result for metron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Image result for metron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Image result for metron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Questions</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sz="3600" dirty="0" smtClean="0"/>
              <a:t>What are the basic SI units of length, mass, time?</a:t>
            </a:r>
            <a:br>
              <a:rPr lang="en-US" sz="3600" dirty="0" smtClean="0"/>
            </a:br>
            <a:endParaRPr lang="en-US" sz="3600" dirty="0" smtClean="0"/>
          </a:p>
          <a:p>
            <a:r>
              <a:rPr lang="en-US" sz="3600" dirty="0" smtClean="0"/>
              <a:t>What do the following symbols stand for:  km, mg,  m</a:t>
            </a:r>
            <a:r>
              <a:rPr lang="en-US" sz="3600" baseline="30000" dirty="0" smtClean="0"/>
              <a:t>2</a:t>
            </a:r>
            <a:r>
              <a:rPr lang="en-US" sz="3600" dirty="0" smtClean="0"/>
              <a:t>, ms</a:t>
            </a:r>
            <a:r>
              <a:rPr lang="en-US" sz="3600" baseline="30000" dirty="0" smtClean="0"/>
              <a:t>-1</a:t>
            </a:r>
            <a:r>
              <a:rPr lang="en-US" sz="3600" dirty="0" smtClean="0"/>
              <a:t>?</a:t>
            </a:r>
          </a:p>
          <a:p>
            <a:endParaRPr lang="en-US" sz="3600" dirty="0" smtClean="0"/>
          </a:p>
          <a:p>
            <a:r>
              <a:rPr lang="en-US" sz="3600" dirty="0" smtClean="0"/>
              <a:t>Write the following in standard form:</a:t>
            </a:r>
            <a:br>
              <a:rPr lang="en-US" sz="3600" dirty="0" smtClean="0"/>
            </a:br>
            <a:r>
              <a:rPr lang="en-US" sz="3600" dirty="0" smtClean="0"/>
              <a:t>100 000 =</a:t>
            </a:r>
            <a:br>
              <a:rPr lang="en-US" sz="3600" dirty="0" smtClean="0"/>
            </a:br>
            <a:r>
              <a:rPr lang="en-US" sz="3600" dirty="0" smtClean="0"/>
              <a:t/>
            </a:r>
            <a:br>
              <a:rPr lang="en-US" sz="3600" dirty="0" smtClean="0"/>
            </a:br>
            <a:r>
              <a:rPr lang="en-US" sz="3600" dirty="0" smtClean="0"/>
              <a:t>428 000 000 =</a:t>
            </a:r>
            <a:br>
              <a:rPr lang="en-US" sz="3600" dirty="0" smtClean="0"/>
            </a:br>
            <a:r>
              <a:rPr lang="en-US" sz="3600" dirty="0" smtClean="0"/>
              <a:t/>
            </a:r>
            <a:br>
              <a:rPr lang="en-US" sz="3600" dirty="0" smtClean="0"/>
            </a:br>
            <a:r>
              <a:rPr lang="en-US" sz="3600" dirty="0" smtClean="0"/>
              <a:t>504 =</a:t>
            </a:r>
            <a:br>
              <a:rPr lang="en-US" sz="3600" dirty="0" smtClean="0"/>
            </a:br>
            <a:r>
              <a:rPr lang="en-US" sz="3600" dirty="0" smtClean="0"/>
              <a:t/>
            </a:r>
            <a:br>
              <a:rPr lang="en-US" sz="3600" dirty="0" smtClean="0"/>
            </a:br>
            <a:r>
              <a:rPr lang="en-US" sz="3600" dirty="0" smtClean="0"/>
              <a:t>27 056 =</a:t>
            </a:r>
            <a:br>
              <a:rPr lang="en-US" sz="3600" dirty="0" smtClean="0"/>
            </a:br>
            <a:endParaRPr lang="en-US" sz="3600" dirty="0" smtClean="0"/>
          </a:p>
          <a:p>
            <a:endParaRPr lang="en-US" sz="3600" dirty="0" smtClean="0"/>
          </a:p>
          <a:p>
            <a:endParaRPr lang="en-US" sz="3600" dirty="0"/>
          </a:p>
          <a:p>
            <a:endParaRPr lang="en-US" sz="3600" dirty="0" smtClean="0"/>
          </a:p>
          <a:p>
            <a:endParaRPr lang="en-US" sz="1200" dirty="0" smtClean="0"/>
          </a:p>
          <a:p>
            <a:endParaRPr lang="en-US" sz="1200" dirty="0"/>
          </a:p>
        </p:txBody>
      </p:sp>
    </p:spTree>
    <p:extLst>
      <p:ext uri="{BB962C8B-B14F-4D97-AF65-F5344CB8AC3E}">
        <p14:creationId xmlns:p14="http://schemas.microsoft.com/office/powerpoint/2010/main" xmlns="" val="1581018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Questions</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Write the fractions in standard form:</a:t>
            </a:r>
            <a:br>
              <a:rPr lang="en-US" dirty="0" smtClean="0"/>
            </a:br>
            <a:r>
              <a:rPr lang="en-US" dirty="0" smtClean="0"/>
              <a:t>1/1000 =</a:t>
            </a:r>
            <a:br>
              <a:rPr lang="en-US" dirty="0" smtClean="0"/>
            </a:br>
            <a:r>
              <a:rPr lang="en-US" dirty="0" smtClean="0"/>
              <a:t/>
            </a:r>
            <a:br>
              <a:rPr lang="en-US" dirty="0" smtClean="0"/>
            </a:br>
            <a:r>
              <a:rPr lang="en-US" dirty="0" smtClean="0"/>
              <a:t>7/100 000</a:t>
            </a:r>
            <a:br>
              <a:rPr lang="en-US" dirty="0" smtClean="0"/>
            </a:br>
            <a:endParaRPr lang="en-US" dirty="0" smtClean="0"/>
          </a:p>
          <a:p>
            <a:r>
              <a:rPr lang="en-US" dirty="0" smtClean="0"/>
              <a:t>Write out the following in full:</a:t>
            </a:r>
            <a:br>
              <a:rPr lang="en-US" dirty="0" smtClean="0"/>
            </a:br>
            <a:r>
              <a:rPr lang="en-US" dirty="0" smtClean="0"/>
              <a:t>10</a:t>
            </a:r>
            <a:r>
              <a:rPr lang="en-US" baseline="30000" dirty="0" smtClean="0"/>
              <a:t>3</a:t>
            </a:r>
            <a:r>
              <a:rPr lang="en-US" dirty="0" smtClean="0"/>
              <a:t> = </a:t>
            </a:r>
            <a:br>
              <a:rPr lang="en-US" dirty="0" smtClean="0"/>
            </a:br>
            <a:r>
              <a:rPr lang="en-US" dirty="0" smtClean="0"/>
              <a:t/>
            </a:r>
            <a:br>
              <a:rPr lang="en-US" dirty="0" smtClean="0"/>
            </a:br>
            <a:r>
              <a:rPr lang="en-US" dirty="0" smtClean="0"/>
              <a:t>2 X 10</a:t>
            </a:r>
            <a:r>
              <a:rPr lang="en-US" baseline="30000" dirty="0" smtClean="0"/>
              <a:t>6</a:t>
            </a:r>
            <a:r>
              <a:rPr lang="en-US" dirty="0" smtClean="0"/>
              <a:t> =</a:t>
            </a:r>
            <a:br>
              <a:rPr lang="en-US" dirty="0" smtClean="0"/>
            </a:br>
            <a:r>
              <a:rPr lang="en-US" dirty="0" smtClean="0"/>
              <a:t/>
            </a:r>
            <a:br>
              <a:rPr lang="en-US" dirty="0" smtClean="0"/>
            </a:br>
            <a:r>
              <a:rPr lang="en-US" dirty="0" smtClean="0"/>
              <a:t>1.34 X 10</a:t>
            </a:r>
            <a:r>
              <a:rPr lang="en-US" baseline="30000" dirty="0" smtClean="0"/>
              <a:t>2</a:t>
            </a:r>
            <a:r>
              <a:rPr lang="en-US" dirty="0" smtClean="0"/>
              <a:t> =</a:t>
            </a:r>
          </a:p>
        </p:txBody>
      </p:sp>
    </p:spTree>
    <p:extLst>
      <p:ext uri="{BB962C8B-B14F-4D97-AF65-F5344CB8AC3E}">
        <p14:creationId xmlns:p14="http://schemas.microsoft.com/office/powerpoint/2010/main" xmlns="" val="1581018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Questions continued</a:t>
            </a:r>
            <a:endParaRPr lang="en-US" dirty="0"/>
          </a:p>
        </p:txBody>
      </p:sp>
      <p:sp>
        <p:nvSpPr>
          <p:cNvPr id="3" name="Content Placeholder 2"/>
          <p:cNvSpPr>
            <a:spLocks noGrp="1"/>
          </p:cNvSpPr>
          <p:nvPr>
            <p:ph idx="1"/>
          </p:nvPr>
        </p:nvSpPr>
        <p:spPr>
          <a:xfrm>
            <a:off x="0" y="838200"/>
            <a:ext cx="9144000" cy="6019800"/>
          </a:xfrm>
        </p:spPr>
        <p:txBody>
          <a:bodyPr numCol="1">
            <a:normAutofit fontScale="92500" lnSpcReduction="20000"/>
          </a:bodyPr>
          <a:lstStyle/>
          <a:p>
            <a:r>
              <a:rPr lang="en-US" sz="2400" dirty="0" smtClean="0"/>
              <a:t>Express the following decimals in standard form:</a:t>
            </a:r>
            <a:br>
              <a:rPr lang="en-US" sz="2400" dirty="0" smtClean="0"/>
            </a:br>
            <a:r>
              <a:rPr lang="en-US" sz="2400" dirty="0" smtClean="0"/>
              <a:t>0.5  =</a:t>
            </a:r>
            <a:br>
              <a:rPr lang="en-US" sz="2400" dirty="0" smtClean="0"/>
            </a:br>
            <a:r>
              <a:rPr lang="en-US" sz="2400" dirty="0" smtClean="0"/>
              <a:t/>
            </a:r>
            <a:br>
              <a:rPr lang="en-US" sz="2400" dirty="0" smtClean="0"/>
            </a:br>
            <a:r>
              <a:rPr lang="en-US" sz="2400" dirty="0" smtClean="0"/>
              <a:t>0.084 =</a:t>
            </a:r>
            <a:br>
              <a:rPr lang="en-US" sz="2400" dirty="0" smtClean="0"/>
            </a:br>
            <a:r>
              <a:rPr lang="en-US" sz="2400" dirty="0" smtClean="0"/>
              <a:t/>
            </a:r>
            <a:br>
              <a:rPr lang="en-US" sz="2400" dirty="0" smtClean="0"/>
            </a:br>
            <a:r>
              <a:rPr lang="en-US" sz="2400" dirty="0" smtClean="0"/>
              <a:t>0.00036 =</a:t>
            </a:r>
            <a:br>
              <a:rPr lang="en-US" sz="2400" dirty="0" smtClean="0"/>
            </a:br>
            <a:r>
              <a:rPr lang="en-US" sz="2400" dirty="0" smtClean="0"/>
              <a:t/>
            </a:r>
            <a:br>
              <a:rPr lang="en-US" sz="2400" dirty="0" smtClean="0"/>
            </a:br>
            <a:r>
              <a:rPr lang="en-US" sz="2400" dirty="0" smtClean="0"/>
              <a:t>0.00104 =</a:t>
            </a:r>
            <a:br>
              <a:rPr lang="en-US" sz="2400" dirty="0" smtClean="0"/>
            </a:br>
            <a:endParaRPr lang="en-US" sz="2400" dirty="0" smtClean="0"/>
          </a:p>
          <a:p>
            <a:r>
              <a:rPr lang="en-US" sz="2400" dirty="0" smtClean="0"/>
              <a:t>What is the number of significant figures in each of the following measurements?</a:t>
            </a:r>
            <a:br>
              <a:rPr lang="en-US" sz="2400" dirty="0" smtClean="0"/>
            </a:br>
            <a:r>
              <a:rPr lang="en-US" sz="2400" dirty="0" smtClean="0"/>
              <a:t>3.52 m  =    ___________ sig fig</a:t>
            </a:r>
            <a:br>
              <a:rPr lang="en-US" sz="2400" dirty="0" smtClean="0"/>
            </a:br>
            <a:r>
              <a:rPr lang="en-US" sz="2400" dirty="0" smtClean="0"/>
              <a:t/>
            </a:r>
            <a:br>
              <a:rPr lang="en-US" sz="2400" dirty="0" smtClean="0"/>
            </a:br>
            <a:r>
              <a:rPr lang="en-US" sz="2400" dirty="0" smtClean="0"/>
              <a:t>2.7 X 10</a:t>
            </a:r>
            <a:r>
              <a:rPr lang="en-US" sz="2400" baseline="30000" dirty="0" smtClean="0"/>
              <a:t>3</a:t>
            </a:r>
            <a:r>
              <a:rPr lang="en-US" sz="2400" dirty="0" smtClean="0"/>
              <a:t> m  =  ____________ sig fig</a:t>
            </a:r>
            <a:br>
              <a:rPr lang="en-US" sz="2400" dirty="0" smtClean="0"/>
            </a:br>
            <a:r>
              <a:rPr lang="en-US" sz="2400" dirty="0" smtClean="0"/>
              <a:t/>
            </a:r>
            <a:br>
              <a:rPr lang="en-US" sz="2400" dirty="0" smtClean="0"/>
            </a:br>
            <a:r>
              <a:rPr lang="en-US" sz="2400" dirty="0" smtClean="0"/>
              <a:t>0.018 m  =  ______________ sig fig</a:t>
            </a:r>
            <a:br>
              <a:rPr lang="en-US" sz="2400" dirty="0" smtClean="0"/>
            </a:br>
            <a:r>
              <a:rPr lang="en-US" sz="2400" dirty="0" smtClean="0"/>
              <a:t/>
            </a:r>
            <a:br>
              <a:rPr lang="en-US" sz="2400" dirty="0" smtClean="0"/>
            </a:br>
            <a:r>
              <a:rPr lang="en-US" sz="2400" dirty="0" smtClean="0"/>
              <a:t>1234 m  =  ____________ sig fig</a:t>
            </a:r>
            <a:br>
              <a:rPr lang="en-US" sz="2400" dirty="0" smtClean="0"/>
            </a:br>
            <a:r>
              <a:rPr lang="en-US" sz="2400" dirty="0" smtClean="0"/>
              <a:t/>
            </a:r>
            <a:br>
              <a:rPr lang="en-US" sz="2400" dirty="0" smtClean="0"/>
            </a:br>
            <a:r>
              <a:rPr lang="en-US" sz="2400" dirty="0" smtClean="0"/>
              <a:t>6  X  10</a:t>
            </a:r>
            <a:r>
              <a:rPr lang="en-US" sz="2400" baseline="30000" dirty="0" smtClean="0"/>
              <a:t>-2</a:t>
            </a:r>
            <a:r>
              <a:rPr lang="en-US" sz="2400" dirty="0" smtClean="0"/>
              <a:t> m  =  _____________ sig fig</a:t>
            </a:r>
          </a:p>
          <a:p>
            <a:endParaRPr lang="en-US" sz="1200" dirty="0"/>
          </a:p>
        </p:txBody>
      </p:sp>
    </p:spTree>
    <p:extLst>
      <p:ext uri="{BB962C8B-B14F-4D97-AF65-F5344CB8AC3E}">
        <p14:creationId xmlns:p14="http://schemas.microsoft.com/office/powerpoint/2010/main" xmlns="" val="201015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3000" b="1" dirty="0" smtClean="0"/>
              <a:t>MORE Derived quantities &amp; units</a:t>
            </a:r>
          </a:p>
          <a:p>
            <a:endParaRPr lang="en-US" sz="1200" dirty="0" smtClean="0"/>
          </a:p>
          <a:p>
            <a:r>
              <a:rPr lang="en-US" sz="1600" dirty="0" smtClean="0"/>
              <a:t>Some base units of derived quantities are complicated and so were named after famous scientists. </a:t>
            </a:r>
            <a:br>
              <a:rPr lang="en-US" sz="1600" dirty="0" smtClean="0"/>
            </a:br>
            <a:r>
              <a:rPr lang="en-US" sz="1600" dirty="0" smtClean="0"/>
              <a:t/>
            </a:r>
            <a:br>
              <a:rPr lang="en-US" sz="1600" dirty="0" smtClean="0"/>
            </a:br>
            <a:r>
              <a:rPr lang="en-US" sz="1600" dirty="0" smtClean="0"/>
              <a:t>Some of the unit symbols all have capital letters in these cases.</a:t>
            </a:r>
            <a:br>
              <a:rPr lang="en-US" sz="16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xmlns="" val="281049673"/>
              </p:ext>
            </p:extLst>
          </p:nvPr>
        </p:nvGraphicFramePr>
        <p:xfrm>
          <a:off x="762000" y="1788161"/>
          <a:ext cx="7772400" cy="4270860"/>
        </p:xfrm>
        <a:graphic>
          <a:graphicData uri="http://schemas.openxmlformats.org/drawingml/2006/table">
            <a:tbl>
              <a:tblPr firstRow="1" bandRow="1">
                <a:tableStyleId>{5C22544A-7EE6-4342-B048-85BDC9FD1C3A}</a:tableStyleId>
              </a:tblPr>
              <a:tblGrid>
                <a:gridCol w="1507690"/>
                <a:gridCol w="753844"/>
                <a:gridCol w="979998"/>
                <a:gridCol w="1742942"/>
                <a:gridCol w="2787926"/>
              </a:tblGrid>
              <a:tr h="352620">
                <a:tc gridSpan="2">
                  <a:txBody>
                    <a:bodyPr/>
                    <a:lstStyle/>
                    <a:p>
                      <a:pPr algn="ctr"/>
                      <a:r>
                        <a:rPr lang="en-US" sz="1600" dirty="0" smtClean="0"/>
                        <a:t>Derived quantity</a:t>
                      </a:r>
                      <a:endParaRPr lang="en-US" sz="1600" dirty="0"/>
                    </a:p>
                  </a:txBody>
                  <a:tcPr/>
                </a:tc>
                <a:tc hMerge="1">
                  <a:txBody>
                    <a:bodyPr/>
                    <a:lstStyle/>
                    <a:p>
                      <a:endParaRPr lang="en-US" sz="1000" dirty="0"/>
                    </a:p>
                  </a:txBody>
                  <a:tcPr/>
                </a:tc>
                <a:tc gridSpan="2">
                  <a:txBody>
                    <a:bodyPr/>
                    <a:lstStyle/>
                    <a:p>
                      <a:pPr algn="ctr"/>
                      <a:r>
                        <a:rPr lang="en-US" sz="1600" dirty="0" smtClean="0"/>
                        <a:t>Unit</a:t>
                      </a:r>
                      <a:endParaRPr lang="en-US" sz="1600" dirty="0"/>
                    </a:p>
                  </a:txBody>
                  <a:tcPr/>
                </a:tc>
                <a:tc hMerge="1">
                  <a:txBody>
                    <a:bodyPr/>
                    <a:lstStyle/>
                    <a:p>
                      <a:endParaRPr lang="en-US" sz="10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Which </a:t>
                      </a:r>
                      <a:r>
                        <a:rPr lang="en-US" sz="1600" u="sng" dirty="0" smtClean="0"/>
                        <a:t>base</a:t>
                      </a:r>
                      <a:r>
                        <a:rPr lang="en-US" sz="1600" baseline="0" dirty="0" smtClean="0"/>
                        <a:t> quantity or quantities is this </a:t>
                      </a:r>
                      <a:r>
                        <a:rPr lang="en-US" sz="1600" u="sng" baseline="0" dirty="0" smtClean="0"/>
                        <a:t>derived</a:t>
                      </a:r>
                      <a:r>
                        <a:rPr lang="en-US" sz="1600" baseline="0" dirty="0" smtClean="0"/>
                        <a:t> quantity from?</a:t>
                      </a:r>
                      <a:endParaRPr lang="en-US" sz="1600" dirty="0" smtClean="0"/>
                    </a:p>
                    <a:p>
                      <a:pPr algn="ctr"/>
                      <a:endParaRPr lang="en-US" sz="1800" dirty="0"/>
                    </a:p>
                  </a:txBody>
                  <a:tcPr/>
                </a:tc>
              </a:tr>
              <a:tr h="373819">
                <a:tc>
                  <a:txBody>
                    <a:bodyPr/>
                    <a:lstStyle/>
                    <a:p>
                      <a:r>
                        <a:rPr lang="en-US" sz="1200" dirty="0" smtClean="0"/>
                        <a:t/>
                      </a:r>
                      <a:br>
                        <a:rPr lang="en-US" sz="1200" dirty="0" smtClean="0"/>
                      </a:br>
                      <a:r>
                        <a:rPr lang="en-US" sz="1200" dirty="0" smtClean="0"/>
                        <a:t>Name</a:t>
                      </a:r>
                      <a:endParaRPr lang="en-US" sz="1200" dirty="0"/>
                    </a:p>
                  </a:txBody>
                  <a:tcPr/>
                </a:tc>
                <a:tc>
                  <a:txBody>
                    <a:bodyPr/>
                    <a:lstStyle/>
                    <a:p>
                      <a:pPr algn="ctr"/>
                      <a:r>
                        <a:rPr lang="en-US" sz="1200" b="1" dirty="0" smtClean="0"/>
                        <a:t/>
                      </a:r>
                      <a:br>
                        <a:rPr lang="en-US" sz="1200" b="1" dirty="0" smtClean="0"/>
                      </a:br>
                      <a:r>
                        <a:rPr lang="en-US" sz="1200" b="1" dirty="0" smtClean="0"/>
                        <a:t>Symbol</a:t>
                      </a:r>
                      <a:endParaRPr lang="en-US" sz="1200" b="1" dirty="0"/>
                    </a:p>
                  </a:txBody>
                  <a:tcPr/>
                </a:tc>
                <a:tc>
                  <a:txBody>
                    <a:bodyPr/>
                    <a:lstStyle/>
                    <a:p>
                      <a:r>
                        <a:rPr lang="en-US" sz="1200" dirty="0" smtClean="0"/>
                        <a:t/>
                      </a:r>
                      <a:br>
                        <a:rPr lang="en-US" sz="1200" dirty="0" smtClean="0"/>
                      </a:br>
                      <a:r>
                        <a:rPr lang="en-US" sz="1200" dirty="0" smtClean="0"/>
                        <a:t>Name</a:t>
                      </a:r>
                      <a:endParaRPr lang="en-US" sz="1200" dirty="0"/>
                    </a:p>
                  </a:txBody>
                  <a:tcPr/>
                </a:tc>
                <a:tc>
                  <a:txBody>
                    <a:bodyPr/>
                    <a:lstStyle/>
                    <a:p>
                      <a:pPr algn="ctr"/>
                      <a:r>
                        <a:rPr lang="en-US" sz="1200" b="1" dirty="0" smtClean="0"/>
                        <a:t/>
                      </a:r>
                      <a:br>
                        <a:rPr lang="en-US" sz="1200" b="1" dirty="0" smtClean="0"/>
                      </a:br>
                      <a:r>
                        <a:rPr lang="en-US" sz="1200" b="1" dirty="0" smtClean="0"/>
                        <a:t>Symbol</a:t>
                      </a:r>
                      <a:endParaRPr lang="en-US" sz="1200" b="1" dirty="0"/>
                    </a:p>
                  </a:txBody>
                  <a:tcPr/>
                </a:tc>
                <a:tc vMerge="1">
                  <a:txBody>
                    <a:bodyPr/>
                    <a:lstStyle/>
                    <a:p>
                      <a:pPr algn="ctr"/>
                      <a:endParaRPr lang="en-US" sz="1200" b="1" dirty="0"/>
                    </a:p>
                  </a:txBody>
                  <a:tcPr/>
                </a:tc>
              </a:tr>
              <a:tr h="352620">
                <a:tc>
                  <a:txBody>
                    <a:bodyPr/>
                    <a:lstStyle/>
                    <a:p>
                      <a:r>
                        <a:rPr lang="en-US" sz="1200" dirty="0" smtClean="0"/>
                        <a:t>Force</a:t>
                      </a:r>
                      <a:endParaRPr lang="en-US" sz="1200" dirty="0"/>
                    </a:p>
                  </a:txBody>
                  <a:tcPr/>
                </a:tc>
                <a:tc>
                  <a:txBody>
                    <a:bodyPr/>
                    <a:lstStyle/>
                    <a:p>
                      <a:pPr algn="ctr"/>
                      <a:r>
                        <a:rPr lang="en-US" sz="1200" b="1" i="1" dirty="0" smtClean="0"/>
                        <a:t>F</a:t>
                      </a:r>
                      <a:endParaRPr lang="en-US" sz="1200" b="1" i="1" dirty="0"/>
                    </a:p>
                  </a:txBody>
                  <a:tcPr/>
                </a:tc>
                <a:tc>
                  <a:txBody>
                    <a:bodyPr/>
                    <a:lstStyle/>
                    <a:p>
                      <a:r>
                        <a:rPr lang="en-US" sz="1200" dirty="0" smtClean="0"/>
                        <a:t>newton</a:t>
                      </a:r>
                      <a:endParaRPr lang="en-US" sz="1200" dirty="0"/>
                    </a:p>
                  </a:txBody>
                  <a:tcPr/>
                </a:tc>
                <a:tc>
                  <a:txBody>
                    <a:bodyPr/>
                    <a:lstStyle/>
                    <a:p>
                      <a:pPr algn="ctr"/>
                      <a:r>
                        <a:rPr lang="en-US" sz="1200" b="1" baseline="0" dirty="0" smtClean="0"/>
                        <a:t>N  or  </a:t>
                      </a:r>
                      <a:r>
                        <a:rPr lang="en-US" sz="1200" b="0" baseline="0" dirty="0" smtClean="0"/>
                        <a:t>(kg m)/s</a:t>
                      </a:r>
                      <a:r>
                        <a:rPr lang="en-US" sz="1200" b="0" baseline="30000" dirty="0" smtClean="0"/>
                        <a:t>2</a:t>
                      </a:r>
                      <a:endParaRPr lang="en-US" sz="1200" b="0" baseline="30000" dirty="0"/>
                    </a:p>
                  </a:txBody>
                  <a:tcPr/>
                </a:tc>
                <a:tc>
                  <a:txBody>
                    <a:bodyPr/>
                    <a:lstStyle/>
                    <a:p>
                      <a:pPr algn="ctr"/>
                      <a:endParaRPr lang="en-US" sz="1200" b="1" baseline="0" dirty="0"/>
                    </a:p>
                  </a:txBody>
                  <a:tcPr/>
                </a:tc>
              </a:tr>
              <a:tr h="352620">
                <a:tc>
                  <a:txBody>
                    <a:bodyPr/>
                    <a:lstStyle/>
                    <a:p>
                      <a:r>
                        <a:rPr lang="en-US" sz="1200" dirty="0" smtClean="0"/>
                        <a:t>Pressure</a:t>
                      </a:r>
                      <a:endParaRPr lang="en-US" sz="1200" dirty="0"/>
                    </a:p>
                  </a:txBody>
                  <a:tcPr/>
                </a:tc>
                <a:tc>
                  <a:txBody>
                    <a:bodyPr/>
                    <a:lstStyle/>
                    <a:p>
                      <a:pPr algn="ctr"/>
                      <a:r>
                        <a:rPr lang="en-US" sz="1200" b="1" i="1" dirty="0" smtClean="0"/>
                        <a:t>P</a:t>
                      </a:r>
                      <a:endParaRPr lang="en-US" sz="1200" b="1" i="1" dirty="0"/>
                    </a:p>
                  </a:txBody>
                  <a:tcPr/>
                </a:tc>
                <a:tc>
                  <a:txBody>
                    <a:bodyPr/>
                    <a:lstStyle/>
                    <a:p>
                      <a:r>
                        <a:rPr lang="en-US" sz="1200" dirty="0" err="1" smtClean="0"/>
                        <a:t>pascal</a:t>
                      </a:r>
                      <a:endParaRPr lang="en-US" sz="1200" dirty="0"/>
                    </a:p>
                  </a:txBody>
                  <a:tcPr/>
                </a:tc>
                <a:tc>
                  <a:txBody>
                    <a:bodyPr/>
                    <a:lstStyle/>
                    <a:p>
                      <a:pPr algn="ctr"/>
                      <a:r>
                        <a:rPr lang="en-US" sz="1200" b="1" baseline="0" dirty="0" smtClean="0"/>
                        <a:t>Pa  or  </a:t>
                      </a:r>
                      <a:r>
                        <a:rPr lang="en-US" sz="1200" b="0" baseline="0" dirty="0" smtClean="0"/>
                        <a:t>(kg s</a:t>
                      </a:r>
                      <a:r>
                        <a:rPr lang="en-US" sz="1200" b="0" baseline="30000" dirty="0" smtClean="0"/>
                        <a:t>2</a:t>
                      </a:r>
                      <a:r>
                        <a:rPr lang="en-US" sz="1200" b="0" baseline="0" dirty="0" smtClean="0"/>
                        <a:t>)/m</a:t>
                      </a:r>
                      <a:endParaRPr lang="en-US" sz="1200" b="0" baseline="30000" dirty="0"/>
                    </a:p>
                  </a:txBody>
                  <a:tcPr/>
                </a:tc>
                <a:tc>
                  <a:txBody>
                    <a:bodyPr/>
                    <a:lstStyle/>
                    <a:p>
                      <a:pPr algn="ctr"/>
                      <a:endParaRPr lang="en-US" sz="1200" b="1" baseline="0" dirty="0"/>
                    </a:p>
                  </a:txBody>
                  <a:tcPr/>
                </a:tc>
              </a:tr>
              <a:tr h="352620">
                <a:tc>
                  <a:txBody>
                    <a:bodyPr/>
                    <a:lstStyle/>
                    <a:p>
                      <a:r>
                        <a:rPr lang="en-US" sz="1200" dirty="0" smtClean="0"/>
                        <a:t>Energy, work</a:t>
                      </a:r>
                      <a:endParaRPr lang="en-US" sz="1200" dirty="0"/>
                    </a:p>
                  </a:txBody>
                  <a:tcPr/>
                </a:tc>
                <a:tc>
                  <a:txBody>
                    <a:bodyPr/>
                    <a:lstStyle/>
                    <a:p>
                      <a:pPr algn="ctr"/>
                      <a:r>
                        <a:rPr lang="en-US" sz="1200" b="1" i="1" dirty="0" smtClean="0"/>
                        <a:t>E,</a:t>
                      </a:r>
                      <a:r>
                        <a:rPr lang="en-US" sz="1200" b="1" i="1" baseline="0" dirty="0" smtClean="0"/>
                        <a:t> W</a:t>
                      </a:r>
                      <a:endParaRPr lang="en-US" sz="1200" b="1" i="1" dirty="0"/>
                    </a:p>
                  </a:txBody>
                  <a:tcPr/>
                </a:tc>
                <a:tc>
                  <a:txBody>
                    <a:bodyPr/>
                    <a:lstStyle/>
                    <a:p>
                      <a:r>
                        <a:rPr lang="en-US" sz="1200" dirty="0" smtClean="0"/>
                        <a:t>joule</a:t>
                      </a:r>
                      <a:endParaRPr lang="en-US" sz="1200" dirty="0"/>
                    </a:p>
                  </a:txBody>
                  <a:tcPr/>
                </a:tc>
                <a:tc>
                  <a:txBody>
                    <a:bodyPr/>
                    <a:lstStyle/>
                    <a:p>
                      <a:pPr algn="ctr"/>
                      <a:r>
                        <a:rPr lang="en-US" sz="1200" b="1" baseline="0" dirty="0" smtClean="0"/>
                        <a:t>J  or  </a:t>
                      </a:r>
                      <a:r>
                        <a:rPr lang="en-US" sz="1200" b="0" baseline="0" dirty="0" smtClean="0"/>
                        <a:t>kg/s</a:t>
                      </a:r>
                      <a:r>
                        <a:rPr lang="en-US" sz="1200" b="0" baseline="30000" dirty="0" smtClean="0"/>
                        <a:t>2</a:t>
                      </a:r>
                      <a:r>
                        <a:rPr lang="en-US" sz="1200" b="1" baseline="0" dirty="0" smtClean="0"/>
                        <a:t> </a:t>
                      </a:r>
                      <a:endParaRPr lang="en-US" sz="1200" b="1" baseline="0" dirty="0"/>
                    </a:p>
                  </a:txBody>
                  <a:tcPr/>
                </a:tc>
                <a:tc>
                  <a:txBody>
                    <a:bodyPr/>
                    <a:lstStyle/>
                    <a:p>
                      <a:pPr algn="ctr"/>
                      <a:endParaRPr lang="en-US" sz="1200" b="1" baseline="0" dirty="0"/>
                    </a:p>
                  </a:txBody>
                  <a:tcPr/>
                </a:tc>
              </a:tr>
              <a:tr h="352620">
                <a:tc>
                  <a:txBody>
                    <a:bodyPr/>
                    <a:lstStyle/>
                    <a:p>
                      <a:r>
                        <a:rPr lang="en-US" sz="1200" dirty="0" smtClean="0"/>
                        <a:t>Power</a:t>
                      </a:r>
                      <a:endParaRPr lang="en-US" sz="1200" dirty="0"/>
                    </a:p>
                  </a:txBody>
                  <a:tcPr/>
                </a:tc>
                <a:tc>
                  <a:txBody>
                    <a:bodyPr/>
                    <a:lstStyle/>
                    <a:p>
                      <a:pPr algn="ctr"/>
                      <a:r>
                        <a:rPr lang="en-US" sz="1200" b="1" i="1" dirty="0" smtClean="0"/>
                        <a:t>P</a:t>
                      </a:r>
                      <a:endParaRPr lang="en-US" sz="1200" b="1" i="1" dirty="0"/>
                    </a:p>
                  </a:txBody>
                  <a:tcPr/>
                </a:tc>
                <a:tc>
                  <a:txBody>
                    <a:bodyPr/>
                    <a:lstStyle/>
                    <a:p>
                      <a:r>
                        <a:rPr lang="en-US" sz="1200" dirty="0" smtClean="0"/>
                        <a:t>watt</a:t>
                      </a:r>
                      <a:endParaRPr lang="en-US" sz="1200" dirty="0"/>
                    </a:p>
                  </a:txBody>
                  <a:tcPr/>
                </a:tc>
                <a:tc>
                  <a:txBody>
                    <a:bodyPr/>
                    <a:lstStyle/>
                    <a:p>
                      <a:pPr algn="ctr"/>
                      <a:r>
                        <a:rPr lang="en-US" sz="1200" b="1" baseline="0" dirty="0" smtClean="0"/>
                        <a:t>W  or  </a:t>
                      </a:r>
                      <a:r>
                        <a:rPr lang="en-US" sz="1200" b="0" baseline="0" dirty="0" smtClean="0"/>
                        <a:t>kg/s</a:t>
                      </a:r>
                      <a:r>
                        <a:rPr lang="en-US" sz="1200" b="0" baseline="30000" dirty="0" smtClean="0"/>
                        <a:t>3</a:t>
                      </a:r>
                      <a:endParaRPr lang="en-US" sz="1200" b="0" baseline="0" dirty="0"/>
                    </a:p>
                  </a:txBody>
                  <a:tcPr/>
                </a:tc>
                <a:tc>
                  <a:txBody>
                    <a:bodyPr/>
                    <a:lstStyle/>
                    <a:p>
                      <a:pPr algn="ctr"/>
                      <a:endParaRPr lang="en-US" sz="1200" b="1" baseline="0" dirty="0"/>
                    </a:p>
                  </a:txBody>
                  <a:tcPr/>
                </a:tc>
              </a:tr>
              <a:tr h="352620">
                <a:tc>
                  <a:txBody>
                    <a:bodyPr/>
                    <a:lstStyle/>
                    <a:p>
                      <a:r>
                        <a:rPr lang="en-US" sz="1200" dirty="0" smtClean="0"/>
                        <a:t>Frequency</a:t>
                      </a:r>
                      <a:endParaRPr lang="en-US" sz="1200" dirty="0"/>
                    </a:p>
                  </a:txBody>
                  <a:tcPr/>
                </a:tc>
                <a:tc>
                  <a:txBody>
                    <a:bodyPr/>
                    <a:lstStyle/>
                    <a:p>
                      <a:pPr algn="ctr"/>
                      <a:r>
                        <a:rPr lang="en-US" sz="1200" b="1" i="1" dirty="0" smtClean="0"/>
                        <a:t>f</a:t>
                      </a:r>
                      <a:endParaRPr lang="en-US" sz="1200" b="1" i="1" dirty="0"/>
                    </a:p>
                  </a:txBody>
                  <a:tcPr/>
                </a:tc>
                <a:tc>
                  <a:txBody>
                    <a:bodyPr/>
                    <a:lstStyle/>
                    <a:p>
                      <a:r>
                        <a:rPr lang="en-US" sz="1200" dirty="0" smtClean="0"/>
                        <a:t>hertz</a:t>
                      </a:r>
                      <a:endParaRPr lang="en-US" sz="1200" dirty="0"/>
                    </a:p>
                  </a:txBody>
                  <a:tcPr/>
                </a:tc>
                <a:tc>
                  <a:txBody>
                    <a:bodyPr/>
                    <a:lstStyle/>
                    <a:p>
                      <a:pPr algn="ctr"/>
                      <a:r>
                        <a:rPr lang="en-US" sz="1200" b="1" baseline="0" dirty="0" smtClean="0"/>
                        <a:t>Hz  or  </a:t>
                      </a:r>
                      <a:r>
                        <a:rPr lang="en-US" sz="1200" b="0" baseline="0" dirty="0" smtClean="0"/>
                        <a:t>1/s</a:t>
                      </a:r>
                      <a:endParaRPr lang="en-US" sz="1200" b="0" baseline="0" dirty="0"/>
                    </a:p>
                  </a:txBody>
                  <a:tcPr/>
                </a:tc>
                <a:tc>
                  <a:txBody>
                    <a:bodyPr/>
                    <a:lstStyle/>
                    <a:p>
                      <a:pPr algn="ctr"/>
                      <a:endParaRPr lang="en-US" sz="1200" b="1" baseline="0" dirty="0"/>
                    </a:p>
                  </a:txBody>
                  <a:tcPr/>
                </a:tc>
              </a:tr>
              <a:tr h="352620">
                <a:tc>
                  <a:txBody>
                    <a:bodyPr/>
                    <a:lstStyle/>
                    <a:p>
                      <a:r>
                        <a:rPr lang="en-US" sz="1200" dirty="0" smtClean="0"/>
                        <a:t>Electric</a:t>
                      </a:r>
                      <a:r>
                        <a:rPr lang="en-US" sz="1200" baseline="0" dirty="0" smtClean="0"/>
                        <a:t> charge</a:t>
                      </a:r>
                      <a:endParaRPr lang="en-US" sz="1200" dirty="0"/>
                    </a:p>
                  </a:txBody>
                  <a:tcPr/>
                </a:tc>
                <a:tc>
                  <a:txBody>
                    <a:bodyPr/>
                    <a:lstStyle/>
                    <a:p>
                      <a:pPr algn="ctr"/>
                      <a:r>
                        <a:rPr lang="en-US" sz="1200" b="1" i="1" dirty="0" smtClean="0"/>
                        <a:t>Q</a:t>
                      </a:r>
                      <a:endParaRPr lang="en-US" sz="1200" b="1" i="1" dirty="0"/>
                    </a:p>
                  </a:txBody>
                  <a:tcPr/>
                </a:tc>
                <a:tc>
                  <a:txBody>
                    <a:bodyPr/>
                    <a:lstStyle/>
                    <a:p>
                      <a:r>
                        <a:rPr lang="en-US" sz="1200" dirty="0" smtClean="0"/>
                        <a:t>coulomb</a:t>
                      </a:r>
                      <a:endParaRPr lang="en-US" sz="1200" dirty="0"/>
                    </a:p>
                  </a:txBody>
                  <a:tcPr/>
                </a:tc>
                <a:tc>
                  <a:txBody>
                    <a:bodyPr/>
                    <a:lstStyle/>
                    <a:p>
                      <a:pPr algn="ctr"/>
                      <a:r>
                        <a:rPr lang="en-US" sz="1200" b="1" baseline="0" dirty="0" smtClean="0"/>
                        <a:t>C  or  </a:t>
                      </a:r>
                      <a:r>
                        <a:rPr lang="en-US" sz="1200" b="0" baseline="0" dirty="0" smtClean="0"/>
                        <a:t>As</a:t>
                      </a:r>
                      <a:endParaRPr lang="en-US" sz="1200" b="0" baseline="0" dirty="0"/>
                    </a:p>
                  </a:txBody>
                  <a:tcPr/>
                </a:tc>
                <a:tc>
                  <a:txBody>
                    <a:bodyPr/>
                    <a:lstStyle/>
                    <a:p>
                      <a:pPr algn="ctr"/>
                      <a:endParaRPr lang="en-US" sz="1200" b="1" baseline="0" dirty="0"/>
                    </a:p>
                  </a:txBody>
                  <a:tcPr/>
                </a:tc>
              </a:tr>
              <a:tr h="352620">
                <a:tc>
                  <a:txBody>
                    <a:bodyPr/>
                    <a:lstStyle/>
                    <a:p>
                      <a:r>
                        <a:rPr lang="en-US" sz="1200" dirty="0" smtClean="0"/>
                        <a:t>Resistance</a:t>
                      </a:r>
                      <a:endParaRPr lang="en-US" sz="1200" dirty="0"/>
                    </a:p>
                  </a:txBody>
                  <a:tcPr/>
                </a:tc>
                <a:tc>
                  <a:txBody>
                    <a:bodyPr/>
                    <a:lstStyle/>
                    <a:p>
                      <a:pPr algn="ctr"/>
                      <a:r>
                        <a:rPr lang="en-US" sz="1200" b="1" i="1" dirty="0" smtClean="0"/>
                        <a:t>R</a:t>
                      </a:r>
                      <a:endParaRPr lang="en-US" sz="1200" b="1" i="1" dirty="0"/>
                    </a:p>
                  </a:txBody>
                  <a:tcPr/>
                </a:tc>
                <a:tc>
                  <a:txBody>
                    <a:bodyPr/>
                    <a:lstStyle/>
                    <a:p>
                      <a:r>
                        <a:rPr lang="en-US" sz="1200" dirty="0" smtClean="0"/>
                        <a:t>ohm</a:t>
                      </a:r>
                      <a:endParaRPr lang="en-US" sz="1200" dirty="0"/>
                    </a:p>
                  </a:txBody>
                  <a:tcPr/>
                </a:tc>
                <a:tc>
                  <a:txBody>
                    <a:bodyPr/>
                    <a:lstStyle/>
                    <a:p>
                      <a:pPr algn="ctr"/>
                      <a:r>
                        <a:rPr lang="el-GR" sz="1200" b="1" baseline="0" dirty="0" smtClean="0"/>
                        <a:t>Ω</a:t>
                      </a:r>
                      <a:r>
                        <a:rPr lang="en-US" sz="1200" b="1" baseline="0" dirty="0" smtClean="0"/>
                        <a:t>  or  </a:t>
                      </a:r>
                      <a:r>
                        <a:rPr lang="en-US" sz="1200" b="0" baseline="0" dirty="0" smtClean="0"/>
                        <a:t>kg/(s</a:t>
                      </a:r>
                      <a:r>
                        <a:rPr lang="en-US" sz="1200" b="0" baseline="30000" dirty="0" smtClean="0"/>
                        <a:t>3</a:t>
                      </a:r>
                      <a:r>
                        <a:rPr lang="en-US" sz="1200" b="0" baseline="0" dirty="0" smtClean="0"/>
                        <a:t>A</a:t>
                      </a:r>
                      <a:r>
                        <a:rPr lang="en-US" sz="1200" b="0" baseline="30000" dirty="0" smtClean="0"/>
                        <a:t>2</a:t>
                      </a:r>
                      <a:r>
                        <a:rPr lang="en-US" sz="1200" b="0" baseline="0" dirty="0" smtClean="0"/>
                        <a:t>)</a:t>
                      </a:r>
                      <a:endParaRPr lang="en-US" sz="1200" b="0" baseline="0" dirty="0"/>
                    </a:p>
                  </a:txBody>
                  <a:tcPr/>
                </a:tc>
                <a:tc>
                  <a:txBody>
                    <a:bodyPr/>
                    <a:lstStyle/>
                    <a:p>
                      <a:pPr algn="ctr"/>
                      <a:endParaRPr lang="en-US" sz="1200" b="1" baseline="0" dirty="0"/>
                    </a:p>
                  </a:txBody>
                  <a:tcPr/>
                </a:tc>
              </a:tr>
              <a:tr h="352620">
                <a:tc>
                  <a:txBody>
                    <a:bodyPr/>
                    <a:lstStyle/>
                    <a:p>
                      <a:r>
                        <a:rPr lang="en-US" sz="1200" dirty="0" smtClean="0"/>
                        <a:t>Electromotive force</a:t>
                      </a:r>
                      <a:endParaRPr lang="en-US" sz="1200" dirty="0"/>
                    </a:p>
                  </a:txBody>
                  <a:tcPr/>
                </a:tc>
                <a:tc>
                  <a:txBody>
                    <a:bodyPr/>
                    <a:lstStyle/>
                    <a:p>
                      <a:pPr algn="ctr"/>
                      <a:r>
                        <a:rPr lang="en-US" sz="1200" b="1" i="1" dirty="0" smtClean="0"/>
                        <a:t>E</a:t>
                      </a:r>
                      <a:endParaRPr lang="en-US" sz="1200" b="1" i="1" dirty="0"/>
                    </a:p>
                  </a:txBody>
                  <a:tcPr/>
                </a:tc>
                <a:tc>
                  <a:txBody>
                    <a:bodyPr/>
                    <a:lstStyle/>
                    <a:p>
                      <a:r>
                        <a:rPr lang="en-US" sz="1200" dirty="0" smtClean="0"/>
                        <a:t>volt</a:t>
                      </a:r>
                      <a:endParaRPr lang="en-US" sz="1200" dirty="0"/>
                    </a:p>
                  </a:txBody>
                  <a:tcPr/>
                </a:tc>
                <a:tc>
                  <a:txBody>
                    <a:bodyPr/>
                    <a:lstStyle/>
                    <a:p>
                      <a:pPr algn="ctr"/>
                      <a:r>
                        <a:rPr lang="en-US" sz="1200" b="1" baseline="0" dirty="0" smtClean="0"/>
                        <a:t>V  or  </a:t>
                      </a:r>
                      <a:r>
                        <a:rPr lang="en-US" sz="1200" b="0" baseline="0" dirty="0" smtClean="0"/>
                        <a:t>kg/(s</a:t>
                      </a:r>
                      <a:r>
                        <a:rPr lang="en-US" sz="1200" b="0" baseline="30000" dirty="0" smtClean="0"/>
                        <a:t>3</a:t>
                      </a:r>
                      <a:r>
                        <a:rPr lang="en-US" sz="1200" b="0" baseline="0" dirty="0" smtClean="0"/>
                        <a:t>A)</a:t>
                      </a:r>
                      <a:endParaRPr lang="en-US" sz="1200" b="1" baseline="0" dirty="0"/>
                    </a:p>
                  </a:txBody>
                  <a:tcPr/>
                </a:tc>
                <a:tc>
                  <a:txBody>
                    <a:bodyPr/>
                    <a:lstStyle/>
                    <a:p>
                      <a:pPr algn="ctr"/>
                      <a:endParaRPr lang="en-US" sz="1200" b="1" baseline="0" dirty="0"/>
                    </a:p>
                  </a:txBody>
                  <a:tcPr/>
                </a:tc>
              </a:tr>
              <a:tr h="352620">
                <a:tc>
                  <a:txBody>
                    <a:bodyPr/>
                    <a:lstStyle/>
                    <a:p>
                      <a:r>
                        <a:rPr lang="en-US" sz="1200" dirty="0" smtClean="0"/>
                        <a:t>potential</a:t>
                      </a:r>
                      <a:endParaRPr lang="en-US" sz="1200" dirty="0"/>
                    </a:p>
                  </a:txBody>
                  <a:tcPr/>
                </a:tc>
                <a:tc>
                  <a:txBody>
                    <a:bodyPr/>
                    <a:lstStyle/>
                    <a:p>
                      <a:pPr algn="ctr"/>
                      <a:r>
                        <a:rPr lang="en-US" sz="1200" b="1" i="1" dirty="0" smtClean="0"/>
                        <a:t>V</a:t>
                      </a:r>
                      <a:endParaRPr lang="en-US" sz="1200" b="1" i="1" dirty="0"/>
                    </a:p>
                  </a:txBody>
                  <a:tcPr/>
                </a:tc>
                <a:tc>
                  <a:txBody>
                    <a:bodyPr/>
                    <a:lstStyle/>
                    <a:p>
                      <a:r>
                        <a:rPr lang="en-US" sz="1200" dirty="0" smtClean="0"/>
                        <a:t>volt</a:t>
                      </a:r>
                      <a:endParaRPr lang="en-US" sz="1200" dirty="0"/>
                    </a:p>
                  </a:txBody>
                  <a:tcPr/>
                </a:tc>
                <a:tc>
                  <a:txBody>
                    <a:bodyPr/>
                    <a:lstStyle/>
                    <a:p>
                      <a:pPr algn="ctr"/>
                      <a:r>
                        <a:rPr lang="en-US" sz="1200" b="1" baseline="0" dirty="0" smtClean="0"/>
                        <a:t>V  or  </a:t>
                      </a:r>
                      <a:r>
                        <a:rPr lang="en-US" sz="1200" b="0" baseline="0" dirty="0" smtClean="0"/>
                        <a:t>kg/(s</a:t>
                      </a:r>
                      <a:r>
                        <a:rPr lang="en-US" sz="1200" b="0" baseline="30000" dirty="0" smtClean="0"/>
                        <a:t>3</a:t>
                      </a:r>
                      <a:r>
                        <a:rPr lang="en-US" sz="1200" b="0" baseline="0" dirty="0" smtClean="0"/>
                        <a:t>A)</a:t>
                      </a:r>
                      <a:endParaRPr lang="en-US" sz="1200" b="1" baseline="0" dirty="0"/>
                    </a:p>
                  </a:txBody>
                  <a:tcPr/>
                </a:tc>
                <a:tc>
                  <a:txBody>
                    <a:bodyPr/>
                    <a:lstStyle/>
                    <a:p>
                      <a:pPr algn="ctr"/>
                      <a:endParaRPr lang="en-US" sz="1200" b="1" baseline="0" dirty="0"/>
                    </a:p>
                  </a:txBody>
                  <a:tcPr/>
                </a:tc>
              </a:tr>
            </a:tbl>
          </a:graphicData>
        </a:graphic>
      </p:graphicFrame>
    </p:spTree>
    <p:extLst>
      <p:ext uri="{BB962C8B-B14F-4D97-AF65-F5344CB8AC3E}">
        <p14:creationId xmlns:p14="http://schemas.microsoft.com/office/powerpoint/2010/main" xmlns="" val="2479611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Questions continued</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sz="2400" dirty="0" smtClean="0"/>
              <a:t>Calculate the volume of a rectangular block with dimensions 3.1 cm X 5.5 cm X 2.0 cm, giving your answer to an appropriate number of significant figures.</a:t>
            </a:r>
            <a:br>
              <a:rPr lang="en-US" sz="2400" dirty="0" smtClean="0"/>
            </a:br>
            <a:r>
              <a:rPr lang="en-US" sz="2400" dirty="0" smtClean="0"/>
              <a:t/>
            </a:r>
            <a:br>
              <a:rPr lang="en-US" sz="2400" dirty="0" smtClean="0"/>
            </a:br>
            <a:endParaRPr lang="en-US" sz="2400" dirty="0" smtClean="0"/>
          </a:p>
          <a:p>
            <a:r>
              <a:rPr lang="en-US" sz="2400" dirty="0" smtClean="0"/>
              <a:t>In adding 2.631 m to 6.1 m a pupil wrote the sum as 8.731 m.  What should the pupil have written?</a:t>
            </a:r>
            <a:br>
              <a:rPr lang="en-US" sz="2400" dirty="0" smtClean="0"/>
            </a:br>
            <a:endParaRPr lang="en-US" sz="2400" dirty="0" smtClean="0"/>
          </a:p>
          <a:p>
            <a:endParaRPr lang="en-US" sz="2400" dirty="0"/>
          </a:p>
          <a:p>
            <a:r>
              <a:rPr lang="en-US" sz="2400" dirty="0" smtClean="0"/>
              <a:t>Round off 4.362 m to </a:t>
            </a:r>
            <a:br>
              <a:rPr lang="en-US" sz="2400" dirty="0" smtClean="0"/>
            </a:br>
            <a:r>
              <a:rPr lang="en-US" sz="2400" dirty="0" smtClean="0"/>
              <a:t>one sig fig  =  ________________________ m</a:t>
            </a:r>
            <a:br>
              <a:rPr lang="en-US" sz="2400" dirty="0" smtClean="0"/>
            </a:br>
            <a:r>
              <a:rPr lang="en-US" sz="2400" dirty="0" smtClean="0"/>
              <a:t/>
            </a:r>
            <a:br>
              <a:rPr lang="en-US" sz="2400" dirty="0" smtClean="0"/>
            </a:br>
            <a:r>
              <a:rPr lang="en-US" sz="2400" dirty="0" smtClean="0"/>
              <a:t>two sig fig =  _________________________ m</a:t>
            </a:r>
            <a:br>
              <a:rPr lang="en-US" sz="2400" dirty="0" smtClean="0"/>
            </a:br>
            <a:r>
              <a:rPr lang="en-US" sz="2400" dirty="0" smtClean="0"/>
              <a:t/>
            </a:r>
            <a:br>
              <a:rPr lang="en-US" sz="2400" dirty="0" smtClean="0"/>
            </a:br>
            <a:r>
              <a:rPr lang="en-US" sz="2400" dirty="0" smtClean="0"/>
              <a:t>three sig fig = _________________________ m</a:t>
            </a:r>
            <a:endParaRPr lang="en-US" sz="2400" dirty="0"/>
          </a:p>
        </p:txBody>
      </p:sp>
    </p:spTree>
    <p:extLst>
      <p:ext uri="{BB962C8B-B14F-4D97-AF65-F5344CB8AC3E}">
        <p14:creationId xmlns:p14="http://schemas.microsoft.com/office/powerpoint/2010/main" xmlns="" val="20101540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Questions continued</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sz="2400" dirty="0" smtClean="0"/>
              <a:t>The distance s (in meters) travelled by a car at various times t (in seconds) are shown below.</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Draw graphs of </a:t>
            </a:r>
            <a:br>
              <a:rPr lang="en-US" sz="2400" dirty="0" smtClean="0"/>
            </a:br>
            <a:r>
              <a:rPr lang="en-US" sz="2400" dirty="0" smtClean="0"/>
              <a:t>a.  s   against   t</a:t>
            </a:r>
            <a:br>
              <a:rPr lang="en-US" sz="2400" dirty="0" smtClean="0"/>
            </a:br>
            <a:r>
              <a:rPr lang="en-US" sz="2400" dirty="0" smtClean="0"/>
              <a:t/>
            </a:r>
            <a:br>
              <a:rPr lang="en-US" sz="2400" dirty="0" smtClean="0"/>
            </a:br>
            <a:r>
              <a:rPr lang="en-US" sz="2400" dirty="0" smtClean="0"/>
              <a:t>b.  s  against  t</a:t>
            </a:r>
            <a:r>
              <a:rPr lang="en-US" sz="2400" baseline="30000" dirty="0" smtClean="0"/>
              <a:t>2</a:t>
            </a:r>
            <a:br>
              <a:rPr lang="en-US" sz="2400" baseline="30000" dirty="0" smtClean="0"/>
            </a:br>
            <a:r>
              <a:rPr lang="en-US" sz="2400" baseline="30000" dirty="0" smtClean="0"/>
              <a:t/>
            </a:r>
            <a:br>
              <a:rPr lang="en-US" sz="2400" baseline="30000" dirty="0" smtClean="0"/>
            </a:br>
            <a:r>
              <a:rPr lang="en-US" sz="2400" dirty="0" smtClean="0"/>
              <a:t>What can you conclude?</a:t>
            </a:r>
            <a:endParaRPr lang="en-US" sz="2400" baseline="30000" dirty="0"/>
          </a:p>
        </p:txBody>
      </p:sp>
      <p:graphicFrame>
        <p:nvGraphicFramePr>
          <p:cNvPr id="4" name="Table 3"/>
          <p:cNvGraphicFramePr>
            <a:graphicFrameLocks noGrp="1"/>
          </p:cNvGraphicFramePr>
          <p:nvPr>
            <p:extLst>
              <p:ext uri="{D42A27DB-BD31-4B8C-83A1-F6EECF244321}">
                <p14:modId xmlns:p14="http://schemas.microsoft.com/office/powerpoint/2010/main" xmlns="" val="2816868014"/>
              </p:ext>
            </p:extLst>
          </p:nvPr>
        </p:nvGraphicFramePr>
        <p:xfrm>
          <a:off x="1524001" y="2458720"/>
          <a:ext cx="6095999" cy="7416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r>
                        <a:rPr lang="en-US" sz="1000" i="1" dirty="0" smtClean="0"/>
                        <a:t>t</a:t>
                      </a:r>
                      <a:r>
                        <a:rPr lang="en-US" sz="1000" baseline="0" dirty="0" smtClean="0"/>
                        <a:t>   (s)</a:t>
                      </a:r>
                      <a:endParaRPr lang="en-US" sz="1000" dirty="0"/>
                    </a:p>
                  </a:txBody>
                  <a:tcPr/>
                </a:tc>
                <a:tc>
                  <a:txBody>
                    <a:bodyPr/>
                    <a:lstStyle/>
                    <a:p>
                      <a:r>
                        <a:rPr lang="en-US" sz="1000" dirty="0" smtClean="0"/>
                        <a:t>0</a:t>
                      </a:r>
                      <a:endParaRPr lang="en-US" sz="1000" dirty="0"/>
                    </a:p>
                  </a:txBody>
                  <a:tcPr/>
                </a:tc>
                <a:tc>
                  <a:txBody>
                    <a:bodyPr/>
                    <a:lstStyle/>
                    <a:p>
                      <a:r>
                        <a:rPr lang="en-US" sz="1000" dirty="0" smtClean="0"/>
                        <a:t>1</a:t>
                      </a:r>
                      <a:endParaRPr lang="en-US" sz="1000" dirty="0"/>
                    </a:p>
                  </a:txBody>
                  <a:tcPr/>
                </a:tc>
                <a:tc>
                  <a:txBody>
                    <a:bodyPr/>
                    <a:lstStyle/>
                    <a:p>
                      <a:r>
                        <a:rPr lang="en-US" sz="1000" dirty="0" smtClean="0"/>
                        <a:t>2</a:t>
                      </a:r>
                      <a:endParaRPr lang="en-US" sz="1000" dirty="0"/>
                    </a:p>
                  </a:txBody>
                  <a:tcPr/>
                </a:tc>
                <a:tc>
                  <a:txBody>
                    <a:bodyPr/>
                    <a:lstStyle/>
                    <a:p>
                      <a:r>
                        <a:rPr lang="en-US" sz="1000" dirty="0" smtClean="0"/>
                        <a:t>3</a:t>
                      </a:r>
                      <a:endParaRPr lang="en-US" sz="1000" dirty="0"/>
                    </a:p>
                  </a:txBody>
                  <a:tcPr/>
                </a:tc>
                <a:tc>
                  <a:txBody>
                    <a:bodyPr/>
                    <a:lstStyle/>
                    <a:p>
                      <a:r>
                        <a:rPr lang="en-US" sz="1000" dirty="0" smtClean="0"/>
                        <a:t>4</a:t>
                      </a:r>
                      <a:endParaRPr lang="en-US" sz="1000" dirty="0"/>
                    </a:p>
                  </a:txBody>
                  <a:tcPr/>
                </a:tc>
                <a:tc>
                  <a:txBody>
                    <a:bodyPr/>
                    <a:lstStyle/>
                    <a:p>
                      <a:r>
                        <a:rPr lang="en-US" sz="1000" dirty="0" smtClean="0"/>
                        <a:t>5</a:t>
                      </a:r>
                      <a:endParaRPr lang="en-US" sz="1000" dirty="0"/>
                    </a:p>
                  </a:txBody>
                  <a:tcPr/>
                </a:tc>
              </a:tr>
              <a:tr h="370840">
                <a:tc>
                  <a:txBody>
                    <a:bodyPr/>
                    <a:lstStyle/>
                    <a:p>
                      <a:r>
                        <a:rPr lang="en-US" sz="1000" i="1" dirty="0" smtClean="0"/>
                        <a:t>s</a:t>
                      </a:r>
                      <a:r>
                        <a:rPr lang="en-US" sz="1000" dirty="0" smtClean="0"/>
                        <a:t>  (m)</a:t>
                      </a:r>
                      <a:endParaRPr lang="en-US" sz="1000" dirty="0"/>
                    </a:p>
                  </a:txBody>
                  <a:tcPr/>
                </a:tc>
                <a:tc>
                  <a:txBody>
                    <a:bodyPr/>
                    <a:lstStyle/>
                    <a:p>
                      <a:r>
                        <a:rPr lang="en-US" sz="1000" dirty="0" smtClean="0"/>
                        <a:t>0</a:t>
                      </a:r>
                      <a:endParaRPr lang="en-US" sz="1000" dirty="0"/>
                    </a:p>
                  </a:txBody>
                  <a:tcPr/>
                </a:tc>
                <a:tc>
                  <a:txBody>
                    <a:bodyPr/>
                    <a:lstStyle/>
                    <a:p>
                      <a:r>
                        <a:rPr lang="en-US" sz="1000" dirty="0" smtClean="0"/>
                        <a:t>2</a:t>
                      </a:r>
                      <a:endParaRPr lang="en-US" sz="1000" dirty="0"/>
                    </a:p>
                  </a:txBody>
                  <a:tcPr/>
                </a:tc>
                <a:tc>
                  <a:txBody>
                    <a:bodyPr/>
                    <a:lstStyle/>
                    <a:p>
                      <a:r>
                        <a:rPr lang="en-US" sz="1000" dirty="0" smtClean="0"/>
                        <a:t>8</a:t>
                      </a:r>
                      <a:endParaRPr lang="en-US" sz="1000" dirty="0"/>
                    </a:p>
                  </a:txBody>
                  <a:tcPr/>
                </a:tc>
                <a:tc>
                  <a:txBody>
                    <a:bodyPr/>
                    <a:lstStyle/>
                    <a:p>
                      <a:r>
                        <a:rPr lang="en-US" sz="1000" dirty="0" smtClean="0"/>
                        <a:t>18</a:t>
                      </a:r>
                      <a:endParaRPr lang="en-US" sz="1000" dirty="0"/>
                    </a:p>
                  </a:txBody>
                  <a:tcPr/>
                </a:tc>
                <a:tc>
                  <a:txBody>
                    <a:bodyPr/>
                    <a:lstStyle/>
                    <a:p>
                      <a:r>
                        <a:rPr lang="en-US" sz="1000" dirty="0" smtClean="0"/>
                        <a:t>32</a:t>
                      </a:r>
                      <a:endParaRPr lang="en-US" sz="1000" dirty="0"/>
                    </a:p>
                  </a:txBody>
                  <a:tcPr/>
                </a:tc>
                <a:tc>
                  <a:txBody>
                    <a:bodyPr/>
                    <a:lstStyle/>
                    <a:p>
                      <a:r>
                        <a:rPr lang="en-US" sz="1000" dirty="0" smtClean="0"/>
                        <a:t>50</a:t>
                      </a:r>
                      <a:endParaRPr lang="en-US" sz="1000" dirty="0"/>
                    </a:p>
                  </a:txBody>
                  <a:tcPr/>
                </a:tc>
              </a:tr>
            </a:tbl>
          </a:graphicData>
        </a:graphic>
      </p:graphicFrame>
    </p:spTree>
    <p:extLst>
      <p:ext uri="{BB962C8B-B14F-4D97-AF65-F5344CB8AC3E}">
        <p14:creationId xmlns:p14="http://schemas.microsoft.com/office/powerpoint/2010/main" xmlns="" val="8179699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Measurements</a:t>
            </a:r>
            <a:endParaRPr lang="en-US" dirty="0"/>
          </a:p>
        </p:txBody>
      </p:sp>
    </p:spTree>
    <p:extLst>
      <p:ext uri="{BB962C8B-B14F-4D97-AF65-F5344CB8AC3E}">
        <p14:creationId xmlns:p14="http://schemas.microsoft.com/office/powerpoint/2010/main" xmlns="" val="1214134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Measurements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4000" dirty="0" smtClean="0"/>
              <a:t>We take measurements all of the time, some of which are quite common to us.</a:t>
            </a:r>
          </a:p>
          <a:p>
            <a:endParaRPr lang="en-US" sz="4000" dirty="0" smtClean="0"/>
          </a:p>
          <a:p>
            <a:r>
              <a:rPr lang="en-US" sz="4000" dirty="0" smtClean="0"/>
              <a:t>Common measurements include:</a:t>
            </a:r>
            <a:br>
              <a:rPr lang="en-US" sz="4000" dirty="0" smtClean="0"/>
            </a:br>
            <a:r>
              <a:rPr lang="en-US" sz="4000" dirty="0" smtClean="0"/>
              <a:t>a.  </a:t>
            </a:r>
            <a:r>
              <a:rPr lang="en-US" sz="4000" b="1" dirty="0" smtClean="0">
                <a:solidFill>
                  <a:srgbClr val="FF0066"/>
                </a:solidFill>
              </a:rPr>
              <a:t>Length		</a:t>
            </a:r>
            <a:r>
              <a:rPr lang="en-US" sz="4000" dirty="0" smtClean="0"/>
              <a:t>b.  </a:t>
            </a:r>
            <a:r>
              <a:rPr lang="en-US" sz="4000" b="1" dirty="0" smtClean="0">
                <a:solidFill>
                  <a:srgbClr val="002060"/>
                </a:solidFill>
              </a:rPr>
              <a:t>Time</a:t>
            </a:r>
            <a:br>
              <a:rPr lang="en-US" sz="4000" b="1" dirty="0" smtClean="0">
                <a:solidFill>
                  <a:srgbClr val="002060"/>
                </a:solidFill>
              </a:rPr>
            </a:br>
            <a:r>
              <a:rPr lang="en-US" sz="4000" dirty="0" smtClean="0"/>
              <a:t>c.</a:t>
            </a:r>
            <a:r>
              <a:rPr lang="en-US" sz="4000" b="1" dirty="0" smtClean="0">
                <a:solidFill>
                  <a:srgbClr val="002060"/>
                </a:solidFill>
              </a:rPr>
              <a:t>  </a:t>
            </a:r>
            <a:r>
              <a:rPr lang="en-US" sz="4000" b="1" dirty="0" smtClean="0">
                <a:solidFill>
                  <a:srgbClr val="FFC000"/>
                </a:solidFill>
              </a:rPr>
              <a:t>Mass</a:t>
            </a:r>
            <a:r>
              <a:rPr lang="en-US" sz="4000" b="1" dirty="0" smtClean="0">
                <a:solidFill>
                  <a:srgbClr val="FFFF00"/>
                </a:solidFill>
              </a:rPr>
              <a:t> </a:t>
            </a:r>
            <a:r>
              <a:rPr lang="en-US" sz="4000" b="1" dirty="0" smtClean="0"/>
              <a:t>		</a:t>
            </a:r>
            <a:r>
              <a:rPr lang="en-US" sz="4000" dirty="0" smtClean="0"/>
              <a:t>d.</a:t>
            </a:r>
            <a:r>
              <a:rPr lang="en-US" sz="4000" b="1" dirty="0" smtClean="0"/>
              <a:t>  </a:t>
            </a:r>
            <a:r>
              <a:rPr lang="en-US" sz="4000" b="1" dirty="0" smtClean="0">
                <a:solidFill>
                  <a:srgbClr val="00B050"/>
                </a:solidFill>
              </a:rPr>
              <a:t>Volume</a:t>
            </a:r>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10000"/>
          </a:bodyPr>
          <a:lstStyle/>
          <a:p>
            <a:r>
              <a:rPr lang="en-US" dirty="0" smtClean="0"/>
              <a:t>There are many instruments used to measure length.  </a:t>
            </a:r>
            <a:br>
              <a:rPr lang="en-US" dirty="0" smtClean="0"/>
            </a:br>
            <a:endParaRPr lang="en-US" dirty="0" smtClean="0"/>
          </a:p>
          <a:p>
            <a:r>
              <a:rPr lang="en-US" dirty="0" smtClean="0"/>
              <a:t>In the lab a ruler, tape measure and sound are often used to do so.</a:t>
            </a:r>
          </a:p>
          <a:p>
            <a:endParaRPr lang="en-US" dirty="0" smtClean="0"/>
          </a:p>
          <a:p>
            <a:r>
              <a:rPr lang="en-US" dirty="0" smtClean="0"/>
              <a:t>The correct way to read</a:t>
            </a:r>
            <a:br>
              <a:rPr lang="en-US" dirty="0" smtClean="0"/>
            </a:br>
            <a:r>
              <a:rPr lang="en-US" dirty="0" smtClean="0"/>
              <a:t>a measurement is to look</a:t>
            </a:r>
            <a:br>
              <a:rPr lang="en-US" dirty="0" smtClean="0"/>
            </a:br>
            <a:r>
              <a:rPr lang="en-US" dirty="0" smtClean="0"/>
              <a:t>directly at the instrument</a:t>
            </a:r>
            <a:br>
              <a:rPr lang="en-US" dirty="0" smtClean="0"/>
            </a:br>
            <a:r>
              <a:rPr lang="en-US" dirty="0" smtClean="0"/>
              <a:t>being used to measure it.</a:t>
            </a:r>
          </a:p>
          <a:p>
            <a:endParaRPr lang="en-US" dirty="0" smtClean="0"/>
          </a:p>
          <a:p>
            <a:r>
              <a:rPr lang="en-US" dirty="0" smtClean="0"/>
              <a:t>The SI unit for length is metre, </a:t>
            </a:r>
            <a:r>
              <a:rPr lang="en-US" b="1" dirty="0" smtClean="0"/>
              <a:t>m</a:t>
            </a:r>
            <a:r>
              <a:rPr lang="en-US" dirty="0" smtClean="0"/>
              <a:t>.  However, smaller measurements require smaller units such as, cm, mm, µm  etc.</a:t>
            </a:r>
          </a:p>
        </p:txBody>
      </p:sp>
      <p:pic>
        <p:nvPicPr>
          <p:cNvPr id="25602" name="Picture 2" descr="Image result for correct way to read a ruler and avoid parallax"/>
          <p:cNvPicPr>
            <a:picLocks noChangeAspect="1" noChangeArrowheads="1"/>
          </p:cNvPicPr>
          <p:nvPr/>
        </p:nvPicPr>
        <p:blipFill>
          <a:blip r:embed="rId2" cstate="print"/>
          <a:srcRect/>
          <a:stretch>
            <a:fillRect/>
          </a:stretch>
        </p:blipFill>
        <p:spPr bwMode="auto">
          <a:xfrm>
            <a:off x="5105400" y="2671761"/>
            <a:ext cx="3505200" cy="262890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The following tools may be used to measure length:</a:t>
            </a:r>
            <a:br>
              <a:rPr lang="en-US" dirty="0" smtClean="0"/>
            </a:br>
            <a:r>
              <a:rPr lang="en-US" dirty="0" smtClean="0"/>
              <a:t>a.  ruler</a:t>
            </a:r>
            <a:br>
              <a:rPr lang="en-US" dirty="0" smtClean="0"/>
            </a:br>
            <a:r>
              <a:rPr lang="en-US" dirty="0" smtClean="0"/>
              <a:t/>
            </a:r>
            <a:br>
              <a:rPr lang="en-US" dirty="0" smtClean="0"/>
            </a:br>
            <a:r>
              <a:rPr lang="en-US" dirty="0" smtClean="0"/>
              <a:t>b.  measuring Tape</a:t>
            </a:r>
            <a:br>
              <a:rPr lang="en-US" dirty="0" smtClean="0"/>
            </a:br>
            <a:r>
              <a:rPr lang="en-US" dirty="0" smtClean="0"/>
              <a:t/>
            </a:r>
            <a:br>
              <a:rPr lang="en-US" dirty="0" smtClean="0"/>
            </a:br>
            <a:r>
              <a:rPr lang="en-US" dirty="0" smtClean="0"/>
              <a:t>c.  caliper</a:t>
            </a:r>
            <a:br>
              <a:rPr lang="en-US" dirty="0" smtClean="0"/>
            </a:br>
            <a:r>
              <a:rPr lang="en-US" dirty="0" smtClean="0"/>
              <a:t/>
            </a:r>
            <a:br>
              <a:rPr lang="en-US" dirty="0" smtClean="0"/>
            </a:br>
            <a:r>
              <a:rPr lang="en-US" dirty="0" smtClean="0"/>
              <a:t>d.  micro-screw gauge</a:t>
            </a:r>
            <a:br>
              <a:rPr lang="en-US" dirty="0" smtClean="0"/>
            </a:br>
            <a:r>
              <a:rPr lang="en-US" dirty="0" smtClean="0"/>
              <a:t/>
            </a:r>
            <a:br>
              <a:rPr lang="en-US" dirty="0" smtClean="0"/>
            </a:br>
            <a:r>
              <a:rPr lang="en-US" dirty="0" smtClean="0"/>
              <a:t>e.  Laser</a:t>
            </a:r>
            <a:endParaRPr lang="en-US" dirty="0"/>
          </a:p>
        </p:txBody>
      </p:sp>
      <p:pic>
        <p:nvPicPr>
          <p:cNvPr id="1026" name="Picture 2" descr="Image result for microscrew gauge"/>
          <p:cNvPicPr>
            <a:picLocks noChangeAspect="1" noChangeArrowheads="1"/>
          </p:cNvPicPr>
          <p:nvPr/>
        </p:nvPicPr>
        <p:blipFill>
          <a:blip r:embed="rId2" cstate="print"/>
          <a:srcRect/>
          <a:stretch>
            <a:fillRect/>
          </a:stretch>
        </p:blipFill>
        <p:spPr bwMode="auto">
          <a:xfrm>
            <a:off x="6705600" y="4724400"/>
            <a:ext cx="2141837" cy="990600"/>
          </a:xfrm>
          <a:prstGeom prst="rect">
            <a:avLst/>
          </a:prstGeom>
          <a:noFill/>
        </p:spPr>
      </p:pic>
      <p:pic>
        <p:nvPicPr>
          <p:cNvPr id="1028" name="Picture 4" descr="Related image"/>
          <p:cNvPicPr>
            <a:picLocks noChangeAspect="1" noChangeArrowheads="1"/>
          </p:cNvPicPr>
          <p:nvPr/>
        </p:nvPicPr>
        <p:blipFill>
          <a:blip r:embed="rId3" cstate="print"/>
          <a:srcRect t="28988" b="29030"/>
          <a:stretch>
            <a:fillRect/>
          </a:stretch>
        </p:blipFill>
        <p:spPr bwMode="auto">
          <a:xfrm>
            <a:off x="4641322" y="4953000"/>
            <a:ext cx="1633536" cy="685800"/>
          </a:xfrm>
          <a:prstGeom prst="rect">
            <a:avLst/>
          </a:prstGeom>
          <a:noFill/>
        </p:spPr>
      </p:pic>
      <p:pic>
        <p:nvPicPr>
          <p:cNvPr id="1030" name="Picture 6" descr="Image result for measuring tape"/>
          <p:cNvPicPr>
            <a:picLocks noChangeAspect="1" noChangeArrowheads="1"/>
          </p:cNvPicPr>
          <p:nvPr/>
        </p:nvPicPr>
        <p:blipFill>
          <a:blip r:embed="rId4" cstate="print"/>
          <a:srcRect l="5258" t="7213" r="5349" b="13442"/>
          <a:stretch>
            <a:fillRect/>
          </a:stretch>
        </p:blipFill>
        <p:spPr bwMode="auto">
          <a:xfrm>
            <a:off x="4191000" y="2971800"/>
            <a:ext cx="1295400" cy="838200"/>
          </a:xfrm>
          <a:prstGeom prst="rect">
            <a:avLst/>
          </a:prstGeom>
          <a:noFill/>
        </p:spPr>
      </p:pic>
      <p:pic>
        <p:nvPicPr>
          <p:cNvPr id="1032" name="Picture 8" descr="Image result for measuring tape"/>
          <p:cNvPicPr>
            <a:picLocks noChangeAspect="1" noChangeArrowheads="1"/>
          </p:cNvPicPr>
          <p:nvPr/>
        </p:nvPicPr>
        <p:blipFill>
          <a:blip r:embed="rId5" cstate="print"/>
          <a:srcRect/>
          <a:stretch>
            <a:fillRect/>
          </a:stretch>
        </p:blipFill>
        <p:spPr bwMode="auto">
          <a:xfrm>
            <a:off x="5867400" y="2971800"/>
            <a:ext cx="1480265" cy="838200"/>
          </a:xfrm>
          <a:prstGeom prst="rect">
            <a:avLst/>
          </a:prstGeom>
          <a:noFill/>
        </p:spPr>
      </p:pic>
      <p:pic>
        <p:nvPicPr>
          <p:cNvPr id="1034" name="Picture 10" descr="Image result for plastic ruler"/>
          <p:cNvPicPr>
            <a:picLocks noChangeAspect="1" noChangeArrowheads="1"/>
          </p:cNvPicPr>
          <p:nvPr/>
        </p:nvPicPr>
        <p:blipFill>
          <a:blip r:embed="rId6" cstate="print"/>
          <a:srcRect t="20408" b="22449"/>
          <a:stretch>
            <a:fillRect/>
          </a:stretch>
        </p:blipFill>
        <p:spPr bwMode="auto">
          <a:xfrm>
            <a:off x="2743200" y="2133600"/>
            <a:ext cx="1866900" cy="1066800"/>
          </a:xfrm>
          <a:prstGeom prst="rect">
            <a:avLst/>
          </a:prstGeom>
          <a:noFill/>
        </p:spPr>
      </p:pic>
      <p:pic>
        <p:nvPicPr>
          <p:cNvPr id="1036" name="Picture 12" descr="Image result for calipers"/>
          <p:cNvPicPr>
            <a:picLocks noChangeAspect="1" noChangeArrowheads="1"/>
          </p:cNvPicPr>
          <p:nvPr/>
        </p:nvPicPr>
        <p:blipFill>
          <a:blip r:embed="rId7" cstate="print"/>
          <a:srcRect/>
          <a:stretch>
            <a:fillRect/>
          </a:stretch>
        </p:blipFill>
        <p:spPr bwMode="auto">
          <a:xfrm>
            <a:off x="2895600" y="3886200"/>
            <a:ext cx="1229783" cy="922337"/>
          </a:xfrm>
          <a:prstGeom prst="rect">
            <a:avLst/>
          </a:prstGeom>
          <a:noFill/>
        </p:spPr>
      </p:pic>
      <p:pic>
        <p:nvPicPr>
          <p:cNvPr id="1038" name="Picture 14" descr="Image result for calipers"/>
          <p:cNvPicPr>
            <a:picLocks noChangeAspect="1" noChangeArrowheads="1"/>
          </p:cNvPicPr>
          <p:nvPr/>
        </p:nvPicPr>
        <p:blipFill>
          <a:blip r:embed="rId8" cstate="print"/>
          <a:srcRect/>
          <a:stretch>
            <a:fillRect/>
          </a:stretch>
        </p:blipFill>
        <p:spPr bwMode="auto">
          <a:xfrm>
            <a:off x="4495800" y="3886200"/>
            <a:ext cx="1933356" cy="685800"/>
          </a:xfrm>
          <a:prstGeom prst="rect">
            <a:avLst/>
          </a:prstGeom>
          <a:noFill/>
        </p:spPr>
      </p:pic>
      <p:pic>
        <p:nvPicPr>
          <p:cNvPr id="1040" name="Picture 16" descr="Image result for calipers"/>
          <p:cNvPicPr>
            <a:picLocks noChangeAspect="1" noChangeArrowheads="1"/>
          </p:cNvPicPr>
          <p:nvPr/>
        </p:nvPicPr>
        <p:blipFill>
          <a:blip r:embed="rId9" cstate="print"/>
          <a:srcRect/>
          <a:stretch>
            <a:fillRect/>
          </a:stretch>
        </p:blipFill>
        <p:spPr bwMode="auto">
          <a:xfrm>
            <a:off x="6553200" y="3605225"/>
            <a:ext cx="1676400" cy="1119175"/>
          </a:xfrm>
          <a:prstGeom prst="rect">
            <a:avLst/>
          </a:prstGeom>
          <a:noFill/>
        </p:spPr>
      </p:pic>
      <p:pic>
        <p:nvPicPr>
          <p:cNvPr id="1042" name="Picture 18" descr="Related image"/>
          <p:cNvPicPr>
            <a:picLocks noChangeAspect="1" noChangeArrowheads="1"/>
          </p:cNvPicPr>
          <p:nvPr/>
        </p:nvPicPr>
        <p:blipFill>
          <a:blip r:embed="rId10" cstate="print"/>
          <a:srcRect l="23810" b="14286"/>
          <a:stretch>
            <a:fillRect/>
          </a:stretch>
        </p:blipFill>
        <p:spPr bwMode="auto">
          <a:xfrm>
            <a:off x="2819400" y="5486400"/>
            <a:ext cx="1219200" cy="1371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Length</a:t>
            </a:r>
            <a:br>
              <a:rPr lang="en-US" dirty="0" smtClean="0"/>
            </a:br>
            <a:r>
              <a:rPr lang="en-US" dirty="0" err="1" smtClean="0"/>
              <a:t>Vernier</a:t>
            </a:r>
            <a:r>
              <a:rPr lang="en-US" dirty="0" smtClean="0"/>
              <a:t> Calipers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b="1" dirty="0" err="1" smtClean="0"/>
              <a:t>Vernier</a:t>
            </a:r>
            <a:r>
              <a:rPr lang="en-US" b="1" dirty="0" smtClean="0"/>
              <a:t> calipers</a:t>
            </a:r>
            <a:r>
              <a:rPr lang="en-US" dirty="0" smtClean="0"/>
              <a:t> are often</a:t>
            </a:r>
            <a:br>
              <a:rPr lang="en-US" dirty="0" smtClean="0"/>
            </a:br>
            <a:r>
              <a:rPr lang="en-US" dirty="0" smtClean="0"/>
              <a:t>used to measure the</a:t>
            </a:r>
            <a:br>
              <a:rPr lang="en-US" dirty="0" smtClean="0"/>
            </a:br>
            <a:r>
              <a:rPr lang="en-US" dirty="0" smtClean="0"/>
              <a:t>diameter of round objects.</a:t>
            </a:r>
            <a:br>
              <a:rPr lang="en-US" dirty="0" smtClean="0"/>
            </a:br>
            <a:r>
              <a:rPr lang="en-US" dirty="0" smtClean="0"/>
              <a:t>and very short objects.</a:t>
            </a:r>
            <a:br>
              <a:rPr lang="en-US" dirty="0" smtClean="0"/>
            </a:br>
            <a:endParaRPr lang="en-US" dirty="0" smtClean="0"/>
          </a:p>
          <a:p>
            <a:r>
              <a:rPr lang="en-US" dirty="0" smtClean="0"/>
              <a:t>Lengths are read in units </a:t>
            </a:r>
            <a:br>
              <a:rPr lang="en-US" dirty="0" smtClean="0"/>
            </a:br>
            <a:r>
              <a:rPr lang="en-US" dirty="0" smtClean="0"/>
              <a:t>of millimeters to one</a:t>
            </a:r>
            <a:br>
              <a:rPr lang="en-US" dirty="0" smtClean="0"/>
            </a:br>
            <a:r>
              <a:rPr lang="en-US" dirty="0" smtClean="0"/>
              <a:t>decimal place, 0.1 mm.</a:t>
            </a:r>
            <a:br>
              <a:rPr lang="en-US" dirty="0" smtClean="0"/>
            </a:br>
            <a:endParaRPr lang="en-US" dirty="0" smtClean="0"/>
          </a:p>
          <a:p>
            <a:r>
              <a:rPr lang="en-US" dirty="0" smtClean="0"/>
              <a:t>What is the diameter of the</a:t>
            </a:r>
            <a:br>
              <a:rPr lang="en-US" dirty="0" smtClean="0"/>
            </a:br>
            <a:r>
              <a:rPr lang="en-US" dirty="0" smtClean="0"/>
              <a:t>rod in the figures:</a:t>
            </a:r>
            <a:br>
              <a:rPr lang="en-US" dirty="0" smtClean="0"/>
            </a:br>
            <a:r>
              <a:rPr lang="en-US" dirty="0" smtClean="0"/>
              <a:t>b.  _______________ and</a:t>
            </a:r>
            <a:br>
              <a:rPr lang="en-US" dirty="0" smtClean="0"/>
            </a:br>
            <a:r>
              <a:rPr lang="en-US" dirty="0" smtClean="0"/>
              <a:t/>
            </a:r>
            <a:br>
              <a:rPr lang="en-US" dirty="0" smtClean="0"/>
            </a:br>
            <a:r>
              <a:rPr lang="en-US" dirty="0" smtClean="0"/>
              <a:t>c.  _______________</a:t>
            </a:r>
          </a:p>
          <a:p>
            <a:endParaRPr lang="en-US" dirty="0" smtClean="0"/>
          </a:p>
          <a:p>
            <a:endParaRPr lang="en-US" dirty="0"/>
          </a:p>
        </p:txBody>
      </p:sp>
      <p:pic>
        <p:nvPicPr>
          <p:cNvPr id="4" name="Picture 3" descr="Vernier Caliper.jpg"/>
          <p:cNvPicPr>
            <a:picLocks noChangeAspect="1"/>
          </p:cNvPicPr>
          <p:nvPr/>
        </p:nvPicPr>
        <p:blipFill>
          <a:blip r:embed="rId2" cstate="print"/>
          <a:srcRect l="52876" t="13938" r="9739" b="48889"/>
          <a:stretch>
            <a:fillRect/>
          </a:stretch>
        </p:blipFill>
        <p:spPr>
          <a:xfrm>
            <a:off x="5294811" y="1752600"/>
            <a:ext cx="3849189" cy="4953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5410200"/>
          </a:xfrm>
        </p:spPr>
        <p:txBody>
          <a:bodyPr>
            <a:normAutofit fontScale="92500" lnSpcReduction="20000"/>
          </a:bodyPr>
          <a:lstStyle/>
          <a:p>
            <a:r>
              <a:rPr lang="en-US" sz="2400" b="1" dirty="0" smtClean="0"/>
              <a:t>Micrometer screw gauges </a:t>
            </a:r>
            <a:r>
              <a:rPr lang="en-US" sz="2400" dirty="0" smtClean="0"/>
              <a:t>measure</a:t>
            </a:r>
            <a:br>
              <a:rPr lang="en-US" sz="2400" dirty="0" smtClean="0"/>
            </a:br>
            <a:r>
              <a:rPr lang="en-US" sz="2400" dirty="0" smtClean="0"/>
              <a:t>very small lengths such as the </a:t>
            </a:r>
            <a:br>
              <a:rPr lang="en-US" sz="2400" dirty="0" smtClean="0"/>
            </a:br>
            <a:r>
              <a:rPr lang="en-US" sz="2400" dirty="0" smtClean="0"/>
              <a:t>diameter of a wire.</a:t>
            </a:r>
          </a:p>
          <a:p>
            <a:endParaRPr lang="en-US" sz="2400" b="1" dirty="0" smtClean="0"/>
          </a:p>
          <a:p>
            <a:r>
              <a:rPr lang="en-US" sz="2400" dirty="0" smtClean="0"/>
              <a:t>The reading is taken when the</a:t>
            </a:r>
            <a:br>
              <a:rPr lang="en-US" sz="2400" dirty="0" smtClean="0"/>
            </a:br>
            <a:r>
              <a:rPr lang="en-US" sz="2400" dirty="0" smtClean="0"/>
              <a:t>ratchet turns without closing the</a:t>
            </a:r>
            <a:br>
              <a:rPr lang="en-US" sz="2400" dirty="0" smtClean="0"/>
            </a:br>
            <a:r>
              <a:rPr lang="en-US" sz="2400" dirty="0" smtClean="0"/>
              <a:t>jaws.</a:t>
            </a:r>
          </a:p>
          <a:p>
            <a:endParaRPr lang="en-US" sz="2400" dirty="0" smtClean="0"/>
          </a:p>
          <a:p>
            <a:r>
              <a:rPr lang="en-US" sz="2400" dirty="0" smtClean="0"/>
              <a:t>The micrometer uses units of </a:t>
            </a:r>
            <a:br>
              <a:rPr lang="en-US" sz="2400" dirty="0" smtClean="0"/>
            </a:br>
            <a:r>
              <a:rPr lang="en-US" sz="2400" dirty="0" smtClean="0"/>
              <a:t>millimeters and gives readings </a:t>
            </a:r>
            <a:br>
              <a:rPr lang="en-US" sz="2400" dirty="0" smtClean="0"/>
            </a:br>
            <a:r>
              <a:rPr lang="en-US" sz="2400" dirty="0" smtClean="0"/>
              <a:t>to two decimal places, 0.01 mm.</a:t>
            </a:r>
            <a:br>
              <a:rPr lang="en-US" sz="2400" dirty="0" smtClean="0"/>
            </a:br>
            <a:endParaRPr lang="en-US" sz="2400" dirty="0" smtClean="0"/>
          </a:p>
          <a:p>
            <a:r>
              <a:rPr lang="en-US" sz="2400" dirty="0" smtClean="0"/>
              <a:t>The thickness, </a:t>
            </a:r>
            <a:r>
              <a:rPr lang="en-US" sz="2400" b="1" dirty="0" smtClean="0">
                <a:solidFill>
                  <a:srgbClr val="FF0066"/>
                </a:solidFill>
              </a:rPr>
              <a:t>t</a:t>
            </a:r>
            <a:r>
              <a:rPr lang="en-US" sz="2400" dirty="0" smtClean="0"/>
              <a:t>, of the object shown in the picture may be found by the following:</a:t>
            </a:r>
            <a:br>
              <a:rPr lang="en-US" sz="2400" dirty="0" smtClean="0"/>
            </a:br>
            <a:r>
              <a:rPr lang="en-US" sz="2400" dirty="0" smtClean="0"/>
              <a:t/>
            </a:r>
            <a:br>
              <a:rPr lang="en-US" sz="2400" dirty="0" smtClean="0"/>
            </a:br>
            <a:r>
              <a:rPr lang="en-US" sz="2400" dirty="0" smtClean="0"/>
              <a:t>2.5 mm on shaft scale  +  33 divisions on drum scale  =  2.5 +  (33 X 0.01)  =  ________________mm</a:t>
            </a:r>
            <a:br>
              <a:rPr lang="en-US" sz="2400" dirty="0" smtClean="0"/>
            </a:br>
            <a:r>
              <a:rPr lang="en-US" sz="1200" dirty="0" smtClean="0"/>
              <a:t/>
            </a:r>
            <a:br>
              <a:rPr lang="en-US" sz="1200" dirty="0" smtClean="0"/>
            </a:br>
            <a:endParaRPr lang="en-US" sz="1200" dirty="0" smtClean="0"/>
          </a:p>
          <a:p>
            <a:endParaRPr lang="en-US" sz="1200"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46726" t="75238" r="10488" b="7461"/>
          <a:stretch/>
        </p:blipFill>
        <p:spPr>
          <a:xfrm rot="10800000">
            <a:off x="5005736" y="1895669"/>
            <a:ext cx="4127378" cy="2295331"/>
          </a:xfrm>
          <a:prstGeom prst="rect">
            <a:avLst/>
          </a:prstGeom>
        </p:spPr>
      </p:pic>
      <p:sp>
        <p:nvSpPr>
          <p:cNvPr id="4" name="Title 1"/>
          <p:cNvSpPr>
            <a:spLocks noGrp="1"/>
          </p:cNvSpPr>
          <p:nvPr>
            <p:ph type="title"/>
          </p:nvPr>
        </p:nvSpPr>
        <p:spPr>
          <a:xfrm>
            <a:off x="457200" y="152400"/>
            <a:ext cx="8229600" cy="1143000"/>
          </a:xfrm>
        </p:spPr>
        <p:txBody>
          <a:bodyPr>
            <a:normAutofit fontScale="90000"/>
          </a:bodyPr>
          <a:lstStyle/>
          <a:p>
            <a:r>
              <a:rPr lang="en-US" dirty="0" smtClean="0"/>
              <a:t>Length</a:t>
            </a:r>
            <a:br>
              <a:rPr lang="en-US" dirty="0" smtClean="0"/>
            </a:br>
            <a:r>
              <a:rPr lang="en-US" dirty="0" smtClean="0"/>
              <a:t>Micrometer Screw Gauge</a:t>
            </a:r>
            <a:endParaRPr lang="en-US" dirty="0"/>
          </a:p>
        </p:txBody>
      </p:sp>
    </p:spTree>
    <p:extLst>
      <p:ext uri="{BB962C8B-B14F-4D97-AF65-F5344CB8AC3E}">
        <p14:creationId xmlns:p14="http://schemas.microsoft.com/office/powerpoint/2010/main" xmlns="" val="35707086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Length</a:t>
            </a:r>
            <a:br>
              <a:rPr lang="en-US" dirty="0" smtClean="0"/>
            </a:br>
            <a:r>
              <a:rPr lang="en-US" dirty="0" smtClean="0"/>
              <a:t>Area of a Square &amp; of a Rectangle</a:t>
            </a:r>
            <a:endParaRPr lang="en-US" dirty="0"/>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dirty="0" smtClean="0"/>
              <a:t>Length can be used to determine</a:t>
            </a:r>
            <a:br>
              <a:rPr lang="en-US" dirty="0" smtClean="0"/>
            </a:br>
            <a:r>
              <a:rPr lang="en-US" dirty="0" smtClean="0"/>
              <a:t>the area of regular and irregularly</a:t>
            </a:r>
            <a:br>
              <a:rPr lang="en-US" dirty="0" smtClean="0"/>
            </a:br>
            <a:r>
              <a:rPr lang="en-US" dirty="0" smtClean="0"/>
              <a:t>shaped objects.</a:t>
            </a:r>
            <a:br>
              <a:rPr lang="en-US" dirty="0" smtClean="0"/>
            </a:br>
            <a:endParaRPr lang="en-US" dirty="0" smtClean="0"/>
          </a:p>
          <a:p>
            <a:r>
              <a:rPr lang="en-US" dirty="0" smtClean="0"/>
              <a:t>The SI unit of area is the square</a:t>
            </a:r>
            <a:br>
              <a:rPr lang="en-US" dirty="0" smtClean="0"/>
            </a:br>
            <a:r>
              <a:rPr lang="en-US" dirty="0" smtClean="0"/>
              <a:t>metre (m</a:t>
            </a:r>
            <a:r>
              <a:rPr lang="en-US" baseline="30000" dirty="0" smtClean="0"/>
              <a:t>2</a:t>
            </a:r>
            <a:r>
              <a:rPr lang="en-US" dirty="0" smtClean="0"/>
              <a:t>). </a:t>
            </a:r>
            <a:br>
              <a:rPr lang="en-US" dirty="0" smtClean="0"/>
            </a:br>
            <a:endParaRPr lang="en-US" dirty="0" smtClean="0"/>
          </a:p>
          <a:p>
            <a:r>
              <a:rPr lang="en-US" dirty="0" smtClean="0"/>
              <a:t>Regular shaped objects include</a:t>
            </a:r>
            <a:br>
              <a:rPr lang="en-US" dirty="0" smtClean="0"/>
            </a:br>
            <a:r>
              <a:rPr lang="en-US" dirty="0" smtClean="0"/>
              <a:t>squares, rectangles, triangles,</a:t>
            </a:r>
            <a:br>
              <a:rPr lang="en-US" dirty="0" smtClean="0"/>
            </a:br>
            <a:r>
              <a:rPr lang="en-US" dirty="0" smtClean="0"/>
              <a:t>circles etc.</a:t>
            </a:r>
            <a:br>
              <a:rPr lang="en-US" dirty="0" smtClean="0"/>
            </a:br>
            <a:r>
              <a:rPr lang="en-US" dirty="0" smtClean="0"/>
              <a:t> </a:t>
            </a:r>
          </a:p>
          <a:p>
            <a:r>
              <a:rPr lang="en-US" dirty="0" smtClean="0"/>
              <a:t>The area of a square and a rectangle can be found using the formula:</a:t>
            </a:r>
            <a:br>
              <a:rPr lang="en-US" dirty="0" smtClean="0"/>
            </a:br>
            <a:r>
              <a:rPr lang="en-US" b="1" dirty="0" smtClean="0"/>
              <a:t>length × width</a:t>
            </a:r>
          </a:p>
          <a:p>
            <a:endParaRPr lang="en-US" dirty="0" smtClean="0"/>
          </a:p>
          <a:p>
            <a:r>
              <a:rPr lang="en-US" dirty="0" smtClean="0"/>
              <a:t>A square with sides of 1 cm can be found by applying the formula given above:</a:t>
            </a:r>
            <a:br>
              <a:rPr lang="en-US" dirty="0" smtClean="0"/>
            </a:br>
            <a:r>
              <a:rPr lang="en-US" b="1" dirty="0" smtClean="0"/>
              <a:t>1 cm  X  1 cm  =  1 cm</a:t>
            </a:r>
            <a:r>
              <a:rPr lang="en-US" b="1" baseline="30000" dirty="0" smtClean="0"/>
              <a:t>2</a:t>
            </a:r>
            <a:endParaRPr lang="en-US" b="1" dirty="0" smtClean="0"/>
          </a:p>
          <a:p>
            <a:endParaRPr lang="en-US" dirty="0" smtClean="0"/>
          </a:p>
          <a:p>
            <a:r>
              <a:rPr lang="en-US" b="1" dirty="0" smtClean="0"/>
              <a:t>What is the area of a rectangle with a length of 4 cm and a width of 3 </a:t>
            </a:r>
            <a:br>
              <a:rPr lang="en-US" b="1" dirty="0" smtClean="0"/>
            </a:br>
            <a:r>
              <a:rPr lang="en-US" b="1" dirty="0" smtClean="0"/>
              <a:t/>
            </a:r>
            <a:br>
              <a:rPr lang="en-US" b="1" dirty="0" smtClean="0"/>
            </a:br>
            <a:r>
              <a:rPr lang="en-US" b="1" dirty="0" smtClean="0"/>
              <a:t>cm?</a:t>
            </a:r>
            <a:r>
              <a:rPr lang="en-US" dirty="0" smtClean="0"/>
              <a:t>  _______________</a:t>
            </a:r>
          </a:p>
        </p:txBody>
      </p:sp>
      <p:pic>
        <p:nvPicPr>
          <p:cNvPr id="23554" name="Picture 2" descr="Image result for area of a square and rectangle"/>
          <p:cNvPicPr>
            <a:picLocks noChangeAspect="1" noChangeArrowheads="1"/>
          </p:cNvPicPr>
          <p:nvPr/>
        </p:nvPicPr>
        <p:blipFill>
          <a:blip r:embed="rId2" cstate="print"/>
          <a:srcRect l="1183" t="2888" r="59763" b="4693"/>
          <a:stretch>
            <a:fillRect/>
          </a:stretch>
        </p:blipFill>
        <p:spPr bwMode="auto">
          <a:xfrm>
            <a:off x="4495800" y="2133600"/>
            <a:ext cx="1752600" cy="1699491"/>
          </a:xfrm>
          <a:prstGeom prst="rect">
            <a:avLst/>
          </a:prstGeom>
          <a:noFill/>
        </p:spPr>
      </p:pic>
      <p:pic>
        <p:nvPicPr>
          <p:cNvPr id="5" name="Picture 2" descr="Image result for area of a square and rectangle"/>
          <p:cNvPicPr>
            <a:picLocks noChangeAspect="1" noChangeArrowheads="1"/>
          </p:cNvPicPr>
          <p:nvPr/>
        </p:nvPicPr>
        <p:blipFill>
          <a:blip r:embed="rId2" cstate="print"/>
          <a:srcRect l="49704" t="8664" r="2959" b="7581"/>
          <a:stretch>
            <a:fillRect/>
          </a:stretch>
        </p:blipFill>
        <p:spPr bwMode="auto">
          <a:xfrm>
            <a:off x="6629400" y="2286000"/>
            <a:ext cx="2102069" cy="1524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Length</a:t>
            </a:r>
            <a:br>
              <a:rPr lang="en-US" dirty="0" smtClean="0"/>
            </a:br>
            <a:r>
              <a:rPr lang="en-US" dirty="0" smtClean="0"/>
              <a:t>Area of a Circle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area of a circle can be calculated from the formula  </a:t>
            </a:r>
            <a:r>
              <a:rPr lang="el-GR" sz="4000" b="1" dirty="0" smtClean="0"/>
              <a:t>π</a:t>
            </a:r>
            <a:r>
              <a:rPr lang="en-US" sz="4000" b="1" dirty="0" smtClean="0"/>
              <a:t>r</a:t>
            </a:r>
            <a:r>
              <a:rPr lang="en-US" sz="4000" b="1" baseline="30000" dirty="0" smtClean="0"/>
              <a:t>2</a:t>
            </a:r>
            <a:r>
              <a:rPr lang="en-US" dirty="0" smtClean="0"/>
              <a:t>.  </a:t>
            </a:r>
          </a:p>
          <a:p>
            <a:r>
              <a:rPr lang="el-GR" sz="4000" b="1" dirty="0" smtClean="0"/>
              <a:t>π</a:t>
            </a:r>
            <a:r>
              <a:rPr lang="en-US" dirty="0" smtClean="0"/>
              <a:t> = 22/7  or 3.14</a:t>
            </a:r>
          </a:p>
          <a:p>
            <a:endParaRPr lang="en-US" dirty="0" smtClean="0"/>
          </a:p>
          <a:p>
            <a:r>
              <a:rPr lang="en-US" b="1" dirty="0" smtClean="0"/>
              <a:t>r</a:t>
            </a:r>
            <a:r>
              <a:rPr lang="en-US" dirty="0" smtClean="0"/>
              <a:t> = The radius of the circle.</a:t>
            </a:r>
            <a:br>
              <a:rPr lang="en-US" dirty="0" smtClean="0"/>
            </a:br>
            <a:r>
              <a:rPr lang="en-US" dirty="0" smtClean="0"/>
              <a:t>It is half the reading of the</a:t>
            </a:r>
            <a:br>
              <a:rPr lang="en-US" dirty="0" smtClean="0"/>
            </a:br>
            <a:r>
              <a:rPr lang="en-US" dirty="0" smtClean="0"/>
              <a:t>circle’s diameter.</a:t>
            </a:r>
          </a:p>
          <a:p>
            <a:endParaRPr lang="en-US" dirty="0" smtClean="0"/>
          </a:p>
          <a:p>
            <a:r>
              <a:rPr lang="en-US" b="1" dirty="0" smtClean="0"/>
              <a:t>What is the area of a circle that has a diameter of 4 cm?</a:t>
            </a:r>
          </a:p>
          <a:p>
            <a:endParaRPr lang="en-US" dirty="0"/>
          </a:p>
        </p:txBody>
      </p:sp>
      <p:pic>
        <p:nvPicPr>
          <p:cNvPr id="80898" name="Picture 2" descr="Image result for area of a circle"/>
          <p:cNvPicPr>
            <a:picLocks noChangeAspect="1" noChangeArrowheads="1"/>
          </p:cNvPicPr>
          <p:nvPr/>
        </p:nvPicPr>
        <p:blipFill>
          <a:blip r:embed="rId2" cstate="print"/>
          <a:srcRect r="51247"/>
          <a:stretch>
            <a:fillRect/>
          </a:stretch>
        </p:blipFill>
        <p:spPr bwMode="auto">
          <a:xfrm>
            <a:off x="5334000" y="2258032"/>
            <a:ext cx="3044825" cy="30759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US" sz="3500" b="1" dirty="0" smtClean="0"/>
              <a:t>Dimensionless Quantities</a:t>
            </a:r>
          </a:p>
          <a:p>
            <a:endParaRPr lang="en-US" sz="1200" b="1" dirty="0" smtClean="0"/>
          </a:p>
          <a:p>
            <a:r>
              <a:rPr lang="en-US" dirty="0" smtClean="0"/>
              <a:t>Dimensionless quantities  do </a:t>
            </a:r>
            <a:r>
              <a:rPr lang="en-US" b="1" dirty="0" smtClean="0"/>
              <a:t>NOT</a:t>
            </a:r>
            <a:r>
              <a:rPr lang="en-US" dirty="0" smtClean="0"/>
              <a:t> have units.  </a:t>
            </a:r>
          </a:p>
          <a:p>
            <a:endParaRPr lang="en-US" dirty="0" smtClean="0"/>
          </a:p>
          <a:p>
            <a:r>
              <a:rPr lang="en-US" dirty="0" smtClean="0"/>
              <a:t>Two examples of dimensionless quantities are:  </a:t>
            </a:r>
            <a:br>
              <a:rPr lang="en-US" dirty="0" smtClean="0"/>
            </a:br>
            <a:r>
              <a:rPr lang="en-US" dirty="0" smtClean="0"/>
              <a:t/>
            </a:r>
            <a:br>
              <a:rPr lang="en-US" dirty="0" smtClean="0"/>
            </a:br>
            <a:r>
              <a:rPr lang="en-US" dirty="0" smtClean="0"/>
              <a:t>1.  </a:t>
            </a:r>
            <a:r>
              <a:rPr lang="en-US" b="1" dirty="0" smtClean="0"/>
              <a:t>relative density</a:t>
            </a:r>
            <a:r>
              <a:rPr lang="en-US" dirty="0" smtClean="0"/>
              <a:t>, </a:t>
            </a:r>
            <a:r>
              <a:rPr lang="el-GR" dirty="0" smtClean="0"/>
              <a:t>ρ</a:t>
            </a:r>
            <a:r>
              <a:rPr lang="en-US" baseline="-25000" dirty="0" smtClean="0"/>
              <a:t>r</a:t>
            </a:r>
            <a:r>
              <a:rPr lang="en-US" dirty="0" smtClean="0"/>
              <a:t> </a:t>
            </a:r>
            <a:br>
              <a:rPr lang="en-US" dirty="0" smtClean="0"/>
            </a:br>
            <a:r>
              <a:rPr lang="en-US" dirty="0" smtClean="0"/>
              <a:t/>
            </a:r>
            <a:br>
              <a:rPr lang="en-US" dirty="0" smtClean="0"/>
            </a:br>
            <a:r>
              <a:rPr lang="en-US" dirty="0" smtClean="0"/>
              <a:t>2.  </a:t>
            </a:r>
            <a:r>
              <a:rPr lang="en-US" b="1" dirty="0" smtClean="0"/>
              <a:t>magnification</a:t>
            </a:r>
            <a:r>
              <a:rPr lang="en-US" dirty="0" smtClean="0"/>
              <a:t>, m</a:t>
            </a:r>
            <a:br>
              <a:rPr lang="en-US" dirty="0" smtClean="0"/>
            </a:br>
            <a:r>
              <a:rPr lang="en-US" dirty="0" smtClean="0"/>
              <a:t/>
            </a:r>
            <a:br>
              <a:rPr lang="en-US" dirty="0" smtClean="0"/>
            </a:br>
            <a:r>
              <a:rPr lang="en-US" dirty="0" smtClean="0"/>
              <a:t>and </a:t>
            </a:r>
            <a:br>
              <a:rPr lang="en-US" dirty="0" smtClean="0"/>
            </a:br>
            <a:r>
              <a:rPr lang="en-US" dirty="0" smtClean="0"/>
              <a:t/>
            </a:r>
            <a:br>
              <a:rPr lang="en-US" dirty="0" smtClean="0"/>
            </a:br>
            <a:r>
              <a:rPr lang="en-US" dirty="0" smtClean="0"/>
              <a:t>3.  </a:t>
            </a:r>
            <a:r>
              <a:rPr lang="en-US" b="1" dirty="0" smtClean="0"/>
              <a:t>refractive index</a:t>
            </a:r>
            <a:r>
              <a:rPr lang="en-US" dirty="0" smtClean="0"/>
              <a:t>, n.</a:t>
            </a:r>
            <a:endParaRPr lang="en-US" b="1" dirty="0" smtClean="0"/>
          </a:p>
          <a:p>
            <a:pPr algn="ctr">
              <a:buNone/>
            </a:pPr>
            <a:r>
              <a:rPr lang="en-US" sz="1200" dirty="0" smtClean="0"/>
              <a:t/>
            </a:r>
            <a:br>
              <a:rPr lang="en-US" sz="1200" dirty="0" smtClean="0"/>
            </a:br>
            <a:endParaRPr lang="en-US" sz="1200" b="1" dirty="0" smtClean="0"/>
          </a:p>
        </p:txBody>
      </p:sp>
    </p:spTree>
    <p:extLst>
      <p:ext uri="{BB962C8B-B14F-4D97-AF65-F5344CB8AC3E}">
        <p14:creationId xmlns:p14="http://schemas.microsoft.com/office/powerpoint/2010/main" xmlns="" val="978579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a:t>
            </a:r>
            <a:br>
              <a:rPr lang="en-US" dirty="0" smtClean="0"/>
            </a:br>
            <a:r>
              <a:rPr lang="en-US" dirty="0" smtClean="0"/>
              <a:t>Irregular Shaped Object</a:t>
            </a:r>
            <a:endParaRPr lang="en-US" dirty="0"/>
          </a:p>
        </p:txBody>
      </p:sp>
      <p:sp>
        <p:nvSpPr>
          <p:cNvPr id="5" name="Content Placeholder 4"/>
          <p:cNvSpPr>
            <a:spLocks noGrp="1"/>
          </p:cNvSpPr>
          <p:nvPr>
            <p:ph idx="1"/>
          </p:nvPr>
        </p:nvSpPr>
        <p:spPr>
          <a:xfrm>
            <a:off x="457200" y="1600200"/>
            <a:ext cx="8229600" cy="5105400"/>
          </a:xfrm>
        </p:spPr>
        <p:txBody>
          <a:bodyPr>
            <a:normAutofit fontScale="85000" lnSpcReduction="20000"/>
          </a:bodyPr>
          <a:lstStyle/>
          <a:p>
            <a:r>
              <a:rPr lang="en-US" dirty="0" smtClean="0"/>
              <a:t>An estimate of the area of an irregular shape can</a:t>
            </a:r>
            <a:br>
              <a:rPr lang="en-US" dirty="0" smtClean="0"/>
            </a:br>
            <a:r>
              <a:rPr lang="en-US" dirty="0" smtClean="0"/>
              <a:t>be made by dividing it up into squares, each of </a:t>
            </a:r>
            <a:br>
              <a:rPr lang="en-US" dirty="0" smtClean="0"/>
            </a:br>
            <a:r>
              <a:rPr lang="en-US" dirty="0" smtClean="0"/>
              <a:t>area 1cm</a:t>
            </a:r>
            <a:r>
              <a:rPr lang="en-US" baseline="30000" dirty="0" smtClean="0"/>
              <a:t>2</a:t>
            </a:r>
            <a:r>
              <a:rPr lang="en-US" dirty="0" smtClean="0"/>
              <a:t>.</a:t>
            </a:r>
            <a:br>
              <a:rPr lang="en-US" dirty="0" smtClean="0"/>
            </a:br>
            <a:endParaRPr lang="en-US" dirty="0" smtClean="0"/>
          </a:p>
          <a:p>
            <a:r>
              <a:rPr lang="en-US" dirty="0" smtClean="0"/>
              <a:t>Incomplete squares </a:t>
            </a:r>
            <a:br>
              <a:rPr lang="en-US" dirty="0" smtClean="0"/>
            </a:br>
            <a:r>
              <a:rPr lang="en-US" dirty="0" smtClean="0"/>
              <a:t>having an area of ½ cm</a:t>
            </a:r>
            <a:r>
              <a:rPr lang="en-US" baseline="30000" dirty="0" smtClean="0"/>
              <a:t>2</a:t>
            </a:r>
            <a:r>
              <a:rPr lang="en-US" dirty="0" smtClean="0"/>
              <a:t> </a:t>
            </a:r>
            <a:br>
              <a:rPr lang="en-US" dirty="0" smtClean="0"/>
            </a:br>
            <a:r>
              <a:rPr lang="en-US" dirty="0" smtClean="0"/>
              <a:t>or more are counted as</a:t>
            </a:r>
            <a:br>
              <a:rPr lang="en-US" dirty="0" smtClean="0"/>
            </a:br>
            <a:r>
              <a:rPr lang="en-US" dirty="0" smtClean="0"/>
              <a:t>complete squares and those</a:t>
            </a:r>
            <a:br>
              <a:rPr lang="en-US" dirty="0" smtClean="0"/>
            </a:br>
            <a:r>
              <a:rPr lang="en-US" dirty="0" smtClean="0"/>
              <a:t>of area less than ½ cm</a:t>
            </a:r>
            <a:r>
              <a:rPr lang="en-US" baseline="30000" dirty="0" smtClean="0"/>
              <a:t>2</a:t>
            </a:r>
            <a:br>
              <a:rPr lang="en-US" baseline="30000" dirty="0" smtClean="0"/>
            </a:br>
            <a:r>
              <a:rPr lang="en-US" dirty="0" smtClean="0"/>
              <a:t>are ignored.</a:t>
            </a:r>
          </a:p>
          <a:p>
            <a:endParaRPr lang="en-US" dirty="0" smtClean="0"/>
          </a:p>
          <a:p>
            <a:r>
              <a:rPr lang="en-US" dirty="0" smtClean="0"/>
              <a:t>What is the estimated area of the irregular shaped object in the picture above?  ___________</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8961" t="59841" r="57203" b="20635"/>
          <a:stretch/>
        </p:blipFill>
        <p:spPr>
          <a:xfrm rot="10800000">
            <a:off x="4876800" y="2447246"/>
            <a:ext cx="3733799" cy="2962954"/>
          </a:xfrm>
          <a:prstGeom prst="rect">
            <a:avLst/>
          </a:prstGeom>
          <a:scene3d>
            <a:camera prst="orthographicFront">
              <a:rot lat="0" lon="0" rev="12000"/>
            </a:camera>
            <a:lightRig rig="threePt" dir="t"/>
          </a:scene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a:t>
            </a:r>
            <a:br>
              <a:rPr lang="en-US" dirty="0" smtClean="0"/>
            </a:br>
            <a:r>
              <a:rPr lang="en-US" dirty="0" smtClean="0"/>
              <a:t>Regular Shaped Objects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Volume</a:t>
            </a:r>
            <a:r>
              <a:rPr lang="en-US" dirty="0" smtClean="0"/>
              <a:t> is the amount of space occupied.</a:t>
            </a:r>
          </a:p>
          <a:p>
            <a:endParaRPr lang="en-US" dirty="0" smtClean="0"/>
          </a:p>
          <a:p>
            <a:r>
              <a:rPr lang="en-US" dirty="0" smtClean="0"/>
              <a:t>It is measured in units of cubic meters, </a:t>
            </a:r>
            <a:r>
              <a:rPr lang="en-US" b="1" dirty="0" smtClean="0"/>
              <a:t>m</a:t>
            </a:r>
            <a:r>
              <a:rPr lang="en-US" b="1" baseline="30000" dirty="0" smtClean="0"/>
              <a:t>3</a:t>
            </a:r>
            <a:r>
              <a:rPr lang="en-US" dirty="0" smtClean="0"/>
              <a:t>.</a:t>
            </a:r>
          </a:p>
          <a:p>
            <a:endParaRPr lang="en-US" dirty="0" smtClean="0"/>
          </a:p>
          <a:p>
            <a:r>
              <a:rPr lang="en-US" dirty="0" smtClean="0"/>
              <a:t>For regular shaped objects, such as a block,  its volume may be determined via </a:t>
            </a:r>
            <a:r>
              <a:rPr lang="en-US" b="1" dirty="0" smtClean="0">
                <a:solidFill>
                  <a:srgbClr val="FF0066"/>
                </a:solidFill>
              </a:rPr>
              <a:t>dimensions</a:t>
            </a:r>
            <a:r>
              <a:rPr lang="en-US" dirty="0" smtClean="0"/>
              <a:t> using the formula:  </a:t>
            </a:r>
            <a:br>
              <a:rPr lang="en-US" dirty="0" smtClean="0"/>
            </a:br>
            <a:r>
              <a:rPr lang="en-US" b="1" dirty="0" smtClean="0"/>
              <a:t>length × width × height</a:t>
            </a:r>
          </a:p>
          <a:p>
            <a:endParaRPr lang="en-US" dirty="0" smtClean="0"/>
          </a:p>
          <a:p>
            <a:r>
              <a:rPr lang="en-US" dirty="0" smtClean="0"/>
              <a:t>The volume of other regular shaped objects include those of:</a:t>
            </a:r>
            <a:br>
              <a:rPr lang="en-US" dirty="0" smtClean="0"/>
            </a:br>
            <a:r>
              <a:rPr lang="en-US" b="1" dirty="0" smtClean="0">
                <a:solidFill>
                  <a:srgbClr val="00B050"/>
                </a:solidFill>
              </a:rPr>
              <a:t>a.  Cylinder = </a:t>
            </a:r>
            <a:r>
              <a:rPr lang="el-GR" b="1" dirty="0" smtClean="0">
                <a:solidFill>
                  <a:srgbClr val="00B050"/>
                </a:solidFill>
              </a:rPr>
              <a:t>π</a:t>
            </a:r>
            <a:r>
              <a:rPr lang="en-US" b="1" dirty="0" smtClean="0">
                <a:solidFill>
                  <a:srgbClr val="00B050"/>
                </a:solidFill>
              </a:rPr>
              <a:t> × radius</a:t>
            </a:r>
            <a:r>
              <a:rPr lang="en-US" b="1" baseline="30000" dirty="0" smtClean="0">
                <a:solidFill>
                  <a:srgbClr val="00B050"/>
                </a:solidFill>
              </a:rPr>
              <a:t>2</a:t>
            </a:r>
            <a:r>
              <a:rPr lang="en-US" b="1" dirty="0" smtClean="0">
                <a:solidFill>
                  <a:srgbClr val="00B050"/>
                </a:solidFill>
              </a:rPr>
              <a:t> × height</a:t>
            </a:r>
            <a:r>
              <a:rPr lang="en-US" dirty="0" smtClean="0"/>
              <a:t/>
            </a:r>
            <a:br>
              <a:rPr lang="en-US" dirty="0" smtClean="0"/>
            </a:br>
            <a:r>
              <a:rPr lang="en-US" dirty="0" smtClean="0"/>
              <a:t/>
            </a:r>
            <a:br>
              <a:rPr lang="en-US" dirty="0" smtClean="0"/>
            </a:br>
            <a:r>
              <a:rPr lang="en-US" b="1" dirty="0" smtClean="0">
                <a:solidFill>
                  <a:srgbClr val="002060"/>
                </a:solidFill>
              </a:rPr>
              <a:t>b.  Sphere = 4/3 × </a:t>
            </a:r>
            <a:r>
              <a:rPr lang="el-GR" b="1" dirty="0" smtClean="0">
                <a:solidFill>
                  <a:srgbClr val="002060"/>
                </a:solidFill>
              </a:rPr>
              <a:t>π</a:t>
            </a:r>
            <a:r>
              <a:rPr lang="en-US" b="1" dirty="0" smtClean="0">
                <a:solidFill>
                  <a:srgbClr val="002060"/>
                </a:solidFill>
              </a:rPr>
              <a:t> × radius</a:t>
            </a:r>
            <a:r>
              <a:rPr lang="en-US" b="1" baseline="30000" dirty="0" smtClean="0">
                <a:solidFill>
                  <a:srgbClr val="002060"/>
                </a:solidFill>
              </a:rPr>
              <a:t>3</a:t>
            </a:r>
            <a:endParaRPr lang="en-US" b="1" baseline="30000" dirty="0">
              <a:solidFill>
                <a:srgbClr val="002060"/>
              </a:solidFill>
            </a:endParaRPr>
          </a:p>
        </p:txBody>
      </p:sp>
      <p:pic>
        <p:nvPicPr>
          <p:cNvPr id="84994" name="Picture 2" descr="Image result for volume of cylinder"/>
          <p:cNvPicPr>
            <a:picLocks noChangeAspect="1" noChangeArrowheads="1"/>
          </p:cNvPicPr>
          <p:nvPr/>
        </p:nvPicPr>
        <p:blipFill>
          <a:blip r:embed="rId2" cstate="print"/>
          <a:srcRect/>
          <a:stretch>
            <a:fillRect/>
          </a:stretch>
        </p:blipFill>
        <p:spPr bwMode="auto">
          <a:xfrm>
            <a:off x="5486400" y="4876800"/>
            <a:ext cx="1731408" cy="838201"/>
          </a:xfrm>
          <a:prstGeom prst="rect">
            <a:avLst/>
          </a:prstGeom>
          <a:noFill/>
        </p:spPr>
      </p:pic>
      <p:sp>
        <p:nvSpPr>
          <p:cNvPr id="84996"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000"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002" name="AutoShape 1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5004" name="Picture 12" descr="Image result for volume of sphere"/>
          <p:cNvPicPr>
            <a:picLocks noChangeAspect="1" noChangeArrowheads="1"/>
          </p:cNvPicPr>
          <p:nvPr/>
        </p:nvPicPr>
        <p:blipFill>
          <a:blip r:embed="rId3" cstate="print"/>
          <a:srcRect b="30000"/>
          <a:stretch>
            <a:fillRect/>
          </a:stretch>
        </p:blipFill>
        <p:spPr bwMode="auto">
          <a:xfrm>
            <a:off x="5105400" y="5715000"/>
            <a:ext cx="1017814" cy="9144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36" name="Picture 20" descr="Image result for volumetric pipette"/>
          <p:cNvPicPr>
            <a:picLocks noChangeAspect="1" noChangeArrowheads="1"/>
          </p:cNvPicPr>
          <p:nvPr/>
        </p:nvPicPr>
        <p:blipFill>
          <a:blip r:embed="rId2" cstate="print"/>
          <a:srcRect r="35681"/>
          <a:stretch>
            <a:fillRect/>
          </a:stretch>
        </p:blipFill>
        <p:spPr bwMode="auto">
          <a:xfrm>
            <a:off x="4343400" y="3833812"/>
            <a:ext cx="2590800" cy="3024188"/>
          </a:xfrm>
          <a:prstGeom prst="rect">
            <a:avLst/>
          </a:prstGeom>
          <a:noFill/>
        </p:spPr>
      </p:pic>
      <p:sp>
        <p:nvSpPr>
          <p:cNvPr id="2" name="Title 1"/>
          <p:cNvSpPr>
            <a:spLocks noGrp="1"/>
          </p:cNvSpPr>
          <p:nvPr>
            <p:ph type="title"/>
          </p:nvPr>
        </p:nvSpPr>
        <p:spPr/>
        <p:txBody>
          <a:bodyPr>
            <a:normAutofit fontScale="90000"/>
          </a:bodyPr>
          <a:lstStyle/>
          <a:p>
            <a:r>
              <a:rPr lang="en-US" dirty="0" smtClean="0"/>
              <a:t>Volume</a:t>
            </a:r>
            <a:br>
              <a:rPr lang="en-US" dirty="0" smtClean="0"/>
            </a:br>
            <a:r>
              <a:rPr lang="en-US" dirty="0" smtClean="0"/>
              <a:t>Liquids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volume of a liquid may be found by pouring it into a calibrated vessel.</a:t>
            </a:r>
          </a:p>
          <a:p>
            <a:endParaRPr lang="en-US" dirty="0" smtClean="0"/>
          </a:p>
          <a:p>
            <a:r>
              <a:rPr lang="en-US" dirty="0" smtClean="0"/>
              <a:t>Such vessels may include</a:t>
            </a:r>
            <a:br>
              <a:rPr lang="en-US" dirty="0" smtClean="0"/>
            </a:br>
            <a:r>
              <a:rPr lang="en-US" dirty="0" smtClean="0"/>
              <a:t>a measuring cup, </a:t>
            </a:r>
            <a:br>
              <a:rPr lang="en-US" dirty="0" smtClean="0"/>
            </a:br>
            <a:r>
              <a:rPr lang="en-US" dirty="0" smtClean="0"/>
              <a:t>graduated measuring</a:t>
            </a:r>
            <a:br>
              <a:rPr lang="en-US" dirty="0" smtClean="0"/>
            </a:br>
            <a:r>
              <a:rPr lang="en-US" dirty="0" smtClean="0"/>
              <a:t>cylinder, burette or</a:t>
            </a:r>
            <a:br>
              <a:rPr lang="en-US" dirty="0" smtClean="0"/>
            </a:br>
            <a:r>
              <a:rPr lang="en-US" dirty="0" smtClean="0"/>
              <a:t>pipette.</a:t>
            </a:r>
            <a:br>
              <a:rPr lang="en-US" dirty="0" smtClean="0"/>
            </a:br>
            <a:r>
              <a:rPr lang="en-US" dirty="0" smtClean="0"/>
              <a:t/>
            </a:r>
            <a:br>
              <a:rPr lang="en-US" dirty="0" smtClean="0"/>
            </a:br>
            <a:endParaRPr lang="en-US" dirty="0" smtClean="0"/>
          </a:p>
          <a:p>
            <a:endParaRPr lang="en-US" dirty="0" smtClean="0"/>
          </a:p>
          <a:p>
            <a:endParaRPr lang="en-US" dirty="0" smtClean="0"/>
          </a:p>
        </p:txBody>
      </p:sp>
      <p:sp>
        <p:nvSpPr>
          <p:cNvPr id="86018" name="AutoShape 2" descr="Image result for measuring the menisc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Image result for measuring the menisc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Image result for measuring the menisc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4" name="AutoShape 8" descr="Image result for measuring the menisc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6030" name="Picture 14" descr="Image result for measuring cup"/>
          <p:cNvPicPr>
            <a:picLocks noChangeAspect="1" noChangeArrowheads="1"/>
          </p:cNvPicPr>
          <p:nvPr/>
        </p:nvPicPr>
        <p:blipFill>
          <a:blip r:embed="rId3" cstate="print"/>
          <a:srcRect/>
          <a:stretch>
            <a:fillRect/>
          </a:stretch>
        </p:blipFill>
        <p:spPr bwMode="auto">
          <a:xfrm>
            <a:off x="5791200" y="2667000"/>
            <a:ext cx="1447800" cy="1447800"/>
          </a:xfrm>
          <a:prstGeom prst="rect">
            <a:avLst/>
          </a:prstGeom>
          <a:noFill/>
        </p:spPr>
      </p:pic>
      <p:pic>
        <p:nvPicPr>
          <p:cNvPr id="86032" name="Picture 16" descr="Image result for measuring cylinder"/>
          <p:cNvPicPr>
            <a:picLocks noChangeAspect="1" noChangeArrowheads="1"/>
          </p:cNvPicPr>
          <p:nvPr/>
        </p:nvPicPr>
        <p:blipFill>
          <a:blip r:embed="rId4" cstate="print"/>
          <a:srcRect l="32035" r="29735"/>
          <a:stretch>
            <a:fillRect/>
          </a:stretch>
        </p:blipFill>
        <p:spPr bwMode="auto">
          <a:xfrm>
            <a:off x="7315200" y="2397125"/>
            <a:ext cx="685800" cy="1793875"/>
          </a:xfrm>
          <a:prstGeom prst="rect">
            <a:avLst/>
          </a:prstGeom>
          <a:noFill/>
        </p:spPr>
      </p:pic>
      <p:pic>
        <p:nvPicPr>
          <p:cNvPr id="86034" name="Picture 18" descr="Image result for burette"/>
          <p:cNvPicPr>
            <a:picLocks noChangeAspect="1" noChangeArrowheads="1"/>
          </p:cNvPicPr>
          <p:nvPr/>
        </p:nvPicPr>
        <p:blipFill>
          <a:blip r:embed="rId5" cstate="print"/>
          <a:srcRect l="37222" r="41445"/>
          <a:stretch>
            <a:fillRect/>
          </a:stretch>
        </p:blipFill>
        <p:spPr bwMode="auto">
          <a:xfrm>
            <a:off x="8229600" y="2247900"/>
            <a:ext cx="609600" cy="28575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a:t>
            </a:r>
            <a:br>
              <a:rPr lang="en-US" dirty="0" smtClean="0"/>
            </a:br>
            <a:r>
              <a:rPr lang="en-US" dirty="0" smtClean="0"/>
              <a:t>Liquids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When making a reading, </a:t>
            </a:r>
            <a:br>
              <a:rPr lang="en-US" dirty="0" smtClean="0"/>
            </a:br>
            <a:r>
              <a:rPr lang="en-US" dirty="0" smtClean="0"/>
              <a:t>the volume-measuring vessel</a:t>
            </a:r>
            <a:br>
              <a:rPr lang="en-US" dirty="0" smtClean="0"/>
            </a:br>
            <a:r>
              <a:rPr lang="en-US" dirty="0" smtClean="0"/>
              <a:t>must be upright and the eye</a:t>
            </a:r>
            <a:br>
              <a:rPr lang="en-US" dirty="0" smtClean="0"/>
            </a:br>
            <a:r>
              <a:rPr lang="en-US" dirty="0" smtClean="0"/>
              <a:t>must be level with the bottom</a:t>
            </a:r>
            <a:br>
              <a:rPr lang="en-US" dirty="0" smtClean="0"/>
            </a:br>
            <a:r>
              <a:rPr lang="en-US" dirty="0" smtClean="0"/>
              <a:t>of the curved liquid surface</a:t>
            </a:r>
            <a:br>
              <a:rPr lang="en-US" dirty="0" smtClean="0"/>
            </a:br>
            <a:r>
              <a:rPr lang="en-US" dirty="0" smtClean="0"/>
              <a:t>called the </a:t>
            </a:r>
            <a:r>
              <a:rPr lang="en-US" b="1" dirty="0" smtClean="0"/>
              <a:t>meniscus</a:t>
            </a:r>
            <a:r>
              <a:rPr lang="en-US" dirty="0" smtClean="0"/>
              <a:t>.</a:t>
            </a:r>
            <a:br>
              <a:rPr lang="en-US" dirty="0" smtClean="0"/>
            </a:br>
            <a:endParaRPr lang="en-US" dirty="0" smtClean="0"/>
          </a:p>
          <a:p>
            <a:r>
              <a:rPr lang="en-US" dirty="0" smtClean="0"/>
              <a:t>The meniscus formed by</a:t>
            </a:r>
            <a:br>
              <a:rPr lang="en-US" dirty="0" smtClean="0"/>
            </a:br>
            <a:r>
              <a:rPr lang="en-US" dirty="0" smtClean="0"/>
              <a:t>mercury is curved oppositely</a:t>
            </a:r>
            <a:br>
              <a:rPr lang="en-US" dirty="0" smtClean="0"/>
            </a:br>
            <a:r>
              <a:rPr lang="en-US" dirty="0" smtClean="0"/>
              <a:t>to that of other liquids and the</a:t>
            </a:r>
            <a:br>
              <a:rPr lang="en-US" dirty="0" smtClean="0"/>
            </a:br>
            <a:r>
              <a:rPr lang="en-US" dirty="0" smtClean="0"/>
              <a:t>top is read.</a:t>
            </a:r>
          </a:p>
          <a:p>
            <a:endParaRPr lang="en-US" dirty="0"/>
          </a:p>
        </p:txBody>
      </p:sp>
      <p:pic>
        <p:nvPicPr>
          <p:cNvPr id="4" name="Picture 12" descr="Related image"/>
          <p:cNvPicPr>
            <a:picLocks noChangeAspect="1" noChangeArrowheads="1"/>
          </p:cNvPicPr>
          <p:nvPr/>
        </p:nvPicPr>
        <p:blipFill>
          <a:blip r:embed="rId2" cstate="print"/>
          <a:srcRect/>
          <a:stretch>
            <a:fillRect/>
          </a:stretch>
        </p:blipFill>
        <p:spPr bwMode="auto">
          <a:xfrm>
            <a:off x="6248400" y="1295400"/>
            <a:ext cx="2222500" cy="2928768"/>
          </a:xfrm>
          <a:prstGeom prst="rect">
            <a:avLst/>
          </a:prstGeom>
          <a:noFill/>
        </p:spPr>
      </p:pic>
      <p:pic>
        <p:nvPicPr>
          <p:cNvPr id="5" name="Picture 10" descr="Related image"/>
          <p:cNvPicPr>
            <a:picLocks noChangeAspect="1" noChangeArrowheads="1"/>
          </p:cNvPicPr>
          <p:nvPr/>
        </p:nvPicPr>
        <p:blipFill>
          <a:blip r:embed="rId3" cstate="print"/>
          <a:srcRect/>
          <a:stretch>
            <a:fillRect/>
          </a:stretch>
        </p:blipFill>
        <p:spPr bwMode="auto">
          <a:xfrm>
            <a:off x="6115050" y="4800600"/>
            <a:ext cx="2266950" cy="151447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a:t>
            </a:r>
            <a:br>
              <a:rPr lang="en-US" dirty="0" smtClean="0"/>
            </a:br>
            <a:r>
              <a:rPr lang="en-US" dirty="0" smtClean="0"/>
              <a:t>Liquids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 volume of liquids are expressed in:</a:t>
            </a:r>
            <a:br>
              <a:rPr lang="en-US" dirty="0" smtClean="0"/>
            </a:br>
            <a:r>
              <a:rPr lang="en-US" dirty="0" smtClean="0"/>
              <a:t/>
            </a:r>
            <a:br>
              <a:rPr lang="en-US" dirty="0" smtClean="0"/>
            </a:br>
            <a:r>
              <a:rPr lang="en-US" dirty="0" smtClean="0"/>
              <a:t>a.  </a:t>
            </a:r>
            <a:r>
              <a:rPr lang="en-US" dirty="0" err="1" smtClean="0"/>
              <a:t>Litres</a:t>
            </a:r>
            <a:r>
              <a:rPr lang="en-US" dirty="0" smtClean="0"/>
              <a:t> where 1 L = 1000 cm</a:t>
            </a:r>
            <a:r>
              <a:rPr lang="en-US" baseline="30000" dirty="0" smtClean="0"/>
              <a:t>3</a:t>
            </a:r>
            <a:r>
              <a:rPr lang="en-US" dirty="0" smtClean="0"/>
              <a:t> </a:t>
            </a:r>
            <a:br>
              <a:rPr lang="en-US" dirty="0" smtClean="0"/>
            </a:br>
            <a:r>
              <a:rPr lang="en-US" dirty="0" smtClean="0"/>
              <a:t> </a:t>
            </a:r>
            <a:br>
              <a:rPr lang="en-US" dirty="0" smtClean="0"/>
            </a:br>
            <a:r>
              <a:rPr lang="en-US" dirty="0" smtClean="0"/>
              <a:t>&amp;</a:t>
            </a:r>
            <a:br>
              <a:rPr lang="en-US" dirty="0" smtClean="0"/>
            </a:br>
            <a:r>
              <a:rPr lang="en-US" dirty="0" smtClean="0"/>
              <a:t/>
            </a:r>
            <a:br>
              <a:rPr lang="en-US" dirty="0" smtClean="0"/>
            </a:br>
            <a:r>
              <a:rPr lang="en-US" dirty="0" smtClean="0"/>
              <a:t>b.  </a:t>
            </a:r>
            <a:r>
              <a:rPr lang="en-US" dirty="0" err="1" smtClean="0"/>
              <a:t>Millilitres</a:t>
            </a:r>
            <a:r>
              <a:rPr lang="en-US" dirty="0" smtClean="0"/>
              <a:t> where 1 </a:t>
            </a:r>
            <a:r>
              <a:rPr lang="en-US" dirty="0" err="1" smtClean="0"/>
              <a:t>mL</a:t>
            </a:r>
            <a:r>
              <a:rPr lang="en-US" dirty="0" smtClean="0"/>
              <a:t> = 1 cm</a:t>
            </a:r>
            <a:r>
              <a:rPr lang="en-US" baseline="30000" dirty="0" smtClean="0"/>
              <a:t>3</a:t>
            </a:r>
            <a:r>
              <a:rPr lang="en-US" dirty="0" smtClean="0"/>
              <a:t>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 </a:t>
            </a:r>
            <a:br>
              <a:rPr lang="en-US" dirty="0" smtClean="0"/>
            </a:br>
            <a:r>
              <a:rPr lang="en-US" dirty="0" smtClean="0"/>
              <a:t>Irregular Shaped Solid</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The volume of an irregular shaped solid, e.g. a pebble, can be measured by displacing water in a measuring cylinder.</a:t>
            </a:r>
            <a:br>
              <a:rPr lang="en-US" dirty="0" smtClean="0"/>
            </a:br>
            <a:endParaRPr lang="en-US" dirty="0" smtClean="0"/>
          </a:p>
          <a:p>
            <a:r>
              <a:rPr lang="en-US" dirty="0" smtClean="0"/>
              <a:t>The object is sub- merged</a:t>
            </a:r>
            <a:br>
              <a:rPr lang="en-US" dirty="0" smtClean="0"/>
            </a:br>
            <a:r>
              <a:rPr lang="en-US" dirty="0" smtClean="0"/>
              <a:t>into a known volume of </a:t>
            </a:r>
            <a:br>
              <a:rPr lang="en-US" dirty="0" smtClean="0"/>
            </a:br>
            <a:r>
              <a:rPr lang="en-US" dirty="0" smtClean="0"/>
              <a:t>water and its volume is</a:t>
            </a:r>
            <a:br>
              <a:rPr lang="en-US" dirty="0" smtClean="0"/>
            </a:br>
            <a:r>
              <a:rPr lang="en-US" dirty="0" smtClean="0"/>
              <a:t>determined by subtracting</a:t>
            </a:r>
            <a:br>
              <a:rPr lang="en-US" dirty="0" smtClean="0"/>
            </a:br>
            <a:r>
              <a:rPr lang="en-US" dirty="0" smtClean="0"/>
              <a:t>the final volume from the</a:t>
            </a:r>
            <a:br>
              <a:rPr lang="en-US" dirty="0" smtClean="0"/>
            </a:br>
            <a:r>
              <a:rPr lang="en-US" dirty="0" smtClean="0"/>
              <a:t>initial volume of water.</a:t>
            </a:r>
            <a:br>
              <a:rPr lang="en-US" dirty="0" smtClean="0"/>
            </a:br>
            <a:r>
              <a:rPr lang="en-US" dirty="0" smtClean="0"/>
              <a:t>As per the picture Q – P.</a:t>
            </a:r>
            <a:endParaRPr lang="en-US" dirty="0"/>
          </a:p>
        </p:txBody>
      </p:sp>
      <p:pic>
        <p:nvPicPr>
          <p:cNvPr id="87042" name="Picture 2" descr="Image result for density of solid"/>
          <p:cNvPicPr>
            <a:picLocks noChangeAspect="1" noChangeArrowheads="1"/>
          </p:cNvPicPr>
          <p:nvPr/>
        </p:nvPicPr>
        <p:blipFill>
          <a:blip r:embed="rId2" cstate="print"/>
          <a:srcRect l="33588"/>
          <a:stretch>
            <a:fillRect/>
          </a:stretch>
        </p:blipFill>
        <p:spPr bwMode="auto">
          <a:xfrm>
            <a:off x="5715000" y="2828924"/>
            <a:ext cx="3314700" cy="280987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The mass of an object is the measure of the amount of matter in it.</a:t>
            </a:r>
            <a:br>
              <a:rPr lang="en-US" dirty="0" smtClean="0"/>
            </a:br>
            <a:endParaRPr lang="en-US" dirty="0" smtClean="0"/>
          </a:p>
          <a:p>
            <a:r>
              <a:rPr lang="en-US" dirty="0" smtClean="0"/>
              <a:t>The unit of mass is the </a:t>
            </a:r>
            <a:br>
              <a:rPr lang="en-US" dirty="0" smtClean="0"/>
            </a:br>
            <a:r>
              <a:rPr lang="en-US" b="1" dirty="0" smtClean="0"/>
              <a:t>kilogram</a:t>
            </a:r>
            <a:r>
              <a:rPr lang="en-US" dirty="0" smtClean="0"/>
              <a:t>, kg.</a:t>
            </a:r>
            <a:br>
              <a:rPr lang="en-US" dirty="0" smtClean="0"/>
            </a:br>
            <a:endParaRPr lang="en-US" dirty="0" smtClean="0"/>
          </a:p>
          <a:p>
            <a:r>
              <a:rPr lang="en-US" dirty="0" smtClean="0"/>
              <a:t>The term </a:t>
            </a:r>
            <a:r>
              <a:rPr lang="en-US" b="1" dirty="0" smtClean="0"/>
              <a:t>weight</a:t>
            </a:r>
            <a:r>
              <a:rPr lang="en-US" dirty="0" smtClean="0"/>
              <a:t> is often</a:t>
            </a:r>
            <a:br>
              <a:rPr lang="en-US" dirty="0" smtClean="0"/>
            </a:br>
            <a:r>
              <a:rPr lang="en-US" dirty="0" smtClean="0"/>
              <a:t>used when </a:t>
            </a:r>
            <a:r>
              <a:rPr lang="en-US" b="1" dirty="0" smtClean="0"/>
              <a:t>mass</a:t>
            </a:r>
            <a:r>
              <a:rPr lang="en-US" dirty="0" smtClean="0"/>
              <a:t> is really meant.</a:t>
            </a:r>
          </a:p>
          <a:p>
            <a:endParaRPr lang="en-US" dirty="0" smtClean="0"/>
          </a:p>
          <a:p>
            <a:r>
              <a:rPr lang="en-US" dirty="0" smtClean="0"/>
              <a:t>In science the two ideas are distinct</a:t>
            </a:r>
            <a:br>
              <a:rPr lang="en-US" dirty="0" smtClean="0"/>
            </a:br>
            <a:r>
              <a:rPr lang="en-US" dirty="0" smtClean="0"/>
              <a:t>and have different units.</a:t>
            </a:r>
          </a:p>
          <a:p>
            <a:endParaRPr lang="en-US" dirty="0" smtClean="0"/>
          </a:p>
          <a:p>
            <a:r>
              <a:rPr lang="en-US" dirty="0" smtClean="0"/>
              <a:t>The confusion is not helped by the fact that mass is found on a balance by a process we unfortunately call ‘weighing’!</a:t>
            </a:r>
            <a:br>
              <a:rPr lang="en-US" dirty="0" smtClean="0"/>
            </a:br>
            <a:r>
              <a:rPr lang="en-US" dirty="0" smtClean="0"/>
              <a:t/>
            </a:r>
            <a:br>
              <a:rPr lang="en-US" dirty="0" smtClean="0"/>
            </a:br>
            <a:r>
              <a:rPr lang="en-US" dirty="0" smtClean="0"/>
              <a:t>It might be better to call it ‘massing’.</a:t>
            </a:r>
            <a:endParaRPr lang="en-US" dirty="0"/>
          </a:p>
        </p:txBody>
      </p:sp>
      <p:pic>
        <p:nvPicPr>
          <p:cNvPr id="28674" name="Picture 2" descr="Image result for weight on Earth"/>
          <p:cNvPicPr>
            <a:picLocks noChangeAspect="1" noChangeArrowheads="1"/>
          </p:cNvPicPr>
          <p:nvPr/>
        </p:nvPicPr>
        <p:blipFill>
          <a:blip r:embed="rId2" cstate="print"/>
          <a:srcRect/>
          <a:stretch>
            <a:fillRect/>
          </a:stretch>
        </p:blipFill>
        <p:spPr bwMode="auto">
          <a:xfrm>
            <a:off x="5029200" y="2086233"/>
            <a:ext cx="3962400" cy="266444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5486400"/>
          </a:xfrm>
        </p:spPr>
        <p:txBody>
          <a:bodyPr>
            <a:normAutofit/>
          </a:bodyPr>
          <a:lstStyle/>
          <a:p>
            <a:r>
              <a:rPr lang="en-US" sz="2800" dirty="0" smtClean="0"/>
              <a:t>There are several kinds of balance:</a:t>
            </a:r>
            <a:br>
              <a:rPr lang="en-US" sz="2800" dirty="0" smtClean="0"/>
            </a:br>
            <a:r>
              <a:rPr lang="en-US" sz="2800" dirty="0" smtClean="0"/>
              <a:t>a.  </a:t>
            </a:r>
            <a:r>
              <a:rPr lang="en-US" sz="2800" b="1" dirty="0" smtClean="0"/>
              <a:t>beam balance  </a:t>
            </a:r>
            <a:br>
              <a:rPr lang="en-US" sz="2800" b="1" dirty="0" smtClean="0"/>
            </a:br>
            <a:r>
              <a:rPr lang="en-US" sz="2800" dirty="0" smtClean="0"/>
              <a:t>(the unknown mass in one pan</a:t>
            </a:r>
            <a:br>
              <a:rPr lang="en-US" sz="2800" dirty="0" smtClean="0"/>
            </a:br>
            <a:r>
              <a:rPr lang="en-US" sz="2800" dirty="0" smtClean="0"/>
              <a:t>is balanced against known masses</a:t>
            </a:r>
            <a:br>
              <a:rPr lang="en-US" sz="2800" dirty="0" smtClean="0"/>
            </a:br>
            <a:r>
              <a:rPr lang="en-US" sz="2800" dirty="0" smtClean="0"/>
              <a:t>in the other pan)</a:t>
            </a:r>
            <a:br>
              <a:rPr lang="en-US" sz="2800" dirty="0" smtClean="0"/>
            </a:br>
            <a:r>
              <a:rPr lang="en-US" sz="2800" dirty="0" smtClean="0"/>
              <a:t/>
            </a:r>
            <a:br>
              <a:rPr lang="en-US" sz="2800" dirty="0" smtClean="0"/>
            </a:br>
            <a:r>
              <a:rPr lang="en-US" sz="2800" dirty="0" smtClean="0"/>
              <a:t>b.  </a:t>
            </a:r>
            <a:r>
              <a:rPr lang="en-US" sz="2800" b="1" dirty="0"/>
              <a:t>l</a:t>
            </a:r>
            <a:r>
              <a:rPr lang="en-US" sz="2800" b="1" dirty="0" smtClean="0"/>
              <a:t>ever balance</a:t>
            </a:r>
            <a:br>
              <a:rPr lang="en-US" sz="2800" b="1" dirty="0" smtClean="0"/>
            </a:br>
            <a:r>
              <a:rPr lang="en-US" sz="2800" dirty="0" smtClean="0"/>
              <a:t>(a system of levers acts against </a:t>
            </a:r>
            <a:br>
              <a:rPr lang="en-US" sz="2800" dirty="0" smtClean="0"/>
            </a:br>
            <a:r>
              <a:rPr lang="en-US" sz="2800" dirty="0" smtClean="0"/>
              <a:t>the mass when it is placed in the</a:t>
            </a:r>
            <a:br>
              <a:rPr lang="en-US" sz="2800" dirty="0" smtClean="0"/>
            </a:br>
            <a:r>
              <a:rPr lang="en-US" sz="2800" dirty="0" smtClean="0"/>
              <a:t>pan.  A direct reading is obtained</a:t>
            </a:r>
            <a:br>
              <a:rPr lang="en-US" sz="2800" dirty="0" smtClean="0"/>
            </a:br>
            <a:r>
              <a:rPr lang="en-US" sz="2800" dirty="0" smtClean="0"/>
              <a:t>from the position on a scale of a</a:t>
            </a:r>
            <a:br>
              <a:rPr lang="en-US" sz="2800" dirty="0" smtClean="0"/>
            </a:br>
            <a:r>
              <a:rPr lang="en-US" sz="2800" dirty="0" smtClean="0"/>
              <a:t>pointer joined to the lever system) </a:t>
            </a:r>
            <a:endParaRPr lang="en-US" sz="2800"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Mass</a:t>
            </a:r>
            <a:br>
              <a:rPr lang="en-US" dirty="0" smtClean="0"/>
            </a:br>
            <a:r>
              <a:rPr lang="en-US" dirty="0" smtClean="0"/>
              <a:t>Measuring Devices</a:t>
            </a:r>
            <a:endParaRPr lang="en-US" dirty="0"/>
          </a:p>
        </p:txBody>
      </p:sp>
      <p:pic>
        <p:nvPicPr>
          <p:cNvPr id="19458" name="Picture 2" descr="Image result for beam balance"/>
          <p:cNvPicPr>
            <a:picLocks noChangeAspect="1" noChangeArrowheads="1"/>
          </p:cNvPicPr>
          <p:nvPr/>
        </p:nvPicPr>
        <p:blipFill>
          <a:blip r:embed="rId2" cstate="print"/>
          <a:srcRect/>
          <a:stretch>
            <a:fillRect/>
          </a:stretch>
        </p:blipFill>
        <p:spPr bwMode="auto">
          <a:xfrm>
            <a:off x="6161741" y="2819400"/>
            <a:ext cx="2525059" cy="990600"/>
          </a:xfrm>
          <a:prstGeom prst="rect">
            <a:avLst/>
          </a:prstGeom>
          <a:noFill/>
        </p:spPr>
      </p:pic>
      <p:pic>
        <p:nvPicPr>
          <p:cNvPr id="19460" name="Picture 4" descr="Related image"/>
          <p:cNvPicPr>
            <a:picLocks noChangeAspect="1" noChangeArrowheads="1"/>
          </p:cNvPicPr>
          <p:nvPr/>
        </p:nvPicPr>
        <p:blipFill>
          <a:blip r:embed="rId3" cstate="print"/>
          <a:srcRect/>
          <a:stretch>
            <a:fillRect/>
          </a:stretch>
        </p:blipFill>
        <p:spPr bwMode="auto">
          <a:xfrm>
            <a:off x="7239000" y="838200"/>
            <a:ext cx="1729507" cy="1874142"/>
          </a:xfrm>
          <a:prstGeom prst="rect">
            <a:avLst/>
          </a:prstGeom>
          <a:noFill/>
        </p:spPr>
      </p:pic>
      <p:pic>
        <p:nvPicPr>
          <p:cNvPr id="19462" name="Picture 6" descr="Related image"/>
          <p:cNvPicPr>
            <a:picLocks noChangeAspect="1" noChangeArrowheads="1"/>
          </p:cNvPicPr>
          <p:nvPr/>
        </p:nvPicPr>
        <p:blipFill>
          <a:blip r:embed="rId4" cstate="print"/>
          <a:srcRect/>
          <a:stretch>
            <a:fillRect/>
          </a:stretch>
        </p:blipFill>
        <p:spPr bwMode="auto">
          <a:xfrm>
            <a:off x="6477000" y="4572000"/>
            <a:ext cx="1905000" cy="1905000"/>
          </a:xfrm>
          <a:prstGeom prst="rect">
            <a:avLst/>
          </a:prstGeom>
          <a:noFill/>
        </p:spPr>
      </p:pic>
    </p:spTree>
    <p:extLst>
      <p:ext uri="{BB962C8B-B14F-4D97-AF65-F5344CB8AC3E}">
        <p14:creationId xmlns:p14="http://schemas.microsoft.com/office/powerpoint/2010/main" xmlns="" val="35740027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5486400"/>
          </a:xfrm>
        </p:spPr>
        <p:txBody>
          <a:bodyPr>
            <a:normAutofit/>
          </a:bodyPr>
          <a:lstStyle/>
          <a:p>
            <a:r>
              <a:rPr lang="en-US" dirty="0" smtClean="0"/>
              <a:t>c.  </a:t>
            </a:r>
            <a:r>
              <a:rPr lang="en-US" b="1" dirty="0"/>
              <a:t>t</a:t>
            </a:r>
            <a:r>
              <a:rPr lang="en-US" b="1" dirty="0" smtClean="0"/>
              <a:t>op-pan balance</a:t>
            </a:r>
            <a:r>
              <a:rPr lang="en-US" dirty="0" smtClean="0"/>
              <a:t/>
            </a:r>
            <a:br>
              <a:rPr lang="en-US" dirty="0" smtClean="0"/>
            </a:br>
            <a:r>
              <a:rPr lang="en-US" dirty="0" smtClean="0"/>
              <a:t>(this is a digital instrument which has discrete rather than a continuous</a:t>
            </a:r>
            <a:br>
              <a:rPr lang="en-US" dirty="0" smtClean="0"/>
            </a:br>
            <a:r>
              <a:rPr lang="en-US" dirty="0" smtClean="0"/>
              <a:t>scale and the accuracy of a reading is determined by the scale setting</a:t>
            </a:r>
            <a:br>
              <a:rPr lang="en-US" dirty="0" smtClean="0"/>
            </a:br>
            <a:r>
              <a:rPr lang="en-US" dirty="0" smtClean="0"/>
              <a:t>used based on the sensitivity of the balance)</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Mass</a:t>
            </a:r>
            <a:br>
              <a:rPr lang="en-US" dirty="0" smtClean="0"/>
            </a:br>
            <a:r>
              <a:rPr lang="en-US" dirty="0" smtClean="0"/>
              <a:t>Measuring Devices</a:t>
            </a:r>
            <a:endParaRPr lang="en-US" dirty="0"/>
          </a:p>
        </p:txBody>
      </p:sp>
      <p:pic>
        <p:nvPicPr>
          <p:cNvPr id="19464" name="Picture 8" descr="Image result for top pan balance"/>
          <p:cNvPicPr>
            <a:picLocks noChangeAspect="1" noChangeArrowheads="1"/>
          </p:cNvPicPr>
          <p:nvPr/>
        </p:nvPicPr>
        <p:blipFill>
          <a:blip r:embed="rId2" cstate="print"/>
          <a:srcRect/>
          <a:stretch>
            <a:fillRect/>
          </a:stretch>
        </p:blipFill>
        <p:spPr bwMode="auto">
          <a:xfrm>
            <a:off x="990600" y="4322282"/>
            <a:ext cx="3221421" cy="2535718"/>
          </a:xfrm>
          <a:prstGeom prst="rect">
            <a:avLst/>
          </a:prstGeom>
          <a:noFill/>
        </p:spPr>
      </p:pic>
      <p:pic>
        <p:nvPicPr>
          <p:cNvPr id="19466" name="Picture 10" descr="Image result for top pan balance"/>
          <p:cNvPicPr>
            <a:picLocks noChangeAspect="1" noChangeArrowheads="1"/>
          </p:cNvPicPr>
          <p:nvPr/>
        </p:nvPicPr>
        <p:blipFill>
          <a:blip r:embed="rId3" cstate="print"/>
          <a:srcRect l="6250" t="12500" r="4167" b="8333"/>
          <a:stretch>
            <a:fillRect/>
          </a:stretch>
        </p:blipFill>
        <p:spPr bwMode="auto">
          <a:xfrm>
            <a:off x="4890837" y="4419600"/>
            <a:ext cx="2500563" cy="2209800"/>
          </a:xfrm>
          <a:prstGeom prst="rect">
            <a:avLst/>
          </a:prstGeom>
          <a:noFill/>
        </p:spPr>
      </p:pic>
    </p:spTree>
    <p:extLst>
      <p:ext uri="{BB962C8B-B14F-4D97-AF65-F5344CB8AC3E}">
        <p14:creationId xmlns:p14="http://schemas.microsoft.com/office/powerpoint/2010/main" xmlns="" val="35740027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Related image"/>
          <p:cNvPicPr>
            <a:picLocks noChangeAspect="1" noChangeArrowheads="1"/>
          </p:cNvPicPr>
          <p:nvPr/>
        </p:nvPicPr>
        <p:blipFill>
          <a:blip r:embed="rId2" cstate="print"/>
          <a:srcRect/>
          <a:stretch>
            <a:fillRect/>
          </a:stretch>
        </p:blipFill>
        <p:spPr bwMode="auto">
          <a:xfrm>
            <a:off x="4724400" y="2016033"/>
            <a:ext cx="3257550" cy="1489167"/>
          </a:xfrm>
          <a:prstGeom prst="rect">
            <a:avLst/>
          </a:prstGeom>
          <a:noFill/>
        </p:spPr>
      </p:pic>
      <p:sp>
        <p:nvSpPr>
          <p:cNvPr id="4" name="Content Placeholder 3"/>
          <p:cNvSpPr>
            <a:spLocks noGrp="1"/>
          </p:cNvSpPr>
          <p:nvPr>
            <p:ph idx="1"/>
          </p:nvPr>
        </p:nvSpPr>
        <p:spPr/>
        <p:txBody>
          <a:bodyPr>
            <a:normAutofit fontScale="85000" lnSpcReduction="20000"/>
          </a:bodyPr>
          <a:lstStyle/>
          <a:p>
            <a:r>
              <a:rPr lang="en-US" b="1" dirty="0" smtClean="0"/>
              <a:t>What is the unit of time?</a:t>
            </a:r>
            <a:br>
              <a:rPr lang="en-US" b="1" dirty="0" smtClean="0"/>
            </a:br>
            <a:r>
              <a:rPr lang="en-US" dirty="0" smtClean="0"/>
              <a:t/>
            </a:r>
            <a:br>
              <a:rPr lang="en-US" dirty="0" smtClean="0"/>
            </a:br>
            <a:r>
              <a:rPr lang="en-US" dirty="0" smtClean="0"/>
              <a:t>Time measuring devices rely</a:t>
            </a:r>
            <a:br>
              <a:rPr lang="en-US" dirty="0" smtClean="0"/>
            </a:br>
            <a:r>
              <a:rPr lang="en-US" dirty="0" smtClean="0"/>
              <a:t>on some kind of constantly </a:t>
            </a:r>
            <a:br>
              <a:rPr lang="en-US" dirty="0" smtClean="0"/>
            </a:br>
            <a:r>
              <a:rPr lang="en-US" dirty="0" smtClean="0"/>
              <a:t>repeating oscillations.</a:t>
            </a:r>
            <a:br>
              <a:rPr lang="en-US" dirty="0" smtClean="0"/>
            </a:br>
            <a:r>
              <a:rPr lang="en-US" dirty="0" smtClean="0"/>
              <a:t/>
            </a:r>
            <a:br>
              <a:rPr lang="en-US" dirty="0" smtClean="0"/>
            </a:br>
            <a:r>
              <a:rPr lang="en-US" dirty="0" smtClean="0"/>
              <a:t>In many clocks and watches a </a:t>
            </a:r>
            <a:br>
              <a:rPr lang="en-US" dirty="0" smtClean="0"/>
            </a:br>
            <a:r>
              <a:rPr lang="en-US" dirty="0" smtClean="0"/>
              <a:t>small wheel (the balance wheel)</a:t>
            </a:r>
            <a:br>
              <a:rPr lang="en-US" dirty="0" smtClean="0"/>
            </a:br>
            <a:r>
              <a:rPr lang="en-US" dirty="0" smtClean="0"/>
              <a:t>oscillates to and fro; in modern</a:t>
            </a:r>
            <a:br>
              <a:rPr lang="en-US" dirty="0" smtClean="0"/>
            </a:br>
            <a:r>
              <a:rPr lang="en-US" dirty="0" smtClean="0"/>
              <a:t>clocks and watches the vibrations</a:t>
            </a:r>
            <a:br>
              <a:rPr lang="en-US" dirty="0" smtClean="0"/>
            </a:br>
            <a:r>
              <a:rPr lang="en-US" dirty="0" smtClean="0"/>
              <a:t>are produced by a tiny quartz crystal.</a:t>
            </a:r>
            <a:br>
              <a:rPr lang="en-US" dirty="0" smtClean="0"/>
            </a:br>
            <a:r>
              <a:rPr lang="en-US" dirty="0" smtClean="0"/>
              <a:t/>
            </a:r>
            <a:br>
              <a:rPr lang="en-US" dirty="0" smtClean="0"/>
            </a:br>
            <a:r>
              <a:rPr lang="en-US" dirty="0" smtClean="0"/>
              <a:t>A swinging pendulum controls a grandfather clock.</a:t>
            </a:r>
          </a:p>
          <a:p>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Time</a:t>
            </a:r>
            <a:br>
              <a:rPr lang="en-US" dirty="0" smtClean="0"/>
            </a:br>
            <a:r>
              <a:rPr lang="en-US" dirty="0" smtClean="0"/>
              <a:t>Measuring Devices</a:t>
            </a:r>
            <a:endParaRPr lang="en-US" dirty="0"/>
          </a:p>
        </p:txBody>
      </p:sp>
      <p:pic>
        <p:nvPicPr>
          <p:cNvPr id="20482" name="Picture 2" descr="Image result for grandfather clock"/>
          <p:cNvPicPr>
            <a:picLocks noChangeAspect="1" noChangeArrowheads="1"/>
          </p:cNvPicPr>
          <p:nvPr/>
        </p:nvPicPr>
        <p:blipFill>
          <a:blip r:embed="rId3" cstate="print"/>
          <a:srcRect l="32530" r="32771"/>
          <a:stretch>
            <a:fillRect/>
          </a:stretch>
        </p:blipFill>
        <p:spPr bwMode="auto">
          <a:xfrm>
            <a:off x="7772400" y="3048000"/>
            <a:ext cx="1371600" cy="3557588"/>
          </a:xfrm>
          <a:prstGeom prst="rect">
            <a:avLst/>
          </a:prstGeom>
          <a:noFill/>
        </p:spPr>
      </p:pic>
    </p:spTree>
    <p:extLst>
      <p:ext uri="{BB962C8B-B14F-4D97-AF65-F5344CB8AC3E}">
        <p14:creationId xmlns:p14="http://schemas.microsoft.com/office/powerpoint/2010/main" xmlns="" val="148895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US" sz="3000" b="1" dirty="0" smtClean="0"/>
              <a:t/>
            </a:r>
            <a:br>
              <a:rPr lang="en-US" sz="3000" b="1" dirty="0" smtClean="0"/>
            </a:br>
            <a:r>
              <a:rPr lang="en-US" sz="3000" b="1" dirty="0" smtClean="0"/>
              <a:t>SI Prefixes – Multiple and Submultiple units</a:t>
            </a:r>
          </a:p>
          <a:p>
            <a:endParaRPr lang="en-US" sz="1800" dirty="0" smtClean="0"/>
          </a:p>
          <a:p>
            <a:r>
              <a:rPr lang="en-US" sz="1800" dirty="0" smtClean="0"/>
              <a:t>A </a:t>
            </a:r>
            <a:r>
              <a:rPr lang="en-US" sz="1800" b="1" dirty="0" smtClean="0"/>
              <a:t>prefix</a:t>
            </a:r>
            <a:r>
              <a:rPr lang="en-US" sz="1800" dirty="0" smtClean="0"/>
              <a:t> is a word or set of letters that</a:t>
            </a:r>
            <a:br>
              <a:rPr lang="en-US" sz="1800" dirty="0" smtClean="0"/>
            </a:br>
            <a:r>
              <a:rPr lang="en-US" sz="1800" dirty="0" smtClean="0"/>
              <a:t>is used in front of another word to make</a:t>
            </a:r>
            <a:br>
              <a:rPr lang="en-US" sz="1800" dirty="0" smtClean="0"/>
            </a:br>
            <a:r>
              <a:rPr lang="en-US" sz="1800" dirty="0" smtClean="0"/>
              <a:t>a whole new word.  </a:t>
            </a:r>
          </a:p>
          <a:p>
            <a:endParaRPr lang="en-US" sz="1800" dirty="0" smtClean="0"/>
          </a:p>
          <a:p>
            <a:r>
              <a:rPr lang="en-US" sz="1800" dirty="0" smtClean="0"/>
              <a:t>For example, in the word </a:t>
            </a:r>
            <a:r>
              <a:rPr lang="en-US" sz="1800" u="sng" dirty="0" smtClean="0"/>
              <a:t>unimportant</a:t>
            </a:r>
            <a:r>
              <a:rPr lang="en-US" sz="1800" dirty="0" smtClean="0"/>
              <a:t> the</a:t>
            </a:r>
            <a:br>
              <a:rPr lang="en-US" sz="1800" dirty="0" smtClean="0"/>
            </a:br>
            <a:r>
              <a:rPr lang="en-US" sz="1800" dirty="0" smtClean="0"/>
              <a:t>prefix used is </a:t>
            </a:r>
            <a:r>
              <a:rPr lang="en-US" sz="1800" b="1" dirty="0" smtClean="0"/>
              <a:t>un </a:t>
            </a:r>
            <a:r>
              <a:rPr lang="en-US" sz="1800" dirty="0" smtClean="0"/>
              <a:t>and the stem word is </a:t>
            </a:r>
            <a:br>
              <a:rPr lang="en-US" sz="1800" dirty="0" smtClean="0"/>
            </a:br>
            <a:r>
              <a:rPr lang="en-US" sz="1800" b="1" dirty="0" smtClean="0"/>
              <a:t>important</a:t>
            </a:r>
            <a:r>
              <a:rPr lang="en-US" sz="1800" dirty="0" smtClean="0"/>
              <a:t>.  The words important and</a:t>
            </a:r>
            <a:br>
              <a:rPr lang="en-US" sz="1800" dirty="0" smtClean="0"/>
            </a:br>
            <a:r>
              <a:rPr lang="en-US" sz="1800" dirty="0" smtClean="0"/>
              <a:t>unimportant are two different words with</a:t>
            </a:r>
            <a:br>
              <a:rPr lang="en-US" sz="1800" dirty="0" smtClean="0"/>
            </a:br>
            <a:r>
              <a:rPr lang="en-US" sz="1800" dirty="0" smtClean="0"/>
              <a:t>very different meanings.</a:t>
            </a:r>
          </a:p>
          <a:p>
            <a:endParaRPr lang="en-US" sz="1800" b="1" dirty="0" smtClean="0"/>
          </a:p>
          <a:p>
            <a:r>
              <a:rPr lang="en-US" sz="1800" dirty="0" smtClean="0"/>
              <a:t>The multiples and submultiples of SI units</a:t>
            </a:r>
            <a:br>
              <a:rPr lang="en-US" sz="1800" dirty="0" smtClean="0"/>
            </a:br>
            <a:r>
              <a:rPr lang="en-US" sz="1800" dirty="0" smtClean="0"/>
              <a:t>can be expressed in term of prefixes.  The</a:t>
            </a:r>
            <a:br>
              <a:rPr lang="en-US" sz="1800" dirty="0" smtClean="0"/>
            </a:br>
            <a:r>
              <a:rPr lang="en-US" sz="1800" dirty="0" smtClean="0"/>
              <a:t>table on the right depicts some prefixes.</a:t>
            </a:r>
            <a:br>
              <a:rPr lang="en-US" sz="1800" dirty="0" smtClean="0"/>
            </a:br>
            <a:r>
              <a:rPr lang="en-US" sz="1800" dirty="0" smtClean="0"/>
              <a:t>These prefixes are often coined with basic </a:t>
            </a:r>
            <a:br>
              <a:rPr lang="en-US" sz="1800" dirty="0" smtClean="0"/>
            </a:br>
            <a:r>
              <a:rPr lang="en-US" sz="1800" dirty="0" smtClean="0"/>
              <a:t>or derived quantities for example; </a:t>
            </a:r>
            <a:br>
              <a:rPr lang="en-US" sz="1800" dirty="0" smtClean="0"/>
            </a:br>
            <a:r>
              <a:rPr lang="en-US" sz="1800" b="1" dirty="0" err="1" smtClean="0"/>
              <a:t>kilo</a:t>
            </a:r>
            <a:r>
              <a:rPr lang="en-US" sz="1800" dirty="0" err="1" smtClean="0"/>
              <a:t>metre</a:t>
            </a:r>
            <a:r>
              <a:rPr lang="en-US" sz="1800" dirty="0" smtClean="0"/>
              <a:t>, </a:t>
            </a:r>
            <a:r>
              <a:rPr lang="en-US" sz="1800" b="1" dirty="0" smtClean="0"/>
              <a:t>nano</a:t>
            </a:r>
            <a:r>
              <a:rPr lang="en-US" sz="1800" dirty="0" smtClean="0"/>
              <a:t>second, </a:t>
            </a:r>
            <a:r>
              <a:rPr lang="en-US" sz="1800" b="1" dirty="0" smtClean="0"/>
              <a:t>milli</a:t>
            </a:r>
            <a:r>
              <a:rPr lang="en-US" sz="1800" dirty="0" smtClean="0"/>
              <a:t>gram etc.    </a:t>
            </a:r>
            <a:br>
              <a:rPr lang="en-US" sz="1800" dirty="0" smtClean="0"/>
            </a:br>
            <a:endParaRPr lang="en-US" sz="1800" dirty="0" smtClean="0"/>
          </a:p>
          <a:p>
            <a:r>
              <a:rPr lang="en-US" sz="1800" dirty="0" smtClean="0"/>
              <a:t>Coining is done to express large numbers</a:t>
            </a:r>
            <a:br>
              <a:rPr lang="en-US" sz="1800" dirty="0" smtClean="0"/>
            </a:br>
            <a:r>
              <a:rPr lang="en-US" sz="1800" dirty="0" smtClean="0"/>
              <a:t>as smaller ones for example:</a:t>
            </a:r>
            <a:br>
              <a:rPr lang="en-US" sz="1800" dirty="0" smtClean="0"/>
            </a:br>
            <a:r>
              <a:rPr lang="en-US" sz="1800" dirty="0" smtClean="0"/>
              <a:t/>
            </a:r>
            <a:br>
              <a:rPr lang="en-US" sz="1800" dirty="0" smtClean="0"/>
            </a:br>
            <a:r>
              <a:rPr lang="en-US" sz="1800" dirty="0" smtClean="0"/>
              <a:t>1000 g  =  1 × </a:t>
            </a:r>
            <a:r>
              <a:rPr lang="en-US" sz="1800" b="1" dirty="0" smtClean="0">
                <a:solidFill>
                  <a:srgbClr val="FF0000"/>
                </a:solidFill>
              </a:rPr>
              <a:t>10</a:t>
            </a:r>
            <a:r>
              <a:rPr lang="en-US" sz="1800" b="1" baseline="30000" dirty="0" smtClean="0">
                <a:solidFill>
                  <a:srgbClr val="FF0000"/>
                </a:solidFill>
              </a:rPr>
              <a:t>3</a:t>
            </a:r>
            <a:r>
              <a:rPr lang="en-US" sz="1800" dirty="0" smtClean="0"/>
              <a:t> g  =  1 kg</a:t>
            </a:r>
            <a:br>
              <a:rPr lang="en-US" sz="1800" dirty="0" smtClean="0"/>
            </a:br>
            <a:r>
              <a:rPr lang="en-US" sz="1800" dirty="0" smtClean="0"/>
              <a:t/>
            </a:r>
            <a:br>
              <a:rPr lang="en-US" sz="1800" dirty="0" smtClean="0"/>
            </a:br>
            <a:r>
              <a:rPr lang="en-US" sz="1800" dirty="0" smtClean="0"/>
              <a:t>0.002 s  =  2 × </a:t>
            </a:r>
            <a:r>
              <a:rPr lang="en-US" sz="1800" b="1" dirty="0" smtClean="0">
                <a:solidFill>
                  <a:srgbClr val="FF0000"/>
                </a:solidFill>
              </a:rPr>
              <a:t>10</a:t>
            </a:r>
            <a:r>
              <a:rPr lang="en-US" sz="1800" b="1" baseline="30000" dirty="0" smtClean="0">
                <a:solidFill>
                  <a:srgbClr val="FF0000"/>
                </a:solidFill>
              </a:rPr>
              <a:t>-3</a:t>
            </a:r>
            <a:r>
              <a:rPr lang="en-US" sz="1800" dirty="0" smtClean="0"/>
              <a:t> s</a:t>
            </a:r>
            <a:r>
              <a:rPr lang="en-US" sz="1700" dirty="0" smtClean="0"/>
              <a:t>  =  2 ms</a:t>
            </a:r>
            <a:endParaRPr lang="en-US" sz="1200" b="1" dirty="0" smtClean="0"/>
          </a:p>
        </p:txBody>
      </p:sp>
      <p:graphicFrame>
        <p:nvGraphicFramePr>
          <p:cNvPr id="4" name="Table 3"/>
          <p:cNvGraphicFramePr>
            <a:graphicFrameLocks noGrp="1"/>
          </p:cNvGraphicFramePr>
          <p:nvPr/>
        </p:nvGraphicFramePr>
        <p:xfrm>
          <a:off x="4267202" y="1371600"/>
          <a:ext cx="4648199" cy="4907280"/>
        </p:xfrm>
        <a:graphic>
          <a:graphicData uri="http://schemas.openxmlformats.org/drawingml/2006/table">
            <a:tbl>
              <a:tblPr firstRow="1" bandRow="1">
                <a:tableStyleId>{F5AB1C69-6EDB-4FF4-983F-18BD219EF322}</a:tableStyleId>
              </a:tblPr>
              <a:tblGrid>
                <a:gridCol w="606287"/>
                <a:gridCol w="606287"/>
                <a:gridCol w="656811"/>
                <a:gridCol w="2778814"/>
              </a:tblGrid>
              <a:tr h="370840">
                <a:tc>
                  <a:txBody>
                    <a:bodyPr/>
                    <a:lstStyle/>
                    <a:p>
                      <a:pPr algn="ctr"/>
                      <a:r>
                        <a:rPr lang="en-US" sz="1200" dirty="0" smtClean="0">
                          <a:solidFill>
                            <a:schemeClr val="tx1"/>
                          </a:solidFill>
                        </a:rPr>
                        <a:t/>
                      </a:r>
                      <a:br>
                        <a:rPr lang="en-US" sz="1200" dirty="0" smtClean="0">
                          <a:solidFill>
                            <a:schemeClr val="tx1"/>
                          </a:solidFill>
                        </a:rPr>
                      </a:br>
                      <a:r>
                        <a:rPr lang="en-US" sz="1200" dirty="0" smtClean="0">
                          <a:solidFill>
                            <a:schemeClr val="tx1"/>
                          </a:solidFill>
                        </a:rPr>
                        <a:t>Type</a:t>
                      </a:r>
                      <a:endParaRPr lang="en-US" sz="1200" dirty="0">
                        <a:solidFill>
                          <a:schemeClr val="tx1"/>
                        </a:solidFill>
                      </a:endParaRPr>
                    </a:p>
                  </a:txBody>
                  <a:tcPr/>
                </a:tc>
                <a:tc>
                  <a:txBody>
                    <a:bodyPr/>
                    <a:lstStyle/>
                    <a:p>
                      <a:pPr algn="ctr"/>
                      <a:r>
                        <a:rPr lang="en-US" sz="1200" dirty="0" smtClean="0">
                          <a:solidFill>
                            <a:schemeClr val="tx1"/>
                          </a:solidFill>
                        </a:rPr>
                        <a:t/>
                      </a:r>
                      <a:br>
                        <a:rPr lang="en-US" sz="1200" dirty="0" smtClean="0">
                          <a:solidFill>
                            <a:schemeClr val="tx1"/>
                          </a:solidFill>
                        </a:rPr>
                      </a:br>
                      <a:r>
                        <a:rPr lang="en-US" sz="1200" dirty="0" smtClean="0">
                          <a:solidFill>
                            <a:schemeClr val="tx1"/>
                          </a:solidFill>
                        </a:rPr>
                        <a:t>Prefix</a:t>
                      </a:r>
                      <a:endParaRPr lang="en-US" sz="1200" dirty="0">
                        <a:solidFill>
                          <a:schemeClr val="tx1"/>
                        </a:solidFill>
                      </a:endParaRPr>
                    </a:p>
                  </a:txBody>
                  <a:tcPr/>
                </a:tc>
                <a:tc>
                  <a:txBody>
                    <a:bodyPr/>
                    <a:lstStyle/>
                    <a:p>
                      <a:pPr algn="ctr"/>
                      <a:r>
                        <a:rPr lang="en-US" sz="1200" dirty="0" smtClean="0">
                          <a:solidFill>
                            <a:schemeClr val="tx1"/>
                          </a:solidFill>
                        </a:rPr>
                        <a:t/>
                      </a:r>
                      <a:br>
                        <a:rPr lang="en-US" sz="1200" dirty="0" smtClean="0">
                          <a:solidFill>
                            <a:schemeClr val="tx1"/>
                          </a:solidFill>
                        </a:rPr>
                      </a:br>
                      <a:r>
                        <a:rPr lang="en-US" sz="1200" dirty="0" smtClean="0">
                          <a:solidFill>
                            <a:schemeClr val="tx1"/>
                          </a:solidFill>
                        </a:rPr>
                        <a:t>Symbol</a:t>
                      </a:r>
                      <a:endParaRPr lang="en-US" sz="1200" dirty="0">
                        <a:solidFill>
                          <a:schemeClr val="tx1"/>
                        </a:solidFill>
                      </a:endParaRPr>
                    </a:p>
                  </a:txBody>
                  <a:tcPr/>
                </a:tc>
                <a:tc>
                  <a:txBody>
                    <a:bodyPr/>
                    <a:lstStyle/>
                    <a:p>
                      <a:pPr algn="ctr"/>
                      <a:r>
                        <a:rPr lang="en-US" sz="1200" dirty="0" smtClean="0">
                          <a:solidFill>
                            <a:schemeClr val="tx1"/>
                          </a:solidFill>
                        </a:rPr>
                        <a:t/>
                      </a:r>
                      <a:br>
                        <a:rPr lang="en-US" sz="1200" dirty="0" smtClean="0">
                          <a:solidFill>
                            <a:schemeClr val="tx1"/>
                          </a:solidFill>
                        </a:rPr>
                      </a:br>
                      <a:r>
                        <a:rPr lang="en-US" sz="1200" dirty="0" smtClean="0">
                          <a:solidFill>
                            <a:schemeClr val="tx1"/>
                          </a:solidFill>
                        </a:rPr>
                        <a:t>Represents</a:t>
                      </a:r>
                      <a:endParaRPr lang="en-US" sz="1200" dirty="0">
                        <a:solidFill>
                          <a:schemeClr val="tx1"/>
                        </a:solidFill>
                      </a:endParaRPr>
                    </a:p>
                  </a:txBody>
                  <a:tcPr/>
                </a:tc>
              </a:tr>
              <a:tr h="370840">
                <a:tc rowSpan="6">
                  <a:txBody>
                    <a:bodyPr/>
                    <a:lstStyle/>
                    <a:p>
                      <a:r>
                        <a:rPr lang="en-US" sz="1000" b="1" dirty="0" smtClean="0"/>
                        <a:t/>
                      </a:r>
                      <a:br>
                        <a:rPr lang="en-US" sz="1000" b="1" dirty="0" smtClean="0"/>
                      </a:br>
                      <a:r>
                        <a:rPr lang="en-US" sz="1000" b="1" dirty="0" smtClean="0"/>
                        <a:t/>
                      </a:r>
                      <a:br>
                        <a:rPr lang="en-US" sz="1000" b="1" dirty="0" smtClean="0"/>
                      </a:br>
                      <a:r>
                        <a:rPr lang="en-US" sz="1000" b="1" dirty="0" smtClean="0"/>
                        <a:t>M</a:t>
                      </a:r>
                      <a:br>
                        <a:rPr lang="en-US" sz="1000" b="1" dirty="0" smtClean="0"/>
                      </a:br>
                      <a:r>
                        <a:rPr lang="en-US" sz="1000" b="1" dirty="0" smtClean="0"/>
                        <a:t>u</a:t>
                      </a:r>
                      <a:br>
                        <a:rPr lang="en-US" sz="1000" b="1" dirty="0" smtClean="0"/>
                      </a:br>
                      <a:r>
                        <a:rPr lang="en-US" sz="1000" b="1" dirty="0" smtClean="0"/>
                        <a:t>l</a:t>
                      </a:r>
                      <a:br>
                        <a:rPr lang="en-US" sz="1000" b="1" dirty="0" smtClean="0"/>
                      </a:br>
                      <a:r>
                        <a:rPr lang="en-US" sz="1000" b="1" dirty="0" smtClean="0"/>
                        <a:t>t</a:t>
                      </a:r>
                      <a:br>
                        <a:rPr lang="en-US" sz="1000" b="1" dirty="0" smtClean="0"/>
                      </a:br>
                      <a:r>
                        <a:rPr lang="en-US" sz="1000" b="1" dirty="0" smtClean="0"/>
                        <a:t>I</a:t>
                      </a:r>
                      <a:br>
                        <a:rPr lang="en-US" sz="1000" b="1" dirty="0" smtClean="0"/>
                      </a:br>
                      <a:r>
                        <a:rPr lang="en-US" sz="1000" b="1" dirty="0" smtClean="0"/>
                        <a:t>p</a:t>
                      </a:r>
                      <a:br>
                        <a:rPr lang="en-US" sz="1000" b="1" dirty="0" smtClean="0"/>
                      </a:br>
                      <a:r>
                        <a:rPr lang="en-US" sz="1000" b="1" dirty="0" smtClean="0"/>
                        <a:t>l</a:t>
                      </a:r>
                      <a:br>
                        <a:rPr lang="en-US" sz="1000" b="1" dirty="0" smtClean="0"/>
                      </a:br>
                      <a:r>
                        <a:rPr lang="en-US" sz="1000" b="1" dirty="0" smtClean="0"/>
                        <a:t>e</a:t>
                      </a:r>
                      <a:br>
                        <a:rPr lang="en-US" sz="1000" b="1" dirty="0" smtClean="0"/>
                      </a:br>
                      <a:r>
                        <a:rPr lang="en-US" sz="1000" b="1" dirty="0" smtClean="0"/>
                        <a:t>s</a:t>
                      </a:r>
                      <a:endParaRPr lang="en-US" sz="1000" b="1" dirty="0"/>
                    </a:p>
                  </a:txBody>
                  <a:tcPr/>
                </a:tc>
                <a:tc>
                  <a:txBody>
                    <a:bodyPr/>
                    <a:lstStyle/>
                    <a:p>
                      <a:r>
                        <a:rPr lang="en-US" sz="1400" dirty="0" err="1" smtClean="0"/>
                        <a:t>tera</a:t>
                      </a:r>
                      <a:endParaRPr lang="en-US" sz="1400" dirty="0"/>
                    </a:p>
                  </a:txBody>
                  <a:tcPr/>
                </a:tc>
                <a:tc>
                  <a:txBody>
                    <a:bodyPr/>
                    <a:lstStyle/>
                    <a:p>
                      <a:pPr algn="ctr"/>
                      <a:r>
                        <a:rPr lang="en-US" sz="1400" b="1" dirty="0" smtClean="0"/>
                        <a:t>T</a:t>
                      </a:r>
                      <a:endParaRPr lang="en-US" sz="1400" b="1" dirty="0"/>
                    </a:p>
                  </a:txBody>
                  <a:tcPr/>
                </a:tc>
                <a:tc>
                  <a:txBody>
                    <a:bodyPr/>
                    <a:lstStyle/>
                    <a:p>
                      <a:r>
                        <a:rPr lang="en-US" sz="1400" dirty="0" smtClean="0"/>
                        <a:t>10</a:t>
                      </a:r>
                      <a:r>
                        <a:rPr lang="en-US" sz="1400" baseline="30000" dirty="0" smtClean="0"/>
                        <a:t>12</a:t>
                      </a:r>
                      <a:r>
                        <a:rPr lang="en-US" sz="1400" dirty="0" smtClean="0"/>
                        <a:t>  =  1,000,000,000,000</a:t>
                      </a:r>
                      <a:endParaRPr lang="en-US" sz="1400" dirty="0"/>
                    </a:p>
                  </a:txBody>
                  <a:tcPr/>
                </a:tc>
              </a:tr>
              <a:tr h="370840">
                <a:tc vMerge="1">
                  <a:txBody>
                    <a:bodyPr/>
                    <a:lstStyle/>
                    <a:p>
                      <a:endParaRPr lang="en-US" sz="1400" dirty="0"/>
                    </a:p>
                  </a:txBody>
                  <a:tcPr/>
                </a:tc>
                <a:tc>
                  <a:txBody>
                    <a:bodyPr/>
                    <a:lstStyle/>
                    <a:p>
                      <a:r>
                        <a:rPr lang="en-US" sz="1400" dirty="0" err="1" smtClean="0"/>
                        <a:t>giga</a:t>
                      </a:r>
                      <a:endParaRPr lang="en-US" sz="1400" dirty="0"/>
                    </a:p>
                  </a:txBody>
                  <a:tcPr/>
                </a:tc>
                <a:tc>
                  <a:txBody>
                    <a:bodyPr/>
                    <a:lstStyle/>
                    <a:p>
                      <a:pPr algn="ctr"/>
                      <a:r>
                        <a:rPr lang="en-US" sz="1400" b="1" dirty="0" smtClean="0"/>
                        <a:t>G</a:t>
                      </a:r>
                      <a:endParaRPr lang="en-US" sz="1400" b="1" dirty="0"/>
                    </a:p>
                  </a:txBody>
                  <a:tcPr/>
                </a:tc>
                <a:tc>
                  <a:txBody>
                    <a:bodyPr/>
                    <a:lstStyle/>
                    <a:p>
                      <a:r>
                        <a:rPr lang="en-US" sz="1400" dirty="0" smtClean="0"/>
                        <a:t>10</a:t>
                      </a:r>
                      <a:r>
                        <a:rPr lang="en-US" sz="1400" baseline="30000" dirty="0" smtClean="0"/>
                        <a:t>9</a:t>
                      </a:r>
                      <a:r>
                        <a:rPr lang="en-US" sz="1400" dirty="0" smtClean="0"/>
                        <a:t>  =  1,000,000,000</a:t>
                      </a:r>
                      <a:endParaRPr lang="en-US" sz="1400" dirty="0"/>
                    </a:p>
                  </a:txBody>
                  <a:tcPr/>
                </a:tc>
              </a:tr>
              <a:tr h="370840">
                <a:tc vMerge="1">
                  <a:txBody>
                    <a:bodyPr/>
                    <a:lstStyle/>
                    <a:p>
                      <a:endParaRPr lang="en-US" sz="1400" dirty="0"/>
                    </a:p>
                  </a:txBody>
                  <a:tcPr/>
                </a:tc>
                <a:tc>
                  <a:txBody>
                    <a:bodyPr/>
                    <a:lstStyle/>
                    <a:p>
                      <a:r>
                        <a:rPr lang="en-US" sz="1400" dirty="0" smtClean="0"/>
                        <a:t>mega</a:t>
                      </a:r>
                      <a:endParaRPr lang="en-US" sz="1400" dirty="0"/>
                    </a:p>
                  </a:txBody>
                  <a:tcPr/>
                </a:tc>
                <a:tc>
                  <a:txBody>
                    <a:bodyPr/>
                    <a:lstStyle/>
                    <a:p>
                      <a:pPr algn="ctr"/>
                      <a:r>
                        <a:rPr lang="en-US" sz="1400" b="1" dirty="0" smtClean="0"/>
                        <a:t>M</a:t>
                      </a:r>
                      <a:endParaRPr lang="en-US" sz="1400" b="1" dirty="0"/>
                    </a:p>
                  </a:txBody>
                  <a:tcPr/>
                </a:tc>
                <a:tc>
                  <a:txBody>
                    <a:bodyPr/>
                    <a:lstStyle/>
                    <a:p>
                      <a:r>
                        <a:rPr lang="en-US" sz="1400" dirty="0" smtClean="0"/>
                        <a:t>10</a:t>
                      </a:r>
                      <a:r>
                        <a:rPr lang="en-US" sz="1400" baseline="30000" dirty="0" smtClean="0"/>
                        <a:t>6</a:t>
                      </a:r>
                      <a:r>
                        <a:rPr lang="en-US" sz="1400" dirty="0" smtClean="0"/>
                        <a:t>  =</a:t>
                      </a:r>
                      <a:r>
                        <a:rPr lang="en-US" sz="1400" baseline="0" dirty="0" smtClean="0"/>
                        <a:t>  1,000,000</a:t>
                      </a:r>
                      <a:endParaRPr lang="en-US" sz="1400" dirty="0"/>
                    </a:p>
                  </a:txBody>
                  <a:tcPr/>
                </a:tc>
              </a:tr>
              <a:tr h="370840">
                <a:tc vMerge="1">
                  <a:txBody>
                    <a:bodyPr/>
                    <a:lstStyle/>
                    <a:p>
                      <a:endParaRPr lang="en-US" sz="1400" dirty="0"/>
                    </a:p>
                  </a:txBody>
                  <a:tcPr/>
                </a:tc>
                <a:tc>
                  <a:txBody>
                    <a:bodyPr/>
                    <a:lstStyle/>
                    <a:p>
                      <a:r>
                        <a:rPr lang="en-US" sz="1400" dirty="0" smtClean="0"/>
                        <a:t>kilo</a:t>
                      </a:r>
                      <a:endParaRPr lang="en-US" sz="1400" dirty="0"/>
                    </a:p>
                  </a:txBody>
                  <a:tcPr/>
                </a:tc>
                <a:tc>
                  <a:txBody>
                    <a:bodyPr/>
                    <a:lstStyle/>
                    <a:p>
                      <a:pPr algn="ctr"/>
                      <a:r>
                        <a:rPr lang="en-US" sz="1400" b="1" dirty="0" smtClean="0"/>
                        <a:t>k</a:t>
                      </a:r>
                      <a:endParaRPr lang="en-US" sz="1400" b="1" dirty="0"/>
                    </a:p>
                  </a:txBody>
                  <a:tcPr/>
                </a:tc>
                <a:tc>
                  <a:txBody>
                    <a:bodyPr/>
                    <a:lstStyle/>
                    <a:p>
                      <a:r>
                        <a:rPr lang="en-US" sz="1400" dirty="0" smtClean="0"/>
                        <a:t>10</a:t>
                      </a:r>
                      <a:r>
                        <a:rPr lang="en-US" sz="1400" baseline="30000" dirty="0" smtClean="0"/>
                        <a:t>3</a:t>
                      </a:r>
                      <a:r>
                        <a:rPr lang="en-US" sz="1400" dirty="0" smtClean="0"/>
                        <a:t>  =  1,000</a:t>
                      </a:r>
                      <a:endParaRPr lang="en-US" sz="1400" dirty="0"/>
                    </a:p>
                  </a:txBody>
                  <a:tcPr/>
                </a:tc>
              </a:tr>
              <a:tr h="370840">
                <a:tc vMerge="1">
                  <a:txBody>
                    <a:bodyPr/>
                    <a:lstStyle/>
                    <a:p>
                      <a:endParaRPr lang="en-US" sz="1400" dirty="0"/>
                    </a:p>
                  </a:txBody>
                  <a:tcPr/>
                </a:tc>
                <a:tc>
                  <a:txBody>
                    <a:bodyPr/>
                    <a:lstStyle/>
                    <a:p>
                      <a:r>
                        <a:rPr lang="en-US" sz="1400" dirty="0" err="1" smtClean="0"/>
                        <a:t>hecto</a:t>
                      </a:r>
                      <a:endParaRPr lang="en-US" sz="1400" dirty="0"/>
                    </a:p>
                  </a:txBody>
                  <a:tcPr/>
                </a:tc>
                <a:tc>
                  <a:txBody>
                    <a:bodyPr/>
                    <a:lstStyle/>
                    <a:p>
                      <a:pPr algn="ctr"/>
                      <a:r>
                        <a:rPr lang="en-US" sz="1400" b="1" dirty="0" smtClean="0"/>
                        <a:t>h</a:t>
                      </a:r>
                      <a:endParaRPr lang="en-US" sz="1400" b="1" dirty="0"/>
                    </a:p>
                  </a:txBody>
                  <a:tcPr/>
                </a:tc>
                <a:tc>
                  <a:txBody>
                    <a:bodyPr/>
                    <a:lstStyle/>
                    <a:p>
                      <a:r>
                        <a:rPr lang="en-US" sz="1400" dirty="0" smtClean="0"/>
                        <a:t>10</a:t>
                      </a:r>
                      <a:r>
                        <a:rPr lang="en-US" sz="1400" baseline="30000" dirty="0" smtClean="0"/>
                        <a:t>2</a:t>
                      </a:r>
                      <a:r>
                        <a:rPr lang="en-US" sz="1400" dirty="0" smtClean="0"/>
                        <a:t>  =  100</a:t>
                      </a:r>
                      <a:endParaRPr lang="en-US" sz="1400" dirty="0"/>
                    </a:p>
                  </a:txBody>
                  <a:tcPr/>
                </a:tc>
              </a:tr>
              <a:tr h="370840">
                <a:tc vMerge="1">
                  <a:txBody>
                    <a:bodyPr/>
                    <a:lstStyle/>
                    <a:p>
                      <a:endParaRPr lang="en-US" sz="1400" dirty="0"/>
                    </a:p>
                  </a:txBody>
                  <a:tcPr/>
                </a:tc>
                <a:tc>
                  <a:txBody>
                    <a:bodyPr/>
                    <a:lstStyle/>
                    <a:p>
                      <a:r>
                        <a:rPr lang="en-US" sz="1400" dirty="0" smtClean="0"/>
                        <a:t>deko</a:t>
                      </a:r>
                      <a:endParaRPr lang="en-US" sz="1400" dirty="0"/>
                    </a:p>
                  </a:txBody>
                  <a:tcPr/>
                </a:tc>
                <a:tc>
                  <a:txBody>
                    <a:bodyPr/>
                    <a:lstStyle/>
                    <a:p>
                      <a:pPr algn="ctr"/>
                      <a:r>
                        <a:rPr lang="en-US" sz="1400" b="1" dirty="0" err="1" smtClean="0"/>
                        <a:t>da</a:t>
                      </a:r>
                      <a:endParaRPr lang="en-US" sz="1400" b="1" dirty="0"/>
                    </a:p>
                  </a:txBody>
                  <a:tcPr/>
                </a:tc>
                <a:tc>
                  <a:txBody>
                    <a:bodyPr/>
                    <a:lstStyle/>
                    <a:p>
                      <a:r>
                        <a:rPr lang="en-US" sz="1400" dirty="0" smtClean="0"/>
                        <a:t>10</a:t>
                      </a:r>
                      <a:r>
                        <a:rPr lang="en-US" sz="1400" baseline="30000" dirty="0" smtClean="0"/>
                        <a:t>1</a:t>
                      </a:r>
                      <a:r>
                        <a:rPr lang="en-US" sz="1400" dirty="0" smtClean="0"/>
                        <a:t>  =  10</a:t>
                      </a:r>
                      <a:endParaRPr lang="en-US" sz="1400" dirty="0"/>
                    </a:p>
                  </a:txBody>
                  <a:tcPr/>
                </a:tc>
              </a:tr>
              <a:tr h="370840">
                <a:tc rowSpan="6">
                  <a:txBody>
                    <a:bodyPr/>
                    <a:lstStyle/>
                    <a:p>
                      <a:r>
                        <a:rPr lang="en-US" sz="1000" b="1" dirty="0" smtClean="0"/>
                        <a:t/>
                      </a:r>
                      <a:br>
                        <a:rPr lang="en-US" sz="1000" b="1" dirty="0" smtClean="0"/>
                      </a:br>
                      <a:r>
                        <a:rPr lang="en-US" sz="1000" b="1" dirty="0" smtClean="0"/>
                        <a:t>S</a:t>
                      </a:r>
                      <a:br>
                        <a:rPr lang="en-US" sz="1000" b="1" dirty="0" smtClean="0"/>
                      </a:br>
                      <a:r>
                        <a:rPr lang="en-US" sz="1000" b="1" dirty="0" smtClean="0"/>
                        <a:t>u</a:t>
                      </a:r>
                      <a:br>
                        <a:rPr lang="en-US" sz="1000" b="1" dirty="0" smtClean="0"/>
                      </a:br>
                      <a:r>
                        <a:rPr lang="en-US" sz="1000" b="1" dirty="0" smtClean="0"/>
                        <a:t>b</a:t>
                      </a:r>
                      <a:br>
                        <a:rPr lang="en-US" sz="1000" b="1" dirty="0" smtClean="0"/>
                      </a:br>
                      <a:r>
                        <a:rPr lang="en-US" sz="1000" b="1" dirty="0" smtClean="0"/>
                        <a:t>m</a:t>
                      </a:r>
                      <a:br>
                        <a:rPr lang="en-US" sz="1000" b="1" dirty="0" smtClean="0"/>
                      </a:br>
                      <a:r>
                        <a:rPr lang="en-US" sz="1000" b="1" dirty="0" smtClean="0"/>
                        <a:t>u</a:t>
                      </a:r>
                      <a:br>
                        <a:rPr lang="en-US" sz="1000" b="1" dirty="0" smtClean="0"/>
                      </a:br>
                      <a:r>
                        <a:rPr lang="en-US" sz="1000" b="1" dirty="0" smtClean="0"/>
                        <a:t>l</a:t>
                      </a:r>
                      <a:br>
                        <a:rPr lang="en-US" sz="1000" b="1" dirty="0" smtClean="0"/>
                      </a:br>
                      <a:r>
                        <a:rPr lang="en-US" sz="1000" b="1" dirty="0" smtClean="0"/>
                        <a:t>t</a:t>
                      </a:r>
                      <a:br>
                        <a:rPr lang="en-US" sz="1000" b="1" dirty="0" smtClean="0"/>
                      </a:br>
                      <a:r>
                        <a:rPr lang="en-US" sz="1000" b="1" dirty="0" err="1" smtClean="0"/>
                        <a:t>i</a:t>
                      </a:r>
                      <a:r>
                        <a:rPr lang="en-US" sz="1000" b="1" dirty="0" smtClean="0"/>
                        <a:t/>
                      </a:r>
                      <a:br>
                        <a:rPr lang="en-US" sz="1000" b="1" dirty="0" smtClean="0"/>
                      </a:br>
                      <a:r>
                        <a:rPr lang="en-US" sz="1000" b="1" dirty="0" smtClean="0"/>
                        <a:t>p</a:t>
                      </a:r>
                      <a:br>
                        <a:rPr lang="en-US" sz="1000" b="1" dirty="0" smtClean="0"/>
                      </a:br>
                      <a:r>
                        <a:rPr lang="en-US" sz="1000" b="1" dirty="0" smtClean="0"/>
                        <a:t>l</a:t>
                      </a:r>
                      <a:br>
                        <a:rPr lang="en-US" sz="1000" b="1" dirty="0" smtClean="0"/>
                      </a:br>
                      <a:r>
                        <a:rPr lang="en-US" sz="1000" b="1" dirty="0" smtClean="0"/>
                        <a:t>e</a:t>
                      </a:r>
                      <a:br>
                        <a:rPr lang="en-US" sz="1000" b="1" dirty="0" smtClean="0"/>
                      </a:br>
                      <a:r>
                        <a:rPr lang="en-US" sz="1000" b="1" dirty="0" smtClean="0"/>
                        <a:t>s</a:t>
                      </a:r>
                      <a:endParaRPr lang="en-US" sz="1000" b="1" dirty="0"/>
                    </a:p>
                  </a:txBody>
                  <a:tcPr/>
                </a:tc>
                <a:tc>
                  <a:txBody>
                    <a:bodyPr/>
                    <a:lstStyle/>
                    <a:p>
                      <a:r>
                        <a:rPr lang="en-US" sz="1400" dirty="0" err="1" smtClean="0"/>
                        <a:t>deci</a:t>
                      </a:r>
                      <a:endParaRPr lang="en-US" sz="1400" dirty="0"/>
                    </a:p>
                  </a:txBody>
                  <a:tcPr/>
                </a:tc>
                <a:tc>
                  <a:txBody>
                    <a:bodyPr/>
                    <a:lstStyle/>
                    <a:p>
                      <a:pPr algn="ctr"/>
                      <a:r>
                        <a:rPr lang="en-US" sz="1400" b="1" dirty="0" smtClean="0"/>
                        <a:t>d</a:t>
                      </a:r>
                      <a:endParaRPr lang="en-US" sz="1400" b="1" dirty="0"/>
                    </a:p>
                  </a:txBody>
                  <a:tcPr/>
                </a:tc>
                <a:tc>
                  <a:txBody>
                    <a:bodyPr/>
                    <a:lstStyle/>
                    <a:p>
                      <a:r>
                        <a:rPr lang="en-US" sz="1400" dirty="0" smtClean="0"/>
                        <a:t>10</a:t>
                      </a:r>
                      <a:r>
                        <a:rPr lang="en-US" sz="1400" baseline="30000" dirty="0" smtClean="0"/>
                        <a:t>-1</a:t>
                      </a:r>
                      <a:r>
                        <a:rPr lang="en-US" sz="1400" dirty="0" smtClean="0"/>
                        <a:t>  =  0.1</a:t>
                      </a:r>
                      <a:endParaRPr lang="en-US" sz="1400" dirty="0"/>
                    </a:p>
                  </a:txBody>
                  <a:tcPr/>
                </a:tc>
              </a:tr>
              <a:tr h="370840">
                <a:tc vMerge="1">
                  <a:txBody>
                    <a:bodyPr/>
                    <a:lstStyle/>
                    <a:p>
                      <a:endParaRPr lang="en-US" sz="1400" dirty="0"/>
                    </a:p>
                  </a:txBody>
                  <a:tcPr/>
                </a:tc>
                <a:tc>
                  <a:txBody>
                    <a:bodyPr/>
                    <a:lstStyle/>
                    <a:p>
                      <a:r>
                        <a:rPr lang="en-US" sz="1400" dirty="0" err="1" smtClean="0"/>
                        <a:t>centi</a:t>
                      </a:r>
                      <a:endParaRPr lang="en-US" sz="1400" dirty="0"/>
                    </a:p>
                  </a:txBody>
                  <a:tcPr/>
                </a:tc>
                <a:tc>
                  <a:txBody>
                    <a:bodyPr/>
                    <a:lstStyle/>
                    <a:p>
                      <a:pPr algn="ctr"/>
                      <a:r>
                        <a:rPr lang="en-US" sz="1400" b="1" dirty="0" smtClean="0"/>
                        <a:t>c</a:t>
                      </a:r>
                      <a:endParaRPr lang="en-US" sz="1400" b="1" dirty="0"/>
                    </a:p>
                  </a:txBody>
                  <a:tcPr/>
                </a:tc>
                <a:tc>
                  <a:txBody>
                    <a:bodyPr/>
                    <a:lstStyle/>
                    <a:p>
                      <a:r>
                        <a:rPr lang="en-US" sz="1400" dirty="0" smtClean="0"/>
                        <a:t>10</a:t>
                      </a:r>
                      <a:r>
                        <a:rPr lang="en-US" sz="1400" baseline="30000" dirty="0" smtClean="0"/>
                        <a:t>-2</a:t>
                      </a:r>
                      <a:r>
                        <a:rPr lang="en-US" sz="1400" dirty="0" smtClean="0"/>
                        <a:t>  =  0.01</a:t>
                      </a:r>
                      <a:endParaRPr lang="en-US" sz="1400" dirty="0"/>
                    </a:p>
                  </a:txBody>
                  <a:tcPr/>
                </a:tc>
              </a:tr>
              <a:tr h="370840">
                <a:tc vMerge="1">
                  <a:txBody>
                    <a:bodyPr/>
                    <a:lstStyle/>
                    <a:p>
                      <a:endParaRPr lang="en-US" sz="1400" dirty="0"/>
                    </a:p>
                  </a:txBody>
                  <a:tcPr/>
                </a:tc>
                <a:tc>
                  <a:txBody>
                    <a:bodyPr/>
                    <a:lstStyle/>
                    <a:p>
                      <a:r>
                        <a:rPr lang="en-US" sz="1400" dirty="0" err="1" smtClean="0"/>
                        <a:t>milli</a:t>
                      </a:r>
                      <a:endParaRPr lang="en-US" sz="1400" dirty="0"/>
                    </a:p>
                  </a:txBody>
                  <a:tcPr/>
                </a:tc>
                <a:tc>
                  <a:txBody>
                    <a:bodyPr/>
                    <a:lstStyle/>
                    <a:p>
                      <a:pPr algn="ctr"/>
                      <a:r>
                        <a:rPr lang="en-US" sz="1400" b="1" dirty="0" smtClean="0"/>
                        <a:t>m</a:t>
                      </a:r>
                      <a:endParaRPr lang="en-US" sz="1400" b="1" dirty="0"/>
                    </a:p>
                  </a:txBody>
                  <a:tcPr/>
                </a:tc>
                <a:tc>
                  <a:txBody>
                    <a:bodyPr/>
                    <a:lstStyle/>
                    <a:p>
                      <a:r>
                        <a:rPr lang="en-US" sz="1400" dirty="0" smtClean="0"/>
                        <a:t>10</a:t>
                      </a:r>
                      <a:r>
                        <a:rPr lang="en-US" sz="1400" baseline="30000" dirty="0" smtClean="0"/>
                        <a:t>-3</a:t>
                      </a:r>
                      <a:r>
                        <a:rPr lang="en-US" sz="1400" dirty="0" smtClean="0"/>
                        <a:t>  =  0.001</a:t>
                      </a:r>
                      <a:endParaRPr lang="en-US" sz="1400" dirty="0"/>
                    </a:p>
                  </a:txBody>
                  <a:tcPr/>
                </a:tc>
              </a:tr>
              <a:tr h="370840">
                <a:tc vMerge="1">
                  <a:txBody>
                    <a:bodyPr/>
                    <a:lstStyle/>
                    <a:p>
                      <a:endParaRPr lang="en-US" sz="1400" dirty="0"/>
                    </a:p>
                  </a:txBody>
                  <a:tcPr/>
                </a:tc>
                <a:tc>
                  <a:txBody>
                    <a:bodyPr/>
                    <a:lstStyle/>
                    <a:p>
                      <a:r>
                        <a:rPr lang="en-US" sz="1400" dirty="0" smtClean="0"/>
                        <a:t>micro</a:t>
                      </a:r>
                      <a:endParaRPr lang="en-US" sz="1400" dirty="0"/>
                    </a:p>
                  </a:txBody>
                  <a:tcPr/>
                </a:tc>
                <a:tc>
                  <a:txBody>
                    <a:bodyPr/>
                    <a:lstStyle/>
                    <a:p>
                      <a:pPr algn="ctr"/>
                      <a:r>
                        <a:rPr lang="en-US" sz="1400" b="1" dirty="0" smtClean="0"/>
                        <a:t>µ</a:t>
                      </a:r>
                      <a:endParaRPr lang="en-US" sz="1400" b="1" dirty="0"/>
                    </a:p>
                  </a:txBody>
                  <a:tcPr/>
                </a:tc>
                <a:tc>
                  <a:txBody>
                    <a:bodyPr/>
                    <a:lstStyle/>
                    <a:p>
                      <a:r>
                        <a:rPr lang="en-US" sz="1400" dirty="0" smtClean="0"/>
                        <a:t>10</a:t>
                      </a:r>
                      <a:r>
                        <a:rPr lang="en-US" sz="1400" baseline="30000" dirty="0" smtClean="0"/>
                        <a:t>-6</a:t>
                      </a:r>
                      <a:r>
                        <a:rPr lang="en-US" sz="1400" dirty="0" smtClean="0"/>
                        <a:t>  =  0.000001</a:t>
                      </a:r>
                      <a:endParaRPr lang="en-US" sz="1400" dirty="0"/>
                    </a:p>
                  </a:txBody>
                  <a:tcPr/>
                </a:tc>
              </a:tr>
              <a:tr h="370840">
                <a:tc vMerge="1">
                  <a:txBody>
                    <a:bodyPr/>
                    <a:lstStyle/>
                    <a:p>
                      <a:endParaRPr lang="en-US" sz="1400" dirty="0"/>
                    </a:p>
                  </a:txBody>
                  <a:tcPr/>
                </a:tc>
                <a:tc>
                  <a:txBody>
                    <a:bodyPr/>
                    <a:lstStyle/>
                    <a:p>
                      <a:r>
                        <a:rPr lang="en-US" sz="1400" dirty="0" err="1" smtClean="0"/>
                        <a:t>nano</a:t>
                      </a:r>
                      <a:endParaRPr lang="en-US" sz="1400" dirty="0"/>
                    </a:p>
                  </a:txBody>
                  <a:tcPr/>
                </a:tc>
                <a:tc>
                  <a:txBody>
                    <a:bodyPr/>
                    <a:lstStyle/>
                    <a:p>
                      <a:pPr algn="ctr"/>
                      <a:r>
                        <a:rPr lang="en-US" sz="1400" b="1" dirty="0" smtClean="0"/>
                        <a:t>n</a:t>
                      </a:r>
                      <a:endParaRPr lang="en-US" sz="1400" b="1" dirty="0"/>
                    </a:p>
                  </a:txBody>
                  <a:tcPr/>
                </a:tc>
                <a:tc>
                  <a:txBody>
                    <a:bodyPr/>
                    <a:lstStyle/>
                    <a:p>
                      <a:r>
                        <a:rPr lang="en-US" sz="1400" dirty="0" smtClean="0"/>
                        <a:t>10</a:t>
                      </a:r>
                      <a:r>
                        <a:rPr lang="en-US" sz="1400" baseline="30000" dirty="0" smtClean="0"/>
                        <a:t>-9</a:t>
                      </a:r>
                      <a:r>
                        <a:rPr lang="en-US" sz="1400" dirty="0" smtClean="0"/>
                        <a:t>  =  0.000000001</a:t>
                      </a:r>
                      <a:endParaRPr lang="en-US" sz="1400" dirty="0"/>
                    </a:p>
                  </a:txBody>
                  <a:tcPr/>
                </a:tc>
              </a:tr>
              <a:tr h="370840">
                <a:tc vMerge="1">
                  <a:txBody>
                    <a:bodyPr/>
                    <a:lstStyle/>
                    <a:p>
                      <a:endParaRPr lang="en-US" sz="1400" dirty="0"/>
                    </a:p>
                  </a:txBody>
                  <a:tcPr/>
                </a:tc>
                <a:tc>
                  <a:txBody>
                    <a:bodyPr/>
                    <a:lstStyle/>
                    <a:p>
                      <a:r>
                        <a:rPr lang="en-US" sz="1400" dirty="0" err="1" smtClean="0"/>
                        <a:t>pico</a:t>
                      </a:r>
                      <a:endParaRPr lang="en-US" sz="1400" dirty="0"/>
                    </a:p>
                  </a:txBody>
                  <a:tcPr/>
                </a:tc>
                <a:tc>
                  <a:txBody>
                    <a:bodyPr/>
                    <a:lstStyle/>
                    <a:p>
                      <a:pPr algn="ctr"/>
                      <a:r>
                        <a:rPr lang="en-US" sz="1400" b="1" dirty="0" smtClean="0"/>
                        <a:t>p</a:t>
                      </a:r>
                      <a:endParaRPr lang="en-US" sz="1400" b="1" dirty="0"/>
                    </a:p>
                  </a:txBody>
                  <a:tcPr/>
                </a:tc>
                <a:tc>
                  <a:txBody>
                    <a:bodyPr/>
                    <a:lstStyle/>
                    <a:p>
                      <a:r>
                        <a:rPr lang="en-US" sz="1400" dirty="0" smtClean="0"/>
                        <a:t>10</a:t>
                      </a:r>
                      <a:r>
                        <a:rPr lang="en-US" sz="1400" baseline="30000" dirty="0" smtClean="0"/>
                        <a:t>-12</a:t>
                      </a:r>
                      <a:r>
                        <a:rPr lang="en-US" sz="1400" dirty="0" smtClean="0"/>
                        <a:t>  =  0.000000000001</a:t>
                      </a:r>
                      <a:endParaRPr lang="en-US" sz="1400" dirty="0"/>
                    </a:p>
                  </a:txBody>
                  <a:tcPr/>
                </a:tc>
              </a:tr>
            </a:tbl>
          </a:graphicData>
        </a:graphic>
      </p:graphicFrame>
      <p:sp>
        <p:nvSpPr>
          <p:cNvPr id="5" name="TextBox 4"/>
          <p:cNvSpPr txBox="1"/>
          <p:nvPr/>
        </p:nvSpPr>
        <p:spPr>
          <a:xfrm>
            <a:off x="4800600" y="914400"/>
            <a:ext cx="3608873" cy="369332"/>
          </a:xfrm>
          <a:prstGeom prst="rect">
            <a:avLst/>
          </a:prstGeom>
          <a:noFill/>
        </p:spPr>
        <p:txBody>
          <a:bodyPr wrap="none" rtlCol="0">
            <a:spAutoFit/>
          </a:bodyPr>
          <a:lstStyle/>
          <a:p>
            <a:r>
              <a:rPr lang="en-US" b="1" dirty="0" smtClean="0">
                <a:solidFill>
                  <a:schemeClr val="accent3">
                    <a:lumMod val="50000"/>
                  </a:schemeClr>
                </a:solidFill>
              </a:rPr>
              <a:t>Table of Multiples and Submultiples</a:t>
            </a:r>
            <a:endParaRPr lang="en-US" b="1" dirty="0">
              <a:solidFill>
                <a:schemeClr val="accent3">
                  <a:lumMod val="50000"/>
                </a:schemeClr>
              </a:solidFill>
            </a:endParaRPr>
          </a:p>
        </p:txBody>
      </p:sp>
    </p:spTree>
    <p:extLst>
      <p:ext uri="{BB962C8B-B14F-4D97-AF65-F5344CB8AC3E}">
        <p14:creationId xmlns:p14="http://schemas.microsoft.com/office/powerpoint/2010/main" xmlns="" val="9785799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29200"/>
          </a:xfrm>
        </p:spPr>
        <p:txBody>
          <a:bodyPr>
            <a:normAutofit/>
          </a:bodyPr>
          <a:lstStyle/>
          <a:p>
            <a:r>
              <a:rPr lang="en-US" dirty="0" smtClean="0"/>
              <a:t>Density is the mass per unit volume of a substance and is calculated from:</a:t>
            </a:r>
            <a:br>
              <a:rPr lang="en-US" dirty="0" smtClean="0"/>
            </a:br>
            <a:r>
              <a:rPr lang="en-US" b="1" dirty="0" smtClean="0"/>
              <a:t>density (</a:t>
            </a:r>
            <a:r>
              <a:rPr lang="el-GR" b="1" dirty="0" smtClean="0"/>
              <a:t>ρ</a:t>
            </a:r>
            <a:r>
              <a:rPr lang="en-US" b="1" dirty="0" smtClean="0"/>
              <a:t>) = mass (kg) ÷ volume (m</a:t>
            </a:r>
            <a:r>
              <a:rPr lang="en-US" b="1" baseline="30000" dirty="0" smtClean="0"/>
              <a:t>3</a:t>
            </a:r>
            <a:r>
              <a:rPr lang="en-US" b="1" dirty="0" smtClean="0"/>
              <a:t>)</a:t>
            </a:r>
          </a:p>
          <a:p>
            <a:endParaRPr lang="en-US" b="1" dirty="0" smtClean="0"/>
          </a:p>
          <a:p>
            <a:r>
              <a:rPr lang="en-US" dirty="0" smtClean="0"/>
              <a:t>The SI units of density are </a:t>
            </a:r>
            <a:r>
              <a:rPr lang="en-US" b="1" dirty="0" smtClean="0"/>
              <a:t>kg/m</a:t>
            </a:r>
            <a:r>
              <a:rPr lang="en-US" b="1" baseline="30000" dirty="0" smtClean="0"/>
              <a:t>3</a:t>
            </a:r>
            <a:r>
              <a:rPr lang="en-US" b="1" dirty="0" smtClean="0"/>
              <a:t> </a:t>
            </a:r>
            <a:r>
              <a:rPr lang="en-US" dirty="0" smtClean="0"/>
              <a:t>but can be converted into</a:t>
            </a:r>
            <a:r>
              <a:rPr lang="en-US" b="1" dirty="0" smtClean="0"/>
              <a:t> g/cm</a:t>
            </a:r>
            <a:r>
              <a:rPr lang="en-US" b="1" baseline="30000" dirty="0" smtClean="0"/>
              <a:t>3</a:t>
            </a:r>
            <a:r>
              <a:rPr lang="en-US" b="1" dirty="0" smtClean="0"/>
              <a:t> </a:t>
            </a:r>
            <a:r>
              <a:rPr lang="en-US" dirty="0" smtClean="0"/>
              <a:t>which are more suitable units for measuring smaller measurements.</a:t>
            </a:r>
          </a:p>
        </p:txBody>
      </p:sp>
      <p:sp>
        <p:nvSpPr>
          <p:cNvPr id="5" name="Title 1"/>
          <p:cNvSpPr>
            <a:spLocks noGrp="1"/>
          </p:cNvSpPr>
          <p:nvPr>
            <p:ph type="title"/>
          </p:nvPr>
        </p:nvSpPr>
        <p:spPr>
          <a:xfrm>
            <a:off x="457200" y="274638"/>
            <a:ext cx="8229600" cy="1143000"/>
          </a:xfrm>
        </p:spPr>
        <p:txBody>
          <a:bodyPr>
            <a:normAutofit/>
          </a:bodyPr>
          <a:lstStyle/>
          <a:p>
            <a:r>
              <a:rPr lang="en-US" dirty="0" smtClean="0"/>
              <a:t>Density</a:t>
            </a:r>
            <a:endParaRPr lang="en-US" dirty="0"/>
          </a:p>
        </p:txBody>
      </p:sp>
    </p:spTree>
    <p:extLst>
      <p:ext uri="{BB962C8B-B14F-4D97-AF65-F5344CB8AC3E}">
        <p14:creationId xmlns:p14="http://schemas.microsoft.com/office/powerpoint/2010/main" xmlns="" val="14889555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29200"/>
          </a:xfrm>
        </p:spPr>
        <p:txBody>
          <a:bodyPr>
            <a:normAutofit lnSpcReduction="10000"/>
          </a:bodyPr>
          <a:lstStyle/>
          <a:p>
            <a:r>
              <a:rPr lang="en-US" dirty="0" smtClean="0"/>
              <a:t>The density of an </a:t>
            </a:r>
            <a:r>
              <a:rPr lang="en-US" b="1" dirty="0" smtClean="0"/>
              <a:t>irregularly shaped</a:t>
            </a:r>
            <a:r>
              <a:rPr lang="en-US" dirty="0" smtClean="0"/>
              <a:t> solid may be determined by first obtaining its mass and then its volume by </a:t>
            </a:r>
            <a:r>
              <a:rPr lang="en-US" b="1" dirty="0" smtClean="0"/>
              <a:t>displacement</a:t>
            </a:r>
            <a:r>
              <a:rPr lang="en-US" dirty="0" smtClean="0"/>
              <a:t> where the object is submerged into a known volume of water.</a:t>
            </a:r>
            <a:br>
              <a:rPr lang="en-US" dirty="0" smtClean="0"/>
            </a:br>
            <a:endParaRPr lang="en-US" dirty="0" smtClean="0"/>
          </a:p>
          <a:p>
            <a:r>
              <a:rPr lang="en-US" dirty="0" smtClean="0"/>
              <a:t>The density of a regularly shaped solid may be determined the same way except it doesn’t have to submerged into water to obtain its volume.  Its volume can be determined via </a:t>
            </a:r>
            <a:r>
              <a:rPr lang="en-US" b="1" dirty="0" smtClean="0"/>
              <a:t>dimensions</a:t>
            </a:r>
            <a:r>
              <a:rPr lang="en-US" dirty="0" smtClean="0"/>
              <a:t> or a formula specific to its shape.</a:t>
            </a:r>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Density</a:t>
            </a:r>
            <a:br>
              <a:rPr lang="en-US" dirty="0" smtClean="0"/>
            </a:br>
            <a:r>
              <a:rPr lang="en-US" dirty="0" smtClean="0"/>
              <a:t>Solid</a:t>
            </a:r>
            <a:endParaRPr lang="en-US" dirty="0"/>
          </a:p>
        </p:txBody>
      </p:sp>
    </p:spTree>
    <p:extLst>
      <p:ext uri="{BB962C8B-B14F-4D97-AF65-F5344CB8AC3E}">
        <p14:creationId xmlns:p14="http://schemas.microsoft.com/office/powerpoint/2010/main" xmlns="" val="14889555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029200"/>
          </a:xfrm>
        </p:spPr>
        <p:txBody>
          <a:bodyPr>
            <a:normAutofit/>
          </a:bodyPr>
          <a:lstStyle/>
          <a:p>
            <a:r>
              <a:rPr lang="en-US" dirty="0" smtClean="0"/>
              <a:t>The density of copper is 9 g/cm</a:t>
            </a:r>
            <a:r>
              <a:rPr lang="en-US" baseline="30000" dirty="0" smtClean="0"/>
              <a:t>3</a:t>
            </a:r>
            <a:r>
              <a:rPr lang="en-US" dirty="0" smtClean="0"/>
              <a:t>:</a:t>
            </a:r>
            <a:br>
              <a:rPr lang="en-US" dirty="0" smtClean="0"/>
            </a:br>
            <a:r>
              <a:rPr lang="en-US" dirty="0" smtClean="0"/>
              <a:t/>
            </a:r>
            <a:br>
              <a:rPr lang="en-US" dirty="0" smtClean="0"/>
            </a:br>
            <a:r>
              <a:rPr lang="en-US" dirty="0" smtClean="0"/>
              <a:t>a.  Find the mass of 5 cm</a:t>
            </a:r>
            <a:r>
              <a:rPr lang="en-US" baseline="30000" dirty="0" smtClean="0"/>
              <a:t>3</a:t>
            </a:r>
            <a:r>
              <a:rPr lang="en-US" dirty="0" smtClean="0"/>
              <a:t> of copper.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b.  Find the volume of 63 g of copper.  </a:t>
            </a:r>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Density</a:t>
            </a:r>
            <a:br>
              <a:rPr lang="en-US" dirty="0" smtClean="0"/>
            </a:br>
            <a:r>
              <a:rPr lang="en-US" dirty="0" smtClean="0"/>
              <a:t>Solid</a:t>
            </a:r>
            <a:endParaRPr lang="en-US" dirty="0"/>
          </a:p>
        </p:txBody>
      </p:sp>
    </p:spTree>
    <p:extLst>
      <p:ext uri="{BB962C8B-B14F-4D97-AF65-F5344CB8AC3E}">
        <p14:creationId xmlns:p14="http://schemas.microsoft.com/office/powerpoint/2010/main" xmlns="" val="14889555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Density</a:t>
            </a:r>
            <a:br>
              <a:rPr lang="en-US" dirty="0" smtClean="0"/>
            </a:br>
            <a:r>
              <a:rPr lang="en-US" dirty="0" smtClean="0"/>
              <a:t>Liquid </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Below are 3 steps for determining the density of a liquid:</a:t>
            </a:r>
            <a:br>
              <a:rPr lang="en-US" dirty="0" smtClean="0"/>
            </a:br>
            <a:r>
              <a:rPr lang="en-US" dirty="0" smtClean="0"/>
              <a:t/>
            </a:r>
            <a:br>
              <a:rPr lang="en-US" dirty="0" smtClean="0"/>
            </a:br>
            <a:r>
              <a:rPr lang="en-US" dirty="0" smtClean="0"/>
              <a:t>1.  The density of a liquid may be determined by measuring its volume, </a:t>
            </a:r>
            <a:r>
              <a:rPr lang="en-US" b="1" dirty="0" err="1" smtClean="0"/>
              <a:t>v</a:t>
            </a:r>
            <a:r>
              <a:rPr lang="en-US" b="1" baseline="-25000" dirty="0" err="1" smtClean="0"/>
              <a:t>liquid</a:t>
            </a:r>
            <a:r>
              <a:rPr lang="en-US" dirty="0" smtClean="0"/>
              <a:t>, in any instrument that measures volumes of liquids, example a burette or pipette.</a:t>
            </a:r>
            <a:br>
              <a:rPr lang="en-US" dirty="0" smtClean="0"/>
            </a:br>
            <a:r>
              <a:rPr lang="en-US" dirty="0" smtClean="0"/>
              <a:t/>
            </a:r>
            <a:br>
              <a:rPr lang="en-US" dirty="0" smtClean="0"/>
            </a:br>
            <a:r>
              <a:rPr lang="en-US" dirty="0" smtClean="0"/>
              <a:t>2.  The liquid would then be transferred to a beaker of known mass, m</a:t>
            </a:r>
            <a:r>
              <a:rPr lang="en-US" baseline="-25000" dirty="0" smtClean="0"/>
              <a:t>1</a:t>
            </a:r>
            <a:r>
              <a:rPr lang="en-US" dirty="0" smtClean="0"/>
              <a:t>.  Now that it is filled its mass would then be taken again, m</a:t>
            </a:r>
            <a:r>
              <a:rPr lang="en-US" baseline="-25000" dirty="0" smtClean="0"/>
              <a:t>2</a:t>
            </a:r>
            <a:r>
              <a:rPr lang="en-US" dirty="0" smtClean="0"/>
              <a:t>.</a:t>
            </a:r>
            <a:br>
              <a:rPr lang="en-US" dirty="0" smtClean="0"/>
            </a:br>
            <a:r>
              <a:rPr lang="en-US" dirty="0" smtClean="0"/>
              <a:t/>
            </a:r>
            <a:br>
              <a:rPr lang="en-US" dirty="0" smtClean="0"/>
            </a:br>
            <a:r>
              <a:rPr lang="en-US" dirty="0" smtClean="0"/>
              <a:t>3.  m</a:t>
            </a:r>
            <a:r>
              <a:rPr lang="en-US" baseline="-25000" dirty="0" smtClean="0"/>
              <a:t>2</a:t>
            </a:r>
            <a:r>
              <a:rPr lang="en-US" dirty="0" smtClean="0"/>
              <a:t> – m</a:t>
            </a:r>
            <a:r>
              <a:rPr lang="en-US" baseline="-25000" dirty="0" smtClean="0"/>
              <a:t>1</a:t>
            </a:r>
            <a:r>
              <a:rPr lang="en-US" dirty="0" smtClean="0"/>
              <a:t> = mass of liquid, m</a:t>
            </a:r>
            <a:r>
              <a:rPr lang="en-US" baseline="-25000" dirty="0" smtClean="0"/>
              <a:t>3</a:t>
            </a:r>
            <a:r>
              <a:rPr lang="en-US" dirty="0" smtClean="0"/>
              <a:t>.  m</a:t>
            </a:r>
            <a:r>
              <a:rPr lang="en-US" baseline="-25000" dirty="0" smtClean="0"/>
              <a:t>3</a:t>
            </a:r>
            <a:r>
              <a:rPr lang="en-US" dirty="0" smtClean="0"/>
              <a:t> would then be divided by its volume to obtain its density.  Therefore </a:t>
            </a:r>
            <a:br>
              <a:rPr lang="en-US" dirty="0" smtClean="0"/>
            </a:br>
            <a:r>
              <a:rPr lang="el-GR" dirty="0" smtClean="0"/>
              <a:t>ρ</a:t>
            </a:r>
            <a:r>
              <a:rPr lang="en-US" baseline="-25000" dirty="0" smtClean="0"/>
              <a:t>liquid</a:t>
            </a:r>
            <a:r>
              <a:rPr lang="en-US" dirty="0" smtClean="0"/>
              <a:t> = m</a:t>
            </a:r>
            <a:r>
              <a:rPr lang="en-US" baseline="-25000" dirty="0" smtClean="0"/>
              <a:t>3</a:t>
            </a:r>
            <a:r>
              <a:rPr lang="en-US" dirty="0" smtClean="0"/>
              <a:t> ÷ </a:t>
            </a:r>
            <a:r>
              <a:rPr lang="en-US" dirty="0" err="1" smtClean="0"/>
              <a:t>v</a:t>
            </a:r>
            <a:r>
              <a:rPr lang="en-US" baseline="-25000" dirty="0" err="1" smtClean="0"/>
              <a:t>liquid</a:t>
            </a:r>
            <a:endParaRPr lang="en-US" dirty="0" smtClean="0"/>
          </a:p>
          <a:p>
            <a:endParaRPr lang="en-US" dirty="0" smtClean="0"/>
          </a:p>
          <a:p>
            <a:r>
              <a:rPr lang="en-US" dirty="0" smtClean="0"/>
              <a:t>The density of water is </a:t>
            </a:r>
            <a:r>
              <a:rPr lang="en-US" b="1" dirty="0" smtClean="0">
                <a:solidFill>
                  <a:srgbClr val="FF0066"/>
                </a:solidFill>
              </a:rPr>
              <a:t>1000 kg/m</a:t>
            </a:r>
            <a:r>
              <a:rPr lang="en-US" b="1" baseline="30000" dirty="0" smtClean="0">
                <a:solidFill>
                  <a:srgbClr val="FF0066"/>
                </a:solidFill>
              </a:rPr>
              <a:t>3</a:t>
            </a:r>
            <a:r>
              <a:rPr lang="en-US" dirty="0" smtClean="0">
                <a:solidFill>
                  <a:srgbClr val="FF0066"/>
                </a:solidFill>
              </a:rPr>
              <a:t> or </a:t>
            </a:r>
            <a:r>
              <a:rPr lang="en-US" b="1" dirty="0" smtClean="0">
                <a:solidFill>
                  <a:srgbClr val="FF0066"/>
                </a:solidFill>
              </a:rPr>
              <a:t>1 g/cm</a:t>
            </a:r>
            <a:r>
              <a:rPr lang="en-US" b="1" baseline="30000" dirty="0" smtClean="0">
                <a:solidFill>
                  <a:srgbClr val="FF0066"/>
                </a:solidFill>
              </a:rPr>
              <a:t>3</a:t>
            </a:r>
            <a:r>
              <a:rPr lang="en-US" dirty="0" smtClean="0"/>
              <a: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Density</a:t>
            </a:r>
            <a:br>
              <a:rPr lang="en-US" dirty="0" smtClean="0"/>
            </a:br>
            <a:r>
              <a:rPr lang="en-US" dirty="0" smtClean="0"/>
              <a:t>Air</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The density of air may be determined via the following steps:</a:t>
            </a:r>
            <a:br>
              <a:rPr lang="en-US" dirty="0" smtClean="0"/>
            </a:br>
            <a:r>
              <a:rPr lang="en-US" dirty="0" smtClean="0"/>
              <a:t/>
            </a:r>
            <a:br>
              <a:rPr lang="en-US" dirty="0" smtClean="0"/>
            </a:br>
            <a:r>
              <a:rPr lang="en-US" dirty="0" smtClean="0"/>
              <a:t>1.  The mass of the container would first be obtained, m</a:t>
            </a:r>
            <a:r>
              <a:rPr lang="en-US" baseline="-25000" dirty="0" smtClean="0"/>
              <a:t>1</a:t>
            </a:r>
            <a:r>
              <a:rPr lang="en-US" dirty="0" smtClean="0"/>
              <a:t>, then air would be added to it and corked and again its mass would be taken, m</a:t>
            </a:r>
            <a:r>
              <a:rPr lang="en-US" baseline="-25000" dirty="0" smtClean="0"/>
              <a:t>2</a:t>
            </a:r>
            <a:r>
              <a:rPr lang="en-US" dirty="0" smtClean="0"/>
              <a:t>.  </a:t>
            </a:r>
            <a:br>
              <a:rPr lang="en-US" dirty="0" smtClean="0"/>
            </a:br>
            <a:r>
              <a:rPr lang="en-US" dirty="0" smtClean="0"/>
              <a:t/>
            </a:r>
            <a:br>
              <a:rPr lang="en-US" dirty="0" smtClean="0"/>
            </a:br>
            <a:r>
              <a:rPr lang="en-US" dirty="0" smtClean="0"/>
              <a:t>m</a:t>
            </a:r>
            <a:r>
              <a:rPr lang="en-US" baseline="-25000" dirty="0" smtClean="0"/>
              <a:t>2</a:t>
            </a:r>
            <a:r>
              <a:rPr lang="en-US" dirty="0" smtClean="0"/>
              <a:t> – m</a:t>
            </a:r>
            <a:r>
              <a:rPr lang="en-US" baseline="-25000" dirty="0" smtClean="0"/>
              <a:t>1</a:t>
            </a:r>
            <a:r>
              <a:rPr lang="en-US" dirty="0" smtClean="0"/>
              <a:t> = </a:t>
            </a:r>
            <a:r>
              <a:rPr lang="en-US" b="1" dirty="0" smtClean="0"/>
              <a:t>m</a:t>
            </a:r>
            <a:r>
              <a:rPr lang="en-US" b="1" baseline="-25000" dirty="0" smtClean="0"/>
              <a:t>3</a:t>
            </a:r>
            <a:r>
              <a:rPr lang="en-US" dirty="0" smtClean="0"/>
              <a:t> would give the mass of air.</a:t>
            </a:r>
            <a:br>
              <a:rPr lang="en-US" dirty="0" smtClean="0"/>
            </a:br>
            <a:r>
              <a:rPr lang="en-US" dirty="0" smtClean="0"/>
              <a:t/>
            </a:r>
            <a:br>
              <a:rPr lang="en-US" dirty="0" smtClean="0"/>
            </a:br>
            <a:r>
              <a:rPr lang="en-US" dirty="0" smtClean="0"/>
              <a:t>2.   To find the volume of the container it would be filled to the brim with water.  The water would then be thrown into a device used to measure liquids, </a:t>
            </a:r>
            <a:r>
              <a:rPr lang="en-US" b="1" dirty="0" err="1" smtClean="0"/>
              <a:t>v</a:t>
            </a:r>
            <a:r>
              <a:rPr lang="en-US" b="1" baseline="-25000" dirty="0" err="1" smtClean="0"/>
              <a:t>air</a:t>
            </a:r>
            <a:r>
              <a:rPr lang="en-US" dirty="0" smtClean="0"/>
              <a:t>.</a:t>
            </a:r>
            <a:br>
              <a:rPr lang="en-US" dirty="0" smtClean="0"/>
            </a:br>
            <a:r>
              <a:rPr lang="en-US" dirty="0" smtClean="0"/>
              <a:t/>
            </a:r>
            <a:br>
              <a:rPr lang="en-US" dirty="0" smtClean="0"/>
            </a:br>
            <a:r>
              <a:rPr lang="en-US" dirty="0" smtClean="0"/>
              <a:t>3.  </a:t>
            </a:r>
            <a:r>
              <a:rPr lang="el-GR" b="1" dirty="0" smtClean="0">
                <a:solidFill>
                  <a:srgbClr val="002060"/>
                </a:solidFill>
              </a:rPr>
              <a:t>ρ</a:t>
            </a:r>
            <a:r>
              <a:rPr lang="en-US" b="1" baseline="-25000" dirty="0" smtClean="0">
                <a:solidFill>
                  <a:srgbClr val="002060"/>
                </a:solidFill>
              </a:rPr>
              <a:t>air</a:t>
            </a:r>
            <a:r>
              <a:rPr lang="en-US" b="1" dirty="0" smtClean="0">
                <a:solidFill>
                  <a:srgbClr val="002060"/>
                </a:solidFill>
              </a:rPr>
              <a:t> = m</a:t>
            </a:r>
            <a:r>
              <a:rPr lang="en-US" b="1" baseline="-25000" dirty="0" smtClean="0">
                <a:solidFill>
                  <a:srgbClr val="002060"/>
                </a:solidFill>
              </a:rPr>
              <a:t>3</a:t>
            </a:r>
            <a:r>
              <a:rPr lang="en-US" b="1" dirty="0" smtClean="0">
                <a:solidFill>
                  <a:srgbClr val="002060"/>
                </a:solidFill>
              </a:rPr>
              <a:t> ÷ </a:t>
            </a:r>
            <a:r>
              <a:rPr lang="en-US" b="1" dirty="0" err="1" smtClean="0">
                <a:solidFill>
                  <a:srgbClr val="002060"/>
                </a:solidFill>
              </a:rPr>
              <a:t>v</a:t>
            </a:r>
            <a:r>
              <a:rPr lang="en-US" b="1" baseline="-25000" dirty="0" err="1" smtClean="0">
                <a:solidFill>
                  <a:srgbClr val="002060"/>
                </a:solidFill>
              </a:rPr>
              <a:t>air</a:t>
            </a:r>
            <a:endParaRPr lang="en-US" b="1" baseline="-25000" dirty="0" smtClean="0">
              <a:solidFill>
                <a:srgbClr val="002060"/>
              </a:solidFill>
            </a:endParaRPr>
          </a:p>
          <a:p>
            <a:endParaRPr lang="en-US" baseline="-25000" dirty="0" smtClean="0"/>
          </a:p>
          <a:p>
            <a:r>
              <a:rPr lang="en-US" dirty="0" smtClean="0"/>
              <a:t>The actual density of air is about </a:t>
            </a:r>
            <a:r>
              <a:rPr lang="en-US" b="1" dirty="0" smtClean="0">
                <a:solidFill>
                  <a:srgbClr val="FF0066"/>
                </a:solidFill>
              </a:rPr>
              <a:t>1.3 kg/m</a:t>
            </a:r>
            <a:r>
              <a:rPr lang="en-US" b="1" baseline="30000" dirty="0" smtClean="0">
                <a:solidFill>
                  <a:srgbClr val="FF0066"/>
                </a:solidFill>
              </a:rPr>
              <a:t>3</a:t>
            </a:r>
            <a:endParaRPr lang="en-US" b="1" baseline="30000" dirty="0">
              <a:solidFill>
                <a:srgbClr val="FF0066"/>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Density</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relative density</a:t>
            </a:r>
            <a:r>
              <a:rPr lang="en-US" dirty="0" smtClean="0"/>
              <a:t> (</a:t>
            </a:r>
            <a:r>
              <a:rPr lang="el-GR" dirty="0" smtClean="0"/>
              <a:t>ρ</a:t>
            </a:r>
            <a:r>
              <a:rPr lang="en-US" baseline="-25000" dirty="0" smtClean="0"/>
              <a:t>r</a:t>
            </a:r>
            <a:r>
              <a:rPr lang="en-US" dirty="0" smtClean="0"/>
              <a:t>) tells you how many times a substance is denser than water where:</a:t>
            </a:r>
            <a:br>
              <a:rPr lang="en-US" dirty="0" smtClean="0"/>
            </a:br>
            <a:r>
              <a:rPr lang="en-US" dirty="0" smtClean="0"/>
              <a:t/>
            </a:r>
            <a:br>
              <a:rPr lang="en-US" dirty="0" smtClean="0"/>
            </a:br>
            <a:r>
              <a:rPr lang="en-US" dirty="0" smtClean="0"/>
              <a:t>a.  </a:t>
            </a:r>
            <a:r>
              <a:rPr lang="el-GR" dirty="0" smtClean="0"/>
              <a:t>ρ</a:t>
            </a:r>
            <a:r>
              <a:rPr lang="en-US" baseline="-25000" dirty="0" smtClean="0"/>
              <a:t>r</a:t>
            </a:r>
            <a:r>
              <a:rPr lang="en-US" dirty="0" smtClean="0"/>
              <a:t> = density of substance ÷ density of water</a:t>
            </a:r>
            <a:br>
              <a:rPr lang="en-US" dirty="0" smtClean="0"/>
            </a:br>
            <a:r>
              <a:rPr lang="en-US" dirty="0" smtClean="0"/>
              <a:t/>
            </a:r>
            <a:br>
              <a:rPr lang="en-US" dirty="0" smtClean="0"/>
            </a:br>
            <a:r>
              <a:rPr lang="en-US" dirty="0" smtClean="0"/>
              <a:t>b.  </a:t>
            </a:r>
            <a:r>
              <a:rPr lang="el-GR" dirty="0" smtClean="0"/>
              <a:t>ρ</a:t>
            </a:r>
            <a:r>
              <a:rPr lang="en-US" baseline="-25000" dirty="0" smtClean="0"/>
              <a:t>r</a:t>
            </a:r>
            <a:r>
              <a:rPr lang="en-US" dirty="0" smtClean="0"/>
              <a:t> = </a:t>
            </a:r>
            <a:r>
              <a:rPr lang="en-US" sz="2400" dirty="0" smtClean="0"/>
              <a:t>mass of substance ÷ mass of </a:t>
            </a:r>
            <a:r>
              <a:rPr lang="en-US" sz="2400" b="1" dirty="0" smtClean="0"/>
              <a:t>same</a:t>
            </a:r>
            <a:r>
              <a:rPr lang="en-US" sz="2400" dirty="0" smtClean="0"/>
              <a:t> volume of water</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05800" cy="5410200"/>
          </a:xfrm>
        </p:spPr>
        <p:txBody>
          <a:bodyPr>
            <a:normAutofit/>
          </a:bodyPr>
          <a:lstStyle/>
          <a:p>
            <a:r>
              <a:rPr lang="en-US" sz="2800" dirty="0" smtClean="0"/>
              <a:t>Measurements and tests of many kinds are needed to control the quality of food and manufactured items supplied to the public.</a:t>
            </a:r>
            <a:br>
              <a:rPr lang="en-US" sz="2800" dirty="0" smtClean="0"/>
            </a:br>
            <a:endParaRPr lang="en-US" sz="2800" dirty="0" smtClean="0"/>
          </a:p>
          <a:p>
            <a:r>
              <a:rPr lang="en-US" sz="2800" dirty="0" smtClean="0"/>
              <a:t>Density measurements are used to ensure that milk and beer have the correct strength.</a:t>
            </a:r>
            <a:br>
              <a:rPr lang="en-US" sz="2800" dirty="0" smtClean="0"/>
            </a:br>
            <a:endParaRPr lang="en-US" sz="2800" dirty="0" smtClean="0"/>
          </a:p>
          <a:p>
            <a:r>
              <a:rPr lang="en-US" sz="2800" dirty="0" smtClean="0"/>
              <a:t>Electrical appliances have to meet safety standards and the weights and  measures used by shops require checking.</a:t>
            </a:r>
            <a:endParaRPr lang="en-US" sz="2800" b="1"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Quality Control</a:t>
            </a:r>
            <a:br>
              <a:rPr lang="en-US" dirty="0" smtClean="0"/>
            </a:br>
            <a:r>
              <a:rPr lang="en-US" dirty="0" smtClean="0"/>
              <a:t>Consumer Protection</a:t>
            </a:r>
            <a:endParaRPr lang="en-US" dirty="0"/>
          </a:p>
        </p:txBody>
      </p:sp>
    </p:spTree>
    <p:extLst>
      <p:ext uri="{BB962C8B-B14F-4D97-AF65-F5344CB8AC3E}">
        <p14:creationId xmlns:p14="http://schemas.microsoft.com/office/powerpoint/2010/main" xmlns="" val="37369207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Questions</a:t>
            </a:r>
            <a:endParaRPr lang="en-US" dirty="0"/>
          </a:p>
        </p:txBody>
      </p:sp>
      <p:sp>
        <p:nvSpPr>
          <p:cNvPr id="3" name="Content Placeholder 2"/>
          <p:cNvSpPr>
            <a:spLocks noGrp="1"/>
          </p:cNvSpPr>
          <p:nvPr>
            <p:ph idx="1"/>
          </p:nvPr>
        </p:nvSpPr>
        <p:spPr>
          <a:xfrm>
            <a:off x="381000" y="914400"/>
            <a:ext cx="8229600" cy="5943600"/>
          </a:xfrm>
        </p:spPr>
        <p:txBody>
          <a:bodyPr>
            <a:normAutofit/>
          </a:bodyPr>
          <a:lstStyle/>
          <a:p>
            <a:r>
              <a:rPr lang="en-US" sz="2400" dirty="0" smtClean="0"/>
              <a:t>How many millimeters are there in:</a:t>
            </a:r>
            <a:br>
              <a:rPr lang="en-US" sz="2400" dirty="0" smtClean="0"/>
            </a:br>
            <a:r>
              <a:rPr lang="en-US" sz="2400" dirty="0" smtClean="0"/>
              <a:t>a.  1 cm		b.  4 cm		c.  1 m</a:t>
            </a:r>
            <a:br>
              <a:rPr lang="en-US" sz="2400" dirty="0" smtClean="0"/>
            </a:br>
            <a:endParaRPr lang="en-US" sz="2400" dirty="0"/>
          </a:p>
          <a:p>
            <a:r>
              <a:rPr lang="en-US" sz="2400" dirty="0" smtClean="0"/>
              <a:t>A metal block measures 10 cm  ×   2 cm ×  2 cm.  What is its volume?  How many blocks each 2 cm ×  2 cm ×  2 cm have the same volume as this?</a:t>
            </a:r>
            <a:br>
              <a:rPr lang="en-US" sz="2400" dirty="0" smtClean="0"/>
            </a:br>
            <a:endParaRPr lang="en-US" sz="2400" dirty="0"/>
          </a:p>
          <a:p>
            <a:r>
              <a:rPr lang="en-US" sz="2400" dirty="0" smtClean="0"/>
              <a:t>How many blocks of ice cream each 10 cm  ×  10 cm ×  4 cm can be stored in the compartment of a deep-freeze measuring 40 cm ×  40 cm  ×  20  cm?</a:t>
            </a:r>
          </a:p>
          <a:p>
            <a:endParaRPr lang="en-US" sz="2400" dirty="0"/>
          </a:p>
          <a:p>
            <a:r>
              <a:rPr lang="en-US" sz="2400" dirty="0" smtClean="0"/>
              <a:t>If the density of wood is 0.5 g/cm</a:t>
            </a:r>
            <a:r>
              <a:rPr lang="en-US" sz="2400" baseline="30000" dirty="0" smtClean="0"/>
              <a:t>3</a:t>
            </a:r>
            <a:r>
              <a:rPr lang="en-US" sz="2400" dirty="0" smtClean="0"/>
              <a:t>, what is the mass of:</a:t>
            </a:r>
            <a:br>
              <a:rPr lang="en-US" sz="2400" dirty="0" smtClean="0"/>
            </a:br>
            <a:r>
              <a:rPr lang="en-US" sz="2400" dirty="0" smtClean="0"/>
              <a:t>a.  2 cm</a:t>
            </a:r>
            <a:r>
              <a:rPr lang="en-US" sz="2400" baseline="30000" dirty="0" smtClean="0"/>
              <a:t>3</a:t>
            </a:r>
            <a:r>
              <a:rPr lang="en-US" sz="2400" dirty="0" smtClean="0"/>
              <a:t> of wood		b.  10 cm</a:t>
            </a:r>
            <a:r>
              <a:rPr lang="en-US" sz="2400" baseline="30000" dirty="0" smtClean="0"/>
              <a:t>3 </a:t>
            </a:r>
            <a:r>
              <a:rPr lang="en-US" sz="2400" dirty="0" smtClean="0"/>
              <a:t>of wood?</a:t>
            </a:r>
            <a:br>
              <a:rPr lang="en-US" sz="2400" dirty="0" smtClean="0"/>
            </a:br>
            <a:r>
              <a:rPr lang="en-US" sz="1200" dirty="0" smtClean="0"/>
              <a:t/>
            </a:r>
            <a:br>
              <a:rPr lang="en-US" sz="1200" dirty="0" smtClean="0"/>
            </a:br>
            <a:endParaRPr lang="en-US" sz="1200" dirty="0"/>
          </a:p>
        </p:txBody>
      </p:sp>
    </p:spTree>
    <p:extLst>
      <p:ext uri="{BB962C8B-B14F-4D97-AF65-F5344CB8AC3E}">
        <p14:creationId xmlns:p14="http://schemas.microsoft.com/office/powerpoint/2010/main" xmlns="" val="36880708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Questions</a:t>
            </a:r>
            <a:endParaRPr lang="en-US" dirty="0"/>
          </a:p>
        </p:txBody>
      </p:sp>
      <p:sp>
        <p:nvSpPr>
          <p:cNvPr id="3" name="Content Placeholder 2"/>
          <p:cNvSpPr>
            <a:spLocks noGrp="1"/>
          </p:cNvSpPr>
          <p:nvPr>
            <p:ph idx="1"/>
          </p:nvPr>
        </p:nvSpPr>
        <p:spPr>
          <a:xfrm>
            <a:off x="381000" y="1143000"/>
            <a:ext cx="8153400" cy="5715000"/>
          </a:xfrm>
        </p:spPr>
        <p:txBody>
          <a:bodyPr>
            <a:normAutofit/>
          </a:bodyPr>
          <a:lstStyle/>
          <a:p>
            <a:r>
              <a:rPr lang="en-US" sz="2400" dirty="0" smtClean="0"/>
              <a:t>The density of gold is 19 g/cm</a:t>
            </a:r>
            <a:r>
              <a:rPr lang="en-US" sz="2400" baseline="30000" dirty="0" smtClean="0"/>
              <a:t>3</a:t>
            </a:r>
            <a:r>
              <a:rPr lang="en-US" sz="2400" dirty="0" smtClean="0"/>
              <a:t>.  Find the volume of</a:t>
            </a:r>
            <a:br>
              <a:rPr lang="en-US" sz="2400" dirty="0" smtClean="0"/>
            </a:br>
            <a:r>
              <a:rPr lang="en-US" sz="2400" dirty="0" smtClean="0"/>
              <a:t>a.  38 g of gold	b.  95 g of gold</a:t>
            </a:r>
            <a:br>
              <a:rPr lang="en-US" sz="2400" dirty="0" smtClean="0"/>
            </a:br>
            <a:endParaRPr lang="en-US" sz="2400" dirty="0" smtClean="0"/>
          </a:p>
          <a:p>
            <a:r>
              <a:rPr lang="en-US" sz="2400" dirty="0" smtClean="0"/>
              <a:t>What is the mass of 5 m</a:t>
            </a:r>
            <a:r>
              <a:rPr lang="en-US" sz="2400" baseline="30000" dirty="0" smtClean="0"/>
              <a:t>3</a:t>
            </a:r>
            <a:r>
              <a:rPr lang="en-US" sz="2400" dirty="0" smtClean="0"/>
              <a:t> of cement of density 3000 kg/m</a:t>
            </a:r>
            <a:r>
              <a:rPr lang="en-US" sz="2400" baseline="30000" dirty="0" smtClean="0"/>
              <a:t>3</a:t>
            </a:r>
            <a:r>
              <a:rPr lang="en-US" sz="2400" dirty="0" smtClean="0"/>
              <a:t>?</a:t>
            </a:r>
          </a:p>
          <a:p>
            <a:endParaRPr lang="en-US" sz="2400" dirty="0" smtClean="0"/>
          </a:p>
          <a:p>
            <a:r>
              <a:rPr lang="en-US" sz="2400" dirty="0" smtClean="0"/>
              <a:t>What is the mass of air in a room measuring 10 m  </a:t>
            </a:r>
            <a:r>
              <a:rPr lang="en-US" dirty="0" smtClean="0"/>
              <a:t>×</a:t>
            </a:r>
            <a:r>
              <a:rPr lang="en-US" sz="2400" dirty="0" smtClean="0"/>
              <a:t>  5.0 m  </a:t>
            </a:r>
            <a:r>
              <a:rPr lang="en-US" dirty="0" smtClean="0"/>
              <a:t>×</a:t>
            </a:r>
            <a:r>
              <a:rPr lang="en-US" sz="2400" dirty="0" smtClean="0"/>
              <a:t>  2.0 m if the density or air is 1.3 kg/m</a:t>
            </a:r>
            <a:r>
              <a:rPr lang="en-US" sz="2400" baseline="30000" dirty="0" smtClean="0"/>
              <a:t>3</a:t>
            </a:r>
            <a:r>
              <a:rPr lang="en-US" sz="2400" dirty="0" smtClean="0"/>
              <a:t>?</a:t>
            </a:r>
            <a:endParaRPr lang="en-US" sz="2400" dirty="0"/>
          </a:p>
        </p:txBody>
      </p:sp>
    </p:spTree>
    <p:extLst>
      <p:ext uri="{BB962C8B-B14F-4D97-AF65-F5344CB8AC3E}">
        <p14:creationId xmlns:p14="http://schemas.microsoft.com/office/powerpoint/2010/main" xmlns="" val="11568404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858962"/>
          </a:xfrm>
        </p:spPr>
        <p:txBody>
          <a:bodyPr/>
          <a:lstStyle/>
          <a:p>
            <a:r>
              <a:rPr lang="en-US" dirty="0" smtClean="0"/>
              <a:t>Adding Forces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3600" b="1" dirty="0" smtClean="0"/>
              <a:t>Instruments and scales</a:t>
            </a:r>
            <a:endParaRPr lang="en-US" sz="3400" b="1" dirty="0" smtClean="0"/>
          </a:p>
          <a:p>
            <a:pPr algn="ctr">
              <a:buNone/>
            </a:pPr>
            <a:r>
              <a:rPr lang="en-US" sz="2800" b="1" dirty="0" smtClean="0"/>
              <a:t>Range, sensitivity, accuracy</a:t>
            </a:r>
          </a:p>
          <a:p>
            <a:endParaRPr lang="en-US" sz="2000" b="1" dirty="0" smtClean="0"/>
          </a:p>
          <a:p>
            <a:r>
              <a:rPr lang="en-US" sz="1800" dirty="0" smtClean="0"/>
              <a:t>Quantities are measured using instruments.</a:t>
            </a:r>
            <a:endParaRPr lang="en-US" sz="1800" b="1" dirty="0" smtClean="0"/>
          </a:p>
          <a:p>
            <a:pPr>
              <a:buNone/>
            </a:pPr>
            <a:endParaRPr lang="en-US" sz="1800" b="1" dirty="0" smtClean="0"/>
          </a:p>
          <a:p>
            <a:r>
              <a:rPr lang="en-US" sz="1800" dirty="0" smtClean="0"/>
              <a:t>The choice of instrument for a particular job depends on the </a:t>
            </a:r>
            <a:r>
              <a:rPr lang="en-US" sz="1800" b="1" dirty="0" smtClean="0"/>
              <a:t>size of the quantity</a:t>
            </a:r>
            <a:r>
              <a:rPr lang="en-US" sz="1800" dirty="0" smtClean="0"/>
              <a:t> to be measured and the </a:t>
            </a:r>
            <a:r>
              <a:rPr lang="en-US" sz="1800" b="1" dirty="0" smtClean="0"/>
              <a:t>range</a:t>
            </a:r>
            <a:r>
              <a:rPr lang="en-US" sz="1800" dirty="0" smtClean="0"/>
              <a:t> over which it might vary.</a:t>
            </a:r>
            <a:br>
              <a:rPr lang="en-US" sz="1800" dirty="0" smtClean="0"/>
            </a:br>
            <a:r>
              <a:rPr lang="en-US" sz="1800" dirty="0" smtClean="0"/>
              <a:t/>
            </a:r>
            <a:br>
              <a:rPr lang="en-US" sz="1800" dirty="0" smtClean="0"/>
            </a:br>
            <a:r>
              <a:rPr lang="en-US" sz="1800" b="1" i="1" dirty="0" smtClean="0"/>
              <a:t>An ordinary ruler is not the best instrument for measuring the thickness of a wire or the length of a cricket pitch or tennis court.</a:t>
            </a:r>
            <a:br>
              <a:rPr lang="en-US" sz="1800" b="1" i="1" dirty="0" smtClean="0"/>
            </a:br>
            <a:r>
              <a:rPr lang="en-US" sz="1800" b="1" i="1" dirty="0" smtClean="0"/>
              <a:t/>
            </a:r>
            <a:br>
              <a:rPr lang="en-US" sz="1800" b="1" i="1" dirty="0" smtClean="0"/>
            </a:br>
            <a:endParaRPr lang="en-US" sz="1800" dirty="0" smtClean="0"/>
          </a:p>
          <a:p>
            <a:r>
              <a:rPr lang="en-US" sz="1800" dirty="0" smtClean="0"/>
              <a:t>A </a:t>
            </a:r>
            <a:r>
              <a:rPr lang="en-US" sz="1800" b="1" dirty="0" smtClean="0"/>
              <a:t>sensitive</a:t>
            </a:r>
            <a:r>
              <a:rPr lang="en-US" sz="1800" dirty="0" smtClean="0"/>
              <a:t> instrument responds to small changes in the quantity being measured and an </a:t>
            </a:r>
            <a:r>
              <a:rPr lang="en-US" sz="1800" b="1" dirty="0" smtClean="0"/>
              <a:t>accurate</a:t>
            </a:r>
            <a:r>
              <a:rPr lang="en-US" sz="1800" dirty="0" smtClean="0"/>
              <a:t> one gives correct readings.  </a:t>
            </a:r>
            <a:br>
              <a:rPr lang="en-US" sz="1800" dirty="0" smtClean="0"/>
            </a:br>
            <a:r>
              <a:rPr lang="en-US" sz="1800" dirty="0" smtClean="0"/>
              <a:t/>
            </a:r>
            <a:br>
              <a:rPr lang="en-US" sz="1800" dirty="0" smtClean="0"/>
            </a:br>
            <a:r>
              <a:rPr lang="en-US" sz="1800" dirty="0" smtClean="0"/>
              <a:t/>
            </a:r>
            <a:br>
              <a:rPr lang="en-US" sz="1800" dirty="0" smtClean="0"/>
            </a:br>
            <a:r>
              <a:rPr lang="en-US" sz="1800" b="1" i="1" dirty="0" smtClean="0"/>
              <a:t>Scales that can weigh packets of sugar are NOT sensitive enough for weighing individual sugar grains.</a:t>
            </a:r>
            <a:endParaRPr lang="en-US" sz="1800" b="1" dirty="0" smtClean="0"/>
          </a:p>
        </p:txBody>
      </p:sp>
      <p:pic>
        <p:nvPicPr>
          <p:cNvPr id="4" name="Picture 10" descr="Related image"/>
          <p:cNvPicPr>
            <a:picLocks noChangeAspect="1" noChangeArrowheads="1"/>
          </p:cNvPicPr>
          <p:nvPr/>
        </p:nvPicPr>
        <p:blipFill>
          <a:blip r:embed="rId2" cstate="print"/>
          <a:srcRect/>
          <a:stretch>
            <a:fillRect/>
          </a:stretch>
        </p:blipFill>
        <p:spPr bwMode="auto">
          <a:xfrm>
            <a:off x="6629400" y="3124200"/>
            <a:ext cx="1066800" cy="1066800"/>
          </a:xfrm>
          <a:prstGeom prst="rect">
            <a:avLst/>
          </a:prstGeom>
          <a:noFill/>
        </p:spPr>
      </p:pic>
      <p:pic>
        <p:nvPicPr>
          <p:cNvPr id="25602" name="Picture 2" descr="Image result for picture of cartoon scale"/>
          <p:cNvPicPr>
            <a:picLocks noChangeAspect="1" noChangeArrowheads="1"/>
          </p:cNvPicPr>
          <p:nvPr/>
        </p:nvPicPr>
        <p:blipFill>
          <a:blip r:embed="rId3" cstate="print"/>
          <a:srcRect/>
          <a:stretch>
            <a:fillRect/>
          </a:stretch>
        </p:blipFill>
        <p:spPr bwMode="auto">
          <a:xfrm>
            <a:off x="5105400" y="5715000"/>
            <a:ext cx="1066800" cy="1076896"/>
          </a:xfrm>
          <a:prstGeom prst="rect">
            <a:avLst/>
          </a:prstGeom>
          <a:noFill/>
        </p:spPr>
      </p:pic>
      <p:pic>
        <p:nvPicPr>
          <p:cNvPr id="25604" name="Picture 4" descr="Image result for picture of cartoon scale"/>
          <p:cNvPicPr>
            <a:picLocks noChangeAspect="1" noChangeArrowheads="1"/>
          </p:cNvPicPr>
          <p:nvPr/>
        </p:nvPicPr>
        <p:blipFill>
          <a:blip r:embed="rId4" cstate="print"/>
          <a:srcRect/>
          <a:stretch>
            <a:fillRect/>
          </a:stretch>
        </p:blipFill>
        <p:spPr bwMode="auto">
          <a:xfrm>
            <a:off x="2895600" y="5568675"/>
            <a:ext cx="1268145" cy="1289325"/>
          </a:xfrm>
          <a:prstGeom prst="rect">
            <a:avLst/>
          </a:prstGeom>
          <a:noFill/>
        </p:spPr>
      </p:pic>
      <p:sp>
        <p:nvSpPr>
          <p:cNvPr id="25606" name="AutoShape 6" descr="Image result for cartoon picture of ru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8" name="Picture 8" descr="Image result for cartoon picture of ruler"/>
          <p:cNvPicPr>
            <a:picLocks noChangeAspect="1" noChangeArrowheads="1"/>
          </p:cNvPicPr>
          <p:nvPr/>
        </p:nvPicPr>
        <p:blipFill>
          <a:blip r:embed="rId5" cstate="print"/>
          <a:srcRect/>
          <a:stretch>
            <a:fillRect/>
          </a:stretch>
        </p:blipFill>
        <p:spPr bwMode="auto">
          <a:xfrm>
            <a:off x="4572000" y="3352800"/>
            <a:ext cx="1215150" cy="609600"/>
          </a:xfrm>
          <a:prstGeom prst="rect">
            <a:avLst/>
          </a:prstGeom>
          <a:noFill/>
        </p:spPr>
      </p:pic>
      <p:pic>
        <p:nvPicPr>
          <p:cNvPr id="25610" name="Picture 10" descr="Image result for electronic scale cartoon"/>
          <p:cNvPicPr>
            <a:picLocks noChangeAspect="1" noChangeArrowheads="1"/>
          </p:cNvPicPr>
          <p:nvPr/>
        </p:nvPicPr>
        <p:blipFill>
          <a:blip r:embed="rId6" cstate="print"/>
          <a:srcRect/>
          <a:stretch>
            <a:fillRect/>
          </a:stretch>
        </p:blipFill>
        <p:spPr bwMode="auto">
          <a:xfrm>
            <a:off x="7010400" y="5943600"/>
            <a:ext cx="1228227" cy="647890"/>
          </a:xfrm>
          <a:prstGeom prst="rect">
            <a:avLst/>
          </a:prstGeom>
          <a:noFill/>
        </p:spPr>
      </p:pic>
    </p:spTree>
    <p:extLst>
      <p:ext uri="{BB962C8B-B14F-4D97-AF65-F5344CB8AC3E}">
        <p14:creationId xmlns:p14="http://schemas.microsoft.com/office/powerpoint/2010/main" xmlns="" val="11908436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&amp; Scalars</a:t>
            </a:r>
            <a:endParaRPr lang="en-US" dirty="0"/>
          </a:p>
        </p:txBody>
      </p:sp>
      <p:sp>
        <p:nvSpPr>
          <p:cNvPr id="3" name="Content Placeholder 2"/>
          <p:cNvSpPr>
            <a:spLocks noGrp="1"/>
          </p:cNvSpPr>
          <p:nvPr>
            <p:ph idx="1"/>
          </p:nvPr>
        </p:nvSpPr>
        <p:spPr/>
        <p:txBody>
          <a:bodyPr/>
          <a:lstStyle/>
          <a:p>
            <a:r>
              <a:rPr lang="en-US" dirty="0" smtClean="0"/>
              <a:t>All of the quantities in physics fall into two categories:</a:t>
            </a:r>
            <a:br>
              <a:rPr lang="en-US" dirty="0" smtClean="0"/>
            </a:br>
            <a:r>
              <a:rPr lang="en-US" dirty="0" smtClean="0"/>
              <a:t/>
            </a:r>
            <a:br>
              <a:rPr lang="en-US" dirty="0" smtClean="0"/>
            </a:br>
            <a:r>
              <a:rPr lang="en-US" dirty="0" smtClean="0"/>
              <a:t>a.  a </a:t>
            </a:r>
            <a:r>
              <a:rPr lang="en-US" b="1" dirty="0" smtClean="0">
                <a:solidFill>
                  <a:srgbClr val="FF0066"/>
                </a:solidFill>
              </a:rPr>
              <a:t>SCALAR</a:t>
            </a:r>
            <a:r>
              <a:rPr lang="en-US" dirty="0" smtClean="0"/>
              <a:t> quantity</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smtClean="0"/>
              <a:t>b.  a </a:t>
            </a:r>
            <a:r>
              <a:rPr lang="en-US" b="1" dirty="0" smtClean="0">
                <a:solidFill>
                  <a:srgbClr val="00B050"/>
                </a:solidFill>
              </a:rPr>
              <a:t>VECTOR</a:t>
            </a:r>
            <a:r>
              <a:rPr lang="en-US" dirty="0" smtClean="0"/>
              <a:t> quantity</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Quantities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 </a:t>
            </a:r>
            <a:r>
              <a:rPr lang="en-US" b="1" dirty="0" smtClean="0">
                <a:solidFill>
                  <a:srgbClr val="FF0066"/>
                </a:solidFill>
              </a:rPr>
              <a:t>scalar</a:t>
            </a:r>
            <a:r>
              <a:rPr lang="en-US" dirty="0" smtClean="0"/>
              <a:t> quantity has magnitude (size) but </a:t>
            </a:r>
            <a:r>
              <a:rPr lang="en-US" b="1" dirty="0" smtClean="0">
                <a:solidFill>
                  <a:srgbClr val="002060"/>
                </a:solidFill>
              </a:rPr>
              <a:t>NO</a:t>
            </a:r>
            <a:r>
              <a:rPr lang="en-US" dirty="0" smtClean="0"/>
              <a:t> direction</a:t>
            </a:r>
            <a:br>
              <a:rPr lang="en-US" dirty="0" smtClean="0"/>
            </a:br>
            <a:endParaRPr lang="en-US" dirty="0" smtClean="0"/>
          </a:p>
          <a:p>
            <a:r>
              <a:rPr lang="en-US" dirty="0" smtClean="0"/>
              <a:t>Examples of scalar quantities are:</a:t>
            </a:r>
            <a:br>
              <a:rPr lang="en-US" dirty="0" smtClean="0"/>
            </a:br>
            <a:r>
              <a:rPr lang="en-US" dirty="0" smtClean="0">
                <a:solidFill>
                  <a:srgbClr val="FF0066"/>
                </a:solidFill>
              </a:rPr>
              <a:t>a.  Distance	b.  Mass		c.  Volume	</a:t>
            </a:r>
            <a:br>
              <a:rPr lang="en-US" dirty="0" smtClean="0">
                <a:solidFill>
                  <a:srgbClr val="FF0066"/>
                </a:solidFill>
              </a:rPr>
            </a:br>
            <a:r>
              <a:rPr lang="en-US" dirty="0" smtClean="0">
                <a:solidFill>
                  <a:srgbClr val="FF0066"/>
                </a:solidFill>
              </a:rPr>
              <a:t>d.  Speed	e.  Density		f.  Pressure</a:t>
            </a:r>
            <a:br>
              <a:rPr lang="en-US" dirty="0" smtClean="0">
                <a:solidFill>
                  <a:srgbClr val="FF0066"/>
                </a:solidFill>
              </a:rPr>
            </a:br>
            <a:r>
              <a:rPr lang="en-US" dirty="0" smtClean="0">
                <a:solidFill>
                  <a:srgbClr val="FF0066"/>
                </a:solidFill>
              </a:rPr>
              <a:t>g.  Energy	h.  Work		i.  Temperature</a:t>
            </a:r>
            <a:br>
              <a:rPr lang="en-US" dirty="0" smtClean="0">
                <a:solidFill>
                  <a:srgbClr val="FF0066"/>
                </a:solidFill>
              </a:rPr>
            </a:br>
            <a:endParaRPr lang="en-US" dirty="0" smtClean="0">
              <a:solidFill>
                <a:srgbClr val="FF0066"/>
              </a:solidFill>
            </a:endParaRPr>
          </a:p>
          <a:p>
            <a:r>
              <a:rPr lang="en-US" dirty="0" smtClean="0"/>
              <a:t>Scalar quantities can be simply added or subtracted from each other.</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Quantities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A </a:t>
            </a:r>
            <a:r>
              <a:rPr lang="en-US" b="1" dirty="0" smtClean="0">
                <a:solidFill>
                  <a:srgbClr val="00B050"/>
                </a:solidFill>
              </a:rPr>
              <a:t>vector</a:t>
            </a:r>
            <a:r>
              <a:rPr lang="en-US" dirty="0" smtClean="0"/>
              <a:t> quantity has size </a:t>
            </a:r>
            <a:r>
              <a:rPr lang="en-US" b="1" dirty="0" smtClean="0">
                <a:solidFill>
                  <a:srgbClr val="002060"/>
                </a:solidFill>
              </a:rPr>
              <a:t>AND</a:t>
            </a:r>
            <a:r>
              <a:rPr lang="en-US" dirty="0" smtClean="0"/>
              <a:t> direction.</a:t>
            </a:r>
            <a:br>
              <a:rPr lang="en-US" dirty="0" smtClean="0"/>
            </a:br>
            <a:endParaRPr lang="en-US" dirty="0" smtClean="0"/>
          </a:p>
          <a:p>
            <a:r>
              <a:rPr lang="en-US" dirty="0" smtClean="0"/>
              <a:t>Examples of vector quantities are:</a:t>
            </a:r>
            <a:br>
              <a:rPr lang="en-US" dirty="0" smtClean="0"/>
            </a:br>
            <a:r>
              <a:rPr lang="en-US" dirty="0" smtClean="0">
                <a:solidFill>
                  <a:srgbClr val="00B050"/>
                </a:solidFill>
              </a:rPr>
              <a:t>a.  Velocity	b.  Displacement		c. Force</a:t>
            </a:r>
            <a:br>
              <a:rPr lang="en-US" dirty="0" smtClean="0">
                <a:solidFill>
                  <a:srgbClr val="00B050"/>
                </a:solidFill>
              </a:rPr>
            </a:br>
            <a:r>
              <a:rPr lang="en-US" dirty="0" smtClean="0">
                <a:solidFill>
                  <a:srgbClr val="00B050"/>
                </a:solidFill>
              </a:rPr>
              <a:t>d.  Lift		e.  Momentum		f. Drag</a:t>
            </a:r>
            <a:br>
              <a:rPr lang="en-US" dirty="0" smtClean="0">
                <a:solidFill>
                  <a:srgbClr val="00B050"/>
                </a:solidFill>
              </a:rPr>
            </a:br>
            <a:r>
              <a:rPr lang="en-US" dirty="0" smtClean="0">
                <a:solidFill>
                  <a:srgbClr val="00B050"/>
                </a:solidFill>
              </a:rPr>
              <a:t>g.  Thrust		h.  Acceleration		i.  Weight</a:t>
            </a:r>
            <a:br>
              <a:rPr lang="en-US" dirty="0" smtClean="0">
                <a:solidFill>
                  <a:srgbClr val="00B050"/>
                </a:solidFill>
              </a:rPr>
            </a:br>
            <a:endParaRPr lang="en-US" dirty="0" smtClean="0">
              <a:solidFill>
                <a:srgbClr val="00B050"/>
              </a:solidFill>
            </a:endParaRPr>
          </a:p>
          <a:p>
            <a:r>
              <a:rPr lang="en-US" dirty="0" smtClean="0"/>
              <a:t>Vector quantities cannot be simply added together.  To find the resultant of </a:t>
            </a:r>
            <a:r>
              <a:rPr lang="hy-AM" dirty="0" smtClean="0"/>
              <a:t>vectors </a:t>
            </a:r>
            <a:r>
              <a:rPr lang="en-US" dirty="0" smtClean="0"/>
              <a:t>they </a:t>
            </a:r>
            <a:r>
              <a:rPr lang="hy-AM" dirty="0" smtClean="0"/>
              <a:t>are added geometrically by the parallelogram law which ensures that their </a:t>
            </a:r>
            <a:r>
              <a:rPr lang="hy-AM" b="1" dirty="0" smtClean="0"/>
              <a:t>directions</a:t>
            </a:r>
            <a:r>
              <a:rPr lang="hy-AM" dirty="0" smtClean="0"/>
              <a:t> as well as their </a:t>
            </a:r>
            <a:r>
              <a:rPr lang="hy-AM" b="1" dirty="0" smtClean="0"/>
              <a:t>magnitudes</a:t>
            </a:r>
            <a:r>
              <a:rPr lang="hy-AM" dirty="0" smtClean="0"/>
              <a:t> are considered.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arrows"/>
          <p:cNvPicPr>
            <a:picLocks noChangeAspect="1" noChangeArrowheads="1"/>
          </p:cNvPicPr>
          <p:nvPr/>
        </p:nvPicPr>
        <p:blipFill>
          <a:blip r:embed="rId2" cstate="print"/>
          <a:srcRect/>
          <a:stretch>
            <a:fillRect/>
          </a:stretch>
        </p:blipFill>
        <p:spPr bwMode="auto">
          <a:xfrm>
            <a:off x="4800600" y="5029200"/>
            <a:ext cx="1847850" cy="1847851"/>
          </a:xfrm>
          <a:prstGeom prst="rect">
            <a:avLst/>
          </a:prstGeom>
          <a:noFill/>
        </p:spPr>
      </p:pic>
      <p:pic>
        <p:nvPicPr>
          <p:cNvPr id="1026" name="Picture 2" descr="Image result for arrows"/>
          <p:cNvPicPr>
            <a:picLocks noChangeAspect="1" noChangeArrowheads="1"/>
          </p:cNvPicPr>
          <p:nvPr/>
        </p:nvPicPr>
        <p:blipFill>
          <a:blip r:embed="rId2" cstate="print"/>
          <a:srcRect/>
          <a:stretch>
            <a:fillRect/>
          </a:stretch>
        </p:blipFill>
        <p:spPr bwMode="auto">
          <a:xfrm>
            <a:off x="6153150" y="2419349"/>
            <a:ext cx="1847850" cy="1847851"/>
          </a:xfrm>
          <a:prstGeom prst="rect">
            <a:avLst/>
          </a:prstGeom>
          <a:noFill/>
        </p:spPr>
      </p:pic>
      <p:pic>
        <p:nvPicPr>
          <p:cNvPr id="6" name="Picture 2" descr="Image result for arrows"/>
          <p:cNvPicPr>
            <a:picLocks noChangeAspect="1" noChangeArrowheads="1"/>
          </p:cNvPicPr>
          <p:nvPr/>
        </p:nvPicPr>
        <p:blipFill>
          <a:blip r:embed="rId2" cstate="print"/>
          <a:srcRect/>
          <a:stretch>
            <a:fillRect/>
          </a:stretch>
        </p:blipFill>
        <p:spPr bwMode="auto">
          <a:xfrm>
            <a:off x="7067550" y="1371600"/>
            <a:ext cx="1847850" cy="1847851"/>
          </a:xfrm>
          <a:prstGeom prst="rect">
            <a:avLst/>
          </a:prstGeom>
          <a:noFill/>
        </p:spPr>
      </p:pic>
      <p:sp>
        <p:nvSpPr>
          <p:cNvPr id="2" name="Title 1"/>
          <p:cNvSpPr>
            <a:spLocks noGrp="1"/>
          </p:cNvSpPr>
          <p:nvPr>
            <p:ph type="title"/>
          </p:nvPr>
        </p:nvSpPr>
        <p:spPr/>
        <p:txBody>
          <a:bodyPr/>
          <a:lstStyle/>
          <a:p>
            <a:r>
              <a:rPr lang="en-US" dirty="0" smtClean="0"/>
              <a:t>Parallel Vectors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Vectors are represented as arrows.</a:t>
            </a:r>
            <a:br>
              <a:rPr lang="en-US" dirty="0" smtClean="0"/>
            </a:br>
            <a:endParaRPr lang="en-US" dirty="0" smtClean="0"/>
          </a:p>
          <a:p>
            <a:r>
              <a:rPr lang="en-US" dirty="0" smtClean="0"/>
              <a:t>If vectors are parallel to </a:t>
            </a:r>
            <a:br>
              <a:rPr lang="en-US" dirty="0" smtClean="0"/>
            </a:br>
            <a:r>
              <a:rPr lang="en-US" dirty="0" smtClean="0"/>
              <a:t>each other then they can</a:t>
            </a:r>
            <a:br>
              <a:rPr lang="en-US" dirty="0" smtClean="0"/>
            </a:br>
            <a:r>
              <a:rPr lang="en-US" dirty="0" smtClean="0"/>
              <a:t>be </a:t>
            </a:r>
            <a:r>
              <a:rPr lang="en-US" b="1" dirty="0" smtClean="0">
                <a:solidFill>
                  <a:srgbClr val="7030A0"/>
                </a:solidFill>
              </a:rPr>
              <a:t>added</a:t>
            </a:r>
            <a:r>
              <a:rPr lang="en-US" dirty="0" smtClean="0"/>
              <a:t> if they are going</a:t>
            </a:r>
            <a:br>
              <a:rPr lang="en-US" dirty="0" smtClean="0"/>
            </a:br>
            <a:r>
              <a:rPr lang="en-US" dirty="0" smtClean="0"/>
              <a:t>in the </a:t>
            </a:r>
            <a:r>
              <a:rPr lang="en-US" b="1" dirty="0" smtClean="0">
                <a:solidFill>
                  <a:srgbClr val="7030A0"/>
                </a:solidFill>
              </a:rPr>
              <a:t>same direction</a:t>
            </a:r>
            <a:r>
              <a:rPr lang="en-US" dirty="0" smtClean="0"/>
              <a:t> or </a:t>
            </a:r>
            <a:br>
              <a:rPr lang="en-US" dirty="0" smtClean="0"/>
            </a:br>
            <a:r>
              <a:rPr lang="en-US" b="1" dirty="0" smtClean="0">
                <a:solidFill>
                  <a:srgbClr val="FF0066"/>
                </a:solidFill>
              </a:rPr>
              <a:t>subtracted</a:t>
            </a:r>
            <a:r>
              <a:rPr lang="en-US" dirty="0" smtClean="0"/>
              <a:t> if they are going</a:t>
            </a:r>
            <a:br>
              <a:rPr lang="en-US" dirty="0" smtClean="0"/>
            </a:br>
            <a:r>
              <a:rPr lang="en-US" dirty="0" smtClean="0"/>
              <a:t>in </a:t>
            </a:r>
            <a:r>
              <a:rPr lang="en-US" b="1" dirty="0" smtClean="0">
                <a:solidFill>
                  <a:srgbClr val="FF0066"/>
                </a:solidFill>
              </a:rPr>
              <a:t>different directions</a:t>
            </a:r>
            <a:r>
              <a:rPr lang="en-US" dirty="0" smtClean="0"/>
              <a:t>.</a:t>
            </a:r>
            <a:endParaRPr lang="en-US" dirty="0"/>
          </a:p>
        </p:txBody>
      </p:sp>
      <p:pic>
        <p:nvPicPr>
          <p:cNvPr id="7" name="Picture 2" descr="Image result for arrows"/>
          <p:cNvPicPr>
            <a:picLocks noChangeAspect="1" noChangeArrowheads="1"/>
          </p:cNvPicPr>
          <p:nvPr/>
        </p:nvPicPr>
        <p:blipFill>
          <a:blip r:embed="rId2" cstate="print"/>
          <a:srcRect/>
          <a:stretch>
            <a:fillRect/>
          </a:stretch>
        </p:blipFill>
        <p:spPr bwMode="auto">
          <a:xfrm rot="10800000">
            <a:off x="5943601" y="4191000"/>
            <a:ext cx="1847850" cy="1847851"/>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a:bodyPr>
          <a:lstStyle/>
          <a:p>
            <a:endParaRPr lang="en-US" dirty="0" smtClean="0"/>
          </a:p>
          <a:p>
            <a:r>
              <a:rPr lang="en-US" dirty="0" smtClean="0"/>
              <a:t>The </a:t>
            </a:r>
            <a:r>
              <a:rPr lang="en-US" b="1" dirty="0" smtClean="0">
                <a:solidFill>
                  <a:srgbClr val="7030A0"/>
                </a:solidFill>
              </a:rPr>
              <a:t>p</a:t>
            </a:r>
            <a:r>
              <a:rPr lang="hy-AM" b="1" dirty="0" smtClean="0">
                <a:solidFill>
                  <a:srgbClr val="7030A0"/>
                </a:solidFill>
              </a:rPr>
              <a:t>arallelogram </a:t>
            </a:r>
            <a:r>
              <a:rPr lang="en-US" b="1" dirty="0" smtClean="0">
                <a:solidFill>
                  <a:srgbClr val="7030A0"/>
                </a:solidFill>
              </a:rPr>
              <a:t>rule</a:t>
            </a:r>
            <a:r>
              <a:rPr lang="en-US" dirty="0" smtClean="0"/>
              <a:t> states that i</a:t>
            </a:r>
            <a:r>
              <a:rPr lang="hy-AM" dirty="0" smtClean="0"/>
              <a:t>f two forces acting at a point are represented in size and direction by the sides of a parallelogram drawn from the </a:t>
            </a:r>
            <a:r>
              <a:rPr lang="hy-AM" dirty="0" smtClean="0"/>
              <a:t>point</a:t>
            </a:r>
            <a:r>
              <a:rPr lang="en-US" dirty="0" smtClean="0"/>
              <a:t> then </a:t>
            </a:r>
            <a:r>
              <a:rPr lang="hy-AM" dirty="0" smtClean="0"/>
              <a:t>their </a:t>
            </a:r>
            <a:r>
              <a:rPr lang="hy-AM" dirty="0" smtClean="0"/>
              <a:t>resultant is represented in size and direction by the diagonal of the parallelogram drawn from the point.</a:t>
            </a:r>
            <a:endParaRPr lang="hy-AM" sz="1200" dirty="0" smtClean="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Non - Parallel Vectors</a:t>
            </a:r>
            <a:br>
              <a:rPr lang="en-US" dirty="0" smtClean="0"/>
            </a:br>
            <a:r>
              <a:rPr lang="en-US" dirty="0" smtClean="0"/>
              <a:t>Parallelogram Rule</a:t>
            </a:r>
            <a:endParaRPr lang="en-US" dirty="0"/>
          </a:p>
        </p:txBody>
      </p:sp>
    </p:spTree>
    <p:extLst>
      <p:ext uri="{BB962C8B-B14F-4D97-AF65-F5344CB8AC3E}">
        <p14:creationId xmlns:p14="http://schemas.microsoft.com/office/powerpoint/2010/main" xmlns="" val="9058763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fontScale="92500" lnSpcReduction="20000"/>
          </a:bodyPr>
          <a:lstStyle/>
          <a:p>
            <a:r>
              <a:rPr lang="hy-AM" dirty="0" smtClean="0"/>
              <a:t>Using a scale of 1 cm to represent 1</a:t>
            </a:r>
            <a:r>
              <a:rPr lang="en-US" dirty="0" smtClean="0"/>
              <a:t>0</a:t>
            </a:r>
            <a:r>
              <a:rPr lang="hy-AM" dirty="0" smtClean="0"/>
              <a:t> N draw from an origin, O, a force P of 5 kilograms pulling away from it.  From that same origin, O, another force Q  of 10 kilograms is pulling in the opposite direction at a 45</a:t>
            </a:r>
            <a:r>
              <a:rPr lang="hy-AM" baseline="30000" dirty="0" smtClean="0"/>
              <a:t>o</a:t>
            </a:r>
            <a:r>
              <a:rPr lang="hy-AM" dirty="0" smtClean="0"/>
              <a:t> degree angle.  What is the resultant force?</a:t>
            </a:r>
            <a:endParaRPr lang="en-US" dirty="0" smtClean="0"/>
          </a:p>
          <a:p>
            <a:endParaRPr lang="en-US" dirty="0" smtClean="0"/>
          </a:p>
          <a:p>
            <a:r>
              <a:rPr lang="hy-AM" dirty="0" smtClean="0"/>
              <a:t>Tom, Joanna and Michael are pulling a metal ring.  Tom pulls with a force of 100 N and Joanna with a force of 140 N at an angle of 70</a:t>
            </a:r>
            <a:r>
              <a:rPr lang="hy-AM" baseline="30000" dirty="0" smtClean="0"/>
              <a:t>o</a:t>
            </a:r>
            <a:r>
              <a:rPr lang="hy-AM" dirty="0" smtClean="0"/>
              <a:t> to Tom.  If the ring does not move, what force is Michael exerting?</a:t>
            </a:r>
            <a:r>
              <a:rPr lang="hy-AM" sz="1200" dirty="0" smtClean="0"/>
              <a:t/>
            </a:r>
            <a:br>
              <a:rPr lang="hy-AM" sz="1200" dirty="0" smtClean="0"/>
            </a:br>
            <a:r>
              <a:rPr lang="hy-AM" sz="1200" dirty="0" smtClean="0"/>
              <a:t/>
            </a:r>
            <a:br>
              <a:rPr lang="hy-AM" sz="1200" dirty="0" smtClean="0"/>
            </a:br>
            <a:endParaRPr lang="hy-AM" sz="1200" dirty="0" smtClean="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Non - Parallel Vectors</a:t>
            </a:r>
            <a:br>
              <a:rPr lang="en-US" dirty="0" smtClean="0"/>
            </a:br>
            <a:r>
              <a:rPr lang="en-US" dirty="0" smtClean="0"/>
              <a:t>Parallelogram Rule</a:t>
            </a:r>
            <a:endParaRPr lang="en-US" dirty="0"/>
          </a:p>
        </p:txBody>
      </p:sp>
    </p:spTree>
    <p:extLst>
      <p:ext uri="{BB962C8B-B14F-4D97-AF65-F5344CB8AC3E}">
        <p14:creationId xmlns:p14="http://schemas.microsoft.com/office/powerpoint/2010/main" xmlns="" val="9058763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fontScale="92500" lnSpcReduction="10000"/>
          </a:bodyPr>
          <a:lstStyle/>
          <a:p>
            <a:r>
              <a:rPr lang="hy-AM" dirty="0" smtClean="0"/>
              <a:t>Forces of 4.0 N and 5.0 N act at the same point.</a:t>
            </a:r>
            <a:br>
              <a:rPr lang="hy-AM" dirty="0" smtClean="0"/>
            </a:br>
            <a:r>
              <a:rPr lang="en-US" dirty="0" smtClean="0"/>
              <a:t/>
            </a:r>
            <a:br>
              <a:rPr lang="en-US" dirty="0" smtClean="0"/>
            </a:br>
            <a:r>
              <a:rPr lang="hy-AM" b="1" dirty="0" smtClean="0"/>
              <a:t>a.  What is the largest resultant they can produce?</a:t>
            </a:r>
            <a:r>
              <a:rPr lang="en-US" b="1" dirty="0" smtClean="0"/>
              <a:t/>
            </a:r>
            <a:br>
              <a:rPr lang="en-US" b="1" dirty="0" smtClean="0"/>
            </a:br>
            <a:r>
              <a:rPr lang="hy-AM" b="1" dirty="0" smtClean="0"/>
              <a:t/>
            </a:r>
            <a:br>
              <a:rPr lang="hy-AM" b="1" dirty="0" smtClean="0"/>
            </a:br>
            <a:r>
              <a:rPr lang="hy-AM" b="1" dirty="0" smtClean="0"/>
              <a:t>b.  What is the smallest resultant they can produce?</a:t>
            </a:r>
            <a:r>
              <a:rPr lang="en-US" b="1" dirty="0" smtClean="0"/>
              <a:t/>
            </a:r>
            <a:br>
              <a:rPr lang="en-US" b="1" dirty="0" smtClean="0"/>
            </a:br>
            <a:r>
              <a:rPr lang="hy-AM" b="1" dirty="0" smtClean="0"/>
              <a:t/>
            </a:r>
            <a:br>
              <a:rPr lang="hy-AM" b="1" dirty="0" smtClean="0"/>
            </a:br>
            <a:r>
              <a:rPr lang="hy-AM" b="1" dirty="0" smtClean="0"/>
              <a:t>c.  If they act at 45</a:t>
            </a:r>
            <a:r>
              <a:rPr lang="hy-AM" b="1" baseline="30000" dirty="0" smtClean="0"/>
              <a:t>o</a:t>
            </a:r>
            <a:r>
              <a:rPr lang="hy-AM" b="1" dirty="0" smtClean="0"/>
              <a:t> to each other, find by a scale drawing the size and direction of their resultant.</a:t>
            </a: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endParaRPr lang="hy-AM" sz="1200" dirty="0" smtClean="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Non - Parallel Vectors</a:t>
            </a:r>
            <a:br>
              <a:rPr lang="en-US" dirty="0" smtClean="0"/>
            </a:br>
            <a:r>
              <a:rPr lang="en-US" dirty="0" smtClean="0"/>
              <a:t>Parallelogram Rule</a:t>
            </a:r>
            <a:endParaRPr lang="en-US" dirty="0"/>
          </a:p>
        </p:txBody>
      </p:sp>
    </p:spTree>
    <p:extLst>
      <p:ext uri="{BB962C8B-B14F-4D97-AF65-F5344CB8AC3E}">
        <p14:creationId xmlns:p14="http://schemas.microsoft.com/office/powerpoint/2010/main" xmlns="" val="9058763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fontScale="70000" lnSpcReduction="20000"/>
          </a:bodyPr>
          <a:lstStyle/>
          <a:p>
            <a:r>
              <a:rPr lang="hy-AM" sz="4600" dirty="0" smtClean="0"/>
              <a:t>A vector can be split up or resolved into two components at right angles to each other</a:t>
            </a:r>
            <a:r>
              <a:rPr lang="en-US" sz="4600" dirty="0" smtClean="0"/>
              <a:t>.  </a:t>
            </a:r>
          </a:p>
          <a:p>
            <a:endParaRPr lang="en-US" sz="4600" dirty="0" smtClean="0"/>
          </a:p>
          <a:p>
            <a:r>
              <a:rPr lang="en-US" sz="4600" dirty="0" smtClean="0"/>
              <a:t>Pythagoras</a:t>
            </a:r>
            <a:r>
              <a:rPr lang="hy-AM" sz="4600" dirty="0" smtClean="0"/>
              <a:t>’</a:t>
            </a:r>
            <a:r>
              <a:rPr lang="en-US" sz="4600" dirty="0" smtClean="0"/>
              <a:t> </a:t>
            </a:r>
            <a:r>
              <a:rPr lang="hy-AM" sz="4600" dirty="0" smtClean="0"/>
              <a:t>T</a:t>
            </a:r>
            <a:r>
              <a:rPr lang="en-US" sz="4600" dirty="0" err="1" smtClean="0"/>
              <a:t>heorem</a:t>
            </a:r>
            <a:r>
              <a:rPr lang="hy-AM" sz="4600" dirty="0" smtClean="0"/>
              <a:t> may</a:t>
            </a:r>
            <a:r>
              <a:rPr lang="en-US" sz="4600" dirty="0" smtClean="0"/>
              <a:t> </a:t>
            </a:r>
            <a:r>
              <a:rPr lang="hy-AM" sz="4600" dirty="0" smtClean="0"/>
              <a:t>be used in such a case</a:t>
            </a:r>
            <a:r>
              <a:rPr lang="en-US" sz="4600" dirty="0" smtClean="0"/>
              <a:t> where:</a:t>
            </a:r>
            <a:br>
              <a:rPr lang="en-US" sz="46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hy-AM" dirty="0" smtClean="0"/>
              <a:t/>
            </a:r>
            <a:br>
              <a:rPr lang="hy-AM" dirty="0" smtClean="0"/>
            </a:br>
            <a:r>
              <a:rPr lang="hy-AM" b="1" dirty="0" smtClean="0"/>
              <a:t/>
            </a:r>
            <a:br>
              <a:rPr lang="hy-AM" b="1"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r>
              <a:rPr lang="hy-AM" sz="1200" dirty="0" smtClean="0"/>
              <a:t/>
            </a:r>
            <a:br>
              <a:rPr lang="hy-AM" sz="1200" dirty="0" smtClean="0"/>
            </a:br>
            <a:endParaRPr lang="hy-AM" sz="1200" dirty="0" smtClean="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Non - Parallel Vectors</a:t>
            </a:r>
            <a:br>
              <a:rPr lang="en-US" dirty="0" smtClean="0"/>
            </a:br>
            <a:r>
              <a:rPr lang="en-US" sz="3600" b="1" dirty="0" smtClean="0"/>
              <a:t>Vectors acting at right angles to each other</a:t>
            </a:r>
            <a:endParaRPr lang="en-US" sz="3600" b="1" dirty="0"/>
          </a:p>
        </p:txBody>
      </p:sp>
      <p:pic>
        <p:nvPicPr>
          <p:cNvPr id="108546" name="Picture 2" descr="Related image"/>
          <p:cNvPicPr>
            <a:picLocks noChangeAspect="1" noChangeArrowheads="1"/>
          </p:cNvPicPr>
          <p:nvPr/>
        </p:nvPicPr>
        <p:blipFill>
          <a:blip r:embed="rId2" cstate="print"/>
          <a:srcRect/>
          <a:stretch>
            <a:fillRect/>
          </a:stretch>
        </p:blipFill>
        <p:spPr bwMode="auto">
          <a:xfrm>
            <a:off x="2362200" y="3886199"/>
            <a:ext cx="3990975" cy="2895601"/>
          </a:xfrm>
          <a:prstGeom prst="rect">
            <a:avLst/>
          </a:prstGeom>
          <a:noFill/>
        </p:spPr>
      </p:pic>
    </p:spTree>
    <p:extLst>
      <p:ext uri="{BB962C8B-B14F-4D97-AF65-F5344CB8AC3E}">
        <p14:creationId xmlns:p14="http://schemas.microsoft.com/office/powerpoint/2010/main" xmlns="" val="905876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fontScale="85000" lnSpcReduction="10000"/>
          </a:bodyPr>
          <a:lstStyle/>
          <a:p>
            <a:endParaRPr lang="en-US" b="1" dirty="0" smtClean="0"/>
          </a:p>
          <a:p>
            <a:r>
              <a:rPr lang="en-US" b="1" dirty="0" smtClean="0"/>
              <a:t>1.  </a:t>
            </a:r>
            <a:r>
              <a:rPr lang="hy-AM" dirty="0" smtClean="0"/>
              <a:t>Using a scale of 1 cm to represent 10 N, find the size and direction of the resultant of forces 30 N and 40 N acting at right angles to each other.</a:t>
            </a:r>
            <a:br>
              <a:rPr lang="hy-AM" dirty="0" smtClean="0"/>
            </a:br>
            <a:r>
              <a:rPr lang="hy-AM" dirty="0" smtClean="0"/>
              <a:t/>
            </a:r>
            <a:br>
              <a:rPr lang="hy-AM" dirty="0" smtClean="0"/>
            </a:br>
            <a:endParaRPr lang="en-US" dirty="0" smtClean="0"/>
          </a:p>
          <a:p>
            <a:r>
              <a:rPr lang="en-US" b="1" dirty="0" smtClean="0"/>
              <a:t>2. </a:t>
            </a:r>
            <a:r>
              <a:rPr lang="hy-AM" dirty="0" smtClean="0"/>
              <a:t>What is the resultant of forces</a:t>
            </a:r>
            <a:r>
              <a:rPr lang="en-US" dirty="0" smtClean="0"/>
              <a:t> </a:t>
            </a:r>
            <a:r>
              <a:rPr lang="hy-AM" dirty="0" smtClean="0"/>
              <a:t>3 N and 4 N acting at a point and at 90</a:t>
            </a:r>
            <a:r>
              <a:rPr lang="hy-AM" baseline="30000" dirty="0" smtClean="0"/>
              <a:t>o</a:t>
            </a:r>
            <a:r>
              <a:rPr lang="hy-AM" dirty="0" smtClean="0"/>
              <a:t> to each other? </a:t>
            </a:r>
            <a:r>
              <a:rPr lang="en-US" dirty="0" smtClean="0"/>
              <a:t/>
            </a:r>
            <a:br>
              <a:rPr lang="en-US" dirty="0" smtClean="0"/>
            </a:br>
            <a:r>
              <a:rPr lang="en-US" dirty="0" smtClean="0"/>
              <a:t/>
            </a:r>
            <a:br>
              <a:rPr lang="en-US" dirty="0" smtClean="0"/>
            </a:br>
            <a:r>
              <a:rPr lang="hy-AM" dirty="0" smtClean="0"/>
              <a:t>Try this question without drawing your forces out.  </a:t>
            </a:r>
            <a:r>
              <a:rPr lang="en-US" dirty="0" smtClean="0"/>
              <a:t/>
            </a:r>
            <a:br>
              <a:rPr lang="en-US" dirty="0" smtClean="0"/>
            </a:br>
            <a:r>
              <a:rPr lang="en-US" dirty="0" smtClean="0"/>
              <a:t/>
            </a:r>
            <a:br>
              <a:rPr lang="en-US" dirty="0" smtClean="0"/>
            </a:br>
            <a:r>
              <a:rPr lang="hy-AM" dirty="0" smtClean="0"/>
              <a:t>What do you have to use?</a:t>
            </a:r>
            <a:r>
              <a:rPr lang="en-US" dirty="0" smtClean="0"/>
              <a:t> </a:t>
            </a:r>
            <a:r>
              <a:rPr lang="hy-AM" sz="1200" dirty="0" smtClean="0"/>
              <a:t/>
            </a:r>
            <a:br>
              <a:rPr lang="hy-AM" sz="1200" dirty="0" smtClean="0"/>
            </a:br>
            <a:endParaRPr lang="hy-AM" sz="1200" dirty="0" smtClean="0"/>
          </a:p>
        </p:txBody>
      </p:sp>
      <p:sp>
        <p:nvSpPr>
          <p:cNvPr id="6" name="Title 1"/>
          <p:cNvSpPr>
            <a:spLocks noGrp="1"/>
          </p:cNvSpPr>
          <p:nvPr>
            <p:ph type="title"/>
          </p:nvPr>
        </p:nvSpPr>
        <p:spPr>
          <a:xfrm>
            <a:off x="457200" y="274638"/>
            <a:ext cx="8229600" cy="1143000"/>
          </a:xfrm>
        </p:spPr>
        <p:txBody>
          <a:bodyPr>
            <a:normAutofit fontScale="90000"/>
          </a:bodyPr>
          <a:lstStyle/>
          <a:p>
            <a:r>
              <a:rPr lang="en-US" dirty="0" smtClean="0"/>
              <a:t>Non - Parallel Vectors</a:t>
            </a:r>
            <a:br>
              <a:rPr lang="en-US" dirty="0" smtClean="0"/>
            </a:br>
            <a:r>
              <a:rPr lang="en-US" sz="3600" dirty="0" smtClean="0"/>
              <a:t>Vectors acting at right angles to each other</a:t>
            </a:r>
            <a:endParaRPr lang="en-US" sz="3600" dirty="0"/>
          </a:p>
        </p:txBody>
      </p:sp>
    </p:spTree>
    <p:extLst>
      <p:ext uri="{BB962C8B-B14F-4D97-AF65-F5344CB8AC3E}">
        <p14:creationId xmlns:p14="http://schemas.microsoft.com/office/powerpoint/2010/main" xmlns="" val="905876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7238"/>
            <a:ext cx="8229600" cy="1630362"/>
          </a:xfrm>
        </p:spPr>
        <p:txBody>
          <a:bodyPr/>
          <a:lstStyle/>
          <a:p>
            <a:r>
              <a:rPr lang="en-US" dirty="0" smtClean="0"/>
              <a:t>Forces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30027</TotalTime>
  <Words>2132</Words>
  <Application>Microsoft Office PowerPoint</Application>
  <PresentationFormat>On-screen Show (4:3)</PresentationFormat>
  <Paragraphs>703</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Measurements &amp; units</vt:lpstr>
      <vt:lpstr>Why do measurements and units matter in Physics?</vt:lpstr>
      <vt:lpstr>Slide 3</vt:lpstr>
      <vt:lpstr>Slide 4</vt:lpstr>
      <vt:lpstr>Slide 5</vt:lpstr>
      <vt:lpstr>Slide 6</vt:lpstr>
      <vt:lpstr>Slide 7</vt:lpstr>
      <vt:lpstr>Slide 8</vt:lpstr>
      <vt:lpstr>Slide 9</vt:lpstr>
      <vt:lpstr>Slide 10</vt:lpstr>
      <vt:lpstr>Slide 11</vt:lpstr>
      <vt:lpstr>Math in Physics</vt:lpstr>
      <vt:lpstr>Transposition</vt:lpstr>
      <vt:lpstr>Transposition Addition &amp; Subtraction</vt:lpstr>
      <vt:lpstr>Worked Problems</vt:lpstr>
      <vt:lpstr>Worked Problems</vt:lpstr>
      <vt:lpstr>Transposition Fractions</vt:lpstr>
      <vt:lpstr>Transposition Fractions</vt:lpstr>
      <vt:lpstr>Transposition Fractions</vt:lpstr>
      <vt:lpstr>Work Sheet</vt:lpstr>
      <vt:lpstr>Exponents</vt:lpstr>
      <vt:lpstr>Exponents</vt:lpstr>
      <vt:lpstr>Comprehension Using Actual Physics Equations</vt:lpstr>
      <vt:lpstr>Significant Figures Accuracy and Precision</vt:lpstr>
      <vt:lpstr>Significant Figures Rules</vt:lpstr>
      <vt:lpstr>Significant Figures Exercise</vt:lpstr>
      <vt:lpstr>Slide 27</vt:lpstr>
      <vt:lpstr>Slide 28</vt:lpstr>
      <vt:lpstr>Standard Notation Exercise</vt:lpstr>
      <vt:lpstr>Standard Notation Exercise</vt:lpstr>
      <vt:lpstr>Performing Conversions</vt:lpstr>
      <vt:lpstr>Performing Conversions</vt:lpstr>
      <vt:lpstr>Slide 33</vt:lpstr>
      <vt:lpstr>Performing Conversions Coined to Un-Coined</vt:lpstr>
      <vt:lpstr>Performing Conversions Un-coined to Coined</vt:lpstr>
      <vt:lpstr>Worked Examples</vt:lpstr>
      <vt:lpstr>Performing Conversions Coined to Coined</vt:lpstr>
      <vt:lpstr>Coined to Coined  Work Sheet</vt:lpstr>
      <vt:lpstr>Coined to Coined  Work Sheet</vt:lpstr>
      <vt:lpstr>Uncoined to Coined Worksheet</vt:lpstr>
      <vt:lpstr>Graphing</vt:lpstr>
      <vt:lpstr>Graphing</vt:lpstr>
      <vt:lpstr>Graphing</vt:lpstr>
      <vt:lpstr>Graphing</vt:lpstr>
      <vt:lpstr>Graphing</vt:lpstr>
      <vt:lpstr>Graphing</vt:lpstr>
      <vt:lpstr>Graphing</vt:lpstr>
      <vt:lpstr>Graphing</vt:lpstr>
      <vt:lpstr>Graphing</vt:lpstr>
      <vt:lpstr>Graphing</vt:lpstr>
      <vt:lpstr>Graphing</vt:lpstr>
      <vt:lpstr>Graphing</vt:lpstr>
      <vt:lpstr>Simple Pendulum</vt:lpstr>
      <vt:lpstr>History of the Simple Pendulum Galileo’s Contribution</vt:lpstr>
      <vt:lpstr>Foucault's Pendulum Earth Spins</vt:lpstr>
      <vt:lpstr>Uses of Pendulums</vt:lpstr>
      <vt:lpstr>Questions</vt:lpstr>
      <vt:lpstr>Questions</vt:lpstr>
      <vt:lpstr>Questions continued</vt:lpstr>
      <vt:lpstr>Questions continued</vt:lpstr>
      <vt:lpstr>Questions continued</vt:lpstr>
      <vt:lpstr>Measurements</vt:lpstr>
      <vt:lpstr>Common Measurements</vt:lpstr>
      <vt:lpstr>Length</vt:lpstr>
      <vt:lpstr>Length</vt:lpstr>
      <vt:lpstr>Length Vernier Calipers</vt:lpstr>
      <vt:lpstr>Length Micrometer Screw Gauge</vt:lpstr>
      <vt:lpstr>Length Area of a Square &amp; of a Rectangle</vt:lpstr>
      <vt:lpstr>Length Area of a Circle</vt:lpstr>
      <vt:lpstr>Area Irregular Shaped Object</vt:lpstr>
      <vt:lpstr>Volume Regular Shaped Objects</vt:lpstr>
      <vt:lpstr>Volume Liquids</vt:lpstr>
      <vt:lpstr>Volume Liquids</vt:lpstr>
      <vt:lpstr>Volume Liquids</vt:lpstr>
      <vt:lpstr>Volume  Irregular Shaped Solid</vt:lpstr>
      <vt:lpstr>Mass</vt:lpstr>
      <vt:lpstr>Mass Measuring Devices</vt:lpstr>
      <vt:lpstr>Mass Measuring Devices</vt:lpstr>
      <vt:lpstr>Time Measuring Devices</vt:lpstr>
      <vt:lpstr>Density</vt:lpstr>
      <vt:lpstr>Density Solid</vt:lpstr>
      <vt:lpstr>Density Solid</vt:lpstr>
      <vt:lpstr>Density Liquid </vt:lpstr>
      <vt:lpstr>Density Air</vt:lpstr>
      <vt:lpstr>Relative Density</vt:lpstr>
      <vt:lpstr>Quality Control Consumer Protection</vt:lpstr>
      <vt:lpstr>Questions</vt:lpstr>
      <vt:lpstr>Questions</vt:lpstr>
      <vt:lpstr>Adding Forces</vt:lpstr>
      <vt:lpstr>Vectors &amp; Scalars</vt:lpstr>
      <vt:lpstr>Scalar Quantities</vt:lpstr>
      <vt:lpstr>Vector Quantities</vt:lpstr>
      <vt:lpstr>Parallel Vectors</vt:lpstr>
      <vt:lpstr>Non - Parallel Vectors Parallelogram Rule</vt:lpstr>
      <vt:lpstr>Non - Parallel Vectors Parallelogram Rule</vt:lpstr>
      <vt:lpstr>Non - Parallel Vectors Parallelogram Rule</vt:lpstr>
      <vt:lpstr>Non - Parallel Vectors Vectors acting at right angles to each other</vt:lpstr>
      <vt:lpstr>Non - Parallel Vectors Vectors acting at right angles to each other</vt:lpstr>
      <vt:lpstr>Forces</vt:lpstr>
      <vt:lpstr>Forces How are they represented?</vt:lpstr>
      <vt:lpstr>Types of Forces</vt:lpstr>
      <vt:lpstr>Contact Forces</vt:lpstr>
      <vt:lpstr>Non-Contact Forces</vt:lpstr>
      <vt:lpstr>Resultant Force</vt:lpstr>
      <vt:lpstr>Weight</vt:lpstr>
      <vt:lpstr>Weight</vt:lpstr>
      <vt:lpstr>Questions</vt:lpstr>
      <vt:lpstr>Weight and springs</vt:lpstr>
      <vt:lpstr>Slide 109</vt:lpstr>
      <vt:lpstr>Slide 110</vt:lpstr>
      <vt:lpstr>Slide 111</vt:lpstr>
      <vt:lpstr>Slide 112</vt:lpstr>
      <vt:lpstr>Slide 113</vt:lpstr>
      <vt:lpstr>Slide 114</vt:lpstr>
      <vt:lpstr>Slide 115</vt:lpstr>
      <vt:lpstr>Slide 116</vt:lpstr>
      <vt:lpstr>Slide 117</vt:lpstr>
      <vt:lpstr>Slide 118</vt:lpstr>
      <vt:lpstr>Slide 119</vt:lpstr>
    </vt:vector>
  </TitlesOfParts>
  <Company>Pink Panta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Weight and springs</dc:title>
  <dc:creator>Pink Panta</dc:creator>
  <cp:lastModifiedBy>Samantha</cp:lastModifiedBy>
  <cp:revision>123</cp:revision>
  <cp:lastPrinted>2012-09-27T03:13:33Z</cp:lastPrinted>
  <dcterms:created xsi:type="dcterms:W3CDTF">2011-10-02T12:01:31Z</dcterms:created>
  <dcterms:modified xsi:type="dcterms:W3CDTF">2019-11-24T15:00:49Z</dcterms:modified>
</cp:coreProperties>
</file>