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B5C-CB8E-4793-99D4-DAD864FB41E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FEF-E763-48A0-BFBD-7FCEE74C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B5C-CB8E-4793-99D4-DAD864FB41E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FEF-E763-48A0-BFBD-7FCEE74C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B5C-CB8E-4793-99D4-DAD864FB41E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FEF-E763-48A0-BFBD-7FCEE74C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B5C-CB8E-4793-99D4-DAD864FB41E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FEF-E763-48A0-BFBD-7FCEE74C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B5C-CB8E-4793-99D4-DAD864FB41E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FEF-E763-48A0-BFBD-7FCEE74C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B5C-CB8E-4793-99D4-DAD864FB41E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FEF-E763-48A0-BFBD-7FCEE74C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B5C-CB8E-4793-99D4-DAD864FB41E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FEF-E763-48A0-BFBD-7FCEE74C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B5C-CB8E-4793-99D4-DAD864FB41E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FEF-E763-48A0-BFBD-7FCEE74C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B5C-CB8E-4793-99D4-DAD864FB41E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FEF-E763-48A0-BFBD-7FCEE74C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B5C-CB8E-4793-99D4-DAD864FB41E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FEF-E763-48A0-BFBD-7FCEE74C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B5C-CB8E-4793-99D4-DAD864FB41E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FEF-E763-48A0-BFBD-7FCEE74C0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2B5C-CB8E-4793-99D4-DAD864FB41E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3FEF-E763-48A0-BFBD-7FCEE74C0D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cartoon wind turb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7725" y="722504"/>
            <a:ext cx="3775075" cy="2325496"/>
          </a:xfrm>
          <a:prstGeom prst="rect">
            <a:avLst/>
          </a:prstGeom>
          <a:noFill/>
        </p:spPr>
      </p:pic>
      <p:pic>
        <p:nvPicPr>
          <p:cNvPr id="1030" name="Picture 6" descr="Image result for bicycle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49280"/>
            <a:ext cx="2819400" cy="3008720"/>
          </a:xfrm>
          <a:prstGeom prst="rect">
            <a:avLst/>
          </a:prstGeom>
          <a:noFill/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-152399"/>
            <a:ext cx="4572000" cy="50432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73375"/>
            <a:ext cx="7772400" cy="1470025"/>
          </a:xfrm>
        </p:spPr>
        <p:txBody>
          <a:bodyPr/>
          <a:lstStyle/>
          <a:p>
            <a:r>
              <a:rPr lang="en-US" dirty="0" smtClean="0"/>
              <a:t>Conservation of Energy</a:t>
            </a:r>
            <a:endParaRPr lang="en-US" dirty="0"/>
          </a:p>
        </p:txBody>
      </p:sp>
      <p:pic>
        <p:nvPicPr>
          <p:cNvPr id="1032" name="Picture 8" descr="Image result for germination cartoon"/>
          <p:cNvPicPr>
            <a:picLocks noChangeAspect="1" noChangeArrowheads="1"/>
          </p:cNvPicPr>
          <p:nvPr/>
        </p:nvPicPr>
        <p:blipFill>
          <a:blip r:embed="rId5" cstate="print"/>
          <a:srcRect b="8005"/>
          <a:stretch>
            <a:fillRect/>
          </a:stretch>
        </p:blipFill>
        <p:spPr bwMode="auto">
          <a:xfrm>
            <a:off x="6781800" y="0"/>
            <a:ext cx="2362200" cy="3352800"/>
          </a:xfrm>
          <a:prstGeom prst="rect">
            <a:avLst/>
          </a:prstGeom>
          <a:noFill/>
        </p:spPr>
      </p:pic>
      <p:pic>
        <p:nvPicPr>
          <p:cNvPr id="1036" name="Picture 12" descr="Image result for hang clothes out to dry carto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66060"/>
            <a:ext cx="4584700" cy="2191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 In chemical reactions the mass of reactants before the reaction equals the mass of products after the reaction.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Explain why this is not the case in a nuclear reaction.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 If the conservation of energy is true, why should we bother to conserve energy in our everyday lives?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4.  How many joules are there in: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5.2 kJ			b.  75 MJ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on the Move and Momentum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Besides conduction, convection and radiation, waves are another way of transferring energy from place to place.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Sound and light travel as </a:t>
            </a:r>
            <a:br>
              <a:rPr lang="en-US" dirty="0" smtClean="0"/>
            </a:br>
            <a:r>
              <a:rPr lang="en-US" dirty="0" smtClean="0"/>
              <a:t>waves.  Therefore both are</a:t>
            </a:r>
            <a:br>
              <a:rPr lang="en-US" dirty="0" smtClean="0"/>
            </a:br>
            <a:r>
              <a:rPr lang="en-US" dirty="0" smtClean="0"/>
              <a:t>able to transfer energy.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Sound travels as a </a:t>
            </a:r>
            <a:br>
              <a:rPr lang="en-US" dirty="0" smtClean="0"/>
            </a:br>
            <a:r>
              <a:rPr lang="en-US" dirty="0" smtClean="0"/>
              <a:t>progressive longitudinal</a:t>
            </a:r>
            <a:br>
              <a:rPr lang="en-US" dirty="0" smtClean="0"/>
            </a:br>
            <a:r>
              <a:rPr lang="en-US" dirty="0" smtClean="0"/>
              <a:t>wave while light travels</a:t>
            </a:r>
            <a:br>
              <a:rPr lang="en-US" dirty="0" smtClean="0"/>
            </a:br>
            <a:r>
              <a:rPr lang="en-US" dirty="0" smtClean="0"/>
              <a:t>as a progressive transverse</a:t>
            </a:r>
            <a:br>
              <a:rPr lang="en-US" dirty="0" smtClean="0"/>
            </a:br>
            <a:r>
              <a:rPr lang="en-US" dirty="0" smtClean="0"/>
              <a:t>wave.</a:t>
            </a:r>
            <a:endParaRPr lang="en-US" dirty="0"/>
          </a:p>
        </p:txBody>
      </p:sp>
      <p:pic>
        <p:nvPicPr>
          <p:cNvPr id="20482" name="Picture 2" descr="Image result for transverse w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19400"/>
            <a:ext cx="3587777" cy="1671905"/>
          </a:xfrm>
          <a:prstGeom prst="rect">
            <a:avLst/>
          </a:prstGeom>
          <a:noFill/>
        </p:spPr>
      </p:pic>
      <p:pic>
        <p:nvPicPr>
          <p:cNvPr id="20484" name="Picture 4" descr="Image result for longitudinal w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850" y="4724400"/>
            <a:ext cx="2876550" cy="2092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car crashing cartoon"/>
          <p:cNvPicPr>
            <a:picLocks noChangeAspect="1" noChangeArrowheads="1"/>
          </p:cNvPicPr>
          <p:nvPr/>
        </p:nvPicPr>
        <p:blipFill>
          <a:blip r:embed="rId2" cstate="print"/>
          <a:srcRect l="6493" t="11428" r="5195" b="17143"/>
          <a:stretch>
            <a:fillRect/>
          </a:stretch>
        </p:blipFill>
        <p:spPr bwMode="auto">
          <a:xfrm>
            <a:off x="5257800" y="0"/>
            <a:ext cx="3886200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object that is moving has momentum.  The more momentum it has the harder it is to stop.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Objects with a lot of momentum have a large mass and/or a large velocity.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rgbClr val="FF0066"/>
                </a:solidFill>
              </a:rPr>
              <a:t>Momentum (kg m/s) = mass (kg) × velocity (m/s)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any collision the momentum is the same before and after the collision.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called the conservation of momentum.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conservation of momentum can be viewed via the use of </a:t>
            </a:r>
            <a:r>
              <a:rPr lang="en-US" b="1" dirty="0" smtClean="0"/>
              <a:t>Newton’s Cradle.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quantity momentum has both size and direction just like velocity.</a:t>
            </a:r>
            <a:endParaRPr lang="en-US" dirty="0"/>
          </a:p>
        </p:txBody>
      </p:sp>
      <p:pic>
        <p:nvPicPr>
          <p:cNvPr id="4" name="Picture 2" descr="Image result for car crashing cartoon"/>
          <p:cNvPicPr>
            <a:picLocks noChangeAspect="1" noChangeArrowheads="1"/>
          </p:cNvPicPr>
          <p:nvPr/>
        </p:nvPicPr>
        <p:blipFill>
          <a:blip r:embed="rId2" cstate="print"/>
          <a:srcRect l="6493" t="11428" r="5195" b="17143"/>
          <a:stretch>
            <a:fillRect/>
          </a:stretch>
        </p:blipFill>
        <p:spPr bwMode="auto">
          <a:xfrm>
            <a:off x="0" y="103094"/>
            <a:ext cx="2743200" cy="134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 Give 3 examples of how energy is transferred from place to place using waves.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2.  Describe how a solar cooker works.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3.  a.  What is meant by the ‘conservation of momentum’?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Image result for car crashing cartoon"/>
          <p:cNvPicPr>
            <a:picLocks noChangeAspect="1" noChangeArrowheads="1"/>
          </p:cNvPicPr>
          <p:nvPr/>
        </p:nvPicPr>
        <p:blipFill>
          <a:blip r:embed="rId2" cstate="print"/>
          <a:srcRect l="6493" t="11428" r="5195" b="17143"/>
          <a:stretch>
            <a:fillRect/>
          </a:stretch>
        </p:blipFill>
        <p:spPr bwMode="auto">
          <a:xfrm>
            <a:off x="6248400" y="5132294"/>
            <a:ext cx="2743200" cy="134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3. b. i.</a:t>
            </a:r>
            <a:br>
              <a:rPr lang="en-US" dirty="0" smtClean="0"/>
            </a:br>
            <a:r>
              <a:rPr lang="en-US" dirty="0" smtClean="0"/>
              <a:t>Which of these three cars has the greatest momentum when travelling at 20 m/s?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Car A of mass 1000 kg</a:t>
            </a:r>
            <a:br>
              <a:rPr lang="en-US" dirty="0" smtClean="0"/>
            </a:br>
            <a:r>
              <a:rPr lang="en-US" dirty="0" smtClean="0"/>
              <a:t>Car B of mass 1100 kg</a:t>
            </a:r>
            <a:br>
              <a:rPr lang="en-US" dirty="0" smtClean="0"/>
            </a:br>
            <a:r>
              <a:rPr lang="en-US" dirty="0" smtClean="0"/>
              <a:t>Car C of mass 1200 kg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b. ii.</a:t>
            </a:r>
            <a:br>
              <a:rPr lang="en-US" dirty="0" smtClean="0"/>
            </a:br>
            <a:r>
              <a:rPr lang="en-US" dirty="0" smtClean="0"/>
              <a:t>Which car would have the greater momentum – car A travelling at 20 m/s or car B travelling at 40 m/s?  Explain your answer.</a:t>
            </a:r>
            <a:endParaRPr lang="en-US" dirty="0"/>
          </a:p>
        </p:txBody>
      </p:sp>
      <p:pic>
        <p:nvPicPr>
          <p:cNvPr id="4" name="Picture 2" descr="Image result for car crashing cartoon"/>
          <p:cNvPicPr>
            <a:picLocks noChangeAspect="1" noChangeArrowheads="1"/>
          </p:cNvPicPr>
          <p:nvPr/>
        </p:nvPicPr>
        <p:blipFill>
          <a:blip r:embed="rId2" cstate="print"/>
          <a:srcRect l="6493" t="11428" r="5195" b="17143"/>
          <a:stretch>
            <a:fillRect/>
          </a:stretch>
        </p:blipFill>
        <p:spPr bwMode="auto">
          <a:xfrm>
            <a:off x="6400800" y="76200"/>
            <a:ext cx="2743200" cy="134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4.  A railway truck travelling down the track at 4 m/s bumps into an identical truck that is stationary.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theory, at what speed should both trucks continue down the track following the collision?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5.  Calculate the momentum of a truck of mass 2500 kg moving at a velocity of 15 m/s.</a:t>
            </a:r>
            <a:endParaRPr lang="en-US" dirty="0"/>
          </a:p>
        </p:txBody>
      </p:sp>
      <p:pic>
        <p:nvPicPr>
          <p:cNvPr id="4" name="Picture 2" descr="Image result for car crashing cartoon"/>
          <p:cNvPicPr>
            <a:picLocks noChangeAspect="1" noChangeArrowheads="1"/>
          </p:cNvPicPr>
          <p:nvPr/>
        </p:nvPicPr>
        <p:blipFill>
          <a:blip r:embed="rId2" cstate="print"/>
          <a:srcRect l="6493" t="11428" r="5195" b="17143"/>
          <a:stretch>
            <a:fillRect/>
          </a:stretch>
        </p:blipFill>
        <p:spPr bwMode="auto">
          <a:xfrm>
            <a:off x="6400800" y="76200"/>
            <a:ext cx="2743200" cy="134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Energy makes things happen.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There are different forms of energy which can be converted to each other during changes.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amount of energy before the change is the same amount of energy after the change.  This is referred to as </a:t>
            </a:r>
            <a:r>
              <a:rPr lang="en-US" b="1" dirty="0" smtClean="0">
                <a:solidFill>
                  <a:srgbClr val="FF0066"/>
                </a:solidFill>
              </a:rPr>
              <a:t>conservation of energy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Image result for E = mc2 cartoon"/>
          <p:cNvPicPr>
            <a:picLocks noChangeAspect="1" noChangeArrowheads="1"/>
          </p:cNvPicPr>
          <p:nvPr/>
        </p:nvPicPr>
        <p:blipFill>
          <a:blip r:embed="rId2" cstate="print"/>
          <a:srcRect b="22857"/>
          <a:stretch>
            <a:fillRect/>
          </a:stretch>
        </p:blipFill>
        <p:spPr bwMode="auto">
          <a:xfrm>
            <a:off x="0" y="0"/>
            <a:ext cx="3124200" cy="1394271"/>
          </a:xfrm>
          <a:prstGeom prst="rect">
            <a:avLst/>
          </a:prstGeom>
          <a:noFill/>
        </p:spPr>
      </p:pic>
      <p:pic>
        <p:nvPicPr>
          <p:cNvPr id="5" name="Picture 6" descr="Image result for bicycle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9280"/>
            <a:ext cx="2514600" cy="2683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Chemical Energy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This is the energy stored in chemicals such as fuels and foods.  This chemical energy is released during any chemical reaction.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Kinetic Energy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This is the energy and object</a:t>
            </a:r>
            <a:br>
              <a:rPr lang="en-US" dirty="0" smtClean="0"/>
            </a:br>
            <a:r>
              <a:rPr lang="en-US" dirty="0" smtClean="0"/>
              <a:t>has because of its movement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FF0066"/>
                </a:solidFill>
              </a:rPr>
              <a:t>Gravitational Potential </a:t>
            </a:r>
            <a:r>
              <a:rPr lang="en-US" b="1" dirty="0">
                <a:solidFill>
                  <a:srgbClr val="FF0066"/>
                </a:solidFill>
              </a:rPr>
              <a:t>E</a:t>
            </a:r>
            <a:r>
              <a:rPr lang="en-US" b="1" dirty="0" smtClean="0">
                <a:solidFill>
                  <a:srgbClr val="FF0066"/>
                </a:solidFill>
              </a:rPr>
              <a:t>nergy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This is the energy stored by</a:t>
            </a:r>
            <a:br>
              <a:rPr lang="en-US" dirty="0" smtClean="0"/>
            </a:br>
            <a:r>
              <a:rPr lang="en-US" dirty="0" smtClean="0"/>
              <a:t>an object because of its position</a:t>
            </a:r>
            <a:endParaRPr lang="en-US" dirty="0"/>
          </a:p>
        </p:txBody>
      </p:sp>
      <p:sp>
        <p:nvSpPr>
          <p:cNvPr id="16386" name="AutoShape 2" descr="Image result for boy runn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Image result for boy running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352800" cy="3352800"/>
          </a:xfrm>
          <a:prstGeom prst="rect">
            <a:avLst/>
          </a:prstGeom>
          <a:noFill/>
        </p:spPr>
      </p:pic>
      <p:pic>
        <p:nvPicPr>
          <p:cNvPr id="16390" name="Picture 6" descr="Image result for burger cartoon"/>
          <p:cNvPicPr>
            <a:picLocks noChangeAspect="1" noChangeArrowheads="1"/>
          </p:cNvPicPr>
          <p:nvPr/>
        </p:nvPicPr>
        <p:blipFill>
          <a:blip r:embed="rId3" cstate="print"/>
          <a:srcRect t="6178" b="13503"/>
          <a:stretch>
            <a:fillRect/>
          </a:stretch>
        </p:blipFill>
        <p:spPr bwMode="auto">
          <a:xfrm>
            <a:off x="609600" y="0"/>
            <a:ext cx="1727200" cy="1578769"/>
          </a:xfrm>
          <a:prstGeom prst="rect">
            <a:avLst/>
          </a:prstGeom>
          <a:noFill/>
        </p:spPr>
      </p:pic>
      <p:pic>
        <p:nvPicPr>
          <p:cNvPr id="16392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72215"/>
            <a:ext cx="2064622" cy="183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Image result for electrical energy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061" y="2819400"/>
            <a:ext cx="1894739" cy="1566578"/>
          </a:xfrm>
          <a:prstGeom prst="rect">
            <a:avLst/>
          </a:prstGeom>
          <a:noFill/>
        </p:spPr>
      </p:pic>
      <p:pic>
        <p:nvPicPr>
          <p:cNvPr id="15364" name="Picture 4" descr="Image result for cartoon fire on white"/>
          <p:cNvPicPr>
            <a:picLocks noChangeAspect="1" noChangeArrowheads="1"/>
          </p:cNvPicPr>
          <p:nvPr/>
        </p:nvPicPr>
        <p:blipFill>
          <a:blip r:embed="rId3" cstate="print"/>
          <a:srcRect l="37958" r="39042" b="56393"/>
          <a:stretch>
            <a:fillRect/>
          </a:stretch>
        </p:blipFill>
        <p:spPr bwMode="auto">
          <a:xfrm>
            <a:off x="3505200" y="5334000"/>
            <a:ext cx="1054195" cy="152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Elastic Energy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the energy stored in a material under stress, for example a stretched rubber band or a string.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</a:rPr>
              <a:t>Electrical Energy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the energy transferred by the movement of electrons in an electric current.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Heat Energy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the energy of an object due to its temperature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362" name="Picture 2" descr="Image result for spring balance cartoon"/>
          <p:cNvPicPr>
            <a:picLocks noChangeAspect="1" noChangeArrowheads="1"/>
          </p:cNvPicPr>
          <p:nvPr/>
        </p:nvPicPr>
        <p:blipFill>
          <a:blip r:embed="rId4" cstate="print"/>
          <a:srcRect l="9615" t="25000" r="11538" b="28846"/>
          <a:stretch>
            <a:fillRect/>
          </a:stretch>
        </p:blipFill>
        <p:spPr bwMode="auto">
          <a:xfrm>
            <a:off x="152400" y="141249"/>
            <a:ext cx="2362200" cy="138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light bulb cartoon"/>
          <p:cNvPicPr>
            <a:picLocks noChangeAspect="1" noChangeArrowheads="1"/>
          </p:cNvPicPr>
          <p:nvPr/>
        </p:nvPicPr>
        <p:blipFill>
          <a:blip r:embed="rId2" cstate="print"/>
          <a:srcRect b="7447"/>
          <a:stretch>
            <a:fillRect/>
          </a:stretch>
        </p:blipFill>
        <p:spPr bwMode="auto">
          <a:xfrm>
            <a:off x="5562600" y="2133600"/>
            <a:ext cx="1649984" cy="2133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0021"/>
                </a:solidFill>
              </a:rPr>
              <a:t>Light Energy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energy is given off by the Sun, light bulbs and bioluminescent animals.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Sound Energy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energy  is as a result of mechanical energy.</a:t>
            </a:r>
            <a:endParaRPr lang="en-US" dirty="0"/>
          </a:p>
        </p:txBody>
      </p:sp>
      <p:pic>
        <p:nvPicPr>
          <p:cNvPr id="174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0"/>
            <a:ext cx="20955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Energy Inter-conversions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 battery operated radio</a:t>
            </a:r>
            <a:br>
              <a:rPr lang="en-US" b="1" dirty="0" smtClean="0"/>
            </a:br>
            <a:r>
              <a:rPr lang="en-US" dirty="0" smtClean="0"/>
              <a:t>chemical </a:t>
            </a:r>
            <a:r>
              <a:rPr lang="en-US" dirty="0" smtClean="0">
                <a:sym typeface="Wingdings" pitchFamily="2" charset="2"/>
              </a:rPr>
              <a:t> electrical  sound</a:t>
            </a:r>
            <a:br>
              <a:rPr lang="en-US" dirty="0" smtClean="0">
                <a:sym typeface="Wingdings" pitchFamily="2" charset="2"/>
              </a:rPr>
            </a:br>
            <a:endParaRPr lang="en-US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In a computer</a:t>
            </a:r>
            <a:br>
              <a:rPr lang="en-US" b="1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electrical  sound  light  heat</a:t>
            </a:r>
            <a:br>
              <a:rPr lang="en-US" dirty="0" smtClean="0">
                <a:sym typeface="Wingdings" pitchFamily="2" charset="2"/>
              </a:rPr>
            </a:br>
            <a:endParaRPr lang="en-US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Nuclear power stations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nuclear  heat (steam)  kinetic (energy from turbines in generator)  electrical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Inter-conversions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Solar energy</a:t>
            </a:r>
            <a:r>
              <a:rPr lang="en-US" dirty="0" smtClean="0"/>
              <a:t> is produced on the Sun by nuclear reactions.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are fusion reactions in which small atoms join to make larger atoms.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</a:t>
            </a:r>
            <a:r>
              <a:rPr lang="en-US" b="1" dirty="0" smtClean="0"/>
              <a:t>nuclear power stations</a:t>
            </a:r>
            <a:r>
              <a:rPr lang="en-US" dirty="0" smtClean="0"/>
              <a:t> large atoms are split into smaller atoms.  At the end of the reaction the mass of the particles are slightly less than before due to heat loss.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 of energy is the Joule, J.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 J ~ 1 N/m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1 000 J  = 1 × 10</a:t>
            </a:r>
            <a:r>
              <a:rPr lang="en-US" baseline="30000" dirty="0" smtClean="0">
                <a:solidFill>
                  <a:srgbClr val="A50021"/>
                </a:solidFill>
              </a:rPr>
              <a:t>3</a:t>
            </a:r>
            <a:r>
              <a:rPr lang="en-US" dirty="0" smtClean="0"/>
              <a:t> = 1 kJ   since a kilo = 10</a:t>
            </a:r>
            <a:r>
              <a:rPr lang="en-US" baseline="30000" dirty="0" smtClean="0">
                <a:solidFill>
                  <a:srgbClr val="A50021"/>
                </a:solidFill>
              </a:rPr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1 000 000 = 1</a:t>
            </a:r>
            <a:r>
              <a:rPr lang="en-US" dirty="0" smtClean="0"/>
              <a:t> × 10</a:t>
            </a:r>
            <a:r>
              <a:rPr lang="en-US" baseline="30000" dirty="0" smtClean="0">
                <a:solidFill>
                  <a:srgbClr val="00B0F0"/>
                </a:solidFill>
              </a:rPr>
              <a:t>6</a:t>
            </a:r>
            <a:r>
              <a:rPr lang="en-US" dirty="0" smtClean="0"/>
              <a:t> = 1 MJ since a mega = 10</a:t>
            </a:r>
            <a:r>
              <a:rPr lang="en-US" baseline="30000" dirty="0" smtClean="0">
                <a:solidFill>
                  <a:srgbClr val="00B0F0"/>
                </a:solidFill>
              </a:rPr>
              <a:t>6</a:t>
            </a:r>
            <a:endParaRPr lang="en-US" baseline="30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 Show the energy conversions (transformations) in the following: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A swing in action at the park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A TV set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A moving car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d.  Photosynthesis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227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Conservation of Energy</vt:lpstr>
      <vt:lpstr>Energy</vt:lpstr>
      <vt:lpstr>Forms of Energy</vt:lpstr>
      <vt:lpstr>Forms of Energy</vt:lpstr>
      <vt:lpstr>Forms of Energy</vt:lpstr>
      <vt:lpstr>Examples of Energy Inter-conversions</vt:lpstr>
      <vt:lpstr>Energy Inter-conversions</vt:lpstr>
      <vt:lpstr>Unit of Energy</vt:lpstr>
      <vt:lpstr>Comprehension</vt:lpstr>
      <vt:lpstr>Comprehension</vt:lpstr>
      <vt:lpstr>Comprehension</vt:lpstr>
      <vt:lpstr>Energy on the Move and Momentum</vt:lpstr>
      <vt:lpstr>Moving Energy</vt:lpstr>
      <vt:lpstr>Momentum</vt:lpstr>
      <vt:lpstr>Momentum</vt:lpstr>
      <vt:lpstr>Comprehension</vt:lpstr>
      <vt:lpstr>Comprehension</vt:lpstr>
      <vt:lpstr>Comprehension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of Energy</dc:title>
  <dc:creator>Samantha</dc:creator>
  <cp:lastModifiedBy>Samantha</cp:lastModifiedBy>
  <cp:revision>6</cp:revision>
  <dcterms:created xsi:type="dcterms:W3CDTF">2018-09-25T13:53:31Z</dcterms:created>
  <dcterms:modified xsi:type="dcterms:W3CDTF">2018-09-25T18:23:32Z</dcterms:modified>
</cp:coreProperties>
</file>