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2" r:id="rId17"/>
    <p:sldId id="270" r:id="rId18"/>
    <p:sldId id="273" r:id="rId19"/>
    <p:sldId id="274" r:id="rId20"/>
    <p:sldId id="275" r:id="rId21"/>
    <p:sldId id="277" r:id="rId22"/>
    <p:sldId id="276" r:id="rId23"/>
    <p:sldId id="278" r:id="rId24"/>
    <p:sldId id="279" r:id="rId25"/>
    <p:sldId id="280" r:id="rId26"/>
    <p:sldId id="286" r:id="rId27"/>
    <p:sldId id="281" r:id="rId28"/>
    <p:sldId id="282" r:id="rId29"/>
    <p:sldId id="287" r:id="rId30"/>
    <p:sldId id="283" r:id="rId31"/>
    <p:sldId id="284" r:id="rId32"/>
    <p:sldId id="285" r:id="rId33"/>
    <p:sldId id="289" r:id="rId34"/>
    <p:sldId id="294" r:id="rId35"/>
    <p:sldId id="290" r:id="rId36"/>
    <p:sldId id="288" r:id="rId37"/>
    <p:sldId id="291" r:id="rId38"/>
    <p:sldId id="292" r:id="rId39"/>
    <p:sldId id="293" r:id="rId40"/>
    <p:sldId id="295" r:id="rId41"/>
    <p:sldId id="297" r:id="rId42"/>
    <p:sldId id="298" r:id="rId43"/>
    <p:sldId id="296" r:id="rId44"/>
    <p:sldId id="299" r:id="rId45"/>
    <p:sldId id="300" r:id="rId46"/>
    <p:sldId id="301" r:id="rId47"/>
    <p:sldId id="302" r:id="rId48"/>
    <p:sldId id="307" r:id="rId49"/>
    <p:sldId id="303" r:id="rId50"/>
    <p:sldId id="304" r:id="rId51"/>
    <p:sldId id="306" r:id="rId52"/>
    <p:sldId id="305" r:id="rId53"/>
    <p:sldId id="308" r:id="rId54"/>
    <p:sldId id="309" r:id="rId55"/>
    <p:sldId id="310" r:id="rId56"/>
    <p:sldId id="311" r:id="rId57"/>
    <p:sldId id="312"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C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18"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660C06-D470-427E-9BB0-A05A6F5B5B8F}" type="datetimeFigureOut">
              <a:rPr lang="en-US" smtClean="0"/>
              <a:pPr/>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60C06-D470-427E-9BB0-A05A6F5B5B8F}" type="datetimeFigureOut">
              <a:rPr lang="en-US" smtClean="0"/>
              <a:pPr/>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60C06-D470-427E-9BB0-A05A6F5B5B8F}" type="datetimeFigureOut">
              <a:rPr lang="en-US" smtClean="0"/>
              <a:pPr/>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60C06-D470-427E-9BB0-A05A6F5B5B8F}" type="datetimeFigureOut">
              <a:rPr lang="en-US" smtClean="0"/>
              <a:pPr/>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60C06-D470-427E-9BB0-A05A6F5B5B8F}" type="datetimeFigureOut">
              <a:rPr lang="en-US" smtClean="0"/>
              <a:pPr/>
              <a:t>10/8/2018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660C06-D470-427E-9BB0-A05A6F5B5B8F}" type="datetimeFigureOut">
              <a:rPr lang="en-US" smtClean="0"/>
              <a:pPr/>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660C06-D470-427E-9BB0-A05A6F5B5B8F}" type="datetimeFigureOut">
              <a:rPr lang="en-US" smtClean="0"/>
              <a:pPr/>
              <a:t>10/8/2018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660C06-D470-427E-9BB0-A05A6F5B5B8F}" type="datetimeFigureOut">
              <a:rPr lang="en-US" smtClean="0"/>
              <a:pPr/>
              <a:t>10/8/2018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60C06-D470-427E-9BB0-A05A6F5B5B8F}" type="datetimeFigureOut">
              <a:rPr lang="en-US" smtClean="0"/>
              <a:pPr/>
              <a:t>10/8/2018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60C06-D470-427E-9BB0-A05A6F5B5B8F}" type="datetimeFigureOut">
              <a:rPr lang="en-US" smtClean="0"/>
              <a:pPr/>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60C06-D470-427E-9BB0-A05A6F5B5B8F}" type="datetimeFigureOut">
              <a:rPr lang="en-US" smtClean="0"/>
              <a:pPr/>
              <a:t>10/8/2018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E3CD3-C733-48E0-8927-FBC946B119B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60C06-D470-427E-9BB0-A05A6F5B5B8F}" type="datetimeFigureOut">
              <a:rPr lang="en-US" smtClean="0"/>
              <a:pPr/>
              <a:t>10/8/2018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E3CD3-C733-48E0-8927-FBC946B119B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gif"/><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ulb cartoon"/>
          <p:cNvPicPr>
            <a:picLocks noChangeAspect="1" noChangeArrowheads="1"/>
          </p:cNvPicPr>
          <p:nvPr/>
        </p:nvPicPr>
        <p:blipFill>
          <a:blip r:embed="rId2" cstate="print"/>
          <a:srcRect/>
          <a:stretch>
            <a:fillRect/>
          </a:stretch>
        </p:blipFill>
        <p:spPr bwMode="auto">
          <a:xfrm>
            <a:off x="4495800" y="0"/>
            <a:ext cx="4648200" cy="2614613"/>
          </a:xfrm>
          <a:prstGeom prst="rect">
            <a:avLst/>
          </a:prstGeom>
          <a:noFill/>
        </p:spPr>
      </p:pic>
      <p:pic>
        <p:nvPicPr>
          <p:cNvPr id="3074" name="Picture 2" descr="Related image"/>
          <p:cNvPicPr>
            <a:picLocks noChangeAspect="1" noChangeArrowheads="1"/>
          </p:cNvPicPr>
          <p:nvPr/>
        </p:nvPicPr>
        <p:blipFill>
          <a:blip r:embed="rId3" cstate="print"/>
          <a:srcRect/>
          <a:stretch>
            <a:fillRect/>
          </a:stretch>
        </p:blipFill>
        <p:spPr bwMode="auto">
          <a:xfrm>
            <a:off x="5486400" y="3257549"/>
            <a:ext cx="3143250" cy="3600451"/>
          </a:xfrm>
          <a:prstGeom prst="rect">
            <a:avLst/>
          </a:prstGeom>
          <a:noFill/>
        </p:spPr>
      </p:pic>
      <p:pic>
        <p:nvPicPr>
          <p:cNvPr id="4" name="Picture 2" descr="Image result for cartoon lightning"/>
          <p:cNvPicPr>
            <a:picLocks noChangeAspect="1" noChangeArrowheads="1"/>
          </p:cNvPicPr>
          <p:nvPr/>
        </p:nvPicPr>
        <p:blipFill>
          <a:blip r:embed="rId4" cstate="print"/>
          <a:srcRect b="11538"/>
          <a:stretch>
            <a:fillRect/>
          </a:stretch>
        </p:blipFill>
        <p:spPr bwMode="auto">
          <a:xfrm>
            <a:off x="0" y="1"/>
            <a:ext cx="4683688" cy="3505199"/>
          </a:xfrm>
          <a:prstGeom prst="rect">
            <a:avLst/>
          </a:prstGeom>
          <a:noFill/>
        </p:spPr>
      </p:pic>
      <p:sp>
        <p:nvSpPr>
          <p:cNvPr id="2" name="Title 1"/>
          <p:cNvSpPr>
            <a:spLocks noGrp="1"/>
          </p:cNvSpPr>
          <p:nvPr>
            <p:ph type="ctrTitle"/>
          </p:nvPr>
        </p:nvSpPr>
        <p:spPr>
          <a:xfrm>
            <a:off x="685800" y="2568575"/>
            <a:ext cx="7772400" cy="1470025"/>
          </a:xfrm>
        </p:spPr>
        <p:txBody>
          <a:bodyPr/>
          <a:lstStyle/>
          <a:p>
            <a:r>
              <a:rPr lang="en-US" dirty="0" smtClean="0"/>
              <a:t>Electricity and Lighting</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Voltage and Resistance</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The resistance of a component is a measure of how difficult it is for current to pass through it.  </a:t>
            </a:r>
            <a:br>
              <a:rPr lang="en-US" dirty="0" smtClean="0"/>
            </a:br>
            <a:endParaRPr lang="en-US" dirty="0"/>
          </a:p>
          <a:p>
            <a:r>
              <a:rPr lang="en-US" dirty="0" smtClean="0"/>
              <a:t>Resistance can be calculated using the following equation:</a:t>
            </a:r>
            <a:br>
              <a:rPr lang="en-US" dirty="0" smtClean="0"/>
            </a:br>
            <a:r>
              <a:rPr lang="en-US" dirty="0" smtClean="0"/>
              <a:t/>
            </a:r>
            <a:br>
              <a:rPr lang="en-US" dirty="0" smtClean="0"/>
            </a:br>
            <a:r>
              <a:rPr lang="en-US" b="1" dirty="0" smtClean="0">
                <a:solidFill>
                  <a:srgbClr val="FF3399"/>
                </a:solidFill>
              </a:rPr>
              <a:t>Resistance (</a:t>
            </a:r>
            <a:r>
              <a:rPr lang="el-GR" b="1" dirty="0" smtClean="0">
                <a:solidFill>
                  <a:srgbClr val="FF3399"/>
                </a:solidFill>
              </a:rPr>
              <a:t>Ω</a:t>
            </a:r>
            <a:r>
              <a:rPr lang="en-US" b="1" dirty="0" smtClean="0">
                <a:solidFill>
                  <a:srgbClr val="FF3399"/>
                </a:solidFill>
              </a:rPr>
              <a:t>)  =  Voltage (V) ÷ Current (A)</a:t>
            </a:r>
            <a:br>
              <a:rPr lang="en-US" b="1" dirty="0" smtClean="0">
                <a:solidFill>
                  <a:srgbClr val="FF3399"/>
                </a:solidFill>
              </a:rPr>
            </a:br>
            <a:r>
              <a:rPr lang="en-US" b="1" dirty="0" smtClean="0"/>
              <a:t/>
            </a:r>
            <a:br>
              <a:rPr lang="en-US" b="1" dirty="0" smtClean="0"/>
            </a:br>
            <a:r>
              <a:rPr lang="en-US" b="1" dirty="0" smtClean="0"/>
              <a:t>The equation is often written as V = IR known as Ohm’s Law.</a:t>
            </a:r>
            <a:endParaRPr 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A current of 0.05 A, supplied by a 3 V battery, passes through a resistance wire. </a:t>
            </a:r>
            <a:br>
              <a:rPr lang="en-US" dirty="0" smtClean="0"/>
            </a:br>
            <a:r>
              <a:rPr lang="en-US" dirty="0" smtClean="0"/>
              <a:t/>
            </a:r>
            <a:br>
              <a:rPr lang="en-US" dirty="0" smtClean="0"/>
            </a:br>
            <a:r>
              <a:rPr lang="en-US" dirty="0" smtClean="0"/>
              <a:t>What is the resistance of the wire?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A.  Draw a circuit diagram with one cell and three lamps connected in parallel.</a:t>
            </a:r>
          </a:p>
          <a:p>
            <a:endParaRPr lang="en-US" dirty="0"/>
          </a:p>
          <a:p>
            <a:r>
              <a:rPr lang="en-US" dirty="0" smtClean="0"/>
              <a:t>B.  What would happen if the middle lamp blew and went out?  Explain your answer.</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A wire is connected to a 1.5 V cell and has a 0.2 A current passing through it.  What is the resistance of the wire?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263775"/>
            <a:ext cx="7772400" cy="1470025"/>
          </a:xfrm>
        </p:spPr>
        <p:txBody>
          <a:bodyPr/>
          <a:lstStyle/>
          <a:p>
            <a:r>
              <a:rPr lang="en-US" dirty="0" smtClean="0"/>
              <a:t>Fuses and Cables (Flexes)</a:t>
            </a:r>
            <a:endParaRPr lang="en-US" dirty="0"/>
          </a:p>
        </p:txBody>
      </p:sp>
      <p:pic>
        <p:nvPicPr>
          <p:cNvPr id="4" name="Picture 2" descr="Related image"/>
          <p:cNvPicPr>
            <a:picLocks noChangeAspect="1" noChangeArrowheads="1"/>
          </p:cNvPicPr>
          <p:nvPr/>
        </p:nvPicPr>
        <p:blipFill>
          <a:blip r:embed="rId2" cstate="print"/>
          <a:srcRect/>
          <a:stretch>
            <a:fillRect/>
          </a:stretch>
        </p:blipFill>
        <p:spPr bwMode="auto">
          <a:xfrm>
            <a:off x="5810250" y="0"/>
            <a:ext cx="3333750" cy="1905000"/>
          </a:xfrm>
          <a:prstGeom prst="rect">
            <a:avLst/>
          </a:prstGeom>
          <a:noFill/>
        </p:spPr>
      </p:pic>
      <p:pic>
        <p:nvPicPr>
          <p:cNvPr id="5" name="Picture 2" descr="Image result for fuse electricity"/>
          <p:cNvPicPr>
            <a:picLocks noChangeAspect="1" noChangeArrowheads="1"/>
          </p:cNvPicPr>
          <p:nvPr/>
        </p:nvPicPr>
        <p:blipFill>
          <a:blip r:embed="rId3" cstate="print"/>
          <a:srcRect/>
          <a:stretch>
            <a:fillRect/>
          </a:stretch>
        </p:blipFill>
        <p:spPr bwMode="auto">
          <a:xfrm>
            <a:off x="1295400" y="4495800"/>
            <a:ext cx="1905000" cy="1905000"/>
          </a:xfrm>
          <a:prstGeom prst="rect">
            <a:avLst/>
          </a:prstGeom>
          <a:noFill/>
        </p:spPr>
      </p:pic>
      <p:pic>
        <p:nvPicPr>
          <p:cNvPr id="7170" name="Picture 2" descr="Image result for lights gif cartoon"/>
          <p:cNvPicPr>
            <a:picLocks noChangeAspect="1" noChangeArrowheads="1" noCrop="1"/>
          </p:cNvPicPr>
          <p:nvPr/>
        </p:nvPicPr>
        <p:blipFill>
          <a:blip r:embed="rId4" cstate="print"/>
          <a:srcRect/>
          <a:stretch>
            <a:fillRect/>
          </a:stretch>
        </p:blipFill>
        <p:spPr bwMode="auto">
          <a:xfrm>
            <a:off x="-990600" y="-609600"/>
            <a:ext cx="4762500" cy="4762500"/>
          </a:xfrm>
          <a:prstGeom prst="rect">
            <a:avLst/>
          </a:prstGeom>
          <a:noFill/>
        </p:spPr>
      </p:pic>
      <p:pic>
        <p:nvPicPr>
          <p:cNvPr id="7172" name="Picture 4" descr="Image result for fan blowing gif"/>
          <p:cNvPicPr>
            <a:picLocks noChangeAspect="1" noChangeArrowheads="1" noCrop="1"/>
          </p:cNvPicPr>
          <p:nvPr/>
        </p:nvPicPr>
        <p:blipFill>
          <a:blip r:embed="rId5" cstate="print"/>
          <a:srcRect/>
          <a:stretch>
            <a:fillRect/>
          </a:stretch>
        </p:blipFill>
        <p:spPr bwMode="auto">
          <a:xfrm>
            <a:off x="4775200" y="3581400"/>
            <a:ext cx="4368800" cy="32766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Fuse</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A fuse contains a thin wire that melts and snaps if too much current passes through it.</a:t>
            </a:r>
          </a:p>
          <a:p>
            <a:endParaRPr lang="en-US" dirty="0"/>
          </a:p>
          <a:p>
            <a:r>
              <a:rPr lang="en-US" dirty="0" smtClean="0"/>
              <a:t>The are included into circuits as a safety measure to avoid overheating and fires.</a:t>
            </a:r>
            <a:br>
              <a:rPr lang="en-US" dirty="0" smtClean="0"/>
            </a:br>
            <a:endParaRPr lang="en-US" dirty="0" smtClean="0"/>
          </a:p>
        </p:txBody>
      </p:sp>
      <p:pic>
        <p:nvPicPr>
          <p:cNvPr id="25602" name="Picture 2" descr="Image result for fuse electricity"/>
          <p:cNvPicPr>
            <a:picLocks noChangeAspect="1" noChangeArrowheads="1"/>
          </p:cNvPicPr>
          <p:nvPr/>
        </p:nvPicPr>
        <p:blipFill>
          <a:blip r:embed="rId2" cstate="print"/>
          <a:srcRect/>
          <a:stretch>
            <a:fillRect/>
          </a:stretch>
        </p:blipFill>
        <p:spPr bwMode="auto">
          <a:xfrm>
            <a:off x="3048000" y="4495800"/>
            <a:ext cx="1905000" cy="1905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Fuse</a:t>
            </a:r>
            <a:endParaRPr lang="en-US" dirty="0"/>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smtClean="0"/>
              <a:t>Fuses may have ratings of 3A, 5A or 13 A.</a:t>
            </a:r>
            <a:br>
              <a:rPr lang="en-US" dirty="0" smtClean="0"/>
            </a:br>
            <a:r>
              <a:rPr lang="en-US" dirty="0" smtClean="0"/>
              <a:t>The current rating may be calculated using the equation:</a:t>
            </a:r>
            <a:br>
              <a:rPr lang="en-US" dirty="0" smtClean="0"/>
            </a:br>
            <a:r>
              <a:rPr lang="en-US" dirty="0" smtClean="0"/>
              <a:t>                           </a:t>
            </a:r>
            <a:r>
              <a:rPr lang="en-US" b="1" dirty="0" smtClean="0"/>
              <a:t> I  =  P  ÷  V</a:t>
            </a:r>
            <a:br>
              <a:rPr lang="en-US" b="1" dirty="0" smtClean="0"/>
            </a:br>
            <a:r>
              <a:rPr lang="en-US" dirty="0" smtClean="0"/>
              <a:t/>
            </a:r>
            <a:br>
              <a:rPr lang="en-US" dirty="0" smtClean="0"/>
            </a:br>
            <a:r>
              <a:rPr lang="en-US" dirty="0" smtClean="0"/>
              <a:t>which is derived from the equation:</a:t>
            </a:r>
            <a:br>
              <a:rPr lang="en-US" dirty="0" smtClean="0"/>
            </a:br>
            <a:r>
              <a:rPr lang="en-US" dirty="0" smtClean="0"/>
              <a:t/>
            </a:r>
            <a:br>
              <a:rPr lang="en-US" dirty="0" smtClean="0"/>
            </a:br>
            <a:r>
              <a:rPr lang="en-US" dirty="0" smtClean="0"/>
              <a:t>                            </a:t>
            </a:r>
            <a:r>
              <a:rPr lang="en-US" b="1" dirty="0" smtClean="0"/>
              <a:t>P  =  I  ×  V </a:t>
            </a:r>
            <a:br>
              <a:rPr lang="en-US" b="1" dirty="0" smtClean="0"/>
            </a:br>
            <a:r>
              <a:rPr lang="en-US" dirty="0" smtClean="0"/>
              <a:t/>
            </a:r>
            <a:br>
              <a:rPr lang="en-US" dirty="0" smtClean="0"/>
            </a:br>
            <a:r>
              <a:rPr lang="en-US" dirty="0" smtClean="0"/>
              <a:t>Where P = power in Watts (W), I = current in amperes (A) and V = volts in (V)</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Plugs</a:t>
            </a:r>
            <a:endParaRPr lang="en-US" dirty="0"/>
          </a:p>
        </p:txBody>
      </p:sp>
      <p:sp>
        <p:nvSpPr>
          <p:cNvPr id="3" name="Content Placeholder 2"/>
          <p:cNvSpPr>
            <a:spLocks noGrp="1"/>
          </p:cNvSpPr>
          <p:nvPr>
            <p:ph idx="1"/>
          </p:nvPr>
        </p:nvSpPr>
        <p:spPr>
          <a:xfrm>
            <a:off x="457200" y="1798637"/>
            <a:ext cx="8229600" cy="4525963"/>
          </a:xfrm>
        </p:spPr>
        <p:txBody>
          <a:bodyPr/>
          <a:lstStyle/>
          <a:p>
            <a:r>
              <a:rPr lang="en-US" dirty="0" smtClean="0"/>
              <a:t>Appliances with metal cases will be attached to their plugs by three wires:</a:t>
            </a:r>
            <a:br>
              <a:rPr lang="en-US" dirty="0" smtClean="0"/>
            </a:br>
            <a:r>
              <a:rPr lang="en-US" dirty="0" smtClean="0"/>
              <a:t/>
            </a:r>
            <a:br>
              <a:rPr lang="en-US" dirty="0" smtClean="0"/>
            </a:br>
            <a:r>
              <a:rPr lang="en-US" dirty="0" smtClean="0"/>
              <a:t>a.  The </a:t>
            </a:r>
            <a:r>
              <a:rPr lang="en-US" b="1" dirty="0" smtClean="0">
                <a:solidFill>
                  <a:schemeClr val="accent6">
                    <a:lumMod val="50000"/>
                  </a:schemeClr>
                </a:solidFill>
              </a:rPr>
              <a:t>LIVE</a:t>
            </a:r>
            <a:r>
              <a:rPr lang="en-US" dirty="0" smtClean="0"/>
              <a:t> wire  (brown)</a:t>
            </a:r>
            <a:br>
              <a:rPr lang="en-US" dirty="0" smtClean="0"/>
            </a:br>
            <a:r>
              <a:rPr lang="en-US" dirty="0" smtClean="0"/>
              <a:t/>
            </a:r>
            <a:br>
              <a:rPr lang="en-US" dirty="0" smtClean="0"/>
            </a:br>
            <a:r>
              <a:rPr lang="en-US" dirty="0" smtClean="0"/>
              <a:t>b.  The </a:t>
            </a:r>
            <a:r>
              <a:rPr lang="en-US" b="1" dirty="0" smtClean="0">
                <a:solidFill>
                  <a:srgbClr val="00B0F0"/>
                </a:solidFill>
              </a:rPr>
              <a:t>NEUTRAL</a:t>
            </a:r>
            <a:r>
              <a:rPr lang="en-US" dirty="0" smtClean="0"/>
              <a:t> wire  (blue)</a:t>
            </a:r>
            <a:br>
              <a:rPr lang="en-US" dirty="0" smtClean="0"/>
            </a:br>
            <a:r>
              <a:rPr lang="en-US" dirty="0" smtClean="0"/>
              <a:t/>
            </a:r>
            <a:br>
              <a:rPr lang="en-US" dirty="0" smtClean="0"/>
            </a:br>
            <a:r>
              <a:rPr lang="en-US" dirty="0" smtClean="0"/>
              <a:t>c.  The </a:t>
            </a:r>
            <a:r>
              <a:rPr lang="en-US" b="1" dirty="0" smtClean="0">
                <a:solidFill>
                  <a:srgbClr val="92D050"/>
                </a:solidFill>
              </a:rPr>
              <a:t>E</a:t>
            </a:r>
            <a:r>
              <a:rPr lang="en-US" b="1" dirty="0" smtClean="0">
                <a:solidFill>
                  <a:srgbClr val="FFCC00"/>
                </a:solidFill>
              </a:rPr>
              <a:t>A</a:t>
            </a:r>
            <a:r>
              <a:rPr lang="en-US" b="1" dirty="0" smtClean="0">
                <a:solidFill>
                  <a:srgbClr val="92D050"/>
                </a:solidFill>
              </a:rPr>
              <a:t>R</a:t>
            </a:r>
            <a:r>
              <a:rPr lang="en-US" b="1" dirty="0" smtClean="0">
                <a:solidFill>
                  <a:srgbClr val="FFCC00"/>
                </a:solidFill>
              </a:rPr>
              <a:t>T</a:t>
            </a:r>
            <a:r>
              <a:rPr lang="en-US" b="1" dirty="0" smtClean="0">
                <a:solidFill>
                  <a:srgbClr val="92D050"/>
                </a:solidFill>
              </a:rPr>
              <a:t>H</a:t>
            </a:r>
            <a:r>
              <a:rPr lang="en-US" dirty="0" smtClean="0"/>
              <a:t> wire  (yellow and green)</a:t>
            </a:r>
          </a:p>
        </p:txBody>
      </p:sp>
      <p:pic>
        <p:nvPicPr>
          <p:cNvPr id="24578" name="Picture 2" descr="Related image"/>
          <p:cNvPicPr>
            <a:picLocks noChangeAspect="1" noChangeArrowheads="1"/>
          </p:cNvPicPr>
          <p:nvPr/>
        </p:nvPicPr>
        <p:blipFill>
          <a:blip r:embed="rId2" cstate="print"/>
          <a:srcRect/>
          <a:stretch>
            <a:fillRect/>
          </a:stretch>
        </p:blipFill>
        <p:spPr bwMode="auto">
          <a:xfrm>
            <a:off x="5810250" y="0"/>
            <a:ext cx="3333750" cy="1905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Plugs</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Appliances with plastic casing, such as a hairdryer, only need a two-core cable and in their plug there is no connection to the earth pin.</a:t>
            </a:r>
            <a:br>
              <a:rPr lang="en-US" dirty="0" smtClean="0"/>
            </a:br>
            <a:endParaRPr lang="en-US" dirty="0" smtClean="0"/>
          </a:p>
          <a:p>
            <a:r>
              <a:rPr lang="en-US" dirty="0" smtClean="0"/>
              <a:t>The earth wire is needed for metal-cased appliances.  The earth pin is attached via the socket circuit to the ground in case the live wire touches the metal casing.  </a:t>
            </a:r>
            <a:br>
              <a:rPr lang="en-US" dirty="0" smtClean="0"/>
            </a:br>
            <a:endParaRPr lang="en-US" dirty="0" smtClean="0"/>
          </a:p>
          <a:p>
            <a:r>
              <a:rPr lang="en-US" dirty="0" smtClean="0"/>
              <a:t>Incorrect wiring of a plug can lead to severe shock or electrocution.</a:t>
            </a:r>
            <a:endParaRPr lang="en-US" dirty="0"/>
          </a:p>
        </p:txBody>
      </p:sp>
      <p:pic>
        <p:nvPicPr>
          <p:cNvPr id="4" name="Picture 2" descr="Related image"/>
          <p:cNvPicPr>
            <a:picLocks noChangeAspect="1" noChangeArrowheads="1"/>
          </p:cNvPicPr>
          <p:nvPr/>
        </p:nvPicPr>
        <p:blipFill>
          <a:blip r:embed="rId2" cstate="print"/>
          <a:srcRect/>
          <a:stretch>
            <a:fillRect/>
          </a:stretch>
        </p:blipFill>
        <p:spPr bwMode="auto">
          <a:xfrm>
            <a:off x="304800" y="0"/>
            <a:ext cx="2895600" cy="165462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Plugs</a:t>
            </a:r>
            <a:endParaRPr lang="en-US" dirty="0"/>
          </a:p>
        </p:txBody>
      </p:sp>
      <p:sp>
        <p:nvSpPr>
          <p:cNvPr id="3" name="Content Placeholder 2"/>
          <p:cNvSpPr>
            <a:spLocks noGrp="1"/>
          </p:cNvSpPr>
          <p:nvPr>
            <p:ph idx="1"/>
          </p:nvPr>
        </p:nvSpPr>
        <p:spPr/>
        <p:txBody>
          <a:bodyPr/>
          <a:lstStyle/>
          <a:p>
            <a:r>
              <a:rPr lang="en-US" dirty="0" smtClean="0"/>
              <a:t>Thick wires allow more current to pass through therefore less resistance is experienced and less heat energy is lost.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Electricity</a:t>
            </a:r>
            <a:endParaRPr lang="en-US" dirty="0"/>
          </a:p>
        </p:txBody>
      </p:sp>
      <p:sp>
        <p:nvSpPr>
          <p:cNvPr id="3" name="Content Placeholder 2"/>
          <p:cNvSpPr>
            <a:spLocks noGrp="1"/>
          </p:cNvSpPr>
          <p:nvPr>
            <p:ph idx="1"/>
          </p:nvPr>
        </p:nvSpPr>
        <p:spPr/>
        <p:txBody>
          <a:bodyPr/>
          <a:lstStyle/>
          <a:p>
            <a:r>
              <a:rPr lang="en-US" dirty="0" smtClean="0"/>
              <a:t>Electricity is the flow of electrons.</a:t>
            </a:r>
            <a:br>
              <a:rPr lang="en-US" dirty="0" smtClean="0"/>
            </a:br>
            <a:endParaRPr lang="en-US" dirty="0" smtClean="0"/>
          </a:p>
          <a:p>
            <a:r>
              <a:rPr lang="en-US" dirty="0" smtClean="0"/>
              <a:t>It can only flow if there is a complete pathway called a circuit.</a:t>
            </a:r>
            <a:br>
              <a:rPr lang="en-US" dirty="0" smtClean="0"/>
            </a:br>
            <a:endParaRPr lang="en-US" dirty="0" smtClean="0"/>
          </a:p>
          <a:p>
            <a:pPr>
              <a:buNone/>
            </a:pPr>
            <a:r>
              <a:rPr lang="en-US" dirty="0" smtClean="0"/>
              <a:t/>
            </a:r>
            <a:br>
              <a:rPr lang="en-US" dirty="0" smtClean="0"/>
            </a:br>
            <a:endParaRPr lang="en-US" dirty="0" smtClean="0"/>
          </a:p>
          <a:p>
            <a:endParaRPr lang="en-US" dirty="0" smtClean="0"/>
          </a:p>
        </p:txBody>
      </p:sp>
      <p:pic>
        <p:nvPicPr>
          <p:cNvPr id="1028" name="Picture 4" descr="Related image"/>
          <p:cNvPicPr>
            <a:picLocks noChangeAspect="1" noChangeArrowheads="1"/>
          </p:cNvPicPr>
          <p:nvPr/>
        </p:nvPicPr>
        <p:blipFill>
          <a:blip r:embed="rId2" cstate="print"/>
          <a:srcRect/>
          <a:stretch>
            <a:fillRect/>
          </a:stretch>
        </p:blipFill>
        <p:spPr bwMode="auto">
          <a:xfrm>
            <a:off x="3657600" y="3433762"/>
            <a:ext cx="4565650" cy="34242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A.  If you have an appliance that has a power rating of 250 W on an island with a 110 V mains supply, what current will the appliance use</a:t>
            </a:r>
            <a:r>
              <a:rPr lang="en-US" dirty="0" smtClean="0"/>
              <a:t>?</a:t>
            </a:r>
            <a:br>
              <a:rPr lang="en-US" dirty="0" smtClean="0"/>
            </a:br>
            <a:r>
              <a:rPr lang="en-US" dirty="0" smtClean="0"/>
              <a:t>P = 250 W = 250 J/s		V = 110 V		I = x</a:t>
            </a:r>
            <a:r>
              <a:rPr lang="en-US" dirty="0" smtClean="0"/>
              <a:t/>
            </a:r>
            <a:br>
              <a:rPr lang="en-US" dirty="0" smtClean="0"/>
            </a:br>
            <a:r>
              <a:rPr lang="en-US" dirty="0" smtClean="0"/>
              <a:t/>
            </a:r>
            <a:br>
              <a:rPr lang="en-US" dirty="0" smtClean="0"/>
            </a:br>
            <a:r>
              <a:rPr lang="en-US" dirty="0" smtClean="0"/>
              <a:t>I = P / V  =  250 J/s / 110 V  = 2.3 A</a:t>
            </a:r>
            <a:r>
              <a:rPr lang="en-US" dirty="0" smtClean="0"/>
              <a:t/>
            </a:r>
            <a:br>
              <a:rPr lang="en-US" dirty="0" smtClean="0"/>
            </a:br>
            <a:r>
              <a:rPr lang="en-US" dirty="0" smtClean="0"/>
              <a:t>B.  Based on your answer above what fuse should be used with this appliance?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73375"/>
            <a:ext cx="7772400" cy="1470025"/>
          </a:xfrm>
        </p:spPr>
        <p:txBody>
          <a:bodyPr/>
          <a:lstStyle/>
          <a:p>
            <a:r>
              <a:rPr lang="en-US" dirty="0" smtClean="0"/>
              <a:t>Energy Consumption</a:t>
            </a:r>
            <a:endParaRPr lang="en-US" dirty="0"/>
          </a:p>
        </p:txBody>
      </p:sp>
      <p:pic>
        <p:nvPicPr>
          <p:cNvPr id="52226" name="Picture 2" descr="Image result for dial meter"/>
          <p:cNvPicPr>
            <a:picLocks noChangeAspect="1" noChangeArrowheads="1"/>
          </p:cNvPicPr>
          <p:nvPr/>
        </p:nvPicPr>
        <p:blipFill>
          <a:blip r:embed="rId2" cstate="print"/>
          <a:srcRect/>
          <a:stretch>
            <a:fillRect/>
          </a:stretch>
        </p:blipFill>
        <p:spPr bwMode="auto">
          <a:xfrm>
            <a:off x="0" y="0"/>
            <a:ext cx="5467350" cy="3171826"/>
          </a:xfrm>
          <a:prstGeom prst="rect">
            <a:avLst/>
          </a:prstGeom>
          <a:noFill/>
        </p:spPr>
      </p:pic>
      <p:pic>
        <p:nvPicPr>
          <p:cNvPr id="52228" name="Picture 4" descr="Image result for digital meters"/>
          <p:cNvPicPr>
            <a:picLocks noChangeAspect="1" noChangeArrowheads="1"/>
          </p:cNvPicPr>
          <p:nvPr/>
        </p:nvPicPr>
        <p:blipFill>
          <a:blip r:embed="rId3" cstate="print"/>
          <a:srcRect/>
          <a:stretch>
            <a:fillRect/>
          </a:stretch>
        </p:blipFill>
        <p:spPr bwMode="auto">
          <a:xfrm>
            <a:off x="2362200" y="4040257"/>
            <a:ext cx="4800600" cy="2817743"/>
          </a:xfrm>
          <a:prstGeom prst="rect">
            <a:avLst/>
          </a:prstGeom>
          <a:noFill/>
        </p:spPr>
      </p:pic>
      <p:pic>
        <p:nvPicPr>
          <p:cNvPr id="52230" name="Picture 6" descr="Image result for dial meters"/>
          <p:cNvPicPr>
            <a:picLocks noChangeAspect="1" noChangeArrowheads="1"/>
          </p:cNvPicPr>
          <p:nvPr/>
        </p:nvPicPr>
        <p:blipFill>
          <a:blip r:embed="rId4" cstate="print"/>
          <a:srcRect/>
          <a:stretch>
            <a:fillRect/>
          </a:stretch>
        </p:blipFill>
        <p:spPr bwMode="auto">
          <a:xfrm>
            <a:off x="5791200" y="0"/>
            <a:ext cx="3352800" cy="33528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Consumption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electrical energy we use has to be paid for.</a:t>
            </a:r>
          </a:p>
          <a:p>
            <a:endParaRPr lang="en-US" dirty="0" smtClean="0"/>
          </a:p>
          <a:p>
            <a:r>
              <a:rPr lang="en-US" dirty="0" smtClean="0"/>
              <a:t>Therefore the less energy we consume the lower our electricity bills.</a:t>
            </a:r>
          </a:p>
          <a:p>
            <a:endParaRPr lang="en-US" dirty="0" smtClean="0"/>
          </a:p>
          <a:p>
            <a:r>
              <a:rPr lang="en-US" dirty="0" smtClean="0"/>
              <a:t>Using less energy can also benefit the environment since the energy we use is typically generated from fossil fuels.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Consumption</a:t>
            </a:r>
            <a:endParaRPr lang="en-US" dirty="0"/>
          </a:p>
        </p:txBody>
      </p:sp>
      <p:sp>
        <p:nvSpPr>
          <p:cNvPr id="3" name="Content Placeholder 2"/>
          <p:cNvSpPr>
            <a:spLocks noGrp="1"/>
          </p:cNvSpPr>
          <p:nvPr>
            <p:ph idx="1"/>
          </p:nvPr>
        </p:nvSpPr>
        <p:spPr/>
        <p:txBody>
          <a:bodyPr/>
          <a:lstStyle/>
          <a:p>
            <a:r>
              <a:rPr lang="en-US" sz="2800" b="1" dirty="0" smtClean="0"/>
              <a:t>Energy consumption (J) = Power (W) × Time (s)</a:t>
            </a:r>
            <a:r>
              <a:rPr lang="en-US" dirty="0" smtClean="0"/>
              <a:t/>
            </a:r>
            <a:br>
              <a:rPr lang="en-US" dirty="0" smtClean="0"/>
            </a:br>
            <a:endParaRPr lang="en-US" dirty="0" smtClean="0"/>
          </a:p>
          <a:p>
            <a:r>
              <a:rPr lang="en-US" dirty="0" smtClean="0"/>
              <a:t>Usually energy consumption is recorded in kJ since the amount of energy a home needs is very large.</a:t>
            </a:r>
            <a:br>
              <a:rPr lang="en-US" dirty="0" smtClean="0"/>
            </a:br>
            <a:r>
              <a:rPr lang="en-US" dirty="0" smtClean="0"/>
              <a:t/>
            </a:r>
            <a:br>
              <a:rPr lang="en-US" dirty="0" smtClean="0"/>
            </a:br>
            <a:r>
              <a:rPr lang="en-US" dirty="0" smtClean="0"/>
              <a:t>                     </a:t>
            </a:r>
            <a:r>
              <a:rPr lang="en-US" b="1" dirty="0" smtClean="0">
                <a:solidFill>
                  <a:srgbClr val="FFC000"/>
                </a:solidFill>
              </a:rPr>
              <a:t>Where  1 kJ  =  1000 J</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Consumption</a:t>
            </a:r>
            <a:endParaRPr lang="en-US" dirty="0"/>
          </a:p>
        </p:txBody>
      </p:sp>
      <p:sp>
        <p:nvSpPr>
          <p:cNvPr id="3" name="Content Placeholder 2"/>
          <p:cNvSpPr>
            <a:spLocks noGrp="1"/>
          </p:cNvSpPr>
          <p:nvPr>
            <p:ph idx="1"/>
          </p:nvPr>
        </p:nvSpPr>
        <p:spPr/>
        <p:txBody>
          <a:bodyPr/>
          <a:lstStyle/>
          <a:p>
            <a:r>
              <a:rPr lang="en-US" dirty="0" smtClean="0"/>
              <a:t>Since using kilojoules is still a large number on a bill electricity boards find it better to use a unit of energy called a kilowatt-hour (kWh)</a:t>
            </a:r>
            <a:br>
              <a:rPr lang="en-US" dirty="0" smtClean="0"/>
            </a:br>
            <a:r>
              <a:rPr lang="en-US" dirty="0" smtClean="0"/>
              <a:t/>
            </a:r>
            <a:br>
              <a:rPr lang="en-US" dirty="0" smtClean="0"/>
            </a:br>
            <a:r>
              <a:rPr lang="en-US" dirty="0" smtClean="0"/>
              <a:t>               </a:t>
            </a:r>
            <a:r>
              <a:rPr lang="en-US" b="1" dirty="0" smtClean="0">
                <a:solidFill>
                  <a:srgbClr val="FF3399"/>
                </a:solidFill>
              </a:rPr>
              <a:t> Where 1 kW  =  1000 W</a:t>
            </a:r>
            <a:br>
              <a:rPr lang="en-US" b="1" dirty="0" smtClean="0">
                <a:solidFill>
                  <a:srgbClr val="FF3399"/>
                </a:solidFill>
              </a:rPr>
            </a:br>
            <a:r>
              <a:rPr lang="en-US" dirty="0" smtClean="0"/>
              <a:t/>
            </a:r>
            <a:br>
              <a:rPr lang="en-US" dirty="0" smtClean="0"/>
            </a:br>
            <a:r>
              <a:rPr lang="en-US" dirty="0" smtClean="0"/>
              <a:t>kWh is the unit shown on your electricity bill.</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Consumption</a:t>
            </a:r>
            <a:br>
              <a:rPr lang="en-US" dirty="0" smtClean="0"/>
            </a:br>
            <a:r>
              <a:rPr lang="en-US" dirty="0" smtClean="0"/>
              <a:t>Meters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To determine how much energy you would have used for a period of time your electricity supplier will read your meter, preferably every month.</a:t>
            </a:r>
          </a:p>
          <a:p>
            <a:endParaRPr lang="en-US" dirty="0" smtClean="0"/>
          </a:p>
          <a:p>
            <a:r>
              <a:rPr lang="en-US" dirty="0" smtClean="0"/>
              <a:t>There are different types of meters</a:t>
            </a:r>
            <a:br>
              <a:rPr lang="en-US" dirty="0" smtClean="0"/>
            </a:br>
            <a:r>
              <a:rPr lang="en-US" dirty="0" smtClean="0"/>
              <a:t>a.  Analogue (dial)</a:t>
            </a:r>
            <a:br>
              <a:rPr lang="en-US" dirty="0" smtClean="0"/>
            </a:br>
            <a:r>
              <a:rPr lang="en-US" dirty="0" smtClean="0"/>
              <a:t/>
            </a:r>
            <a:br>
              <a:rPr lang="en-US" dirty="0" smtClean="0"/>
            </a:br>
            <a:r>
              <a:rPr lang="en-US" dirty="0" smtClean="0"/>
              <a:t>b.  Digital</a:t>
            </a:r>
            <a:br>
              <a:rPr lang="en-US" dirty="0" smtClean="0"/>
            </a:br>
            <a:r>
              <a:rPr lang="en-US" dirty="0" smtClean="0"/>
              <a:t/>
            </a:r>
            <a:br>
              <a:rPr lang="en-US" dirty="0" smtClean="0"/>
            </a:br>
            <a:r>
              <a:rPr lang="en-US" dirty="0" smtClean="0"/>
              <a:t>c.  Electronic</a:t>
            </a:r>
            <a:br>
              <a:rPr lang="en-US" dirty="0" smtClean="0"/>
            </a:br>
            <a:endParaRPr lang="en-US" dirty="0" smtClean="0"/>
          </a:p>
          <a:p>
            <a:endParaRPr 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Consumption</a:t>
            </a:r>
            <a:br>
              <a:rPr lang="en-US" dirty="0" smtClean="0"/>
            </a:br>
            <a:r>
              <a:rPr lang="en-US" dirty="0" smtClean="0"/>
              <a:t>How to Read Your Dial Meter</a:t>
            </a:r>
            <a:endParaRPr lang="en-US" dirty="0"/>
          </a:p>
        </p:txBody>
      </p:sp>
      <p:sp>
        <p:nvSpPr>
          <p:cNvPr id="3" name="Content Placeholder 2"/>
          <p:cNvSpPr>
            <a:spLocks noGrp="1"/>
          </p:cNvSpPr>
          <p:nvPr>
            <p:ph idx="1"/>
          </p:nvPr>
        </p:nvSpPr>
        <p:spPr>
          <a:xfrm>
            <a:off x="457200" y="1600200"/>
            <a:ext cx="8305800" cy="5257800"/>
          </a:xfrm>
        </p:spPr>
        <p:txBody>
          <a:bodyPr>
            <a:normAutofit fontScale="55000" lnSpcReduction="20000"/>
          </a:bodyPr>
          <a:lstStyle/>
          <a:p>
            <a:r>
              <a:rPr lang="en-US" dirty="0" smtClean="0"/>
              <a:t>Here's a typical electricity dial meter:</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Each dial turns in the opposite direction to the one before it. Before you read your dial meter, check the direction of your dials. They may not be exactly as those illustrated above. Every dial on every meter revolves from 0-1 and on through to 9 before continuing to 0 again.</a:t>
            </a:r>
          </a:p>
          <a:p>
            <a:r>
              <a:rPr lang="en-US" dirty="0" smtClean="0"/>
              <a:t>To read correctly:</a:t>
            </a:r>
          </a:p>
          <a:p>
            <a:r>
              <a:rPr lang="en-US" dirty="0" smtClean="0"/>
              <a:t>Read the dials from left to right</a:t>
            </a:r>
          </a:p>
          <a:p>
            <a:r>
              <a:rPr lang="en-US" dirty="0" smtClean="0"/>
              <a:t>If the pointer is between two numbers, always take the lower number</a:t>
            </a:r>
          </a:p>
          <a:p>
            <a:r>
              <a:rPr lang="en-US" dirty="0" smtClean="0"/>
              <a:t>If the pointer is directly over a number, write down that one</a:t>
            </a:r>
          </a:p>
          <a:p>
            <a:r>
              <a:rPr lang="en-US" dirty="0" smtClean="0"/>
              <a:t>If the pointer falls between 9 and 0, write down 9 and reduce the reading you've already taken for the dial on it's left by one. For example, if you originally recorded 5, reduce it to 4</a:t>
            </a:r>
          </a:p>
          <a:p>
            <a:r>
              <a:rPr lang="en-US" dirty="0" smtClean="0"/>
              <a:t>Don't read the last dial on the right</a:t>
            </a:r>
            <a:br>
              <a:rPr lang="en-US" dirty="0" smtClean="0"/>
            </a:br>
            <a:r>
              <a:rPr lang="en-US" dirty="0" smtClean="0"/>
              <a:t/>
            </a:r>
            <a:br>
              <a:rPr lang="en-US" dirty="0" smtClean="0"/>
            </a:br>
            <a:r>
              <a:rPr lang="en-US" b="1" dirty="0" smtClean="0"/>
              <a:t>What is the reading on the meter above:  ___  ___  ___  ___  ___</a:t>
            </a:r>
          </a:p>
          <a:p>
            <a:endParaRPr lang="en-US" dirty="0"/>
          </a:p>
        </p:txBody>
      </p:sp>
      <p:pic>
        <p:nvPicPr>
          <p:cNvPr id="33794" name="Picture 2"/>
          <p:cNvPicPr>
            <a:picLocks noChangeAspect="1" noChangeArrowheads="1"/>
          </p:cNvPicPr>
          <p:nvPr/>
        </p:nvPicPr>
        <p:blipFill>
          <a:blip r:embed="rId2" cstate="print"/>
          <a:srcRect l="17000" t="40000" r="51500" b="46977"/>
          <a:stretch>
            <a:fillRect/>
          </a:stretch>
        </p:blipFill>
        <p:spPr bwMode="auto">
          <a:xfrm>
            <a:off x="2057400" y="1981200"/>
            <a:ext cx="48006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Consumption</a:t>
            </a:r>
            <a:br>
              <a:rPr lang="en-US" dirty="0" smtClean="0"/>
            </a:br>
            <a:r>
              <a:rPr lang="en-US" dirty="0" smtClean="0"/>
              <a:t>Charges</a:t>
            </a:r>
            <a:endParaRPr lang="en-US" dirty="0"/>
          </a:p>
        </p:txBody>
      </p:sp>
      <p:sp>
        <p:nvSpPr>
          <p:cNvPr id="3" name="Content Placeholder 2"/>
          <p:cNvSpPr>
            <a:spLocks noGrp="1"/>
          </p:cNvSpPr>
          <p:nvPr>
            <p:ph idx="1"/>
          </p:nvPr>
        </p:nvSpPr>
        <p:spPr/>
        <p:txBody>
          <a:bodyPr/>
          <a:lstStyle/>
          <a:p>
            <a:r>
              <a:rPr lang="en-US" dirty="0" smtClean="0"/>
              <a:t>Other charges that may apply to your bill are:</a:t>
            </a:r>
            <a:br>
              <a:rPr lang="en-US" dirty="0" smtClean="0"/>
            </a:br>
            <a:r>
              <a:rPr lang="en-US" dirty="0" smtClean="0"/>
              <a:t/>
            </a:r>
            <a:br>
              <a:rPr lang="en-US" dirty="0" smtClean="0"/>
            </a:br>
            <a:r>
              <a:rPr lang="en-US" dirty="0" smtClean="0"/>
              <a:t>a.  Standing charge (money you pay even if you did not use any energy/electricity)  </a:t>
            </a:r>
            <a:br>
              <a:rPr lang="en-US" dirty="0" smtClean="0"/>
            </a:br>
            <a:r>
              <a:rPr lang="en-US" dirty="0" smtClean="0"/>
              <a:t/>
            </a:r>
            <a:br>
              <a:rPr lang="en-US" dirty="0" smtClean="0"/>
            </a:br>
            <a:r>
              <a:rPr lang="en-US" dirty="0" smtClean="0"/>
              <a:t>b. A fuel surcharge </a:t>
            </a:r>
            <a:br>
              <a:rPr lang="en-US" dirty="0" smtClean="0"/>
            </a:br>
            <a:r>
              <a:rPr lang="en-US" dirty="0" smtClean="0"/>
              <a:t/>
            </a:r>
            <a:br>
              <a:rPr lang="en-US" dirty="0" smtClean="0"/>
            </a:br>
            <a:r>
              <a:rPr lang="en-US" dirty="0" smtClean="0"/>
              <a:t>c.  Value Added Tax (VAT) (15% to pay on any units consumed over 100 kWh)</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Energy Consumption</a:t>
            </a:r>
            <a:br>
              <a:rPr lang="en-US" dirty="0" smtClean="0"/>
            </a:br>
            <a:r>
              <a:rPr lang="en-US" dirty="0" smtClean="0"/>
              <a:t>Energy Conservation</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There are many ways in which you can lower the amount of energy or electricity you use in your home.</a:t>
            </a:r>
            <a:br>
              <a:rPr lang="en-US" dirty="0" smtClean="0"/>
            </a:br>
            <a:endParaRPr lang="en-US" dirty="0" smtClean="0"/>
          </a:p>
          <a:p>
            <a:r>
              <a:rPr lang="en-US" dirty="0" smtClean="0"/>
              <a:t>To conserve electricity you may:</a:t>
            </a:r>
            <a:br>
              <a:rPr lang="en-US" dirty="0" smtClean="0"/>
            </a:br>
            <a:r>
              <a:rPr lang="en-US" dirty="0" smtClean="0"/>
              <a:t/>
            </a:r>
            <a:br>
              <a:rPr lang="en-US" dirty="0" smtClean="0"/>
            </a:br>
            <a:r>
              <a:rPr lang="en-US" dirty="0" smtClean="0"/>
              <a:t>a.  Turn off appliances when not in use</a:t>
            </a:r>
            <a:br>
              <a:rPr lang="en-US" dirty="0" smtClean="0"/>
            </a:br>
            <a:r>
              <a:rPr lang="en-US" dirty="0" smtClean="0"/>
              <a:t/>
            </a:r>
            <a:br>
              <a:rPr lang="en-US" dirty="0" smtClean="0"/>
            </a:br>
            <a:r>
              <a:rPr lang="en-US" dirty="0" smtClean="0"/>
              <a:t>b.  Use energy saving light bulbs instead of filament lamps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5" name="Content Placeholder 4"/>
          <p:cNvSpPr>
            <a:spLocks noGrp="1"/>
          </p:cNvSpPr>
          <p:nvPr>
            <p:ph idx="1"/>
          </p:nvPr>
        </p:nvSpPr>
        <p:spPr>
          <a:xfrm>
            <a:off x="457200" y="1219200"/>
            <a:ext cx="8229600" cy="4906963"/>
          </a:xfrm>
        </p:spPr>
        <p:txBody>
          <a:bodyPr/>
          <a:lstStyle/>
          <a:p>
            <a:r>
              <a:rPr lang="en-US" dirty="0" smtClean="0"/>
              <a:t>Give the meter reading for the meters below.</a:t>
            </a:r>
            <a:endParaRPr lang="en-US" dirty="0"/>
          </a:p>
        </p:txBody>
      </p:sp>
      <p:pic>
        <p:nvPicPr>
          <p:cNvPr id="6" name="Picture 2"/>
          <p:cNvPicPr>
            <a:picLocks noChangeAspect="1" noChangeArrowheads="1"/>
          </p:cNvPicPr>
          <p:nvPr/>
        </p:nvPicPr>
        <p:blipFill>
          <a:blip r:embed="rId2" cstate="print"/>
          <a:srcRect l="33333" t="32775" r="35185" b="29438"/>
          <a:stretch>
            <a:fillRect/>
          </a:stretch>
        </p:blipFill>
        <p:spPr bwMode="auto">
          <a:xfrm>
            <a:off x="990600" y="1905000"/>
            <a:ext cx="70866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Electricity</a:t>
            </a:r>
            <a:br>
              <a:rPr lang="en-US" dirty="0" smtClean="0"/>
            </a:br>
            <a:r>
              <a:rPr lang="en-US" dirty="0" smtClean="0"/>
              <a:t>Conductors and insulators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Conductors allow electricity to pass through them because they contain mobile electrons.  </a:t>
            </a:r>
            <a:br>
              <a:rPr lang="en-US" dirty="0" smtClean="0"/>
            </a:br>
            <a:r>
              <a:rPr lang="en-US" dirty="0" smtClean="0"/>
              <a:t/>
            </a:r>
            <a:br>
              <a:rPr lang="en-US" dirty="0" smtClean="0"/>
            </a:br>
            <a:r>
              <a:rPr lang="en-US" dirty="0" smtClean="0"/>
              <a:t>Examples of conductors are metals and graphite.</a:t>
            </a:r>
            <a:br>
              <a:rPr lang="en-US" dirty="0" smtClean="0"/>
            </a:br>
            <a:r>
              <a:rPr lang="en-US" dirty="0" smtClean="0"/>
              <a:t/>
            </a:r>
            <a:br>
              <a:rPr lang="en-US" dirty="0" smtClean="0"/>
            </a:br>
            <a:endParaRPr lang="en-US" dirty="0" smtClean="0"/>
          </a:p>
          <a:p>
            <a:r>
              <a:rPr lang="en-US" dirty="0" smtClean="0"/>
              <a:t>Insulators do NOT allow electricity to pass through them because they do not contain mobile electrons.</a:t>
            </a:r>
            <a:br>
              <a:rPr lang="en-US" dirty="0" smtClean="0"/>
            </a:br>
            <a:r>
              <a:rPr lang="en-US" dirty="0" smtClean="0"/>
              <a:t/>
            </a:r>
            <a:br>
              <a:rPr lang="en-US" dirty="0" smtClean="0"/>
            </a:br>
            <a:r>
              <a:rPr lang="en-US" dirty="0" smtClean="0"/>
              <a:t>Examples of insulators are wood, wool and rubber.</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A 70 W light bulb is left on for 5 minutes.  How much energy does it use?</a:t>
            </a:r>
            <a:br>
              <a:rPr lang="en-US" dirty="0" smtClean="0"/>
            </a:br>
            <a:r>
              <a:rPr lang="en-US" dirty="0" smtClean="0"/>
              <a:t/>
            </a:r>
            <a:br>
              <a:rPr lang="en-US" dirty="0" smtClean="0"/>
            </a:br>
            <a:r>
              <a:rPr lang="en-US" dirty="0" smtClean="0"/>
              <a:t>			    </a:t>
            </a:r>
            <a:r>
              <a:rPr lang="en-US" b="1" dirty="0" smtClean="0"/>
              <a:t>E   =  P × </a:t>
            </a:r>
            <a:r>
              <a:rPr lang="en-US" b="1" dirty="0" smtClean="0"/>
              <a:t>t</a:t>
            </a:r>
            <a:br>
              <a:rPr lang="en-US" b="1" dirty="0" smtClean="0"/>
            </a:br>
            <a:r>
              <a:rPr lang="en-US" b="1" dirty="0" smtClean="0"/>
              <a:t>P = 70 W = 70 J/s</a:t>
            </a:r>
            <a:br>
              <a:rPr lang="en-US" b="1" dirty="0" smtClean="0"/>
            </a:br>
            <a:r>
              <a:rPr lang="en-US" b="1" dirty="0" smtClean="0"/>
              <a:t>t = 5 </a:t>
            </a:r>
            <a:r>
              <a:rPr lang="en-US" b="1" dirty="0" err="1" smtClean="0"/>
              <a:t>mins</a:t>
            </a:r>
            <a:r>
              <a:rPr lang="en-US" b="1" dirty="0" smtClean="0"/>
              <a:t> * 60s = 300 s</a:t>
            </a:r>
            <a:br>
              <a:rPr lang="en-US" b="1" dirty="0" smtClean="0"/>
            </a:br>
            <a:r>
              <a:rPr lang="en-US" b="1" dirty="0" smtClean="0"/>
              <a:t>E = Pt = 70 J/s * 300 s = 21 000 J = 21 kJ</a:t>
            </a:r>
            <a:endParaRPr lang="en-U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normAutofit/>
          </a:bodyPr>
          <a:lstStyle/>
          <a:p>
            <a:r>
              <a:rPr lang="en-US" dirty="0" smtClean="0"/>
              <a:t>Calculate the energy consumption in joules for a 500 W electrical heater left on for 10 minutes</a:t>
            </a:r>
            <a:r>
              <a:rPr lang="en-US" dirty="0" smtClean="0"/>
              <a:t>.</a:t>
            </a:r>
            <a:br>
              <a:rPr lang="en-US" dirty="0" smtClean="0"/>
            </a:br>
            <a:r>
              <a:rPr lang="en-US" dirty="0" smtClean="0"/>
              <a:t/>
            </a:r>
            <a:br>
              <a:rPr lang="en-US" dirty="0" smtClean="0"/>
            </a:br>
            <a:r>
              <a:rPr lang="en-US" b="1" dirty="0" smtClean="0"/>
              <a:t>P = 500 W = 500 J/s</a:t>
            </a:r>
            <a:br>
              <a:rPr lang="en-US" b="1" dirty="0" smtClean="0"/>
            </a:br>
            <a:r>
              <a:rPr lang="en-US" b="1" dirty="0" smtClean="0"/>
              <a:t>t = 10 </a:t>
            </a:r>
            <a:r>
              <a:rPr lang="en-US" b="1" dirty="0" err="1" smtClean="0"/>
              <a:t>mins</a:t>
            </a:r>
            <a:r>
              <a:rPr lang="en-US" b="1" dirty="0" smtClean="0"/>
              <a:t> = 10 * 60 = 600 s</a:t>
            </a:r>
            <a:br>
              <a:rPr lang="en-US" b="1" dirty="0" smtClean="0"/>
            </a:br>
            <a:r>
              <a:rPr lang="en-US" b="1" dirty="0" smtClean="0"/>
              <a:t> </a:t>
            </a:r>
            <a:br>
              <a:rPr lang="en-US" b="1" dirty="0" smtClean="0"/>
            </a:br>
            <a:r>
              <a:rPr lang="en-US" b="1" dirty="0" smtClean="0"/>
              <a:t>E = P t = 500 J/s * 600 s = 300 000 J = 300 kJ</a:t>
            </a:r>
            <a:br>
              <a:rPr lang="en-US" b="1" dirty="0" smtClean="0"/>
            </a:b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a:xfrm>
            <a:off x="457200" y="1143000"/>
            <a:ext cx="8229600" cy="4953000"/>
          </a:xfrm>
        </p:spPr>
        <p:txBody>
          <a:bodyPr>
            <a:normAutofit fontScale="62500" lnSpcReduction="20000"/>
          </a:bodyPr>
          <a:lstStyle/>
          <a:p>
            <a:r>
              <a:rPr lang="en-US" dirty="0" smtClean="0"/>
              <a:t>An electricity meter read on 1</a:t>
            </a:r>
            <a:r>
              <a:rPr lang="en-US" baseline="30000" dirty="0" smtClean="0"/>
              <a:t>st</a:t>
            </a:r>
            <a:r>
              <a:rPr lang="en-US" dirty="0" smtClean="0"/>
              <a:t> October was 1108 units.  </a:t>
            </a:r>
            <a:br>
              <a:rPr lang="en-US" dirty="0" smtClean="0"/>
            </a:br>
            <a:r>
              <a:rPr lang="en-US" dirty="0" smtClean="0"/>
              <a:t/>
            </a:r>
            <a:br>
              <a:rPr lang="en-US" dirty="0" smtClean="0"/>
            </a:br>
            <a:r>
              <a:rPr lang="en-US" dirty="0" smtClean="0"/>
              <a:t>When it was read a month later it was 1192 units.  </a:t>
            </a:r>
            <a:br>
              <a:rPr lang="en-US" dirty="0" smtClean="0"/>
            </a:br>
            <a:r>
              <a:rPr lang="en-US" dirty="0" smtClean="0"/>
              <a:t/>
            </a:r>
            <a:br>
              <a:rPr lang="en-US" dirty="0" smtClean="0"/>
            </a:br>
            <a:r>
              <a:rPr lang="en-US" dirty="0" smtClean="0"/>
              <a:t>The cost of the first 50 units was 55 cents per kWh and any units over that, up to 100 units, was 65 cents per kWh.</a:t>
            </a:r>
            <a:br>
              <a:rPr lang="en-US" dirty="0" smtClean="0"/>
            </a:br>
            <a:r>
              <a:rPr lang="en-US" dirty="0" smtClean="0"/>
              <a:t/>
            </a:r>
            <a:br>
              <a:rPr lang="en-US" dirty="0" smtClean="0"/>
            </a:br>
            <a:r>
              <a:rPr lang="en-US" dirty="0" smtClean="0"/>
              <a:t>Calculate the cost of the electrical energy consumed during that month</a:t>
            </a:r>
            <a:r>
              <a:rPr lang="en-US" dirty="0" smtClean="0"/>
              <a:t>.</a:t>
            </a:r>
            <a:br>
              <a:rPr lang="en-US" dirty="0" smtClean="0"/>
            </a:br>
            <a:r>
              <a:rPr lang="en-US" dirty="0" smtClean="0"/>
              <a:t/>
            </a:r>
            <a:br>
              <a:rPr lang="en-US" dirty="0" smtClean="0"/>
            </a:br>
            <a:r>
              <a:rPr lang="en-US" b="1" dirty="0" smtClean="0"/>
              <a:t>(1192 – 1108) units = 84 units were used for the month of October</a:t>
            </a:r>
            <a:br>
              <a:rPr lang="en-US" b="1" dirty="0" smtClean="0"/>
            </a:br>
            <a:r>
              <a:rPr lang="en-US" b="1" dirty="0" smtClean="0"/>
              <a:t/>
            </a:r>
            <a:br>
              <a:rPr lang="en-US" b="1" dirty="0" smtClean="0"/>
            </a:br>
            <a:r>
              <a:rPr lang="en-US" b="1" dirty="0" smtClean="0"/>
              <a:t>1 kW = 1 unit </a:t>
            </a:r>
            <a:br>
              <a:rPr lang="en-US" b="1" dirty="0" smtClean="0"/>
            </a:br>
            <a:r>
              <a:rPr lang="en-US" b="1" dirty="0" smtClean="0"/>
              <a:t>:. 84 units = 84 kWh</a:t>
            </a:r>
            <a:br>
              <a:rPr lang="en-US" b="1" dirty="0" smtClean="0"/>
            </a:br>
            <a:endParaRPr lang="en-US" b="1" dirty="0" smtClean="0"/>
          </a:p>
          <a:p>
            <a:r>
              <a:rPr lang="en-US" b="1" dirty="0" smtClean="0"/>
              <a:t>50 units * 0.55 c =  $27. 50</a:t>
            </a:r>
            <a:br>
              <a:rPr lang="en-US" b="1" dirty="0" smtClean="0"/>
            </a:br>
            <a:r>
              <a:rPr lang="en-US" b="1" dirty="0" smtClean="0"/>
              <a:t/>
            </a:r>
            <a:br>
              <a:rPr lang="en-US" b="1" dirty="0" smtClean="0"/>
            </a:br>
            <a:r>
              <a:rPr lang="en-US" b="1" dirty="0" smtClean="0"/>
              <a:t>84 – 50 = 34 units * 0.65 c = $ 22.10</a:t>
            </a:r>
            <a:br>
              <a:rPr lang="en-US" b="1" dirty="0" smtClean="0"/>
            </a:br>
            <a:r>
              <a:rPr lang="en-US" b="1" dirty="0" smtClean="0"/>
              <a:t/>
            </a:r>
            <a:br>
              <a:rPr lang="en-US" b="1" dirty="0" smtClean="0"/>
            </a:br>
            <a:r>
              <a:rPr lang="en-US" b="1" dirty="0" smtClean="0"/>
              <a:t>Total cost for electricity used = 27.50 + 22.10 = $ 49.60</a:t>
            </a:r>
            <a:endParaRPr lang="en-US" b="1"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ights gif cartoon"/>
          <p:cNvPicPr>
            <a:picLocks noChangeAspect="1" noChangeArrowheads="1" noCrop="1"/>
          </p:cNvPicPr>
          <p:nvPr/>
        </p:nvPicPr>
        <p:blipFill>
          <a:blip r:embed="rId2" cstate="print"/>
          <a:srcRect/>
          <a:stretch>
            <a:fillRect/>
          </a:stretch>
        </p:blipFill>
        <p:spPr bwMode="auto">
          <a:xfrm>
            <a:off x="-990600" y="114300"/>
            <a:ext cx="4762500" cy="4762500"/>
          </a:xfrm>
          <a:prstGeom prst="rect">
            <a:avLst/>
          </a:prstGeom>
          <a:noFill/>
        </p:spPr>
      </p:pic>
      <p:pic>
        <p:nvPicPr>
          <p:cNvPr id="41986" name="Picture 2" descr="Related image"/>
          <p:cNvPicPr>
            <a:picLocks noChangeAspect="1" noChangeArrowheads="1"/>
          </p:cNvPicPr>
          <p:nvPr/>
        </p:nvPicPr>
        <p:blipFill>
          <a:blip r:embed="rId3" cstate="print"/>
          <a:srcRect/>
          <a:stretch>
            <a:fillRect/>
          </a:stretch>
        </p:blipFill>
        <p:spPr bwMode="auto">
          <a:xfrm>
            <a:off x="5486400" y="2971800"/>
            <a:ext cx="3657600" cy="3657600"/>
          </a:xfrm>
          <a:prstGeom prst="rect">
            <a:avLst/>
          </a:prstGeom>
          <a:noFill/>
        </p:spPr>
      </p:pic>
      <p:sp>
        <p:nvSpPr>
          <p:cNvPr id="2" name="Title 1"/>
          <p:cNvSpPr>
            <a:spLocks noGrp="1"/>
          </p:cNvSpPr>
          <p:nvPr>
            <p:ph type="ctrTitle"/>
          </p:nvPr>
        </p:nvSpPr>
        <p:spPr/>
        <p:txBody>
          <a:bodyPr/>
          <a:lstStyle/>
          <a:p>
            <a:r>
              <a:rPr lang="en-US" dirty="0" smtClean="0"/>
              <a:t>Efficient Lighting</a:t>
            </a:r>
            <a:endParaRPr lang="en-US" dirty="0"/>
          </a:p>
        </p:txBody>
      </p:sp>
      <p:pic>
        <p:nvPicPr>
          <p:cNvPr id="41988" name="Picture 4" descr="Image result for gif tv playing"/>
          <p:cNvPicPr>
            <a:picLocks noChangeAspect="1" noChangeArrowheads="1" noCrop="1"/>
          </p:cNvPicPr>
          <p:nvPr/>
        </p:nvPicPr>
        <p:blipFill>
          <a:blip r:embed="rId4" cstate="print"/>
          <a:srcRect/>
          <a:stretch>
            <a:fillRect/>
          </a:stretch>
        </p:blipFill>
        <p:spPr bwMode="auto">
          <a:xfrm>
            <a:off x="4572000" y="304800"/>
            <a:ext cx="2809875" cy="17240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Efficient Display Screens for Televisions and Computers</a:t>
            </a:r>
            <a:endParaRPr lang="en-US" dirty="0"/>
          </a:p>
        </p:txBody>
      </p:sp>
      <p:sp>
        <p:nvSpPr>
          <p:cNvPr id="3" name="Content Placeholder 2"/>
          <p:cNvSpPr>
            <a:spLocks noGrp="1"/>
          </p:cNvSpPr>
          <p:nvPr>
            <p:ph idx="1"/>
          </p:nvPr>
        </p:nvSpPr>
        <p:spPr>
          <a:xfrm>
            <a:off x="457200" y="1752600"/>
            <a:ext cx="8229600" cy="5029200"/>
          </a:xfrm>
        </p:spPr>
        <p:txBody>
          <a:bodyPr>
            <a:normAutofit lnSpcReduction="10000"/>
          </a:bodyPr>
          <a:lstStyle/>
          <a:p>
            <a:r>
              <a:rPr lang="en-US" dirty="0" smtClean="0"/>
              <a:t>The traditional cathode ray tubes (CRT) which was used for screens on your TV and Computer screens are now being replaced by more efficient:</a:t>
            </a:r>
            <a:br>
              <a:rPr lang="en-US" dirty="0" smtClean="0"/>
            </a:br>
            <a:r>
              <a:rPr lang="en-US" b="1" dirty="0" smtClean="0">
                <a:solidFill>
                  <a:srgbClr val="FFC000"/>
                </a:solidFill>
              </a:rPr>
              <a:t>light emitting diode (LED)</a:t>
            </a:r>
            <a:br>
              <a:rPr lang="en-US" b="1" dirty="0" smtClean="0">
                <a:solidFill>
                  <a:srgbClr val="FFC000"/>
                </a:solidFill>
              </a:rPr>
            </a:br>
            <a:r>
              <a:rPr lang="en-US" b="1" dirty="0" smtClean="0">
                <a:solidFill>
                  <a:srgbClr val="00B0F0"/>
                </a:solidFill>
              </a:rPr>
              <a:t>plasma screens</a:t>
            </a:r>
            <a:r>
              <a:rPr lang="en-US" dirty="0" smtClean="0"/>
              <a:t> or a</a:t>
            </a:r>
            <a:br>
              <a:rPr lang="en-US" dirty="0" smtClean="0"/>
            </a:br>
            <a:r>
              <a:rPr lang="en-US" b="1" dirty="0" smtClean="0">
                <a:solidFill>
                  <a:srgbClr val="FF3399"/>
                </a:solidFill>
              </a:rPr>
              <a:t>liquid crystal display (LCD)</a:t>
            </a:r>
            <a:r>
              <a:rPr lang="en-US" dirty="0" smtClean="0"/>
              <a:t> screens</a:t>
            </a:r>
            <a:br>
              <a:rPr lang="en-US" dirty="0" smtClean="0"/>
            </a:br>
            <a:endParaRPr lang="en-US" dirty="0" smtClean="0"/>
          </a:p>
          <a:p>
            <a:r>
              <a:rPr lang="en-US" dirty="0" smtClean="0"/>
              <a:t>In general, </a:t>
            </a:r>
            <a:r>
              <a:rPr lang="en-US" b="1" dirty="0" smtClean="0">
                <a:solidFill>
                  <a:srgbClr val="FFC000"/>
                </a:solidFill>
              </a:rPr>
              <a:t>LED</a:t>
            </a:r>
            <a:r>
              <a:rPr lang="en-US" dirty="0" smtClean="0"/>
              <a:t> screens are more efficient in saving energy and thus money.</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Related image"/>
          <p:cNvPicPr>
            <a:picLocks noChangeAspect="1" noChangeArrowheads="1" noCrop="1"/>
          </p:cNvPicPr>
          <p:nvPr/>
        </p:nvPicPr>
        <p:blipFill>
          <a:blip r:embed="rId2" cstate="print"/>
          <a:srcRect/>
          <a:stretch>
            <a:fillRect/>
          </a:stretch>
        </p:blipFill>
        <p:spPr bwMode="auto">
          <a:xfrm rot="1684116">
            <a:off x="4948881" y="629754"/>
            <a:ext cx="4336239" cy="1455738"/>
          </a:xfrm>
          <a:prstGeom prst="rect">
            <a:avLst/>
          </a:prstGeom>
          <a:noFill/>
        </p:spPr>
      </p:pic>
      <p:sp>
        <p:nvSpPr>
          <p:cNvPr id="2" name="Title 1"/>
          <p:cNvSpPr>
            <a:spLocks noGrp="1"/>
          </p:cNvSpPr>
          <p:nvPr>
            <p:ph type="title"/>
          </p:nvPr>
        </p:nvSpPr>
        <p:spPr/>
        <p:txBody>
          <a:bodyPr/>
          <a:lstStyle/>
          <a:p>
            <a:r>
              <a:rPr lang="en-US" dirty="0" smtClean="0"/>
              <a:t>Filament Bulbs</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t>Filament bulbs come in 40, 60 and 100 W sizes.  </a:t>
            </a:r>
            <a:br>
              <a:rPr lang="en-US" dirty="0" smtClean="0"/>
            </a:br>
            <a:r>
              <a:rPr lang="en-US" dirty="0" smtClean="0"/>
              <a:t/>
            </a:r>
            <a:br>
              <a:rPr lang="en-US" dirty="0" smtClean="0"/>
            </a:br>
            <a:r>
              <a:rPr lang="en-US" dirty="0" smtClean="0"/>
              <a:t>The greater the power rating the greater the light intensity.  So 100 W would produce the most amount of light.</a:t>
            </a:r>
            <a:br>
              <a:rPr lang="en-US" dirty="0" smtClean="0"/>
            </a:br>
            <a:r>
              <a:rPr lang="en-US" dirty="0" smtClean="0"/>
              <a:t/>
            </a:r>
            <a:br>
              <a:rPr lang="en-US" dirty="0" smtClean="0"/>
            </a:br>
            <a:r>
              <a:rPr lang="en-US" dirty="0" smtClean="0"/>
              <a:t>However, although filament light bulbs give off a lot of light they are not efficient because they give off a lot of heat.  This makes it expensive to use.</a:t>
            </a:r>
            <a:endParaRPr lang="en-US" dirty="0"/>
          </a:p>
        </p:txBody>
      </p:sp>
      <p:pic>
        <p:nvPicPr>
          <p:cNvPr id="4" name="Picture 2" descr="Image result for lights gif cartoon"/>
          <p:cNvPicPr>
            <a:picLocks noChangeAspect="1" noChangeArrowheads="1" noCrop="1"/>
          </p:cNvPicPr>
          <p:nvPr/>
        </p:nvPicPr>
        <p:blipFill>
          <a:blip r:embed="rId3" cstate="print"/>
          <a:srcRect/>
          <a:stretch>
            <a:fillRect/>
          </a:stretch>
        </p:blipFill>
        <p:spPr bwMode="auto">
          <a:xfrm>
            <a:off x="228600" y="0"/>
            <a:ext cx="1828800" cy="18288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Filament Bulbs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reason why filament bulbs give off so much heat is because the tungsten wire in the light bulb itself is quite thin and this produces a small passage way for the movement of electrons hence resistance is high.</a:t>
            </a:r>
            <a:br>
              <a:rPr lang="en-US" dirty="0" smtClean="0"/>
            </a:br>
            <a:r>
              <a:rPr lang="en-US" dirty="0" smtClean="0"/>
              <a:t/>
            </a:r>
            <a:br>
              <a:rPr lang="en-US" dirty="0" smtClean="0"/>
            </a:br>
            <a:r>
              <a:rPr lang="en-US" dirty="0" smtClean="0"/>
              <a:t>This causes the wire to glow white-hot.</a:t>
            </a:r>
            <a:br>
              <a:rPr lang="en-US" dirty="0" smtClean="0"/>
            </a:br>
            <a:endParaRPr lang="en-US" dirty="0" smtClean="0"/>
          </a:p>
          <a:p>
            <a:r>
              <a:rPr lang="en-US" dirty="0" smtClean="0"/>
              <a:t>As much as 95 J of heat energy is produced for every 5 J of light given out.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Phasing out of Filament Lamps for Fluorescent Tube Lighting</a:t>
            </a:r>
            <a:endParaRPr lang="en-US" dirty="0"/>
          </a:p>
        </p:txBody>
      </p:sp>
      <p:sp>
        <p:nvSpPr>
          <p:cNvPr id="3" name="Content Placeholder 2"/>
          <p:cNvSpPr>
            <a:spLocks noGrp="1"/>
          </p:cNvSpPr>
          <p:nvPr>
            <p:ph idx="1"/>
          </p:nvPr>
        </p:nvSpPr>
        <p:spPr/>
        <p:txBody>
          <a:bodyPr>
            <a:normAutofit/>
          </a:bodyPr>
          <a:lstStyle/>
          <a:p>
            <a:r>
              <a:rPr lang="en-US" dirty="0" smtClean="0"/>
              <a:t>Filament lamps are now being phased out by more energy saving bulbs which are derived from fluorescent tube lighting.</a:t>
            </a:r>
          </a:p>
          <a:p>
            <a:endParaRPr lang="en-US" dirty="0" smtClean="0"/>
          </a:p>
        </p:txBody>
      </p:sp>
      <p:pic>
        <p:nvPicPr>
          <p:cNvPr id="39938" name="Picture 2" descr="Related image"/>
          <p:cNvPicPr>
            <a:picLocks noChangeAspect="1" noChangeArrowheads="1"/>
          </p:cNvPicPr>
          <p:nvPr/>
        </p:nvPicPr>
        <p:blipFill>
          <a:blip r:embed="rId2" cstate="print"/>
          <a:srcRect t="20747"/>
          <a:stretch>
            <a:fillRect/>
          </a:stretch>
        </p:blipFill>
        <p:spPr bwMode="auto">
          <a:xfrm>
            <a:off x="533400" y="3427412"/>
            <a:ext cx="8080375" cy="320198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normAutofit fontScale="90000"/>
          </a:bodyPr>
          <a:lstStyle/>
          <a:p>
            <a:r>
              <a:rPr lang="en-US" dirty="0" smtClean="0"/>
              <a:t>Phasing out of Filament Lamps</a:t>
            </a:r>
            <a:br>
              <a:rPr lang="en-US" dirty="0" smtClean="0"/>
            </a:b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Fluorescent tubes </a:t>
            </a:r>
            <a:br>
              <a:rPr lang="en-US" dirty="0" smtClean="0"/>
            </a:br>
            <a:r>
              <a:rPr lang="en-US" dirty="0" smtClean="0"/>
              <a:t>have electrodes at each</a:t>
            </a:r>
            <a:br>
              <a:rPr lang="en-US" dirty="0" smtClean="0"/>
            </a:br>
            <a:r>
              <a:rPr lang="en-US" dirty="0" smtClean="0"/>
              <a:t>end with electrons jumping between them.</a:t>
            </a:r>
            <a:br>
              <a:rPr lang="en-US" dirty="0" smtClean="0"/>
            </a:br>
            <a:endParaRPr lang="en-US" dirty="0" smtClean="0"/>
          </a:p>
          <a:p>
            <a:r>
              <a:rPr lang="en-US" dirty="0" smtClean="0"/>
              <a:t>These pass energy onto the mercury atoms inside the long tube.  </a:t>
            </a:r>
          </a:p>
          <a:p>
            <a:endParaRPr lang="en-US" dirty="0" smtClean="0"/>
          </a:p>
          <a:p>
            <a:r>
              <a:rPr lang="en-US" dirty="0" smtClean="0"/>
              <a:t>When the mercury atoms go back to their original energy they release ultraviolet light.  </a:t>
            </a:r>
          </a:p>
          <a:p>
            <a:endParaRPr lang="en-US" dirty="0" smtClean="0"/>
          </a:p>
          <a:p>
            <a:r>
              <a:rPr lang="en-US" dirty="0" smtClean="0"/>
              <a:t>This interacts with the lining of the long tube, which gives off visible light energy.</a:t>
            </a:r>
            <a:endParaRPr lang="en-US" dirty="0"/>
          </a:p>
        </p:txBody>
      </p:sp>
      <p:pic>
        <p:nvPicPr>
          <p:cNvPr id="38914" name="Picture 2" descr="Related image"/>
          <p:cNvPicPr>
            <a:picLocks noChangeAspect="1" noChangeArrowheads="1"/>
          </p:cNvPicPr>
          <p:nvPr/>
        </p:nvPicPr>
        <p:blipFill>
          <a:blip r:embed="rId2" cstate="print"/>
          <a:srcRect t="34389" b="14027"/>
          <a:stretch>
            <a:fillRect/>
          </a:stretch>
        </p:blipFill>
        <p:spPr bwMode="auto">
          <a:xfrm>
            <a:off x="4627479" y="854143"/>
            <a:ext cx="4516521" cy="158425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lstStyle/>
          <a:p>
            <a:r>
              <a:rPr lang="en-US" dirty="0" smtClean="0"/>
              <a:t>Which one of the following types of display screen is generally considered the most energy efficient to use?</a:t>
            </a:r>
            <a:br>
              <a:rPr lang="en-US" dirty="0" smtClean="0"/>
            </a:br>
            <a:r>
              <a:rPr lang="en-US" dirty="0" smtClean="0"/>
              <a:t/>
            </a:r>
            <a:br>
              <a:rPr lang="en-US" dirty="0" smtClean="0"/>
            </a:br>
            <a:r>
              <a:rPr lang="en-US" dirty="0" smtClean="0"/>
              <a:t>A.  Plasma			B.  CRT</a:t>
            </a:r>
            <a:br>
              <a:rPr lang="en-US" dirty="0" smtClean="0"/>
            </a:br>
            <a:r>
              <a:rPr lang="en-US" dirty="0" smtClean="0"/>
              <a:t/>
            </a:r>
            <a:br>
              <a:rPr lang="en-US" dirty="0" smtClean="0"/>
            </a:br>
            <a:r>
              <a:rPr lang="en-US" dirty="0" smtClean="0"/>
              <a:t>C.  LED				D.  LCD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Electricity</a:t>
            </a:r>
            <a:br>
              <a:rPr lang="en-US" dirty="0" smtClean="0"/>
            </a:br>
            <a:r>
              <a:rPr lang="en-US" dirty="0" smtClean="0"/>
              <a:t>Semi-conductors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There are some materials which are able to conduct electricity slightly.  </a:t>
            </a:r>
            <a:br>
              <a:rPr lang="en-US" dirty="0" smtClean="0"/>
            </a:br>
            <a:r>
              <a:rPr lang="en-US" dirty="0" smtClean="0"/>
              <a:t/>
            </a:r>
            <a:br>
              <a:rPr lang="en-US" dirty="0" smtClean="0"/>
            </a:br>
            <a:r>
              <a:rPr lang="en-US" dirty="0" smtClean="0"/>
              <a:t>They fall in between conductors and insulators and are referred to as semi-conductors.</a:t>
            </a:r>
            <a:br>
              <a:rPr lang="en-US" dirty="0" smtClean="0"/>
            </a:br>
            <a:r>
              <a:rPr lang="en-US" dirty="0" smtClean="0"/>
              <a:t/>
            </a:r>
            <a:br>
              <a:rPr lang="en-US" dirty="0" smtClean="0"/>
            </a:br>
            <a:r>
              <a:rPr lang="en-US" dirty="0" smtClean="0"/>
              <a:t>Examples of semi-conductors include silicon, boron and germanium.</a:t>
            </a:r>
            <a:br>
              <a:rPr lang="en-US" dirty="0" smtClean="0"/>
            </a:br>
            <a:r>
              <a:rPr lang="en-US" dirty="0" smtClean="0"/>
              <a:t/>
            </a:r>
            <a:br>
              <a:rPr lang="en-US" dirty="0" smtClean="0"/>
            </a:br>
            <a:r>
              <a:rPr lang="en-US" dirty="0" smtClean="0"/>
              <a:t>They are used to make components for computers.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does a filament lamp give out light?</a:t>
            </a:r>
            <a:br>
              <a:rPr lang="en-US" dirty="0" smtClean="0"/>
            </a:br>
            <a:r>
              <a:rPr lang="en-US" dirty="0" smtClean="0"/>
              <a:t/>
            </a:r>
            <a:br>
              <a:rPr lang="en-US" dirty="0" smtClean="0"/>
            </a:br>
            <a:endParaRPr lang="en-US" dirty="0" smtClean="0"/>
          </a:p>
          <a:p>
            <a:r>
              <a:rPr lang="en-US" dirty="0" smtClean="0"/>
              <a:t>How does fluorescent tube lighting give off lighting?</a:t>
            </a:r>
            <a:br>
              <a:rPr lang="en-US" dirty="0" smtClean="0"/>
            </a:br>
            <a:endParaRPr lang="en-US" dirty="0" smtClean="0"/>
          </a:p>
          <a:p>
            <a:endParaRPr lang="en-US" dirty="0" smtClean="0"/>
          </a:p>
          <a:p>
            <a:r>
              <a:rPr lang="en-US" dirty="0" smtClean="0"/>
              <a:t>Draw a table comparing the benefits and drawbacks of filament lamps compared with fluorescent tube lighting or compact fluorescent lighting.</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 Prepared in an Emergency</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Fighting</a:t>
            </a:r>
            <a:endParaRPr lang="en-US" dirty="0"/>
          </a:p>
        </p:txBody>
      </p:sp>
      <p:sp>
        <p:nvSpPr>
          <p:cNvPr id="3" name="Content Placeholder 2"/>
          <p:cNvSpPr>
            <a:spLocks noGrp="1"/>
          </p:cNvSpPr>
          <p:nvPr>
            <p:ph idx="1"/>
          </p:nvPr>
        </p:nvSpPr>
        <p:spPr/>
        <p:txBody>
          <a:bodyPr/>
          <a:lstStyle/>
          <a:p>
            <a:r>
              <a:rPr lang="en-US" dirty="0" smtClean="0"/>
              <a:t>For a fire to keep on burning it must have three things present:</a:t>
            </a:r>
            <a:br>
              <a:rPr lang="en-US" dirty="0" smtClean="0"/>
            </a:br>
            <a:r>
              <a:rPr lang="en-US" dirty="0" smtClean="0"/>
              <a:t/>
            </a:r>
            <a:br>
              <a:rPr lang="en-US" dirty="0" smtClean="0"/>
            </a:br>
            <a:r>
              <a:rPr lang="en-US" dirty="0" smtClean="0"/>
              <a:t>FUEL</a:t>
            </a:r>
            <a:br>
              <a:rPr lang="en-US" dirty="0" smtClean="0"/>
            </a:br>
            <a:r>
              <a:rPr lang="en-US" dirty="0" smtClean="0"/>
              <a:t/>
            </a:r>
            <a:br>
              <a:rPr lang="en-US" dirty="0" smtClean="0"/>
            </a:br>
            <a:r>
              <a:rPr lang="en-US" dirty="0" smtClean="0"/>
              <a:t>OXYGEN</a:t>
            </a:r>
            <a:br>
              <a:rPr lang="en-US" dirty="0" smtClean="0"/>
            </a:br>
            <a:r>
              <a:rPr lang="en-US" dirty="0" smtClean="0"/>
              <a:t/>
            </a:r>
            <a:br>
              <a:rPr lang="en-US" dirty="0" smtClean="0"/>
            </a:br>
            <a:r>
              <a:rPr lang="en-US" dirty="0" smtClean="0"/>
              <a:t>HEAT ENERGY</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Fighting</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A fire started by paper can be put out by</a:t>
            </a:r>
            <a:br>
              <a:rPr lang="en-US" dirty="0" smtClean="0"/>
            </a:br>
            <a:r>
              <a:rPr lang="en-US" dirty="0" smtClean="0"/>
              <a:t/>
            </a:r>
            <a:br>
              <a:rPr lang="en-US" dirty="0" smtClean="0"/>
            </a:br>
            <a:r>
              <a:rPr lang="en-US" dirty="0" smtClean="0"/>
              <a:t>A.  Spraying water on it</a:t>
            </a:r>
            <a:br>
              <a:rPr lang="en-US" dirty="0" smtClean="0"/>
            </a:br>
            <a:r>
              <a:rPr lang="en-US" dirty="0" smtClean="0"/>
              <a:t/>
            </a:r>
            <a:br>
              <a:rPr lang="en-US" dirty="0" smtClean="0"/>
            </a:br>
            <a:r>
              <a:rPr lang="en-US" dirty="0" smtClean="0"/>
              <a:t>B.  Covering it with a heat proof cover to cut off its oxygen supply.</a:t>
            </a:r>
            <a:br>
              <a:rPr lang="en-US" dirty="0" smtClean="0"/>
            </a:br>
            <a:endParaRPr lang="en-US" dirty="0" smtClean="0"/>
          </a:p>
          <a:p>
            <a:r>
              <a:rPr lang="en-US" dirty="0" smtClean="0"/>
              <a:t>However not ALL fires can be put out with water due to how it started.</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Ways to Extinguish a Fire Based on How they started</a:t>
            </a:r>
            <a:endParaRPr lang="en-US" dirty="0"/>
          </a:p>
        </p:txBody>
      </p:sp>
      <p:sp>
        <p:nvSpPr>
          <p:cNvPr id="3" name="Content Placeholder 2"/>
          <p:cNvSpPr>
            <a:spLocks noGrp="1"/>
          </p:cNvSpPr>
          <p:nvPr>
            <p:ph idx="1"/>
          </p:nvPr>
        </p:nvSpPr>
        <p:spPr/>
        <p:txBody>
          <a:bodyPr/>
          <a:lstStyle/>
          <a:p>
            <a:r>
              <a:rPr lang="en-US" dirty="0" smtClean="0"/>
              <a:t>Fires cause by gas can be extinguished by turning off the gas</a:t>
            </a:r>
            <a:br>
              <a:rPr lang="en-US" dirty="0" smtClean="0"/>
            </a:br>
            <a:endParaRPr lang="en-US" dirty="0" smtClean="0"/>
          </a:p>
          <a:p>
            <a:r>
              <a:rPr lang="en-US" dirty="0" smtClean="0"/>
              <a:t>Fires caused by electricity can be extinguished by carbon dioxide, CO</a:t>
            </a:r>
            <a:r>
              <a:rPr lang="en-US" baseline="-25000" dirty="0" smtClean="0"/>
              <a:t>2</a:t>
            </a:r>
            <a:r>
              <a:rPr lang="en-US" dirty="0" smtClean="0"/>
              <a:t>.</a:t>
            </a:r>
            <a:br>
              <a:rPr lang="en-US" dirty="0" smtClean="0"/>
            </a:b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of Electric Shock</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If someone is being shocked them turn off the mains switch.</a:t>
            </a:r>
            <a:br>
              <a:rPr lang="en-US" dirty="0" smtClean="0"/>
            </a:br>
            <a:endParaRPr lang="en-US" dirty="0" smtClean="0"/>
          </a:p>
          <a:p>
            <a:r>
              <a:rPr lang="en-US" b="1" dirty="0" smtClean="0"/>
              <a:t>DO NOT TOUCH THE PERSON</a:t>
            </a:r>
            <a:r>
              <a:rPr lang="en-US" dirty="0" smtClean="0"/>
              <a:t> if they are still in contact with the electricity supply as you can be shocked or electrocuted.  Electrocution is fatal.</a:t>
            </a:r>
            <a:br>
              <a:rPr lang="en-US" dirty="0" smtClean="0"/>
            </a:br>
            <a:endParaRPr lang="en-US" dirty="0" smtClean="0"/>
          </a:p>
          <a:p>
            <a:r>
              <a:rPr lang="en-US" dirty="0" smtClean="0"/>
              <a:t>If you are unable to turn off the mains switch then try to use an insulator like a wooden stick to dislodge the person from the faulty appliance.</a:t>
            </a:r>
            <a:br>
              <a:rPr lang="en-US" dirty="0" smtClean="0"/>
            </a:br>
            <a:endParaRPr lang="en-US" dirty="0" smtClean="0"/>
          </a:p>
          <a:p>
            <a:r>
              <a:rPr lang="en-US" dirty="0" smtClean="0"/>
              <a:t>Phone the emergency services immediately.</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of Electric Shock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severe cases a person might stop breathing and you may have to administer mouth to mouth or mouth to nose resuscitation.  This is often referred to as cardio-pulmonary resuscitation, CPR.</a:t>
            </a:r>
            <a:br>
              <a:rPr lang="en-US" dirty="0" smtClean="0"/>
            </a:br>
            <a:endParaRPr lang="en-US" dirty="0" smtClean="0"/>
          </a:p>
          <a:p>
            <a:r>
              <a:rPr lang="en-US" dirty="0" smtClean="0"/>
              <a:t>Sometimes persons suffer from burns.  In this case hold the affected area under cold running water for 10 minutes.  Then cover it with cling film.</a:t>
            </a:r>
          </a:p>
          <a:p>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78375"/>
            <a:ext cx="7772400" cy="1470025"/>
          </a:xfrm>
        </p:spPr>
        <p:txBody>
          <a:bodyPr/>
          <a:lstStyle/>
          <a:p>
            <a:r>
              <a:rPr lang="en-US" dirty="0" smtClean="0"/>
              <a:t>Safety First</a:t>
            </a:r>
            <a:endParaRPr lang="en-US" dirty="0"/>
          </a:p>
        </p:txBody>
      </p:sp>
      <p:pic>
        <p:nvPicPr>
          <p:cNvPr id="58370" name="Picture 2" descr="Image result for safety first gifs"/>
          <p:cNvPicPr>
            <a:picLocks noChangeAspect="1" noChangeArrowheads="1" noCrop="1"/>
          </p:cNvPicPr>
          <p:nvPr/>
        </p:nvPicPr>
        <p:blipFill>
          <a:blip r:embed="rId2" cstate="print"/>
          <a:srcRect/>
          <a:stretch>
            <a:fillRect/>
          </a:stretch>
        </p:blipFill>
        <p:spPr bwMode="auto">
          <a:xfrm>
            <a:off x="152400" y="838200"/>
            <a:ext cx="8815578" cy="35052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in Everyday Life</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We come across safety rules and hazard warnings in many aspects of everyday life.</a:t>
            </a:r>
            <a:r>
              <a:rPr lang="en-US" dirty="0"/>
              <a:t> </a:t>
            </a:r>
            <a:r>
              <a:rPr lang="en-US" dirty="0" smtClean="0"/>
              <a:t> Road safety is a good example.</a:t>
            </a:r>
          </a:p>
          <a:p>
            <a:endParaRPr lang="en-US" dirty="0"/>
          </a:p>
          <a:p>
            <a:r>
              <a:rPr lang="en-US" dirty="0" smtClean="0"/>
              <a:t>At home we have products that have hazard signs to warn us about harmful, irritant and corrosive substances.  </a:t>
            </a:r>
          </a:p>
          <a:p>
            <a:endParaRPr lang="en-US" dirty="0"/>
          </a:p>
          <a:p>
            <a:r>
              <a:rPr lang="en-US" dirty="0" smtClean="0"/>
              <a:t>In science laboratories a variety of hazard symbols are used to warn about potential dangers.</a:t>
            </a:r>
          </a:p>
          <a:p>
            <a:endParaRPr lang="en-US" dirty="0"/>
          </a:p>
          <a:p>
            <a:r>
              <a:rPr lang="en-US" dirty="0" smtClean="0"/>
              <a:t>You need to know the following symbols in order to work and plan investigations safely in science.</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Accidents</a:t>
            </a:r>
            <a:endParaRPr lang="en-US" dirty="0"/>
          </a:p>
        </p:txBody>
      </p:sp>
      <p:sp>
        <p:nvSpPr>
          <p:cNvPr id="3" name="Content Placeholder 2"/>
          <p:cNvSpPr>
            <a:spLocks noGrp="1"/>
          </p:cNvSpPr>
          <p:nvPr>
            <p:ph idx="1"/>
          </p:nvPr>
        </p:nvSpPr>
        <p:spPr>
          <a:xfrm>
            <a:off x="457200" y="1600200"/>
            <a:ext cx="8229600" cy="4953000"/>
          </a:xfrm>
        </p:spPr>
        <p:txBody>
          <a:bodyPr numCol="2">
            <a:normAutofit lnSpcReduction="10000"/>
          </a:bodyPr>
          <a:lstStyle/>
          <a:p>
            <a:r>
              <a:rPr lang="en-US" dirty="0" smtClean="0"/>
              <a:t>Electric shocks</a:t>
            </a:r>
          </a:p>
          <a:p>
            <a:r>
              <a:rPr lang="en-US" dirty="0" smtClean="0"/>
              <a:t>Fires and inhalation</a:t>
            </a:r>
            <a:br>
              <a:rPr lang="en-US" dirty="0" smtClean="0"/>
            </a:br>
            <a:r>
              <a:rPr lang="en-US" dirty="0" smtClean="0"/>
              <a:t>of smoke, </a:t>
            </a:r>
            <a:r>
              <a:rPr lang="en-US" dirty="0" err="1" smtClean="0"/>
              <a:t>eg</a:t>
            </a:r>
            <a:r>
              <a:rPr lang="en-US" dirty="0" smtClean="0"/>
              <a:t> CO</a:t>
            </a:r>
          </a:p>
          <a:p>
            <a:r>
              <a:rPr lang="en-US" dirty="0" smtClean="0"/>
              <a:t>Sprains and broken bones</a:t>
            </a:r>
          </a:p>
          <a:p>
            <a:r>
              <a:rPr lang="en-US" dirty="0" smtClean="0"/>
              <a:t>Cuts from sharp objects</a:t>
            </a:r>
          </a:p>
          <a:p>
            <a:r>
              <a:rPr lang="en-US" dirty="0" smtClean="0"/>
              <a:t>Inhalation of toxic gases</a:t>
            </a:r>
          </a:p>
          <a:p>
            <a:r>
              <a:rPr lang="en-US" dirty="0" smtClean="0"/>
              <a:t>Flammable substances</a:t>
            </a:r>
          </a:p>
          <a:p>
            <a:r>
              <a:rPr lang="en-US" dirty="0" smtClean="0"/>
              <a:t>Corrosive substances</a:t>
            </a:r>
          </a:p>
          <a:p>
            <a:r>
              <a:rPr lang="en-US" dirty="0" smtClean="0"/>
              <a:t>Excessive noise</a:t>
            </a:r>
          </a:p>
          <a:p>
            <a:r>
              <a:rPr lang="en-US" dirty="0" smtClean="0"/>
              <a:t>Food contamination</a:t>
            </a:r>
          </a:p>
          <a:p>
            <a:r>
              <a:rPr lang="en-US" dirty="0" smtClean="0"/>
              <a:t>Heavy machinery</a:t>
            </a:r>
          </a:p>
          <a:p>
            <a:r>
              <a:rPr lang="en-US" dirty="0" smtClean="0"/>
              <a:t>Lifting heavy objects</a:t>
            </a:r>
          </a:p>
          <a:p>
            <a:r>
              <a:rPr lang="en-US" dirty="0" smtClean="0"/>
              <a:t>Infection of pathogens</a:t>
            </a:r>
            <a:endParaRPr lang="en-US" dirty="0"/>
          </a:p>
        </p:txBody>
      </p:sp>
      <p:pic>
        <p:nvPicPr>
          <p:cNvPr id="57346" name="Picture 2" descr="Related image"/>
          <p:cNvPicPr>
            <a:picLocks noChangeAspect="1" noChangeArrowheads="1" noCrop="1"/>
          </p:cNvPicPr>
          <p:nvPr/>
        </p:nvPicPr>
        <p:blipFill>
          <a:blip r:embed="rId2" cstate="print"/>
          <a:srcRect/>
          <a:stretch>
            <a:fillRect/>
          </a:stretch>
        </p:blipFill>
        <p:spPr bwMode="auto">
          <a:xfrm>
            <a:off x="6813042" y="0"/>
            <a:ext cx="2330958" cy="17526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 and Parallel Circuits</a:t>
            </a:r>
            <a:endParaRPr lang="en-US" dirty="0"/>
          </a:p>
        </p:txBody>
      </p:sp>
      <p:graphicFrame>
        <p:nvGraphicFramePr>
          <p:cNvPr id="4" name="Table 3"/>
          <p:cNvGraphicFramePr>
            <a:graphicFrameLocks noGrp="1"/>
          </p:cNvGraphicFramePr>
          <p:nvPr/>
        </p:nvGraphicFramePr>
        <p:xfrm>
          <a:off x="1066800" y="1625599"/>
          <a:ext cx="7162800" cy="4476116"/>
        </p:xfrm>
        <a:graphic>
          <a:graphicData uri="http://schemas.openxmlformats.org/drawingml/2006/table">
            <a:tbl>
              <a:tblPr firstRow="1" bandRow="1">
                <a:tableStyleId>{00A15C55-8517-42AA-B614-E9B94910E393}</a:tableStyleId>
              </a:tblPr>
              <a:tblGrid>
                <a:gridCol w="3581400"/>
                <a:gridCol w="3581400"/>
              </a:tblGrid>
              <a:tr h="552949">
                <a:tc gridSpan="2">
                  <a:txBody>
                    <a:bodyPr/>
                    <a:lstStyle/>
                    <a:p>
                      <a:pPr algn="ctr"/>
                      <a:r>
                        <a:rPr lang="en-US" dirty="0" smtClean="0"/>
                        <a:t>Table comparing series and parallel circuits</a:t>
                      </a:r>
                      <a:endParaRPr lang="en-US" dirty="0"/>
                    </a:p>
                  </a:txBody>
                  <a:tcPr/>
                </a:tc>
                <a:tc hMerge="1">
                  <a:txBody>
                    <a:bodyPr/>
                    <a:lstStyle/>
                    <a:p>
                      <a:endParaRPr lang="en-US" dirty="0"/>
                    </a:p>
                  </a:txBody>
                  <a:tcPr/>
                </a:tc>
              </a:tr>
              <a:tr h="552949">
                <a:tc>
                  <a:txBody>
                    <a:bodyPr/>
                    <a:lstStyle/>
                    <a:p>
                      <a:pPr algn="ctr"/>
                      <a:r>
                        <a:rPr lang="en-US" b="1" dirty="0" smtClean="0"/>
                        <a:t>Series Circuit</a:t>
                      </a:r>
                      <a:endParaRPr lang="en-US" b="1" dirty="0"/>
                    </a:p>
                  </a:txBody>
                  <a:tcPr/>
                </a:tc>
                <a:tc>
                  <a:txBody>
                    <a:bodyPr/>
                    <a:lstStyle/>
                    <a:p>
                      <a:pPr algn="ctr"/>
                      <a:r>
                        <a:rPr lang="en-US" b="1" dirty="0" smtClean="0"/>
                        <a:t>Parallel Circuit</a:t>
                      </a:r>
                      <a:endParaRPr lang="en-US" b="1" dirty="0"/>
                    </a:p>
                  </a:txBody>
                  <a:tcPr/>
                </a:tc>
              </a:tr>
              <a:tr h="954405">
                <a:tc>
                  <a:txBody>
                    <a:bodyPr/>
                    <a:lstStyle/>
                    <a:p>
                      <a:pPr algn="ctr"/>
                      <a:r>
                        <a:rPr lang="en-US" dirty="0" smtClean="0"/>
                        <a:t/>
                      </a:r>
                      <a:br>
                        <a:rPr lang="en-US" dirty="0" smtClean="0"/>
                      </a:br>
                      <a:r>
                        <a:rPr lang="en-US" dirty="0" smtClean="0"/>
                        <a:t>One</a:t>
                      </a:r>
                      <a:r>
                        <a:rPr lang="en-US" baseline="0" dirty="0" smtClean="0"/>
                        <a:t> direct pathway for current to flow</a:t>
                      </a:r>
                      <a:br>
                        <a:rPr lang="en-US" baseline="0" dirty="0" smtClean="0"/>
                      </a:br>
                      <a:endParaRPr lang="en-US" dirty="0"/>
                    </a:p>
                  </a:txBody>
                  <a:tcPr/>
                </a:tc>
                <a:tc>
                  <a:txBody>
                    <a:bodyPr/>
                    <a:lstStyle/>
                    <a:p>
                      <a:pPr algn="ctr"/>
                      <a:r>
                        <a:rPr lang="en-US" dirty="0" smtClean="0"/>
                        <a:t/>
                      </a:r>
                      <a:br>
                        <a:rPr lang="en-US" dirty="0" smtClean="0"/>
                      </a:br>
                      <a:r>
                        <a:rPr lang="en-US" dirty="0" smtClean="0"/>
                        <a:t>Many</a:t>
                      </a:r>
                      <a:r>
                        <a:rPr lang="en-US" baseline="0" dirty="0" smtClean="0"/>
                        <a:t> pathways for current to flow</a:t>
                      </a:r>
                      <a:endParaRPr lang="en-US" dirty="0"/>
                    </a:p>
                  </a:txBody>
                  <a:tcPr/>
                </a:tc>
              </a:tr>
              <a:tr h="2181498">
                <a:tc>
                  <a:txBody>
                    <a:bodyPr/>
                    <a:lstStyle/>
                    <a:p>
                      <a:pPr algn="ctr"/>
                      <a:r>
                        <a:rPr lang="en-US" dirty="0" smtClean="0"/>
                        <a:t/>
                      </a:r>
                      <a:br>
                        <a:rPr lang="en-US" dirty="0" smtClean="0"/>
                      </a:br>
                      <a:r>
                        <a:rPr lang="en-US" dirty="0" smtClean="0"/>
                        <a:t>If there are more</a:t>
                      </a:r>
                      <a:r>
                        <a:rPr lang="en-US" baseline="0" dirty="0" smtClean="0"/>
                        <a:t> than </a:t>
                      </a:r>
                      <a:r>
                        <a:rPr lang="en-US" dirty="0" smtClean="0"/>
                        <a:t>one lamp in</a:t>
                      </a:r>
                      <a:r>
                        <a:rPr lang="en-US" baseline="0" dirty="0" smtClean="0"/>
                        <a:t> the series circuit and one </a:t>
                      </a:r>
                      <a:r>
                        <a:rPr lang="en-US" dirty="0" smtClean="0"/>
                        <a:t>blows or is unscrewed then all will cease</a:t>
                      </a:r>
                      <a:r>
                        <a:rPr lang="en-US" baseline="0" dirty="0" smtClean="0"/>
                        <a:t> to work</a:t>
                      </a:r>
                      <a:endParaRPr lang="en-US" dirty="0"/>
                    </a:p>
                  </a:txBody>
                  <a:tcPr/>
                </a:tc>
                <a:tc>
                  <a:txBody>
                    <a:bodyPr/>
                    <a:lstStyle/>
                    <a:p>
                      <a:pPr algn="ctr"/>
                      <a:r>
                        <a:rPr lang="en-US" dirty="0" smtClean="0"/>
                        <a:t/>
                      </a:r>
                      <a:br>
                        <a:rPr lang="en-US" dirty="0" smtClean="0"/>
                      </a:br>
                      <a:r>
                        <a:rPr lang="en-US" dirty="0" smtClean="0"/>
                        <a:t>If there are more than one lamp</a:t>
                      </a:r>
                      <a:r>
                        <a:rPr lang="en-US" baseline="0" dirty="0" smtClean="0"/>
                        <a:t> in the parallel circuit and one blows or is unscrewed the rest bulbs will continue to work unaffected</a:t>
                      </a:r>
                      <a:endParaRPr lang="en-US" dirty="0"/>
                    </a:p>
                  </a:txBody>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Avoiding Accidents</a:t>
            </a:r>
            <a:br>
              <a:rPr lang="en-US" dirty="0" smtClean="0"/>
            </a:br>
            <a:r>
              <a:rPr lang="en-US" dirty="0" smtClean="0"/>
              <a:t>Safety Symbols</a:t>
            </a:r>
            <a:endParaRPr lang="en-US" dirty="0"/>
          </a:p>
        </p:txBody>
      </p:sp>
      <p:sp>
        <p:nvSpPr>
          <p:cNvPr id="3" name="Content Placeholder 2"/>
          <p:cNvSpPr>
            <a:spLocks noGrp="1"/>
          </p:cNvSpPr>
          <p:nvPr>
            <p:ph idx="1"/>
          </p:nvPr>
        </p:nvSpPr>
        <p:spPr/>
        <p:txBody>
          <a:bodyPr/>
          <a:lstStyle/>
          <a:p>
            <a:r>
              <a:rPr lang="en-US" dirty="0" smtClean="0"/>
              <a:t>In the workplace to avoid accidents you will see safety signs and symbols.</a:t>
            </a:r>
            <a:endParaRPr lang="en-US" dirty="0"/>
          </a:p>
        </p:txBody>
      </p:sp>
      <p:pic>
        <p:nvPicPr>
          <p:cNvPr id="4" name="Picture 3" descr="Safety Symbols.jpg"/>
          <p:cNvPicPr>
            <a:picLocks noChangeAspect="1"/>
          </p:cNvPicPr>
          <p:nvPr/>
        </p:nvPicPr>
        <p:blipFill>
          <a:blip r:embed="rId2" cstate="print"/>
          <a:srcRect l="8301" t="47751" r="43985" b="41111"/>
          <a:stretch>
            <a:fillRect/>
          </a:stretch>
        </p:blipFill>
        <p:spPr>
          <a:xfrm>
            <a:off x="990601" y="2971800"/>
            <a:ext cx="7315199" cy="22098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Avoiding Accidents</a:t>
            </a:r>
            <a:br>
              <a:rPr lang="en-US" dirty="0" smtClean="0"/>
            </a:br>
            <a:r>
              <a:rPr lang="en-US" dirty="0" smtClean="0"/>
              <a:t>Hazard Signs</a:t>
            </a:r>
            <a:endParaRPr lang="en-US" dirty="0"/>
          </a:p>
        </p:txBody>
      </p:sp>
      <p:pic>
        <p:nvPicPr>
          <p:cNvPr id="4" name="Picture 3" descr="Safety Symbols.jpg"/>
          <p:cNvPicPr>
            <a:picLocks noChangeAspect="1"/>
          </p:cNvPicPr>
          <p:nvPr/>
        </p:nvPicPr>
        <p:blipFill>
          <a:blip r:embed="rId2" cstate="print"/>
          <a:srcRect l="8301" t="12608" r="26993" b="64445"/>
          <a:stretch>
            <a:fillRect/>
          </a:stretch>
        </p:blipFill>
        <p:spPr>
          <a:xfrm>
            <a:off x="599210" y="2286000"/>
            <a:ext cx="7637318" cy="35052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Avoiding Accidents</a:t>
            </a:r>
            <a:br>
              <a:rPr lang="en-US" dirty="0" smtClean="0"/>
            </a:br>
            <a:r>
              <a:rPr lang="en-US" dirty="0" smtClean="0"/>
              <a:t>Safety Signs</a:t>
            </a:r>
            <a:endParaRPr lang="en-US" dirty="0"/>
          </a:p>
        </p:txBody>
      </p:sp>
      <p:pic>
        <p:nvPicPr>
          <p:cNvPr id="4" name="Content Placeholder 3" descr="Safety Symbol 2.jpg"/>
          <p:cNvPicPr>
            <a:picLocks noGrp="1" noChangeAspect="1"/>
          </p:cNvPicPr>
          <p:nvPr>
            <p:ph idx="1"/>
          </p:nvPr>
        </p:nvPicPr>
        <p:blipFill>
          <a:blip r:embed="rId2" cstate="print"/>
          <a:srcRect l="7595" t="24232" r="44205" b="63639"/>
          <a:stretch>
            <a:fillRect/>
          </a:stretch>
        </p:blipFill>
        <p:spPr>
          <a:xfrm rot="10598119">
            <a:off x="1432994" y="2212722"/>
            <a:ext cx="6114953" cy="1991203"/>
          </a:xfrm>
        </p:spPr>
      </p:pic>
      <p:sp>
        <p:nvSpPr>
          <p:cNvPr id="5" name="TextBox 4"/>
          <p:cNvSpPr txBox="1"/>
          <p:nvPr/>
        </p:nvSpPr>
        <p:spPr>
          <a:xfrm>
            <a:off x="914400" y="4038600"/>
            <a:ext cx="4953000" cy="369332"/>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in the Science Laboratory</a:t>
            </a:r>
            <a:endParaRPr lang="en-US" dirty="0"/>
          </a:p>
        </p:txBody>
      </p:sp>
      <p:sp>
        <p:nvSpPr>
          <p:cNvPr id="3" name="Content Placeholder 2"/>
          <p:cNvSpPr>
            <a:spLocks noGrp="1"/>
          </p:cNvSpPr>
          <p:nvPr>
            <p:ph idx="1"/>
          </p:nvPr>
        </p:nvSpPr>
        <p:spPr>
          <a:xfrm>
            <a:off x="457200" y="1295400"/>
            <a:ext cx="8229600" cy="5562600"/>
          </a:xfrm>
        </p:spPr>
        <p:txBody>
          <a:bodyPr>
            <a:normAutofit fontScale="92500" lnSpcReduction="10000"/>
          </a:bodyPr>
          <a:lstStyle/>
          <a:p>
            <a:r>
              <a:rPr lang="en-US" dirty="0" smtClean="0"/>
              <a:t>In science you need to follow laboratory safety rules and know the common hazard symbols.</a:t>
            </a:r>
          </a:p>
          <a:p>
            <a:endParaRPr lang="en-US" dirty="0"/>
          </a:p>
          <a:p>
            <a:r>
              <a:rPr lang="en-US" dirty="0" smtClean="0"/>
              <a:t>Here is a list of some typical laboratory rules:</a:t>
            </a:r>
            <a:br>
              <a:rPr lang="en-US" dirty="0" smtClean="0"/>
            </a:br>
            <a:r>
              <a:rPr lang="en-US" b="1" dirty="0" smtClean="0"/>
              <a:t>YOU MUST NOT</a:t>
            </a:r>
            <a:r>
              <a:rPr lang="en-US" dirty="0" smtClean="0"/>
              <a:t>:</a:t>
            </a:r>
            <a:br>
              <a:rPr lang="en-US" dirty="0" smtClean="0"/>
            </a:br>
            <a:r>
              <a:rPr lang="en-US" dirty="0" smtClean="0"/>
              <a:t>1.  enter the lab unless a teacher is present</a:t>
            </a:r>
            <a:br>
              <a:rPr lang="en-US" dirty="0" smtClean="0"/>
            </a:br>
            <a:r>
              <a:rPr lang="en-US" dirty="0" smtClean="0"/>
              <a:t/>
            </a:r>
            <a:br>
              <a:rPr lang="en-US" dirty="0" smtClean="0"/>
            </a:br>
            <a:r>
              <a:rPr lang="en-US" dirty="0" smtClean="0"/>
              <a:t>2.  run in the laboratory</a:t>
            </a:r>
            <a:r>
              <a:rPr lang="en-US" dirty="0"/>
              <a:t/>
            </a:r>
            <a:br>
              <a:rPr lang="en-US" dirty="0"/>
            </a:br>
            <a:r>
              <a:rPr lang="en-US" dirty="0" smtClean="0"/>
              <a:t/>
            </a:r>
            <a:br>
              <a:rPr lang="en-US" dirty="0" smtClean="0"/>
            </a:br>
            <a:r>
              <a:rPr lang="en-US" dirty="0" smtClean="0"/>
              <a:t>3.  touch any chemicals</a:t>
            </a:r>
            <a:br>
              <a:rPr lang="en-US" dirty="0" smtClean="0"/>
            </a:br>
            <a:r>
              <a:rPr lang="en-US" dirty="0" smtClean="0"/>
              <a:t/>
            </a:r>
            <a:br>
              <a:rPr lang="en-US" dirty="0" smtClean="0"/>
            </a:br>
            <a:r>
              <a:rPr lang="en-US" dirty="0" smtClean="0"/>
              <a:t>4.  leave experiments unattended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in the Science Laboratory</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Here is a list of some typical laboratory rules:</a:t>
            </a:r>
            <a:br>
              <a:rPr lang="en-US" dirty="0" smtClean="0"/>
            </a:br>
            <a:r>
              <a:rPr lang="en-US" b="1" dirty="0" smtClean="0"/>
              <a:t>YOU MUST NOT</a:t>
            </a:r>
            <a:r>
              <a:rPr lang="en-US" dirty="0" smtClean="0"/>
              <a:t>:</a:t>
            </a:r>
            <a:br>
              <a:rPr lang="en-US" dirty="0" smtClean="0"/>
            </a:br>
            <a:r>
              <a:rPr lang="en-US" dirty="0" smtClean="0"/>
              <a:t>5.  smell gases directly</a:t>
            </a:r>
            <a:br>
              <a:rPr lang="en-US" dirty="0" smtClean="0"/>
            </a:br>
            <a:r>
              <a:rPr lang="en-US" dirty="0" smtClean="0"/>
              <a:t/>
            </a:r>
            <a:br>
              <a:rPr lang="en-US" dirty="0" smtClean="0"/>
            </a:br>
            <a:r>
              <a:rPr lang="en-US" dirty="0" smtClean="0"/>
              <a:t>6.  point the mouth of a test tube towards anyone when heating</a:t>
            </a:r>
            <a:r>
              <a:rPr lang="en-US" dirty="0"/>
              <a:t/>
            </a:r>
            <a:br>
              <a:rPr lang="en-US" dirty="0"/>
            </a:br>
            <a:r>
              <a:rPr lang="en-US" dirty="0" smtClean="0"/>
              <a:t/>
            </a:r>
            <a:br>
              <a:rPr lang="en-US" dirty="0" smtClean="0"/>
            </a:br>
            <a:r>
              <a:rPr lang="en-US" dirty="0" smtClean="0"/>
              <a:t>7.  eat or drink in the laboratory</a:t>
            </a:r>
            <a:br>
              <a:rPr lang="en-US" dirty="0" smtClean="0"/>
            </a:br>
            <a:r>
              <a:rPr lang="en-US" dirty="0" smtClean="0"/>
              <a:t/>
            </a:r>
            <a:br>
              <a:rPr lang="en-US" dirty="0" smtClean="0"/>
            </a:br>
            <a:r>
              <a:rPr lang="en-US" dirty="0" smtClean="0"/>
              <a:t>8.  put solids in the sink</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in the Science Laboratory</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In the lab you should </a:t>
            </a:r>
            <a:r>
              <a:rPr lang="en-US" b="1" dirty="0" smtClean="0"/>
              <a:t>ALWAYS</a:t>
            </a:r>
            <a:r>
              <a:rPr lang="en-US" dirty="0" smtClean="0"/>
              <a:t>:</a:t>
            </a:r>
            <a:br>
              <a:rPr lang="en-US" dirty="0" smtClean="0"/>
            </a:br>
            <a:r>
              <a:rPr lang="en-US" dirty="0" smtClean="0"/>
              <a:t>1.  follow the instructions given</a:t>
            </a:r>
            <a:br>
              <a:rPr lang="en-US" dirty="0" smtClean="0"/>
            </a:br>
            <a:r>
              <a:rPr lang="en-US" dirty="0" smtClean="0"/>
              <a:t/>
            </a:r>
            <a:br>
              <a:rPr lang="en-US" dirty="0" smtClean="0"/>
            </a:br>
            <a:r>
              <a:rPr lang="en-US" dirty="0" smtClean="0"/>
              <a:t>2.  wear eye protection</a:t>
            </a:r>
            <a:r>
              <a:rPr lang="en-US" dirty="0"/>
              <a:t/>
            </a:r>
            <a:br>
              <a:rPr lang="en-US" dirty="0"/>
            </a:br>
            <a:r>
              <a:rPr lang="en-US" dirty="0" smtClean="0"/>
              <a:t/>
            </a:r>
            <a:br>
              <a:rPr lang="en-US" dirty="0" smtClean="0"/>
            </a:br>
            <a:r>
              <a:rPr lang="en-US" dirty="0" smtClean="0"/>
              <a:t>3.  read the labels on any bottle correctly</a:t>
            </a:r>
            <a:br>
              <a:rPr lang="en-US" dirty="0" smtClean="0"/>
            </a:br>
            <a:r>
              <a:rPr lang="en-US" dirty="0" smtClean="0"/>
              <a:t/>
            </a:r>
            <a:br>
              <a:rPr lang="en-US" dirty="0" smtClean="0"/>
            </a:br>
            <a:r>
              <a:rPr lang="en-US" dirty="0" smtClean="0"/>
              <a:t>4.  note any hazardous substance</a:t>
            </a:r>
            <a:br>
              <a:rPr lang="en-US" dirty="0" smtClean="0"/>
            </a:br>
            <a:endParaRPr 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in the Science Laboratory</a:t>
            </a:r>
            <a:endParaRPr lang="en-US" dirty="0"/>
          </a:p>
        </p:txBody>
      </p:sp>
      <p:sp>
        <p:nvSpPr>
          <p:cNvPr id="3" name="Content Placeholder 2"/>
          <p:cNvSpPr>
            <a:spLocks noGrp="1"/>
          </p:cNvSpPr>
          <p:nvPr>
            <p:ph idx="1"/>
          </p:nvPr>
        </p:nvSpPr>
        <p:spPr>
          <a:xfrm>
            <a:off x="457200" y="1295400"/>
            <a:ext cx="8229600" cy="5562600"/>
          </a:xfrm>
        </p:spPr>
        <p:txBody>
          <a:bodyPr>
            <a:normAutofit lnSpcReduction="10000"/>
          </a:bodyPr>
          <a:lstStyle/>
          <a:p>
            <a:r>
              <a:rPr lang="en-US" dirty="0" smtClean="0"/>
              <a:t>In the lab you should </a:t>
            </a:r>
            <a:r>
              <a:rPr lang="en-US" b="1" dirty="0" smtClean="0"/>
              <a:t>ALWAYS</a:t>
            </a:r>
            <a:r>
              <a:rPr lang="en-US" dirty="0" smtClean="0"/>
              <a:t>:</a:t>
            </a:r>
            <a:br>
              <a:rPr lang="en-US" dirty="0" smtClean="0"/>
            </a:br>
            <a:r>
              <a:rPr lang="en-US" dirty="0" smtClean="0"/>
              <a:t>4.  note any hazardous substance</a:t>
            </a:r>
            <a:br>
              <a:rPr lang="en-US" dirty="0" smtClean="0"/>
            </a:br>
            <a:r>
              <a:rPr lang="en-US" dirty="0" smtClean="0"/>
              <a:t/>
            </a:r>
            <a:br>
              <a:rPr lang="en-US" dirty="0" smtClean="0"/>
            </a:br>
            <a:r>
              <a:rPr lang="en-US" dirty="0" smtClean="0"/>
              <a:t>5.  report any accidents or breakages to you teacher.</a:t>
            </a:r>
            <a:br>
              <a:rPr lang="en-US" dirty="0" smtClean="0"/>
            </a:br>
            <a:r>
              <a:rPr lang="en-US" dirty="0" smtClean="0"/>
              <a:t/>
            </a:r>
            <a:br>
              <a:rPr lang="en-US" dirty="0" smtClean="0"/>
            </a:br>
            <a:r>
              <a:rPr lang="en-US" dirty="0" smtClean="0"/>
              <a:t>6.  Leave Bunsen burners with a luminous (yellow) flame when not in use or turn it off</a:t>
            </a:r>
            <a:br>
              <a:rPr lang="en-US" dirty="0" smtClean="0"/>
            </a:br>
            <a:r>
              <a:rPr lang="en-US" dirty="0" smtClean="0"/>
              <a:t/>
            </a:r>
            <a:br>
              <a:rPr lang="en-US" dirty="0" smtClean="0"/>
            </a:br>
            <a:r>
              <a:rPr lang="en-US" dirty="0" smtClean="0"/>
              <a:t>7.  tie up long hair</a:t>
            </a:r>
            <a:br>
              <a:rPr lang="en-US" dirty="0" smtClean="0"/>
            </a:br>
            <a:r>
              <a:rPr lang="en-US" dirty="0" smtClean="0"/>
              <a:t/>
            </a:r>
            <a:br>
              <a:rPr lang="en-US" dirty="0" smtClean="0"/>
            </a:br>
            <a:r>
              <a:rPr lang="en-US" dirty="0" smtClean="0"/>
              <a:t>8.  wash you hand after experiments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Related image"/>
          <p:cNvPicPr>
            <a:picLocks noChangeAspect="1" noChangeArrowheads="1"/>
          </p:cNvPicPr>
          <p:nvPr/>
        </p:nvPicPr>
        <p:blipFill>
          <a:blip r:embed="rId2" cstate="print"/>
          <a:srcRect b="13333"/>
          <a:stretch>
            <a:fillRect/>
          </a:stretch>
        </p:blipFill>
        <p:spPr bwMode="auto">
          <a:xfrm>
            <a:off x="0" y="228599"/>
            <a:ext cx="9144000" cy="594360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ammeter cartoon"/>
          <p:cNvPicPr>
            <a:picLocks noChangeAspect="1" noChangeArrowheads="1"/>
          </p:cNvPicPr>
          <p:nvPr/>
        </p:nvPicPr>
        <p:blipFill>
          <a:blip r:embed="rId2" cstate="print"/>
          <a:srcRect l="18286" t="18286" r="17714" b="13143"/>
          <a:stretch>
            <a:fillRect/>
          </a:stretch>
        </p:blipFill>
        <p:spPr bwMode="auto">
          <a:xfrm>
            <a:off x="5943600" y="4572000"/>
            <a:ext cx="2133600" cy="2286000"/>
          </a:xfrm>
          <a:prstGeom prst="rect">
            <a:avLst/>
          </a:prstGeom>
          <a:noFill/>
        </p:spPr>
      </p:pic>
      <p:sp>
        <p:nvSpPr>
          <p:cNvPr id="2" name="Title 1"/>
          <p:cNvSpPr>
            <a:spLocks noGrp="1"/>
          </p:cNvSpPr>
          <p:nvPr>
            <p:ph type="title"/>
          </p:nvPr>
        </p:nvSpPr>
        <p:spPr/>
        <p:txBody>
          <a:bodyPr/>
          <a:lstStyle/>
          <a:p>
            <a:r>
              <a:rPr lang="en-US" dirty="0" smtClean="0"/>
              <a:t>Ammeter</a:t>
            </a:r>
            <a:endParaRPr lang="en-US" dirty="0"/>
          </a:p>
        </p:txBody>
      </p:sp>
      <p:sp>
        <p:nvSpPr>
          <p:cNvPr id="3" name="Content Placeholder 2"/>
          <p:cNvSpPr>
            <a:spLocks noGrp="1"/>
          </p:cNvSpPr>
          <p:nvPr>
            <p:ph idx="1"/>
          </p:nvPr>
        </p:nvSpPr>
        <p:spPr/>
        <p:txBody>
          <a:bodyPr/>
          <a:lstStyle/>
          <a:p>
            <a:r>
              <a:rPr lang="en-US" dirty="0" smtClean="0"/>
              <a:t>Current can be measured using an ammeter.</a:t>
            </a:r>
            <a:br>
              <a:rPr lang="en-US" dirty="0" smtClean="0"/>
            </a:br>
            <a:endParaRPr lang="en-US" dirty="0" smtClean="0"/>
          </a:p>
          <a:p>
            <a:r>
              <a:rPr lang="en-US" dirty="0" smtClean="0"/>
              <a:t>An ammeter connected into a series circuit in any position gives the same reading.</a:t>
            </a:r>
            <a:br>
              <a:rPr lang="en-US" dirty="0" smtClean="0"/>
            </a:br>
            <a:endParaRPr lang="en-US" dirty="0" smtClean="0"/>
          </a:p>
          <a:p>
            <a:r>
              <a:rPr lang="en-US" dirty="0" smtClean="0"/>
              <a:t>This shows that the current is the same at any point in a series circuit.</a:t>
            </a:r>
            <a:endParaRPr lang="en-US" dirty="0"/>
          </a:p>
        </p:txBody>
      </p:sp>
      <p:pic>
        <p:nvPicPr>
          <p:cNvPr id="15362" name="Picture 2" descr="Image result for ammeter cartoon"/>
          <p:cNvPicPr>
            <a:picLocks noChangeAspect="1" noChangeArrowheads="1"/>
          </p:cNvPicPr>
          <p:nvPr/>
        </p:nvPicPr>
        <p:blipFill>
          <a:blip r:embed="rId3" cstate="print"/>
          <a:srcRect/>
          <a:stretch>
            <a:fillRect/>
          </a:stretch>
        </p:blipFill>
        <p:spPr bwMode="auto">
          <a:xfrm>
            <a:off x="0" y="0"/>
            <a:ext cx="2514600" cy="166801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resistance wire cartoon"/>
          <p:cNvPicPr>
            <a:picLocks noChangeAspect="1" noChangeArrowheads="1"/>
          </p:cNvPicPr>
          <p:nvPr/>
        </p:nvPicPr>
        <p:blipFill>
          <a:blip r:embed="rId2" cstate="print"/>
          <a:srcRect/>
          <a:stretch>
            <a:fillRect/>
          </a:stretch>
        </p:blipFill>
        <p:spPr bwMode="auto">
          <a:xfrm>
            <a:off x="5334000" y="3707556"/>
            <a:ext cx="3810000" cy="3150443"/>
          </a:xfrm>
          <a:prstGeom prst="rect">
            <a:avLst/>
          </a:prstGeom>
          <a:noFill/>
        </p:spPr>
      </p:pic>
      <p:sp>
        <p:nvSpPr>
          <p:cNvPr id="2" name="Title 1"/>
          <p:cNvSpPr>
            <a:spLocks noGrp="1"/>
          </p:cNvSpPr>
          <p:nvPr>
            <p:ph type="title"/>
          </p:nvPr>
        </p:nvSpPr>
        <p:spPr/>
        <p:txBody>
          <a:bodyPr/>
          <a:lstStyle/>
          <a:p>
            <a:r>
              <a:rPr lang="en-US" dirty="0" smtClean="0"/>
              <a:t>Current, Voltage and Resistance</a:t>
            </a:r>
            <a:endParaRPr lang="en-US" dirty="0"/>
          </a:p>
        </p:txBody>
      </p:sp>
      <p:sp>
        <p:nvSpPr>
          <p:cNvPr id="3" name="Content Placeholder 2"/>
          <p:cNvSpPr>
            <a:spLocks noGrp="1"/>
          </p:cNvSpPr>
          <p:nvPr>
            <p:ph idx="1"/>
          </p:nvPr>
        </p:nvSpPr>
        <p:spPr/>
        <p:txBody>
          <a:bodyPr>
            <a:normAutofit/>
          </a:bodyPr>
          <a:lstStyle/>
          <a:p>
            <a:r>
              <a:rPr lang="en-US" dirty="0" smtClean="0"/>
              <a:t>Electrical current is the rate of flow of charge around a circuit.  </a:t>
            </a:r>
            <a:br>
              <a:rPr lang="en-US" dirty="0" smtClean="0"/>
            </a:br>
            <a:endParaRPr lang="en-US" dirty="0" smtClean="0"/>
          </a:p>
          <a:p>
            <a:r>
              <a:rPr lang="en-US" dirty="0" smtClean="0"/>
              <a:t>It is measured by an ammeter (connected in series)</a:t>
            </a:r>
            <a:r>
              <a:rPr lang="en-US" dirty="0"/>
              <a:t/>
            </a:r>
            <a:br>
              <a:rPr lang="en-US" dirty="0"/>
            </a:br>
            <a:endParaRPr lang="en-US" dirty="0" smtClean="0"/>
          </a:p>
          <a:p>
            <a:r>
              <a:rPr lang="en-US" dirty="0" smtClean="0"/>
              <a:t>Its units are amperes, 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Voltage and Resistance</a:t>
            </a:r>
            <a:endParaRPr lang="en-US" dirty="0"/>
          </a:p>
        </p:txBody>
      </p:sp>
      <p:sp>
        <p:nvSpPr>
          <p:cNvPr id="3" name="Content Placeholder 2"/>
          <p:cNvSpPr>
            <a:spLocks noGrp="1"/>
          </p:cNvSpPr>
          <p:nvPr>
            <p:ph idx="1"/>
          </p:nvPr>
        </p:nvSpPr>
        <p:spPr/>
        <p:txBody>
          <a:bodyPr>
            <a:normAutofit/>
          </a:bodyPr>
          <a:lstStyle/>
          <a:p>
            <a:r>
              <a:rPr lang="en-US" dirty="0" smtClean="0"/>
              <a:t>Electromotive force (</a:t>
            </a:r>
            <a:r>
              <a:rPr lang="en-US" dirty="0" err="1" smtClean="0"/>
              <a:t>e.m.f</a:t>
            </a:r>
            <a:r>
              <a:rPr lang="en-US" dirty="0" smtClean="0"/>
              <a:t>.) is a measure of the ‘pushing power’ of a cell or battery.  </a:t>
            </a:r>
            <a:br>
              <a:rPr lang="en-US" dirty="0" smtClean="0"/>
            </a:br>
            <a:endParaRPr lang="en-US" dirty="0" smtClean="0"/>
          </a:p>
          <a:p>
            <a:r>
              <a:rPr lang="en-US" dirty="0" smtClean="0"/>
              <a:t>It is measured by a voltmeter (connected in parallel across the cell)</a:t>
            </a:r>
            <a:r>
              <a:rPr lang="en-US" dirty="0"/>
              <a:t/>
            </a:r>
            <a:br>
              <a:rPr lang="en-US" dirty="0"/>
            </a:br>
            <a:endParaRPr lang="en-US" dirty="0" smtClean="0"/>
          </a:p>
          <a:p>
            <a:r>
              <a:rPr lang="en-US" dirty="0"/>
              <a:t>I</a:t>
            </a:r>
            <a:r>
              <a:rPr lang="en-US" dirty="0" smtClean="0"/>
              <a:t>ts units are volts, V.</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lstStyle/>
          <a:p>
            <a:r>
              <a:rPr lang="en-US" dirty="0" smtClean="0"/>
              <a:t>Current Voltage and Resistance</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The electrons, pushed around by the cell, carry energy transferred from the chemicals in the cell.</a:t>
            </a:r>
            <a:br>
              <a:rPr lang="en-US" dirty="0" smtClean="0"/>
            </a:br>
            <a:endParaRPr lang="en-US" dirty="0" smtClean="0"/>
          </a:p>
          <a:p>
            <a:r>
              <a:rPr lang="en-US" dirty="0" smtClean="0"/>
              <a:t>As they pass through the thin wire in a lamp this electrical energy is transferred to heat and light is released by the lamp.</a:t>
            </a:r>
            <a:br>
              <a:rPr lang="en-US" dirty="0" smtClean="0"/>
            </a:br>
            <a:endParaRPr lang="en-US" dirty="0" smtClean="0"/>
          </a:p>
          <a:p>
            <a:r>
              <a:rPr lang="en-US" dirty="0" smtClean="0"/>
              <a:t>There is a difference in energy before and after each electron passes through the lamp.  This is called potential difference (</a:t>
            </a:r>
            <a:r>
              <a:rPr lang="en-US" dirty="0" err="1" smtClean="0"/>
              <a:t>p.d</a:t>
            </a:r>
            <a:r>
              <a:rPr lang="en-US" dirty="0" smtClean="0"/>
              <a:t>.) which is measured in volts.</a:t>
            </a:r>
            <a:endParaRPr lang="en-US" dirty="0"/>
          </a:p>
        </p:txBody>
      </p:sp>
      <p:pic>
        <p:nvPicPr>
          <p:cNvPr id="19458" name="Picture 2" descr="Image result for battery cell cartoon"/>
          <p:cNvPicPr>
            <a:picLocks noChangeAspect="1" noChangeArrowheads="1"/>
          </p:cNvPicPr>
          <p:nvPr/>
        </p:nvPicPr>
        <p:blipFill>
          <a:blip r:embed="rId2" cstate="print"/>
          <a:srcRect/>
          <a:stretch>
            <a:fillRect/>
          </a:stretch>
        </p:blipFill>
        <p:spPr bwMode="auto">
          <a:xfrm>
            <a:off x="7724006" y="0"/>
            <a:ext cx="1419993" cy="185806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TotalTime>
  <Words>1070</Words>
  <Application>Microsoft Office PowerPoint</Application>
  <PresentationFormat>On-screen Show (4:3)</PresentationFormat>
  <Paragraphs>179</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Electricity and Lighting</vt:lpstr>
      <vt:lpstr>Electricity</vt:lpstr>
      <vt:lpstr>Electricity Conductors and insulators</vt:lpstr>
      <vt:lpstr>Electricity Semi-conductors</vt:lpstr>
      <vt:lpstr>Series and Parallel Circuits</vt:lpstr>
      <vt:lpstr>Ammeter</vt:lpstr>
      <vt:lpstr>Current, Voltage and Resistance</vt:lpstr>
      <vt:lpstr>Current Voltage and Resistance</vt:lpstr>
      <vt:lpstr>Current Voltage and Resistance</vt:lpstr>
      <vt:lpstr>Current Voltage and Resistance</vt:lpstr>
      <vt:lpstr>Comprehension</vt:lpstr>
      <vt:lpstr>Comprehension</vt:lpstr>
      <vt:lpstr>Comprehension</vt:lpstr>
      <vt:lpstr>Fuses and Cables (Flexes)</vt:lpstr>
      <vt:lpstr>The Fuse</vt:lpstr>
      <vt:lpstr>The Fuse</vt:lpstr>
      <vt:lpstr>Plugs</vt:lpstr>
      <vt:lpstr>Plugs</vt:lpstr>
      <vt:lpstr>Plugs</vt:lpstr>
      <vt:lpstr>Comprehension</vt:lpstr>
      <vt:lpstr>Energy Consumption</vt:lpstr>
      <vt:lpstr>Energy Consumption</vt:lpstr>
      <vt:lpstr>Energy Consumption</vt:lpstr>
      <vt:lpstr>Energy Consumption</vt:lpstr>
      <vt:lpstr>Energy Consumption Meters</vt:lpstr>
      <vt:lpstr>Energy Consumption How to Read Your Dial Meter</vt:lpstr>
      <vt:lpstr>Energy Consumption Charges</vt:lpstr>
      <vt:lpstr>Energy Consumption Energy Conservation</vt:lpstr>
      <vt:lpstr>Comprehension</vt:lpstr>
      <vt:lpstr>Comprehension</vt:lpstr>
      <vt:lpstr>Comprehension</vt:lpstr>
      <vt:lpstr>Comprehension</vt:lpstr>
      <vt:lpstr>Efficient Lighting</vt:lpstr>
      <vt:lpstr>More Efficient Display Screens for Televisions and Computers</vt:lpstr>
      <vt:lpstr>Filament Bulbs</vt:lpstr>
      <vt:lpstr>Filament Bulbs</vt:lpstr>
      <vt:lpstr>Phasing out of Filament Lamps for Fluorescent Tube Lighting</vt:lpstr>
      <vt:lpstr>Phasing out of Filament Lamps </vt:lpstr>
      <vt:lpstr>Comprehension</vt:lpstr>
      <vt:lpstr>Comprehension</vt:lpstr>
      <vt:lpstr>Be Prepared in an Emergency</vt:lpstr>
      <vt:lpstr>Fire Fighting</vt:lpstr>
      <vt:lpstr>Fire Fighting</vt:lpstr>
      <vt:lpstr>Different Ways to Extinguish a Fire Based on How they started</vt:lpstr>
      <vt:lpstr>In case of Electric Shock</vt:lpstr>
      <vt:lpstr>In Case of Electric Shock</vt:lpstr>
      <vt:lpstr>Safety First</vt:lpstr>
      <vt:lpstr>Safety in Everyday Life</vt:lpstr>
      <vt:lpstr>Types of Accidents</vt:lpstr>
      <vt:lpstr>Avoiding Accidents Safety Symbols</vt:lpstr>
      <vt:lpstr>Avoiding Accidents Hazard Signs</vt:lpstr>
      <vt:lpstr>Avoiding Accidents Safety Signs</vt:lpstr>
      <vt:lpstr>Safety in the Science Laboratory</vt:lpstr>
      <vt:lpstr>Safety in the Science Laboratory</vt:lpstr>
      <vt:lpstr>Safety in the Science Laboratory</vt:lpstr>
      <vt:lpstr>Safety in the Science Laboratory</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and Lighting</dc:title>
  <dc:creator>Samantha</dc:creator>
  <cp:lastModifiedBy>Samantha</cp:lastModifiedBy>
  <cp:revision>8</cp:revision>
  <dcterms:created xsi:type="dcterms:W3CDTF">2018-09-30T23:03:44Z</dcterms:created>
  <dcterms:modified xsi:type="dcterms:W3CDTF">2018-10-08T14:17:43Z</dcterms:modified>
</cp:coreProperties>
</file>