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EF16D-B992-4C45-9336-BDF1C3A80258}" type="datetimeFigureOut">
              <a:rPr lang="en-US" smtClean="0"/>
              <a:pPr/>
              <a:t>10/30/2018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D12C6-53EC-47E9-B19B-6BF7A6C1B8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EF16D-B992-4C45-9336-BDF1C3A80258}" type="datetimeFigureOut">
              <a:rPr lang="en-US" smtClean="0"/>
              <a:pPr/>
              <a:t>10/30/2018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D12C6-53EC-47E9-B19B-6BF7A6C1B8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EF16D-B992-4C45-9336-BDF1C3A80258}" type="datetimeFigureOut">
              <a:rPr lang="en-US" smtClean="0"/>
              <a:pPr/>
              <a:t>10/30/2018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D12C6-53EC-47E9-B19B-6BF7A6C1B8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EF16D-B992-4C45-9336-BDF1C3A80258}" type="datetimeFigureOut">
              <a:rPr lang="en-US" smtClean="0"/>
              <a:pPr/>
              <a:t>10/30/2018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D12C6-53EC-47E9-B19B-6BF7A6C1B8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EF16D-B992-4C45-9336-BDF1C3A80258}" type="datetimeFigureOut">
              <a:rPr lang="en-US" smtClean="0"/>
              <a:pPr/>
              <a:t>10/30/2018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D12C6-53EC-47E9-B19B-6BF7A6C1B8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EF16D-B992-4C45-9336-BDF1C3A80258}" type="datetimeFigureOut">
              <a:rPr lang="en-US" smtClean="0"/>
              <a:pPr/>
              <a:t>10/30/2018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D12C6-53EC-47E9-B19B-6BF7A6C1B8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EF16D-B992-4C45-9336-BDF1C3A80258}" type="datetimeFigureOut">
              <a:rPr lang="en-US" smtClean="0"/>
              <a:pPr/>
              <a:t>10/30/2018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D12C6-53EC-47E9-B19B-6BF7A6C1B8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EF16D-B992-4C45-9336-BDF1C3A80258}" type="datetimeFigureOut">
              <a:rPr lang="en-US" smtClean="0"/>
              <a:pPr/>
              <a:t>10/30/2018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D12C6-53EC-47E9-B19B-6BF7A6C1B8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EF16D-B992-4C45-9336-BDF1C3A80258}" type="datetimeFigureOut">
              <a:rPr lang="en-US" smtClean="0"/>
              <a:pPr/>
              <a:t>10/30/2018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D12C6-53EC-47E9-B19B-6BF7A6C1B8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EF16D-B992-4C45-9336-BDF1C3A80258}" type="datetimeFigureOut">
              <a:rPr lang="en-US" smtClean="0"/>
              <a:pPr/>
              <a:t>10/30/2018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D12C6-53EC-47E9-B19B-6BF7A6C1B8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EF16D-B992-4C45-9336-BDF1C3A80258}" type="datetimeFigureOut">
              <a:rPr lang="en-US" smtClean="0"/>
              <a:pPr/>
              <a:t>10/30/2018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D12C6-53EC-47E9-B19B-6BF7A6C1B8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BEF16D-B992-4C45-9336-BDF1C3A80258}" type="datetimeFigureOut">
              <a:rPr lang="en-US" smtClean="0"/>
              <a:pPr/>
              <a:t>10/30/2018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4D12C6-53EC-47E9-B19B-6BF7A6C1B85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Metals and Non-metals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Reactivity Series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>
                <a:solidFill>
                  <a:srgbClr val="FF0066"/>
                </a:solidFill>
              </a:rPr>
              <a:t>Please		- Potassium (K)</a:t>
            </a:r>
            <a:br>
              <a:rPr lang="en-US" b="1" dirty="0" smtClean="0">
                <a:solidFill>
                  <a:srgbClr val="FF0066"/>
                </a:solidFill>
              </a:rPr>
            </a:br>
            <a:r>
              <a:rPr lang="en-US" b="1" dirty="0" smtClean="0">
                <a:solidFill>
                  <a:srgbClr val="FF0066"/>
                </a:solidFill>
              </a:rPr>
              <a:t>Send		- Sodium (Na)</a:t>
            </a:r>
            <a:br>
              <a:rPr lang="en-US" b="1" dirty="0" smtClean="0">
                <a:solidFill>
                  <a:srgbClr val="FF0066"/>
                </a:solidFill>
              </a:rPr>
            </a:br>
            <a:r>
              <a:rPr lang="en-US" b="1" dirty="0" smtClean="0">
                <a:solidFill>
                  <a:srgbClr val="FF0066"/>
                </a:solidFill>
              </a:rPr>
              <a:t>Charlie’s		- Calcium (Ca)</a:t>
            </a:r>
            <a:br>
              <a:rPr lang="en-US" b="1" dirty="0" smtClean="0">
                <a:solidFill>
                  <a:srgbClr val="FF0066"/>
                </a:solidFill>
              </a:rPr>
            </a:br>
            <a:r>
              <a:rPr lang="en-US" b="1" dirty="0" smtClean="0">
                <a:solidFill>
                  <a:srgbClr val="FF0066"/>
                </a:solidFill>
              </a:rPr>
              <a:t>Monkey’s 	- Magnesium (Mg)</a:t>
            </a:r>
            <a:br>
              <a:rPr lang="en-US" b="1" dirty="0" smtClean="0">
                <a:solidFill>
                  <a:srgbClr val="FF0066"/>
                </a:solidFill>
              </a:rPr>
            </a:br>
            <a:r>
              <a:rPr lang="en-US" b="1" dirty="0" smtClean="0">
                <a:solidFill>
                  <a:srgbClr val="0070C0"/>
                </a:solidFill>
              </a:rPr>
              <a:t>And		- Aluminium (Al)</a:t>
            </a:r>
            <a:br>
              <a:rPr lang="en-US" b="1" dirty="0" smtClean="0">
                <a:solidFill>
                  <a:srgbClr val="0070C0"/>
                </a:solidFill>
              </a:rPr>
            </a:br>
            <a:r>
              <a:rPr lang="en-US" b="1" dirty="0" smtClean="0">
                <a:solidFill>
                  <a:srgbClr val="0070C0"/>
                </a:solidFill>
              </a:rPr>
              <a:t>Zebras		- Zinc (Zn)</a:t>
            </a:r>
            <a:br>
              <a:rPr lang="en-US" b="1" dirty="0" smtClean="0">
                <a:solidFill>
                  <a:srgbClr val="0070C0"/>
                </a:solidFill>
              </a:rPr>
            </a:br>
            <a:r>
              <a:rPr lang="en-US" b="1" dirty="0" smtClean="0">
                <a:solidFill>
                  <a:srgbClr val="0070C0"/>
                </a:solidFill>
              </a:rPr>
              <a:t>In 			- Iron (Fe)</a:t>
            </a:r>
            <a:br>
              <a:rPr lang="en-US" b="1" dirty="0" smtClean="0">
                <a:solidFill>
                  <a:srgbClr val="0070C0"/>
                </a:solidFill>
              </a:rPr>
            </a:br>
            <a:r>
              <a:rPr lang="en-US" b="1" dirty="0" smtClean="0">
                <a:solidFill>
                  <a:srgbClr val="0070C0"/>
                </a:solidFill>
              </a:rPr>
              <a:t>Large		- Lead (Pb)</a:t>
            </a:r>
            <a:br>
              <a:rPr lang="en-US" b="1" dirty="0" smtClean="0">
                <a:solidFill>
                  <a:srgbClr val="0070C0"/>
                </a:solidFill>
              </a:rPr>
            </a:br>
            <a:r>
              <a:rPr lang="en-US" b="1" dirty="0" smtClean="0">
                <a:solidFill>
                  <a:srgbClr val="FFC000"/>
                </a:solidFill>
              </a:rPr>
              <a:t>High		- Hydrogen (H)</a:t>
            </a:r>
            <a:r>
              <a:rPr lang="en-US" dirty="0" smtClean="0"/>
              <a:t>  </a:t>
            </a:r>
            <a:r>
              <a:rPr lang="en-US" sz="1300" b="1" dirty="0" smtClean="0">
                <a:solidFill>
                  <a:srgbClr val="7030A0"/>
                </a:solidFill>
              </a:rPr>
              <a:t>(any </a:t>
            </a:r>
            <a:r>
              <a:rPr lang="en-US" sz="1300" b="1" dirty="0" smtClean="0">
                <a:solidFill>
                  <a:srgbClr val="7030A0"/>
                </a:solidFill>
              </a:rPr>
              <a:t>metal</a:t>
            </a:r>
            <a:r>
              <a:rPr lang="en-US" sz="1300" b="1" dirty="0" smtClean="0">
                <a:solidFill>
                  <a:srgbClr val="7030A0"/>
                </a:solidFill>
              </a:rPr>
              <a:t> </a:t>
            </a:r>
            <a:r>
              <a:rPr lang="en-US" sz="1300" b="1" dirty="0" smtClean="0">
                <a:solidFill>
                  <a:srgbClr val="7030A0"/>
                </a:solidFill>
              </a:rPr>
              <a:t>below H cannot react with an acid)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>
                <a:solidFill>
                  <a:srgbClr val="00B050"/>
                </a:solidFill>
              </a:rPr>
              <a:t>Cages		- Copper (Cu)</a:t>
            </a:r>
            <a:br>
              <a:rPr lang="en-US" b="1" dirty="0" smtClean="0">
                <a:solidFill>
                  <a:srgbClr val="00B050"/>
                </a:solidFill>
              </a:rPr>
            </a:br>
            <a:r>
              <a:rPr lang="en-US" b="1" dirty="0" smtClean="0">
                <a:solidFill>
                  <a:srgbClr val="00B050"/>
                </a:solidFill>
              </a:rPr>
              <a:t>Most		- Mercury (Hg)</a:t>
            </a:r>
            <a:br>
              <a:rPr lang="en-US" b="1" dirty="0" smtClean="0">
                <a:solidFill>
                  <a:srgbClr val="00B050"/>
                </a:solidFill>
              </a:rPr>
            </a:br>
            <a:r>
              <a:rPr lang="en-US" b="1" dirty="0" smtClean="0">
                <a:solidFill>
                  <a:srgbClr val="00B050"/>
                </a:solidFill>
              </a:rPr>
              <a:t>Securely		- Silver (Ag)</a:t>
            </a:r>
            <a:br>
              <a:rPr lang="en-US" b="1" dirty="0" smtClean="0">
                <a:solidFill>
                  <a:srgbClr val="00B050"/>
                </a:solidFill>
              </a:rPr>
            </a:br>
            <a:r>
              <a:rPr lang="en-US" b="1" dirty="0" smtClean="0">
                <a:solidFill>
                  <a:srgbClr val="00B050"/>
                </a:solidFill>
              </a:rPr>
              <a:t>Guarded		- Gold (Au)</a:t>
            </a:r>
            <a:endParaRPr lang="en-US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Metals are easily recognised, and the physical properties of metal have given them many uses.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Common metals are iron, aluminium, zinc and copper.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Common alloys (mixtures of metals) are steel, stainless steel and brass.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Alloys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Sometimes the best metal for the job is an alloy.  </a:t>
            </a:r>
          </a:p>
          <a:p>
            <a:endParaRPr lang="en-US" dirty="0" smtClean="0"/>
          </a:p>
          <a:p>
            <a:r>
              <a:rPr lang="en-US" dirty="0" smtClean="0"/>
              <a:t>An alloy is a mixture of a metal and another element (often another metal), which have been melted together and thoroughly mixed.</a:t>
            </a:r>
          </a:p>
          <a:p>
            <a:endParaRPr lang="en-US" dirty="0" smtClean="0"/>
          </a:p>
          <a:p>
            <a:r>
              <a:rPr lang="en-US" dirty="0" smtClean="0"/>
              <a:t>Alloys have the same properties of the metals it contains but these can be modified so making it more useful than the original metals.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Properties and Uses of Some Alloys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382000" cy="487680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794000"/>
                <a:gridCol w="2794000"/>
                <a:gridCol w="2794000"/>
              </a:tblGrid>
              <a:tr h="68070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Properties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Uses</a:t>
                      </a:r>
                      <a:endParaRPr lang="en-US" dirty="0"/>
                    </a:p>
                  </a:txBody>
                  <a:tcPr/>
                </a:tc>
              </a:tr>
              <a:tr h="95111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Brass</a:t>
                      </a:r>
                      <a:br>
                        <a:rPr lang="en-US" sz="1400" dirty="0" smtClean="0"/>
                      </a:br>
                      <a:r>
                        <a:rPr lang="en-US" sz="1400" b="1" dirty="0" smtClean="0"/>
                        <a:t>60% copper &amp; 40% zinc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Harder, stronger, more malleable</a:t>
                      </a:r>
                      <a:r>
                        <a:rPr lang="en-US" sz="1400" baseline="0" dirty="0" smtClean="0"/>
                        <a:t> than copper, slowly tarnishes in air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Plumbing fittings, ornaments, keys, coins</a:t>
                      </a:r>
                      <a:endParaRPr lang="en-US" sz="1400" dirty="0"/>
                    </a:p>
                  </a:txBody>
                  <a:tcPr/>
                </a:tc>
              </a:tr>
              <a:tr h="95111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Bronze</a:t>
                      </a:r>
                      <a:br>
                        <a:rPr lang="en-US" sz="1400" dirty="0" smtClean="0"/>
                      </a:br>
                      <a:r>
                        <a:rPr lang="en-US" sz="1400" b="1" dirty="0" smtClean="0"/>
                        <a:t>90% copper &amp; 10%</a:t>
                      </a:r>
                      <a:r>
                        <a:rPr lang="en-US" sz="1400" b="1" baseline="0" dirty="0" smtClean="0"/>
                        <a:t> tin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Harder and stronger than copper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Statues, decorative works</a:t>
                      </a:r>
                      <a:endParaRPr lang="en-US" sz="1400" dirty="0"/>
                    </a:p>
                  </a:txBody>
                  <a:tcPr/>
                </a:tc>
              </a:tr>
              <a:tr h="95111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Duralumin</a:t>
                      </a:r>
                      <a:br>
                        <a:rPr lang="en-US" sz="1400" dirty="0" smtClean="0"/>
                      </a:br>
                      <a:r>
                        <a:rPr lang="en-US" sz="1400" b="1" dirty="0" smtClean="0"/>
                        <a:t>95% aluminium &amp; 5% copper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Low density, high strength, resists</a:t>
                      </a:r>
                      <a:r>
                        <a:rPr lang="en-US" sz="1400" baseline="0" dirty="0" smtClean="0"/>
                        <a:t> corrosion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Kitchen utensils, frames of domestic appliances</a:t>
                      </a:r>
                      <a:endParaRPr lang="en-US" sz="1400" dirty="0"/>
                    </a:p>
                  </a:txBody>
                  <a:tcPr/>
                </a:tc>
              </a:tr>
              <a:tr h="134275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Mild steel</a:t>
                      </a:r>
                      <a:br>
                        <a:rPr lang="en-US" sz="1400" dirty="0" smtClean="0"/>
                      </a:br>
                      <a:r>
                        <a:rPr lang="en-US" sz="1400" b="1" dirty="0" smtClean="0"/>
                        <a:t>(iron</a:t>
                      </a:r>
                      <a:r>
                        <a:rPr lang="en-US" sz="1400" b="1" baseline="0" dirty="0" smtClean="0"/>
                        <a:t> alloyed with a small % of carbon)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Harder than pure iron, less brittle than cast iron relatively</a:t>
                      </a:r>
                      <a:r>
                        <a:rPr lang="en-US" sz="1400" baseline="0" dirty="0" smtClean="0"/>
                        <a:t> cheap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Car body panels, brackets, nails, tools, steel knives which keep their edge well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Chemical Properties of Metals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Some metals are reactive and some are not.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It is useful to know how the common metals react with common chemicals such as oxygen in the air, water, dilute acids and dilute alkalis.</a:t>
            </a:r>
          </a:p>
          <a:p>
            <a:endParaRPr lang="en-US" dirty="0" smtClean="0"/>
          </a:p>
          <a:p>
            <a:r>
              <a:rPr lang="en-US" dirty="0" smtClean="0"/>
              <a:t>Whether a reaction happens not only depends on how reactive the metal is, but also on the conditions.  </a:t>
            </a:r>
          </a:p>
          <a:p>
            <a:endParaRPr lang="en-US" dirty="0" smtClean="0"/>
          </a:p>
          <a:p>
            <a:r>
              <a:rPr lang="en-US" dirty="0" smtClean="0"/>
              <a:t>Some reactions need heat as one of the conditions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Chemical Properties of Metals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534400" cy="5105400"/>
          </a:xfrm>
        </p:spPr>
        <p:txBody>
          <a:bodyPr>
            <a:normAutofit fontScale="92500"/>
          </a:bodyPr>
          <a:lstStyle/>
          <a:p>
            <a:r>
              <a:rPr lang="en-US" b="1" dirty="0" smtClean="0"/>
              <a:t>The reactions of metals:</a:t>
            </a:r>
            <a:br>
              <a:rPr lang="en-US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>
                <a:solidFill>
                  <a:srgbClr val="FFC000"/>
                </a:solidFill>
              </a:rPr>
              <a:t>with oxygen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metal + oxygen </a:t>
            </a:r>
            <a:r>
              <a:rPr lang="en-US" dirty="0" smtClean="0">
                <a:sym typeface="Wingdings" pitchFamily="2" charset="2"/>
              </a:rPr>
              <a:t>  metal oxide (solid)</a:t>
            </a:r>
            <a:br>
              <a:rPr lang="en-US" dirty="0" smtClean="0">
                <a:sym typeface="Wingdings" pitchFamily="2" charset="2"/>
              </a:rPr>
            </a:br>
            <a:r>
              <a:rPr lang="en-US" b="1" dirty="0" smtClean="0">
                <a:sym typeface="Wingdings" pitchFamily="2" charset="2"/>
              </a:rPr>
              <a:t>magnesium + oxygen   magnesium oxide</a:t>
            </a:r>
            <a:br>
              <a:rPr lang="en-US" b="1" dirty="0" smtClean="0">
                <a:sym typeface="Wingdings" pitchFamily="2" charset="2"/>
              </a:rPr>
            </a:br>
            <a:r>
              <a:rPr lang="en-US" dirty="0" smtClean="0">
                <a:sym typeface="Wingdings" pitchFamily="2" charset="2"/>
              </a:rPr>
              <a:t/>
            </a:r>
            <a:br>
              <a:rPr lang="en-US" dirty="0" smtClean="0">
                <a:sym typeface="Wingdings" pitchFamily="2" charset="2"/>
              </a:rPr>
            </a:br>
            <a:r>
              <a:rPr lang="en-US" b="1" dirty="0" smtClean="0">
                <a:solidFill>
                  <a:srgbClr val="7030A0"/>
                </a:solidFill>
                <a:sym typeface="Wingdings" pitchFamily="2" charset="2"/>
              </a:rPr>
              <a:t>with water</a:t>
            </a:r>
            <a:br>
              <a:rPr lang="en-US" b="1" dirty="0" smtClean="0">
                <a:solidFill>
                  <a:srgbClr val="7030A0"/>
                </a:solidFill>
                <a:sym typeface="Wingdings" pitchFamily="2" charset="2"/>
              </a:rPr>
            </a:br>
            <a:r>
              <a:rPr lang="en-US" dirty="0" smtClean="0">
                <a:sym typeface="Wingdings" pitchFamily="2" charset="2"/>
              </a:rPr>
              <a:t>metal + water    metal hydroxide + hydrogen gas</a:t>
            </a:r>
            <a:br>
              <a:rPr lang="en-US" dirty="0" smtClean="0">
                <a:sym typeface="Wingdings" pitchFamily="2" charset="2"/>
              </a:rPr>
            </a:br>
            <a:r>
              <a:rPr lang="en-US" sz="2600" b="1" dirty="0" smtClean="0">
                <a:sym typeface="Wingdings" pitchFamily="2" charset="2"/>
              </a:rPr>
              <a:t>magnesium + water   magnesium hydroxide + hydrogen gas</a:t>
            </a:r>
            <a:br>
              <a:rPr lang="en-US" sz="2600" b="1" dirty="0" smtClean="0">
                <a:sym typeface="Wingdings" pitchFamily="2" charset="2"/>
              </a:rPr>
            </a:br>
            <a:endParaRPr lang="en-US" sz="2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Chemical Properties of Metals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105400"/>
          </a:xfrm>
        </p:spPr>
        <p:txBody>
          <a:bodyPr>
            <a:normAutofit/>
          </a:bodyPr>
          <a:lstStyle/>
          <a:p>
            <a:r>
              <a:rPr lang="en-US" b="1" dirty="0" smtClean="0"/>
              <a:t>The reactions of metals:</a:t>
            </a:r>
            <a:br>
              <a:rPr lang="en-US" b="1" dirty="0" smtClean="0"/>
            </a:br>
            <a:r>
              <a:rPr lang="en-US" b="1" dirty="0" smtClean="0">
                <a:solidFill>
                  <a:srgbClr val="FF0066"/>
                </a:solidFill>
                <a:sym typeface="Wingdings" pitchFamily="2" charset="2"/>
              </a:rPr>
              <a:t>with dilute acid</a:t>
            </a:r>
            <a:br>
              <a:rPr lang="en-US" b="1" dirty="0" smtClean="0">
                <a:solidFill>
                  <a:srgbClr val="FF0066"/>
                </a:solidFill>
                <a:sym typeface="Wingdings" pitchFamily="2" charset="2"/>
              </a:rPr>
            </a:br>
            <a:r>
              <a:rPr lang="en-US" dirty="0" smtClean="0">
                <a:sym typeface="Wingdings" pitchFamily="2" charset="2"/>
              </a:rPr>
              <a:t>metal + acid    metal salt + hydrogen gas</a:t>
            </a:r>
            <a:br>
              <a:rPr lang="en-US" dirty="0" smtClean="0">
                <a:sym typeface="Wingdings" pitchFamily="2" charset="2"/>
              </a:rPr>
            </a:br>
            <a:r>
              <a:rPr lang="en-US" dirty="0" smtClean="0">
                <a:sym typeface="Wingdings" pitchFamily="2" charset="2"/>
              </a:rPr>
              <a:t/>
            </a:r>
            <a:br>
              <a:rPr lang="en-US" dirty="0" smtClean="0">
                <a:sym typeface="Wingdings" pitchFamily="2" charset="2"/>
              </a:rPr>
            </a:br>
            <a:r>
              <a:rPr lang="en-US" sz="2000" b="1" dirty="0" smtClean="0">
                <a:sym typeface="Wingdings" pitchFamily="2" charset="2"/>
              </a:rPr>
              <a:t>magnesium + hydrochloric acid  magnesium </a:t>
            </a:r>
            <a:r>
              <a:rPr lang="en-US" sz="2000" b="1" dirty="0" smtClean="0">
                <a:solidFill>
                  <a:srgbClr val="00B0F0"/>
                </a:solidFill>
                <a:sym typeface="Wingdings" pitchFamily="2" charset="2"/>
              </a:rPr>
              <a:t>chloride</a:t>
            </a:r>
            <a:r>
              <a:rPr lang="en-US" sz="2000" b="1" dirty="0" smtClean="0">
                <a:sym typeface="Wingdings" pitchFamily="2" charset="2"/>
              </a:rPr>
              <a:t> + hydrogen gas</a:t>
            </a:r>
            <a:br>
              <a:rPr lang="en-US" sz="2000" b="1" dirty="0" smtClean="0">
                <a:sym typeface="Wingdings" pitchFamily="2" charset="2"/>
              </a:rPr>
            </a:br>
            <a:r>
              <a:rPr lang="en-US" sz="2000" b="1" dirty="0" smtClean="0">
                <a:sym typeface="Wingdings" pitchFamily="2" charset="2"/>
              </a:rPr>
              <a:t/>
            </a:r>
            <a:br>
              <a:rPr lang="en-US" sz="2000" b="1" dirty="0" smtClean="0">
                <a:sym typeface="Wingdings" pitchFamily="2" charset="2"/>
              </a:rPr>
            </a:br>
            <a:r>
              <a:rPr lang="en-US" sz="2000" b="1" dirty="0" smtClean="0">
                <a:sym typeface="Wingdings" pitchFamily="2" charset="2"/>
              </a:rPr>
              <a:t>magnesium + sulphuric acid   magnesium </a:t>
            </a:r>
            <a:r>
              <a:rPr lang="en-US" sz="2000" b="1" dirty="0" smtClean="0">
                <a:solidFill>
                  <a:srgbClr val="FF0066"/>
                </a:solidFill>
                <a:sym typeface="Wingdings" pitchFamily="2" charset="2"/>
              </a:rPr>
              <a:t>sulphate</a:t>
            </a:r>
            <a:r>
              <a:rPr lang="en-US" sz="2000" b="1" dirty="0" smtClean="0">
                <a:sym typeface="Wingdings" pitchFamily="2" charset="2"/>
              </a:rPr>
              <a:t> + hydrogen gas</a:t>
            </a:r>
            <a:br>
              <a:rPr lang="en-US" sz="2000" b="1" dirty="0" smtClean="0">
                <a:sym typeface="Wingdings" pitchFamily="2" charset="2"/>
              </a:rPr>
            </a:br>
            <a:r>
              <a:rPr lang="en-US" sz="2000" b="1" dirty="0" smtClean="0">
                <a:sym typeface="Wingdings" pitchFamily="2" charset="2"/>
              </a:rPr>
              <a:t/>
            </a:r>
            <a:br>
              <a:rPr lang="en-US" sz="2000" b="1" dirty="0" smtClean="0">
                <a:sym typeface="Wingdings" pitchFamily="2" charset="2"/>
              </a:rPr>
            </a:br>
            <a:r>
              <a:rPr lang="en-US" sz="2000" b="1" dirty="0" smtClean="0">
                <a:sym typeface="Wingdings" pitchFamily="2" charset="2"/>
              </a:rPr>
              <a:t>magnesium + phosphoric acid    magnesium </a:t>
            </a:r>
            <a:r>
              <a:rPr lang="en-US" sz="2000" b="1" dirty="0" smtClean="0">
                <a:solidFill>
                  <a:srgbClr val="FFC000"/>
                </a:solidFill>
                <a:sym typeface="Wingdings" pitchFamily="2" charset="2"/>
              </a:rPr>
              <a:t>phosphate</a:t>
            </a:r>
            <a:r>
              <a:rPr lang="en-US" sz="2000" b="1" dirty="0" smtClean="0">
                <a:sym typeface="Wingdings" pitchFamily="2" charset="2"/>
              </a:rPr>
              <a:t>  +  hydrogen gas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Chemical Properties of Metals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105400"/>
          </a:xfrm>
        </p:spPr>
        <p:txBody>
          <a:bodyPr>
            <a:normAutofit/>
          </a:bodyPr>
          <a:lstStyle/>
          <a:p>
            <a:r>
              <a:rPr lang="en-US" b="1" dirty="0" smtClean="0"/>
              <a:t>The reactions of metals:</a:t>
            </a:r>
            <a:br>
              <a:rPr lang="en-US" b="1" dirty="0" smtClean="0"/>
            </a:br>
            <a:r>
              <a:rPr lang="en-US" b="1" dirty="0" smtClean="0">
                <a:solidFill>
                  <a:srgbClr val="00B0F0"/>
                </a:solidFill>
                <a:sym typeface="Wingdings" pitchFamily="2" charset="2"/>
              </a:rPr>
              <a:t>with dilute alkali</a:t>
            </a:r>
            <a:r>
              <a:rPr lang="en-US" dirty="0" smtClean="0">
                <a:sym typeface="Wingdings" pitchFamily="2" charset="2"/>
              </a:rPr>
              <a:t/>
            </a:r>
            <a:br>
              <a:rPr lang="en-US" dirty="0" smtClean="0">
                <a:sym typeface="Wingdings" pitchFamily="2" charset="2"/>
              </a:rPr>
            </a:br>
            <a:r>
              <a:rPr lang="en-US" dirty="0" smtClean="0">
                <a:sym typeface="Wingdings" pitchFamily="2" charset="2"/>
              </a:rPr>
              <a:t>metal + alkali    alkali salt + hydrogen gas</a:t>
            </a:r>
            <a:br>
              <a:rPr lang="en-US" dirty="0" smtClean="0">
                <a:sym typeface="Wingdings" pitchFamily="2" charset="2"/>
              </a:rPr>
            </a:br>
            <a:r>
              <a:rPr lang="en-US" dirty="0" smtClean="0">
                <a:sym typeface="Wingdings" pitchFamily="2" charset="2"/>
              </a:rPr>
              <a:t/>
            </a:r>
            <a:br>
              <a:rPr lang="en-US" dirty="0" smtClean="0">
                <a:sym typeface="Wingdings" pitchFamily="2" charset="2"/>
              </a:rPr>
            </a:br>
            <a:r>
              <a:rPr lang="en-US" sz="2400" b="1" dirty="0" smtClean="0">
                <a:sym typeface="Wingdings" pitchFamily="2" charset="2"/>
              </a:rPr>
              <a:t>tin + sodium hydroxide(hot)   sodium </a:t>
            </a:r>
            <a:r>
              <a:rPr lang="en-US" sz="2400" b="1" dirty="0" err="1" smtClean="0">
                <a:sym typeface="Wingdings" pitchFamily="2" charset="2"/>
              </a:rPr>
              <a:t>stannate</a:t>
            </a:r>
            <a:r>
              <a:rPr lang="en-US" sz="2400" b="1" dirty="0" smtClean="0">
                <a:sym typeface="Wingdings" pitchFamily="2" charset="2"/>
              </a:rPr>
              <a:t> + hydrogen gas</a:t>
            </a:r>
            <a:br>
              <a:rPr lang="en-US" sz="2400" b="1" dirty="0" smtClean="0">
                <a:sym typeface="Wingdings" pitchFamily="2" charset="2"/>
              </a:rPr>
            </a:br>
            <a:r>
              <a:rPr lang="en-US" sz="2400" b="1" dirty="0" smtClean="0">
                <a:sym typeface="Wingdings" pitchFamily="2" charset="2"/>
              </a:rPr>
              <a:t/>
            </a:r>
            <a:br>
              <a:rPr lang="en-US" sz="2400" b="1" dirty="0" smtClean="0">
                <a:sym typeface="Wingdings" pitchFamily="2" charset="2"/>
              </a:rPr>
            </a:br>
            <a:r>
              <a:rPr lang="en-US" sz="2400" b="1" dirty="0" smtClean="0">
                <a:sym typeface="Wingdings" pitchFamily="2" charset="2"/>
              </a:rPr>
              <a:t>zinc + sodium hydroxide(hot)  sodium </a:t>
            </a:r>
            <a:r>
              <a:rPr lang="en-US" sz="2400" b="1" dirty="0" err="1" smtClean="0">
                <a:sym typeface="Wingdings" pitchFamily="2" charset="2"/>
              </a:rPr>
              <a:t>zincate</a:t>
            </a:r>
            <a:r>
              <a:rPr lang="en-US" sz="2400" b="1" dirty="0" smtClean="0">
                <a:sym typeface="Wingdings" pitchFamily="2" charset="2"/>
              </a:rPr>
              <a:t> + hydrogen gas</a:t>
            </a:r>
            <a:br>
              <a:rPr lang="en-US" sz="2400" b="1" dirty="0" smtClean="0">
                <a:sym typeface="Wingdings" pitchFamily="2" charset="2"/>
              </a:rPr>
            </a:br>
            <a:r>
              <a:rPr lang="en-US" sz="2400" b="1" dirty="0" smtClean="0">
                <a:sym typeface="Wingdings" pitchFamily="2" charset="2"/>
              </a:rPr>
              <a:t/>
            </a:r>
            <a:br>
              <a:rPr lang="en-US" sz="2400" b="1" dirty="0" smtClean="0">
                <a:sym typeface="Wingdings" pitchFamily="2" charset="2"/>
              </a:rPr>
            </a:br>
            <a:r>
              <a:rPr lang="en-US" sz="2000" b="1" dirty="0" smtClean="0">
                <a:sym typeface="Wingdings" pitchFamily="2" charset="2"/>
              </a:rPr>
              <a:t>aluminium + sodium hydroxide(hot)  sodium </a:t>
            </a:r>
            <a:r>
              <a:rPr lang="en-US" sz="2000" b="1" dirty="0" err="1" smtClean="0">
                <a:sym typeface="Wingdings" pitchFamily="2" charset="2"/>
              </a:rPr>
              <a:t>aluminate</a:t>
            </a:r>
            <a:r>
              <a:rPr lang="en-US" sz="2000" b="1" dirty="0" smtClean="0">
                <a:sym typeface="Wingdings" pitchFamily="2" charset="2"/>
              </a:rPr>
              <a:t> + hydrogen gas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Corrosion of Metals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Corrosion is the process in which metals (or alloys) react to form the oxide of the metal.</a:t>
            </a:r>
          </a:p>
          <a:p>
            <a:endParaRPr lang="en-US" dirty="0" smtClean="0"/>
          </a:p>
          <a:p>
            <a:r>
              <a:rPr lang="en-US" dirty="0" smtClean="0"/>
              <a:t>There are two methods of corrosion which are dependent on the environmental conditions: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a.  Dry oxidation – this occurs then the metal corrodes in a water-free environment, such as the oxidation of aluminium to form the protective aluminium oxide layer.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B.  Wet oxidation – this takes place when air and water are both present.  Examples are the corrosion of iron (known as rusting) an the formation of green deposition on copper or brass.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Iron is cheap, found worldwide, easy to extract from its ores, strong and easily shaped.</a:t>
            </a:r>
          </a:p>
          <a:p>
            <a:endParaRPr lang="en-US" dirty="0" smtClean="0"/>
          </a:p>
          <a:p>
            <a:r>
              <a:rPr lang="en-US" dirty="0" smtClean="0"/>
              <a:t>However, iron as well as its alloy counterpart RUSTS!</a:t>
            </a:r>
          </a:p>
          <a:p>
            <a:endParaRPr lang="en-US" dirty="0" smtClean="0"/>
          </a:p>
          <a:p>
            <a:r>
              <a:rPr lang="en-US" dirty="0" smtClean="0"/>
              <a:t>Rusting is the oxidation of metals.  It needs two conditions to occur:</a:t>
            </a:r>
            <a:br>
              <a:rPr lang="en-US" dirty="0" smtClean="0"/>
            </a:br>
            <a:r>
              <a:rPr lang="en-US" dirty="0" smtClean="0"/>
              <a:t>a.  Oxygen &amp;</a:t>
            </a:r>
            <a:br>
              <a:rPr lang="en-US" dirty="0" smtClean="0"/>
            </a:br>
            <a:r>
              <a:rPr lang="en-US" dirty="0" smtClean="0"/>
              <a:t>b.  Moisture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Remove either of these and rusting is STOPPED!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Metals and Non-metals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/>
          <a:lstStyle/>
          <a:p>
            <a:r>
              <a:rPr lang="en-US" dirty="0" smtClean="0"/>
              <a:t>The table below compares the properties of metals and non-metals</a:t>
            </a:r>
            <a:br>
              <a:rPr lang="en-US" dirty="0" smtClean="0"/>
            </a:b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600200" y="2362200"/>
          <a:ext cx="6096000" cy="4150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Metals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Non-metals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Dense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Density depends</a:t>
                      </a:r>
                      <a:r>
                        <a:rPr lang="en-US" sz="1400" baseline="0" dirty="0" smtClean="0"/>
                        <a:t> on what they are made up of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High melting</a:t>
                      </a:r>
                      <a:r>
                        <a:rPr lang="en-US" sz="1400" baseline="0" dirty="0" smtClean="0"/>
                        <a:t> point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Low melting point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Malleable (could</a:t>
                      </a:r>
                      <a:r>
                        <a:rPr lang="en-US" sz="1400" baseline="0" dirty="0" smtClean="0"/>
                        <a:t> be hammered into shape)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Not malleable, brittle if solid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Ductile (can be drawn out into wire)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Not ductile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Good conductors of heat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Poor conductors of heat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Good</a:t>
                      </a:r>
                      <a:r>
                        <a:rPr lang="en-US" sz="1400" baseline="0" dirty="0" smtClean="0"/>
                        <a:t> conductors of electricity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Poor conductors of electricity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Sonorous (rings when struck)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Not sonorous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Some of them are</a:t>
                      </a:r>
                      <a:r>
                        <a:rPr lang="en-US" sz="1400" baseline="0" dirty="0" smtClean="0"/>
                        <a:t> magnetic (nickel, iron and cobalt)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Not magnetic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Shiny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Dull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does Rusting Occur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763000" cy="5562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Rusting occurs when iron comes into contact with water or water vapour and oxygen.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The iron reacts to form brown iron(III) oxide.  This is called rust.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 rust does not adhere to the metal, it flakes off and exposes fresh iron which in turn rusts.</a:t>
            </a:r>
          </a:p>
          <a:p>
            <a:endParaRPr lang="en-US" dirty="0" smtClean="0"/>
          </a:p>
          <a:p>
            <a:r>
              <a:rPr lang="en-US" dirty="0" smtClean="0"/>
              <a:t>Rusting of metals occur faster next to bodies of salty water.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Prevent Rusting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Rusting can be stopped by removing the conditions that it needs.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>
                <a:solidFill>
                  <a:srgbClr val="FFC000"/>
                </a:solidFill>
              </a:rPr>
              <a:t>1.  The object can be coated with paint or oil.  Paint only works if it is not scratched.</a:t>
            </a:r>
            <a:br>
              <a:rPr lang="en-US" b="1" dirty="0" smtClean="0">
                <a:solidFill>
                  <a:srgbClr val="FFC000"/>
                </a:solidFill>
              </a:rPr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>
                <a:solidFill>
                  <a:srgbClr val="FF0066"/>
                </a:solidFill>
              </a:rPr>
              <a:t>2.  Keep surface of objects dry.</a:t>
            </a:r>
            <a:br>
              <a:rPr lang="en-US" b="1" dirty="0" smtClean="0">
                <a:solidFill>
                  <a:srgbClr val="FF0066"/>
                </a:solidFill>
              </a:rPr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>
                <a:solidFill>
                  <a:srgbClr val="00B0F0"/>
                </a:solidFill>
              </a:rPr>
              <a:t>3.  Coat with tin.  It works well if the tin is not scratched.</a:t>
            </a:r>
            <a:br>
              <a:rPr lang="en-US" b="1" dirty="0" smtClean="0">
                <a:solidFill>
                  <a:srgbClr val="00B0F0"/>
                </a:solidFill>
              </a:rPr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>
                <a:solidFill>
                  <a:srgbClr val="00B050"/>
                </a:solidFill>
              </a:rPr>
              <a:t>4.  Coat with zinc.  This is known as </a:t>
            </a:r>
            <a:r>
              <a:rPr lang="en-US" b="1" dirty="0" err="1" smtClean="0">
                <a:solidFill>
                  <a:srgbClr val="00B050"/>
                </a:solidFill>
              </a:rPr>
              <a:t>galvanising</a:t>
            </a:r>
            <a:r>
              <a:rPr lang="en-US" b="1" dirty="0" smtClean="0">
                <a:solidFill>
                  <a:srgbClr val="00B050"/>
                </a:solidFill>
              </a:rPr>
              <a:t>.  It acts rather differently from coating with tin.  </a:t>
            </a:r>
            <a:endParaRPr lang="en-US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Problems with using Aluminum for Cooking Pans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Aluminium metal does not corrode in contact with the air as iron does, </a:t>
            </a:r>
            <a:r>
              <a:rPr lang="en-US" dirty="0" err="1" smtClean="0"/>
              <a:t>bt</a:t>
            </a:r>
            <a:r>
              <a:rPr lang="en-US" dirty="0" smtClean="0"/>
              <a:t> it does corrode in other ways. 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oxide layer, which coats aluminium metal, is a base.  It will react with an acid to form a salt, which may be soluble.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Boiling acidic liquids (such as acid fruits, or liquids containing vinegar) in an aluminium pan will clean the pan, but the dissolved aluminium is poison if consumed in large amounts.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Problems with using Aluminum for Cooking Pans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Strongly salty foods also attack aluminium because the chloride replaces oxygen in the oxide layer.  The aluminium chloride is soluble and washes away, leaving the surface of the metal pitted.</a:t>
            </a:r>
          </a:p>
          <a:p>
            <a:endParaRPr lang="en-US" dirty="0" smtClean="0"/>
          </a:p>
          <a:p>
            <a:r>
              <a:rPr lang="en-US" dirty="0" smtClean="0"/>
              <a:t>Aluminium can be scored with steel wool or scoring pads because the exposed metal reacts at once with the air, re-forming the protective oxide layer.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Don’t use any strong alkali on aluminium because these chemicals attack the metal surface in the same way as an acid.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COMPREHENSION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Which metal of the pair is more reactive?</a:t>
            </a:r>
            <a:br>
              <a:rPr lang="en-US" dirty="0" smtClean="0"/>
            </a:br>
            <a:r>
              <a:rPr lang="en-US" dirty="0" smtClean="0"/>
              <a:t>a.  Mg or Al</a:t>
            </a:r>
            <a:br>
              <a:rPr lang="en-US" dirty="0" smtClean="0"/>
            </a:br>
            <a:r>
              <a:rPr lang="en-US" dirty="0" smtClean="0"/>
              <a:t>b.  Au or Na</a:t>
            </a:r>
            <a:br>
              <a:rPr lang="en-US" dirty="0" smtClean="0"/>
            </a:br>
            <a:r>
              <a:rPr lang="en-US" dirty="0" smtClean="0"/>
              <a:t>c.  Ca or K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What would be the products if:</a:t>
            </a:r>
            <a:br>
              <a:rPr lang="en-US" dirty="0" smtClean="0"/>
            </a:br>
            <a:r>
              <a:rPr lang="en-US" dirty="0" smtClean="0"/>
              <a:t>magnesium + oxygen  </a:t>
            </a:r>
            <a:r>
              <a:rPr lang="en-US" dirty="0" smtClean="0">
                <a:sym typeface="Wingdings" pitchFamily="2" charset="2"/>
              </a:rPr>
              <a:t>  _______</a:t>
            </a:r>
            <a:br>
              <a:rPr lang="en-US" dirty="0" smtClean="0">
                <a:sym typeface="Wingdings" pitchFamily="2" charset="2"/>
              </a:rPr>
            </a:br>
            <a:r>
              <a:rPr lang="en-US" dirty="0" smtClean="0">
                <a:sym typeface="Wingdings" pitchFamily="2" charset="2"/>
              </a:rPr>
              <a:t/>
            </a:r>
            <a:br>
              <a:rPr lang="en-US" dirty="0" smtClean="0">
                <a:sym typeface="Wingdings" pitchFamily="2" charset="2"/>
              </a:rPr>
            </a:br>
            <a:r>
              <a:rPr lang="en-US" dirty="0" smtClean="0">
                <a:sym typeface="Wingdings" pitchFamily="2" charset="2"/>
              </a:rPr>
              <a:t>calcium + hydrochloric acid   ______ +  _____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COMPREHENSION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Define corrosion.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What is rusting?</a:t>
            </a:r>
          </a:p>
          <a:p>
            <a:endParaRPr lang="en-US" dirty="0" smtClean="0"/>
          </a:p>
          <a:p>
            <a:r>
              <a:rPr lang="en-US" dirty="0" smtClean="0"/>
              <a:t>What is an alloy?</a:t>
            </a:r>
          </a:p>
          <a:p>
            <a:endParaRPr lang="en-US" dirty="0" smtClean="0"/>
          </a:p>
          <a:p>
            <a:r>
              <a:rPr lang="en-US" dirty="0" smtClean="0"/>
              <a:t>Give two examples of an alloy.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Non-metals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There are many different types of non-metals:</a:t>
            </a:r>
            <a:br>
              <a:rPr lang="en-US" dirty="0" smtClean="0"/>
            </a:br>
            <a:r>
              <a:rPr lang="en-US" dirty="0" smtClean="0"/>
              <a:t>wood, plastic and rubber as a few of them.</a:t>
            </a:r>
          </a:p>
          <a:p>
            <a:endParaRPr lang="en-US" dirty="0"/>
          </a:p>
          <a:p>
            <a:r>
              <a:rPr lang="en-US" dirty="0" smtClean="0"/>
              <a:t>There are many different types of plastics that have been developed. 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Their properties depend on:</a:t>
            </a:r>
            <a:br>
              <a:rPr lang="en-US" dirty="0" smtClean="0"/>
            </a:br>
            <a:r>
              <a:rPr lang="en-US" dirty="0" smtClean="0"/>
              <a:t>a.  The starting materials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b.  The conditions used in the reaction to make them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c.  How the plastic is processed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plastics are flexible and melt at very low temperatures while some plastics are hard and melt at very high temperatures.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Crude oil is used to make plastics and soon new ways will be needed to make them since crude oil is running out.</a:t>
            </a:r>
            <a:br>
              <a:rPr lang="en-US" dirty="0" smtClean="0"/>
            </a:b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problem with plastics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Many plastics take hundreds of years to break down because they are not biodegradable.  Owing to this they also take up a lot of space at landfills.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Nowadays scientist are making more plastics that will rot away in the soil when we dump them.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These biodegradable plastics can be broken down by microbes more quickly.  For instance, scientists can build granules of starch into the plastic that the microbes feed on.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There are also some plastics that can be broken down by sunlight.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problem with plastics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countries burn plastics and use the energy given out to generate electricity.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However, plastics such as PVC (polyvinylchloride) produce acidic hydrogen chloride gas when burned. 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Also burning plastics that contain nitrogen makes toxic hydrogen cyanide gas.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Uses of Plastics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Kevlar is a special plastic.  It was discovered 40 years ago.  It is very strong, light, tough, durable, hard to cut and flame resistant.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This has led to its use in making kayaks, oars, tennis racket frames and strings, volleyball nets, fencing suits and more.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COMPREHENSION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1.  Name the most useful property of a metal chosen for the following uses:</a:t>
            </a:r>
            <a:br>
              <a:rPr lang="en-US" dirty="0" smtClean="0"/>
            </a:br>
            <a:r>
              <a:rPr lang="en-US" dirty="0" smtClean="0"/>
              <a:t>a.  Wires inside a set of headphones</a:t>
            </a:r>
            <a:br>
              <a:rPr lang="en-US" dirty="0" smtClean="0"/>
            </a:br>
            <a:r>
              <a:rPr lang="en-US" dirty="0" smtClean="0"/>
              <a:t>b.  Cooking pans</a:t>
            </a:r>
            <a:br>
              <a:rPr lang="en-US" dirty="0" smtClean="0"/>
            </a:br>
            <a:r>
              <a:rPr lang="en-US" dirty="0" smtClean="0"/>
              <a:t>c.  Steel drums</a:t>
            </a:r>
            <a:br>
              <a:rPr lang="en-US" dirty="0" smtClean="0"/>
            </a:br>
            <a:r>
              <a:rPr lang="en-US" dirty="0" smtClean="0"/>
              <a:t>d.  Wire fencing</a:t>
            </a:r>
            <a:br>
              <a:rPr lang="en-US" dirty="0" smtClean="0"/>
            </a:br>
            <a:r>
              <a:rPr lang="en-US" dirty="0" smtClean="0"/>
              <a:t>e.  Jewellery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2.  Explain why disposing of waste plastic is a problem for society.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3.  List the advantages and disadvantages of using paper carrier bags and polythene(plastic) carrier bags.  Evaluate which would be better for supermarket shopping, justifying your answer.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Reactions of Metals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</TotalTime>
  <Words>674</Words>
  <Application>Microsoft Office PowerPoint</Application>
  <PresentationFormat>On-screen Show (4:3)</PresentationFormat>
  <Paragraphs>117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Metals and Non-metals</vt:lpstr>
      <vt:lpstr>Metals and Non-metals</vt:lpstr>
      <vt:lpstr>Non-metals</vt:lpstr>
      <vt:lpstr>Plastics</vt:lpstr>
      <vt:lpstr>The problem with plastics</vt:lpstr>
      <vt:lpstr>The problem with plastics</vt:lpstr>
      <vt:lpstr>Uses of Plastics</vt:lpstr>
      <vt:lpstr>COMPREHENSION</vt:lpstr>
      <vt:lpstr>Reactions of Metals</vt:lpstr>
      <vt:lpstr>Reactivity Series</vt:lpstr>
      <vt:lpstr>Metals</vt:lpstr>
      <vt:lpstr>Alloys</vt:lpstr>
      <vt:lpstr>Properties and Uses of Some Alloys</vt:lpstr>
      <vt:lpstr>Chemical Properties of Metals</vt:lpstr>
      <vt:lpstr>Chemical Properties of Metals</vt:lpstr>
      <vt:lpstr>Chemical Properties of Metals</vt:lpstr>
      <vt:lpstr>Chemical Properties of Metals</vt:lpstr>
      <vt:lpstr>Corrosion of Metals</vt:lpstr>
      <vt:lpstr>Rusting</vt:lpstr>
      <vt:lpstr>How does Rusting Occur</vt:lpstr>
      <vt:lpstr>How to Prevent Rusting</vt:lpstr>
      <vt:lpstr>Problems with using Aluminum for Cooking Pans</vt:lpstr>
      <vt:lpstr>Problems with using Aluminum for Cooking Pans</vt:lpstr>
      <vt:lpstr>COMPREHENSION</vt:lpstr>
      <vt:lpstr>COMPREHENSION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Metals and Non-metals</dc:title>
  <dc:creator>Samantha</dc:creator>
  <cp:lastModifiedBy>Samantha</cp:lastModifiedBy>
  <cp:revision>5</cp:revision>
  <dcterms:created xsi:type="dcterms:W3CDTF">2018-10-26T12:34:32Z</dcterms:created>
  <dcterms:modified xsi:type="dcterms:W3CDTF">2018-10-30T21:20:43Z</dcterms:modified>
</cp:coreProperties>
</file>