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5" r:id="rId10"/>
    <p:sldId id="264"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48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C909B-9DC1-488F-8F1D-53E7516741FE}"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C909B-9DC1-488F-8F1D-53E7516741FE}"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C909B-9DC1-488F-8F1D-53E7516741FE}"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C909B-9DC1-488F-8F1D-53E7516741FE}"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C909B-9DC1-488F-8F1D-53E7516741FE}"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C909B-9DC1-488F-8F1D-53E7516741FE}"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C909B-9DC1-488F-8F1D-53E7516741FE}"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C909B-9DC1-488F-8F1D-53E7516741FE}" type="datetimeFigureOut">
              <a:rPr lang="en-US" smtClean="0"/>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98B34-0517-4D8F-9787-24C6786222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Earth’s Place in the Universe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019800"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Sun is at the centre </a:t>
            </a:r>
            <a:br>
              <a:rPr lang="en-US" dirty="0" smtClean="0"/>
            </a:br>
            <a:r>
              <a:rPr lang="en-US" dirty="0" smtClean="0"/>
              <a:t>of the Solar System.</a:t>
            </a:r>
            <a:br>
              <a:rPr lang="en-US" dirty="0" smtClean="0"/>
            </a:br>
            <a:endParaRPr lang="en-US" dirty="0" smtClean="0"/>
          </a:p>
          <a:p>
            <a:r>
              <a:rPr lang="en-US" dirty="0" smtClean="0"/>
              <a:t>The Solar System consists of our Sun plus a very large number of differently-sized objects that orbit around it.</a:t>
            </a:r>
            <a:br>
              <a:rPr lang="en-US" dirty="0" smtClean="0"/>
            </a:br>
            <a:endParaRPr lang="en-US" dirty="0" smtClean="0"/>
          </a:p>
          <a:p>
            <a:r>
              <a:rPr lang="en-US" dirty="0" smtClean="0"/>
              <a:t>Of the larger objects, there are eight planets that orbit the Sun.</a:t>
            </a:r>
          </a:p>
          <a:p>
            <a:endParaRPr lang="en-US" dirty="0"/>
          </a:p>
          <a:p>
            <a:r>
              <a:rPr lang="en-US" dirty="0" smtClean="0"/>
              <a:t>We can observe the planets with telescopes using reflected light from the Sun.</a:t>
            </a:r>
            <a:endParaRPr lang="en-US" dirty="0"/>
          </a:p>
        </p:txBody>
      </p:sp>
      <p:pic>
        <p:nvPicPr>
          <p:cNvPr id="22530" name="Picture 2" descr="Image result for telescope"/>
          <p:cNvPicPr>
            <a:picLocks noChangeAspect="1" noChangeArrowheads="1"/>
          </p:cNvPicPr>
          <p:nvPr/>
        </p:nvPicPr>
        <p:blipFill>
          <a:blip r:embed="rId2" cstate="print"/>
          <a:srcRect/>
          <a:stretch>
            <a:fillRect/>
          </a:stretch>
        </p:blipFill>
        <p:spPr bwMode="auto">
          <a:xfrm>
            <a:off x="5562600" y="533400"/>
            <a:ext cx="341376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Planets</a:t>
            </a:r>
            <a:br>
              <a:rPr lang="en-US" dirty="0" smtClean="0"/>
            </a:br>
            <a:r>
              <a:rPr lang="en-US" dirty="0" smtClean="0"/>
              <a:t>THE INNER PLANETS</a:t>
            </a:r>
            <a:endParaRPr lang="en-US" dirty="0"/>
          </a:p>
        </p:txBody>
      </p:sp>
      <p:sp>
        <p:nvSpPr>
          <p:cNvPr id="3" name="Content Placeholder 2"/>
          <p:cNvSpPr>
            <a:spLocks noGrp="1"/>
          </p:cNvSpPr>
          <p:nvPr>
            <p:ph idx="1"/>
          </p:nvPr>
        </p:nvSpPr>
        <p:spPr/>
        <p:txBody>
          <a:bodyPr/>
          <a:lstStyle/>
          <a:p>
            <a:r>
              <a:rPr lang="en-US" dirty="0" smtClean="0"/>
              <a:t>The four planets nearest the Sun are called the ‘inner planets’.</a:t>
            </a:r>
            <a:br>
              <a:rPr lang="en-US" dirty="0" smtClean="0"/>
            </a:br>
            <a:r>
              <a:rPr lang="en-US" dirty="0" smtClean="0"/>
              <a:t/>
            </a:r>
            <a:br>
              <a:rPr lang="en-US" dirty="0" smtClean="0"/>
            </a:br>
            <a:r>
              <a:rPr lang="en-US" dirty="0" smtClean="0"/>
              <a:t>They are Mercury, Venus, Earth and Mars.</a:t>
            </a:r>
            <a:br>
              <a:rPr lang="en-US" dirty="0" smtClean="0"/>
            </a:br>
            <a:r>
              <a:rPr lang="en-US" dirty="0" smtClean="0"/>
              <a:t/>
            </a:r>
            <a:br>
              <a:rPr lang="en-US" dirty="0" smtClean="0"/>
            </a:br>
            <a:r>
              <a:rPr lang="en-US" dirty="0" smtClean="0"/>
              <a:t>These planets all have surfaces made up of solid rock, of they are also known as the ‘terrestrial planets’.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Mercury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Mercury is the nearest planet to the Sun and is the smallest of all 8 planets.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It has a very high temperature at its surface because of its position close to the Sun.</a:t>
            </a:r>
            <a:endParaRPr lang="en-US" dirty="0"/>
          </a:p>
        </p:txBody>
      </p:sp>
      <p:pic>
        <p:nvPicPr>
          <p:cNvPr id="25602" name="Picture 2" descr="Image result for mercury"/>
          <p:cNvPicPr>
            <a:picLocks noChangeAspect="1" noChangeArrowheads="1"/>
          </p:cNvPicPr>
          <p:nvPr/>
        </p:nvPicPr>
        <p:blipFill>
          <a:blip r:embed="rId2" cstate="print"/>
          <a:srcRect l="18182" r="22159"/>
          <a:stretch>
            <a:fillRect/>
          </a:stretch>
        </p:blipFill>
        <p:spPr bwMode="auto">
          <a:xfrm>
            <a:off x="3276600" y="2743200"/>
            <a:ext cx="2667000"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Venus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Venus is similar in size to the</a:t>
            </a:r>
            <a:br>
              <a:rPr lang="en-US" dirty="0" smtClean="0"/>
            </a:br>
            <a:r>
              <a:rPr lang="en-US" dirty="0" smtClean="0"/>
              <a:t>Earth.  Its atmosphere contains</a:t>
            </a:r>
            <a:br>
              <a:rPr lang="en-US" dirty="0" smtClean="0"/>
            </a:br>
            <a:r>
              <a:rPr lang="en-US" dirty="0" smtClean="0"/>
              <a:t>a much higher proportion</a:t>
            </a:r>
            <a:br>
              <a:rPr lang="en-US" dirty="0" smtClean="0"/>
            </a:br>
            <a:r>
              <a:rPr lang="en-US" dirty="0" smtClean="0"/>
              <a:t>of carbon dioxide, CO</a:t>
            </a:r>
            <a:r>
              <a:rPr lang="en-US" baseline="-25000" dirty="0" smtClean="0"/>
              <a:t>2</a:t>
            </a:r>
            <a:r>
              <a:rPr lang="en-US" dirty="0" smtClean="0"/>
              <a:t> than </a:t>
            </a:r>
            <a:br>
              <a:rPr lang="en-US" dirty="0" smtClean="0"/>
            </a:br>
            <a:r>
              <a:rPr lang="en-US" dirty="0" smtClean="0"/>
              <a:t>Earth’s atmosphere.</a:t>
            </a:r>
            <a:br>
              <a:rPr lang="en-US" dirty="0" smtClean="0"/>
            </a:br>
            <a:r>
              <a:rPr lang="en-US" dirty="0" smtClean="0"/>
              <a:t/>
            </a:r>
            <a:br>
              <a:rPr lang="en-US" dirty="0" smtClean="0"/>
            </a:br>
            <a:r>
              <a:rPr lang="en-US" dirty="0" smtClean="0"/>
              <a:t>The CO</a:t>
            </a:r>
            <a:r>
              <a:rPr lang="en-US" baseline="-25000" dirty="0" smtClean="0"/>
              <a:t>2 </a:t>
            </a:r>
            <a:r>
              <a:rPr lang="en-US" dirty="0" smtClean="0"/>
              <a:t>traps energy through a process called the greenhouse effect.</a:t>
            </a:r>
            <a:br>
              <a:rPr lang="en-US" dirty="0" smtClean="0"/>
            </a:br>
            <a:r>
              <a:rPr lang="en-US" dirty="0" smtClean="0"/>
              <a:t/>
            </a:r>
            <a:br>
              <a:rPr lang="en-US" dirty="0" smtClean="0"/>
            </a:br>
            <a:r>
              <a:rPr lang="en-US" dirty="0" smtClean="0"/>
              <a:t>This makes Venus the hottest planet even though it is further from the Sun than Mercury.</a:t>
            </a:r>
            <a:endParaRPr lang="en-US" dirty="0"/>
          </a:p>
        </p:txBody>
      </p:sp>
      <p:pic>
        <p:nvPicPr>
          <p:cNvPr id="27650" name="Picture 2" descr="Image result for venus"/>
          <p:cNvPicPr>
            <a:picLocks noChangeAspect="1" noChangeArrowheads="1"/>
          </p:cNvPicPr>
          <p:nvPr/>
        </p:nvPicPr>
        <p:blipFill>
          <a:blip r:embed="rId2" cstate="print"/>
          <a:srcRect/>
          <a:stretch>
            <a:fillRect/>
          </a:stretch>
        </p:blipFill>
        <p:spPr bwMode="auto">
          <a:xfrm>
            <a:off x="5791200" y="1132961"/>
            <a:ext cx="3048000" cy="290563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Earth</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Earth is the planet we inhabit.</a:t>
            </a:r>
            <a:br>
              <a:rPr lang="en-US" dirty="0" smtClean="0"/>
            </a:br>
            <a:r>
              <a:rPr lang="en-US" dirty="0" smtClean="0"/>
              <a:t/>
            </a:r>
            <a:br>
              <a:rPr lang="en-US" dirty="0" smtClean="0"/>
            </a:br>
            <a:r>
              <a:rPr lang="en-US" dirty="0" smtClean="0"/>
              <a:t>It is just the right distance</a:t>
            </a:r>
            <a:br>
              <a:rPr lang="en-US" dirty="0" smtClean="0"/>
            </a:br>
            <a:r>
              <a:rPr lang="en-US" dirty="0" smtClean="0"/>
              <a:t>from the Sun to have</a:t>
            </a:r>
            <a:br>
              <a:rPr lang="en-US" dirty="0" smtClean="0"/>
            </a:br>
            <a:r>
              <a:rPr lang="en-US" dirty="0" smtClean="0"/>
              <a:t>temperatures which are</a:t>
            </a:r>
            <a:br>
              <a:rPr lang="en-US" dirty="0" smtClean="0"/>
            </a:br>
            <a:r>
              <a:rPr lang="en-US" dirty="0" smtClean="0"/>
              <a:t>between the freezing and</a:t>
            </a:r>
            <a:br>
              <a:rPr lang="en-US" dirty="0" smtClean="0"/>
            </a:br>
            <a:r>
              <a:rPr lang="en-US" dirty="0" smtClean="0"/>
              <a:t>boiling points of water.</a:t>
            </a:r>
            <a:br>
              <a:rPr lang="en-US" dirty="0" smtClean="0"/>
            </a:br>
            <a:r>
              <a:rPr lang="en-US" dirty="0" smtClean="0"/>
              <a:t/>
            </a:r>
            <a:br>
              <a:rPr lang="en-US" dirty="0" smtClean="0"/>
            </a:br>
            <a:r>
              <a:rPr lang="en-US" dirty="0" smtClean="0"/>
              <a:t>Hence we have liquid </a:t>
            </a:r>
            <a:br>
              <a:rPr lang="en-US" dirty="0" smtClean="0"/>
            </a:br>
            <a:r>
              <a:rPr lang="en-US" dirty="0" smtClean="0"/>
              <a:t>water covering most of the Earth’s surface.</a:t>
            </a:r>
            <a:br>
              <a:rPr lang="en-US" dirty="0" smtClean="0"/>
            </a:br>
            <a:r>
              <a:rPr lang="en-US" dirty="0" smtClean="0"/>
              <a:t/>
            </a:r>
            <a:br>
              <a:rPr lang="en-US" dirty="0" smtClean="0"/>
            </a:br>
            <a:r>
              <a:rPr lang="en-US" dirty="0" smtClean="0"/>
              <a:t>Water as a liquid is essential for life here on Earth.</a:t>
            </a:r>
            <a:endParaRPr lang="en-US" dirty="0"/>
          </a:p>
        </p:txBody>
      </p:sp>
      <p:sp>
        <p:nvSpPr>
          <p:cNvPr id="28674" name="AutoShape 2"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Image result for earth"/>
          <p:cNvPicPr>
            <a:picLocks noChangeAspect="1" noChangeArrowheads="1"/>
          </p:cNvPicPr>
          <p:nvPr/>
        </p:nvPicPr>
        <p:blipFill>
          <a:blip r:embed="rId2" cstate="print"/>
          <a:srcRect/>
          <a:stretch>
            <a:fillRect/>
          </a:stretch>
        </p:blipFill>
        <p:spPr bwMode="auto">
          <a:xfrm>
            <a:off x="5638800" y="1676400"/>
            <a:ext cx="3096762" cy="31732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Mars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Mars is not as big as </a:t>
            </a:r>
            <a:br>
              <a:rPr lang="en-US" dirty="0" smtClean="0"/>
            </a:br>
            <a:r>
              <a:rPr lang="en-US" dirty="0" smtClean="0"/>
              <a:t>the Earth.  It appears</a:t>
            </a:r>
            <a:br>
              <a:rPr lang="en-US" dirty="0" smtClean="0"/>
            </a:br>
            <a:r>
              <a:rPr lang="en-US" dirty="0" smtClean="0"/>
              <a:t>reddish in colour and</a:t>
            </a:r>
            <a:br>
              <a:rPr lang="en-US" dirty="0" smtClean="0"/>
            </a:br>
            <a:r>
              <a:rPr lang="en-US" dirty="0" smtClean="0"/>
              <a:t>is known as the</a:t>
            </a:r>
            <a:br>
              <a:rPr lang="en-US" dirty="0" smtClean="0"/>
            </a:br>
            <a:r>
              <a:rPr lang="en-US" dirty="0" smtClean="0"/>
              <a:t>‘red planet’.  </a:t>
            </a:r>
            <a:br>
              <a:rPr lang="en-US" dirty="0" smtClean="0"/>
            </a:br>
            <a:r>
              <a:rPr lang="en-US" dirty="0" smtClean="0"/>
              <a:t/>
            </a:r>
            <a:br>
              <a:rPr lang="en-US" dirty="0" smtClean="0"/>
            </a:br>
            <a:r>
              <a:rPr lang="en-US" dirty="0" smtClean="0"/>
              <a:t>Its colour is caused by </a:t>
            </a:r>
            <a:br>
              <a:rPr lang="en-US" dirty="0" smtClean="0"/>
            </a:br>
            <a:r>
              <a:rPr lang="en-US" dirty="0" smtClean="0"/>
              <a:t>the iron(III) oxide in its</a:t>
            </a:r>
            <a:br>
              <a:rPr lang="en-US" dirty="0" smtClean="0"/>
            </a:br>
            <a:r>
              <a:rPr lang="en-US" dirty="0" smtClean="0"/>
              <a:t>soil.  It is a planet that</a:t>
            </a:r>
            <a:br>
              <a:rPr lang="en-US" dirty="0" smtClean="0"/>
            </a:br>
            <a:r>
              <a:rPr lang="en-US" dirty="0" smtClean="0"/>
              <a:t>has had many unmanned</a:t>
            </a:r>
            <a:br>
              <a:rPr lang="en-US" dirty="0" smtClean="0"/>
            </a:br>
            <a:r>
              <a:rPr lang="en-US" dirty="0" smtClean="0"/>
              <a:t>probes from Earth on its surface.</a:t>
            </a:r>
            <a:br>
              <a:rPr lang="en-US" dirty="0" smtClean="0"/>
            </a:br>
            <a:r>
              <a:rPr lang="en-US" dirty="0" smtClean="0"/>
              <a:t/>
            </a:r>
            <a:br>
              <a:rPr lang="en-US" dirty="0" smtClean="0"/>
            </a:br>
            <a:r>
              <a:rPr lang="en-US" dirty="0" smtClean="0"/>
              <a:t>The robotic probes can collect mineral samples and test them, relaying the results back to Earth.</a:t>
            </a:r>
            <a:endParaRPr lang="en-US" dirty="0"/>
          </a:p>
        </p:txBody>
      </p:sp>
      <p:pic>
        <p:nvPicPr>
          <p:cNvPr id="29698" name="Picture 2" descr="Related image"/>
          <p:cNvPicPr>
            <a:picLocks noChangeAspect="1" noChangeArrowheads="1"/>
          </p:cNvPicPr>
          <p:nvPr/>
        </p:nvPicPr>
        <p:blipFill>
          <a:blip r:embed="rId2" cstate="print"/>
          <a:srcRect/>
          <a:stretch>
            <a:fillRect/>
          </a:stretch>
        </p:blipFill>
        <p:spPr bwMode="auto">
          <a:xfrm>
            <a:off x="4953000" y="1473676"/>
            <a:ext cx="3910645" cy="32507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Planets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The four outer planets are larger than the inner planets and unlike the inner planets which are made up of mostly rocks they are made up of mostly gas.</a:t>
            </a:r>
            <a:br>
              <a:rPr lang="en-US" dirty="0" smtClean="0"/>
            </a:br>
            <a:r>
              <a:rPr lang="en-US" dirty="0" smtClean="0"/>
              <a:t/>
            </a:r>
            <a:br>
              <a:rPr lang="en-US" dirty="0" smtClean="0"/>
            </a:br>
            <a:r>
              <a:rPr lang="en-US" dirty="0" smtClean="0"/>
              <a:t>The gases are very cold which include hydrogen (H</a:t>
            </a:r>
            <a:r>
              <a:rPr lang="en-US" baseline="-25000" dirty="0" smtClean="0"/>
              <a:t>2</a:t>
            </a:r>
            <a:r>
              <a:rPr lang="en-US" dirty="0" smtClean="0"/>
              <a:t>) or helium (He), super-cool liquids such as ammonia (NH</a:t>
            </a:r>
            <a:r>
              <a:rPr lang="en-US" baseline="-25000" dirty="0" smtClean="0"/>
              <a:t>3</a:t>
            </a:r>
            <a:r>
              <a:rPr lang="en-US" dirty="0" smtClean="0"/>
              <a:t>) (which is a gas at temperatures found on Earth).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Jupiter</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Jupiter is the largest </a:t>
            </a:r>
            <a:br>
              <a:rPr lang="en-US" dirty="0" smtClean="0"/>
            </a:br>
            <a:r>
              <a:rPr lang="en-US" dirty="0" smtClean="0"/>
              <a:t>planet in the Solar </a:t>
            </a:r>
            <a:br>
              <a:rPr lang="en-US" dirty="0" smtClean="0"/>
            </a:br>
            <a:r>
              <a:rPr lang="en-US" dirty="0" smtClean="0"/>
              <a:t>System, with a surface</a:t>
            </a:r>
            <a:br>
              <a:rPr lang="en-US" dirty="0" smtClean="0"/>
            </a:br>
            <a:r>
              <a:rPr lang="en-US" dirty="0" smtClean="0"/>
              <a:t>made up of bands of</a:t>
            </a:r>
            <a:br>
              <a:rPr lang="en-US" dirty="0" smtClean="0"/>
            </a:br>
            <a:r>
              <a:rPr lang="en-US" dirty="0" smtClean="0"/>
              <a:t>turbulent gases.  </a:t>
            </a:r>
            <a:br>
              <a:rPr lang="en-US" dirty="0" smtClean="0"/>
            </a:br>
            <a:r>
              <a:rPr lang="en-US" dirty="0" smtClean="0"/>
              <a:t>These cause huge storms.</a:t>
            </a:r>
            <a:br>
              <a:rPr lang="en-US" dirty="0" smtClean="0"/>
            </a:br>
            <a:r>
              <a:rPr lang="en-US" dirty="0" smtClean="0"/>
              <a:t/>
            </a:r>
            <a:br>
              <a:rPr lang="en-US" dirty="0" smtClean="0"/>
            </a:br>
            <a:r>
              <a:rPr lang="en-US" dirty="0" smtClean="0"/>
              <a:t>The red spot observable on Jupiter is a storm that has lasted for three hundred years. </a:t>
            </a:r>
            <a:br>
              <a:rPr lang="en-US" dirty="0" smtClean="0"/>
            </a:br>
            <a:r>
              <a:rPr lang="en-US" dirty="0" smtClean="0"/>
              <a:t/>
            </a:r>
            <a:br>
              <a:rPr lang="en-US" dirty="0" smtClean="0"/>
            </a:br>
            <a:r>
              <a:rPr lang="en-US" dirty="0" smtClean="0"/>
              <a:t>The largest of the planets has 67 known moons.</a:t>
            </a:r>
            <a:endParaRPr lang="en-US" dirty="0"/>
          </a:p>
        </p:txBody>
      </p:sp>
      <p:pic>
        <p:nvPicPr>
          <p:cNvPr id="30722" name="Picture 2" descr="Image result for jupiter red spot"/>
          <p:cNvPicPr>
            <a:picLocks noChangeAspect="1" noChangeArrowheads="1"/>
          </p:cNvPicPr>
          <p:nvPr/>
        </p:nvPicPr>
        <p:blipFill>
          <a:blip r:embed="rId2" cstate="print"/>
          <a:srcRect l="22500" r="21250" b="6667"/>
          <a:stretch>
            <a:fillRect/>
          </a:stretch>
        </p:blipFill>
        <p:spPr bwMode="auto">
          <a:xfrm>
            <a:off x="5105400" y="1447800"/>
            <a:ext cx="3592286" cy="3352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Saturn</a:t>
            </a:r>
            <a:endParaRPr lang="en-US" dirty="0"/>
          </a:p>
        </p:txBody>
      </p:sp>
      <p:sp>
        <p:nvSpPr>
          <p:cNvPr id="3" name="Content Placeholder 2"/>
          <p:cNvSpPr>
            <a:spLocks noGrp="1"/>
          </p:cNvSpPr>
          <p:nvPr>
            <p:ph idx="1"/>
          </p:nvPr>
        </p:nvSpPr>
        <p:spPr/>
        <p:txBody>
          <a:bodyPr/>
          <a:lstStyle/>
          <a:p>
            <a:r>
              <a:rPr lang="en-US" dirty="0" smtClean="0"/>
              <a:t>Saturn is another </a:t>
            </a:r>
            <a:br>
              <a:rPr lang="en-US" dirty="0" smtClean="0"/>
            </a:br>
            <a:r>
              <a:rPr lang="en-US" dirty="0" smtClean="0"/>
              <a:t>‘gas giant’ like </a:t>
            </a:r>
            <a:br>
              <a:rPr lang="en-US" dirty="0" smtClean="0"/>
            </a:br>
            <a:r>
              <a:rPr lang="en-US" dirty="0" smtClean="0"/>
              <a:t>Jupiter, but it is</a:t>
            </a:r>
            <a:br>
              <a:rPr lang="en-US" dirty="0" smtClean="0"/>
            </a:br>
            <a:r>
              <a:rPr lang="en-US" dirty="0" smtClean="0"/>
              <a:t>famous for its ‘rings’.  </a:t>
            </a:r>
            <a:br>
              <a:rPr lang="en-US" dirty="0" smtClean="0"/>
            </a:br>
            <a:r>
              <a:rPr lang="en-US" dirty="0" smtClean="0"/>
              <a:t/>
            </a:r>
            <a:br>
              <a:rPr lang="en-US" dirty="0" smtClean="0"/>
            </a:br>
            <a:r>
              <a:rPr lang="en-US" dirty="0" smtClean="0"/>
              <a:t>The rings are made up of tiny particles of dust and ice that orbit around the planet.</a:t>
            </a:r>
            <a:br>
              <a:rPr lang="en-US" dirty="0" smtClean="0"/>
            </a:br>
            <a:r>
              <a:rPr lang="en-US" dirty="0" smtClean="0"/>
              <a:t/>
            </a:r>
            <a:br>
              <a:rPr lang="en-US" dirty="0" smtClean="0"/>
            </a:br>
            <a:r>
              <a:rPr lang="en-US" dirty="0" smtClean="0"/>
              <a:t>Saturn has 62 known moons.</a:t>
            </a:r>
            <a:endParaRPr lang="en-US" dirty="0"/>
          </a:p>
        </p:txBody>
      </p:sp>
      <p:pic>
        <p:nvPicPr>
          <p:cNvPr id="32770" name="Picture 2" descr="Related image"/>
          <p:cNvPicPr>
            <a:picLocks noChangeAspect="1" noChangeArrowheads="1"/>
          </p:cNvPicPr>
          <p:nvPr/>
        </p:nvPicPr>
        <p:blipFill>
          <a:blip r:embed="rId2" cstate="print"/>
          <a:srcRect/>
          <a:stretch>
            <a:fillRect/>
          </a:stretch>
        </p:blipFill>
        <p:spPr bwMode="auto">
          <a:xfrm>
            <a:off x="4525728" y="1524000"/>
            <a:ext cx="4465872" cy="25050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Uranus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Uranus is smaller gas giant.</a:t>
            </a:r>
            <a:br>
              <a:rPr lang="en-US" dirty="0" smtClean="0"/>
            </a:br>
            <a:r>
              <a:rPr lang="en-US" dirty="0" smtClean="0"/>
              <a:t/>
            </a:r>
            <a:br>
              <a:rPr lang="en-US" dirty="0" smtClean="0"/>
            </a:br>
            <a:r>
              <a:rPr lang="en-US" dirty="0" smtClean="0"/>
              <a:t>It is much colder than Jupiter</a:t>
            </a:r>
            <a:br>
              <a:rPr lang="en-US" dirty="0" smtClean="0"/>
            </a:br>
            <a:r>
              <a:rPr lang="en-US" dirty="0" smtClean="0"/>
              <a:t>or Saturn because it is further</a:t>
            </a:r>
            <a:br>
              <a:rPr lang="en-US" dirty="0" smtClean="0"/>
            </a:br>
            <a:r>
              <a:rPr lang="en-US" dirty="0" smtClean="0"/>
              <a:t>from  the Sun.  </a:t>
            </a:r>
            <a:br>
              <a:rPr lang="en-US" dirty="0" smtClean="0"/>
            </a:br>
            <a:r>
              <a:rPr lang="en-US" dirty="0" smtClean="0"/>
              <a:t/>
            </a:r>
            <a:br>
              <a:rPr lang="en-US" dirty="0" smtClean="0"/>
            </a:br>
            <a:r>
              <a:rPr lang="en-US" dirty="0" smtClean="0"/>
              <a:t>Its atmosphere is so cold it contains solid ammonia.</a:t>
            </a:r>
            <a:br>
              <a:rPr lang="en-US" dirty="0" smtClean="0"/>
            </a:br>
            <a:r>
              <a:rPr lang="en-US" dirty="0" smtClean="0"/>
              <a:t/>
            </a:r>
            <a:br>
              <a:rPr lang="en-US" dirty="0" smtClean="0"/>
            </a:br>
            <a:r>
              <a:rPr lang="en-US" dirty="0" smtClean="0"/>
              <a:t>It looks like a smooth blue sphere.</a:t>
            </a:r>
            <a:endParaRPr lang="en-US" dirty="0"/>
          </a:p>
        </p:txBody>
      </p:sp>
      <p:pic>
        <p:nvPicPr>
          <p:cNvPr id="33794" name="Picture 2" descr="Image result for Neptune"/>
          <p:cNvPicPr>
            <a:picLocks noChangeAspect="1" noChangeArrowheads="1"/>
          </p:cNvPicPr>
          <p:nvPr/>
        </p:nvPicPr>
        <p:blipFill>
          <a:blip r:embed="rId2" cstate="print"/>
          <a:srcRect/>
          <a:stretch>
            <a:fillRect/>
          </a:stretch>
        </p:blipFill>
        <p:spPr bwMode="auto">
          <a:xfrm>
            <a:off x="5991225" y="1495425"/>
            <a:ext cx="2924175" cy="2924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Universe is made up of billions of galaxies.</a:t>
            </a:r>
          </a:p>
          <a:p>
            <a:endParaRPr lang="en-US" dirty="0"/>
          </a:p>
          <a:p>
            <a:r>
              <a:rPr lang="en-US" dirty="0" smtClean="0"/>
              <a:t>Each single galaxy can contain billions of stars.</a:t>
            </a:r>
          </a:p>
          <a:p>
            <a:endParaRPr lang="en-US" dirty="0"/>
          </a:p>
          <a:p>
            <a:r>
              <a:rPr lang="en-US" dirty="0" smtClean="0"/>
              <a:t>The stars such as our SUN, can have planets orbiting them and planets can have moons orbiting them in turn.</a:t>
            </a:r>
          </a:p>
          <a:p>
            <a:endParaRPr lang="en-US" dirty="0"/>
          </a:p>
          <a:p>
            <a:r>
              <a:rPr lang="en-US" dirty="0" smtClean="0"/>
              <a:t>The Earth has one orbiting moon and orbits one star which we call the SUN.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Neptune</a:t>
            </a:r>
            <a:endParaRPr lang="en-US" dirty="0"/>
          </a:p>
        </p:txBody>
      </p:sp>
      <p:sp>
        <p:nvSpPr>
          <p:cNvPr id="3" name="Content Placeholder 2"/>
          <p:cNvSpPr>
            <a:spLocks noGrp="1"/>
          </p:cNvSpPr>
          <p:nvPr>
            <p:ph idx="1"/>
          </p:nvPr>
        </p:nvSpPr>
        <p:spPr/>
        <p:txBody>
          <a:bodyPr>
            <a:normAutofit lnSpcReduction="10000"/>
          </a:bodyPr>
          <a:lstStyle/>
          <a:p>
            <a:r>
              <a:rPr lang="en-US" dirty="0" smtClean="0"/>
              <a:t>Neptune is the furthest</a:t>
            </a:r>
            <a:br>
              <a:rPr lang="en-US" dirty="0" smtClean="0"/>
            </a:br>
            <a:r>
              <a:rPr lang="en-US" dirty="0" smtClean="0"/>
              <a:t>planet from the Sun</a:t>
            </a:r>
            <a:br>
              <a:rPr lang="en-US" dirty="0" smtClean="0"/>
            </a:br>
            <a:r>
              <a:rPr lang="en-US" dirty="0" smtClean="0"/>
              <a:t>and it has the coldest</a:t>
            </a:r>
            <a:br>
              <a:rPr lang="en-US" dirty="0" smtClean="0"/>
            </a:br>
            <a:r>
              <a:rPr lang="en-US" dirty="0" smtClean="0"/>
              <a:t>surface of all eight</a:t>
            </a:r>
            <a:br>
              <a:rPr lang="en-US" dirty="0" smtClean="0"/>
            </a:br>
            <a:r>
              <a:rPr lang="en-US" dirty="0" smtClean="0"/>
              <a:t>planets.  </a:t>
            </a:r>
            <a:br>
              <a:rPr lang="en-US" dirty="0" smtClean="0"/>
            </a:br>
            <a:r>
              <a:rPr lang="en-US" dirty="0" smtClean="0"/>
              <a:t/>
            </a:r>
            <a:br>
              <a:rPr lang="en-US" dirty="0" smtClean="0"/>
            </a:br>
            <a:r>
              <a:rPr lang="en-US" dirty="0" smtClean="0"/>
              <a:t>It is very similar the Uranus, but its atmosphere shows evidence of a more turbulent atmosphere, with its white ‘clouds’ and dark spots caused by storms.</a:t>
            </a:r>
            <a:endParaRPr lang="en-US" dirty="0"/>
          </a:p>
        </p:txBody>
      </p:sp>
      <p:pic>
        <p:nvPicPr>
          <p:cNvPr id="34818" name="Picture 2" descr="Related image"/>
          <p:cNvPicPr>
            <a:picLocks noChangeAspect="1" noChangeArrowheads="1"/>
          </p:cNvPicPr>
          <p:nvPr/>
        </p:nvPicPr>
        <p:blipFill>
          <a:blip r:embed="rId2" cstate="print"/>
          <a:srcRect/>
          <a:stretch>
            <a:fillRect/>
          </a:stretch>
        </p:blipFill>
        <p:spPr bwMode="auto">
          <a:xfrm>
            <a:off x="5297312" y="1371600"/>
            <a:ext cx="3237088" cy="2819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Data</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The planets in the Solar System rotate around the Sun in elliptical orbits (like slightly squashed circles).</a:t>
            </a:r>
          </a:p>
          <a:p>
            <a:endParaRPr lang="en-US" dirty="0"/>
          </a:p>
          <a:p>
            <a:r>
              <a:rPr lang="en-US" dirty="0" smtClean="0"/>
              <a:t>The time it takes a planet to travel one complete orbit around the Sun is the length of the planet’s ‘year’.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Data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Moon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moon is a </a:t>
            </a:r>
            <a:br>
              <a:rPr lang="en-US" dirty="0" smtClean="0"/>
            </a:br>
            <a:r>
              <a:rPr lang="en-US" dirty="0" smtClean="0"/>
              <a:t>non-luminous</a:t>
            </a:r>
            <a:br>
              <a:rPr lang="en-US" dirty="0" smtClean="0"/>
            </a:br>
            <a:r>
              <a:rPr lang="en-US" dirty="0" smtClean="0"/>
              <a:t>body.  It reflect</a:t>
            </a:r>
            <a:br>
              <a:rPr lang="en-US" dirty="0" smtClean="0"/>
            </a:br>
            <a:r>
              <a:rPr lang="en-US" dirty="0" smtClean="0"/>
              <a:t>light from the</a:t>
            </a:r>
            <a:br>
              <a:rPr lang="en-US" dirty="0" smtClean="0"/>
            </a:br>
            <a:r>
              <a:rPr lang="en-US" dirty="0" smtClean="0"/>
              <a:t>Sun.</a:t>
            </a:r>
            <a:br>
              <a:rPr lang="en-US" dirty="0" smtClean="0"/>
            </a:br>
            <a:r>
              <a:rPr lang="en-US" dirty="0" smtClean="0"/>
              <a:t/>
            </a:r>
            <a:br>
              <a:rPr lang="en-US" dirty="0" smtClean="0"/>
            </a:br>
            <a:r>
              <a:rPr lang="en-US" dirty="0" smtClean="0"/>
              <a:t>An eclipse of the moon occurs when the Earth is between it and the SUN (SEM).</a:t>
            </a:r>
            <a:br>
              <a:rPr lang="en-US" dirty="0" smtClean="0"/>
            </a:br>
            <a:r>
              <a:rPr lang="en-US" dirty="0" smtClean="0"/>
              <a:t/>
            </a:r>
            <a:br>
              <a:rPr lang="en-US" dirty="0" smtClean="0"/>
            </a:br>
            <a:r>
              <a:rPr lang="en-US" dirty="0" smtClean="0"/>
              <a:t>An eclipse</a:t>
            </a:r>
            <a:br>
              <a:rPr lang="en-US" dirty="0" smtClean="0"/>
            </a:br>
            <a:r>
              <a:rPr lang="en-US" dirty="0" smtClean="0"/>
              <a:t>of the moon</a:t>
            </a:r>
            <a:br>
              <a:rPr lang="en-US" dirty="0" smtClean="0"/>
            </a:br>
            <a:r>
              <a:rPr lang="en-US" dirty="0" smtClean="0"/>
              <a:t>is referred to</a:t>
            </a:r>
            <a:br>
              <a:rPr lang="en-US" dirty="0" smtClean="0"/>
            </a:br>
            <a:r>
              <a:rPr lang="en-US" dirty="0" smtClean="0"/>
              <a:t> as a lunar eclipse.</a:t>
            </a:r>
            <a:endParaRPr lang="en-US" dirty="0"/>
          </a:p>
        </p:txBody>
      </p:sp>
      <p:pic>
        <p:nvPicPr>
          <p:cNvPr id="111620" name="Picture 4" descr="Related image"/>
          <p:cNvPicPr>
            <a:picLocks noChangeAspect="1" noChangeArrowheads="1" noCrop="1"/>
          </p:cNvPicPr>
          <p:nvPr/>
        </p:nvPicPr>
        <p:blipFill>
          <a:blip r:embed="rId2" cstate="print"/>
          <a:srcRect/>
          <a:stretch>
            <a:fillRect/>
          </a:stretch>
        </p:blipFill>
        <p:spPr bwMode="auto">
          <a:xfrm>
            <a:off x="4191000" y="1447800"/>
            <a:ext cx="3810000" cy="2143125"/>
          </a:xfrm>
          <a:prstGeom prst="rect">
            <a:avLst/>
          </a:prstGeom>
          <a:noFill/>
        </p:spPr>
      </p:pic>
      <p:pic>
        <p:nvPicPr>
          <p:cNvPr id="10" name="Picture 9" descr="123scan.jpg"/>
          <p:cNvPicPr>
            <a:picLocks noChangeAspect="1"/>
          </p:cNvPicPr>
          <p:nvPr/>
        </p:nvPicPr>
        <p:blipFill>
          <a:blip r:embed="rId3" cstate="print"/>
          <a:srcRect l="41373" t="73333" r="14052" b="11111"/>
          <a:stretch>
            <a:fillRect/>
          </a:stretch>
        </p:blipFill>
        <p:spPr>
          <a:xfrm>
            <a:off x="3657599" y="4495800"/>
            <a:ext cx="5230585" cy="2362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Sun</a:t>
            </a:r>
            <a:endParaRPr lang="en-US" dirty="0"/>
          </a:p>
        </p:txBody>
      </p:sp>
      <p:sp>
        <p:nvSpPr>
          <p:cNvPr id="3" name="Content Placeholder 2"/>
          <p:cNvSpPr>
            <a:spLocks noGrp="1"/>
          </p:cNvSpPr>
          <p:nvPr>
            <p:ph idx="1"/>
          </p:nvPr>
        </p:nvSpPr>
        <p:spPr/>
        <p:txBody>
          <a:bodyPr/>
          <a:lstStyle/>
          <a:p>
            <a:r>
              <a:rPr lang="en-US" dirty="0" smtClean="0"/>
              <a:t>The Sun becomes</a:t>
            </a:r>
            <a:br>
              <a:rPr lang="en-US" dirty="0" smtClean="0"/>
            </a:br>
            <a:r>
              <a:rPr lang="en-US" dirty="0" smtClean="0"/>
              <a:t>eclipsed when the</a:t>
            </a:r>
            <a:br>
              <a:rPr lang="en-US" dirty="0" smtClean="0"/>
            </a:br>
            <a:r>
              <a:rPr lang="en-US" dirty="0" smtClean="0"/>
              <a:t>Moon passes</a:t>
            </a:r>
            <a:br>
              <a:rPr lang="en-US" dirty="0" smtClean="0"/>
            </a:br>
            <a:r>
              <a:rPr lang="en-US" dirty="0" smtClean="0"/>
              <a:t>between it and Earth</a:t>
            </a:r>
            <a:br>
              <a:rPr lang="en-US" dirty="0" smtClean="0"/>
            </a:br>
            <a:r>
              <a:rPr lang="en-US" dirty="0" smtClean="0"/>
              <a:t>(SME).</a:t>
            </a:r>
          </a:p>
          <a:p>
            <a:endParaRPr lang="en-US" dirty="0" smtClean="0"/>
          </a:p>
          <a:p>
            <a:endParaRPr lang="en-US" dirty="0"/>
          </a:p>
        </p:txBody>
      </p:sp>
      <p:pic>
        <p:nvPicPr>
          <p:cNvPr id="114690" name="Picture 2" descr="Related image"/>
          <p:cNvPicPr>
            <a:picLocks noChangeAspect="1" noChangeArrowheads="1" noCrop="1"/>
          </p:cNvPicPr>
          <p:nvPr/>
        </p:nvPicPr>
        <p:blipFill>
          <a:blip r:embed="rId2" cstate="print"/>
          <a:srcRect/>
          <a:stretch>
            <a:fillRect/>
          </a:stretch>
        </p:blipFill>
        <p:spPr bwMode="auto">
          <a:xfrm>
            <a:off x="4400550" y="1371600"/>
            <a:ext cx="4743450" cy="2647951"/>
          </a:xfrm>
          <a:prstGeom prst="rect">
            <a:avLst/>
          </a:prstGeom>
          <a:noFill/>
        </p:spPr>
      </p:pic>
      <p:pic>
        <p:nvPicPr>
          <p:cNvPr id="6" name="Picture 5" descr="1234scan.jpg"/>
          <p:cNvPicPr>
            <a:picLocks noChangeAspect="1"/>
          </p:cNvPicPr>
          <p:nvPr/>
        </p:nvPicPr>
        <p:blipFill>
          <a:blip r:embed="rId3" cstate="print"/>
          <a:srcRect l="6536" t="63333" r="15817" b="17778"/>
          <a:stretch>
            <a:fillRect/>
          </a:stretch>
        </p:blipFill>
        <p:spPr>
          <a:xfrm rot="10800000">
            <a:off x="914400" y="4207931"/>
            <a:ext cx="7207626" cy="2269068"/>
          </a:xfrm>
          <a:prstGeom prst="rect">
            <a:avLst/>
          </a:prstGeom>
          <a:scene3d>
            <a:camera prst="orthographicFront">
              <a:rot lat="0" lon="0" rev="90000"/>
            </a:camera>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The SUN is just one of the billions of stars in the galaxy called the Milky Way.</a:t>
            </a:r>
          </a:p>
          <a:p>
            <a:endParaRPr lang="en-US" dirty="0"/>
          </a:p>
          <a:p>
            <a:r>
              <a:rPr lang="en-US" dirty="0" smtClean="0"/>
              <a:t>The Milky Way is </a:t>
            </a:r>
            <a:br>
              <a:rPr lang="en-US" dirty="0" smtClean="0"/>
            </a:br>
            <a:r>
              <a:rPr lang="en-US" dirty="0" smtClean="0"/>
              <a:t>like a massive disc,</a:t>
            </a:r>
            <a:br>
              <a:rPr lang="en-US" dirty="0" smtClean="0"/>
            </a:br>
            <a:r>
              <a:rPr lang="en-US" dirty="0" smtClean="0"/>
              <a:t>spinning as it</a:t>
            </a:r>
            <a:br>
              <a:rPr lang="en-US" dirty="0" smtClean="0"/>
            </a:br>
            <a:r>
              <a:rPr lang="en-US" dirty="0" smtClean="0"/>
              <a:t>travels through</a:t>
            </a:r>
            <a:br>
              <a:rPr lang="en-US" dirty="0" smtClean="0"/>
            </a:br>
            <a:r>
              <a:rPr lang="en-US" dirty="0" smtClean="0"/>
              <a:t>space, with four</a:t>
            </a:r>
            <a:br>
              <a:rPr lang="en-US" dirty="0" smtClean="0"/>
            </a:br>
            <a:r>
              <a:rPr lang="en-US" dirty="0" smtClean="0"/>
              <a:t>arms spiraling</a:t>
            </a:r>
            <a:br>
              <a:rPr lang="en-US" dirty="0" smtClean="0"/>
            </a:br>
            <a:r>
              <a:rPr lang="en-US" dirty="0" smtClean="0"/>
              <a:t>out from its centre.</a:t>
            </a:r>
            <a:endParaRPr lang="en-US" dirty="0"/>
          </a:p>
        </p:txBody>
      </p:sp>
      <p:pic>
        <p:nvPicPr>
          <p:cNvPr id="2050" name="Picture 2" descr="Image result for milky way gif"/>
          <p:cNvPicPr>
            <a:picLocks noChangeAspect="1" noChangeArrowheads="1" noCrop="1"/>
          </p:cNvPicPr>
          <p:nvPr/>
        </p:nvPicPr>
        <p:blipFill>
          <a:blip r:embed="rId2" cstate="print"/>
          <a:srcRect/>
          <a:stretch>
            <a:fillRect/>
          </a:stretch>
        </p:blipFill>
        <p:spPr bwMode="auto">
          <a:xfrm>
            <a:off x="4200144" y="3276600"/>
            <a:ext cx="4905756" cy="2762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Earth and our Solar System are a tiny part of one of these arms.</a:t>
            </a:r>
          </a:p>
          <a:p>
            <a:endParaRPr lang="en-US" dirty="0"/>
          </a:p>
          <a:p>
            <a:r>
              <a:rPr lang="en-US" dirty="0" smtClean="0"/>
              <a:t>The Milky Way is so large that it takes light about 100,000 years to travel right across it and it is just ONE of billions of OTHER galaxies in the Universe.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Human exploration of space started in the late 1950s with the first manned rocket sent into orbit around the Earth.</a:t>
            </a:r>
            <a:br>
              <a:rPr lang="en-US" dirty="0" smtClean="0"/>
            </a:br>
            <a:endParaRPr lang="en-US" dirty="0" smtClean="0"/>
          </a:p>
        </p:txBody>
      </p:sp>
      <p:pic>
        <p:nvPicPr>
          <p:cNvPr id="11266" name="Picture 2" descr="Image result for space shuttle gif"/>
          <p:cNvPicPr>
            <a:picLocks noChangeAspect="1" noChangeArrowheads="1" noCrop="1"/>
          </p:cNvPicPr>
          <p:nvPr/>
        </p:nvPicPr>
        <p:blipFill>
          <a:blip r:embed="rId2" cstate="print"/>
          <a:srcRect/>
          <a:stretch>
            <a:fillRect/>
          </a:stretch>
        </p:blipFill>
        <p:spPr bwMode="auto">
          <a:xfrm>
            <a:off x="1521041" y="3200400"/>
            <a:ext cx="6327559"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first men landed on the Moon in 1969 followed in 1981 by the first launch of the space shuttle STS-1 (a spacecraft that could land back on Earth on a runway, like an </a:t>
            </a:r>
            <a:r>
              <a:rPr lang="en-US" dirty="0" err="1" smtClean="0"/>
              <a:t>aeroplane</a:t>
            </a:r>
            <a:r>
              <a:rPr lang="en-US" dirty="0" smtClean="0"/>
              <a:t>).</a:t>
            </a:r>
            <a:br>
              <a:rPr lang="en-US" dirty="0" smtClean="0"/>
            </a:br>
            <a:r>
              <a:rPr lang="en-US" dirty="0" smtClean="0"/>
              <a:t/>
            </a:r>
            <a:br>
              <a:rPr lang="en-US" dirty="0" smtClean="0"/>
            </a:br>
            <a:r>
              <a:rPr lang="en-US" dirty="0" smtClean="0"/>
              <a:t>The space shuttle was able to take men to and from a space station that constantly orbits the Earth.</a:t>
            </a:r>
            <a:br>
              <a:rPr lang="en-US" dirty="0" smtClean="0"/>
            </a:br>
            <a:r>
              <a:rPr lang="en-US" dirty="0" smtClean="0"/>
              <a:t/>
            </a:r>
            <a:br>
              <a:rPr lang="en-US" dirty="0" smtClean="0"/>
            </a:br>
            <a:r>
              <a:rPr lang="en-US" dirty="0" smtClean="0"/>
              <a:t>Scientists can conduct experiments that can only be carried out in the weightless conditions on the space station.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p:txBody>
          <a:bodyPr/>
          <a:lstStyle/>
          <a:p>
            <a:r>
              <a:rPr lang="en-US" dirty="0" smtClean="0"/>
              <a:t>There have been no manned space flights to other planets, but there have been many unmanned spacecraft sent to other planets and beyond.</a:t>
            </a:r>
            <a:br>
              <a:rPr lang="en-US" dirty="0" smtClean="0"/>
            </a:br>
            <a:r>
              <a:rPr lang="en-US" dirty="0" smtClean="0"/>
              <a:t/>
            </a:r>
            <a:br>
              <a:rPr lang="en-US" dirty="0" smtClean="0"/>
            </a:br>
            <a:r>
              <a:rPr lang="en-US" dirty="0" smtClean="0"/>
              <a:t>These ‘probes’ are loaded with sensors and analytical instruments to send back data to Earth.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In the 2014 Rosetta mission, a probe was actually landed on the surface of a comet.</a:t>
            </a:r>
            <a:br>
              <a:rPr lang="en-US" dirty="0" smtClean="0"/>
            </a:br>
            <a:r>
              <a:rPr lang="en-US" dirty="0" smtClean="0"/>
              <a:t/>
            </a:r>
            <a:br>
              <a:rPr lang="en-US" dirty="0" smtClean="0"/>
            </a:br>
            <a:r>
              <a:rPr lang="en-US" dirty="0" smtClean="0"/>
              <a:t>Scientists can collect data from these unmanned flights that would be impossible to gather from Earth.</a:t>
            </a:r>
          </a:p>
          <a:p>
            <a:endParaRPr lang="en-US" dirty="0"/>
          </a:p>
          <a:p>
            <a:r>
              <a:rPr lang="en-US" dirty="0" smtClean="0"/>
              <a:t>Human exploration of space is expensive to fund, but has resulted in many new scientific discoveries.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The Solar System</a:t>
            </a:r>
            <a:endParaRPr lang="en-US" dirty="0"/>
          </a:p>
        </p:txBody>
      </p:sp>
      <p:sp>
        <p:nvSpPr>
          <p:cNvPr id="3" name="Subtitle 2"/>
          <p:cNvSpPr>
            <a:spLocks noGrp="1"/>
          </p:cNvSpPr>
          <p:nvPr>
            <p:ph type="subTitle" idx="1"/>
          </p:nvPr>
        </p:nvSpPr>
        <p:spPr/>
        <p:txBody>
          <a:bodyPr/>
          <a:lstStyle/>
          <a:p>
            <a:endParaRPr lang="en-US"/>
          </a:p>
        </p:txBody>
      </p:sp>
      <p:pic>
        <p:nvPicPr>
          <p:cNvPr id="12290" name="Picture 2" descr="Related image"/>
          <p:cNvPicPr>
            <a:picLocks noChangeAspect="1" noChangeArrowheads="1" noCrop="1"/>
          </p:cNvPicPr>
          <p:nvPr/>
        </p:nvPicPr>
        <p:blipFill>
          <a:blip r:embed="rId2" cstate="print"/>
          <a:srcRect/>
          <a:stretch>
            <a:fillRect/>
          </a:stretch>
        </p:blipFill>
        <p:spPr bwMode="auto">
          <a:xfrm>
            <a:off x="304800" y="1435746"/>
            <a:ext cx="8558285" cy="54222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6155</TotalTime>
  <Words>458</Words>
  <Application>Microsoft Office PowerPoint</Application>
  <PresentationFormat>On-screen Show (4:3)</PresentationFormat>
  <Paragraphs>63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Earth’s Place in the Universe</vt:lpstr>
      <vt:lpstr>The Universe and our Solar System Our place in the Universe</vt:lpstr>
      <vt:lpstr>The Universe and our Solar System Our place in the Universe</vt:lpstr>
      <vt:lpstr>The Universe and our Solar System Our place in the Universe</vt:lpstr>
      <vt:lpstr>Exploring Space</vt:lpstr>
      <vt:lpstr>Exploring Space</vt:lpstr>
      <vt:lpstr>Exploring Space</vt:lpstr>
      <vt:lpstr>Exploring Space</vt:lpstr>
      <vt:lpstr>The Solar System</vt:lpstr>
      <vt:lpstr>General Information</vt:lpstr>
      <vt:lpstr>The Planets THE INNER PLANETS</vt:lpstr>
      <vt:lpstr>The Inner Planets Mercury</vt:lpstr>
      <vt:lpstr>The Inner Planets Venus</vt:lpstr>
      <vt:lpstr>The Inner Planets Earth</vt:lpstr>
      <vt:lpstr>The Inner Planets Mars</vt:lpstr>
      <vt:lpstr>The Outer Planets</vt:lpstr>
      <vt:lpstr>The Outer Planets Jupiter</vt:lpstr>
      <vt:lpstr>The Outer Planets Saturn</vt:lpstr>
      <vt:lpstr>The Outer Planets Uranus</vt:lpstr>
      <vt:lpstr>The Outer Planets Neptune</vt:lpstr>
      <vt:lpstr>Planetary Data</vt:lpstr>
      <vt:lpstr>Planetary Data</vt:lpstr>
      <vt:lpstr>Eclipse of the Moon</vt:lpstr>
      <vt:lpstr>Eclipse of the Sun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Place in the Universe</dc:title>
  <dc:creator>Samantha</dc:creator>
  <cp:lastModifiedBy>Samantha</cp:lastModifiedBy>
  <cp:revision>4</cp:revision>
  <dcterms:created xsi:type="dcterms:W3CDTF">2018-10-19T12:40:25Z</dcterms:created>
  <dcterms:modified xsi:type="dcterms:W3CDTF">2018-10-23T19:16:01Z</dcterms:modified>
</cp:coreProperties>
</file>