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 id="260" r:id="rId8"/>
    <p:sldId id="261" r:id="rId9"/>
    <p:sldId id="265" r:id="rId10"/>
    <p:sldId id="262" r:id="rId11"/>
    <p:sldId id="263" r:id="rId12"/>
    <p:sldId id="264" r:id="rId13"/>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8686800" cy="1470025"/>
          </a:xfrm>
        </p:spPr>
        <p:txBody>
          <a:bodyPr>
            <a:noAutofit/>
          </a:bodyPr>
          <a:lstStyle>
            <a:lvl1pPr>
              <a:defRPr sz="4800">
                <a:latin typeface="Harrington" pitchFamily="82"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304800" y="2971800"/>
            <a:ext cx="3657600" cy="1752600"/>
          </a:xfrm>
        </p:spPr>
        <p:txBody>
          <a:bodyPr>
            <a:normAutofit/>
          </a:bodyPr>
          <a:lstStyle>
            <a:lvl1pPr marL="0" indent="0" algn="ctr">
              <a:buNone/>
              <a:defRPr sz="2400">
                <a:solidFill>
                  <a:schemeClr val="tx1">
                    <a:tint val="75000"/>
                  </a:schemeClr>
                </a:solidFill>
                <a:latin typeface="Felix Titling"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D12EC1-B2A7-454A-90A4-47B8927D398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dirty="0" smtClean="0"/>
              <a:t>A. Ronshausen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12EC1-B2A7-454A-90A4-47B8927D398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12EC1-B2A7-454A-90A4-47B8927D398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5400">
                <a:latin typeface="Freestyle Script" pitchFamily="66"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12EC1-B2A7-454A-90A4-47B8927D398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lvl1pPr>
          </a:lstStyle>
          <a:p>
            <a:r>
              <a:rPr lang="en-US" dirty="0" smtClean="0"/>
              <a:t>A. Ronshausen</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cstate="print">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4406900"/>
            <a:ext cx="8494713" cy="1362075"/>
          </a:xfrm>
        </p:spPr>
        <p:txBody>
          <a:bodyPr anchor="t">
            <a:normAutofit/>
          </a:bodyPr>
          <a:lstStyle>
            <a:lvl1pPr algn="l">
              <a:defRPr sz="4000" b="1" cap="all">
                <a:latin typeface="Gigi" pitchFamily="82"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0" y="2906713"/>
            <a:ext cx="8494713" cy="1500187"/>
          </a:xfrm>
        </p:spPr>
        <p:txBody>
          <a:bodyPr anchor="b"/>
          <a:lstStyle>
            <a:lvl1pPr marL="0" indent="0">
              <a:buNone/>
              <a:defRPr sz="2000">
                <a:solidFill>
                  <a:schemeClr val="accent3">
                    <a:lumMod val="40000"/>
                    <a:lumOff val="60000"/>
                  </a:schemeClr>
                </a:solidFill>
                <a:latin typeface="Calligraph421 BT" pitchFamily="66"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D12EC1-B2A7-454A-90A4-47B8927D3989}" type="datetimeFigureOut">
              <a:rPr lang="en-US" smtClean="0"/>
              <a:pPr/>
              <a:t>3/23/2018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lvl1pPr>
          </a:lstStyle>
          <a:p>
            <a:r>
              <a:rPr lang="en-US" dirty="0" smtClean="0"/>
              <a:t>A. Ronshausen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D12EC1-B2A7-454A-90A4-47B8927D398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D12EC1-B2A7-454A-90A4-47B8927D3989}" type="datetimeFigureOut">
              <a:rPr lang="en-US" smtClean="0"/>
              <a:pPr/>
              <a:t>3/23/2018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D12EC1-B2A7-454A-90A4-47B8927D3989}" type="datetimeFigureOut">
              <a:rPr lang="en-US" smtClean="0"/>
              <a:pPr/>
              <a:t>3/23/2018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2EC1-B2A7-454A-90A4-47B8927D3989}" type="datetimeFigureOut">
              <a:rPr lang="en-US" smtClean="0"/>
              <a:pPr/>
              <a:t>3/23/2018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12EC1-B2A7-454A-90A4-47B8927D398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12EC1-B2A7-454A-90A4-47B8927D3989}" type="datetimeFigureOut">
              <a:rPr lang="en-US" smtClean="0"/>
              <a:pPr/>
              <a:t>3/23/2018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916E6D-03C6-4AA4-AB42-86A2F1A64E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12EC1-B2A7-454A-90A4-47B8927D3989}" type="datetimeFigureOut">
              <a:rPr lang="en-US" smtClean="0"/>
              <a:pPr/>
              <a:t>3/23/2018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916E6D-03C6-4AA4-AB42-86A2F1A64E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KBYG - Final Logo.jpg"/>
          <p:cNvPicPr>
            <a:picLocks noChangeAspect="1"/>
          </p:cNvPicPr>
          <p:nvPr/>
        </p:nvPicPr>
        <p:blipFill>
          <a:blip r:embed="rId2" cstate="print"/>
          <a:stretch>
            <a:fillRect/>
          </a:stretch>
        </p:blipFill>
        <p:spPr>
          <a:xfrm>
            <a:off x="7239000" y="0"/>
            <a:ext cx="1905000" cy="533400"/>
          </a:xfrm>
          <a:prstGeom prst="rect">
            <a:avLst/>
          </a:prstGeom>
        </p:spPr>
      </p:pic>
      <p:sp>
        <p:nvSpPr>
          <p:cNvPr id="2" name="Title 1"/>
          <p:cNvSpPr>
            <a:spLocks noGrp="1"/>
          </p:cNvSpPr>
          <p:nvPr>
            <p:ph type="ctrTitle"/>
          </p:nvPr>
        </p:nvSpPr>
        <p:spPr>
          <a:xfrm>
            <a:off x="-1066800" y="457200"/>
            <a:ext cx="8686800" cy="1470025"/>
          </a:xfrm>
        </p:spPr>
        <p:txBody>
          <a:bodyPr/>
          <a:lstStyle/>
          <a:p>
            <a:r>
              <a:rPr lang="hy-AM" dirty="0" smtClean="0"/>
              <a:t>Introducing Electrolysis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077200" cy="6248400"/>
          </a:xfrm>
        </p:spPr>
        <p:txBody>
          <a:bodyPr>
            <a:normAutofit lnSpcReduction="10000"/>
          </a:bodyPr>
          <a:lstStyle/>
          <a:p>
            <a:r>
              <a:rPr lang="hy-AM" sz="1400" dirty="0" smtClean="0"/>
              <a:t>Electrical Conductivity can be used to divide matter into 3 distinct groups:</a:t>
            </a:r>
            <a:br>
              <a:rPr lang="hy-AM" sz="1400" dirty="0" smtClean="0"/>
            </a:br>
            <a:r>
              <a:rPr lang="hy-AM" sz="1400" u="sng" dirty="0" smtClean="0"/>
              <a:t>Electrical Conductors</a:t>
            </a:r>
            <a:br>
              <a:rPr lang="hy-AM" sz="1400" u="sng" dirty="0" smtClean="0"/>
            </a:br>
            <a:r>
              <a:rPr lang="hy-AM" sz="1400" u="sng" dirty="0" smtClean="0"/>
              <a:t>Non-conductors</a:t>
            </a:r>
            <a:r>
              <a:rPr lang="hy-AM" sz="1400" dirty="0" smtClean="0"/>
              <a:t> and </a:t>
            </a:r>
            <a:br>
              <a:rPr lang="hy-AM" sz="1400" dirty="0" smtClean="0"/>
            </a:br>
            <a:r>
              <a:rPr lang="hy-AM" sz="1400" u="sng" dirty="0" smtClean="0"/>
              <a:t>Semi-conductors</a:t>
            </a:r>
            <a:br>
              <a:rPr lang="hy-AM" sz="1400" u="sng" dirty="0" smtClean="0"/>
            </a:br>
            <a:r>
              <a:rPr lang="hy-AM" sz="1400" dirty="0" smtClean="0"/>
              <a:t/>
            </a:r>
            <a:br>
              <a:rPr lang="hy-AM" sz="1400" dirty="0" smtClean="0"/>
            </a:br>
            <a:r>
              <a:rPr lang="hy-AM" sz="1400" b="1" dirty="0" smtClean="0"/>
              <a:t>Can you give examples and descriptions of each?</a:t>
            </a:r>
          </a:p>
          <a:p>
            <a:endParaRPr lang="hy-AM" sz="1400" dirty="0" smtClean="0"/>
          </a:p>
          <a:p>
            <a:endParaRPr lang="hy-AM" sz="1400" dirty="0" smtClean="0"/>
          </a:p>
          <a:p>
            <a:endParaRPr lang="hy-AM" sz="1400" dirty="0" smtClean="0"/>
          </a:p>
          <a:p>
            <a:endParaRPr lang="hy-AM" sz="1400" dirty="0" smtClean="0"/>
          </a:p>
          <a:p>
            <a:r>
              <a:rPr lang="hy-AM" sz="1400" dirty="0" smtClean="0"/>
              <a:t>Electrical conductors can be divided into:</a:t>
            </a:r>
            <a:br>
              <a:rPr lang="hy-AM" sz="1400" dirty="0" smtClean="0"/>
            </a:br>
            <a:r>
              <a:rPr lang="hy-AM" sz="1400" dirty="0" smtClean="0"/>
              <a:t/>
            </a:r>
            <a:br>
              <a:rPr lang="hy-AM" sz="1400" dirty="0" smtClean="0"/>
            </a:br>
            <a:r>
              <a:rPr lang="hy-AM" sz="1400" dirty="0" smtClean="0"/>
              <a:t>Metals</a:t>
            </a:r>
            <a:r>
              <a:rPr lang="en-US" sz="1400" dirty="0" smtClean="0"/>
              <a:t/>
            </a:r>
            <a:br>
              <a:rPr lang="en-US" sz="1400" dirty="0" smtClean="0"/>
            </a:br>
            <a:r>
              <a:rPr lang="en-US" sz="1400" dirty="0" smtClean="0"/>
              <a:t>G</a:t>
            </a:r>
            <a:r>
              <a:rPr lang="hy-AM" sz="1400" dirty="0" smtClean="0"/>
              <a:t>raphite</a:t>
            </a:r>
            <a:r>
              <a:rPr lang="en-US" sz="1400" dirty="0" smtClean="0"/>
              <a:t> &amp;</a:t>
            </a:r>
            <a:r>
              <a:rPr lang="hy-AM" sz="1400" dirty="0" smtClean="0"/>
              <a:t/>
            </a:r>
            <a:br>
              <a:rPr lang="hy-AM" sz="1400" dirty="0" smtClean="0"/>
            </a:br>
            <a:r>
              <a:rPr lang="hy-AM" sz="1400" dirty="0" smtClean="0"/>
              <a:t>Electrolytes</a:t>
            </a:r>
            <a:br>
              <a:rPr lang="hy-AM" sz="1400" dirty="0" smtClean="0"/>
            </a:br>
            <a:r>
              <a:rPr lang="hy-AM" sz="1400" dirty="0" smtClean="0"/>
              <a:t/>
            </a:r>
            <a:br>
              <a:rPr lang="hy-AM" sz="1400" dirty="0" smtClean="0"/>
            </a:br>
            <a:r>
              <a:rPr lang="hy-AM" sz="1400" b="1" dirty="0" smtClean="0"/>
              <a:t>How are the above groups able to conduct electricity?</a:t>
            </a:r>
          </a:p>
          <a:p>
            <a:endParaRPr lang="hy-AM" sz="1400" dirty="0" smtClean="0"/>
          </a:p>
          <a:p>
            <a:r>
              <a:rPr lang="hy-AM" sz="1400" dirty="0" smtClean="0"/>
              <a:t>Solid ionic compounds like sodium chloride, NaCl, do not conduct an electrical current.  </a:t>
            </a:r>
            <a:r>
              <a:rPr lang="hy-AM" sz="1400" b="1" dirty="0" smtClean="0"/>
              <a:t>Why is this so and how may they be able to conduct electricity?</a:t>
            </a:r>
          </a:p>
          <a:p>
            <a:endParaRPr lang="hy-AM" sz="1400" dirty="0" smtClean="0"/>
          </a:p>
          <a:p>
            <a:endParaRPr lang="hy-AM" sz="1400" dirty="0" smtClean="0"/>
          </a:p>
          <a:p>
            <a:r>
              <a:rPr lang="hy-AM" sz="1400" dirty="0" smtClean="0"/>
              <a:t>Electrolytes are divided into two groups based on their extent of ionization:</a:t>
            </a:r>
            <a:br>
              <a:rPr lang="hy-AM" sz="1400" dirty="0" smtClean="0"/>
            </a:br>
            <a:r>
              <a:rPr lang="hy-AM" sz="1400" u="sng" dirty="0" smtClean="0"/>
              <a:t>Strong Electrolytes</a:t>
            </a:r>
            <a:r>
              <a:rPr lang="hy-AM" sz="1400" dirty="0" smtClean="0"/>
              <a:t> and</a:t>
            </a:r>
            <a:br>
              <a:rPr lang="hy-AM" sz="1400" dirty="0" smtClean="0"/>
            </a:br>
            <a:r>
              <a:rPr lang="hy-AM" sz="1400" u="sng" dirty="0" smtClean="0"/>
              <a:t>Weak Electrolytes</a:t>
            </a:r>
            <a:br>
              <a:rPr lang="hy-AM" sz="1400" u="sng" dirty="0" smtClean="0"/>
            </a:br>
            <a:r>
              <a:rPr lang="hy-AM" sz="1400" dirty="0" smtClean="0"/>
              <a:t/>
            </a:r>
            <a:br>
              <a:rPr lang="hy-AM" sz="1400" dirty="0" smtClean="0"/>
            </a:br>
            <a:r>
              <a:rPr lang="hy-AM" sz="1400" b="1" dirty="0" smtClean="0"/>
              <a:t>How would you define both types of electrolytes.</a:t>
            </a:r>
          </a:p>
          <a:p>
            <a:endParaRPr lang="hy-AM"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normAutofit/>
          </a:bodyPr>
          <a:lstStyle/>
          <a:p>
            <a:r>
              <a:rPr lang="hy-AM" sz="1400" dirty="0" smtClean="0"/>
              <a:t>The following points should be noted about conduction in metals:</a:t>
            </a:r>
          </a:p>
          <a:p>
            <a:pPr>
              <a:buFont typeface="+mj-lt"/>
              <a:buAutoNum type="arabicPeriod"/>
            </a:pPr>
            <a:r>
              <a:rPr lang="en-US" sz="1400" dirty="0" smtClean="0"/>
              <a:t>T</a:t>
            </a:r>
            <a:r>
              <a:rPr lang="hy-AM" sz="1400" dirty="0" smtClean="0"/>
              <a:t>here is no net gain or loss of electrons</a:t>
            </a:r>
          </a:p>
          <a:p>
            <a:pPr>
              <a:buFont typeface="+mj-lt"/>
              <a:buAutoNum type="arabicPeriod"/>
            </a:pPr>
            <a:r>
              <a:rPr lang="en-US" sz="1400" dirty="0" smtClean="0"/>
              <a:t>E</a:t>
            </a:r>
            <a:r>
              <a:rPr lang="hy-AM" sz="1400" dirty="0" smtClean="0"/>
              <a:t>lectrons leave one end at the same rate as they enter the other</a:t>
            </a:r>
          </a:p>
          <a:p>
            <a:pPr>
              <a:buFont typeface="+mj-lt"/>
              <a:buAutoNum type="arabicPeriod"/>
            </a:pPr>
            <a:r>
              <a:rPr lang="hy-AM" sz="1400" dirty="0" smtClean="0"/>
              <a:t>No chemical reactions occur</a:t>
            </a:r>
          </a:p>
          <a:p>
            <a:pPr>
              <a:buFont typeface="+mj-lt"/>
              <a:buAutoNum type="arabicPeriod"/>
            </a:pPr>
            <a:r>
              <a:rPr lang="hy-AM" sz="1400" dirty="0" smtClean="0"/>
              <a:t>Conduction is instantaneous and takes place at the speed of light</a:t>
            </a:r>
            <a:br>
              <a:rPr lang="hy-AM" sz="1400" dirty="0" smtClean="0"/>
            </a:br>
            <a:r>
              <a:rPr lang="hy-AM" sz="1400" dirty="0" smtClean="0"/>
              <a:t/>
            </a:r>
            <a:br>
              <a:rPr lang="hy-AM" sz="1400" dirty="0" smtClean="0"/>
            </a:br>
            <a:r>
              <a:rPr lang="hy-AM" sz="1400" b="1" dirty="0" smtClean="0"/>
              <a:t>What is the speed of light?</a:t>
            </a:r>
          </a:p>
          <a:p>
            <a:pPr>
              <a:buFont typeface="+mj-lt"/>
              <a:buAutoNum type="arabicPeriod"/>
            </a:pPr>
            <a:endParaRPr lang="hy-AM" sz="1400" dirty="0" smtClean="0"/>
          </a:p>
          <a:p>
            <a:r>
              <a:rPr lang="hy-AM" sz="1400" b="1" dirty="0" smtClean="0"/>
              <a:t>Can you present a definition for electrolysis?</a:t>
            </a:r>
          </a:p>
          <a:p>
            <a:endParaRPr lang="hy-AM" sz="1400" dirty="0" smtClean="0"/>
          </a:p>
          <a:p>
            <a:endParaRPr lang="hy-AM" sz="1400" dirty="0" smtClean="0"/>
          </a:p>
          <a:p>
            <a:endParaRPr lang="hy-AM" sz="1400" dirty="0" smtClean="0"/>
          </a:p>
          <a:p>
            <a:r>
              <a:rPr lang="hy-AM" sz="1400" dirty="0" smtClean="0"/>
              <a:t>Molten and aqueous ionic compounds, as well as aqueous solutions of some polar compounds, conduct electricity and are decomposed by the current.  This decomposition of an electrolyte by an electric current is known as electrolysis.</a:t>
            </a:r>
          </a:p>
          <a:p>
            <a:endParaRPr lang="hy-AM" sz="1400" dirty="0" smtClean="0"/>
          </a:p>
          <a:p>
            <a:r>
              <a:rPr lang="hy-AM" sz="1400" dirty="0" smtClean="0"/>
              <a:t>An electrolytic cell is the apparatus used to carry out electrolysis.  </a:t>
            </a:r>
            <a:r>
              <a:rPr lang="hy-AM" sz="1400" b="1" dirty="0" smtClean="0"/>
              <a:t>Can you draw a standard one for me please?</a:t>
            </a:r>
          </a:p>
          <a:p>
            <a:pPr>
              <a:buFont typeface="+mj-lt"/>
              <a:buAutoNum type="arabicPeriod"/>
            </a:pPr>
            <a:endParaRPr lang="hy-AM" sz="1400" dirty="0" smtClean="0"/>
          </a:p>
          <a:p>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endParaRPr lang="hy-AM" sz="1400" dirty="0" smtClean="0"/>
          </a:p>
          <a:p>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a:bodyPr>
          <a:lstStyle/>
          <a:p>
            <a:r>
              <a:rPr lang="hy-AM" sz="1400" dirty="0" smtClean="0"/>
              <a:t>The electrodes are the points at which the current enters and leaves the electrolyte and are made of either graphite or metal.  </a:t>
            </a:r>
            <a:r>
              <a:rPr lang="hy-AM" sz="1400" b="1" dirty="0" smtClean="0"/>
              <a:t> What are the names of the positive and negative electrode?</a:t>
            </a:r>
          </a:p>
          <a:p>
            <a:endParaRPr lang="hy-AM" sz="1400" dirty="0" smtClean="0"/>
          </a:p>
          <a:p>
            <a:r>
              <a:rPr lang="hy-AM" sz="1400" dirty="0" smtClean="0"/>
              <a:t>Electrons from the battery are supplied to the cathode and are removed from the anode.  During electrolysis cations move towards the cathode and anions move towards the anode.</a:t>
            </a:r>
          </a:p>
          <a:p>
            <a:endParaRPr lang="hy-AM" sz="1400" dirty="0" smtClean="0"/>
          </a:p>
          <a:p>
            <a:r>
              <a:rPr lang="hy-AM" sz="1400" dirty="0" smtClean="0"/>
              <a:t>Electrodes may be inert or active.  </a:t>
            </a:r>
            <a:r>
              <a:rPr lang="hy-AM" sz="1400" b="1" dirty="0" smtClean="0"/>
              <a:t>What does this mean?</a:t>
            </a:r>
          </a:p>
          <a:p>
            <a:endParaRPr lang="hy-AM" sz="1400" dirty="0" smtClean="0"/>
          </a:p>
          <a:p>
            <a:endParaRPr lang="hy-AM" sz="1400" dirty="0" smtClean="0"/>
          </a:p>
          <a:p>
            <a:r>
              <a:rPr lang="hy-AM" sz="1400" dirty="0" smtClean="0"/>
              <a:t>During electrolysis cations move towards the cathode and accept electrons whereas anions move towards the anode and give up electrons.</a:t>
            </a:r>
          </a:p>
          <a:p>
            <a:endParaRPr lang="hy-AM" sz="1400" dirty="0" smtClean="0"/>
          </a:p>
          <a:p>
            <a:r>
              <a:rPr lang="hy-AM" sz="1400" dirty="0" smtClean="0"/>
              <a:t>Using the above statement as a guide at which electrode does oxidation and reduction take place.</a:t>
            </a:r>
          </a:p>
          <a:p>
            <a:endParaRPr lang="hy-AM" sz="1400" dirty="0" smtClean="0"/>
          </a:p>
          <a:p>
            <a:endParaRPr lang="hy-AM" sz="1400" dirty="0" smtClean="0"/>
          </a:p>
          <a:p>
            <a:endParaRPr lang="hy-AM" sz="1400" dirty="0" smtClean="0"/>
          </a:p>
          <a:p>
            <a:endParaRPr lang="hy-AM" sz="1400" dirty="0" smtClean="0"/>
          </a:p>
          <a:p>
            <a:r>
              <a:rPr lang="hy-AM" sz="1400" b="1" dirty="0" smtClean="0"/>
              <a:t>Remember, </a:t>
            </a:r>
            <a:r>
              <a:rPr lang="hy-AM" sz="1400" b="1" u="sng" dirty="0" smtClean="0"/>
              <a:t>oxidation</a:t>
            </a:r>
            <a:r>
              <a:rPr lang="hy-AM" sz="1400" b="1" dirty="0" smtClean="0"/>
              <a:t> is the loss of electrons</a:t>
            </a:r>
            <a:r>
              <a:rPr lang="hy-AM" sz="1400" dirty="0" smtClean="0"/>
              <a:t> ::  X</a:t>
            </a:r>
            <a:r>
              <a:rPr lang="hy-AM" sz="1400" baseline="30000" dirty="0" smtClean="0"/>
              <a:t>n</a:t>
            </a:r>
            <a:r>
              <a:rPr lang="en-US" sz="1400" baseline="30000" dirty="0" smtClean="0"/>
              <a:t>+</a:t>
            </a:r>
            <a:r>
              <a:rPr lang="hy-AM" sz="1400" dirty="0" smtClean="0"/>
              <a:t>  -  ne</a:t>
            </a:r>
            <a:r>
              <a:rPr lang="hy-AM" sz="1400" baseline="30000" dirty="0" smtClean="0"/>
              <a:t>-</a:t>
            </a:r>
            <a:r>
              <a:rPr lang="hy-AM" sz="1400" dirty="0" smtClean="0"/>
              <a:t>  </a:t>
            </a:r>
            <a:r>
              <a:rPr lang="hy-AM" sz="1400" dirty="0" smtClean="0">
                <a:sym typeface="Wingdings" pitchFamily="2" charset="2"/>
              </a:rPr>
              <a:t> X</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t>and </a:t>
            </a:r>
            <a:r>
              <a:rPr lang="hy-AM" sz="1400" b="1" dirty="0" smtClean="0"/>
              <a:t>reduction is the </a:t>
            </a:r>
            <a:r>
              <a:rPr lang="hy-AM" sz="1400" b="1" u="sng" dirty="0" smtClean="0"/>
              <a:t>gain</a:t>
            </a:r>
            <a:r>
              <a:rPr lang="hy-AM" sz="1400" b="1" dirty="0" smtClean="0"/>
              <a:t> of electrons</a:t>
            </a:r>
            <a:r>
              <a:rPr lang="hy-AM" sz="1400" dirty="0" smtClean="0"/>
              <a:t>::  M</a:t>
            </a:r>
            <a:r>
              <a:rPr lang="hy-AM" sz="1400" baseline="30000" dirty="0" smtClean="0"/>
              <a:t>n-</a:t>
            </a:r>
            <a:r>
              <a:rPr lang="hy-AM" sz="1400" dirty="0" smtClean="0"/>
              <a:t>  +  ne</a:t>
            </a:r>
            <a:r>
              <a:rPr lang="hy-AM" sz="1400" baseline="30000" dirty="0" smtClean="0"/>
              <a:t>-</a:t>
            </a:r>
            <a:r>
              <a:rPr lang="hy-AM" sz="1400" dirty="0" smtClean="0"/>
              <a:t>  </a:t>
            </a:r>
            <a:r>
              <a:rPr lang="hy-AM" sz="1400" dirty="0" smtClean="0">
                <a:sym typeface="Wingdings" pitchFamily="2" charset="2"/>
              </a:rPr>
              <a:t> M</a:t>
            </a:r>
            <a:endParaRPr lang="hy-AM" sz="1400" dirty="0" smtClean="0"/>
          </a:p>
          <a:p>
            <a:endParaRPr lang="hy-AM" sz="1400" dirty="0" smtClean="0"/>
          </a:p>
          <a:p>
            <a:r>
              <a:rPr lang="hy-AM" sz="1400" dirty="0" smtClean="0"/>
              <a:t>The electrons lost at the anode enter the external circuit and re-enter the electrolytic cell at the cathode;  so that the number or electrons lost at the anode must be the same as the number gained at the cathode – otherwise we would be creating and destroying electrons!</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915400" cy="6705600"/>
          </a:xfrm>
        </p:spPr>
        <p:txBody>
          <a:bodyPr/>
          <a:lstStyle/>
          <a:p>
            <a:endParaRPr lang="hy-AM" sz="1400" dirty="0" smtClean="0"/>
          </a:p>
          <a:p>
            <a:r>
              <a:rPr lang="hy-AM" sz="1400" dirty="0" smtClean="0"/>
              <a:t>The electric current can produce the following types of chemical change:</a:t>
            </a:r>
            <a:br>
              <a:rPr lang="hy-AM" sz="1400" dirty="0" smtClean="0"/>
            </a:br>
            <a:r>
              <a:rPr lang="hy-AM" sz="1400" u="sng" dirty="0" smtClean="0"/>
              <a:t>Deposition of metals at the cathode</a:t>
            </a:r>
            <a:r>
              <a:rPr lang="hy-AM" sz="1400" dirty="0" smtClean="0"/>
              <a:t> – </a:t>
            </a:r>
            <a:r>
              <a:rPr lang="hy-AM" sz="1400" b="1" dirty="0" smtClean="0"/>
              <a:t>Why?</a:t>
            </a:r>
            <a:r>
              <a:rPr lang="hy-AM" sz="1400" dirty="0" smtClean="0"/>
              <a:t/>
            </a:r>
            <a:br>
              <a:rPr lang="hy-AM" sz="1400" dirty="0" smtClean="0"/>
            </a:br>
            <a:r>
              <a:rPr lang="en-US" sz="1400" u="sng" dirty="0" smtClean="0"/>
              <a:t>E</a:t>
            </a:r>
            <a:r>
              <a:rPr lang="hy-AM" sz="1400" u="sng" dirty="0" smtClean="0"/>
              <a:t>volution of hydrogen at the cathode</a:t>
            </a:r>
            <a:br>
              <a:rPr lang="hy-AM" sz="1400" u="sng" dirty="0" smtClean="0"/>
            </a:br>
            <a:r>
              <a:rPr lang="hy-AM" sz="1400" u="sng" dirty="0" smtClean="0"/>
              <a:t>Discharge of non-metals at the anode</a:t>
            </a:r>
            <a:r>
              <a:rPr lang="hy-AM" sz="1400" dirty="0" smtClean="0"/>
              <a:t> – </a:t>
            </a:r>
            <a:r>
              <a:rPr lang="hy-AM" sz="1400" b="1" dirty="0" smtClean="0"/>
              <a:t>Why?</a:t>
            </a:r>
            <a:r>
              <a:rPr lang="hy-AM" sz="1400" dirty="0" smtClean="0"/>
              <a:t/>
            </a:r>
            <a:br>
              <a:rPr lang="hy-AM" sz="1400" dirty="0" smtClean="0"/>
            </a:br>
            <a:r>
              <a:rPr lang="hy-AM" sz="1400" u="sng" dirty="0" smtClean="0"/>
              <a:t>Metal atoms leaving the anode and entering the solution as metal ions</a:t>
            </a:r>
          </a:p>
          <a:p>
            <a:endParaRPr lang="hy-AM" sz="1400" dirty="0" smtClean="0"/>
          </a:p>
          <a:p>
            <a:r>
              <a:rPr lang="hy-AM" sz="1400" dirty="0" smtClean="0"/>
              <a:t>Electrolyte solutions are aqueous solutions of dissociated ions.  When a molten salt like sodium chloride, NaCl, is electrolysed it becomes dissociated into Na</a:t>
            </a:r>
            <a:r>
              <a:rPr lang="hy-AM" sz="1400" baseline="30000" dirty="0" smtClean="0"/>
              <a:t>+</a:t>
            </a:r>
            <a:r>
              <a:rPr lang="hy-AM" sz="1400" dirty="0" smtClean="0"/>
              <a:t> ions and Cl</a:t>
            </a:r>
            <a:r>
              <a:rPr lang="hy-AM" sz="1400" baseline="30000" dirty="0" smtClean="0"/>
              <a:t>-</a:t>
            </a:r>
            <a:r>
              <a:rPr lang="hy-AM" sz="1400" dirty="0" smtClean="0"/>
              <a:t> ions.  However, because it is dissolved within water, H</a:t>
            </a:r>
            <a:r>
              <a:rPr lang="hy-AM" sz="1400" baseline="-25000" dirty="0" smtClean="0"/>
              <a:t>2</a:t>
            </a:r>
            <a:r>
              <a:rPr lang="hy-AM" sz="1400" dirty="0" smtClean="0"/>
              <a:t>O, to make it into an electrolyte it has other ions present within its aqueous solution as water becomes partially ionized.  </a:t>
            </a:r>
            <a:r>
              <a:rPr lang="hy-AM" sz="1400" b="1" dirty="0" smtClean="0"/>
              <a:t>Can you tell me what these ions are?</a:t>
            </a:r>
          </a:p>
          <a:p>
            <a:endParaRPr lang="hy-AM" sz="1400" dirty="0" smtClean="0"/>
          </a:p>
          <a:p>
            <a:endParaRPr lang="hy-AM" sz="1400" dirty="0" smtClean="0"/>
          </a:p>
          <a:p>
            <a:r>
              <a:rPr lang="hy-AM" sz="1400" dirty="0" smtClean="0"/>
              <a:t>Owing to the above note concerning electrolytes containing multiple ions each of the ions have preferential value based on their position within the electrochemical series or reactivity series which determines which set of ions will be distributed mainly to which </a:t>
            </a:r>
            <a:r>
              <a:rPr lang="en-US" sz="1400" dirty="0" smtClean="0"/>
              <a:t>electrode</a:t>
            </a:r>
            <a:r>
              <a:rPr lang="hy-AM" sz="1400" dirty="0" smtClean="0"/>
              <a:t>.</a:t>
            </a:r>
          </a:p>
          <a:p>
            <a:endParaRPr lang="hy-AM" sz="1400" dirty="0" smtClean="0"/>
          </a:p>
          <a:p>
            <a:r>
              <a:rPr lang="hy-AM" sz="1400" dirty="0" smtClean="0"/>
              <a:t>When more than one cation is present at the cathode, the one which is prefentially discharged is the one </a:t>
            </a:r>
            <a:r>
              <a:rPr lang="hy-AM" sz="1400" b="1" u="sng" dirty="0" smtClean="0"/>
              <a:t>lower</a:t>
            </a:r>
            <a:r>
              <a:rPr lang="hy-AM" sz="1400" dirty="0" smtClean="0"/>
              <a:t> in the reactivity series</a:t>
            </a:r>
          </a:p>
          <a:p>
            <a:endParaRPr lang="hy-AM" sz="1400" dirty="0" smtClean="0"/>
          </a:p>
          <a:p>
            <a:r>
              <a:rPr lang="hy-AM" sz="1400" dirty="0" smtClean="0"/>
              <a:t>When more than one anion is present at the anode the one which is preferentially discharged is the one </a:t>
            </a:r>
            <a:r>
              <a:rPr lang="en-US" sz="1400" b="1" u="sng" dirty="0" smtClean="0"/>
              <a:t>low</a:t>
            </a:r>
            <a:r>
              <a:rPr lang="hy-AM" sz="1400" b="1" u="sng" dirty="0" smtClean="0"/>
              <a:t>er</a:t>
            </a:r>
            <a:r>
              <a:rPr lang="hy-AM" sz="1400" dirty="0" smtClean="0"/>
              <a:t> in the reactivity series</a:t>
            </a:r>
          </a:p>
          <a:p>
            <a:endParaRPr lang="hy-AM" sz="1400" dirty="0" smtClean="0"/>
          </a:p>
          <a:p>
            <a:r>
              <a:rPr lang="hy-AM" sz="1400" b="1" u="sng" dirty="0" smtClean="0"/>
              <a:t>However there are exceptions to these general rules, particularly when the electrolyte solution is concentrated.</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Reactivity Series</a:t>
            </a:r>
            <a:endParaRPr lang="en-US" dirty="0"/>
          </a:p>
        </p:txBody>
      </p:sp>
      <p:sp>
        <p:nvSpPr>
          <p:cNvPr id="4" name="TextBox 3"/>
          <p:cNvSpPr txBox="1"/>
          <p:nvPr/>
        </p:nvSpPr>
        <p:spPr>
          <a:xfrm>
            <a:off x="884521" y="1828800"/>
            <a:ext cx="2838277" cy="3970318"/>
          </a:xfrm>
          <a:prstGeom prst="rect">
            <a:avLst/>
          </a:prstGeom>
          <a:noFill/>
        </p:spPr>
        <p:txBody>
          <a:bodyPr wrap="none" rtlCol="0">
            <a:spAutoFit/>
          </a:bodyPr>
          <a:lstStyle/>
          <a:p>
            <a:pPr algn="ctr"/>
            <a:r>
              <a:rPr lang="en-US" b="1" dirty="0" smtClean="0"/>
              <a:t>Reactivity Series for Cations</a:t>
            </a:r>
            <a:r>
              <a:rPr lang="en-US" dirty="0" smtClean="0"/>
              <a:t/>
            </a:r>
            <a:br>
              <a:rPr lang="en-US" dirty="0" smtClean="0"/>
            </a:br>
            <a:r>
              <a:rPr lang="en-US" dirty="0" smtClean="0"/>
              <a:t>K</a:t>
            </a:r>
            <a:br>
              <a:rPr lang="en-US" dirty="0" smtClean="0"/>
            </a:br>
            <a:r>
              <a:rPr lang="en-US" dirty="0" smtClean="0"/>
              <a:t>Na</a:t>
            </a:r>
            <a:br>
              <a:rPr lang="en-US" dirty="0" smtClean="0"/>
            </a:br>
            <a:r>
              <a:rPr lang="en-US" dirty="0" smtClean="0"/>
              <a:t>Ca</a:t>
            </a:r>
            <a:br>
              <a:rPr lang="en-US" dirty="0" smtClean="0"/>
            </a:br>
            <a:r>
              <a:rPr lang="en-US" dirty="0" smtClean="0"/>
              <a:t>Mg</a:t>
            </a:r>
            <a:br>
              <a:rPr lang="en-US" dirty="0" smtClean="0"/>
            </a:br>
            <a:r>
              <a:rPr lang="en-US" dirty="0" smtClean="0"/>
              <a:t>Al</a:t>
            </a:r>
            <a:br>
              <a:rPr lang="en-US" dirty="0" smtClean="0"/>
            </a:br>
            <a:r>
              <a:rPr lang="en-US" dirty="0" smtClean="0"/>
              <a:t>Zn</a:t>
            </a:r>
            <a:br>
              <a:rPr lang="en-US" dirty="0" smtClean="0"/>
            </a:br>
            <a:r>
              <a:rPr lang="en-US" dirty="0" smtClean="0"/>
              <a:t>Fe</a:t>
            </a:r>
            <a:br>
              <a:rPr lang="en-US" dirty="0" smtClean="0"/>
            </a:br>
            <a:r>
              <a:rPr lang="en-US" dirty="0" smtClean="0"/>
              <a:t>Pb</a:t>
            </a:r>
            <a:br>
              <a:rPr lang="en-US" dirty="0" smtClean="0"/>
            </a:br>
            <a:r>
              <a:rPr lang="en-US" dirty="0" smtClean="0"/>
              <a:t>H</a:t>
            </a:r>
            <a:br>
              <a:rPr lang="en-US" dirty="0" smtClean="0"/>
            </a:br>
            <a:r>
              <a:rPr lang="en-US" dirty="0" smtClean="0"/>
              <a:t>Cu</a:t>
            </a:r>
            <a:br>
              <a:rPr lang="en-US" dirty="0" smtClean="0"/>
            </a:br>
            <a:r>
              <a:rPr lang="en-US" dirty="0" smtClean="0"/>
              <a:t>Hg</a:t>
            </a:r>
            <a:br>
              <a:rPr lang="en-US" dirty="0" smtClean="0"/>
            </a:br>
            <a:r>
              <a:rPr lang="en-US" dirty="0" smtClean="0"/>
              <a:t>Ag</a:t>
            </a:r>
            <a:br>
              <a:rPr lang="en-US" dirty="0" smtClean="0"/>
            </a:br>
            <a:r>
              <a:rPr lang="en-US" dirty="0" smtClean="0"/>
              <a:t>Au</a:t>
            </a:r>
            <a:endParaRPr lang="en-US" dirty="0"/>
          </a:p>
        </p:txBody>
      </p:sp>
      <p:sp>
        <p:nvSpPr>
          <p:cNvPr id="5" name="TextBox 4"/>
          <p:cNvSpPr txBox="1"/>
          <p:nvPr/>
        </p:nvSpPr>
        <p:spPr>
          <a:xfrm>
            <a:off x="4913194" y="1828800"/>
            <a:ext cx="2787494" cy="2031325"/>
          </a:xfrm>
          <a:prstGeom prst="rect">
            <a:avLst/>
          </a:prstGeom>
          <a:noFill/>
        </p:spPr>
        <p:txBody>
          <a:bodyPr wrap="none" rtlCol="0">
            <a:spAutoFit/>
          </a:bodyPr>
          <a:lstStyle/>
          <a:p>
            <a:pPr algn="ctr"/>
            <a:r>
              <a:rPr lang="en-US" b="1" dirty="0" smtClean="0"/>
              <a:t>Reactivity Series for Anions</a:t>
            </a:r>
            <a:r>
              <a:rPr lang="en-US" dirty="0" smtClean="0"/>
              <a:t/>
            </a:r>
            <a:br>
              <a:rPr lang="en-US" dirty="0" smtClean="0"/>
            </a:br>
            <a:r>
              <a:rPr lang="en-US" dirty="0" smtClean="0"/>
              <a:t>SO</a:t>
            </a:r>
            <a:r>
              <a:rPr lang="en-US" baseline="-25000" dirty="0" smtClean="0"/>
              <a:t>4</a:t>
            </a:r>
            <a:r>
              <a:rPr lang="en-US" baseline="30000" dirty="0" smtClean="0"/>
              <a:t>2-</a:t>
            </a:r>
            <a:r>
              <a:rPr lang="en-US" dirty="0" smtClean="0"/>
              <a:t/>
            </a:r>
            <a:br>
              <a:rPr lang="en-US" dirty="0" smtClean="0"/>
            </a:br>
            <a:r>
              <a:rPr lang="en-US" dirty="0" smtClean="0"/>
              <a:t>NO</a:t>
            </a:r>
            <a:r>
              <a:rPr lang="en-US" baseline="-25000" dirty="0" smtClean="0"/>
              <a:t>3</a:t>
            </a:r>
            <a:r>
              <a:rPr lang="en-US" baseline="30000" dirty="0" smtClean="0"/>
              <a:t>-</a:t>
            </a:r>
            <a:r>
              <a:rPr lang="en-US" dirty="0" smtClean="0"/>
              <a:t/>
            </a:r>
            <a:br>
              <a:rPr lang="en-US" dirty="0" smtClean="0"/>
            </a:br>
            <a:r>
              <a:rPr lang="en-US" dirty="0" smtClean="0"/>
              <a:t>OH</a:t>
            </a:r>
            <a:r>
              <a:rPr lang="en-US" baseline="30000" dirty="0" smtClean="0"/>
              <a:t>-</a:t>
            </a:r>
            <a:r>
              <a:rPr lang="en-US" dirty="0" smtClean="0"/>
              <a:t/>
            </a:r>
            <a:br>
              <a:rPr lang="en-US" dirty="0" smtClean="0"/>
            </a:br>
            <a:r>
              <a:rPr lang="en-US" dirty="0" err="1" smtClean="0"/>
              <a:t>Cl</a:t>
            </a:r>
            <a:r>
              <a:rPr lang="en-US" baseline="30000" dirty="0" smtClean="0"/>
              <a:t>-</a:t>
            </a:r>
            <a:r>
              <a:rPr lang="en-US" dirty="0" smtClean="0"/>
              <a:t/>
            </a:r>
            <a:br>
              <a:rPr lang="en-US" dirty="0" smtClean="0"/>
            </a:br>
            <a:r>
              <a:rPr lang="en-US" dirty="0" smtClean="0"/>
              <a:t>Br</a:t>
            </a:r>
            <a:r>
              <a:rPr lang="en-US" baseline="30000" dirty="0" smtClean="0"/>
              <a:t>-</a:t>
            </a:r>
            <a:r>
              <a:rPr lang="en-US" dirty="0" smtClean="0"/>
              <a:t/>
            </a:r>
            <a:br>
              <a:rPr lang="en-US" dirty="0" smtClean="0"/>
            </a:br>
            <a:r>
              <a:rPr lang="en-US" dirty="0" smtClean="0"/>
              <a:t>I</a:t>
            </a:r>
            <a:r>
              <a:rPr lang="en-US" baseline="30000" dirty="0" smtClean="0"/>
              <a:t>-</a:t>
            </a:r>
            <a:endParaRPr lang="en-US" baseline="30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458200" cy="6019800"/>
          </a:xfrm>
        </p:spPr>
        <p:txBody>
          <a:bodyPr>
            <a:normAutofit/>
          </a:bodyPr>
          <a:lstStyle/>
          <a:p>
            <a:r>
              <a:rPr lang="hy-AM" sz="1400" dirty="0" smtClean="0"/>
              <a:t>Much of the early work on electrolysis was done by the British scientist named Michael Faraday (1791-1867).  In 1834, Faraday discovered that the mass of substance discharged at an electrode during electrolysis is directly proportional to the quantity of electricity passing through the electrolytic cell.  Where::</a:t>
            </a:r>
            <a:br>
              <a:rPr lang="hy-AM" sz="1400" dirty="0" smtClean="0"/>
            </a:br>
            <a:r>
              <a:rPr lang="hy-AM" sz="1400" dirty="0" smtClean="0"/>
              <a:t/>
            </a:r>
            <a:br>
              <a:rPr lang="hy-AM" sz="1400" dirty="0" smtClean="0"/>
            </a:br>
            <a:r>
              <a:rPr lang="hy-AM" sz="1400" dirty="0" smtClean="0"/>
              <a:t>   </a:t>
            </a:r>
            <a:r>
              <a:rPr lang="hy-AM" sz="1400" b="1" dirty="0" smtClean="0"/>
              <a:t>m</a:t>
            </a:r>
            <a:r>
              <a:rPr lang="hy-AM" sz="1400" dirty="0" smtClean="0"/>
              <a:t>   </a:t>
            </a:r>
            <a:r>
              <a:rPr lang="el-GR" sz="1400" dirty="0" smtClean="0"/>
              <a:t>α </a:t>
            </a:r>
            <a:r>
              <a:rPr lang="hy-AM" sz="1400" dirty="0" smtClean="0"/>
              <a:t>    </a:t>
            </a:r>
            <a:r>
              <a:rPr lang="hy-AM" sz="1400" b="1" dirty="0" smtClean="0"/>
              <a:t>C</a:t>
            </a:r>
            <a:r>
              <a:rPr lang="hy-AM" sz="1400" dirty="0" smtClean="0"/>
              <a:t/>
            </a:r>
            <a:br>
              <a:rPr lang="hy-AM" sz="1400" dirty="0" smtClean="0"/>
            </a:br>
            <a:r>
              <a:rPr lang="hy-AM" sz="1400" b="1" u="sng" dirty="0" smtClean="0"/>
              <a:t>mass</a:t>
            </a:r>
            <a:r>
              <a:rPr lang="hy-AM" sz="1400" dirty="0" smtClean="0"/>
              <a:t> </a:t>
            </a:r>
            <a:r>
              <a:rPr lang="el-GR" sz="1400" dirty="0" smtClean="0"/>
              <a:t>α</a:t>
            </a:r>
            <a:r>
              <a:rPr lang="hy-AM" sz="1400" dirty="0" smtClean="0"/>
              <a:t> </a:t>
            </a:r>
            <a:r>
              <a:rPr lang="hy-AM" sz="1400" b="1" u="sng" dirty="0" smtClean="0"/>
              <a:t>Coulomb</a:t>
            </a:r>
            <a:r>
              <a:rPr lang="hy-AM" sz="1400" dirty="0" smtClean="0"/>
              <a:t>   where </a:t>
            </a:r>
            <a:r>
              <a:rPr lang="hy-AM" sz="1400" b="1" dirty="0" smtClean="0"/>
              <a:t>one mole</a:t>
            </a:r>
            <a:r>
              <a:rPr lang="hy-AM" sz="1400" dirty="0" smtClean="0"/>
              <a:t> of electrons was experimentally found to have a charge of </a:t>
            </a:r>
            <a:r>
              <a:rPr lang="hy-AM" sz="1400" b="1" dirty="0" smtClean="0"/>
              <a:t>96 500 Coulombs</a:t>
            </a:r>
            <a:r>
              <a:rPr lang="hy-AM" sz="1400" dirty="0" smtClean="0"/>
              <a:t/>
            </a:r>
            <a:br>
              <a:rPr lang="hy-AM" sz="1400" dirty="0" smtClean="0"/>
            </a:br>
            <a:r>
              <a:rPr lang="hy-AM" sz="1400" dirty="0" smtClean="0"/>
              <a:t>also</a:t>
            </a:r>
            <a:br>
              <a:rPr lang="hy-AM" sz="1400" dirty="0" smtClean="0"/>
            </a:br>
            <a:r>
              <a:rPr lang="hy-AM" sz="1400" dirty="0" smtClean="0"/>
              <a:t>1 Coulomb = 1 Ampere  *  1 Second</a:t>
            </a:r>
            <a:br>
              <a:rPr lang="hy-AM" sz="1400" dirty="0" smtClean="0"/>
            </a:br>
            <a:r>
              <a:rPr lang="hy-AM" sz="1400" dirty="0" smtClean="0"/>
              <a:t>where C = quantity of electricity in coulombs</a:t>
            </a:r>
            <a:br>
              <a:rPr lang="hy-AM" sz="1400" dirty="0" smtClean="0"/>
            </a:br>
            <a:r>
              <a:rPr lang="hy-AM" sz="1400" dirty="0" smtClean="0"/>
              <a:t>              I = current strength in amperes</a:t>
            </a:r>
            <a:br>
              <a:rPr lang="hy-AM" sz="1400" dirty="0" smtClean="0"/>
            </a:br>
            <a:r>
              <a:rPr lang="hy-AM" sz="1400" dirty="0" smtClean="0"/>
              <a:t>              t = time in seconds</a:t>
            </a:r>
          </a:p>
          <a:p>
            <a:endParaRPr lang="hy-AM" sz="1400" dirty="0" smtClean="0"/>
          </a:p>
          <a:p>
            <a:r>
              <a:rPr lang="hy-AM" sz="1400" b="1" dirty="0" smtClean="0"/>
              <a:t>Do you see the how everything is related here?</a:t>
            </a:r>
            <a:r>
              <a:rPr lang="hy-AM" sz="1400" dirty="0" smtClean="0"/>
              <a:t> </a:t>
            </a:r>
          </a:p>
          <a:p>
            <a:endParaRPr lang="hy-AM" sz="1400" dirty="0" smtClean="0"/>
          </a:p>
          <a:p>
            <a:r>
              <a:rPr lang="hy-AM" sz="1400" b="1" u="sng" dirty="0" smtClean="0"/>
              <a:t>Check this out!  </a:t>
            </a:r>
            <a:br>
              <a:rPr lang="hy-AM" sz="1400" b="1" u="sng" dirty="0" smtClean="0"/>
            </a:br>
            <a:r>
              <a:rPr lang="en-US" sz="1400" dirty="0" smtClean="0"/>
              <a:t>W</a:t>
            </a:r>
            <a:r>
              <a:rPr lang="hy-AM" sz="1400" dirty="0" smtClean="0"/>
              <a:t>hen one mole of a singly-charged ion is discharged at an electrode this happens::</a:t>
            </a:r>
            <a:br>
              <a:rPr lang="hy-AM" sz="1400" dirty="0" smtClean="0"/>
            </a:br>
            <a:r>
              <a:rPr lang="hy-AM" sz="1400" dirty="0" smtClean="0"/>
              <a:t/>
            </a:r>
            <a:br>
              <a:rPr lang="hy-AM" sz="1400" dirty="0" smtClean="0"/>
            </a:br>
            <a:r>
              <a:rPr lang="hy-AM" sz="1400" dirty="0" smtClean="0"/>
              <a:t>M</a:t>
            </a:r>
            <a:r>
              <a:rPr lang="hy-AM" sz="1400" baseline="30000" dirty="0" smtClean="0"/>
              <a:t>+</a:t>
            </a:r>
            <a:r>
              <a:rPr lang="hy-AM" sz="1400" dirty="0" smtClean="0"/>
              <a:t>  +  e</a:t>
            </a:r>
            <a:r>
              <a:rPr lang="hy-AM" sz="1400" baseline="30000" dirty="0" smtClean="0"/>
              <a:t>-</a:t>
            </a:r>
            <a:r>
              <a:rPr lang="hy-AM" sz="1400" dirty="0" smtClean="0"/>
              <a:t>  </a:t>
            </a:r>
            <a:r>
              <a:rPr lang="hy-AM" sz="1400" dirty="0" smtClean="0">
                <a:sym typeface="Wingdings" pitchFamily="2" charset="2"/>
              </a:rPr>
              <a:t>  M    (reduction)         </a:t>
            </a:r>
            <a:br>
              <a:rPr lang="hy-AM" sz="1400" dirty="0" smtClean="0">
                <a:sym typeface="Wingdings" pitchFamily="2" charset="2"/>
              </a:rPr>
            </a:br>
            <a:r>
              <a:rPr lang="hy-AM" sz="1400" dirty="0" smtClean="0">
                <a:sym typeface="Wingdings" pitchFamily="2" charset="2"/>
              </a:rPr>
              <a:t>Or</a:t>
            </a:r>
            <a:br>
              <a:rPr lang="hy-AM" sz="1400" dirty="0" smtClean="0">
                <a:sym typeface="Wingdings" pitchFamily="2" charset="2"/>
              </a:rPr>
            </a:br>
            <a:r>
              <a:rPr lang="hy-AM" sz="1400" dirty="0" smtClean="0">
                <a:sym typeface="Wingdings" pitchFamily="2" charset="2"/>
              </a:rPr>
              <a:t>X</a:t>
            </a:r>
            <a:r>
              <a:rPr lang="hy-AM" sz="1400" baseline="30000" dirty="0" smtClean="0">
                <a:sym typeface="Wingdings" pitchFamily="2" charset="2"/>
              </a:rPr>
              <a:t>-</a:t>
            </a:r>
            <a:r>
              <a:rPr lang="hy-AM" sz="1400" dirty="0" smtClean="0">
                <a:sym typeface="Wingdings" pitchFamily="2" charset="2"/>
              </a:rPr>
              <a:t>   e</a:t>
            </a:r>
            <a:r>
              <a:rPr lang="hy-AM" sz="1400" baseline="30000" dirty="0" smtClean="0">
                <a:sym typeface="Wingdings" pitchFamily="2" charset="2"/>
              </a:rPr>
              <a:t>-</a:t>
            </a:r>
            <a:r>
              <a:rPr lang="hy-AM" sz="1400" dirty="0" smtClean="0">
                <a:sym typeface="Wingdings" pitchFamily="2" charset="2"/>
              </a:rPr>
              <a:t>  +  X   (oxidation)</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The above process requires the passage of 96 500C, or the additon or removal of 1 mole of electrons.</a:t>
            </a:r>
          </a:p>
          <a:p>
            <a:endParaRPr lang="hy-AM" sz="1400" dirty="0" smtClean="0">
              <a:sym typeface="Wingdings" pitchFamily="2" charset="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686800" cy="6096000"/>
          </a:xfrm>
        </p:spPr>
        <p:txBody>
          <a:bodyPr>
            <a:normAutofit/>
          </a:bodyPr>
          <a:lstStyle/>
          <a:p>
            <a:r>
              <a:rPr lang="hy-AM" sz="1400" dirty="0" smtClean="0"/>
              <a:t>In general to discharge 1 mole of an ion, M</a:t>
            </a:r>
            <a:r>
              <a:rPr lang="hy-AM" sz="1400" baseline="30000" dirty="0" smtClean="0"/>
              <a:t>n+</a:t>
            </a:r>
            <a:r>
              <a:rPr lang="hy-AM" sz="1400" dirty="0" smtClean="0"/>
              <a:t> or X</a:t>
            </a:r>
            <a:r>
              <a:rPr lang="hy-AM" sz="1400" baseline="30000" dirty="0" smtClean="0"/>
              <a:t>n-</a:t>
            </a:r>
            <a:r>
              <a:rPr lang="hy-AM" sz="1400" dirty="0" smtClean="0"/>
              <a:t>, at an electrode ::  </a:t>
            </a:r>
            <a:r>
              <a:rPr lang="hy-AM" sz="1400" b="1" dirty="0" smtClean="0"/>
              <a:t>n</a:t>
            </a:r>
            <a:r>
              <a:rPr lang="hy-AM" sz="1400" dirty="0" smtClean="0"/>
              <a:t> * 96 500 C of electricity must be passed through the electrolyte where </a:t>
            </a:r>
            <a:r>
              <a:rPr lang="hy-AM" sz="1400" b="1" dirty="0" smtClean="0"/>
              <a:t>n</a:t>
            </a:r>
            <a:r>
              <a:rPr lang="hy-AM" sz="1400" dirty="0" smtClean="0"/>
              <a:t> stands for the number of electrons.</a:t>
            </a:r>
          </a:p>
          <a:p>
            <a:endParaRPr lang="hy-AM" sz="1400" dirty="0" smtClean="0"/>
          </a:p>
          <a:p>
            <a:r>
              <a:rPr lang="hy-AM" sz="1400" dirty="0" smtClean="0"/>
              <a:t>Look at these two reactions below::</a:t>
            </a:r>
            <a:br>
              <a:rPr lang="hy-AM" sz="1400" dirty="0" smtClean="0"/>
            </a:br>
            <a:r>
              <a:rPr lang="hy-AM" sz="1400" dirty="0" smtClean="0"/>
              <a:t/>
            </a:r>
            <a:br>
              <a:rPr lang="hy-AM" sz="1400" dirty="0" smtClean="0"/>
            </a:br>
            <a:r>
              <a:rPr lang="hy-AM" sz="1400" b="1" dirty="0" smtClean="0"/>
              <a:t>Pb</a:t>
            </a:r>
            <a:r>
              <a:rPr lang="hy-AM" sz="1400" b="1" baseline="30000" dirty="0" smtClean="0"/>
              <a:t>2+</a:t>
            </a:r>
            <a:r>
              <a:rPr lang="hy-AM" sz="1400" b="1" dirty="0" smtClean="0"/>
              <a:t>  +  2e</a:t>
            </a:r>
            <a:r>
              <a:rPr lang="hy-AM" sz="1400" b="1" baseline="30000" dirty="0" smtClean="0"/>
              <a:t>-</a:t>
            </a:r>
            <a:r>
              <a:rPr lang="hy-AM" sz="1400" b="1" dirty="0" smtClean="0"/>
              <a:t>  </a:t>
            </a:r>
            <a:r>
              <a:rPr lang="hy-AM" sz="1400" b="1" dirty="0" smtClean="0">
                <a:sym typeface="Wingdings" pitchFamily="2" charset="2"/>
              </a:rPr>
              <a:t>  Pb  at the cathode (reduction)</a:t>
            </a:r>
            <a:br>
              <a:rPr lang="hy-AM" sz="1400" b="1" dirty="0" smtClean="0">
                <a:sym typeface="Wingdings" pitchFamily="2" charset="2"/>
              </a:rPr>
            </a:br>
            <a:r>
              <a:rPr lang="hy-AM" sz="1400" b="1" dirty="0" smtClean="0">
                <a:sym typeface="Wingdings" pitchFamily="2" charset="2"/>
              </a:rPr>
              <a:t>2Br</a:t>
            </a:r>
            <a:r>
              <a:rPr lang="hy-AM" sz="1400" b="1" baseline="30000" dirty="0" smtClean="0">
                <a:sym typeface="Wingdings" pitchFamily="2" charset="2"/>
              </a:rPr>
              <a:t>-</a:t>
            </a:r>
            <a:r>
              <a:rPr lang="hy-AM" sz="1400" b="1" dirty="0" smtClean="0">
                <a:sym typeface="Wingdings" pitchFamily="2" charset="2"/>
              </a:rPr>
              <a:t>   -  2e</a:t>
            </a:r>
            <a:r>
              <a:rPr lang="hy-AM" sz="1400" b="1" baseline="30000" dirty="0" smtClean="0">
                <a:sym typeface="Wingdings" pitchFamily="2" charset="2"/>
              </a:rPr>
              <a:t>-</a:t>
            </a:r>
            <a:r>
              <a:rPr lang="hy-AM" sz="1400" b="1" dirty="0" smtClean="0">
                <a:sym typeface="Wingdings" pitchFamily="2" charset="2"/>
              </a:rPr>
              <a:t>    Br</a:t>
            </a:r>
            <a:r>
              <a:rPr lang="hy-AM" sz="1400" b="1" baseline="-25000" dirty="0" smtClean="0">
                <a:sym typeface="Wingdings" pitchFamily="2" charset="2"/>
              </a:rPr>
              <a:t>2</a:t>
            </a:r>
            <a:r>
              <a:rPr lang="hy-AM" sz="1400" b="1" dirty="0" smtClean="0">
                <a:sym typeface="Wingdings" pitchFamily="2" charset="2"/>
              </a:rPr>
              <a:t>  at the anode  (oxidation)</a:t>
            </a:r>
            <a:br>
              <a:rPr lang="hy-AM" sz="1400" b="1"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In the case of </a:t>
            </a:r>
            <a:r>
              <a:rPr lang="hy-AM" sz="1400" b="1" dirty="0" smtClean="0">
                <a:sym typeface="Wingdings" pitchFamily="2" charset="2"/>
              </a:rPr>
              <a:t>n</a:t>
            </a:r>
            <a:r>
              <a:rPr lang="hy-AM" sz="1400" dirty="0" smtClean="0">
                <a:sym typeface="Wingdings" pitchFamily="2" charset="2"/>
              </a:rPr>
              <a:t>  *  96 500 C  what does </a:t>
            </a:r>
            <a:r>
              <a:rPr lang="hy-AM" sz="1400" b="1" dirty="0" smtClean="0">
                <a:sym typeface="Wingdings" pitchFamily="2" charset="2"/>
              </a:rPr>
              <a:t>n</a:t>
            </a:r>
            <a:r>
              <a:rPr lang="hy-AM" sz="1400" dirty="0" smtClean="0">
                <a:sym typeface="Wingdings" pitchFamily="2" charset="2"/>
              </a:rPr>
              <a:t> equal for both reactions?  ____  *  96 500 C</a:t>
            </a:r>
          </a:p>
          <a:p>
            <a:endParaRPr lang="hy-AM" sz="1400" dirty="0" smtClean="0">
              <a:sym typeface="Wingdings" pitchFamily="2" charset="2"/>
            </a:endParaRPr>
          </a:p>
          <a:p>
            <a:r>
              <a:rPr lang="hy-AM" sz="1400" dirty="0" smtClean="0">
                <a:sym typeface="Wingdings" pitchFamily="2" charset="2"/>
              </a:rPr>
              <a:t>So let’s recap::</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b="1" dirty="0" smtClean="0">
                <a:sym typeface="Wingdings" pitchFamily="2" charset="2"/>
              </a:rPr>
              <a:t>a. </a:t>
            </a:r>
            <a:r>
              <a:rPr lang="hy-AM" sz="1400" dirty="0" smtClean="0">
                <a:sym typeface="Wingdings" pitchFamily="2" charset="2"/>
              </a:rPr>
              <a:t>mass of 1 mole of the element    96 500 C</a:t>
            </a:r>
            <a:br>
              <a:rPr lang="hy-AM" sz="1400" dirty="0" smtClean="0">
                <a:sym typeface="Wingdings" pitchFamily="2" charset="2"/>
              </a:rPr>
            </a:br>
            <a:r>
              <a:rPr lang="hy-AM" sz="1400" b="1" dirty="0" smtClean="0">
                <a:sym typeface="Wingdings" pitchFamily="2" charset="2"/>
              </a:rPr>
              <a:t>b. </a:t>
            </a:r>
            <a:r>
              <a:rPr lang="hy-AM" sz="1400" dirty="0" smtClean="0">
                <a:sym typeface="Wingdings" pitchFamily="2" charset="2"/>
              </a:rPr>
              <a:t>actual mass of element                 C = (Amperes  *  Time in seconds)</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u="sng" dirty="0" smtClean="0">
                <a:sym typeface="Wingdings" pitchFamily="2" charset="2"/>
              </a:rPr>
              <a:t>Remember you must  always write out your half equations to complete ratio </a:t>
            </a:r>
            <a:r>
              <a:rPr lang="hy-AM" sz="1400" b="1" u="sng" dirty="0" smtClean="0">
                <a:sym typeface="Wingdings" pitchFamily="2" charset="2"/>
              </a:rPr>
              <a:t>a</a:t>
            </a:r>
            <a:r>
              <a:rPr lang="hy-AM" sz="1400" dirty="0" smtClean="0">
                <a:sym typeface="Wingdings" pitchFamily="2" charset="2"/>
              </a:rPr>
              <a:t>. </a:t>
            </a:r>
          </a:p>
          <a:p>
            <a:endParaRPr lang="hy-AM" sz="1400" dirty="0" smtClean="0">
              <a:sym typeface="Wingdings" pitchFamily="2" charset="2"/>
            </a:endParaRPr>
          </a:p>
          <a:p>
            <a:r>
              <a:rPr lang="hy-AM" sz="1400" dirty="0" smtClean="0">
                <a:sym typeface="Wingdings" pitchFamily="2" charset="2"/>
              </a:rPr>
              <a:t>Try this question::</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b="1" dirty="0" smtClean="0">
                <a:sym typeface="Wingdings" pitchFamily="2" charset="2"/>
              </a:rPr>
              <a:t>What mass of magnesium is deposited at the cathode by the passage of 2.00 amperes through molten magnesium chloride, MgCl</a:t>
            </a:r>
            <a:r>
              <a:rPr lang="hy-AM" sz="1400" b="1" baseline="-25000" dirty="0" smtClean="0">
                <a:sym typeface="Wingdings" pitchFamily="2" charset="2"/>
              </a:rPr>
              <a:t>2</a:t>
            </a:r>
            <a:r>
              <a:rPr lang="hy-AM" sz="1400" b="1" dirty="0" smtClean="0">
                <a:sym typeface="Wingdings" pitchFamily="2" charset="2"/>
              </a:rPr>
              <a:t>, for 30 minutes?</a:t>
            </a:r>
            <a:r>
              <a:rPr lang="hy-AM" sz="1400" dirty="0" smtClean="0">
                <a:sym typeface="Wingdings" pitchFamily="2" charset="2"/>
              </a:rPr>
              <a:t>   Remember there are stipulations for the calculations of this and when in doubt follow the ratios above.  Life made easy! </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endParaRPr lang="hy-AM" sz="1400" dirty="0" smtClean="0">
              <a:sym typeface="Wingdings" pitchFamily="2" charset="2"/>
            </a:endParaRPr>
          </a:p>
          <a:p>
            <a:endParaRPr lang="hy-AM" sz="1400" dirty="0" smtClean="0">
              <a:sym typeface="Wingdings" pitchFamily="2" charset="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610600" cy="6096000"/>
          </a:xfrm>
        </p:spPr>
        <p:txBody>
          <a:bodyPr>
            <a:normAutofit/>
          </a:bodyPr>
          <a:lstStyle/>
          <a:p>
            <a:r>
              <a:rPr lang="hy-AM" sz="1400" dirty="0" smtClean="0"/>
              <a:t>Show me your understanding now by calculating these following equations:::</a:t>
            </a:r>
            <a:br>
              <a:rPr lang="hy-AM" sz="1400" dirty="0" smtClean="0"/>
            </a:br>
            <a:r>
              <a:rPr lang="hy-AM" sz="1400" dirty="0" smtClean="0"/>
              <a:t/>
            </a:r>
            <a:br>
              <a:rPr lang="hy-AM" sz="1400" dirty="0" smtClean="0"/>
            </a:br>
            <a:r>
              <a:rPr lang="hy-AM" sz="1400" b="1" dirty="0" smtClean="0"/>
              <a:t>How many moles of chlorine molecules are liberated by the passage of 4.32 * 10</a:t>
            </a:r>
            <a:r>
              <a:rPr lang="hy-AM" sz="1400" b="1" baseline="30000" dirty="0" smtClean="0"/>
              <a:t>4</a:t>
            </a:r>
            <a:r>
              <a:rPr lang="hy-AM" sz="1400" b="1" dirty="0" smtClean="0"/>
              <a:t> C?  What mass of chlorine is liberated by this charge?  Hint – relate to the ratio fepicted on the previous page.</a:t>
            </a:r>
          </a:p>
          <a:p>
            <a:endParaRPr lang="hy-AM" sz="1400" dirty="0" smtClean="0"/>
          </a:p>
          <a:p>
            <a:endParaRPr lang="hy-AM" sz="1400" dirty="0" smtClean="0"/>
          </a:p>
          <a:p>
            <a:endParaRPr lang="hy-AM" sz="1400" dirty="0" smtClean="0"/>
          </a:p>
          <a:p>
            <a:endParaRPr lang="hy-AM" sz="1400" dirty="0" smtClean="0"/>
          </a:p>
          <a:p>
            <a:endParaRPr lang="hy-AM" sz="1400" dirty="0" smtClean="0"/>
          </a:p>
          <a:p>
            <a:r>
              <a:rPr lang="hy-AM" sz="1400" b="1" dirty="0" smtClean="0"/>
              <a:t>Find (a) the number of moles of sodium atoms and (b) the mass of sodium liberated when a current of 4 A flows through a cell containing molten sodium chloride for 2 hours.  Na = 23 u.</a:t>
            </a:r>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endParaRPr lang="hy-AM" sz="1400" dirty="0" smtClean="0"/>
          </a:p>
          <a:p>
            <a:r>
              <a:rPr lang="hy-AM" sz="1400" b="1" dirty="0" smtClean="0"/>
              <a:t>What cell current will liberate 0.5 kg of copper in 1 hour?</a:t>
            </a:r>
            <a:br>
              <a:rPr lang="hy-AM" sz="1400" b="1"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endParaRPr lang="hy-AM" sz="1400" dirty="0" smtClean="0"/>
          </a:p>
          <a:p>
            <a:endParaRPr lang="hy-AM" sz="1400" dirty="0" smtClean="0"/>
          </a:p>
          <a:p>
            <a:endParaRPr lang="hy-AM" sz="1400" dirty="0" smtClean="0"/>
          </a:p>
          <a:p>
            <a:endParaRPr lang="en-US" sz="1400" dirty="0"/>
          </a:p>
        </p:txBody>
      </p:sp>
    </p:spTree>
  </p:cSld>
  <p:clrMapOvr>
    <a:masterClrMapping/>
  </p:clrMapOvr>
</p:sld>
</file>

<file path=ppt/theme/theme1.xml><?xml version="1.0" encoding="utf-8"?>
<a:theme xmlns:a="http://schemas.openxmlformats.org/drawingml/2006/main" name="TP03000339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690EFC87-174E-466A-8D95-B1A2F32816C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C0F1C2F-AF7B-453C-8586-BDAC54E25121}">
  <ds:schemaRefs>
    <ds:schemaRef ds:uri="http://schemas.microsoft.com/sharepoint/v3/contenttype/forms"/>
  </ds:schemaRefs>
</ds:datastoreItem>
</file>

<file path=customXml/itemProps3.xml><?xml version="1.0" encoding="utf-8"?>
<ds:datastoreItem xmlns:ds="http://schemas.openxmlformats.org/officeDocument/2006/customXml" ds:itemID="{DD2EAFE2-28EB-4922-81F8-529D7B4A7C7F}">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TP030003396</Template>
  <TotalTime>1727</TotalTime>
  <Words>326</Words>
  <Application>Microsoft Office PowerPoint</Application>
  <PresentationFormat>On-screen Show (4:3)</PresentationFormat>
  <Paragraphs>152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TP030003396</vt:lpstr>
      <vt:lpstr>Introducing Electrolysis</vt:lpstr>
      <vt:lpstr>Slide 2</vt:lpstr>
      <vt:lpstr>Slide 3</vt:lpstr>
      <vt:lpstr>Slide 4</vt:lpstr>
      <vt:lpstr>Slide 5</vt:lpstr>
      <vt:lpstr>Reactivity Series</vt:lpstr>
      <vt:lpstr>Slide 7</vt:lpstr>
      <vt:lpstr>Slide 8</vt:lpstr>
      <vt:lpstr>Slide 9</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Electrolysis</dc:title>
  <dc:creator>Pink Panta</dc:creator>
  <cp:lastModifiedBy>Samantha</cp:lastModifiedBy>
  <cp:revision>13</cp:revision>
  <dcterms:created xsi:type="dcterms:W3CDTF">2011-04-21T01:25:41Z</dcterms:created>
  <dcterms:modified xsi:type="dcterms:W3CDTF">2018-03-24T01:11:04Z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TC300033969990</vt:lpwstr>
  </property>
</Properties>
</file>