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2" r:id="rId6"/>
    <p:sldId id="275" r:id="rId7"/>
    <p:sldId id="263" r:id="rId8"/>
    <p:sldId id="276" r:id="rId9"/>
    <p:sldId id="264" r:id="rId10"/>
    <p:sldId id="277" r:id="rId11"/>
    <p:sldId id="266" r:id="rId12"/>
    <p:sldId id="267" r:id="rId13"/>
    <p:sldId id="268" r:id="rId14"/>
    <p:sldId id="269" r:id="rId15"/>
    <p:sldId id="258" r:id="rId16"/>
    <p:sldId id="278" r:id="rId17"/>
    <p:sldId id="259" r:id="rId18"/>
    <p:sldId id="279" r:id="rId19"/>
    <p:sldId id="260" r:id="rId20"/>
    <p:sldId id="265" r:id="rId21"/>
    <p:sldId id="280" r:id="rId22"/>
    <p:sldId id="270" r:id="rId23"/>
    <p:sldId id="281" r:id="rId24"/>
    <p:sldId id="271" r:id="rId25"/>
    <p:sldId id="272" r:id="rId26"/>
    <p:sldId id="282" r:id="rId27"/>
    <p:sldId id="273" r:id="rId28"/>
    <p:sldId id="283" r:id="rId29"/>
    <p:sldId id="274" r:id="rId30"/>
    <p:sldId id="284" r:id="rId31"/>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9" d="100"/>
          <a:sy n="59" d="100"/>
        </p:scale>
        <p:origin x="-1464" y="-1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33400"/>
            <a:ext cx="8686800" cy="1470025"/>
          </a:xfrm>
        </p:spPr>
        <p:txBody>
          <a:bodyPr>
            <a:noAutofit/>
          </a:bodyPr>
          <a:lstStyle>
            <a:lvl1pPr>
              <a:defRPr sz="4800">
                <a:latin typeface="Harrington" pitchFamily="82"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304800" y="2971800"/>
            <a:ext cx="3657600" cy="1752600"/>
          </a:xfrm>
        </p:spPr>
        <p:txBody>
          <a:bodyPr>
            <a:normAutofit/>
          </a:bodyPr>
          <a:lstStyle>
            <a:lvl1pPr marL="0" indent="0" algn="ctr">
              <a:buNone/>
              <a:defRPr sz="2400">
                <a:solidFill>
                  <a:schemeClr val="tx1">
                    <a:tint val="75000"/>
                  </a:schemeClr>
                </a:solidFill>
                <a:latin typeface="Felix Titling"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D12EC1-B2A7-454A-90A4-47B8927D3989}"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dirty="0" smtClean="0"/>
              <a:t>A. Ronshausen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12EC1-B2A7-454A-90A4-47B8927D3989}"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12EC1-B2A7-454A-90A4-47B8927D3989}"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5400">
                <a:latin typeface="Freestyle Script" pitchFamily="66"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12EC1-B2A7-454A-90A4-47B8927D3989}"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lvl1pPr>
          </a:lstStyle>
          <a:p>
            <a:r>
              <a:rPr lang="en-US" dirty="0" smtClean="0"/>
              <a:t>A. Ronshausen</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cstate="print">
            <a:lum/>
          </a:blip>
          <a:srcRect/>
          <a:stretch>
            <a:fillRect l="-10000" r="-1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4406900"/>
            <a:ext cx="8494713" cy="1362075"/>
          </a:xfrm>
        </p:spPr>
        <p:txBody>
          <a:bodyPr anchor="t">
            <a:normAutofit/>
          </a:bodyPr>
          <a:lstStyle>
            <a:lvl1pPr algn="l">
              <a:defRPr sz="4000" b="1" cap="all">
                <a:latin typeface="Gigi" pitchFamily="82"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0" y="2906713"/>
            <a:ext cx="8494713" cy="1500187"/>
          </a:xfrm>
        </p:spPr>
        <p:txBody>
          <a:bodyPr anchor="b"/>
          <a:lstStyle>
            <a:lvl1pPr marL="0" indent="0">
              <a:buNone/>
              <a:defRPr sz="2000">
                <a:solidFill>
                  <a:schemeClr val="accent3">
                    <a:lumMod val="40000"/>
                    <a:lumOff val="60000"/>
                  </a:schemeClr>
                </a:solidFill>
                <a:latin typeface="Calligraph421 BT" pitchFamily="66"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D12EC1-B2A7-454A-90A4-47B8927D3989}" type="datetimeFigureOut">
              <a:rPr lang="en-US" smtClean="0"/>
              <a:pPr/>
              <a:t>2/23/2019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lvl1pPr>
          </a:lstStyle>
          <a:p>
            <a:r>
              <a:rPr lang="en-US" dirty="0" smtClean="0"/>
              <a:t>A. Ronshausen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D12EC1-B2A7-454A-90A4-47B8927D3989}"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D12EC1-B2A7-454A-90A4-47B8927D3989}" type="datetimeFigureOut">
              <a:rPr lang="en-US" smtClean="0"/>
              <a:pPr/>
              <a:t>2/23/2019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D12EC1-B2A7-454A-90A4-47B8927D3989}" type="datetimeFigureOut">
              <a:rPr lang="en-US" smtClean="0"/>
              <a:pPr/>
              <a:t>2/23/2019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12EC1-B2A7-454A-90A4-47B8927D3989}" type="datetimeFigureOut">
              <a:rPr lang="en-US" smtClean="0"/>
              <a:pPr/>
              <a:t>2/23/2019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D12EC1-B2A7-454A-90A4-47B8927D3989}"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D12EC1-B2A7-454A-90A4-47B8927D3989}" type="datetimeFigureOut">
              <a:rPr lang="en-US" smtClean="0"/>
              <a:pPr/>
              <a:t>2/23/2019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D12EC1-B2A7-454A-90A4-47B8927D3989}" type="datetimeFigureOut">
              <a:rPr lang="en-US" smtClean="0"/>
              <a:pPr/>
              <a:t>2/23/2019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16E6D-03C6-4AA4-AB42-86A2F1A64E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8686800" cy="1470025"/>
          </a:xfrm>
        </p:spPr>
        <p:txBody>
          <a:bodyPr/>
          <a:lstStyle/>
          <a:p>
            <a:r>
              <a:rPr lang="hy-AM" dirty="0" smtClean="0"/>
              <a:t>Applications of Electrolysis</a:t>
            </a:r>
            <a:endParaRPr lang="en-US" dirty="0"/>
          </a:p>
        </p:txBody>
      </p:sp>
      <p:sp>
        <p:nvSpPr>
          <p:cNvPr id="4" name="TextBox 3"/>
          <p:cNvSpPr txBox="1"/>
          <p:nvPr/>
        </p:nvSpPr>
        <p:spPr>
          <a:xfrm>
            <a:off x="304800" y="2286000"/>
            <a:ext cx="1143000" cy="3416320"/>
          </a:xfrm>
          <a:prstGeom prst="rect">
            <a:avLst/>
          </a:prstGeom>
          <a:noFill/>
        </p:spPr>
        <p:txBody>
          <a:bodyPr wrap="square" rtlCol="0">
            <a:spAutoFit/>
          </a:bodyPr>
          <a:lstStyle/>
          <a:p>
            <a:r>
              <a:rPr lang="hy-AM" dirty="0" smtClean="0"/>
              <a:t>Cations</a:t>
            </a:r>
            <a:br>
              <a:rPr lang="hy-AM" dirty="0" smtClean="0"/>
            </a:br>
            <a:r>
              <a:rPr lang="hy-AM" dirty="0" smtClean="0"/>
              <a:t>K</a:t>
            </a:r>
            <a:r>
              <a:rPr lang="hy-AM" baseline="30000" dirty="0" smtClean="0"/>
              <a:t>+</a:t>
            </a:r>
            <a:r>
              <a:rPr lang="hy-AM" dirty="0" smtClean="0"/>
              <a:t/>
            </a:r>
            <a:br>
              <a:rPr lang="hy-AM" dirty="0" smtClean="0"/>
            </a:br>
            <a:r>
              <a:rPr lang="hy-AM" dirty="0" smtClean="0"/>
              <a:t>Na</a:t>
            </a:r>
            <a:r>
              <a:rPr lang="hy-AM" baseline="30000" dirty="0" smtClean="0"/>
              <a:t>+</a:t>
            </a:r>
            <a:r>
              <a:rPr lang="hy-AM" dirty="0" smtClean="0"/>
              <a:t/>
            </a:r>
            <a:br>
              <a:rPr lang="hy-AM" dirty="0" smtClean="0"/>
            </a:br>
            <a:r>
              <a:rPr lang="hy-AM" dirty="0" smtClean="0"/>
              <a:t>Al</a:t>
            </a:r>
            <a:r>
              <a:rPr lang="hy-AM" baseline="30000" dirty="0" smtClean="0"/>
              <a:t>3+</a:t>
            </a:r>
            <a:r>
              <a:rPr lang="hy-AM" dirty="0" smtClean="0"/>
              <a:t/>
            </a:r>
            <a:br>
              <a:rPr lang="hy-AM" dirty="0" smtClean="0"/>
            </a:br>
            <a:r>
              <a:rPr lang="hy-AM" dirty="0" smtClean="0"/>
              <a:t>Zn</a:t>
            </a:r>
            <a:r>
              <a:rPr lang="hy-AM" baseline="30000" dirty="0" smtClean="0"/>
              <a:t>2+</a:t>
            </a:r>
            <a:r>
              <a:rPr lang="hy-AM" dirty="0" smtClean="0"/>
              <a:t/>
            </a:r>
            <a:br>
              <a:rPr lang="hy-AM" dirty="0" smtClean="0"/>
            </a:br>
            <a:r>
              <a:rPr lang="hy-AM" dirty="0" smtClean="0"/>
              <a:t>Fe</a:t>
            </a:r>
            <a:r>
              <a:rPr lang="hy-AM" baseline="30000" dirty="0" smtClean="0"/>
              <a:t>2+</a:t>
            </a:r>
            <a:r>
              <a:rPr lang="hy-AM" dirty="0" smtClean="0"/>
              <a:t/>
            </a:r>
            <a:br>
              <a:rPr lang="hy-AM" dirty="0" smtClean="0"/>
            </a:br>
            <a:r>
              <a:rPr lang="hy-AM" dirty="0" smtClean="0"/>
              <a:t>Pb</a:t>
            </a:r>
            <a:r>
              <a:rPr lang="hy-AM" baseline="30000" dirty="0" smtClean="0"/>
              <a:t>2+</a:t>
            </a:r>
          </a:p>
          <a:p>
            <a:r>
              <a:rPr lang="hy-AM" dirty="0" smtClean="0"/>
              <a:t>H</a:t>
            </a:r>
            <a:r>
              <a:rPr lang="hy-AM" baseline="30000" dirty="0" smtClean="0"/>
              <a:t>+</a:t>
            </a:r>
          </a:p>
          <a:p>
            <a:r>
              <a:rPr lang="hy-AM" dirty="0" smtClean="0"/>
              <a:t>Cu</a:t>
            </a:r>
            <a:r>
              <a:rPr lang="hy-AM" baseline="30000" dirty="0" smtClean="0"/>
              <a:t>2</a:t>
            </a:r>
            <a:r>
              <a:rPr lang="hy-AM" baseline="30000" dirty="0" smtClean="0"/>
              <a:t>+</a:t>
            </a:r>
            <a:r>
              <a:rPr lang="en-US" baseline="30000" dirty="0" smtClean="0"/>
              <a:t/>
            </a:r>
            <a:br>
              <a:rPr lang="en-US" baseline="30000" dirty="0" smtClean="0"/>
            </a:br>
            <a:r>
              <a:rPr lang="en-US" dirty="0" smtClean="0"/>
              <a:t>Hg</a:t>
            </a:r>
            <a:r>
              <a:rPr lang="en-US" baseline="30000" dirty="0" smtClean="0"/>
              <a:t>+</a:t>
            </a:r>
            <a:r>
              <a:rPr lang="hy-AM" dirty="0" smtClean="0"/>
              <a:t/>
            </a:r>
            <a:br>
              <a:rPr lang="hy-AM" dirty="0" smtClean="0"/>
            </a:br>
            <a:r>
              <a:rPr lang="hy-AM" dirty="0" smtClean="0"/>
              <a:t>Ag</a:t>
            </a:r>
            <a:r>
              <a:rPr lang="hy-AM" baseline="30000" dirty="0" smtClean="0"/>
              <a:t>+</a:t>
            </a:r>
          </a:p>
          <a:p>
            <a:r>
              <a:rPr lang="hy-AM" dirty="0" smtClean="0"/>
              <a:t>Au</a:t>
            </a:r>
            <a:r>
              <a:rPr lang="hy-AM" baseline="30000" dirty="0" smtClean="0"/>
              <a:t>+</a:t>
            </a:r>
            <a:endParaRPr lang="en-US" baseline="30000" dirty="0"/>
          </a:p>
        </p:txBody>
      </p:sp>
      <p:sp>
        <p:nvSpPr>
          <p:cNvPr id="5" name="TextBox 4"/>
          <p:cNvSpPr txBox="1"/>
          <p:nvPr/>
        </p:nvSpPr>
        <p:spPr>
          <a:xfrm>
            <a:off x="2438400" y="2362200"/>
            <a:ext cx="825867" cy="2308324"/>
          </a:xfrm>
          <a:prstGeom prst="rect">
            <a:avLst/>
          </a:prstGeom>
          <a:noFill/>
        </p:spPr>
        <p:txBody>
          <a:bodyPr wrap="none" rtlCol="0">
            <a:spAutoFit/>
          </a:bodyPr>
          <a:lstStyle/>
          <a:p>
            <a:r>
              <a:rPr lang="hy-AM" dirty="0" smtClean="0"/>
              <a:t>Anions</a:t>
            </a:r>
            <a:br>
              <a:rPr lang="hy-AM" dirty="0" smtClean="0"/>
            </a:br>
            <a:r>
              <a:rPr lang="en-US" dirty="0" smtClean="0"/>
              <a:t>F-</a:t>
            </a:r>
            <a:br>
              <a:rPr lang="en-US" dirty="0" smtClean="0"/>
            </a:br>
            <a:r>
              <a:rPr lang="en-US" dirty="0" smtClean="0"/>
              <a:t>S</a:t>
            </a:r>
            <a:r>
              <a:rPr lang="hy-AM" dirty="0" smtClean="0"/>
              <a:t>O</a:t>
            </a:r>
            <a:r>
              <a:rPr lang="en-US" baseline="-25000" dirty="0" smtClean="0"/>
              <a:t>4</a:t>
            </a:r>
            <a:r>
              <a:rPr lang="en-US" baseline="30000" dirty="0" smtClean="0"/>
              <a:t>2</a:t>
            </a:r>
            <a:r>
              <a:rPr lang="hy-AM" baseline="30000" dirty="0" smtClean="0"/>
              <a:t>-</a:t>
            </a:r>
            <a:r>
              <a:rPr lang="hy-AM" dirty="0" smtClean="0"/>
              <a:t/>
            </a:r>
            <a:br>
              <a:rPr lang="hy-AM" dirty="0" smtClean="0"/>
            </a:br>
            <a:r>
              <a:rPr lang="en-US" dirty="0" smtClean="0"/>
              <a:t>NO</a:t>
            </a:r>
            <a:r>
              <a:rPr lang="en-US" baseline="-25000" dirty="0" smtClean="0"/>
              <a:t>3</a:t>
            </a:r>
            <a:r>
              <a:rPr lang="en-US" baseline="30000" dirty="0" smtClean="0"/>
              <a:t>-</a:t>
            </a:r>
            <a:r>
              <a:rPr lang="en-US" dirty="0" smtClean="0"/>
              <a:t/>
            </a:r>
            <a:br>
              <a:rPr lang="en-US" dirty="0" smtClean="0"/>
            </a:br>
            <a:r>
              <a:rPr lang="en-US" dirty="0" err="1" smtClean="0"/>
              <a:t>Cl</a:t>
            </a:r>
            <a:r>
              <a:rPr lang="en-US" baseline="30000" dirty="0" smtClean="0"/>
              <a:t>-</a:t>
            </a:r>
            <a:r>
              <a:rPr lang="en-US" dirty="0" smtClean="0"/>
              <a:t/>
            </a:r>
            <a:br>
              <a:rPr lang="en-US" dirty="0" smtClean="0"/>
            </a:br>
            <a:r>
              <a:rPr lang="hy-AM" dirty="0" smtClean="0"/>
              <a:t>Br</a:t>
            </a:r>
            <a:r>
              <a:rPr lang="hy-AM" baseline="30000" dirty="0" smtClean="0"/>
              <a:t>-</a:t>
            </a:r>
            <a:r>
              <a:rPr lang="en-US" baseline="30000" dirty="0" smtClean="0"/>
              <a:t/>
            </a:r>
            <a:br>
              <a:rPr lang="en-US" baseline="30000" dirty="0" smtClean="0"/>
            </a:br>
            <a:r>
              <a:rPr lang="en-US" dirty="0" smtClean="0"/>
              <a:t>I</a:t>
            </a:r>
            <a:r>
              <a:rPr lang="en-US" baseline="30000" dirty="0" smtClean="0"/>
              <a:t>-</a:t>
            </a:r>
            <a:br>
              <a:rPr lang="en-US" baseline="30000" dirty="0" smtClean="0"/>
            </a:br>
            <a:r>
              <a:rPr lang="en-US" dirty="0" smtClean="0"/>
              <a:t>OH</a:t>
            </a:r>
            <a:r>
              <a:rPr lang="en-US" baseline="30000" dirty="0" smtClean="0"/>
              <a:t>-</a:t>
            </a:r>
            <a:endParaRPr lang="hy-AM" baseline="30000" dirty="0" smtClean="0"/>
          </a:p>
        </p:txBody>
      </p:sp>
      <p:cxnSp>
        <p:nvCxnSpPr>
          <p:cNvPr id="7" name="Straight Arrow Connector 6"/>
          <p:cNvCxnSpPr/>
          <p:nvPr/>
        </p:nvCxnSpPr>
        <p:spPr>
          <a:xfrm rot="5400000">
            <a:off x="-228600" y="3962400"/>
            <a:ext cx="2590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295400" y="4796135"/>
            <a:ext cx="2553263" cy="461665"/>
          </a:xfrm>
          <a:prstGeom prst="rect">
            <a:avLst/>
          </a:prstGeom>
          <a:noFill/>
        </p:spPr>
        <p:txBody>
          <a:bodyPr wrap="none" rtlCol="0">
            <a:spAutoFit/>
          </a:bodyPr>
          <a:lstStyle/>
          <a:p>
            <a:r>
              <a:rPr lang="hy-AM" sz="1200" dirty="0" smtClean="0"/>
              <a:t>The arrows point in the direction</a:t>
            </a:r>
            <a:br>
              <a:rPr lang="hy-AM" sz="1200" dirty="0" smtClean="0"/>
            </a:br>
            <a:r>
              <a:rPr lang="hy-AM" sz="1200" dirty="0" smtClean="0"/>
              <a:t>of increasing ease of discharge of ions</a:t>
            </a:r>
            <a:endParaRPr lang="en-US" sz="1200" dirty="0"/>
          </a:p>
        </p:txBody>
      </p:sp>
      <p:pic>
        <p:nvPicPr>
          <p:cNvPr id="8" name="Picture 7" descr="KBYG - Final Logo.jpg"/>
          <p:cNvPicPr>
            <a:picLocks noChangeAspect="1"/>
          </p:cNvPicPr>
          <p:nvPr/>
        </p:nvPicPr>
        <p:blipFill>
          <a:blip r:embed="rId2" cstate="print"/>
          <a:stretch>
            <a:fillRect/>
          </a:stretch>
        </p:blipFill>
        <p:spPr>
          <a:xfrm>
            <a:off x="7467600" y="0"/>
            <a:ext cx="1676400" cy="381000"/>
          </a:xfrm>
          <a:prstGeom prst="rect">
            <a:avLst/>
          </a:prstGeom>
        </p:spPr>
      </p:pic>
      <p:cxnSp>
        <p:nvCxnSpPr>
          <p:cNvPr id="6" name="Straight Arrow Connector 5"/>
          <p:cNvCxnSpPr/>
          <p:nvPr/>
        </p:nvCxnSpPr>
        <p:spPr>
          <a:xfrm>
            <a:off x="3124200" y="2742268"/>
            <a:ext cx="0" cy="14487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52400" y="5715000"/>
            <a:ext cx="4532010" cy="923330"/>
          </a:xfrm>
          <a:prstGeom prst="rect">
            <a:avLst/>
          </a:prstGeom>
          <a:noFill/>
        </p:spPr>
        <p:txBody>
          <a:bodyPr wrap="none" rtlCol="0">
            <a:spAutoFit/>
          </a:bodyPr>
          <a:lstStyle/>
          <a:p>
            <a:r>
              <a:rPr lang="en-US" sz="1200" dirty="0" smtClean="0">
                <a:latin typeface="Times New Roman" panose="02020603050405020304" pitchFamily="18" charset="0"/>
                <a:cs typeface="Times New Roman" panose="02020603050405020304" pitchFamily="18" charset="0"/>
              </a:rPr>
              <a:t>+</a:t>
            </a:r>
            <a:r>
              <a:rPr lang="en-US" sz="1200" dirty="0" err="1" smtClean="0">
                <a:latin typeface="Times New Roman" panose="02020603050405020304" pitchFamily="18" charset="0"/>
                <a:cs typeface="Times New Roman" panose="02020603050405020304" pitchFamily="18" charset="0"/>
              </a:rPr>
              <a:t>ve</a:t>
            </a:r>
            <a:r>
              <a:rPr lang="en-US" sz="1200" dirty="0" smtClean="0">
                <a:latin typeface="Times New Roman" panose="02020603050405020304" pitchFamily="18" charset="0"/>
                <a:cs typeface="Times New Roman" panose="02020603050405020304" pitchFamily="18" charset="0"/>
              </a:rPr>
              <a:t> acronym:  Please send Charlie’s monkeys and zebras in large high</a:t>
            </a:r>
            <a:br>
              <a:rPr lang="en-US" sz="1200" dirty="0" smtClean="0">
                <a:latin typeface="Times New Roman" panose="02020603050405020304" pitchFamily="18" charset="0"/>
                <a:cs typeface="Times New Roman" panose="02020603050405020304" pitchFamily="18" charset="0"/>
              </a:rPr>
            </a:br>
            <a:r>
              <a:rPr lang="en-US" sz="1200" dirty="0" smtClean="0">
                <a:latin typeface="Times New Roman" panose="02020603050405020304" pitchFamily="18" charset="0"/>
                <a:cs typeface="Times New Roman" panose="02020603050405020304" pitchFamily="18" charset="0"/>
              </a:rPr>
              <a:t>                        cages most securely guarded.</a:t>
            </a:r>
            <a:br>
              <a:rPr lang="en-US" sz="1200" dirty="0" smtClean="0">
                <a:latin typeface="Times New Roman" panose="02020603050405020304" pitchFamily="18" charset="0"/>
                <a:cs typeface="Times New Roman" panose="02020603050405020304" pitchFamily="18" charset="0"/>
              </a:rPr>
            </a:br>
            <a:r>
              <a:rPr lang="en-US" sz="1200" dirty="0" smtClean="0">
                <a:latin typeface="Times New Roman" panose="02020603050405020304" pitchFamily="18" charset="0"/>
                <a:cs typeface="Times New Roman" panose="02020603050405020304" pitchFamily="18" charset="0"/>
              </a:rPr>
              <a:t>-</a:t>
            </a:r>
            <a:r>
              <a:rPr lang="en-US" sz="1200" dirty="0" err="1" smtClean="0">
                <a:latin typeface="Times New Roman" panose="02020603050405020304" pitchFamily="18" charset="0"/>
                <a:cs typeface="Times New Roman" panose="02020603050405020304" pitchFamily="18" charset="0"/>
              </a:rPr>
              <a:t>ve</a:t>
            </a:r>
            <a:r>
              <a:rPr lang="en-US" sz="1200" dirty="0" smtClean="0">
                <a:latin typeface="Times New Roman" panose="02020603050405020304" pitchFamily="18" charset="0"/>
                <a:cs typeface="Times New Roman" panose="02020603050405020304" pitchFamily="18" charset="0"/>
              </a:rPr>
              <a:t> acronym:  </a:t>
            </a:r>
            <a:r>
              <a:rPr lang="en-US" sz="1200" dirty="0" smtClean="0">
                <a:latin typeface="Times New Roman" panose="02020603050405020304" pitchFamily="18" charset="0"/>
                <a:cs typeface="Times New Roman" panose="02020603050405020304" pitchFamily="18" charset="0"/>
              </a:rPr>
              <a:t>Fiona’s son never comes by in October</a:t>
            </a:r>
            <a:r>
              <a:rPr lang="en-US" sz="1200" dirty="0" smtClean="0">
                <a:latin typeface="Times New Roman" panose="02020603050405020304" pitchFamily="18" charset="0"/>
                <a:cs typeface="Times New Roman" panose="02020603050405020304" pitchFamily="18" charset="0"/>
              </a:rPr>
              <a:t>.</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1400" dirty="0" smtClean="0"/>
              <a:t>Familiarizing yourself with the reactivity series is important because:</a:t>
            </a:r>
            <a:br>
              <a:rPr lang="hy-AM" sz="1400" dirty="0" smtClean="0"/>
            </a:br>
            <a:r>
              <a:rPr lang="hy-AM" sz="1400" dirty="0" smtClean="0"/>
              <a:t/>
            </a:r>
            <a:br>
              <a:rPr lang="hy-AM" sz="1400" dirty="0" smtClean="0"/>
            </a:br>
            <a:r>
              <a:rPr lang="hy-AM" sz="1400" dirty="0" smtClean="0"/>
              <a:t>1.  It acts as a guide to an element’s chemical reactivity</a:t>
            </a:r>
            <a:br>
              <a:rPr lang="hy-AM" sz="1400" dirty="0" smtClean="0"/>
            </a:br>
            <a:r>
              <a:rPr lang="hy-AM" sz="1400" dirty="0" smtClean="0"/>
              <a:t>2.  It displays the ease with which an element loses (becomes oxidised) or gains electrons (becomes reduced)</a:t>
            </a:r>
            <a:br>
              <a:rPr lang="hy-AM" sz="1400" dirty="0" smtClean="0"/>
            </a:br>
            <a:r>
              <a:rPr lang="hy-AM" sz="1400" dirty="0" smtClean="0"/>
              <a:t>3.  It can be used to predict an element’s behaviour in displacement and electron transfer reactions</a:t>
            </a:r>
            <a:br>
              <a:rPr lang="hy-AM" sz="1400" dirty="0" smtClean="0"/>
            </a:br>
            <a:r>
              <a:rPr lang="hy-AM" sz="1400" dirty="0" smtClean="0"/>
              <a:t>4.  It determines the method that should be used to obtain metals from their compounds</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5.  It determines the method used to extract a non-metal.  Fluorine is obtained by electrolysis of a molten fluoride, chlorine by the electrolysis of a molten chloride or a concentrated aqueous solution of chloride.  Bromine and iodine are obtained by displacement involving redox reactions.</a:t>
            </a:r>
            <a:endParaRPr lang="en-US" sz="1400" dirty="0"/>
          </a:p>
        </p:txBody>
      </p:sp>
      <p:graphicFrame>
        <p:nvGraphicFramePr>
          <p:cNvPr id="4" name="Table 3"/>
          <p:cNvGraphicFramePr>
            <a:graphicFrameLocks noGrp="1"/>
          </p:cNvGraphicFramePr>
          <p:nvPr/>
        </p:nvGraphicFramePr>
        <p:xfrm>
          <a:off x="1371600" y="1676400"/>
          <a:ext cx="6096000" cy="396240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hy-AM" dirty="0" smtClean="0"/>
                        <a:t>Metal</a:t>
                      </a:r>
                      <a:endParaRPr lang="en-US" dirty="0"/>
                    </a:p>
                  </a:txBody>
                  <a:tcPr anchor="ctr"/>
                </a:tc>
                <a:tc>
                  <a:txBody>
                    <a:bodyPr/>
                    <a:lstStyle/>
                    <a:p>
                      <a:pPr algn="ctr"/>
                      <a:r>
                        <a:rPr lang="hy-AM" dirty="0" smtClean="0"/>
                        <a:t>Method</a:t>
                      </a:r>
                      <a:endParaRPr lang="en-US" dirty="0"/>
                    </a:p>
                  </a:txBody>
                  <a:tcPr anchor="ctr"/>
                </a:tc>
              </a:tr>
              <a:tr h="370840">
                <a:tc>
                  <a:txBody>
                    <a:bodyPr/>
                    <a:lstStyle/>
                    <a:p>
                      <a:pPr algn="ctr"/>
                      <a:r>
                        <a:rPr lang="hy-AM" sz="1200" dirty="0" smtClean="0"/>
                        <a:t>Calcium</a:t>
                      </a:r>
                      <a:endParaRPr lang="en-US" sz="1200" dirty="0"/>
                    </a:p>
                  </a:txBody>
                  <a:tcPr anchor="ctr"/>
                </a:tc>
                <a:tc>
                  <a:txBody>
                    <a:bodyPr/>
                    <a:lstStyle/>
                    <a:p>
                      <a:pPr algn="l"/>
                      <a:r>
                        <a:rPr lang="en-US" sz="1200" dirty="0" smtClean="0"/>
                        <a:t>E</a:t>
                      </a:r>
                      <a:r>
                        <a:rPr lang="hy-AM" sz="1200" dirty="0" smtClean="0"/>
                        <a:t>lectrolysis of the molten chloride</a:t>
                      </a:r>
                      <a:endParaRPr lang="en-US" sz="1200" dirty="0"/>
                    </a:p>
                  </a:txBody>
                  <a:tcPr anchor="ctr"/>
                </a:tc>
              </a:tr>
              <a:tr h="370840">
                <a:tc>
                  <a:txBody>
                    <a:bodyPr/>
                    <a:lstStyle/>
                    <a:p>
                      <a:pPr algn="ctr"/>
                      <a:r>
                        <a:rPr lang="hy-AM" sz="1200" dirty="0" smtClean="0"/>
                        <a:t>Sodium</a:t>
                      </a:r>
                      <a:endParaRPr lang="en-US" sz="1200" dirty="0"/>
                    </a:p>
                  </a:txBody>
                  <a:tcPr anchor="ctr"/>
                </a:tc>
                <a:tc>
                  <a:txBody>
                    <a:bodyPr/>
                    <a:lstStyle/>
                    <a:p>
                      <a:pPr algn="l"/>
                      <a:r>
                        <a:rPr lang="en-US" sz="1200" dirty="0" smtClean="0"/>
                        <a:t>E</a:t>
                      </a:r>
                      <a:r>
                        <a:rPr lang="hy-AM" sz="1200" dirty="0" smtClean="0"/>
                        <a:t>lectrolysis</a:t>
                      </a:r>
                      <a:r>
                        <a:rPr lang="hy-AM" sz="1200" baseline="0" dirty="0" smtClean="0"/>
                        <a:t> of the molten chloride</a:t>
                      </a:r>
                      <a:endParaRPr lang="en-US" sz="1200" dirty="0"/>
                    </a:p>
                  </a:txBody>
                  <a:tcPr anchor="ctr"/>
                </a:tc>
              </a:tr>
              <a:tr h="370840">
                <a:tc>
                  <a:txBody>
                    <a:bodyPr/>
                    <a:lstStyle/>
                    <a:p>
                      <a:pPr algn="ctr"/>
                      <a:r>
                        <a:rPr lang="hy-AM" sz="1200" dirty="0" smtClean="0"/>
                        <a:t>Magnesium</a:t>
                      </a:r>
                      <a:endParaRPr lang="en-US" sz="1200" dirty="0"/>
                    </a:p>
                  </a:txBody>
                  <a:tcPr anchor="ctr"/>
                </a:tc>
                <a:tc>
                  <a:txBody>
                    <a:bodyPr/>
                    <a:lstStyle/>
                    <a:p>
                      <a:pPr algn="l"/>
                      <a:r>
                        <a:rPr lang="en-US" sz="1200" dirty="0" smtClean="0"/>
                        <a:t>E</a:t>
                      </a:r>
                      <a:r>
                        <a:rPr lang="hy-AM" sz="1200" dirty="0" smtClean="0"/>
                        <a:t>lectrolysis of the molten chloride, but chemical reduction of the oxide is possible at high</a:t>
                      </a:r>
                      <a:r>
                        <a:rPr lang="hy-AM" sz="1200" baseline="0" dirty="0" smtClean="0"/>
                        <a:t> temperature</a:t>
                      </a:r>
                      <a:endParaRPr lang="en-US" sz="1200" dirty="0"/>
                    </a:p>
                  </a:txBody>
                  <a:tcPr anchor="ctr"/>
                </a:tc>
              </a:tr>
              <a:tr h="370840">
                <a:tc>
                  <a:txBody>
                    <a:bodyPr/>
                    <a:lstStyle/>
                    <a:p>
                      <a:pPr algn="ctr"/>
                      <a:r>
                        <a:rPr lang="hy-AM" sz="1200" dirty="0" smtClean="0"/>
                        <a:t>Aluminum</a:t>
                      </a:r>
                      <a:endParaRPr lang="en-US" sz="1200" dirty="0"/>
                    </a:p>
                  </a:txBody>
                  <a:tcPr anchor="ctr"/>
                </a:tc>
                <a:tc>
                  <a:txBody>
                    <a:bodyPr/>
                    <a:lstStyle/>
                    <a:p>
                      <a:pPr algn="l"/>
                      <a:r>
                        <a:rPr lang="en-US" sz="1200" dirty="0" smtClean="0"/>
                        <a:t>E</a:t>
                      </a:r>
                      <a:r>
                        <a:rPr lang="hy-AM" sz="1200" dirty="0" smtClean="0"/>
                        <a:t>lectrolysis of the oxide dissolved in molten sodium aluminum fluoride, but chemical reduction of the oxide is also possible</a:t>
                      </a:r>
                      <a:endParaRPr lang="en-US" sz="1200" dirty="0"/>
                    </a:p>
                  </a:txBody>
                  <a:tcPr anchor="ctr"/>
                </a:tc>
              </a:tr>
              <a:tr h="370840">
                <a:tc>
                  <a:txBody>
                    <a:bodyPr/>
                    <a:lstStyle/>
                    <a:p>
                      <a:pPr algn="ctr"/>
                      <a:r>
                        <a:rPr lang="hy-AM" sz="1200" dirty="0" smtClean="0"/>
                        <a:t>Zinc</a:t>
                      </a:r>
                      <a:endParaRPr lang="en-US" sz="1200" dirty="0"/>
                    </a:p>
                  </a:txBody>
                  <a:tcPr anchor="ctr"/>
                </a:tc>
                <a:tc>
                  <a:txBody>
                    <a:bodyPr/>
                    <a:lstStyle/>
                    <a:p>
                      <a:pPr algn="l"/>
                      <a:r>
                        <a:rPr lang="en-US" sz="1200" dirty="0" smtClean="0"/>
                        <a:t>C</a:t>
                      </a:r>
                      <a:r>
                        <a:rPr lang="hy-AM" sz="1200" dirty="0" smtClean="0"/>
                        <a:t>hemical reduction of the oxide at a temperature of 1250 K, or electrolysis</a:t>
                      </a:r>
                      <a:endParaRPr lang="en-US" sz="1200" dirty="0"/>
                    </a:p>
                  </a:txBody>
                  <a:tcPr anchor="ctr"/>
                </a:tc>
              </a:tr>
              <a:tr h="370840">
                <a:tc>
                  <a:txBody>
                    <a:bodyPr/>
                    <a:lstStyle/>
                    <a:p>
                      <a:pPr algn="ctr"/>
                      <a:r>
                        <a:rPr lang="hy-AM" sz="1200" dirty="0" smtClean="0"/>
                        <a:t>Iron</a:t>
                      </a:r>
                      <a:endParaRPr lang="en-US" sz="1200" dirty="0"/>
                    </a:p>
                  </a:txBody>
                  <a:tcPr anchor="ctr"/>
                </a:tc>
                <a:tc>
                  <a:txBody>
                    <a:bodyPr/>
                    <a:lstStyle/>
                    <a:p>
                      <a:pPr algn="l"/>
                      <a:r>
                        <a:rPr lang="en-US" sz="1200" dirty="0" smtClean="0"/>
                        <a:t>C</a:t>
                      </a:r>
                      <a:r>
                        <a:rPr lang="hy-AM" sz="1200" dirty="0" smtClean="0"/>
                        <a:t>hemical reduction of the oxide at 900 K</a:t>
                      </a:r>
                      <a:endParaRPr lang="en-US" sz="1200" dirty="0"/>
                    </a:p>
                  </a:txBody>
                  <a:tcPr anchor="ctr"/>
                </a:tc>
              </a:tr>
              <a:tr h="370840">
                <a:tc>
                  <a:txBody>
                    <a:bodyPr/>
                    <a:lstStyle/>
                    <a:p>
                      <a:pPr algn="ctr"/>
                      <a:r>
                        <a:rPr lang="hy-AM" sz="1200" dirty="0" smtClean="0"/>
                        <a:t>Lead</a:t>
                      </a:r>
                      <a:endParaRPr lang="en-US" sz="1200" dirty="0"/>
                    </a:p>
                  </a:txBody>
                  <a:tcPr anchor="ctr"/>
                </a:tc>
                <a:tc>
                  <a:txBody>
                    <a:bodyPr/>
                    <a:lstStyle/>
                    <a:p>
                      <a:pPr algn="l"/>
                      <a:r>
                        <a:rPr lang="en-US" sz="1200" dirty="0" smtClean="0"/>
                        <a:t>C</a:t>
                      </a:r>
                      <a:r>
                        <a:rPr lang="hy-AM" sz="1200" dirty="0" smtClean="0"/>
                        <a:t>hemical reduction of the oxide</a:t>
                      </a:r>
                      <a:endParaRPr lang="en-US" sz="1200" dirty="0"/>
                    </a:p>
                  </a:txBody>
                  <a:tcPr anchor="ctr"/>
                </a:tc>
              </a:tr>
              <a:tr h="370840">
                <a:tc>
                  <a:txBody>
                    <a:bodyPr/>
                    <a:lstStyle/>
                    <a:p>
                      <a:pPr algn="ctr"/>
                      <a:r>
                        <a:rPr lang="hy-AM" sz="1200" dirty="0" smtClean="0"/>
                        <a:t>Copper</a:t>
                      </a:r>
                      <a:endParaRPr lang="en-US" sz="1200" dirty="0"/>
                    </a:p>
                  </a:txBody>
                  <a:tcPr anchor="ctr"/>
                </a:tc>
                <a:tc>
                  <a:txBody>
                    <a:bodyPr/>
                    <a:lstStyle/>
                    <a:p>
                      <a:pPr algn="l"/>
                      <a:r>
                        <a:rPr lang="en-US" sz="1200" dirty="0" smtClean="0"/>
                        <a:t>H</a:t>
                      </a:r>
                      <a:r>
                        <a:rPr lang="hy-AM" sz="1200" dirty="0" smtClean="0"/>
                        <a:t>eating</a:t>
                      </a:r>
                      <a:r>
                        <a:rPr lang="hy-AM" sz="1200" baseline="0" dirty="0" smtClean="0"/>
                        <a:t> the sulphide in air</a:t>
                      </a:r>
                      <a:endParaRPr lang="en-US" sz="1200" dirty="0"/>
                    </a:p>
                  </a:txBody>
                  <a:tcPr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228600"/>
            <a:ext cx="8839200" cy="6400800"/>
          </a:xfrm>
        </p:spPr>
        <p:txBody>
          <a:bodyPr>
            <a:normAutofit/>
          </a:bodyPr>
          <a:lstStyle/>
          <a:p>
            <a:r>
              <a:rPr lang="hy-AM" sz="1400" b="1" dirty="0" smtClean="0"/>
              <a:t>Use your knowledge of the reactivity series to predict the results of the reaction of the metals with the aqueous   solutions in the following table.</a:t>
            </a:r>
            <a:r>
              <a:rPr lang="hy-AM" sz="1400" dirty="0" smtClean="0"/>
              <a:t>  Complete the table using </a:t>
            </a:r>
            <a:r>
              <a:rPr lang="hy-AM" sz="2000" b="1" dirty="0" smtClean="0"/>
              <a:t>+</a:t>
            </a:r>
            <a:r>
              <a:rPr lang="hy-AM" sz="1400" dirty="0" smtClean="0"/>
              <a:t> = </a:t>
            </a:r>
            <a:r>
              <a:rPr lang="hy-AM" sz="1400" u="sng" dirty="0" smtClean="0"/>
              <a:t>reaction</a:t>
            </a:r>
            <a:r>
              <a:rPr lang="hy-AM" sz="1400" dirty="0" smtClean="0"/>
              <a:t> and </a:t>
            </a:r>
            <a:r>
              <a:rPr lang="hy-AM" sz="2000" b="1" dirty="0" smtClean="0"/>
              <a:t>-</a:t>
            </a:r>
            <a:r>
              <a:rPr lang="hy-AM" sz="1400" dirty="0" smtClean="0"/>
              <a:t> = </a:t>
            </a:r>
            <a:r>
              <a:rPr lang="hy-AM" sz="1400" u="sng" dirty="0" smtClean="0"/>
              <a:t>NO reaction</a:t>
            </a:r>
            <a:r>
              <a:rPr lang="hy-AM" sz="1400" dirty="0" smtClean="0"/>
              <a:t>.</a:t>
            </a:r>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r>
              <a:rPr lang="hy-AM" sz="2000" b="1" dirty="0" smtClean="0"/>
              <a:t>A current of 0.25 A was passed through molten lead chloride for 300 s, using inert electrodes.</a:t>
            </a:r>
            <a:br>
              <a:rPr lang="hy-AM" sz="2000" b="1" dirty="0" smtClean="0"/>
            </a:br>
            <a:r>
              <a:rPr lang="hy-AM" sz="2000" dirty="0" smtClean="0"/>
              <a:t>a.  What element is liberated at the anode?</a:t>
            </a:r>
            <a:br>
              <a:rPr lang="hy-AM" sz="2000" dirty="0" smtClean="0"/>
            </a:br>
            <a:r>
              <a:rPr lang="hy-AM" sz="2000" dirty="0" smtClean="0"/>
              <a:t>b.  What element is liberated at the cathode?</a:t>
            </a:r>
            <a:br>
              <a:rPr lang="hy-AM" sz="2000" dirty="0" smtClean="0"/>
            </a:br>
            <a:r>
              <a:rPr lang="hy-AM" sz="2000" dirty="0" smtClean="0"/>
              <a:t>c.  Give equations for the reaction occuring at each of the electrodes.</a:t>
            </a:r>
            <a:br>
              <a:rPr lang="hy-AM" sz="2000" dirty="0" smtClean="0"/>
            </a:br>
            <a:r>
              <a:rPr lang="hy-AM" sz="2000" dirty="0" smtClean="0"/>
              <a:t>d.  Determine the quantity of electricity passed during this experiment.</a:t>
            </a:r>
            <a:br>
              <a:rPr lang="hy-AM" sz="2000" dirty="0" smtClean="0"/>
            </a:br>
            <a:r>
              <a:rPr lang="hy-AM" sz="1400" dirty="0" smtClean="0"/>
              <a:t/>
            </a:r>
            <a:br>
              <a:rPr lang="hy-AM" sz="1400" dirty="0" smtClean="0"/>
            </a:br>
            <a:r>
              <a:rPr lang="hy-AM" sz="1400" dirty="0" smtClean="0"/>
              <a:t/>
            </a:r>
            <a:br>
              <a:rPr lang="hy-AM" sz="1400" dirty="0" smtClean="0"/>
            </a:br>
            <a:endParaRPr lang="hy-AM" sz="1400" dirty="0" smtClean="0"/>
          </a:p>
          <a:p>
            <a:endParaRPr lang="hy-AM" sz="1400" dirty="0" smtClean="0"/>
          </a:p>
          <a:p>
            <a:endParaRPr lang="hy-AM" sz="1400" dirty="0" smtClean="0"/>
          </a:p>
          <a:p>
            <a:endParaRPr lang="hy-AM" sz="1400" dirty="0" smtClean="0"/>
          </a:p>
          <a:p>
            <a:endParaRPr lang="en-US" sz="1400" dirty="0"/>
          </a:p>
        </p:txBody>
      </p:sp>
      <p:graphicFrame>
        <p:nvGraphicFramePr>
          <p:cNvPr id="4" name="Table 3"/>
          <p:cNvGraphicFramePr>
            <a:graphicFrameLocks noGrp="1"/>
          </p:cNvGraphicFramePr>
          <p:nvPr/>
        </p:nvGraphicFramePr>
        <p:xfrm>
          <a:off x="381000" y="990601"/>
          <a:ext cx="8305801" cy="2560320"/>
        </p:xfrm>
        <a:graphic>
          <a:graphicData uri="http://schemas.openxmlformats.org/drawingml/2006/table">
            <a:tbl>
              <a:tblPr firstRow="1" bandRow="1">
                <a:tableStyleId>{5C22544A-7EE6-4342-B048-85BDC9FD1C3A}</a:tableStyleId>
              </a:tblPr>
              <a:tblGrid>
                <a:gridCol w="1186543"/>
                <a:gridCol w="1186543"/>
                <a:gridCol w="1186543"/>
                <a:gridCol w="1186543"/>
                <a:gridCol w="1186543"/>
                <a:gridCol w="1186543"/>
                <a:gridCol w="1186543"/>
              </a:tblGrid>
              <a:tr h="337457">
                <a:tc>
                  <a:txBody>
                    <a:bodyPr/>
                    <a:lstStyle/>
                    <a:p>
                      <a:pPr algn="ctr"/>
                      <a:r>
                        <a:rPr lang="hy-AM" dirty="0" smtClean="0"/>
                        <a:t>Metal</a:t>
                      </a:r>
                      <a:endParaRPr lang="en-US" dirty="0"/>
                    </a:p>
                  </a:txBody>
                  <a:tcPr anchor="ctr"/>
                </a:tc>
                <a:tc>
                  <a:txBody>
                    <a:bodyPr/>
                    <a:lstStyle/>
                    <a:p>
                      <a:pPr algn="ctr"/>
                      <a:r>
                        <a:rPr lang="hy-AM" dirty="0" smtClean="0"/>
                        <a:t>MgSO</a:t>
                      </a:r>
                      <a:r>
                        <a:rPr lang="hy-AM" baseline="-25000" dirty="0" smtClean="0"/>
                        <a:t>4</a:t>
                      </a:r>
                      <a:endParaRPr lang="en-US" baseline="-25000" dirty="0"/>
                    </a:p>
                  </a:txBody>
                  <a:tcPr anchor="ctr"/>
                </a:tc>
                <a:tc>
                  <a:txBody>
                    <a:bodyPr/>
                    <a:lstStyle/>
                    <a:p>
                      <a:pPr algn="ctr"/>
                      <a:r>
                        <a:rPr lang="hy-AM" dirty="0" smtClean="0"/>
                        <a:t>ZnSO</a:t>
                      </a:r>
                      <a:r>
                        <a:rPr lang="hy-AM" baseline="-25000" dirty="0" smtClean="0"/>
                        <a:t>4</a:t>
                      </a:r>
                      <a:endParaRPr lang="en-US" baseline="-25000" dirty="0"/>
                    </a:p>
                  </a:txBody>
                  <a:tcPr anchor="ctr"/>
                </a:tc>
                <a:tc>
                  <a:txBody>
                    <a:bodyPr/>
                    <a:lstStyle/>
                    <a:p>
                      <a:pPr algn="ctr"/>
                      <a:r>
                        <a:rPr lang="hy-AM" dirty="0" smtClean="0"/>
                        <a:t>FeSO</a:t>
                      </a:r>
                      <a:r>
                        <a:rPr lang="hy-AM" baseline="-25000" dirty="0" smtClean="0"/>
                        <a:t>4</a:t>
                      </a:r>
                      <a:endParaRPr lang="en-US" baseline="-25000" dirty="0"/>
                    </a:p>
                  </a:txBody>
                  <a:tcPr anchor="ctr"/>
                </a:tc>
                <a:tc>
                  <a:txBody>
                    <a:bodyPr/>
                    <a:lstStyle/>
                    <a:p>
                      <a:pPr algn="ctr"/>
                      <a:r>
                        <a:rPr lang="hy-AM" dirty="0" smtClean="0"/>
                        <a:t>Al</a:t>
                      </a:r>
                      <a:r>
                        <a:rPr lang="hy-AM" baseline="-25000" dirty="0" smtClean="0"/>
                        <a:t>2</a:t>
                      </a:r>
                      <a:r>
                        <a:rPr lang="hy-AM" dirty="0" smtClean="0"/>
                        <a:t>(SO</a:t>
                      </a:r>
                      <a:r>
                        <a:rPr lang="hy-AM" baseline="-25000" dirty="0" smtClean="0"/>
                        <a:t>4</a:t>
                      </a:r>
                      <a:r>
                        <a:rPr lang="hy-AM" dirty="0" smtClean="0"/>
                        <a:t>)</a:t>
                      </a:r>
                      <a:r>
                        <a:rPr lang="hy-AM" baseline="-25000" dirty="0" smtClean="0"/>
                        <a:t>3</a:t>
                      </a:r>
                      <a:endParaRPr lang="en-US" baseline="-25000" dirty="0"/>
                    </a:p>
                  </a:txBody>
                  <a:tcPr anchor="ctr"/>
                </a:tc>
                <a:tc>
                  <a:txBody>
                    <a:bodyPr/>
                    <a:lstStyle/>
                    <a:p>
                      <a:pPr algn="ctr"/>
                      <a:r>
                        <a:rPr lang="hy-AM" dirty="0" smtClean="0"/>
                        <a:t>Pb(NO</a:t>
                      </a:r>
                      <a:r>
                        <a:rPr lang="hy-AM" baseline="-25000" dirty="0" smtClean="0"/>
                        <a:t>3</a:t>
                      </a:r>
                      <a:r>
                        <a:rPr lang="hy-AM" dirty="0" smtClean="0"/>
                        <a:t>)</a:t>
                      </a:r>
                      <a:r>
                        <a:rPr lang="hy-AM" baseline="-25000" dirty="0" smtClean="0"/>
                        <a:t>2</a:t>
                      </a:r>
                      <a:endParaRPr lang="en-US" baseline="-25000" dirty="0"/>
                    </a:p>
                  </a:txBody>
                  <a:tcPr anchor="ctr"/>
                </a:tc>
                <a:tc>
                  <a:txBody>
                    <a:bodyPr/>
                    <a:lstStyle/>
                    <a:p>
                      <a:pPr algn="ctr"/>
                      <a:r>
                        <a:rPr lang="hy-AM" dirty="0" smtClean="0"/>
                        <a:t>CuSO</a:t>
                      </a:r>
                      <a:r>
                        <a:rPr lang="hy-AM" baseline="-25000" dirty="0" smtClean="0"/>
                        <a:t>4</a:t>
                      </a:r>
                      <a:endParaRPr lang="en-US" baseline="-25000" dirty="0"/>
                    </a:p>
                  </a:txBody>
                  <a:tcPr anchor="ctr"/>
                </a:tc>
              </a:tr>
              <a:tr h="337457">
                <a:tc>
                  <a:txBody>
                    <a:bodyPr/>
                    <a:lstStyle/>
                    <a:p>
                      <a:pPr algn="ctr"/>
                      <a:r>
                        <a:rPr lang="hy-AM" sz="1400" dirty="0" smtClean="0"/>
                        <a:t>Magnesium</a:t>
                      </a:r>
                      <a:endParaRPr lang="en-US" sz="1400" dirty="0"/>
                    </a:p>
                  </a:txBody>
                  <a:tcPr anchor="ct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37457">
                <a:tc>
                  <a:txBody>
                    <a:bodyPr/>
                    <a:lstStyle/>
                    <a:p>
                      <a:pPr algn="ctr"/>
                      <a:r>
                        <a:rPr lang="hy-AM" sz="1400" dirty="0" smtClean="0"/>
                        <a:t>Zinc</a:t>
                      </a:r>
                      <a:endParaRPr lang="en-US" sz="1400" dirty="0"/>
                    </a:p>
                  </a:txBody>
                  <a:tcPr anchor="ct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37457">
                <a:tc>
                  <a:txBody>
                    <a:bodyPr/>
                    <a:lstStyle/>
                    <a:p>
                      <a:pPr algn="ctr"/>
                      <a:r>
                        <a:rPr lang="hy-AM" sz="1400" dirty="0" smtClean="0"/>
                        <a:t>Iron</a:t>
                      </a:r>
                      <a:endParaRPr lang="en-US" sz="1400" dirty="0"/>
                    </a:p>
                  </a:txBody>
                  <a:tcPr anchor="ct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37457">
                <a:tc>
                  <a:txBody>
                    <a:bodyPr/>
                    <a:lstStyle/>
                    <a:p>
                      <a:pPr algn="ctr"/>
                      <a:r>
                        <a:rPr lang="hy-AM" sz="1400" dirty="0" smtClean="0"/>
                        <a:t>Aluminum</a:t>
                      </a:r>
                      <a:endParaRPr lang="en-US" sz="1400" dirty="0"/>
                    </a:p>
                  </a:txBody>
                  <a:tcPr anchor="ct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37457">
                <a:tc>
                  <a:txBody>
                    <a:bodyPr/>
                    <a:lstStyle/>
                    <a:p>
                      <a:pPr algn="ctr"/>
                      <a:r>
                        <a:rPr lang="hy-AM" sz="1400" dirty="0" smtClean="0"/>
                        <a:t>Lead</a:t>
                      </a:r>
                      <a:endParaRPr lang="en-US" sz="1400" dirty="0"/>
                    </a:p>
                  </a:txBody>
                  <a:tcPr anchor="ct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37457">
                <a:tc>
                  <a:txBody>
                    <a:bodyPr/>
                    <a:lstStyle/>
                    <a:p>
                      <a:pPr algn="ctr"/>
                      <a:r>
                        <a:rPr lang="hy-AM" sz="1400" dirty="0" smtClean="0"/>
                        <a:t>Copper</a:t>
                      </a:r>
                      <a:endParaRPr lang="en-US" sz="1400" dirty="0"/>
                    </a:p>
                  </a:txBody>
                  <a:tcPr anchor="ct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dirty="0" smtClean="0"/>
              <a:t>Pure water is not a good conductor of electricity because it only ionizes partially, 1 part in 10</a:t>
            </a:r>
            <a:r>
              <a:rPr lang="hy-AM" baseline="30000" dirty="0" smtClean="0"/>
              <a:t>6</a:t>
            </a:r>
            <a:r>
              <a:rPr lang="hy-AM" dirty="0" smtClean="0"/>
              <a:t>. </a:t>
            </a:r>
            <a:r>
              <a:rPr lang="hy-AM" b="1" dirty="0" smtClean="0"/>
              <a:t>Can you write out the ionization of water</a:t>
            </a:r>
            <a:r>
              <a:rPr lang="hy-AM" dirty="0" smtClean="0"/>
              <a:t>?</a:t>
            </a:r>
          </a:p>
          <a:p>
            <a:endParaRPr lang="hy-AM" dirty="0" smtClean="0"/>
          </a:p>
          <a:p>
            <a:endParaRPr lang="hy-AM" dirty="0" smtClean="0"/>
          </a:p>
          <a:p>
            <a:r>
              <a:rPr lang="hy-AM" dirty="0" smtClean="0"/>
              <a:t> Owing to this, sulphuric acid is added to the water so that electrolysis would take place.  </a:t>
            </a:r>
            <a:r>
              <a:rPr lang="hy-AM" b="1" dirty="0" smtClean="0"/>
              <a:t>Can you tell me what ions are therefore present within the solution of water and sulphuric acid?  </a:t>
            </a:r>
            <a:r>
              <a:rPr lang="hy-AM" dirty="0" smtClean="0"/>
              <a:t>Hint write out their molecular formulas first.</a:t>
            </a:r>
          </a:p>
          <a:p>
            <a:pPr>
              <a:buNone/>
            </a:pPr>
            <a:r>
              <a:rPr lang="hy-AM" sz="1400" dirty="0" smtClean="0"/>
              <a:t>  </a:t>
            </a:r>
          </a:p>
          <a:p>
            <a:endParaRPr lang="hy-AM" sz="1400" dirty="0" smtClean="0"/>
          </a:p>
          <a:p>
            <a:endParaRPr lang="hy-AM" sz="1400" dirty="0" smtClean="0"/>
          </a:p>
          <a:p>
            <a:endParaRPr lang="hy-AM" sz="1400" b="1" dirty="0" smtClean="0"/>
          </a:p>
          <a:p>
            <a:pPr>
              <a:buNone/>
            </a:pPr>
            <a:r>
              <a:rPr lang="hy-AM" sz="1400" dirty="0" smtClean="0"/>
              <a:t> </a:t>
            </a:r>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2400" dirty="0" smtClean="0"/>
              <a:t>The </a:t>
            </a:r>
            <a:r>
              <a:rPr lang="hy-AM" sz="2400" dirty="0" smtClean="0"/>
              <a:t>gas liberated at the cathode gives a pop with a lighted splint and the gas liberated at the anode relights a glowing splint.  </a:t>
            </a:r>
            <a:r>
              <a:rPr lang="hy-AM" sz="2400" b="1" dirty="0" smtClean="0"/>
              <a:t>What gases are these?  Can you write the half equations that occur at each electrode?</a:t>
            </a:r>
          </a:p>
          <a:p>
            <a:endParaRPr lang="hy-AM" sz="2400" b="1" dirty="0" smtClean="0"/>
          </a:p>
          <a:p>
            <a:endParaRPr lang="hy-AM" sz="2400" b="1" dirty="0" smtClean="0"/>
          </a:p>
          <a:p>
            <a:r>
              <a:rPr lang="hy-AM" sz="2400" dirty="0" smtClean="0"/>
              <a:t>Note both SO</a:t>
            </a:r>
            <a:r>
              <a:rPr lang="hy-AM" sz="2400" baseline="-25000" dirty="0" smtClean="0"/>
              <a:t>4</a:t>
            </a:r>
            <a:r>
              <a:rPr lang="hy-AM" sz="2400" baseline="30000" dirty="0" smtClean="0"/>
              <a:t>2-</a:t>
            </a:r>
            <a:r>
              <a:rPr lang="hy-AM" sz="2400" dirty="0" smtClean="0"/>
              <a:t> and OH- ions move towards the anode, however, OH</a:t>
            </a:r>
            <a:r>
              <a:rPr lang="hy-AM" sz="2400" baseline="30000" dirty="0" smtClean="0"/>
              <a:t>-</a:t>
            </a:r>
            <a:r>
              <a:rPr lang="hy-AM" sz="2400" dirty="0" smtClean="0"/>
              <a:t> ions are preferred.</a:t>
            </a:r>
            <a:r>
              <a:rPr lang="hy-AM" sz="2400" b="1" dirty="0" smtClean="0"/>
              <a:t>  Why?</a:t>
            </a:r>
          </a:p>
          <a:p>
            <a:pPr>
              <a:buNone/>
            </a:pPr>
            <a:endParaRPr lang="hy-AM" sz="2400" b="1" dirty="0" smtClean="0"/>
          </a:p>
          <a:p>
            <a:endParaRPr lang="hy-AM" sz="2400" b="1" dirty="0" smtClean="0"/>
          </a:p>
          <a:p>
            <a:r>
              <a:rPr lang="hy-AM" sz="2400" b="1" dirty="0" smtClean="0"/>
              <a:t>Determine how the electrolysis of dilute NaOH would come about by first stating the ions that would be present in solution followed by writing out the half equations that occur at the cathode and anode.  Remember this is a DILUTE solution of NaOH.</a:t>
            </a:r>
          </a:p>
          <a:p>
            <a:endParaRPr lang="hy-AM" sz="1400" b="1" dirty="0" smtClean="0"/>
          </a:p>
          <a:p>
            <a:pPr>
              <a:buNone/>
            </a:pPr>
            <a:r>
              <a:rPr lang="hy-AM" sz="1400" dirty="0" smtClean="0"/>
              <a:t> </a:t>
            </a:r>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en-US"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en-US" sz="2400" b="1" dirty="0" smtClean="0"/>
              <a:t>W</a:t>
            </a:r>
            <a:r>
              <a:rPr lang="hy-AM" sz="2400" b="1" dirty="0" smtClean="0"/>
              <a:t>hat </a:t>
            </a:r>
            <a:r>
              <a:rPr lang="hy-AM" sz="2400" b="1" dirty="0" smtClean="0"/>
              <a:t>ions are in an aqueous solution of sodium chloride and write out the half equations for the reactions occurring at the anode and cathode.</a:t>
            </a:r>
          </a:p>
          <a:p>
            <a:endParaRPr lang="hy-AM" sz="2400" dirty="0" smtClean="0"/>
          </a:p>
          <a:p>
            <a:endParaRPr lang="hy-AM" sz="2400" dirty="0" smtClean="0"/>
          </a:p>
          <a:p>
            <a:endParaRPr lang="hy-AM" sz="2400" dirty="0" smtClean="0"/>
          </a:p>
          <a:p>
            <a:endParaRPr lang="hy-AM" sz="2400" dirty="0" smtClean="0"/>
          </a:p>
          <a:p>
            <a:r>
              <a:rPr lang="hy-AM" sz="2400" b="1" dirty="0" smtClean="0"/>
              <a:t>What </a:t>
            </a:r>
            <a:r>
              <a:rPr lang="hy-AM" sz="2400" b="1" dirty="0" smtClean="0"/>
              <a:t>ions are present in an aqueous solution of copper(II) </a:t>
            </a:r>
            <a:r>
              <a:rPr lang="hy-AM" sz="2400" b="1" dirty="0" smtClean="0"/>
              <a:t>sulphate</a:t>
            </a:r>
            <a:r>
              <a:rPr lang="en-US" sz="2400" b="1" dirty="0" smtClean="0"/>
              <a:t>.  W</a:t>
            </a:r>
            <a:r>
              <a:rPr lang="hy-AM" sz="2400" b="1" dirty="0" smtClean="0"/>
              <a:t>rite </a:t>
            </a:r>
            <a:r>
              <a:rPr lang="hy-AM" sz="2400" b="1" dirty="0" smtClean="0"/>
              <a:t>out the half equations for the reactions occurring at the anode and cathode.  What colour is aqueous copper(II) sulphate solution and what would you observe as it becomes electrolyzed?</a:t>
            </a:r>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en-US"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lnSpcReduction="10000"/>
          </a:bodyPr>
          <a:lstStyle/>
          <a:p>
            <a:r>
              <a:rPr lang="hy-AM" sz="3600" b="1" dirty="0" smtClean="0"/>
              <a:t>What </a:t>
            </a:r>
            <a:r>
              <a:rPr lang="hy-AM" sz="3600" b="1" dirty="0" smtClean="0"/>
              <a:t>do you think would happen in the electrolysis of aqueous copper(II) sulphate that uses copper cathode and anode electrodes?</a:t>
            </a:r>
          </a:p>
          <a:p>
            <a:endParaRPr lang="hy-AM" sz="3600" dirty="0" smtClean="0"/>
          </a:p>
          <a:p>
            <a:endParaRPr lang="hy-AM" sz="3600" dirty="0" smtClean="0"/>
          </a:p>
          <a:p>
            <a:endParaRPr lang="hy-AM" sz="3600" dirty="0" smtClean="0"/>
          </a:p>
          <a:p>
            <a:endParaRPr lang="hy-AM" sz="3600" dirty="0" smtClean="0"/>
          </a:p>
          <a:p>
            <a:r>
              <a:rPr lang="hy-AM" sz="3600" b="1" dirty="0" smtClean="0">
                <a:solidFill>
                  <a:srgbClr val="7030A0"/>
                </a:solidFill>
              </a:rPr>
              <a:t>The above method is the principle used in the electroplating of objects and the refining of copper.</a:t>
            </a:r>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en-US"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fontScale="70000" lnSpcReduction="20000"/>
          </a:bodyPr>
          <a:lstStyle/>
          <a:p>
            <a:r>
              <a:rPr lang="hy-AM" sz="2400" dirty="0" smtClean="0"/>
              <a:t>This one should be easy::  </a:t>
            </a:r>
            <a:r>
              <a:rPr lang="hy-AM" sz="2400" b="1" dirty="0" smtClean="0"/>
              <a:t>Determine the electrolysis of molten lead (II)bromide by writing the half reactions that occur at the cathode and anode respectively.</a:t>
            </a:r>
          </a:p>
          <a:p>
            <a:endParaRPr lang="hy-AM" sz="2400" dirty="0" smtClean="0"/>
          </a:p>
          <a:p>
            <a:endParaRPr lang="hy-AM" sz="2400" dirty="0" smtClean="0"/>
          </a:p>
          <a:p>
            <a:endParaRPr lang="hy-AM" sz="2400" dirty="0" smtClean="0"/>
          </a:p>
          <a:p>
            <a:endParaRPr lang="hy-AM" sz="2400" dirty="0" smtClean="0"/>
          </a:p>
          <a:p>
            <a:r>
              <a:rPr lang="hy-AM" sz="2400" dirty="0" smtClean="0"/>
              <a:t>If you memorize the following table you will be well off for your any examination based on electrolysis::</a:t>
            </a:r>
          </a:p>
          <a:p>
            <a:endParaRPr lang="hy-AM" sz="2400" dirty="0" smtClean="0"/>
          </a:p>
          <a:p>
            <a:endParaRPr lang="hy-AM" sz="2400" dirty="0" smtClean="0"/>
          </a:p>
          <a:p>
            <a:endParaRPr lang="hy-AM" sz="2400" dirty="0" smtClean="0"/>
          </a:p>
          <a:p>
            <a:endParaRPr lang="hy-AM" sz="2400" dirty="0" smtClean="0"/>
          </a:p>
          <a:p>
            <a:endParaRPr lang="hy-AM" sz="2400" dirty="0" smtClean="0"/>
          </a:p>
          <a:p>
            <a:endParaRPr lang="hy-AM" sz="2400" dirty="0" smtClean="0"/>
          </a:p>
          <a:p>
            <a:endParaRPr lang="hy-AM" sz="2400" dirty="0" smtClean="0"/>
          </a:p>
          <a:p>
            <a:endParaRPr lang="hy-AM" sz="2400" dirty="0" smtClean="0"/>
          </a:p>
          <a:p>
            <a:endParaRPr lang="hy-AM" sz="2400" dirty="0" smtClean="0"/>
          </a:p>
          <a:p>
            <a:endParaRPr lang="hy-AM" sz="2400" dirty="0" smtClean="0"/>
          </a:p>
          <a:p>
            <a:endParaRPr lang="hy-AM" sz="2400" dirty="0" smtClean="0"/>
          </a:p>
          <a:p>
            <a:endParaRPr lang="hy-AM" sz="2400" dirty="0" smtClean="0"/>
          </a:p>
          <a:p>
            <a:endParaRPr lang="hy-AM" sz="2400" dirty="0" smtClean="0"/>
          </a:p>
          <a:p>
            <a:r>
              <a:rPr lang="hy-AM" sz="2400" b="1" dirty="0" smtClean="0"/>
              <a:t>Can you predict what products will be present at the cathode and the anode for potassium iodide, KI?</a:t>
            </a:r>
            <a:r>
              <a:rPr lang="hy-AM" sz="2400" dirty="0" smtClean="0"/>
              <a:t/>
            </a:r>
            <a:br>
              <a:rPr lang="hy-AM" sz="2400" dirty="0" smtClean="0"/>
            </a:br>
            <a:endParaRPr lang="hy-AM" sz="2400" dirty="0" smtClean="0"/>
          </a:p>
          <a:p>
            <a:endParaRPr lang="en-US" sz="1400" dirty="0"/>
          </a:p>
        </p:txBody>
      </p:sp>
      <p:graphicFrame>
        <p:nvGraphicFramePr>
          <p:cNvPr id="4" name="Table 3"/>
          <p:cNvGraphicFramePr>
            <a:graphicFrameLocks noGrp="1"/>
          </p:cNvGraphicFramePr>
          <p:nvPr/>
        </p:nvGraphicFramePr>
        <p:xfrm>
          <a:off x="1295400" y="2286000"/>
          <a:ext cx="6096000" cy="2651760"/>
        </p:xfrm>
        <a:graphic>
          <a:graphicData uri="http://schemas.openxmlformats.org/drawingml/2006/table">
            <a:tbl>
              <a:tblPr firstRow="1" bandRow="1">
                <a:tableStyleId>{5C22544A-7EE6-4342-B048-85BDC9FD1C3A}</a:tableStyleId>
              </a:tblPr>
              <a:tblGrid>
                <a:gridCol w="2971800"/>
                <a:gridCol w="1600200"/>
                <a:gridCol w="1524000"/>
              </a:tblGrid>
              <a:tr h="370840">
                <a:tc>
                  <a:txBody>
                    <a:bodyPr/>
                    <a:lstStyle/>
                    <a:p>
                      <a:pPr algn="ctr"/>
                      <a:r>
                        <a:rPr lang="hy-AM" dirty="0" smtClean="0"/>
                        <a:t>Electrolyte</a:t>
                      </a:r>
                      <a:endParaRPr lang="en-US" dirty="0"/>
                    </a:p>
                  </a:txBody>
                  <a:tcPr anchor="ctr"/>
                </a:tc>
                <a:tc>
                  <a:txBody>
                    <a:bodyPr/>
                    <a:lstStyle/>
                    <a:p>
                      <a:pPr algn="ctr"/>
                      <a:r>
                        <a:rPr lang="hy-AM" dirty="0" smtClean="0"/>
                        <a:t>Product at the Cathode</a:t>
                      </a:r>
                      <a:endParaRPr lang="en-US" dirty="0"/>
                    </a:p>
                  </a:txBody>
                  <a:tcPr anchor="ctr"/>
                </a:tc>
                <a:tc>
                  <a:txBody>
                    <a:bodyPr/>
                    <a:lstStyle/>
                    <a:p>
                      <a:pPr algn="ctr"/>
                      <a:r>
                        <a:rPr lang="hy-AM" dirty="0" smtClean="0"/>
                        <a:t>Product at the Anode</a:t>
                      </a:r>
                      <a:endParaRPr lang="en-US" dirty="0"/>
                    </a:p>
                  </a:txBody>
                  <a:tcPr anchor="ctr"/>
                </a:tc>
              </a:tr>
              <a:tr h="370840">
                <a:tc>
                  <a:txBody>
                    <a:bodyPr/>
                    <a:lstStyle/>
                    <a:p>
                      <a:r>
                        <a:rPr lang="hy-AM" sz="1000" dirty="0" smtClean="0"/>
                        <a:t>Molten:</a:t>
                      </a:r>
                      <a:br>
                        <a:rPr lang="hy-AM" sz="1000" dirty="0" smtClean="0"/>
                      </a:br>
                      <a:r>
                        <a:rPr lang="hy-AM" sz="1000" dirty="0" smtClean="0"/>
                        <a:t>Sodium Chloride</a:t>
                      </a:r>
                      <a:br>
                        <a:rPr lang="hy-AM" sz="1000" dirty="0" smtClean="0"/>
                      </a:br>
                      <a:r>
                        <a:rPr lang="hy-AM" sz="1000" dirty="0" smtClean="0"/>
                        <a:t>Lead Bromide</a:t>
                      </a:r>
                      <a:br>
                        <a:rPr lang="hy-AM" sz="1000" dirty="0" smtClean="0"/>
                      </a:br>
                      <a:r>
                        <a:rPr lang="hy-AM" sz="1000" dirty="0" smtClean="0"/>
                        <a:t>Potassium Iodide</a:t>
                      </a:r>
                      <a:endParaRPr lang="en-US" sz="1000" dirty="0"/>
                    </a:p>
                  </a:txBody>
                  <a:tcPr/>
                </a:tc>
                <a:tc>
                  <a:txBody>
                    <a:bodyPr/>
                    <a:lstStyle/>
                    <a:p>
                      <a:r>
                        <a:rPr lang="hy-AM" sz="1000" dirty="0" smtClean="0"/>
                        <a:t/>
                      </a:r>
                      <a:br>
                        <a:rPr lang="hy-AM" sz="1000" dirty="0" smtClean="0"/>
                      </a:br>
                      <a:r>
                        <a:rPr lang="hy-AM" sz="1000" dirty="0" smtClean="0"/>
                        <a:t>Sodium</a:t>
                      </a:r>
                      <a:br>
                        <a:rPr lang="hy-AM" sz="1000" dirty="0" smtClean="0"/>
                      </a:br>
                      <a:r>
                        <a:rPr lang="hy-AM" sz="1000" dirty="0" smtClean="0"/>
                        <a:t>Lead</a:t>
                      </a:r>
                      <a:br>
                        <a:rPr lang="hy-AM" sz="1000" dirty="0" smtClean="0"/>
                      </a:br>
                      <a:r>
                        <a:rPr lang="hy-AM" sz="1000" dirty="0" smtClean="0"/>
                        <a:t>?</a:t>
                      </a:r>
                      <a:endParaRPr lang="en-US" sz="1000" dirty="0"/>
                    </a:p>
                  </a:txBody>
                  <a:tcPr/>
                </a:tc>
                <a:tc>
                  <a:txBody>
                    <a:bodyPr/>
                    <a:lstStyle/>
                    <a:p>
                      <a:r>
                        <a:rPr lang="hy-AM" sz="1000" dirty="0" smtClean="0"/>
                        <a:t/>
                      </a:r>
                      <a:br>
                        <a:rPr lang="hy-AM" sz="1000" dirty="0" smtClean="0"/>
                      </a:br>
                      <a:r>
                        <a:rPr lang="hy-AM" sz="1000" dirty="0" smtClean="0"/>
                        <a:t>Chlorine</a:t>
                      </a:r>
                      <a:br>
                        <a:rPr lang="hy-AM" sz="1000" dirty="0" smtClean="0"/>
                      </a:br>
                      <a:r>
                        <a:rPr lang="hy-AM" sz="1000" dirty="0" smtClean="0"/>
                        <a:t>Bromine</a:t>
                      </a:r>
                      <a:br>
                        <a:rPr lang="hy-AM" sz="1000" dirty="0" smtClean="0"/>
                      </a:br>
                      <a:r>
                        <a:rPr lang="hy-AM" sz="1000" dirty="0" smtClean="0"/>
                        <a:t>?</a:t>
                      </a:r>
                      <a:endParaRPr lang="en-US" sz="1000" dirty="0"/>
                    </a:p>
                  </a:txBody>
                  <a:tcPr/>
                </a:tc>
              </a:tr>
              <a:tr h="370840">
                <a:tc>
                  <a:txBody>
                    <a:bodyPr/>
                    <a:lstStyle/>
                    <a:p>
                      <a:r>
                        <a:rPr lang="hy-AM" sz="1000" dirty="0" smtClean="0"/>
                        <a:t>Aqueous Solution:</a:t>
                      </a:r>
                      <a:br>
                        <a:rPr lang="hy-AM" sz="1000" dirty="0" smtClean="0"/>
                      </a:br>
                      <a:r>
                        <a:rPr lang="hy-AM" sz="1000" dirty="0" smtClean="0"/>
                        <a:t>Sodium Hydroxide (dilute)</a:t>
                      </a:r>
                      <a:br>
                        <a:rPr lang="hy-AM" sz="1000" dirty="0" smtClean="0"/>
                      </a:br>
                      <a:r>
                        <a:rPr lang="hy-AM" sz="1000" dirty="0" smtClean="0"/>
                        <a:t>Sulphuric Acid (dilute)</a:t>
                      </a:r>
                      <a:br>
                        <a:rPr lang="hy-AM" sz="1000" dirty="0" smtClean="0"/>
                      </a:br>
                      <a:r>
                        <a:rPr lang="hy-AM" sz="1000" dirty="0" smtClean="0"/>
                        <a:t>Sodium Chloride (dilute)</a:t>
                      </a:r>
                      <a:br>
                        <a:rPr lang="hy-AM" sz="1000" dirty="0" smtClean="0"/>
                      </a:br>
                      <a:r>
                        <a:rPr lang="hy-AM" sz="1000" dirty="0" smtClean="0"/>
                        <a:t>Hydrochloric Acid (concentrated)</a:t>
                      </a:r>
                      <a:br>
                        <a:rPr lang="hy-AM" sz="1000" dirty="0" smtClean="0"/>
                      </a:br>
                      <a:r>
                        <a:rPr lang="hy-AM" sz="1000" dirty="0" smtClean="0"/>
                        <a:t>Sodium Chloride (concentrated)</a:t>
                      </a:r>
                      <a:br>
                        <a:rPr lang="hy-AM" sz="1000" dirty="0" smtClean="0"/>
                      </a:br>
                      <a:r>
                        <a:rPr lang="hy-AM" sz="1000" dirty="0" smtClean="0"/>
                        <a:t>Copper Sulphate</a:t>
                      </a:r>
                      <a:br>
                        <a:rPr lang="hy-AM" sz="1000" dirty="0" smtClean="0"/>
                      </a:br>
                      <a:r>
                        <a:rPr lang="hy-AM" sz="1000" dirty="0" smtClean="0"/>
                        <a:t>Copper Sulphate</a:t>
                      </a:r>
                      <a:r>
                        <a:rPr lang="hy-AM" sz="1000" baseline="0" dirty="0" smtClean="0"/>
                        <a:t> if the electrodes are made of Copper</a:t>
                      </a:r>
                      <a:endParaRPr lang="en-US" sz="1000" dirty="0"/>
                    </a:p>
                  </a:txBody>
                  <a:tcPr/>
                </a:tc>
                <a:tc>
                  <a:txBody>
                    <a:bodyPr/>
                    <a:lstStyle/>
                    <a:p>
                      <a:r>
                        <a:rPr lang="hy-AM" sz="1000" dirty="0" smtClean="0"/>
                        <a:t/>
                      </a:r>
                      <a:br>
                        <a:rPr lang="hy-AM" sz="1000" dirty="0" smtClean="0"/>
                      </a:br>
                      <a:r>
                        <a:rPr lang="hy-AM" sz="1000" dirty="0" smtClean="0"/>
                        <a:t>Hydrogen</a:t>
                      </a:r>
                      <a:br>
                        <a:rPr lang="hy-AM" sz="1000" dirty="0" smtClean="0"/>
                      </a:br>
                      <a:r>
                        <a:rPr lang="hy-AM" sz="1000" dirty="0" smtClean="0"/>
                        <a:t>Hydrogen</a:t>
                      </a:r>
                      <a:br>
                        <a:rPr lang="hy-AM" sz="1000" dirty="0" smtClean="0"/>
                      </a:br>
                      <a:r>
                        <a:rPr lang="hy-AM" sz="1000" dirty="0" smtClean="0"/>
                        <a:t>Hydrogen</a:t>
                      </a:r>
                      <a:br>
                        <a:rPr lang="hy-AM" sz="1000" dirty="0" smtClean="0"/>
                      </a:br>
                      <a:r>
                        <a:rPr lang="hy-AM" sz="1000" dirty="0" smtClean="0"/>
                        <a:t>Hydrogen</a:t>
                      </a:r>
                      <a:br>
                        <a:rPr lang="hy-AM" sz="1000" dirty="0" smtClean="0"/>
                      </a:br>
                      <a:r>
                        <a:rPr lang="hy-AM" sz="1000" dirty="0" smtClean="0"/>
                        <a:t>Hydrogen</a:t>
                      </a:r>
                      <a:br>
                        <a:rPr lang="hy-AM" sz="1000" dirty="0" smtClean="0"/>
                      </a:br>
                      <a:r>
                        <a:rPr lang="hy-AM" sz="1000" dirty="0" smtClean="0"/>
                        <a:t>Copper</a:t>
                      </a:r>
                      <a:br>
                        <a:rPr lang="hy-AM" sz="1000" dirty="0" smtClean="0"/>
                      </a:br>
                      <a:r>
                        <a:rPr lang="hy-AM" sz="1000" dirty="0" smtClean="0"/>
                        <a:t>Copper deposited</a:t>
                      </a:r>
                      <a:endParaRPr lang="en-US" sz="1000" dirty="0"/>
                    </a:p>
                  </a:txBody>
                  <a:tcPr/>
                </a:tc>
                <a:tc>
                  <a:txBody>
                    <a:bodyPr/>
                    <a:lstStyle/>
                    <a:p>
                      <a:r>
                        <a:rPr lang="hy-AM" sz="1000" dirty="0" smtClean="0"/>
                        <a:t/>
                      </a:r>
                      <a:br>
                        <a:rPr lang="hy-AM" sz="1000" dirty="0" smtClean="0"/>
                      </a:br>
                      <a:r>
                        <a:rPr lang="hy-AM" sz="1000" dirty="0" smtClean="0"/>
                        <a:t>Oxygen</a:t>
                      </a:r>
                      <a:br>
                        <a:rPr lang="hy-AM" sz="1000" dirty="0" smtClean="0"/>
                      </a:br>
                      <a:r>
                        <a:rPr lang="hy-AM" sz="1000" dirty="0" smtClean="0"/>
                        <a:t>Oxygen</a:t>
                      </a:r>
                      <a:br>
                        <a:rPr lang="hy-AM" sz="1000" dirty="0" smtClean="0"/>
                      </a:br>
                      <a:r>
                        <a:rPr lang="hy-AM" sz="1000" dirty="0" smtClean="0"/>
                        <a:t>Oxygen</a:t>
                      </a:r>
                      <a:br>
                        <a:rPr lang="hy-AM" sz="1000" dirty="0" smtClean="0"/>
                      </a:br>
                      <a:r>
                        <a:rPr lang="hy-AM" sz="1000" dirty="0" smtClean="0"/>
                        <a:t>Chlorine</a:t>
                      </a:r>
                      <a:br>
                        <a:rPr lang="hy-AM" sz="1000" dirty="0" smtClean="0"/>
                      </a:br>
                      <a:r>
                        <a:rPr lang="hy-AM" sz="1000" dirty="0" smtClean="0"/>
                        <a:t>Chlorine</a:t>
                      </a:r>
                      <a:br>
                        <a:rPr lang="hy-AM" sz="1000" dirty="0" smtClean="0"/>
                      </a:br>
                      <a:r>
                        <a:rPr lang="hy-AM" sz="1000" dirty="0" smtClean="0"/>
                        <a:t>Oxygen</a:t>
                      </a:r>
                      <a:br>
                        <a:rPr lang="hy-AM" sz="1000" dirty="0" smtClean="0"/>
                      </a:br>
                      <a:r>
                        <a:rPr lang="hy-AM" sz="1000" dirty="0" smtClean="0"/>
                        <a:t>Copper</a:t>
                      </a:r>
                      <a:r>
                        <a:rPr lang="hy-AM" sz="1000" baseline="0" dirty="0" smtClean="0"/>
                        <a:t> dissolved</a:t>
                      </a:r>
                      <a:endParaRPr lang="en-US" sz="1000"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0"/>
            <a:ext cx="8839200" cy="6858000"/>
          </a:xfrm>
        </p:spPr>
        <p:txBody>
          <a:bodyPr>
            <a:normAutofit/>
          </a:bodyPr>
          <a:lstStyle/>
          <a:p>
            <a:endParaRPr lang="en-US" sz="2000" b="1" u="sng" dirty="0" smtClean="0"/>
          </a:p>
          <a:p>
            <a:r>
              <a:rPr lang="hy-AM" sz="2000" b="1" u="sng" dirty="0" smtClean="0"/>
              <a:t>Electrolysis </a:t>
            </a:r>
            <a:r>
              <a:rPr lang="hy-AM" sz="2000" b="1" u="sng" dirty="0" smtClean="0"/>
              <a:t>may be used in a number of ways</a:t>
            </a:r>
            <a:r>
              <a:rPr lang="hy-AM" sz="2000" dirty="0" smtClean="0"/>
              <a:t>:</a:t>
            </a:r>
            <a:br>
              <a:rPr lang="hy-AM" sz="2000" dirty="0" smtClean="0"/>
            </a:br>
            <a:r>
              <a:rPr lang="hy-AM" sz="2000" dirty="0" smtClean="0"/>
              <a:t>1.  Extraction of reactive metals e.g. sodium and aluminum from their ores/compound</a:t>
            </a:r>
            <a:br>
              <a:rPr lang="hy-AM" sz="2000" dirty="0" smtClean="0"/>
            </a:br>
            <a:r>
              <a:rPr lang="hy-AM" sz="2000" dirty="0" smtClean="0"/>
              <a:t>2.  The extraction of active non-metals e.g. the halogens</a:t>
            </a:r>
            <a:br>
              <a:rPr lang="hy-AM" sz="2000" dirty="0" smtClean="0"/>
            </a:br>
            <a:r>
              <a:rPr lang="hy-AM" sz="2000" dirty="0" smtClean="0"/>
              <a:t>3.  electroplating and corrosion protection e.g. chrome plating, nickel plating</a:t>
            </a:r>
            <a:br>
              <a:rPr lang="hy-AM" sz="2000" dirty="0" smtClean="0"/>
            </a:br>
            <a:r>
              <a:rPr lang="hy-AM" sz="2000" dirty="0" smtClean="0"/>
              <a:t>4.  Anodizing aluminum</a:t>
            </a:r>
            <a:br>
              <a:rPr lang="hy-AM" sz="2000" dirty="0" smtClean="0"/>
            </a:br>
            <a:r>
              <a:rPr lang="hy-AM" sz="2000" dirty="0" smtClean="0"/>
              <a:t>5.  Electrorefining e.g. in obtaining pure copper from impure copper</a:t>
            </a:r>
          </a:p>
          <a:p>
            <a:endParaRPr lang="hy-AM" sz="2000" dirty="0" smtClean="0"/>
          </a:p>
          <a:p>
            <a:r>
              <a:rPr lang="hy-AM" sz="2000" dirty="0" smtClean="0"/>
              <a:t>The manufacture of sodium from sodium chloride is known as </a:t>
            </a:r>
            <a:r>
              <a:rPr lang="hy-AM" sz="2000" b="1" u="sng" dirty="0" smtClean="0"/>
              <a:t>THE DOWN’S PROCESS</a:t>
            </a:r>
            <a:r>
              <a:rPr lang="hy-AM" sz="2000" dirty="0" smtClean="0"/>
              <a:t>, which is essentially the electrolysis of molten sodium chloride.</a:t>
            </a:r>
          </a:p>
          <a:p>
            <a:endParaRPr lang="hy-AM" sz="2000" dirty="0" smtClean="0"/>
          </a:p>
          <a:p>
            <a:r>
              <a:rPr lang="hy-AM" sz="2000" dirty="0" smtClean="0"/>
              <a:t>T</a:t>
            </a:r>
            <a:r>
              <a:rPr lang="en-US" sz="2000" dirty="0" smtClean="0"/>
              <a:t>h</a:t>
            </a:r>
            <a:r>
              <a:rPr lang="hy-AM" sz="2000" dirty="0" smtClean="0"/>
              <a:t>e raw material for this process is a 3 : 2 mixture of NaCl and CaCl</a:t>
            </a:r>
            <a:r>
              <a:rPr lang="hy-AM" sz="2000" baseline="-25000" dirty="0" smtClean="0"/>
              <a:t>2</a:t>
            </a:r>
            <a:r>
              <a:rPr lang="hy-AM" sz="2000" dirty="0" smtClean="0"/>
              <a:t> kept at a temperature of 600</a:t>
            </a:r>
            <a:r>
              <a:rPr lang="hy-AM" sz="2000" baseline="30000" dirty="0" smtClean="0"/>
              <a:t>o</a:t>
            </a:r>
            <a:r>
              <a:rPr lang="hy-AM" sz="2000" dirty="0" smtClean="0"/>
              <a:t>C.  Electrolysis takes place at about 7 V and 20, 000 A.  </a:t>
            </a:r>
          </a:p>
          <a:p>
            <a:endParaRPr lang="hy-AM" sz="2000" dirty="0" smtClean="0"/>
          </a:p>
          <a:p>
            <a:r>
              <a:rPr lang="hy-AM" sz="2000" dirty="0" smtClean="0"/>
              <a:t>During electrolysis sodium and calcium ions both move towards the cathode where the sodium ion is preferentially discharged.  </a:t>
            </a:r>
            <a:r>
              <a:rPr lang="hy-AM" sz="2000" b="1" dirty="0" smtClean="0"/>
              <a:t>Predict the half equations for the reactions taking place at the cathode and at the anode.</a:t>
            </a:r>
          </a:p>
          <a:p>
            <a:endParaRPr lang="hy-AM"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0"/>
            <a:ext cx="8839200" cy="6858000"/>
          </a:xfrm>
        </p:spPr>
        <p:txBody>
          <a:bodyPr>
            <a:noAutofit/>
          </a:bodyPr>
          <a:lstStyle/>
          <a:p>
            <a:endParaRPr lang="en-US" sz="2000" b="1" u="sng" dirty="0" smtClean="0"/>
          </a:p>
          <a:p>
            <a:r>
              <a:rPr lang="hy-AM" sz="2000" b="1" u="sng" dirty="0" smtClean="0"/>
              <a:t>Points </a:t>
            </a:r>
            <a:r>
              <a:rPr lang="hy-AM" sz="2000" b="1" u="sng" dirty="0" smtClean="0"/>
              <a:t>to Note</a:t>
            </a:r>
            <a:r>
              <a:rPr lang="hy-AM" sz="2000" dirty="0" smtClean="0"/>
              <a:t>:</a:t>
            </a:r>
            <a:br>
              <a:rPr lang="hy-AM" sz="2000" dirty="0" smtClean="0"/>
            </a:br>
            <a:r>
              <a:rPr lang="hy-AM" sz="2000" dirty="0" smtClean="0"/>
              <a:t/>
            </a:r>
            <a:br>
              <a:rPr lang="hy-AM" sz="2000" dirty="0" smtClean="0"/>
            </a:br>
            <a:r>
              <a:rPr lang="hy-AM" sz="2000" dirty="0" smtClean="0"/>
              <a:t>1.  Since sodium and chlorine react rapidly with each other the cell is constructed to keep them apart</a:t>
            </a:r>
            <a:br>
              <a:rPr lang="hy-AM" sz="2000" dirty="0" smtClean="0"/>
            </a:br>
            <a:r>
              <a:rPr lang="hy-AM" sz="2000" dirty="0" smtClean="0"/>
              <a:t>2.  Calcium chloride is deliberately added to keep the temperature of the melt well below the boiling point </a:t>
            </a:r>
            <a:r>
              <a:rPr lang="hy-AM" sz="2000" dirty="0" smtClean="0"/>
              <a:t>of</a:t>
            </a:r>
            <a:r>
              <a:rPr lang="en-US" sz="2000" dirty="0" smtClean="0"/>
              <a:t> </a:t>
            </a:r>
            <a:r>
              <a:rPr lang="hy-AM" sz="2000" dirty="0" smtClean="0"/>
              <a:t>sodium </a:t>
            </a:r>
            <a:r>
              <a:rPr lang="hy-AM" sz="2000" dirty="0" smtClean="0"/>
              <a:t>(883</a:t>
            </a:r>
            <a:r>
              <a:rPr lang="hy-AM" sz="2000" baseline="30000" dirty="0" smtClean="0"/>
              <a:t>o</a:t>
            </a:r>
            <a:r>
              <a:rPr lang="hy-AM" sz="2000" dirty="0" smtClean="0"/>
              <a:t>C).  Why do you think this is so?</a:t>
            </a:r>
            <a:br>
              <a:rPr lang="hy-AM" sz="2000" dirty="0" smtClean="0"/>
            </a:br>
            <a:r>
              <a:rPr lang="hy-AM" sz="2000" dirty="0" smtClean="0"/>
              <a:t>3.   A high current is used to keep the electrolyte molten throughout the electrolysis</a:t>
            </a:r>
            <a:br>
              <a:rPr lang="hy-AM" sz="2000" dirty="0" smtClean="0"/>
            </a:br>
            <a:r>
              <a:rPr lang="hy-AM" sz="2000" dirty="0" smtClean="0"/>
              <a:t/>
            </a:r>
            <a:br>
              <a:rPr lang="hy-AM" sz="2000" dirty="0" smtClean="0"/>
            </a:br>
            <a:r>
              <a:rPr lang="hy-AM" sz="2000" b="1" dirty="0" smtClean="0"/>
              <a:t>Although the main purpose of the Down’s Process is to manufacture sodium chlorine is a co-product of the process.  Some important uses of sodium include:</a:t>
            </a:r>
            <a:br>
              <a:rPr lang="hy-AM" sz="2000" b="1" dirty="0" smtClean="0"/>
            </a:br>
            <a:r>
              <a:rPr lang="hy-AM" sz="2000" dirty="0" smtClean="0"/>
              <a:t/>
            </a:r>
            <a:br>
              <a:rPr lang="hy-AM" sz="2000" dirty="0" smtClean="0"/>
            </a:br>
            <a:r>
              <a:rPr lang="hy-AM" sz="2000" dirty="0" smtClean="0"/>
              <a:t>1.  It is used in the manufacture of gasolin additives to prevent knocking</a:t>
            </a:r>
            <a:br>
              <a:rPr lang="hy-AM" sz="2000" dirty="0" smtClean="0"/>
            </a:br>
            <a:r>
              <a:rPr lang="hy-AM" sz="2000" dirty="0" smtClean="0"/>
              <a:t>2.  In the extraction of titanium from its ores </a:t>
            </a:r>
            <a:br>
              <a:rPr lang="hy-AM" sz="2000" dirty="0" smtClean="0"/>
            </a:br>
            <a:r>
              <a:rPr lang="hy-AM" sz="2000" dirty="0" smtClean="0"/>
              <a:t>3.  As a coolant in nuclear reactors (because of its ability to conduct heat well)</a:t>
            </a: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2400" dirty="0" smtClean="0"/>
              <a:t>The FLOWING MERCURY CATHODE CELL is the main method used for the manufacture of chlorine from brine where sodium hydroxide and hydrogen are coproducts.  </a:t>
            </a:r>
            <a:r>
              <a:rPr lang="hy-AM" sz="2400" b="1" dirty="0" smtClean="0"/>
              <a:t>What exactly is brine?</a:t>
            </a:r>
          </a:p>
          <a:p>
            <a:endParaRPr lang="hy-AM" sz="2400" dirty="0" smtClean="0"/>
          </a:p>
          <a:p>
            <a:endParaRPr lang="hy-AM" sz="2400" dirty="0" smtClean="0"/>
          </a:p>
          <a:p>
            <a:r>
              <a:rPr lang="hy-AM" sz="2400" dirty="0" smtClean="0"/>
              <a:t>A continuously flowing mercury cathode along with titanium or graphite electrodes are used in this process.  And the raw material for this process is a concentrated sodium chloride solution.</a:t>
            </a:r>
          </a:p>
          <a:p>
            <a:endParaRPr lang="hy-AM" sz="2400" dirty="0" smtClean="0"/>
          </a:p>
          <a:p>
            <a:r>
              <a:rPr lang="hy-AM" sz="2400" dirty="0" smtClean="0"/>
              <a:t>The power required is approximately 4.5 V, 300 000 A and the process is carried out at a pH of about 4.5.</a:t>
            </a:r>
          </a:p>
          <a:p>
            <a:endParaRPr lang="hy-AM" sz="2400" dirty="0" smtClean="0"/>
          </a:p>
          <a:p>
            <a:r>
              <a:rPr lang="hy-AM" sz="2400" dirty="0" smtClean="0"/>
              <a:t>The primary products of this electrolysis are sodium and chlorine, which is  removed by being bubbled off at their respective electrodes.  </a:t>
            </a:r>
            <a:r>
              <a:rPr lang="hy-AM" sz="2400" b="1" dirty="0" smtClean="0"/>
              <a:t>Can you predict the half equations at either electrode?</a:t>
            </a:r>
          </a:p>
          <a:p>
            <a:endParaRPr lang="hy-AM" sz="2400" dirty="0" smtClean="0"/>
          </a:p>
          <a:p>
            <a:endParaRPr lang="hy-AM" sz="2400" dirty="0" smtClean="0"/>
          </a:p>
          <a:p>
            <a:endParaRPr lang="hy-AM" sz="2400" dirty="0" smtClean="0"/>
          </a:p>
          <a:p>
            <a:endParaRPr lang="hy-AM" sz="2400" dirty="0" smtClean="0"/>
          </a:p>
          <a:p>
            <a:endParaRPr lang="hy-AM" sz="2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52400"/>
            <a:ext cx="9144000" cy="6553200"/>
          </a:xfrm>
        </p:spPr>
        <p:txBody>
          <a:bodyPr>
            <a:normAutofit/>
          </a:bodyPr>
          <a:lstStyle/>
          <a:p>
            <a:r>
              <a:rPr lang="hy-AM" sz="2000" dirty="0" smtClean="0"/>
              <a:t>Electrolysis is based on the </a:t>
            </a:r>
            <a:r>
              <a:rPr lang="hy-AM" sz="2000" u="sng" dirty="0" smtClean="0"/>
              <a:t>reactivity/electrochemical series</a:t>
            </a:r>
            <a:r>
              <a:rPr lang="hy-AM" sz="2000" dirty="0" smtClean="0"/>
              <a:t> which lists metals and non-metals according to their reactivity as reducing agents and oxidizing agents respectively.</a:t>
            </a:r>
          </a:p>
          <a:p>
            <a:endParaRPr lang="hy-AM" sz="2000" dirty="0" smtClean="0"/>
          </a:p>
          <a:p>
            <a:r>
              <a:rPr lang="hy-AM" sz="2000" dirty="0" smtClean="0"/>
              <a:t>The reactivity/electrochemical series can be used to predict which ion will be preferentially discharged at an electrode when more than one ion is present.</a:t>
            </a:r>
          </a:p>
          <a:p>
            <a:endParaRPr lang="hy-AM" sz="2000" dirty="0" smtClean="0"/>
          </a:p>
          <a:p>
            <a:r>
              <a:rPr lang="hy-AM" sz="2000" b="1" u="sng" dirty="0" smtClean="0"/>
              <a:t>IN GENERAL</a:t>
            </a:r>
            <a:r>
              <a:rPr lang="hy-AM" sz="2000" b="1" dirty="0" smtClean="0"/>
              <a:t>::</a:t>
            </a:r>
            <a:br>
              <a:rPr lang="hy-AM" sz="2000" b="1" dirty="0" smtClean="0"/>
            </a:br>
            <a:r>
              <a:rPr lang="hy-AM" sz="2000" dirty="0" smtClean="0"/>
              <a:t/>
            </a:r>
            <a:br>
              <a:rPr lang="hy-AM" sz="2000" dirty="0" smtClean="0"/>
            </a:br>
            <a:r>
              <a:rPr lang="hy-AM" sz="2000" dirty="0" smtClean="0"/>
              <a:t>When more than one </a:t>
            </a:r>
            <a:r>
              <a:rPr lang="hy-AM" sz="2000" b="1" dirty="0" smtClean="0"/>
              <a:t>CATION </a:t>
            </a:r>
            <a:r>
              <a:rPr lang="hy-AM" sz="2000" dirty="0" smtClean="0"/>
              <a:t>is present at the </a:t>
            </a:r>
            <a:r>
              <a:rPr lang="hy-AM" sz="2000" b="1" dirty="0" smtClean="0"/>
              <a:t>CATHODE</a:t>
            </a:r>
            <a:r>
              <a:rPr lang="hy-AM" sz="2000" dirty="0" smtClean="0"/>
              <a:t>, the one which is preferentially discharged is the one </a:t>
            </a:r>
            <a:r>
              <a:rPr lang="hy-AM" sz="2000" b="1" dirty="0" smtClean="0"/>
              <a:t>LOWER</a:t>
            </a:r>
            <a:r>
              <a:rPr lang="hy-AM" sz="2000" dirty="0" smtClean="0"/>
              <a:t> in the </a:t>
            </a:r>
            <a:r>
              <a:rPr lang="hy-AM" sz="2000" b="1" dirty="0" smtClean="0"/>
              <a:t>REACTIVITY/ELECTROCHEMICAL SERIES</a:t>
            </a:r>
            <a:r>
              <a:rPr lang="hy-AM" sz="2000" dirty="0" smtClean="0"/>
              <a:t/>
            </a:r>
            <a:br>
              <a:rPr lang="hy-AM" sz="2000" dirty="0" smtClean="0"/>
            </a:br>
            <a:r>
              <a:rPr lang="hy-AM" sz="2000" dirty="0" smtClean="0"/>
              <a:t/>
            </a:r>
            <a:br>
              <a:rPr lang="hy-AM" sz="2000" dirty="0" smtClean="0"/>
            </a:br>
            <a:r>
              <a:rPr lang="hy-AM" sz="2000" dirty="0" smtClean="0"/>
              <a:t>When more than one </a:t>
            </a:r>
            <a:r>
              <a:rPr lang="hy-AM" sz="2000" b="1" dirty="0" smtClean="0"/>
              <a:t>ANION</a:t>
            </a:r>
            <a:r>
              <a:rPr lang="hy-AM" sz="2000" dirty="0" smtClean="0"/>
              <a:t> is present at the </a:t>
            </a:r>
            <a:r>
              <a:rPr lang="hy-AM" sz="2000" b="1" dirty="0" smtClean="0"/>
              <a:t>ANODE</a:t>
            </a:r>
            <a:r>
              <a:rPr lang="hy-AM" sz="2000" dirty="0" smtClean="0"/>
              <a:t>, the one which is preferentially discharged is the one </a:t>
            </a:r>
            <a:r>
              <a:rPr lang="en-US" sz="2000" b="1" dirty="0" smtClean="0"/>
              <a:t>LOW</a:t>
            </a:r>
            <a:r>
              <a:rPr lang="hy-AM" sz="2000" b="1" dirty="0" smtClean="0"/>
              <a:t>ER</a:t>
            </a:r>
            <a:r>
              <a:rPr lang="hy-AM" sz="2000" dirty="0" smtClean="0"/>
              <a:t> in the </a:t>
            </a:r>
            <a:r>
              <a:rPr lang="hy-AM" sz="2000" b="1" dirty="0" smtClean="0"/>
              <a:t>REACTIVITY/ELECTROCHEMICAL SERIES</a:t>
            </a:r>
            <a:r>
              <a:rPr lang="hy-AM" sz="1400" dirty="0" smtClean="0"/>
              <a:t/>
            </a:r>
            <a:br>
              <a:rPr lang="hy-AM" sz="1400" dirty="0" smtClean="0"/>
            </a:br>
            <a:r>
              <a:rPr lang="hy-AM" sz="1400" dirty="0" smtClean="0"/>
              <a:t/>
            </a:r>
            <a:br>
              <a:rPr lang="hy-AM" sz="1400" dirty="0" smtClean="0"/>
            </a:br>
            <a:endParaRPr lang="hy-AM" sz="1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2000" dirty="0" smtClean="0"/>
              <a:t>Good </a:t>
            </a:r>
            <a:r>
              <a:rPr lang="hy-AM" sz="2000" dirty="0" smtClean="0"/>
              <a:t>try!  However, at the cathode sodium ‘dissolves’ in the mercury to form an amalgam:</a:t>
            </a:r>
            <a:br>
              <a:rPr lang="hy-AM" sz="2000" dirty="0" smtClean="0"/>
            </a:br>
            <a:r>
              <a:rPr lang="hy-AM" sz="2000" dirty="0" smtClean="0"/>
              <a:t/>
            </a:r>
            <a:br>
              <a:rPr lang="hy-AM" sz="2000" dirty="0" smtClean="0"/>
            </a:br>
            <a:r>
              <a:rPr lang="hy-AM" sz="2000" dirty="0" smtClean="0"/>
              <a:t>Na</a:t>
            </a:r>
            <a:r>
              <a:rPr lang="hy-AM" sz="2000" baseline="-25000" dirty="0" smtClean="0"/>
              <a:t>(l)</a:t>
            </a:r>
            <a:r>
              <a:rPr lang="hy-AM" sz="2000" dirty="0" smtClean="0"/>
              <a:t>  +  Hg</a:t>
            </a:r>
            <a:r>
              <a:rPr lang="hy-AM" sz="2000" baseline="-25000" dirty="0" smtClean="0"/>
              <a:t>(l)</a:t>
            </a:r>
            <a:r>
              <a:rPr lang="hy-AM" sz="2000" dirty="0" smtClean="0"/>
              <a:t>  </a:t>
            </a:r>
            <a:r>
              <a:rPr lang="hy-AM" sz="2000" dirty="0" smtClean="0">
                <a:sym typeface="Wingdings" pitchFamily="2" charset="2"/>
              </a:rPr>
              <a:t>  NaHg(amalgam)</a:t>
            </a:r>
            <a:br>
              <a:rPr lang="hy-AM" sz="2000" dirty="0" smtClean="0">
                <a:sym typeface="Wingdings" pitchFamily="2" charset="2"/>
              </a:rPr>
            </a:br>
            <a:r>
              <a:rPr lang="hy-AM" sz="2000" dirty="0" smtClean="0">
                <a:sym typeface="Wingdings" pitchFamily="2" charset="2"/>
              </a:rPr>
              <a:t/>
            </a:r>
            <a:br>
              <a:rPr lang="hy-AM" sz="2000" dirty="0" smtClean="0">
                <a:sym typeface="Wingdings" pitchFamily="2" charset="2"/>
              </a:rPr>
            </a:br>
            <a:r>
              <a:rPr lang="hy-AM" sz="2000" dirty="0" smtClean="0">
                <a:sym typeface="Wingdings" pitchFamily="2" charset="2"/>
              </a:rPr>
              <a:t>This is an unusual case where hydrogen should be produced, but on a fresh metal surface, especially mercury, the normal order of discharge is reversed.  </a:t>
            </a:r>
          </a:p>
          <a:p>
            <a:endParaRPr lang="hy-AM" sz="2000" dirty="0" smtClean="0">
              <a:sym typeface="Wingdings" pitchFamily="2" charset="2"/>
            </a:endParaRPr>
          </a:p>
          <a:p>
            <a:r>
              <a:rPr lang="hy-AM" sz="2000" dirty="0" smtClean="0">
                <a:sym typeface="Wingdings" pitchFamily="2" charset="2"/>
              </a:rPr>
              <a:t>In the lower of the two tanks the amalgam reacts with water to form hydrogen and sodium hydroxide during which mercury is regenerated and then re-used:</a:t>
            </a:r>
            <a:br>
              <a:rPr lang="hy-AM" sz="2000" dirty="0" smtClean="0">
                <a:sym typeface="Wingdings" pitchFamily="2" charset="2"/>
              </a:rPr>
            </a:br>
            <a:r>
              <a:rPr lang="hy-AM" sz="2000" dirty="0" smtClean="0">
                <a:sym typeface="Wingdings" pitchFamily="2" charset="2"/>
              </a:rPr>
              <a:t/>
            </a:r>
            <a:br>
              <a:rPr lang="hy-AM" sz="2000" dirty="0" smtClean="0">
                <a:sym typeface="Wingdings" pitchFamily="2" charset="2"/>
              </a:rPr>
            </a:br>
            <a:r>
              <a:rPr lang="hy-AM" sz="2000" dirty="0" smtClean="0">
                <a:sym typeface="Wingdings" pitchFamily="2" charset="2"/>
              </a:rPr>
              <a:t>2NaHg</a:t>
            </a:r>
            <a:r>
              <a:rPr lang="hy-AM" sz="2000" baseline="-25000" dirty="0" smtClean="0">
                <a:sym typeface="Wingdings" pitchFamily="2" charset="2"/>
              </a:rPr>
              <a:t>(l) </a:t>
            </a:r>
            <a:r>
              <a:rPr lang="hy-AM" sz="2000" dirty="0" smtClean="0">
                <a:sym typeface="Wingdings" pitchFamily="2" charset="2"/>
              </a:rPr>
              <a:t> +  2H</a:t>
            </a:r>
            <a:r>
              <a:rPr lang="hy-AM" sz="2000" baseline="-25000" dirty="0" smtClean="0">
                <a:sym typeface="Wingdings" pitchFamily="2" charset="2"/>
              </a:rPr>
              <a:t>2</a:t>
            </a:r>
            <a:r>
              <a:rPr lang="hy-AM" sz="2000" dirty="0" smtClean="0">
                <a:sym typeface="Wingdings" pitchFamily="2" charset="2"/>
              </a:rPr>
              <a:t>O</a:t>
            </a:r>
            <a:r>
              <a:rPr lang="hy-AM" sz="2000" baseline="-25000" dirty="0" smtClean="0">
                <a:sym typeface="Wingdings" pitchFamily="2" charset="2"/>
              </a:rPr>
              <a:t>(l)</a:t>
            </a:r>
            <a:r>
              <a:rPr lang="hy-AM" sz="2000" dirty="0" smtClean="0">
                <a:sym typeface="Wingdings" pitchFamily="2" charset="2"/>
              </a:rPr>
              <a:t>    2NaOH</a:t>
            </a:r>
            <a:r>
              <a:rPr lang="hy-AM" sz="2000" baseline="-25000" dirty="0" smtClean="0">
                <a:sym typeface="Wingdings" pitchFamily="2" charset="2"/>
              </a:rPr>
              <a:t>(aq)</a:t>
            </a:r>
            <a:r>
              <a:rPr lang="hy-AM" sz="2000" dirty="0" smtClean="0">
                <a:sym typeface="Wingdings" pitchFamily="2" charset="2"/>
              </a:rPr>
              <a:t>  +  H</a:t>
            </a:r>
            <a:r>
              <a:rPr lang="hy-AM" sz="2000" baseline="-25000" dirty="0" smtClean="0">
                <a:sym typeface="Wingdings" pitchFamily="2" charset="2"/>
              </a:rPr>
              <a:t>2(g)</a:t>
            </a:r>
            <a:r>
              <a:rPr lang="hy-AM" sz="2000" dirty="0" smtClean="0">
                <a:sym typeface="Wingdings" pitchFamily="2" charset="2"/>
              </a:rPr>
              <a:t>  +  Hg</a:t>
            </a:r>
            <a:r>
              <a:rPr lang="hy-AM" sz="2000" baseline="-25000" dirty="0" smtClean="0">
                <a:sym typeface="Wingdings" pitchFamily="2" charset="2"/>
              </a:rPr>
              <a:t>(l)</a:t>
            </a:r>
          </a:p>
          <a:p>
            <a:endParaRPr lang="hy-AM" sz="2000" dirty="0" smtClean="0">
              <a:sym typeface="Wingdings" pitchFamily="2" charset="2"/>
            </a:endParaRPr>
          </a:p>
          <a:p>
            <a:r>
              <a:rPr lang="hy-AM" sz="2000" dirty="0" smtClean="0">
                <a:sym typeface="Wingdings" pitchFamily="2" charset="2"/>
              </a:rPr>
              <a:t>The flowing mercury cell is one of the main sources of mercury, which is both expensive and toxic.  Chlorine and hydrogen are produced in separate tanks.  NaOH, Cl2 and H2 are obtained from NaCl is electrolysed in the mercury cathode cell.  Suggest some important everyday things derived from NaCl, common salt. </a:t>
            </a:r>
          </a:p>
          <a:p>
            <a:endParaRPr lang="hy-AM" sz="1400" dirty="0" smtClean="0">
              <a:sym typeface="Wingdings" pitchFamily="2" charset="2"/>
            </a:endParaRPr>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en-US" sz="1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1800" dirty="0" smtClean="0"/>
              <a:t>Aluminum </a:t>
            </a:r>
            <a:r>
              <a:rPr lang="hy-AM" sz="1800" dirty="0" smtClean="0"/>
              <a:t>can be extracted from its ore, bauxite, via electrolysis.  It can be made corrosion-resistant through a process called </a:t>
            </a:r>
            <a:r>
              <a:rPr lang="hy-AM" sz="1800" b="1" u="sng" dirty="0" smtClean="0"/>
              <a:t>anodizing</a:t>
            </a:r>
            <a:r>
              <a:rPr lang="hy-AM" sz="1800" dirty="0" smtClean="0"/>
              <a:t>.</a:t>
            </a:r>
          </a:p>
          <a:p>
            <a:endParaRPr lang="hy-AM" sz="1800" dirty="0" smtClean="0"/>
          </a:p>
          <a:p>
            <a:r>
              <a:rPr lang="hy-AM" sz="1800" dirty="0" smtClean="0"/>
              <a:t>Aluminum readily forms a protective oxide coating of Al</a:t>
            </a:r>
            <a:r>
              <a:rPr lang="hy-AM" sz="1800" baseline="-25000" dirty="0" smtClean="0"/>
              <a:t>2</a:t>
            </a:r>
            <a:r>
              <a:rPr lang="hy-AM" sz="1800" dirty="0" smtClean="0"/>
              <a:t>O</a:t>
            </a:r>
            <a:r>
              <a:rPr lang="hy-AM" sz="1800" baseline="-25000" dirty="0" smtClean="0"/>
              <a:t>3</a:t>
            </a:r>
            <a:r>
              <a:rPr lang="hy-AM" sz="1800" dirty="0" smtClean="0"/>
              <a:t> and when anodized this coating gets thicker and tougher.</a:t>
            </a:r>
          </a:p>
          <a:p>
            <a:endParaRPr lang="hy-AM" sz="1800" dirty="0" smtClean="0"/>
          </a:p>
          <a:p>
            <a:r>
              <a:rPr lang="hy-AM" sz="1800" dirty="0" smtClean="0"/>
              <a:t>Aluminum is made up as the anode of the cell which contains dilute sulphuric acid or dilute chromic (VI) acid as the electrolyte.  Any electrolyte which releases O</a:t>
            </a:r>
            <a:r>
              <a:rPr lang="hy-AM" sz="1800" baseline="-25000" dirty="0" smtClean="0"/>
              <a:t>2</a:t>
            </a:r>
            <a:r>
              <a:rPr lang="hy-AM" sz="1800" dirty="0" smtClean="0"/>
              <a:t> at the anode can be used for the anodization of aluminum.</a:t>
            </a:r>
          </a:p>
          <a:p>
            <a:endParaRPr lang="hy-AM" sz="1800" dirty="0" smtClean="0"/>
          </a:p>
          <a:p>
            <a:r>
              <a:rPr lang="hy-AM" sz="1800" dirty="0" smtClean="0"/>
              <a:t>The anode reaction is: </a:t>
            </a:r>
            <a:br>
              <a:rPr lang="hy-AM" sz="1800" dirty="0" smtClean="0"/>
            </a:br>
            <a:r>
              <a:rPr lang="hy-AM" sz="1800" dirty="0" smtClean="0"/>
              <a:t>4OH</a:t>
            </a:r>
            <a:r>
              <a:rPr lang="hy-AM" sz="1800" baseline="30000" dirty="0" smtClean="0"/>
              <a:t>-</a:t>
            </a:r>
            <a:r>
              <a:rPr lang="hy-AM" sz="1800" dirty="0" smtClean="0"/>
              <a:t>  -  4e</a:t>
            </a:r>
            <a:r>
              <a:rPr lang="hy-AM" sz="1800" baseline="30000" dirty="0" smtClean="0"/>
              <a:t>-</a:t>
            </a:r>
            <a:r>
              <a:rPr lang="hy-AM" sz="1800" dirty="0" smtClean="0"/>
              <a:t>  </a:t>
            </a:r>
            <a:r>
              <a:rPr lang="hy-AM" sz="1800" dirty="0" smtClean="0">
                <a:sym typeface="Wingdings" pitchFamily="2" charset="2"/>
              </a:rPr>
              <a:t>  2H</a:t>
            </a:r>
            <a:r>
              <a:rPr lang="hy-AM" sz="1800" baseline="-25000" dirty="0" smtClean="0">
                <a:sym typeface="Wingdings" pitchFamily="2" charset="2"/>
              </a:rPr>
              <a:t>2</a:t>
            </a:r>
            <a:r>
              <a:rPr lang="hy-AM" sz="1800" dirty="0" smtClean="0">
                <a:sym typeface="Wingdings" pitchFamily="2" charset="2"/>
              </a:rPr>
              <a:t>O</a:t>
            </a:r>
            <a:r>
              <a:rPr lang="hy-AM" sz="1800" baseline="-25000" dirty="0" smtClean="0">
                <a:sym typeface="Wingdings" pitchFamily="2" charset="2"/>
              </a:rPr>
              <a:t>(l)</a:t>
            </a:r>
            <a:r>
              <a:rPr lang="hy-AM" sz="1800" dirty="0" smtClean="0">
                <a:sym typeface="Wingdings" pitchFamily="2" charset="2"/>
              </a:rPr>
              <a:t>  +  O</a:t>
            </a:r>
            <a:r>
              <a:rPr lang="hy-AM" sz="1800" baseline="-25000" dirty="0" smtClean="0">
                <a:sym typeface="Wingdings" pitchFamily="2" charset="2"/>
              </a:rPr>
              <a:t>2(g)</a:t>
            </a:r>
            <a:r>
              <a:rPr lang="hy-AM" sz="1800" dirty="0" smtClean="0"/>
              <a:t> </a:t>
            </a:r>
          </a:p>
          <a:p>
            <a:endParaRPr lang="hy-AM" sz="1800" dirty="0" smtClean="0"/>
          </a:p>
          <a:p>
            <a:r>
              <a:rPr lang="hy-AM" sz="1800" dirty="0" smtClean="0"/>
              <a:t>The liberated oxygen results in the formation of a thick compact oxide coating.  </a:t>
            </a:r>
          </a:p>
          <a:p>
            <a:endParaRPr lang="hy-AM" sz="1800" dirty="0" smtClean="0"/>
          </a:p>
          <a:p>
            <a:r>
              <a:rPr lang="hy-AM" sz="1800" dirty="0" smtClean="0"/>
              <a:t>This layer of coating can be made to absorb dyes which are permanently fixed by treatment with boiling water.</a:t>
            </a:r>
          </a:p>
          <a:p>
            <a:endParaRPr lang="hy-AM" sz="1800" dirty="0" smtClean="0"/>
          </a:p>
          <a:p>
            <a:r>
              <a:rPr lang="hy-AM" sz="1800" dirty="0" smtClean="0"/>
              <a:t>The chain ring on your bike is anodized in order to make it corrosion resistant.  The aluminum layer is aluminum oxide which prevents further oxidation of the metal underneath and so protects it.</a:t>
            </a:r>
            <a:endParaRPr lang="en-US" sz="1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lnSpcReduction="10000"/>
          </a:bodyPr>
          <a:lstStyle/>
          <a:p>
            <a:r>
              <a:rPr lang="hy-AM" sz="2400" dirty="0" smtClean="0"/>
              <a:t>In principle, the passage of an electric current may result in the deposit of a metal on the cathode if the right combination of electrolyte and electrodes (or electrode system) is used.  This process is known as </a:t>
            </a:r>
            <a:r>
              <a:rPr lang="hy-AM" sz="2400" b="1" u="sng" dirty="0" smtClean="0"/>
              <a:t>electroplating</a:t>
            </a:r>
            <a:r>
              <a:rPr lang="hy-AM" sz="2400" dirty="0" smtClean="0"/>
              <a:t> or </a:t>
            </a:r>
            <a:r>
              <a:rPr lang="hy-AM" sz="2400" b="1" u="sng" dirty="0" smtClean="0"/>
              <a:t>electrodeposition</a:t>
            </a:r>
            <a:r>
              <a:rPr lang="hy-AM" sz="2400" dirty="0" smtClean="0"/>
              <a:t> and involves the use of active electrodes.  Satisfactory results are obtained with electroplates if::</a:t>
            </a:r>
            <a:br>
              <a:rPr lang="hy-AM" sz="2400" dirty="0" smtClean="0"/>
            </a:br>
            <a:r>
              <a:rPr lang="hy-AM" sz="2400" dirty="0" smtClean="0"/>
              <a:t/>
            </a:r>
            <a:br>
              <a:rPr lang="hy-AM" sz="2400" dirty="0" smtClean="0"/>
            </a:br>
            <a:r>
              <a:rPr lang="hy-AM" sz="2400" dirty="0" smtClean="0"/>
              <a:t>- The surface to be plated is clean</a:t>
            </a:r>
            <a:br>
              <a:rPr lang="hy-AM" sz="2400" dirty="0" smtClean="0"/>
            </a:br>
            <a:r>
              <a:rPr lang="hy-AM" sz="2400" dirty="0" smtClean="0"/>
              <a:t>- The surface is given an undercoat of another metal</a:t>
            </a:r>
            <a:br>
              <a:rPr lang="hy-AM" sz="2400" dirty="0" smtClean="0"/>
            </a:br>
            <a:r>
              <a:rPr lang="hy-AM" sz="2400" dirty="0" smtClean="0"/>
              <a:t>- Small currents are used (&lt;0.08A for every cm</a:t>
            </a:r>
            <a:r>
              <a:rPr lang="hy-AM" sz="2400" baseline="30000" dirty="0" smtClean="0"/>
              <a:t>2</a:t>
            </a:r>
            <a:r>
              <a:rPr lang="hy-AM" sz="2400" dirty="0" smtClean="0"/>
              <a:t> of cathode if the deposit is not to flake off)</a:t>
            </a:r>
            <a:br>
              <a:rPr lang="hy-AM" sz="2400" dirty="0" smtClean="0"/>
            </a:br>
            <a:r>
              <a:rPr lang="hy-AM" sz="2400" dirty="0" smtClean="0"/>
              <a:t>- pH is controlled</a:t>
            </a:r>
            <a:br>
              <a:rPr lang="hy-AM" sz="2400" dirty="0" smtClean="0"/>
            </a:br>
            <a:r>
              <a:rPr lang="hy-AM" sz="2400" dirty="0" smtClean="0"/>
              <a:t>- Temperature is controlled</a:t>
            </a:r>
            <a:br>
              <a:rPr lang="hy-AM" sz="2400" dirty="0" smtClean="0"/>
            </a:br>
            <a:r>
              <a:rPr lang="hy-AM" sz="2400" dirty="0" smtClean="0"/>
              <a:t>- Small amounts of suitable substances are added to the plating solution to ensure that the plate has desirable properties</a:t>
            </a:r>
            <a:br>
              <a:rPr lang="hy-AM" sz="2400" dirty="0" smtClean="0"/>
            </a:br>
            <a:r>
              <a:rPr lang="hy-AM" sz="2400" dirty="0" smtClean="0"/>
              <a:t>  </a:t>
            </a:r>
          </a:p>
          <a:p>
            <a:r>
              <a:rPr lang="hy-AM" sz="2400" b="1" dirty="0" smtClean="0"/>
              <a:t>Why do you think materials are electroplated?  Give examples of some things that may be electroplated.</a:t>
            </a:r>
          </a:p>
          <a:p>
            <a:endParaRPr lang="hy-AM" sz="1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b="1" u="sng" dirty="0" smtClean="0"/>
              <a:t>Chrome </a:t>
            </a:r>
            <a:r>
              <a:rPr lang="hy-AM" b="1" u="sng" dirty="0" smtClean="0"/>
              <a:t>plates</a:t>
            </a:r>
            <a:r>
              <a:rPr lang="hy-AM" dirty="0" smtClean="0"/>
              <a:t>::</a:t>
            </a:r>
            <a:br>
              <a:rPr lang="hy-AM" dirty="0" smtClean="0"/>
            </a:br>
            <a:r>
              <a:rPr lang="hy-AM" dirty="0" smtClean="0"/>
              <a:t>- have good appearance</a:t>
            </a:r>
            <a:br>
              <a:rPr lang="hy-AM" dirty="0" smtClean="0"/>
            </a:br>
            <a:r>
              <a:rPr lang="hy-AM" dirty="0" smtClean="0"/>
              <a:t>- increase the hardness of tools and machinery</a:t>
            </a:r>
            <a:br>
              <a:rPr lang="hy-AM" dirty="0" smtClean="0"/>
            </a:br>
            <a:r>
              <a:rPr lang="hy-AM" dirty="0" smtClean="0"/>
              <a:t>- give protection from corrosion</a:t>
            </a:r>
            <a:br>
              <a:rPr lang="hy-AM" dirty="0" smtClean="0"/>
            </a:br>
            <a:endParaRPr lang="hy-AM" dirty="0" smtClean="0"/>
          </a:p>
          <a:p>
            <a:r>
              <a:rPr lang="hy-AM" dirty="0" smtClean="0"/>
              <a:t>The plating solution is usually chromic(VI) acid, to which is added chromium (III) sulphate and fluorosilicate.  The anode is pure chromium and the cathode is the metal to be plated.  Chrome plating is better done at higher temperatures.  In decorative chrome plating, the article is first given an undercoating of copper and nickel.</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lnSpcReduction="10000"/>
          </a:bodyPr>
          <a:lstStyle/>
          <a:p>
            <a:r>
              <a:rPr lang="hy-AM" sz="2400" b="1" u="sng" dirty="0" smtClean="0"/>
              <a:t>Nickel plating</a:t>
            </a:r>
            <a:r>
              <a:rPr lang="hy-AM" sz="2400" dirty="0" smtClean="0"/>
              <a:t> is one of the main uses of the metal nickel.  The plating solution, the additives and actual conditions of nickel plating vary with the purposes for which the plated articles are to be used.  A common plating  solution consists of a nickel(II) sulphate or nickel(II) chloride solution to which is added boric acid and a chemical wetting agent.</a:t>
            </a:r>
          </a:p>
          <a:p>
            <a:endParaRPr lang="hy-AM" sz="2400" dirty="0" smtClean="0"/>
          </a:p>
          <a:p>
            <a:r>
              <a:rPr lang="hy-AM" sz="2400" dirty="0" smtClean="0"/>
              <a:t>The purity of copper can be improved via </a:t>
            </a:r>
            <a:r>
              <a:rPr lang="hy-AM" sz="2400" b="1" u="sng" dirty="0" smtClean="0"/>
              <a:t>electrorefining</a:t>
            </a:r>
            <a:r>
              <a:rPr lang="hy-AM" sz="2400" dirty="0" smtClean="0"/>
              <a:t>.</a:t>
            </a:r>
          </a:p>
          <a:p>
            <a:endParaRPr lang="hy-AM" sz="2400" dirty="0" smtClean="0"/>
          </a:p>
          <a:p>
            <a:r>
              <a:rPr lang="hy-AM" sz="2400" dirty="0" smtClean="0"/>
              <a:t>Electrorefining is essentially an electrolytic method using active electrodes.</a:t>
            </a:r>
          </a:p>
          <a:p>
            <a:endParaRPr lang="hy-AM" sz="2400" dirty="0" smtClean="0"/>
          </a:p>
          <a:p>
            <a:r>
              <a:rPr lang="hy-AM" sz="2400" dirty="0" smtClean="0"/>
              <a:t>Impure copper is made the anode of the cell, a strip of pure copper is made the cathode.  T</a:t>
            </a:r>
            <a:r>
              <a:rPr lang="en-US" sz="2400" dirty="0" smtClean="0"/>
              <a:t>h</a:t>
            </a:r>
            <a:r>
              <a:rPr lang="hy-AM" sz="2400" dirty="0" smtClean="0"/>
              <a:t>e electrolyte is a mixture of copper(II) sulphate and sulphuric acid.  A large current is used during this electrolysis.  </a:t>
            </a:r>
            <a:r>
              <a:rPr lang="hy-AM" sz="2400" b="1" dirty="0" smtClean="0"/>
              <a:t>Can you predict the half reactions occuring at the anode and the cathode?</a:t>
            </a:r>
          </a:p>
          <a:p>
            <a:endParaRPr lang="hy-AM" sz="1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2800" dirty="0" smtClean="0"/>
              <a:t>During </a:t>
            </a:r>
            <a:r>
              <a:rPr lang="hy-AM" sz="2800" dirty="0" smtClean="0"/>
              <a:t>electrolysis copper atoms leave the anode and enter the solution as copper ions, while copper ions are discharged at, and deposited on, the cathode.</a:t>
            </a:r>
          </a:p>
          <a:p>
            <a:endParaRPr lang="hy-AM" sz="2800" dirty="0" smtClean="0"/>
          </a:p>
          <a:p>
            <a:r>
              <a:rPr lang="hy-AM" sz="2800" b="1" dirty="0" smtClean="0"/>
              <a:t>What is rusting?</a:t>
            </a:r>
          </a:p>
          <a:p>
            <a:endParaRPr lang="hy-AM" sz="2800" dirty="0" smtClean="0"/>
          </a:p>
          <a:p>
            <a:r>
              <a:rPr lang="hy-AM" sz="2800" dirty="0" smtClean="0"/>
              <a:t>Metals corrode because of certain interactions with their environment.  </a:t>
            </a:r>
          </a:p>
          <a:p>
            <a:endParaRPr lang="hy-AM" sz="2800" dirty="0" smtClean="0"/>
          </a:p>
          <a:p>
            <a:r>
              <a:rPr lang="hy-AM" sz="2800" dirty="0" smtClean="0"/>
              <a:t>The corrosion of metals may take place in water-free environments, in which case it is called </a:t>
            </a:r>
            <a:r>
              <a:rPr lang="hy-AM" sz="2800" b="1" dirty="0" smtClean="0"/>
              <a:t>dry oxidation</a:t>
            </a:r>
            <a:r>
              <a:rPr lang="hy-AM" sz="2800" dirty="0" smtClean="0"/>
              <a:t>.</a:t>
            </a:r>
          </a:p>
          <a:p>
            <a:endParaRPr lang="hy-AM" sz="2800" dirty="0" smtClean="0"/>
          </a:p>
          <a:p>
            <a:r>
              <a:rPr lang="hy-AM" sz="2800" b="1" dirty="0" smtClean="0"/>
              <a:t>What is wet corrosion?</a:t>
            </a:r>
            <a:endParaRPr lang="en-US" sz="28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Autofit/>
          </a:bodyPr>
          <a:lstStyle/>
          <a:p>
            <a:r>
              <a:rPr lang="hy-AM" sz="2800" dirty="0" smtClean="0"/>
              <a:t>Wet corrosion is most familiar as the rusting of iron and steel,  but nearly all metals tend to revert to their oxidized or ore-like state, that is most metals corrode.</a:t>
            </a:r>
          </a:p>
          <a:p>
            <a:endParaRPr lang="hy-AM" sz="2800" dirty="0" smtClean="0"/>
          </a:p>
          <a:p>
            <a:r>
              <a:rPr lang="hy-AM" sz="2800" dirty="0" smtClean="0"/>
              <a:t>Rusting is essentially an oxidation process.  Iron rusts (corrodes) when it loses electrons::</a:t>
            </a:r>
            <a:br>
              <a:rPr lang="hy-AM" sz="2800" dirty="0" smtClean="0"/>
            </a:br>
            <a:r>
              <a:rPr lang="hy-AM" sz="2800" dirty="0" smtClean="0"/>
              <a:t/>
            </a:r>
            <a:br>
              <a:rPr lang="hy-AM" sz="2800" dirty="0" smtClean="0"/>
            </a:br>
            <a:r>
              <a:rPr lang="hy-AM" sz="2800" dirty="0" smtClean="0"/>
              <a:t>Fe</a:t>
            </a:r>
            <a:r>
              <a:rPr lang="hy-AM" sz="2800" baseline="-25000" dirty="0" smtClean="0"/>
              <a:t>(s)</a:t>
            </a:r>
            <a:r>
              <a:rPr lang="hy-AM" sz="2800" dirty="0" smtClean="0"/>
              <a:t> – 2e</a:t>
            </a:r>
            <a:r>
              <a:rPr lang="hy-AM" sz="2800" baseline="30000" dirty="0" smtClean="0"/>
              <a:t>-</a:t>
            </a:r>
            <a:r>
              <a:rPr lang="hy-AM" sz="2800" dirty="0" smtClean="0"/>
              <a:t> </a:t>
            </a:r>
            <a:r>
              <a:rPr lang="hy-AM" sz="2800" dirty="0" smtClean="0">
                <a:sym typeface="Wingdings" pitchFamily="2" charset="2"/>
              </a:rPr>
              <a:t>  Fe</a:t>
            </a:r>
            <a:r>
              <a:rPr lang="hy-AM" sz="2800" baseline="30000" dirty="0" smtClean="0">
                <a:sym typeface="Wingdings" pitchFamily="2" charset="2"/>
              </a:rPr>
              <a:t>2+</a:t>
            </a:r>
            <a:r>
              <a:rPr lang="hy-AM" sz="2800" baseline="-25000" dirty="0" smtClean="0">
                <a:sym typeface="Wingdings" pitchFamily="2" charset="2"/>
              </a:rPr>
              <a:t>(aq)</a:t>
            </a:r>
          </a:p>
          <a:p>
            <a:endParaRPr lang="hy-AM" sz="2800" dirty="0" smtClean="0">
              <a:sym typeface="Wingdings" pitchFamily="2" charset="2"/>
            </a:endParaRPr>
          </a:p>
          <a:p>
            <a:r>
              <a:rPr lang="hy-AM" sz="2800" dirty="0" smtClean="0">
                <a:sym typeface="Wingdings" pitchFamily="2" charset="2"/>
              </a:rPr>
              <a:t>The Fe</a:t>
            </a:r>
            <a:r>
              <a:rPr lang="hy-AM" sz="2800" baseline="30000" dirty="0" smtClean="0">
                <a:sym typeface="Wingdings" pitchFamily="2" charset="2"/>
              </a:rPr>
              <a:t>2+</a:t>
            </a:r>
            <a:r>
              <a:rPr lang="hy-AM" sz="2800" dirty="0" smtClean="0">
                <a:sym typeface="Wingdings" pitchFamily="2" charset="2"/>
              </a:rPr>
              <a:t> ion which pass into solution then combine with the hydroxyl ion in the aerated, aqueous environment to form iron(II) hydroxide::</a:t>
            </a:r>
            <a:br>
              <a:rPr lang="hy-AM" sz="2800" dirty="0" smtClean="0">
                <a:sym typeface="Wingdings" pitchFamily="2" charset="2"/>
              </a:rPr>
            </a:br>
            <a:r>
              <a:rPr lang="hy-AM" sz="2800" dirty="0" smtClean="0">
                <a:sym typeface="Wingdings" pitchFamily="2" charset="2"/>
              </a:rPr>
              <a:t/>
            </a:r>
            <a:br>
              <a:rPr lang="hy-AM" sz="2800" dirty="0" smtClean="0">
                <a:sym typeface="Wingdings" pitchFamily="2" charset="2"/>
              </a:rPr>
            </a:br>
            <a:r>
              <a:rPr lang="hy-AM" sz="2800" dirty="0" smtClean="0">
                <a:sym typeface="Wingdings" pitchFamily="2" charset="2"/>
              </a:rPr>
              <a:t>Fe</a:t>
            </a:r>
            <a:r>
              <a:rPr lang="hy-AM" sz="2800" baseline="30000" dirty="0" smtClean="0">
                <a:sym typeface="Wingdings" pitchFamily="2" charset="2"/>
              </a:rPr>
              <a:t>2+</a:t>
            </a:r>
            <a:r>
              <a:rPr lang="hy-AM" sz="2800" baseline="-25000" dirty="0" smtClean="0">
                <a:sym typeface="Wingdings" pitchFamily="2" charset="2"/>
              </a:rPr>
              <a:t>(aq)</a:t>
            </a:r>
            <a:r>
              <a:rPr lang="hy-AM" sz="2800" dirty="0" smtClean="0">
                <a:sym typeface="Wingdings" pitchFamily="2" charset="2"/>
              </a:rPr>
              <a:t>  +  2OH</a:t>
            </a:r>
            <a:r>
              <a:rPr lang="hy-AM" sz="2800" baseline="30000" dirty="0" smtClean="0">
                <a:sym typeface="Wingdings" pitchFamily="2" charset="2"/>
              </a:rPr>
              <a:t>-</a:t>
            </a:r>
            <a:r>
              <a:rPr lang="hy-AM" sz="2800" baseline="-25000" dirty="0" smtClean="0">
                <a:sym typeface="Wingdings" pitchFamily="2" charset="2"/>
              </a:rPr>
              <a:t>(aq) </a:t>
            </a:r>
            <a:r>
              <a:rPr lang="hy-AM" sz="2800" dirty="0" smtClean="0">
                <a:sym typeface="Wingdings" pitchFamily="2" charset="2"/>
              </a:rPr>
              <a:t>   Fe(OH)</a:t>
            </a:r>
            <a:r>
              <a:rPr lang="hy-AM" sz="2800" baseline="-25000" dirty="0" smtClean="0">
                <a:sym typeface="Wingdings" pitchFamily="2" charset="2"/>
              </a:rPr>
              <a:t>2(s)</a:t>
            </a:r>
            <a:r>
              <a:rPr lang="hy-AM" sz="2800" dirty="0" smtClean="0">
                <a:sym typeface="Wingdings" pitchFamily="2" charset="2"/>
              </a:rPr>
              <a:t/>
            </a:r>
            <a:br>
              <a:rPr lang="hy-AM" sz="2800" dirty="0" smtClean="0">
                <a:sym typeface="Wingdings" pitchFamily="2" charset="2"/>
              </a:rPr>
            </a:br>
            <a:endParaRPr lang="hy-AM" sz="2800" dirty="0" smtClean="0">
              <a:sym typeface="Wingdings" pitchFamily="2" charset="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2800" b="1" u="sng" dirty="0" smtClean="0">
                <a:sym typeface="Wingdings" pitchFamily="2" charset="2"/>
              </a:rPr>
              <a:t>Sacrificial </a:t>
            </a:r>
            <a:r>
              <a:rPr lang="hy-AM" sz="2800" b="1" u="sng" dirty="0" smtClean="0">
                <a:sym typeface="Wingdings" pitchFamily="2" charset="2"/>
              </a:rPr>
              <a:t>protection</a:t>
            </a:r>
            <a:r>
              <a:rPr lang="hy-AM" sz="2800" dirty="0" smtClean="0">
                <a:sym typeface="Wingdings" pitchFamily="2" charset="2"/>
              </a:rPr>
              <a:t> is when a more reactive metal is put within an electrochemical cell with a less reactive metal.  Here the less reactive metal is what is wanted and the more reactive metal corrodes in place of the less reactive metal.  </a:t>
            </a:r>
            <a:r>
              <a:rPr lang="hy-AM" sz="2800" b="1" dirty="0" smtClean="0">
                <a:sym typeface="Wingdings" pitchFamily="2" charset="2"/>
              </a:rPr>
              <a:t>Given the information above why are strips of magnesium attached to iron water pipes and buried underground or why are zinc strips bolted across the hull of ships that are made of iron?</a:t>
            </a:r>
          </a:p>
          <a:p>
            <a:endParaRPr lang="hy-AM" sz="2800" dirty="0" smtClean="0">
              <a:sym typeface="Wingdings" pitchFamily="2" charset="2"/>
            </a:endParaRPr>
          </a:p>
          <a:p>
            <a:endParaRPr lang="hy-AM" sz="2800" dirty="0" smtClean="0">
              <a:sym typeface="Wingdings" pitchFamily="2" charset="2"/>
            </a:endParaRPr>
          </a:p>
          <a:p>
            <a:r>
              <a:rPr lang="hy-AM" sz="2800" b="1" dirty="0" smtClean="0">
                <a:sym typeface="Wingdings" pitchFamily="2" charset="2"/>
              </a:rPr>
              <a:t>Why do you think gold and platinum are used in jewellery making?</a:t>
            </a:r>
          </a:p>
          <a:p>
            <a:endParaRPr lang="hy-AM" sz="2800" dirty="0" smtClean="0">
              <a:sym typeface="Wingdings" pitchFamily="2" charset="2"/>
            </a:endParaRPr>
          </a:p>
          <a:p>
            <a:r>
              <a:rPr lang="hy-AM" sz="2800" b="1" dirty="0" smtClean="0">
                <a:sym typeface="Wingdings" pitchFamily="2" charset="2"/>
              </a:rPr>
              <a:t>How do you think rusting may be slowed?</a:t>
            </a:r>
          </a:p>
          <a:p>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52400"/>
            <a:ext cx="9144000" cy="6553200"/>
          </a:xfrm>
        </p:spPr>
        <p:txBody>
          <a:bodyPr>
            <a:normAutofit/>
          </a:bodyPr>
          <a:lstStyle/>
          <a:p>
            <a:r>
              <a:rPr lang="hy-AM" sz="1600" b="1" dirty="0" smtClean="0"/>
              <a:t>Metals</a:t>
            </a:r>
            <a:r>
              <a:rPr lang="hy-AM" sz="1600" dirty="0" smtClean="0"/>
              <a:t> </a:t>
            </a:r>
            <a:r>
              <a:rPr lang="hy-AM" sz="1600" dirty="0" smtClean="0"/>
              <a:t>form positive ions or cations by </a:t>
            </a:r>
            <a:r>
              <a:rPr lang="hy-AM" sz="1600" u="sng" dirty="0" smtClean="0"/>
              <a:t>electron loss</a:t>
            </a:r>
            <a:r>
              <a:rPr lang="hy-AM" sz="1600" dirty="0" smtClean="0"/>
              <a:t> and can therefore act as </a:t>
            </a:r>
            <a:r>
              <a:rPr lang="hy-AM" sz="1600" u="sng" dirty="0" smtClean="0"/>
              <a:t>reducing agents</a:t>
            </a:r>
            <a:r>
              <a:rPr lang="hy-AM" sz="1600" dirty="0" smtClean="0"/>
              <a:t>, while </a:t>
            </a:r>
            <a:r>
              <a:rPr lang="hy-AM" sz="1600" b="1" dirty="0" smtClean="0"/>
              <a:t>non-metals</a:t>
            </a:r>
            <a:r>
              <a:rPr lang="hy-AM" sz="1600" dirty="0" smtClean="0"/>
              <a:t> form negative ions or anions by </a:t>
            </a:r>
            <a:r>
              <a:rPr lang="hy-AM" sz="1600" u="sng" dirty="0" smtClean="0"/>
              <a:t>gaining electrons</a:t>
            </a:r>
            <a:r>
              <a:rPr lang="hy-AM" sz="1600" dirty="0" smtClean="0"/>
              <a:t> and can therefore act as </a:t>
            </a:r>
            <a:r>
              <a:rPr lang="hy-AM" sz="1600" u="sng" dirty="0" smtClean="0"/>
              <a:t>oxidizing agents</a:t>
            </a:r>
            <a:r>
              <a:rPr lang="hy-AM" sz="1600" dirty="0" smtClean="0"/>
              <a:t>. </a:t>
            </a:r>
          </a:p>
          <a:p>
            <a:endParaRPr lang="hy-AM" sz="1600" dirty="0" smtClean="0"/>
          </a:p>
          <a:p>
            <a:r>
              <a:rPr lang="hy-AM" sz="1600" b="1" dirty="0" smtClean="0"/>
              <a:t>The following is the reactivity series:</a:t>
            </a:r>
            <a:r>
              <a:rPr lang="hy-AM" sz="1600" dirty="0" smtClean="0"/>
              <a:t/>
            </a:r>
            <a:br>
              <a:rPr lang="hy-AM" sz="1600" dirty="0" smtClean="0"/>
            </a:br>
            <a:r>
              <a:rPr lang="hy-AM" sz="1600" dirty="0" smtClean="0"/>
              <a:t/>
            </a:r>
            <a:br>
              <a:rPr lang="hy-AM" sz="1600" dirty="0" smtClean="0"/>
            </a:br>
            <a:r>
              <a:rPr lang="hy-AM" sz="1600" b="1" u="sng" dirty="0" smtClean="0"/>
              <a:t>METALS</a:t>
            </a:r>
            <a:r>
              <a:rPr lang="hy-AM" sz="1600" dirty="0" smtClean="0"/>
              <a:t> </a:t>
            </a:r>
            <a:r>
              <a:rPr lang="hy-AM" sz="1200" dirty="0" smtClean="0"/>
              <a:t>(going from most reactive to least reactive)</a:t>
            </a:r>
            <a:r>
              <a:rPr lang="hy-AM" sz="1600" dirty="0" smtClean="0"/>
              <a:t>        </a:t>
            </a:r>
            <a:r>
              <a:rPr lang="hy-AM" sz="1600" dirty="0" smtClean="0"/>
              <a:t>       </a:t>
            </a:r>
            <a:r>
              <a:rPr lang="hy-AM" sz="1600" b="1" u="sng" dirty="0" smtClean="0"/>
              <a:t>NON – Metals</a:t>
            </a:r>
            <a:r>
              <a:rPr lang="hy-AM" sz="1600" dirty="0" smtClean="0"/>
              <a:t> </a:t>
            </a:r>
            <a:r>
              <a:rPr lang="hy-AM" sz="1200" dirty="0" smtClean="0"/>
              <a:t>(going from most reactive to least</a:t>
            </a:r>
            <a:r>
              <a:rPr lang="hy-AM" sz="1600" dirty="0" smtClean="0"/>
              <a:t> reactive)</a:t>
            </a:r>
            <a:br>
              <a:rPr lang="hy-AM" sz="1600" dirty="0" smtClean="0"/>
            </a:br>
            <a:r>
              <a:rPr lang="hy-AM" sz="1600" dirty="0" smtClean="0"/>
              <a:t/>
            </a:r>
            <a:br>
              <a:rPr lang="hy-AM" sz="1600" dirty="0" smtClean="0"/>
            </a:br>
            <a:r>
              <a:rPr lang="hy-AM" sz="1600" dirty="0" smtClean="0"/>
              <a:t>Potassium				    	</a:t>
            </a:r>
            <a:br>
              <a:rPr lang="hy-AM" sz="1600" dirty="0" smtClean="0"/>
            </a:br>
            <a:r>
              <a:rPr lang="hy-AM" sz="1600" dirty="0" smtClean="0"/>
              <a:t>Sodium			</a:t>
            </a:r>
            <a:br>
              <a:rPr lang="hy-AM" sz="1600" dirty="0" smtClean="0"/>
            </a:br>
            <a:r>
              <a:rPr lang="hy-AM" sz="1600" dirty="0" smtClean="0"/>
              <a:t>Calcium			</a:t>
            </a:r>
            <a:br>
              <a:rPr lang="hy-AM" sz="1600" dirty="0" smtClean="0"/>
            </a:br>
            <a:r>
              <a:rPr lang="hy-AM" sz="1600" dirty="0" smtClean="0"/>
              <a:t>Magnesium				     Iodine	</a:t>
            </a:r>
            <a:br>
              <a:rPr lang="hy-AM" sz="1600" dirty="0" smtClean="0"/>
            </a:br>
            <a:r>
              <a:rPr lang="hy-AM" sz="1600" dirty="0" smtClean="0"/>
              <a:t>Aluminum				     	</a:t>
            </a:r>
            <a:br>
              <a:rPr lang="hy-AM" sz="1600" dirty="0" smtClean="0"/>
            </a:br>
            <a:r>
              <a:rPr lang="hy-AM" sz="1600" dirty="0" smtClean="0"/>
              <a:t>Zinc</a:t>
            </a:r>
            <a:br>
              <a:rPr lang="hy-AM" sz="1600" dirty="0" smtClean="0"/>
            </a:br>
            <a:r>
              <a:rPr lang="hy-AM" sz="1600" dirty="0" smtClean="0"/>
              <a:t>Iron</a:t>
            </a:r>
            <a:br>
              <a:rPr lang="hy-AM" sz="1600" dirty="0" smtClean="0"/>
            </a:br>
            <a:r>
              <a:rPr lang="hy-AM" sz="1600" dirty="0" smtClean="0"/>
              <a:t>Lead</a:t>
            </a:r>
            <a:br>
              <a:rPr lang="hy-AM" sz="1600" dirty="0" smtClean="0"/>
            </a:br>
            <a:r>
              <a:rPr lang="hy-AM" sz="1600" dirty="0" smtClean="0"/>
              <a:t>Hydrogen</a:t>
            </a:r>
            <a:br>
              <a:rPr lang="hy-AM" sz="1600" dirty="0" smtClean="0"/>
            </a:br>
            <a:r>
              <a:rPr lang="hy-AM" sz="1600" dirty="0" smtClean="0"/>
              <a:t>Copper</a:t>
            </a:r>
            <a:r>
              <a:rPr lang="en-US" sz="1600" dirty="0" smtClean="0"/>
              <a:t/>
            </a:r>
            <a:br>
              <a:rPr lang="en-US" sz="1600" dirty="0" smtClean="0"/>
            </a:br>
            <a:r>
              <a:rPr lang="en-US" sz="1600" dirty="0" smtClean="0"/>
              <a:t>Mercury</a:t>
            </a:r>
            <a:r>
              <a:rPr lang="hy-AM" sz="1600" dirty="0" smtClean="0"/>
              <a:t/>
            </a:r>
            <a:br>
              <a:rPr lang="hy-AM" sz="1600" dirty="0" smtClean="0"/>
            </a:br>
            <a:r>
              <a:rPr lang="hy-AM" sz="1600" dirty="0" smtClean="0"/>
              <a:t>Silver</a:t>
            </a:r>
            <a:r>
              <a:rPr lang="en-US" sz="1600" dirty="0"/>
              <a:t/>
            </a:r>
            <a:br>
              <a:rPr lang="en-US" sz="1600" dirty="0"/>
            </a:br>
            <a:r>
              <a:rPr lang="en-US" sz="1600" dirty="0" smtClean="0"/>
              <a:t>Gold</a:t>
            </a:r>
            <a:r>
              <a:rPr lang="hy-AM" sz="1600" dirty="0" smtClean="0"/>
              <a:t/>
            </a:r>
            <a:br>
              <a:rPr lang="hy-AM" sz="1600" dirty="0" smtClean="0"/>
            </a:br>
            <a:endParaRPr lang="en-US" sz="1600" dirty="0"/>
          </a:p>
        </p:txBody>
      </p:sp>
      <p:sp>
        <p:nvSpPr>
          <p:cNvPr id="4" name="TextBox 3"/>
          <p:cNvSpPr txBox="1"/>
          <p:nvPr/>
        </p:nvSpPr>
        <p:spPr>
          <a:xfrm>
            <a:off x="4419600" y="1967805"/>
            <a:ext cx="1676400" cy="1815882"/>
          </a:xfrm>
          <a:prstGeom prst="rect">
            <a:avLst/>
          </a:prstGeom>
          <a:solidFill>
            <a:schemeClr val="bg1"/>
          </a:solidFill>
        </p:spPr>
        <p:txBody>
          <a:bodyPr wrap="square" rtlCol="0">
            <a:spAutoFit/>
          </a:bodyPr>
          <a:lstStyle/>
          <a:p>
            <a:r>
              <a:rPr lang="en-US" sz="1600" dirty="0" smtClean="0"/>
              <a:t>Fluoride anion</a:t>
            </a:r>
            <a:br>
              <a:rPr lang="en-US" sz="1600" dirty="0" smtClean="0"/>
            </a:br>
            <a:r>
              <a:rPr lang="en-US" sz="1600" dirty="0" smtClean="0"/>
              <a:t>Sulphate anion</a:t>
            </a:r>
            <a:br>
              <a:rPr lang="en-US" sz="1600" dirty="0" smtClean="0"/>
            </a:br>
            <a:r>
              <a:rPr lang="en-US" sz="1600" dirty="0" smtClean="0"/>
              <a:t>Nitrate anion</a:t>
            </a:r>
            <a:br>
              <a:rPr lang="en-US" sz="1600" dirty="0" smtClean="0"/>
            </a:br>
            <a:r>
              <a:rPr lang="en-US" sz="1600" dirty="0" smtClean="0"/>
              <a:t>Chloride anion</a:t>
            </a:r>
            <a:br>
              <a:rPr lang="en-US" sz="1600" dirty="0" smtClean="0"/>
            </a:br>
            <a:r>
              <a:rPr lang="en-US" sz="1600" dirty="0" smtClean="0"/>
              <a:t>Bromide anion</a:t>
            </a:r>
            <a:br>
              <a:rPr lang="en-US" sz="1600" dirty="0" smtClean="0"/>
            </a:br>
            <a:r>
              <a:rPr lang="en-US" sz="1600" dirty="0" smtClean="0"/>
              <a:t>Iodide anion</a:t>
            </a:r>
            <a:br>
              <a:rPr lang="en-US" sz="1600" dirty="0" smtClean="0"/>
            </a:br>
            <a:r>
              <a:rPr lang="en-US" sz="1600" dirty="0" smtClean="0"/>
              <a:t>Hydroxide anion</a:t>
            </a:r>
            <a:endParaRPr 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705600"/>
          </a:xfrm>
        </p:spPr>
        <p:txBody>
          <a:bodyPr>
            <a:normAutofit/>
          </a:bodyPr>
          <a:lstStyle/>
          <a:p>
            <a:r>
              <a:rPr lang="hy-AM" dirty="0" smtClean="0"/>
              <a:t>Metals which are </a:t>
            </a:r>
            <a:r>
              <a:rPr lang="hy-AM" b="1" dirty="0" smtClean="0"/>
              <a:t>ABOVE </a:t>
            </a:r>
            <a:r>
              <a:rPr lang="hy-AM" u="sng" dirty="0" smtClean="0"/>
              <a:t>hydrogen</a:t>
            </a:r>
            <a:r>
              <a:rPr lang="hy-AM" dirty="0" smtClean="0"/>
              <a:t> in the reactivity series can theoretically </a:t>
            </a:r>
            <a:r>
              <a:rPr lang="hy-AM" b="1" dirty="0" smtClean="0"/>
              <a:t>REDUCE </a:t>
            </a:r>
            <a:r>
              <a:rPr lang="hy-AM" u="sng" dirty="0" smtClean="0"/>
              <a:t>hydrogen</a:t>
            </a:r>
            <a:r>
              <a:rPr lang="hy-AM" dirty="0" smtClean="0"/>
              <a:t> ions to hydrogen atoms.  </a:t>
            </a:r>
            <a:r>
              <a:rPr lang="hy-AM" b="1" dirty="0" smtClean="0"/>
              <a:t>Can the metals below hydrogen </a:t>
            </a:r>
            <a:r>
              <a:rPr lang="hy-AM" b="1" dirty="0" smtClean="0"/>
              <a:t>reduce?</a:t>
            </a:r>
            <a:endParaRPr lang="hy-AM" b="1" dirty="0" smtClean="0"/>
          </a:p>
          <a:p>
            <a:endParaRPr lang="hy-AM" dirty="0" smtClean="0"/>
          </a:p>
          <a:p>
            <a:r>
              <a:rPr lang="hy-AM" dirty="0" smtClean="0"/>
              <a:t>Magnesium, Zinc and Iron can all react with dilute hydrochloric acid to give off hydrogen gas.</a:t>
            </a:r>
            <a:br>
              <a:rPr lang="hy-AM" dirty="0" smtClean="0"/>
            </a:br>
            <a:r>
              <a:rPr lang="hy-AM" dirty="0" smtClean="0"/>
              <a:t/>
            </a:r>
            <a:br>
              <a:rPr lang="hy-AM" dirty="0" smtClean="0"/>
            </a:br>
            <a:r>
              <a:rPr lang="hy-AM" dirty="0" smtClean="0"/>
              <a:t>Mg</a:t>
            </a:r>
            <a:r>
              <a:rPr lang="hy-AM" baseline="-25000" dirty="0" smtClean="0"/>
              <a:t>(s)</a:t>
            </a:r>
            <a:r>
              <a:rPr lang="hy-AM" dirty="0" smtClean="0"/>
              <a:t> + HCl </a:t>
            </a:r>
            <a:r>
              <a:rPr lang="hy-AM" dirty="0" smtClean="0">
                <a:sym typeface="Wingdings" pitchFamily="2" charset="2"/>
              </a:rPr>
              <a:t> MgCl</a:t>
            </a:r>
            <a:r>
              <a:rPr lang="hy-AM" baseline="-25000" dirty="0" smtClean="0">
                <a:sym typeface="Wingdings" pitchFamily="2" charset="2"/>
              </a:rPr>
              <a:t>2(aq)</a:t>
            </a:r>
            <a:r>
              <a:rPr lang="hy-AM" dirty="0" smtClean="0">
                <a:sym typeface="Wingdings" pitchFamily="2" charset="2"/>
              </a:rPr>
              <a:t>  +  H</a:t>
            </a:r>
            <a:r>
              <a:rPr lang="hy-AM" baseline="-25000" dirty="0" smtClean="0">
                <a:sym typeface="Wingdings" pitchFamily="2" charset="2"/>
              </a:rPr>
              <a:t>2(g)</a:t>
            </a:r>
          </a:p>
          <a:p>
            <a:endParaRPr lang="hy-AM" dirty="0" smtClean="0"/>
          </a:p>
          <a:p>
            <a:r>
              <a:rPr lang="hy-AM" dirty="0" smtClean="0"/>
              <a:t>  However, copper and Silver </a:t>
            </a:r>
            <a:r>
              <a:rPr lang="hy-AM" b="1" dirty="0" smtClean="0"/>
              <a:t>DO NOT</a:t>
            </a:r>
            <a:r>
              <a:rPr lang="hy-AM" dirty="0" smtClean="0"/>
              <a:t> react with dilute hydrochloric acid.  </a:t>
            </a:r>
            <a:r>
              <a:rPr lang="hy-AM" b="1" dirty="0" smtClean="0"/>
              <a:t>Why is this so?</a:t>
            </a:r>
          </a:p>
          <a:p>
            <a:endParaRPr lang="hy-AM" sz="1400" b="1" dirty="0" smtClean="0"/>
          </a:p>
          <a:p>
            <a:endParaRPr lang="hy-AM" sz="14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705600"/>
          </a:xfrm>
        </p:spPr>
        <p:txBody>
          <a:bodyPr>
            <a:normAutofit/>
          </a:bodyPr>
          <a:lstStyle/>
          <a:p>
            <a:r>
              <a:rPr lang="hy-AM" sz="1800" b="1" dirty="0" smtClean="0"/>
              <a:t>We </a:t>
            </a:r>
            <a:r>
              <a:rPr lang="hy-AM" sz="1800" b="1" dirty="0" smtClean="0"/>
              <a:t>can then view hydrogen as a reference point in the reactivity series and divide metals into two broad groups::</a:t>
            </a:r>
            <a:br>
              <a:rPr lang="hy-AM" sz="1800" b="1" dirty="0" smtClean="0"/>
            </a:br>
            <a:r>
              <a:rPr lang="hy-AM" sz="1800" b="1" dirty="0" smtClean="0"/>
              <a:t/>
            </a:r>
            <a:br>
              <a:rPr lang="hy-AM" sz="1800" b="1" dirty="0" smtClean="0"/>
            </a:br>
            <a:r>
              <a:rPr lang="hy-AM" sz="1800" b="1" dirty="0" smtClean="0"/>
              <a:t>1.  Those which displace hydrogen from dilute (aqueous) acids  </a:t>
            </a:r>
            <a:r>
              <a:rPr lang="hy-AM" sz="1800" dirty="0" smtClean="0"/>
              <a:t>(Present me with an example)</a:t>
            </a:r>
            <a:r>
              <a:rPr lang="hy-AM" sz="1800" b="1" dirty="0" smtClean="0"/>
              <a:t> – </a:t>
            </a:r>
            <a:br>
              <a:rPr lang="hy-AM" sz="1800" b="1" dirty="0" smtClean="0"/>
            </a:br>
            <a:r>
              <a:rPr lang="hy-AM" sz="1800" b="1" dirty="0" smtClean="0"/>
              <a:t/>
            </a:r>
            <a:br>
              <a:rPr lang="hy-AM" sz="1800" b="1" dirty="0" smtClean="0"/>
            </a:br>
            <a:r>
              <a:rPr lang="hy-AM" sz="1800" b="1" dirty="0" smtClean="0"/>
              <a:t>_____  +    HCl (aq) </a:t>
            </a:r>
            <a:r>
              <a:rPr lang="hy-AM" sz="1800" b="1" dirty="0" smtClean="0">
                <a:sym typeface="Wingdings" pitchFamily="2" charset="2"/>
              </a:rPr>
              <a:t>   </a:t>
            </a:r>
            <a:r>
              <a:rPr lang="hy-AM" sz="1800" b="1" dirty="0" smtClean="0">
                <a:sym typeface="Wingdings" pitchFamily="2" charset="2"/>
              </a:rPr>
              <a:t>_______</a:t>
            </a:r>
            <a:r>
              <a:rPr lang="en-US" sz="1800" b="1" dirty="0" smtClean="0">
                <a:sym typeface="Wingdings" pitchFamily="2" charset="2"/>
              </a:rPr>
              <a:t>   +   _______</a:t>
            </a:r>
            <a:r>
              <a:rPr lang="hy-AM" sz="1800" b="1" dirty="0" smtClean="0">
                <a:sym typeface="Wingdings" pitchFamily="2" charset="2"/>
              </a:rPr>
              <a:t/>
            </a:r>
            <a:br>
              <a:rPr lang="hy-AM" sz="1800" b="1" dirty="0" smtClean="0">
                <a:sym typeface="Wingdings" pitchFamily="2" charset="2"/>
              </a:rPr>
            </a:br>
            <a:r>
              <a:rPr lang="hy-AM" sz="1800" b="1" dirty="0" smtClean="0">
                <a:sym typeface="Wingdings" pitchFamily="2" charset="2"/>
              </a:rPr>
              <a:t/>
            </a:r>
            <a:br>
              <a:rPr lang="hy-AM" sz="1800" b="1" dirty="0" smtClean="0">
                <a:sym typeface="Wingdings" pitchFamily="2" charset="2"/>
              </a:rPr>
            </a:br>
            <a:r>
              <a:rPr lang="hy-AM" sz="1800" b="1" dirty="0" smtClean="0">
                <a:sym typeface="Wingdings" pitchFamily="2" charset="2"/>
              </a:rPr>
              <a:t>2.  Those which do not displace hydrogen from dilute (aqueous) acids </a:t>
            </a:r>
            <a:r>
              <a:rPr lang="hy-AM" sz="1800" dirty="0" smtClean="0">
                <a:sym typeface="Wingdings" pitchFamily="2" charset="2"/>
              </a:rPr>
              <a:t>(Present me with an example) </a:t>
            </a:r>
            <a:r>
              <a:rPr lang="hy-AM" sz="1800" b="1" dirty="0" smtClean="0">
                <a:sym typeface="Wingdings" pitchFamily="2" charset="2"/>
              </a:rPr>
              <a:t>–</a:t>
            </a:r>
            <a:br>
              <a:rPr lang="hy-AM" sz="1800" b="1" dirty="0" smtClean="0">
                <a:sym typeface="Wingdings" pitchFamily="2" charset="2"/>
              </a:rPr>
            </a:br>
            <a:r>
              <a:rPr lang="hy-AM" sz="1800" b="1" dirty="0" smtClean="0">
                <a:sym typeface="Wingdings" pitchFamily="2" charset="2"/>
              </a:rPr>
              <a:t/>
            </a:r>
            <a:br>
              <a:rPr lang="hy-AM" sz="1800" b="1" dirty="0" smtClean="0">
                <a:sym typeface="Wingdings" pitchFamily="2" charset="2"/>
              </a:rPr>
            </a:br>
            <a:r>
              <a:rPr lang="hy-AM" sz="1800" b="1" dirty="0" smtClean="0">
                <a:sym typeface="Wingdings" pitchFamily="2" charset="2"/>
              </a:rPr>
              <a:t>_____  +    HCl(aq)    NO REACTION</a:t>
            </a:r>
            <a:endParaRPr lang="hy-AM" sz="1800" dirty="0" smtClean="0"/>
          </a:p>
          <a:p>
            <a:endParaRPr lang="hy-AM" sz="1800" dirty="0" smtClean="0"/>
          </a:p>
          <a:p>
            <a:r>
              <a:rPr lang="hy-AM" sz="1800" dirty="0" smtClean="0"/>
              <a:t>Metals which are high in the reactivity series, such as potassium, sodium and calcium react with cold water to produce a metal hydroxide and gives off hydrogen gas.  </a:t>
            </a:r>
            <a:r>
              <a:rPr lang="hy-AM" sz="1800" b="1" dirty="0" smtClean="0"/>
              <a:t>Predict the products of the following equations given the above information::</a:t>
            </a:r>
            <a:r>
              <a:rPr lang="hy-AM" sz="1800" dirty="0" smtClean="0"/>
              <a:t/>
            </a:r>
            <a:br>
              <a:rPr lang="hy-AM" sz="1800" dirty="0" smtClean="0"/>
            </a:br>
            <a:r>
              <a:rPr lang="hy-AM" sz="1800" dirty="0" smtClean="0"/>
              <a:t/>
            </a:r>
            <a:br>
              <a:rPr lang="hy-AM" sz="1800" dirty="0" smtClean="0"/>
            </a:br>
            <a:r>
              <a:rPr lang="hy-AM" sz="1800" b="1" dirty="0" smtClean="0"/>
              <a:t>K</a:t>
            </a:r>
            <a:r>
              <a:rPr lang="hy-AM" sz="1800" b="1" baseline="-25000" dirty="0" smtClean="0"/>
              <a:t>(s) </a:t>
            </a:r>
            <a:r>
              <a:rPr lang="hy-AM" sz="1800" b="1" dirty="0" smtClean="0"/>
              <a:t> +  H</a:t>
            </a:r>
            <a:r>
              <a:rPr lang="hy-AM" sz="1800" b="1" baseline="-25000" dirty="0" smtClean="0"/>
              <a:t>2</a:t>
            </a:r>
            <a:r>
              <a:rPr lang="hy-AM" sz="1800" b="1" dirty="0" smtClean="0"/>
              <a:t>O</a:t>
            </a:r>
            <a:r>
              <a:rPr lang="hy-AM" sz="1800" b="1" baseline="-25000" dirty="0" smtClean="0"/>
              <a:t>(l)</a:t>
            </a:r>
            <a:r>
              <a:rPr lang="hy-AM" sz="1800" b="1" dirty="0" smtClean="0"/>
              <a:t>  </a:t>
            </a:r>
            <a:r>
              <a:rPr lang="hy-AM" sz="1800" b="1" dirty="0" smtClean="0">
                <a:sym typeface="Wingdings" pitchFamily="2" charset="2"/>
              </a:rPr>
              <a:t>  </a:t>
            </a:r>
            <a:br>
              <a:rPr lang="hy-AM" sz="1800" b="1" dirty="0" smtClean="0">
                <a:sym typeface="Wingdings" pitchFamily="2" charset="2"/>
              </a:rPr>
            </a:br>
            <a:r>
              <a:rPr lang="hy-AM" sz="1800" b="1" dirty="0" smtClean="0">
                <a:sym typeface="Wingdings" pitchFamily="2" charset="2"/>
              </a:rPr>
              <a:t/>
            </a:r>
            <a:br>
              <a:rPr lang="hy-AM" sz="1800" b="1" dirty="0" smtClean="0">
                <a:sym typeface="Wingdings" pitchFamily="2" charset="2"/>
              </a:rPr>
            </a:br>
            <a:r>
              <a:rPr lang="hy-AM" sz="1800" b="1" dirty="0" smtClean="0">
                <a:sym typeface="Wingdings" pitchFamily="2" charset="2"/>
              </a:rPr>
              <a:t>Na</a:t>
            </a:r>
            <a:r>
              <a:rPr lang="hy-AM" sz="1800" b="1" baseline="-25000" dirty="0" smtClean="0">
                <a:sym typeface="Wingdings" pitchFamily="2" charset="2"/>
              </a:rPr>
              <a:t>(s)</a:t>
            </a:r>
            <a:r>
              <a:rPr lang="hy-AM" sz="1800" b="1" dirty="0" smtClean="0">
                <a:sym typeface="Wingdings" pitchFamily="2" charset="2"/>
              </a:rPr>
              <a:t>  + </a:t>
            </a:r>
            <a:r>
              <a:rPr lang="hy-AM" sz="1800" b="1" dirty="0" smtClean="0"/>
              <a:t>H</a:t>
            </a:r>
            <a:r>
              <a:rPr lang="hy-AM" sz="1800" b="1" baseline="-25000" dirty="0" smtClean="0"/>
              <a:t>2</a:t>
            </a:r>
            <a:r>
              <a:rPr lang="hy-AM" sz="1800" b="1" dirty="0" smtClean="0"/>
              <a:t>O</a:t>
            </a:r>
            <a:r>
              <a:rPr lang="hy-AM" sz="1800" b="1" baseline="-25000" dirty="0" smtClean="0"/>
              <a:t>(l)</a:t>
            </a:r>
            <a:r>
              <a:rPr lang="hy-AM" sz="1800" b="1" dirty="0" smtClean="0">
                <a:sym typeface="Wingdings" pitchFamily="2" charset="2"/>
              </a:rPr>
              <a:t>   </a:t>
            </a:r>
            <a:br>
              <a:rPr lang="hy-AM" sz="1800" b="1" dirty="0" smtClean="0">
                <a:sym typeface="Wingdings" pitchFamily="2" charset="2"/>
              </a:rPr>
            </a:br>
            <a:r>
              <a:rPr lang="hy-AM" sz="1800" b="1" dirty="0" smtClean="0">
                <a:sym typeface="Wingdings" pitchFamily="2" charset="2"/>
              </a:rPr>
              <a:t/>
            </a:r>
            <a:br>
              <a:rPr lang="hy-AM" sz="1800" b="1" dirty="0" smtClean="0">
                <a:sym typeface="Wingdings" pitchFamily="2" charset="2"/>
              </a:rPr>
            </a:br>
            <a:r>
              <a:rPr lang="hy-AM" sz="1800" b="1" dirty="0" smtClean="0">
                <a:sym typeface="Wingdings" pitchFamily="2" charset="2"/>
              </a:rPr>
              <a:t>Ca</a:t>
            </a:r>
            <a:r>
              <a:rPr lang="hy-AM" sz="1800" b="1" baseline="-25000" dirty="0" smtClean="0">
                <a:sym typeface="Wingdings" pitchFamily="2" charset="2"/>
              </a:rPr>
              <a:t>(s)</a:t>
            </a:r>
            <a:r>
              <a:rPr lang="hy-AM" sz="1800" b="1" dirty="0" smtClean="0">
                <a:sym typeface="Wingdings" pitchFamily="2" charset="2"/>
              </a:rPr>
              <a:t>  + </a:t>
            </a:r>
            <a:r>
              <a:rPr lang="hy-AM" sz="1800" b="1" dirty="0" smtClean="0"/>
              <a:t>H</a:t>
            </a:r>
            <a:r>
              <a:rPr lang="hy-AM" sz="1800" b="1" baseline="-25000" dirty="0" smtClean="0"/>
              <a:t>2</a:t>
            </a:r>
            <a:r>
              <a:rPr lang="hy-AM" sz="1800" b="1" dirty="0" smtClean="0"/>
              <a:t>O</a:t>
            </a:r>
            <a:r>
              <a:rPr lang="hy-AM" sz="1800" b="1" baseline="-25000" dirty="0" smtClean="0"/>
              <a:t>(l)</a:t>
            </a:r>
            <a:r>
              <a:rPr lang="hy-AM" sz="1800" b="1" dirty="0" smtClean="0">
                <a:sym typeface="Wingdings" pitchFamily="2" charset="2"/>
              </a:rPr>
              <a:t>  </a:t>
            </a:r>
          </a:p>
          <a:p>
            <a:endParaRPr lang="hy-AM" sz="1400" dirty="0" smtClean="0">
              <a:sym typeface="Wingdings" pitchFamily="2" charset="2"/>
            </a:endParaRPr>
          </a:p>
          <a:p>
            <a:endParaRPr 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2800" dirty="0" smtClean="0">
                <a:sym typeface="Wingdings" pitchFamily="2" charset="2"/>
              </a:rPr>
              <a:t>Less reactive metals, Zinc and Iron react with water as steam at red heat to produce a metal oxide and hydrogen gas.  </a:t>
            </a:r>
            <a:r>
              <a:rPr lang="hy-AM" sz="2800" b="1" dirty="0" smtClean="0">
                <a:sym typeface="Wingdings" pitchFamily="2" charset="2"/>
              </a:rPr>
              <a:t>Predict the products of the following equations given the above information (Fe has a charge of 3+ and Zn has a charge of 2+)::</a:t>
            </a:r>
            <a:br>
              <a:rPr lang="hy-AM" sz="2800" b="1" dirty="0" smtClean="0">
                <a:sym typeface="Wingdings" pitchFamily="2" charset="2"/>
              </a:rPr>
            </a:br>
            <a:r>
              <a:rPr lang="hy-AM" sz="2800" dirty="0" smtClean="0">
                <a:sym typeface="Wingdings" pitchFamily="2" charset="2"/>
              </a:rPr>
              <a:t/>
            </a:r>
            <a:br>
              <a:rPr lang="hy-AM" sz="2800" dirty="0" smtClean="0">
                <a:sym typeface="Wingdings" pitchFamily="2" charset="2"/>
              </a:rPr>
            </a:br>
            <a:r>
              <a:rPr lang="hy-AM" sz="2800" b="1" dirty="0" smtClean="0">
                <a:sym typeface="Wingdings" pitchFamily="2" charset="2"/>
              </a:rPr>
              <a:t>Fe</a:t>
            </a:r>
            <a:r>
              <a:rPr lang="hy-AM" sz="2800" b="1" baseline="-25000" dirty="0" smtClean="0">
                <a:sym typeface="Wingdings" pitchFamily="2" charset="2"/>
              </a:rPr>
              <a:t>(s)</a:t>
            </a:r>
            <a:r>
              <a:rPr lang="hy-AM" sz="2800" b="1" dirty="0" smtClean="0">
                <a:sym typeface="Wingdings" pitchFamily="2" charset="2"/>
              </a:rPr>
              <a:t>  +  H</a:t>
            </a:r>
            <a:r>
              <a:rPr lang="hy-AM" sz="2800" b="1" baseline="-25000" dirty="0" smtClean="0">
                <a:sym typeface="Wingdings" pitchFamily="2" charset="2"/>
              </a:rPr>
              <a:t>2</a:t>
            </a:r>
            <a:r>
              <a:rPr lang="hy-AM" sz="2800" b="1" dirty="0" smtClean="0">
                <a:sym typeface="Wingdings" pitchFamily="2" charset="2"/>
              </a:rPr>
              <a:t>O</a:t>
            </a:r>
            <a:r>
              <a:rPr lang="hy-AM" sz="2800" b="1" baseline="-25000" dirty="0" smtClean="0">
                <a:sym typeface="Wingdings" pitchFamily="2" charset="2"/>
              </a:rPr>
              <a:t>(g)</a:t>
            </a:r>
            <a:r>
              <a:rPr lang="hy-AM" sz="2800" b="1" dirty="0" smtClean="0">
                <a:sym typeface="Wingdings" pitchFamily="2" charset="2"/>
              </a:rPr>
              <a:t>  </a:t>
            </a:r>
            <a:br>
              <a:rPr lang="hy-AM" sz="2800" b="1" dirty="0" smtClean="0">
                <a:sym typeface="Wingdings" pitchFamily="2" charset="2"/>
              </a:rPr>
            </a:br>
            <a:r>
              <a:rPr lang="hy-AM" sz="2800" b="1" dirty="0" smtClean="0">
                <a:sym typeface="Wingdings" pitchFamily="2" charset="2"/>
              </a:rPr>
              <a:t/>
            </a:r>
            <a:br>
              <a:rPr lang="hy-AM" sz="2800" b="1" dirty="0" smtClean="0">
                <a:sym typeface="Wingdings" pitchFamily="2" charset="2"/>
              </a:rPr>
            </a:br>
            <a:r>
              <a:rPr lang="hy-AM" sz="2800" b="1" dirty="0" smtClean="0">
                <a:sym typeface="Wingdings" pitchFamily="2" charset="2"/>
              </a:rPr>
              <a:t>Zn</a:t>
            </a:r>
            <a:r>
              <a:rPr lang="hy-AM" sz="2800" b="1" baseline="-25000" dirty="0" smtClean="0">
                <a:sym typeface="Wingdings" pitchFamily="2" charset="2"/>
              </a:rPr>
              <a:t>(s)</a:t>
            </a:r>
            <a:r>
              <a:rPr lang="hy-AM" sz="2800" b="1" dirty="0" smtClean="0">
                <a:sym typeface="Wingdings" pitchFamily="2" charset="2"/>
              </a:rPr>
              <a:t>  +  H</a:t>
            </a:r>
            <a:r>
              <a:rPr lang="hy-AM" sz="2800" b="1" baseline="-25000" dirty="0" smtClean="0">
                <a:sym typeface="Wingdings" pitchFamily="2" charset="2"/>
              </a:rPr>
              <a:t>2</a:t>
            </a:r>
            <a:r>
              <a:rPr lang="hy-AM" sz="2800" b="1" dirty="0" smtClean="0">
                <a:sym typeface="Wingdings" pitchFamily="2" charset="2"/>
              </a:rPr>
              <a:t>O</a:t>
            </a:r>
            <a:r>
              <a:rPr lang="hy-AM" sz="2800" b="1" baseline="-25000" dirty="0" smtClean="0">
                <a:sym typeface="Wingdings" pitchFamily="2" charset="2"/>
              </a:rPr>
              <a:t>(g)</a:t>
            </a:r>
            <a:r>
              <a:rPr lang="hy-AM" sz="2800" b="1" dirty="0" smtClean="0">
                <a:sym typeface="Wingdings" pitchFamily="2" charset="2"/>
              </a:rPr>
              <a:t>  </a:t>
            </a:r>
            <a:r>
              <a:rPr lang="hy-AM" sz="2800" b="1" dirty="0" smtClean="0"/>
              <a:t/>
            </a:r>
            <a:br>
              <a:rPr lang="hy-AM" sz="2800" b="1" dirty="0" smtClean="0"/>
            </a:br>
            <a:endParaRPr lang="hy-AM" sz="2800" dirty="0" smtClean="0"/>
          </a:p>
          <a:p>
            <a:r>
              <a:rPr lang="hy-AM" sz="2800" dirty="0" smtClean="0"/>
              <a:t>The displacement of a metal from solution involves the reduction of its ions in solution::</a:t>
            </a:r>
            <a:br>
              <a:rPr lang="hy-AM" sz="2800" dirty="0" smtClean="0"/>
            </a:br>
            <a:r>
              <a:rPr lang="hy-AM" sz="2800" dirty="0" smtClean="0"/>
              <a:t/>
            </a:r>
            <a:br>
              <a:rPr lang="hy-AM" sz="2800" dirty="0" smtClean="0"/>
            </a:br>
            <a:r>
              <a:rPr lang="hy-AM" sz="2800" b="1" dirty="0" smtClean="0"/>
              <a:t>Mn</a:t>
            </a:r>
            <a:r>
              <a:rPr lang="hy-AM" sz="2800" b="1" baseline="30000" dirty="0" smtClean="0"/>
              <a:t>+</a:t>
            </a:r>
            <a:r>
              <a:rPr lang="hy-AM" sz="2800" b="1" baseline="-25000" dirty="0" smtClean="0"/>
              <a:t>(aq)</a:t>
            </a:r>
            <a:r>
              <a:rPr lang="hy-AM" sz="2800" b="1" dirty="0" smtClean="0"/>
              <a:t>  +  ne</a:t>
            </a:r>
            <a:r>
              <a:rPr lang="hy-AM" sz="2800" b="1" baseline="30000" dirty="0" smtClean="0"/>
              <a:t>-</a:t>
            </a:r>
            <a:r>
              <a:rPr lang="hy-AM" sz="2800" b="1" dirty="0" smtClean="0"/>
              <a:t>  </a:t>
            </a:r>
            <a:r>
              <a:rPr lang="hy-AM" sz="2800" b="1" dirty="0" smtClean="0">
                <a:sym typeface="Wingdings" pitchFamily="2" charset="2"/>
              </a:rPr>
              <a:t>  M</a:t>
            </a:r>
            <a:r>
              <a:rPr lang="hy-AM" sz="2800" b="1" baseline="-25000" dirty="0" smtClean="0">
                <a:sym typeface="Wingdings" pitchFamily="2" charset="2"/>
              </a:rPr>
              <a:t>(s)</a:t>
            </a:r>
            <a:br>
              <a:rPr lang="hy-AM" sz="2800" b="1" baseline="-25000" dirty="0" smtClean="0">
                <a:sym typeface="Wingdings" pitchFamily="2" charset="2"/>
              </a:rPr>
            </a:br>
            <a:r>
              <a:rPr lang="hy-AM" sz="1400" b="1" baseline="-25000" dirty="0" smtClean="0">
                <a:sym typeface="Wingdings" pitchFamily="2" charset="2"/>
              </a:rPr>
              <a:t/>
            </a:r>
            <a:br>
              <a:rPr lang="hy-AM" sz="1400" b="1" baseline="-25000" dirty="0" smtClean="0">
                <a:sym typeface="Wingdings" pitchFamily="2" charset="2"/>
              </a:rPr>
            </a:br>
            <a:endParaRPr lang="hy-AM" sz="1400" b="1" baseline="-25000" dirty="0" smtClean="0">
              <a:sym typeface="Wingdings" pitchFamily="2" charset="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Autofit/>
          </a:bodyPr>
          <a:lstStyle/>
          <a:p>
            <a:r>
              <a:rPr lang="hy-AM" sz="2400" dirty="0" smtClean="0">
                <a:sym typeface="Wingdings" pitchFamily="2" charset="2"/>
              </a:rPr>
              <a:t>If </a:t>
            </a:r>
            <a:r>
              <a:rPr lang="hy-AM" sz="2400" dirty="0" smtClean="0">
                <a:sym typeface="Wingdings" pitchFamily="2" charset="2"/>
              </a:rPr>
              <a:t>a metal A is higher </a:t>
            </a:r>
            <a:r>
              <a:rPr lang="hy-AM" sz="2400" dirty="0" smtClean="0">
                <a:sym typeface="Wingdings" pitchFamily="2" charset="2"/>
              </a:rPr>
              <a:t>tha</a:t>
            </a:r>
            <a:r>
              <a:rPr lang="en-US" sz="2400" dirty="0" smtClean="0">
                <a:sym typeface="Wingdings" pitchFamily="2" charset="2"/>
              </a:rPr>
              <a:t>n</a:t>
            </a:r>
            <a:r>
              <a:rPr lang="hy-AM" sz="2400" dirty="0" smtClean="0">
                <a:sym typeface="Wingdings" pitchFamily="2" charset="2"/>
              </a:rPr>
              <a:t> </a:t>
            </a:r>
            <a:r>
              <a:rPr lang="hy-AM" sz="2400" dirty="0" smtClean="0">
                <a:sym typeface="Wingdings" pitchFamily="2" charset="2"/>
              </a:rPr>
              <a:t>another metal B in the reactivity series then A is a better reducing agent than B.  Therefore , A can reduce or displace the ions of B from an aqueous solution containing B</a:t>
            </a:r>
            <a:r>
              <a:rPr lang="hy-AM" sz="2400" baseline="30000" dirty="0" smtClean="0">
                <a:sym typeface="Wingdings" pitchFamily="2" charset="2"/>
              </a:rPr>
              <a:t>b+</a:t>
            </a:r>
            <a:r>
              <a:rPr lang="hy-AM" sz="2400" baseline="-25000" dirty="0" smtClean="0">
                <a:sym typeface="Wingdings" pitchFamily="2" charset="2"/>
              </a:rPr>
              <a:t>(aq)</a:t>
            </a:r>
            <a:r>
              <a:rPr lang="hy-AM" sz="2400" dirty="0" smtClean="0">
                <a:sym typeface="Wingdings" pitchFamily="2" charset="2"/>
              </a:rPr>
              <a:t> ions.  </a:t>
            </a:r>
            <a:r>
              <a:rPr lang="hy-AM" sz="2400" b="1" dirty="0" smtClean="0">
                <a:sym typeface="Wingdings" pitchFamily="2" charset="2"/>
              </a:rPr>
              <a:t>If zinc metal is added to aqueous copper(II) sulphate what will happen?</a:t>
            </a:r>
            <a:r>
              <a:rPr lang="hy-AM" sz="2400" dirty="0" smtClean="0">
                <a:sym typeface="Wingdings" pitchFamily="2" charset="2"/>
              </a:rPr>
              <a:t/>
            </a:r>
            <a:br>
              <a:rPr lang="hy-AM" sz="2400" dirty="0" smtClean="0">
                <a:sym typeface="Wingdings" pitchFamily="2" charset="2"/>
              </a:rPr>
            </a:br>
            <a:r>
              <a:rPr lang="hy-AM" sz="2400" dirty="0" smtClean="0">
                <a:sym typeface="Wingdings" pitchFamily="2" charset="2"/>
              </a:rPr>
              <a:t/>
            </a:r>
            <a:br>
              <a:rPr lang="hy-AM" sz="2400" dirty="0" smtClean="0">
                <a:sym typeface="Wingdings" pitchFamily="2" charset="2"/>
              </a:rPr>
            </a:br>
            <a:r>
              <a:rPr lang="hy-AM" sz="2400" b="1" dirty="0" smtClean="0">
                <a:sym typeface="Wingdings" pitchFamily="2" charset="2"/>
              </a:rPr>
              <a:t>Zn</a:t>
            </a:r>
            <a:r>
              <a:rPr lang="hy-AM" sz="2400" b="1" baseline="-25000" dirty="0" smtClean="0">
                <a:sym typeface="Wingdings" pitchFamily="2" charset="2"/>
              </a:rPr>
              <a:t>(s)</a:t>
            </a:r>
            <a:r>
              <a:rPr lang="hy-AM" sz="2400" b="1" dirty="0" smtClean="0">
                <a:sym typeface="Wingdings" pitchFamily="2" charset="2"/>
              </a:rPr>
              <a:t>  +  Cu</a:t>
            </a:r>
            <a:r>
              <a:rPr lang="hy-AM" sz="2400" b="1" baseline="30000" dirty="0" smtClean="0">
                <a:sym typeface="Wingdings" pitchFamily="2" charset="2"/>
              </a:rPr>
              <a:t>2+</a:t>
            </a:r>
            <a:r>
              <a:rPr lang="hy-AM" sz="2400" b="1" baseline="-25000" dirty="0" smtClean="0">
                <a:sym typeface="Wingdings" pitchFamily="2" charset="2"/>
              </a:rPr>
              <a:t>(aq)</a:t>
            </a:r>
            <a:r>
              <a:rPr lang="hy-AM" sz="2400" b="1" dirty="0" smtClean="0">
                <a:sym typeface="Wingdings" pitchFamily="2" charset="2"/>
              </a:rPr>
              <a:t> </a:t>
            </a:r>
            <a:r>
              <a:rPr lang="hy-AM" sz="2400" dirty="0" smtClean="0">
                <a:sym typeface="Wingdings" pitchFamily="2" charset="2"/>
              </a:rPr>
              <a:t> </a:t>
            </a:r>
          </a:p>
          <a:p>
            <a:endParaRPr lang="hy-AM" sz="2400" dirty="0" smtClean="0">
              <a:sym typeface="Wingdings" pitchFamily="2" charset="2"/>
            </a:endParaRPr>
          </a:p>
          <a:p>
            <a:r>
              <a:rPr lang="hy-AM" sz="2400" dirty="0" smtClean="0">
                <a:sym typeface="Wingdings" pitchFamily="2" charset="2"/>
              </a:rPr>
              <a:t>The displacement of a halogen from solution involves the oxidation of the halide ion::</a:t>
            </a:r>
            <a:br>
              <a:rPr lang="hy-AM" sz="2400" dirty="0" smtClean="0">
                <a:sym typeface="Wingdings" pitchFamily="2" charset="2"/>
              </a:rPr>
            </a:br>
            <a:r>
              <a:rPr lang="hy-AM" sz="2400" dirty="0" smtClean="0">
                <a:sym typeface="Wingdings" pitchFamily="2" charset="2"/>
              </a:rPr>
              <a:t/>
            </a:r>
            <a:br>
              <a:rPr lang="hy-AM" sz="2400" dirty="0" smtClean="0">
                <a:sym typeface="Wingdings" pitchFamily="2" charset="2"/>
              </a:rPr>
            </a:br>
            <a:r>
              <a:rPr lang="hy-AM" sz="2400" b="1" dirty="0" smtClean="0">
                <a:sym typeface="Wingdings" pitchFamily="2" charset="2"/>
              </a:rPr>
              <a:t>2X</a:t>
            </a:r>
            <a:r>
              <a:rPr lang="hy-AM" sz="2400" b="1" baseline="30000" dirty="0" smtClean="0">
                <a:sym typeface="Wingdings" pitchFamily="2" charset="2"/>
              </a:rPr>
              <a:t>-</a:t>
            </a:r>
            <a:r>
              <a:rPr lang="hy-AM" sz="2400" b="1" baseline="-25000" dirty="0" smtClean="0">
                <a:sym typeface="Wingdings" pitchFamily="2" charset="2"/>
              </a:rPr>
              <a:t>(aq) </a:t>
            </a:r>
            <a:r>
              <a:rPr lang="hy-AM" sz="2400" b="1" dirty="0" smtClean="0">
                <a:sym typeface="Wingdings" pitchFamily="2" charset="2"/>
              </a:rPr>
              <a:t> -  2e</a:t>
            </a:r>
            <a:r>
              <a:rPr lang="hy-AM" sz="2400" b="1" baseline="30000" dirty="0" smtClean="0">
                <a:sym typeface="Wingdings" pitchFamily="2" charset="2"/>
              </a:rPr>
              <a:t>-</a:t>
            </a:r>
            <a:r>
              <a:rPr lang="hy-AM" sz="2400" b="1" dirty="0" smtClean="0">
                <a:sym typeface="Wingdings" pitchFamily="2" charset="2"/>
              </a:rPr>
              <a:t>   X</a:t>
            </a:r>
            <a:r>
              <a:rPr lang="hy-AM" sz="2400" b="1" baseline="-25000" dirty="0" smtClean="0">
                <a:sym typeface="Wingdings" pitchFamily="2" charset="2"/>
              </a:rPr>
              <a:t>2(g)</a:t>
            </a:r>
          </a:p>
          <a:p>
            <a:endParaRPr lang="hy-AM" sz="2400" dirty="0" smtClean="0">
              <a:sym typeface="Wingdings" pitchFamily="2" charset="2"/>
            </a:endParaRPr>
          </a:p>
          <a:p>
            <a:r>
              <a:rPr lang="hy-AM" sz="2400" b="1" dirty="0" smtClean="0">
                <a:sym typeface="Wingdings" pitchFamily="2" charset="2"/>
              </a:rPr>
              <a:t>Judging from the reactivity/electrochemical series displayed earlier do you think that fluorine will be able to oxidize chloride ions?  Will iodine be able to oxidize fluoride, chloride or bromide ions and why?</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1400" dirty="0" smtClean="0"/>
              <a:t>The following table displays what you would observe when certain </a:t>
            </a:r>
            <a:r>
              <a:rPr lang="hy-AM" sz="1400" b="1" dirty="0" smtClean="0"/>
              <a:t>METALS</a:t>
            </a:r>
            <a:r>
              <a:rPr lang="hy-AM" sz="1400" dirty="0" smtClean="0"/>
              <a:t> react with the following reactants</a:t>
            </a:r>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en-US" sz="1400" dirty="0"/>
          </a:p>
        </p:txBody>
      </p:sp>
      <p:graphicFrame>
        <p:nvGraphicFramePr>
          <p:cNvPr id="4" name="Table 3"/>
          <p:cNvGraphicFramePr>
            <a:graphicFrameLocks noGrp="1"/>
          </p:cNvGraphicFramePr>
          <p:nvPr/>
        </p:nvGraphicFramePr>
        <p:xfrm>
          <a:off x="762000" y="761998"/>
          <a:ext cx="7543800" cy="5283050"/>
        </p:xfrm>
        <a:graphic>
          <a:graphicData uri="http://schemas.openxmlformats.org/drawingml/2006/table">
            <a:tbl>
              <a:tblPr firstRow="1" bandRow="1">
                <a:tableStyleId>{5C22544A-7EE6-4342-B048-85BDC9FD1C3A}</a:tableStyleId>
              </a:tblPr>
              <a:tblGrid>
                <a:gridCol w="1508760"/>
                <a:gridCol w="1508760"/>
                <a:gridCol w="1508760"/>
                <a:gridCol w="1508760"/>
                <a:gridCol w="1508760"/>
              </a:tblGrid>
              <a:tr h="706272">
                <a:tc>
                  <a:txBody>
                    <a:bodyPr/>
                    <a:lstStyle/>
                    <a:p>
                      <a:pPr algn="ctr"/>
                      <a:r>
                        <a:rPr lang="hy-AM" sz="1400" dirty="0" smtClean="0"/>
                        <a:t>Metals</a:t>
                      </a:r>
                      <a:endParaRPr lang="en-US" sz="1400" dirty="0"/>
                    </a:p>
                  </a:txBody>
                  <a:tcPr anchor="ctr"/>
                </a:tc>
                <a:tc>
                  <a:txBody>
                    <a:bodyPr/>
                    <a:lstStyle/>
                    <a:p>
                      <a:pPr algn="ctr"/>
                      <a:r>
                        <a:rPr lang="en-US" sz="1400" dirty="0" smtClean="0"/>
                        <a:t>W</a:t>
                      </a:r>
                      <a:r>
                        <a:rPr lang="hy-AM" sz="1400" dirty="0" smtClean="0"/>
                        <a:t>ith H</a:t>
                      </a:r>
                      <a:r>
                        <a:rPr lang="hy-AM" sz="1400" baseline="-25000" dirty="0" smtClean="0"/>
                        <a:t>2</a:t>
                      </a:r>
                      <a:r>
                        <a:rPr lang="hy-AM" sz="1400" dirty="0" smtClean="0"/>
                        <a:t>O to form H</a:t>
                      </a:r>
                      <a:r>
                        <a:rPr lang="hy-AM" sz="1400" baseline="-25000" dirty="0" smtClean="0"/>
                        <a:t>2</a:t>
                      </a:r>
                      <a:endParaRPr lang="en-US" sz="1400" baseline="-25000" dirty="0"/>
                    </a:p>
                  </a:txBody>
                  <a:tcPr anchor="ctr"/>
                </a:tc>
                <a:tc>
                  <a:txBody>
                    <a:bodyPr/>
                    <a:lstStyle/>
                    <a:p>
                      <a:pPr algn="ctr"/>
                      <a:r>
                        <a:rPr lang="hy-AM" sz="1400" dirty="0" smtClean="0"/>
                        <a:t>With</a:t>
                      </a:r>
                      <a:r>
                        <a:rPr lang="hy-AM" sz="1400" baseline="0" dirty="0" smtClean="0"/>
                        <a:t> steam to form H</a:t>
                      </a:r>
                      <a:r>
                        <a:rPr lang="hy-AM" sz="1400" baseline="-25000" dirty="0" smtClean="0"/>
                        <a:t>2</a:t>
                      </a:r>
                      <a:endParaRPr lang="en-US" sz="1400" baseline="-25000" dirty="0"/>
                    </a:p>
                  </a:txBody>
                  <a:tcPr anchor="ctr"/>
                </a:tc>
                <a:tc>
                  <a:txBody>
                    <a:bodyPr/>
                    <a:lstStyle/>
                    <a:p>
                      <a:pPr algn="ctr"/>
                      <a:r>
                        <a:rPr lang="hy-AM" sz="1400" dirty="0" smtClean="0"/>
                        <a:t>With dilute HCl</a:t>
                      </a:r>
                      <a:r>
                        <a:rPr lang="hy-AM" sz="1400" baseline="0" dirty="0" smtClean="0"/>
                        <a:t> to form H</a:t>
                      </a:r>
                      <a:r>
                        <a:rPr lang="hy-AM" sz="1400" baseline="-25000" dirty="0" smtClean="0"/>
                        <a:t>2</a:t>
                      </a:r>
                      <a:endParaRPr lang="en-US" sz="1400" baseline="-25000" dirty="0"/>
                    </a:p>
                  </a:txBody>
                  <a:tcPr anchor="ctr"/>
                </a:tc>
                <a:tc>
                  <a:txBody>
                    <a:bodyPr/>
                    <a:lstStyle/>
                    <a:p>
                      <a:pPr algn="ctr"/>
                      <a:r>
                        <a:rPr lang="hy-AM" sz="1400" dirty="0" smtClean="0"/>
                        <a:t>With solutions of compounds of other metals</a:t>
                      </a:r>
                      <a:endParaRPr lang="en-US" sz="1400" dirty="0"/>
                    </a:p>
                  </a:txBody>
                  <a:tcPr anchor="ctr"/>
                </a:tc>
              </a:tr>
              <a:tr h="510085">
                <a:tc>
                  <a:txBody>
                    <a:bodyPr/>
                    <a:lstStyle/>
                    <a:p>
                      <a:pPr algn="ctr"/>
                      <a:r>
                        <a:rPr lang="hy-AM" sz="1400" dirty="0" smtClean="0"/>
                        <a:t>K</a:t>
                      </a:r>
                      <a:r>
                        <a:rPr lang="hy-AM" sz="1400" baseline="30000" dirty="0" smtClean="0"/>
                        <a:t>0</a:t>
                      </a:r>
                      <a:r>
                        <a:rPr lang="hy-AM" sz="1400" dirty="0" smtClean="0"/>
                        <a:t>,</a:t>
                      </a:r>
                      <a:r>
                        <a:rPr lang="hy-AM" sz="1400" baseline="0" dirty="0" smtClean="0"/>
                        <a:t> Na</a:t>
                      </a:r>
                      <a:r>
                        <a:rPr lang="hy-AM" sz="1400" baseline="30000" dirty="0" smtClean="0"/>
                        <a:t>0</a:t>
                      </a:r>
                      <a:endParaRPr lang="en-US" sz="1400" baseline="30000" dirty="0"/>
                    </a:p>
                  </a:txBody>
                  <a:tcPr anchor="ctr"/>
                </a:tc>
                <a:tc>
                  <a:txBody>
                    <a:bodyPr/>
                    <a:lstStyle/>
                    <a:p>
                      <a:pPr algn="ctr"/>
                      <a:r>
                        <a:rPr lang="en-US" sz="1000" dirty="0" smtClean="0"/>
                        <a:t>V</a:t>
                      </a:r>
                      <a:r>
                        <a:rPr lang="hy-AM" sz="1000" dirty="0" smtClean="0"/>
                        <a:t>iolent reaction</a:t>
                      </a:r>
                      <a:endParaRPr lang="en-US" sz="1000" dirty="0"/>
                    </a:p>
                  </a:txBody>
                  <a:tcPr anchor="ctr"/>
                </a:tc>
                <a:tc>
                  <a:txBody>
                    <a:bodyPr/>
                    <a:lstStyle/>
                    <a:p>
                      <a:pPr algn="ctr"/>
                      <a:r>
                        <a:rPr lang="hy-AM" sz="1000" dirty="0" smtClean="0"/>
                        <a:t>Violent reaction</a:t>
                      </a:r>
                      <a:endParaRPr lang="en-US" sz="1000" dirty="0"/>
                    </a:p>
                  </a:txBody>
                  <a:tcPr anchor="ctr"/>
                </a:tc>
                <a:tc>
                  <a:txBody>
                    <a:bodyPr/>
                    <a:lstStyle/>
                    <a:p>
                      <a:pPr algn="ctr"/>
                      <a:r>
                        <a:rPr lang="en-US" sz="1000" dirty="0" smtClean="0"/>
                        <a:t>V</a:t>
                      </a:r>
                      <a:r>
                        <a:rPr lang="hy-AM" sz="1000" dirty="0" smtClean="0"/>
                        <a:t>iolent reaction</a:t>
                      </a:r>
                      <a:endParaRPr lang="en-US" sz="1000" dirty="0"/>
                    </a:p>
                  </a:txBody>
                  <a:tcPr anchor="ctr"/>
                </a:tc>
                <a:tc>
                  <a:txBody>
                    <a:bodyPr/>
                    <a:lstStyle/>
                    <a:p>
                      <a:pPr algn="ctr"/>
                      <a:r>
                        <a:rPr lang="en-US" sz="1000" dirty="0" smtClean="0"/>
                        <a:t>D</a:t>
                      </a:r>
                      <a:r>
                        <a:rPr lang="hy-AM" sz="1000" dirty="0" smtClean="0"/>
                        <a:t>isplace hydrogen from H2O</a:t>
                      </a:r>
                      <a:endParaRPr lang="en-US" sz="1000" dirty="0"/>
                    </a:p>
                  </a:txBody>
                  <a:tcPr anchor="ctr"/>
                </a:tc>
              </a:tr>
              <a:tr h="510085">
                <a:tc>
                  <a:txBody>
                    <a:bodyPr/>
                    <a:lstStyle/>
                    <a:p>
                      <a:pPr algn="ctr"/>
                      <a:r>
                        <a:rPr lang="hy-AM" sz="1400" dirty="0" smtClean="0"/>
                        <a:t>Ca</a:t>
                      </a:r>
                      <a:r>
                        <a:rPr lang="hy-AM" sz="1400" baseline="30000" dirty="0" smtClean="0"/>
                        <a:t>0</a:t>
                      </a:r>
                      <a:endParaRPr lang="en-US" sz="1400" baseline="30000" dirty="0"/>
                    </a:p>
                  </a:txBody>
                  <a:tcPr anchor="ctr"/>
                </a:tc>
                <a:tc>
                  <a:txBody>
                    <a:bodyPr/>
                    <a:lstStyle/>
                    <a:p>
                      <a:pPr algn="ctr"/>
                      <a:r>
                        <a:rPr lang="en-US" sz="1000" dirty="0" smtClean="0"/>
                        <a:t>S</a:t>
                      </a:r>
                      <a:r>
                        <a:rPr lang="hy-AM" sz="1000" dirty="0" smtClean="0"/>
                        <a:t>teady reaction</a:t>
                      </a:r>
                      <a:endParaRPr lang="en-US" sz="1000" dirty="0"/>
                    </a:p>
                  </a:txBody>
                  <a:tcPr anchor="ctr"/>
                </a:tc>
                <a:tc>
                  <a:txBody>
                    <a:bodyPr/>
                    <a:lstStyle/>
                    <a:p>
                      <a:pPr algn="ctr"/>
                      <a:r>
                        <a:rPr lang="hy-AM" sz="1000" dirty="0" smtClean="0"/>
                        <a:t>Violent reation</a:t>
                      </a:r>
                      <a:endParaRPr lang="en-US" sz="1000" dirty="0"/>
                    </a:p>
                  </a:txBody>
                  <a:tcPr anchor="ctr"/>
                </a:tc>
                <a:tc>
                  <a:txBody>
                    <a:bodyPr/>
                    <a:lstStyle/>
                    <a:p>
                      <a:pPr algn="ctr"/>
                      <a:r>
                        <a:rPr lang="hy-AM" sz="1000" dirty="0" smtClean="0"/>
                        <a:t>Violent reaction</a:t>
                      </a:r>
                      <a:endParaRPr lang="en-US" sz="1000" dirty="0"/>
                    </a:p>
                  </a:txBody>
                  <a:tcPr anchor="ctr"/>
                </a:tc>
                <a:tc>
                  <a:txBody>
                    <a:bodyPr/>
                    <a:lstStyle/>
                    <a:p>
                      <a:pPr algn="ctr"/>
                      <a:r>
                        <a:rPr lang="hy-AM" sz="1000" dirty="0" smtClean="0"/>
                        <a:t>Displace hydrogen from H2O</a:t>
                      </a:r>
                      <a:endParaRPr lang="en-US" sz="1000" dirty="0"/>
                    </a:p>
                  </a:txBody>
                  <a:tcPr anchor="ctr"/>
                </a:tc>
              </a:tr>
              <a:tr h="706272">
                <a:tc>
                  <a:txBody>
                    <a:bodyPr/>
                    <a:lstStyle/>
                    <a:p>
                      <a:pPr algn="ctr"/>
                      <a:r>
                        <a:rPr lang="hy-AM" sz="1400" dirty="0" smtClean="0"/>
                        <a:t>Mg</a:t>
                      </a:r>
                      <a:r>
                        <a:rPr lang="hy-AM" sz="1400" baseline="30000" dirty="0" smtClean="0"/>
                        <a:t>0</a:t>
                      </a:r>
                      <a:endParaRPr lang="en-US" sz="1400" baseline="30000" dirty="0"/>
                    </a:p>
                  </a:txBody>
                  <a:tcPr anchor="ctr"/>
                </a:tc>
                <a:tc>
                  <a:txBody>
                    <a:bodyPr/>
                    <a:lstStyle/>
                    <a:p>
                      <a:pPr algn="ctr"/>
                      <a:r>
                        <a:rPr lang="en-US" sz="1000" dirty="0" smtClean="0"/>
                        <a:t>V</a:t>
                      </a:r>
                      <a:r>
                        <a:rPr lang="hy-AM" sz="1000" dirty="0" smtClean="0"/>
                        <a:t>ery slow reaction</a:t>
                      </a:r>
                      <a:endParaRPr lang="en-US" sz="1000" dirty="0"/>
                    </a:p>
                  </a:txBody>
                  <a:tcPr anchor="ctr"/>
                </a:tc>
                <a:tc>
                  <a:txBody>
                    <a:bodyPr/>
                    <a:lstStyle/>
                    <a:p>
                      <a:pPr algn="ctr"/>
                      <a:r>
                        <a:rPr lang="en-US" sz="1000" dirty="0" smtClean="0"/>
                        <a:t>T</a:t>
                      </a:r>
                      <a:r>
                        <a:rPr lang="hy-AM" sz="1000" dirty="0" smtClean="0"/>
                        <a:t>he metal burns</a:t>
                      </a:r>
                      <a:endParaRPr lang="en-US" sz="1000" dirty="0"/>
                    </a:p>
                  </a:txBody>
                  <a:tcPr anchor="ctr"/>
                </a:tc>
                <a:tc>
                  <a:txBody>
                    <a:bodyPr/>
                    <a:lstStyle/>
                    <a:p>
                      <a:pPr algn="ctr"/>
                      <a:r>
                        <a:rPr lang="en-US" sz="1000" dirty="0" smtClean="0"/>
                        <a:t>S</a:t>
                      </a:r>
                      <a:r>
                        <a:rPr lang="hy-AM" sz="1000" dirty="0" smtClean="0"/>
                        <a:t>teady reaction</a:t>
                      </a:r>
                      <a:endParaRPr lang="en-US" sz="1000" dirty="0"/>
                    </a:p>
                  </a:txBody>
                  <a:tcPr anchor="ctr"/>
                </a:tc>
                <a:tc>
                  <a:txBody>
                    <a:bodyPr/>
                    <a:lstStyle/>
                    <a:p>
                      <a:pPr algn="ctr"/>
                      <a:r>
                        <a:rPr lang="en-US" sz="1000" dirty="0" smtClean="0"/>
                        <a:t>D</a:t>
                      </a:r>
                      <a:r>
                        <a:rPr lang="hy-AM" sz="1000" dirty="0" smtClean="0"/>
                        <a:t>isplace a metal which is lower in the</a:t>
                      </a:r>
                      <a:r>
                        <a:rPr lang="hy-AM" sz="1000" baseline="0" dirty="0" smtClean="0"/>
                        <a:t> series</a:t>
                      </a:r>
                      <a:endParaRPr lang="en-US" sz="1000" dirty="0"/>
                    </a:p>
                  </a:txBody>
                  <a:tcPr anchor="ctr"/>
                </a:tc>
              </a:tr>
              <a:tr h="706272">
                <a:tc>
                  <a:txBody>
                    <a:bodyPr/>
                    <a:lstStyle/>
                    <a:p>
                      <a:pPr algn="ctr"/>
                      <a:r>
                        <a:rPr lang="hy-AM" sz="1400" dirty="0" smtClean="0"/>
                        <a:t>Al</a:t>
                      </a:r>
                      <a:r>
                        <a:rPr lang="hy-AM" sz="1400" baseline="30000" dirty="0" smtClean="0"/>
                        <a:t>0</a:t>
                      </a:r>
                      <a:r>
                        <a:rPr lang="hy-AM" sz="1400" dirty="0" smtClean="0"/>
                        <a:t>, Zn</a:t>
                      </a:r>
                      <a:r>
                        <a:rPr lang="hy-AM" sz="1400" baseline="30000" dirty="0" smtClean="0"/>
                        <a:t>0</a:t>
                      </a:r>
                      <a:endParaRPr lang="en-US" sz="1400" baseline="30000" dirty="0"/>
                    </a:p>
                  </a:txBody>
                  <a:tcPr anchor="ctr"/>
                </a:tc>
                <a:tc>
                  <a:txBody>
                    <a:bodyPr/>
                    <a:lstStyle/>
                    <a:p>
                      <a:pPr algn="ctr"/>
                      <a:r>
                        <a:rPr lang="hy-AM" sz="1000" dirty="0" smtClean="0"/>
                        <a:t>No reaction</a:t>
                      </a:r>
                      <a:endParaRPr lang="en-US" sz="1000" dirty="0"/>
                    </a:p>
                  </a:txBody>
                  <a:tcPr anchor="ctr"/>
                </a:tc>
                <a:tc>
                  <a:txBody>
                    <a:bodyPr/>
                    <a:lstStyle/>
                    <a:p>
                      <a:pPr algn="ctr"/>
                      <a:r>
                        <a:rPr lang="en-US" sz="1000" dirty="0" smtClean="0"/>
                        <a:t>T</a:t>
                      </a:r>
                      <a:r>
                        <a:rPr lang="hy-AM" sz="1000" dirty="0" smtClean="0"/>
                        <a:t>he metal burns</a:t>
                      </a:r>
                      <a:endParaRPr lang="en-US" sz="1000" dirty="0"/>
                    </a:p>
                  </a:txBody>
                  <a:tcPr anchor="ctr"/>
                </a:tc>
                <a:tc>
                  <a:txBody>
                    <a:bodyPr/>
                    <a:lstStyle/>
                    <a:p>
                      <a:pPr algn="ctr"/>
                      <a:r>
                        <a:rPr lang="en-US" sz="1000" dirty="0" smtClean="0"/>
                        <a:t>S</a:t>
                      </a:r>
                      <a:r>
                        <a:rPr lang="hy-AM" sz="1000" dirty="0" smtClean="0"/>
                        <a:t>teady reaction</a:t>
                      </a:r>
                      <a:endParaRPr lang="en-US" sz="1000" dirty="0"/>
                    </a:p>
                  </a:txBody>
                  <a:tcPr anchor="ctr"/>
                </a:tc>
                <a:tc>
                  <a:txBody>
                    <a:bodyPr/>
                    <a:lstStyle/>
                    <a:p>
                      <a:pPr algn="ctr"/>
                      <a:r>
                        <a:rPr lang="en-US" sz="1000" dirty="0" smtClean="0"/>
                        <a:t>D</a:t>
                      </a:r>
                      <a:r>
                        <a:rPr lang="hy-AM" sz="1000" dirty="0" smtClean="0"/>
                        <a:t>isplace a metal which is lower in the</a:t>
                      </a:r>
                      <a:r>
                        <a:rPr lang="hy-AM" sz="1000" baseline="0" dirty="0" smtClean="0"/>
                        <a:t> series</a:t>
                      </a:r>
                      <a:endParaRPr lang="en-US" sz="1000" dirty="0"/>
                    </a:p>
                  </a:txBody>
                  <a:tcPr anchor="ctr"/>
                </a:tc>
              </a:tr>
              <a:tr h="706272">
                <a:tc>
                  <a:txBody>
                    <a:bodyPr/>
                    <a:lstStyle/>
                    <a:p>
                      <a:pPr algn="ctr"/>
                      <a:r>
                        <a:rPr lang="hy-AM" sz="1400" dirty="0" smtClean="0"/>
                        <a:t>Fe</a:t>
                      </a:r>
                      <a:r>
                        <a:rPr lang="hy-AM" sz="1400" baseline="30000" dirty="0" smtClean="0"/>
                        <a:t>0</a:t>
                      </a:r>
                      <a:endParaRPr lang="en-US" sz="1400" baseline="30000" dirty="0"/>
                    </a:p>
                  </a:txBody>
                  <a:tcPr anchor="ctr"/>
                </a:tc>
                <a:tc>
                  <a:txBody>
                    <a:bodyPr/>
                    <a:lstStyle/>
                    <a:p>
                      <a:pPr algn="ctr"/>
                      <a:r>
                        <a:rPr lang="hy-AM" sz="1000" dirty="0" smtClean="0"/>
                        <a:t>No reaction</a:t>
                      </a:r>
                      <a:endParaRPr lang="en-US" sz="1000" dirty="0"/>
                    </a:p>
                  </a:txBody>
                  <a:tcPr anchor="ctr"/>
                </a:tc>
                <a:tc>
                  <a:txBody>
                    <a:bodyPr/>
                    <a:lstStyle/>
                    <a:p>
                      <a:pPr algn="ctr"/>
                      <a:r>
                        <a:rPr lang="en-US" sz="1000" dirty="0" smtClean="0"/>
                        <a:t>R</a:t>
                      </a:r>
                      <a:r>
                        <a:rPr lang="hy-AM" sz="1000" dirty="0" smtClean="0"/>
                        <a:t>eversible reaction</a:t>
                      </a:r>
                      <a:endParaRPr lang="en-US" sz="1000" dirty="0"/>
                    </a:p>
                  </a:txBody>
                  <a:tcPr anchor="ctr"/>
                </a:tc>
                <a:tc>
                  <a:txBody>
                    <a:bodyPr/>
                    <a:lstStyle/>
                    <a:p>
                      <a:pPr algn="ctr"/>
                      <a:r>
                        <a:rPr lang="en-US" sz="1000" dirty="0" smtClean="0"/>
                        <a:t>S</a:t>
                      </a:r>
                      <a:r>
                        <a:rPr lang="hy-AM" sz="1000" dirty="0" smtClean="0"/>
                        <a:t>teady reaction</a:t>
                      </a:r>
                      <a:endParaRPr lang="en-US" sz="1000" dirty="0"/>
                    </a:p>
                  </a:txBody>
                  <a:tcPr anchor="ctr"/>
                </a:tc>
                <a:tc>
                  <a:txBody>
                    <a:bodyPr/>
                    <a:lstStyle/>
                    <a:p>
                      <a:pPr algn="ctr"/>
                      <a:r>
                        <a:rPr lang="en-US" sz="1000" dirty="0" smtClean="0"/>
                        <a:t>D</a:t>
                      </a:r>
                      <a:r>
                        <a:rPr lang="hy-AM" sz="1000" dirty="0" smtClean="0"/>
                        <a:t>isplace a metal which is lower in the</a:t>
                      </a:r>
                      <a:r>
                        <a:rPr lang="hy-AM" sz="1000" baseline="0" dirty="0" smtClean="0"/>
                        <a:t> series</a:t>
                      </a:r>
                      <a:endParaRPr lang="en-US" sz="1000" dirty="0"/>
                    </a:p>
                  </a:txBody>
                  <a:tcPr anchor="ctr"/>
                </a:tc>
              </a:tr>
              <a:tr h="706272">
                <a:tc>
                  <a:txBody>
                    <a:bodyPr/>
                    <a:lstStyle/>
                    <a:p>
                      <a:pPr algn="ctr"/>
                      <a:r>
                        <a:rPr lang="hy-AM" sz="1400" dirty="0" smtClean="0"/>
                        <a:t>Pb</a:t>
                      </a:r>
                      <a:r>
                        <a:rPr lang="hy-AM" sz="1400" baseline="30000" dirty="0" smtClean="0"/>
                        <a:t>0</a:t>
                      </a:r>
                      <a:endParaRPr lang="en-US" sz="1400" baseline="30000" dirty="0"/>
                    </a:p>
                  </a:txBody>
                  <a:tcPr anchor="ctr"/>
                </a:tc>
                <a:tc>
                  <a:txBody>
                    <a:bodyPr/>
                    <a:lstStyle/>
                    <a:p>
                      <a:pPr algn="ctr"/>
                      <a:r>
                        <a:rPr lang="hy-AM" sz="1000" dirty="0" smtClean="0"/>
                        <a:t>No reaction</a:t>
                      </a:r>
                      <a:endParaRPr lang="en-US" sz="1000" dirty="0"/>
                    </a:p>
                  </a:txBody>
                  <a:tcPr anchor="ctr"/>
                </a:tc>
                <a:tc>
                  <a:txBody>
                    <a:bodyPr/>
                    <a:lstStyle/>
                    <a:p>
                      <a:pPr algn="ctr"/>
                      <a:r>
                        <a:rPr lang="en-US" sz="1000" dirty="0" smtClean="0"/>
                        <a:t>N</a:t>
                      </a:r>
                      <a:r>
                        <a:rPr lang="hy-AM" sz="1000" dirty="0" smtClean="0"/>
                        <a:t>o reaction</a:t>
                      </a:r>
                      <a:endParaRPr lang="en-US" sz="1000" dirty="0"/>
                    </a:p>
                  </a:txBody>
                  <a:tcPr anchor="ctr"/>
                </a:tc>
                <a:tc>
                  <a:txBody>
                    <a:bodyPr/>
                    <a:lstStyle/>
                    <a:p>
                      <a:pPr algn="ctr"/>
                      <a:r>
                        <a:rPr lang="en-US" sz="1000" dirty="0" smtClean="0"/>
                        <a:t>S</a:t>
                      </a:r>
                      <a:r>
                        <a:rPr lang="hy-AM" sz="1000" dirty="0" smtClean="0"/>
                        <a:t>light reaction</a:t>
                      </a:r>
                      <a:endParaRPr lang="en-US" sz="1000" dirty="0"/>
                    </a:p>
                  </a:txBody>
                  <a:tcPr anchor="ctr"/>
                </a:tc>
                <a:tc>
                  <a:txBody>
                    <a:bodyPr/>
                    <a:lstStyle/>
                    <a:p>
                      <a:pPr algn="ctr"/>
                      <a:r>
                        <a:rPr lang="en-US" sz="1000" dirty="0" smtClean="0"/>
                        <a:t>D</a:t>
                      </a:r>
                      <a:r>
                        <a:rPr lang="hy-AM" sz="1000" dirty="0" smtClean="0"/>
                        <a:t>isplace a metal which is lower in the</a:t>
                      </a:r>
                      <a:r>
                        <a:rPr lang="hy-AM" sz="1000" baseline="0" dirty="0" smtClean="0"/>
                        <a:t> series</a:t>
                      </a:r>
                      <a:endParaRPr lang="en-US" sz="1000" dirty="0"/>
                    </a:p>
                  </a:txBody>
                  <a:tcPr anchor="ctr"/>
                </a:tc>
              </a:tr>
              <a:tr h="706272">
                <a:tc>
                  <a:txBody>
                    <a:bodyPr/>
                    <a:lstStyle/>
                    <a:p>
                      <a:pPr algn="ctr"/>
                      <a:r>
                        <a:rPr lang="hy-AM" sz="1400" dirty="0" smtClean="0"/>
                        <a:t>H</a:t>
                      </a:r>
                      <a:r>
                        <a:rPr lang="hy-AM" sz="1400" baseline="30000" dirty="0" smtClean="0"/>
                        <a:t>0</a:t>
                      </a:r>
                      <a:r>
                        <a:rPr lang="hy-AM" sz="1400" dirty="0" smtClean="0"/>
                        <a:t>, Cu</a:t>
                      </a:r>
                      <a:r>
                        <a:rPr lang="hy-AM" sz="1400" baseline="30000" dirty="0" smtClean="0"/>
                        <a:t>0</a:t>
                      </a:r>
                      <a:r>
                        <a:rPr lang="hy-AM" sz="1400" dirty="0" smtClean="0"/>
                        <a:t>,</a:t>
                      </a:r>
                      <a:r>
                        <a:rPr lang="hy-AM" sz="1400" baseline="0" dirty="0" smtClean="0"/>
                        <a:t> Ag</a:t>
                      </a:r>
                      <a:r>
                        <a:rPr lang="hy-AM" sz="1400" baseline="30000" dirty="0" smtClean="0"/>
                        <a:t>0</a:t>
                      </a:r>
                      <a:endParaRPr lang="en-US" sz="1400" baseline="30000" dirty="0"/>
                    </a:p>
                  </a:txBody>
                  <a:tcPr anchor="ctr"/>
                </a:tc>
                <a:tc>
                  <a:txBody>
                    <a:bodyPr/>
                    <a:lstStyle/>
                    <a:p>
                      <a:pPr algn="ctr"/>
                      <a:r>
                        <a:rPr lang="hy-AM" sz="1000" dirty="0" smtClean="0"/>
                        <a:t>No reaction</a:t>
                      </a:r>
                      <a:endParaRPr lang="en-US" sz="1000" dirty="0"/>
                    </a:p>
                  </a:txBody>
                  <a:tcPr anchor="ctr"/>
                </a:tc>
                <a:tc>
                  <a:txBody>
                    <a:bodyPr/>
                    <a:lstStyle/>
                    <a:p>
                      <a:pPr algn="ctr"/>
                      <a:r>
                        <a:rPr lang="hy-AM" sz="1000" dirty="0" smtClean="0"/>
                        <a:t>No reaction</a:t>
                      </a:r>
                      <a:endParaRPr lang="en-US" sz="1000" dirty="0"/>
                    </a:p>
                  </a:txBody>
                  <a:tcPr anchor="ctr"/>
                </a:tc>
                <a:tc>
                  <a:txBody>
                    <a:bodyPr/>
                    <a:lstStyle/>
                    <a:p>
                      <a:pPr algn="ctr"/>
                      <a:r>
                        <a:rPr lang="hy-AM" sz="1000" dirty="0" smtClean="0"/>
                        <a:t>No reaction</a:t>
                      </a:r>
                      <a:endParaRPr lang="en-US" sz="1000" dirty="0"/>
                    </a:p>
                  </a:txBody>
                  <a:tcPr anchor="ctr"/>
                </a:tc>
                <a:tc>
                  <a:txBody>
                    <a:bodyPr/>
                    <a:lstStyle/>
                    <a:p>
                      <a:pPr algn="ctr"/>
                      <a:r>
                        <a:rPr lang="en-US" sz="1000" dirty="0" smtClean="0"/>
                        <a:t>D</a:t>
                      </a:r>
                      <a:r>
                        <a:rPr lang="hy-AM" sz="1000" dirty="0" smtClean="0"/>
                        <a:t>isplace a metal which is lower in the</a:t>
                      </a:r>
                      <a:r>
                        <a:rPr lang="hy-AM" sz="1000" baseline="0" dirty="0" smtClean="0"/>
                        <a:t> series</a:t>
                      </a:r>
                      <a:endParaRPr lang="en-US" sz="1000" dirty="0"/>
                    </a:p>
                  </a:txBody>
                  <a:tcPr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477000"/>
          </a:xfrm>
        </p:spPr>
        <p:txBody>
          <a:bodyPr>
            <a:normAutofit/>
          </a:bodyPr>
          <a:lstStyle/>
          <a:p>
            <a:r>
              <a:rPr lang="hy-AM" sz="1400" dirty="0" smtClean="0"/>
              <a:t>The following table displays what you would observe when certain </a:t>
            </a:r>
            <a:r>
              <a:rPr lang="hy-AM" sz="1400" b="1" dirty="0" smtClean="0"/>
              <a:t>NON-METALS</a:t>
            </a:r>
            <a:r>
              <a:rPr lang="hy-AM" sz="1400" dirty="0" smtClean="0"/>
              <a:t> react with the following reactants.  The results of the table below explains the readiness of some non-metals to gain electrons, or in terms of the readiness of some non-metal ions to lose electrons.</a:t>
            </a:r>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r>
              <a:rPr lang="hy-AM" sz="1400" b="1" dirty="0" smtClean="0"/>
              <a:t>From the data presented in the table above which non-metal is the most reactive and which is the least reactive?</a:t>
            </a:r>
          </a:p>
          <a:p>
            <a:endParaRPr lang="en-US" sz="1400" dirty="0"/>
          </a:p>
        </p:txBody>
      </p:sp>
      <p:graphicFrame>
        <p:nvGraphicFramePr>
          <p:cNvPr id="4" name="Table 3"/>
          <p:cNvGraphicFramePr>
            <a:graphicFrameLocks noGrp="1"/>
          </p:cNvGraphicFramePr>
          <p:nvPr/>
        </p:nvGraphicFramePr>
        <p:xfrm>
          <a:off x="609600" y="990600"/>
          <a:ext cx="7696200" cy="3962400"/>
        </p:xfrm>
        <a:graphic>
          <a:graphicData uri="http://schemas.openxmlformats.org/drawingml/2006/table">
            <a:tbl>
              <a:tblPr firstRow="1" bandRow="1">
                <a:tableStyleId>{5C22544A-7EE6-4342-B048-85BDC9FD1C3A}</a:tableStyleId>
              </a:tblPr>
              <a:tblGrid>
                <a:gridCol w="1539240"/>
                <a:gridCol w="1539240"/>
                <a:gridCol w="1539240"/>
                <a:gridCol w="1539240"/>
                <a:gridCol w="1539240"/>
              </a:tblGrid>
              <a:tr h="768096">
                <a:tc>
                  <a:txBody>
                    <a:bodyPr/>
                    <a:lstStyle/>
                    <a:p>
                      <a:pPr algn="ctr"/>
                      <a:r>
                        <a:rPr lang="hy-AM" sz="1400" dirty="0" smtClean="0"/>
                        <a:t>Non-Metals</a:t>
                      </a:r>
                      <a:endParaRPr lang="en-US" sz="1400" dirty="0"/>
                    </a:p>
                  </a:txBody>
                  <a:tcPr anchor="ctr"/>
                </a:tc>
                <a:tc>
                  <a:txBody>
                    <a:bodyPr/>
                    <a:lstStyle/>
                    <a:p>
                      <a:pPr algn="ctr"/>
                      <a:r>
                        <a:rPr lang="hy-AM" sz="1400" dirty="0" smtClean="0"/>
                        <a:t>Sodium</a:t>
                      </a:r>
                      <a:r>
                        <a:rPr lang="hy-AM" sz="1400" baseline="0" dirty="0" smtClean="0"/>
                        <a:t> Chloride</a:t>
                      </a:r>
                      <a:endParaRPr lang="en-US" sz="1400" dirty="0"/>
                    </a:p>
                  </a:txBody>
                  <a:tcPr anchor="ctr"/>
                </a:tc>
                <a:tc>
                  <a:txBody>
                    <a:bodyPr/>
                    <a:lstStyle/>
                    <a:p>
                      <a:pPr algn="ctr"/>
                      <a:r>
                        <a:rPr lang="hy-AM" sz="1400" dirty="0" smtClean="0"/>
                        <a:t>Sodium Bromide</a:t>
                      </a:r>
                      <a:endParaRPr lang="en-US" sz="1400" dirty="0"/>
                    </a:p>
                  </a:txBody>
                  <a:tcPr anchor="ctr"/>
                </a:tc>
                <a:tc>
                  <a:txBody>
                    <a:bodyPr/>
                    <a:lstStyle/>
                    <a:p>
                      <a:pPr algn="ctr"/>
                      <a:r>
                        <a:rPr lang="hy-AM" sz="1400" dirty="0" smtClean="0"/>
                        <a:t>Sodium Iodide</a:t>
                      </a:r>
                      <a:endParaRPr lang="en-US" sz="1400" dirty="0"/>
                    </a:p>
                  </a:txBody>
                  <a:tcPr anchor="ctr"/>
                </a:tc>
                <a:tc>
                  <a:txBody>
                    <a:bodyPr/>
                    <a:lstStyle/>
                    <a:p>
                      <a:pPr algn="ctr"/>
                      <a:r>
                        <a:rPr lang="hy-AM" sz="1400" dirty="0" smtClean="0"/>
                        <a:t>Sodium Sulphide</a:t>
                      </a:r>
                      <a:endParaRPr lang="en-US" sz="1400" dirty="0"/>
                    </a:p>
                  </a:txBody>
                  <a:tcPr anchor="ctr"/>
                </a:tc>
              </a:tr>
              <a:tr h="768096">
                <a:tc>
                  <a:txBody>
                    <a:bodyPr/>
                    <a:lstStyle/>
                    <a:p>
                      <a:pPr algn="ctr"/>
                      <a:r>
                        <a:rPr lang="en-US" sz="1400" dirty="0" smtClean="0"/>
                        <a:t>C</a:t>
                      </a:r>
                      <a:r>
                        <a:rPr lang="hy-AM" sz="1400" dirty="0" smtClean="0"/>
                        <a:t>hlorine (Cl</a:t>
                      </a:r>
                      <a:r>
                        <a:rPr lang="hy-AM" sz="1400" baseline="-25000" dirty="0" smtClean="0"/>
                        <a:t>2</a:t>
                      </a:r>
                      <a:r>
                        <a:rPr lang="hy-AM" sz="1400" dirty="0" smtClean="0"/>
                        <a:t>/H</a:t>
                      </a:r>
                      <a:r>
                        <a:rPr lang="hy-AM" sz="1400" baseline="-25000" dirty="0" smtClean="0"/>
                        <a:t>2</a:t>
                      </a:r>
                      <a:r>
                        <a:rPr lang="hy-AM" sz="1400" dirty="0" smtClean="0"/>
                        <a:t>O)</a:t>
                      </a:r>
                      <a:endParaRPr lang="en-US" sz="1400" dirty="0"/>
                    </a:p>
                  </a:txBody>
                  <a:tcPr anchor="ctr"/>
                </a:tc>
                <a:tc>
                  <a:txBody>
                    <a:bodyPr/>
                    <a:lstStyle/>
                    <a:p>
                      <a:pPr algn="ctr"/>
                      <a:endParaRPr lang="en-US" sz="1000" dirty="0"/>
                    </a:p>
                  </a:txBody>
                  <a:tcPr anchor="ctr">
                    <a:solidFill>
                      <a:schemeClr val="tx2">
                        <a:lumMod val="50000"/>
                      </a:schemeClr>
                    </a:solidFill>
                  </a:tcPr>
                </a:tc>
                <a:tc>
                  <a:txBody>
                    <a:bodyPr/>
                    <a:lstStyle/>
                    <a:p>
                      <a:pPr algn="ctr"/>
                      <a:r>
                        <a:rPr lang="en-US" sz="1000" dirty="0" smtClean="0"/>
                        <a:t>R</a:t>
                      </a:r>
                      <a:r>
                        <a:rPr lang="hy-AM" sz="1000" dirty="0" smtClean="0"/>
                        <a:t>eaction</a:t>
                      </a:r>
                      <a:endParaRPr lang="en-US" sz="1000" dirty="0"/>
                    </a:p>
                  </a:txBody>
                  <a:tcPr anchor="ctr"/>
                </a:tc>
                <a:tc>
                  <a:txBody>
                    <a:bodyPr/>
                    <a:lstStyle/>
                    <a:p>
                      <a:pPr algn="ctr"/>
                      <a:r>
                        <a:rPr lang="en-US" sz="1000" dirty="0" smtClean="0"/>
                        <a:t>R</a:t>
                      </a:r>
                      <a:r>
                        <a:rPr lang="hy-AM" sz="1000" dirty="0" smtClean="0"/>
                        <a:t>eaction</a:t>
                      </a:r>
                      <a:endParaRPr lang="en-US" sz="1000" dirty="0"/>
                    </a:p>
                  </a:txBody>
                  <a:tcPr anchor="ctr"/>
                </a:tc>
                <a:tc>
                  <a:txBody>
                    <a:bodyPr/>
                    <a:lstStyle/>
                    <a:p>
                      <a:pPr algn="ctr"/>
                      <a:r>
                        <a:rPr lang="en-US" sz="1000" dirty="0" smtClean="0"/>
                        <a:t>R</a:t>
                      </a:r>
                      <a:r>
                        <a:rPr lang="hy-AM" sz="1000" dirty="0" smtClean="0"/>
                        <a:t>eaction</a:t>
                      </a:r>
                      <a:endParaRPr lang="en-US" sz="1000" dirty="0"/>
                    </a:p>
                  </a:txBody>
                  <a:tcPr anchor="ctr"/>
                </a:tc>
              </a:tr>
              <a:tr h="768096">
                <a:tc>
                  <a:txBody>
                    <a:bodyPr/>
                    <a:lstStyle/>
                    <a:p>
                      <a:pPr algn="ctr"/>
                      <a:r>
                        <a:rPr lang="hy-AM" sz="1400" dirty="0" smtClean="0"/>
                        <a:t>Bromine (Br</a:t>
                      </a:r>
                      <a:r>
                        <a:rPr lang="hy-AM" sz="1400" baseline="-25000" dirty="0" smtClean="0"/>
                        <a:t>2</a:t>
                      </a:r>
                      <a:r>
                        <a:rPr lang="hy-AM" sz="1400" dirty="0" smtClean="0"/>
                        <a:t>/H</a:t>
                      </a:r>
                      <a:r>
                        <a:rPr lang="hy-AM" sz="1400" baseline="-25000" dirty="0" smtClean="0"/>
                        <a:t>2</a:t>
                      </a:r>
                      <a:r>
                        <a:rPr lang="hy-AM" sz="1400" dirty="0" smtClean="0"/>
                        <a:t>O)</a:t>
                      </a:r>
                      <a:endParaRPr lang="en-US" sz="1400" dirty="0"/>
                    </a:p>
                  </a:txBody>
                  <a:tcPr anchor="ctr"/>
                </a:tc>
                <a:tc>
                  <a:txBody>
                    <a:bodyPr/>
                    <a:lstStyle/>
                    <a:p>
                      <a:pPr algn="ctr"/>
                      <a:r>
                        <a:rPr lang="hy-AM" sz="1000" dirty="0" smtClean="0"/>
                        <a:t>No reaction</a:t>
                      </a:r>
                      <a:endParaRPr lang="en-US" sz="1000" dirty="0"/>
                    </a:p>
                  </a:txBody>
                  <a:tcPr anchor="ctr"/>
                </a:tc>
                <a:tc>
                  <a:txBody>
                    <a:bodyPr/>
                    <a:lstStyle/>
                    <a:p>
                      <a:pPr algn="ctr"/>
                      <a:endParaRPr lang="en-US" sz="1000" dirty="0"/>
                    </a:p>
                  </a:txBody>
                  <a:tcPr anchor="ctr">
                    <a:solidFill>
                      <a:schemeClr val="tx2">
                        <a:lumMod val="50000"/>
                      </a:schemeClr>
                    </a:solidFill>
                  </a:tcPr>
                </a:tc>
                <a:tc>
                  <a:txBody>
                    <a:bodyPr/>
                    <a:lstStyle/>
                    <a:p>
                      <a:pPr algn="ctr"/>
                      <a:r>
                        <a:rPr lang="en-US" sz="1000" dirty="0" smtClean="0"/>
                        <a:t>R</a:t>
                      </a:r>
                      <a:r>
                        <a:rPr lang="hy-AM" sz="1000" dirty="0" smtClean="0"/>
                        <a:t>eaction</a:t>
                      </a:r>
                      <a:endParaRPr lang="en-US" sz="1000" dirty="0"/>
                    </a:p>
                  </a:txBody>
                  <a:tcPr anchor="ctr"/>
                </a:tc>
                <a:tc>
                  <a:txBody>
                    <a:bodyPr/>
                    <a:lstStyle/>
                    <a:p>
                      <a:pPr algn="ctr"/>
                      <a:r>
                        <a:rPr lang="en-US" sz="1000" dirty="0" smtClean="0"/>
                        <a:t>R</a:t>
                      </a:r>
                      <a:r>
                        <a:rPr lang="hy-AM" sz="1000" dirty="0" smtClean="0"/>
                        <a:t>eaction</a:t>
                      </a:r>
                      <a:endParaRPr lang="en-US" sz="1000" dirty="0"/>
                    </a:p>
                  </a:txBody>
                  <a:tcPr anchor="ctr"/>
                </a:tc>
              </a:tr>
              <a:tr h="445008">
                <a:tc>
                  <a:txBody>
                    <a:bodyPr/>
                    <a:lstStyle/>
                    <a:p>
                      <a:pPr algn="ctr"/>
                      <a:r>
                        <a:rPr lang="hy-AM" sz="1400" dirty="0" smtClean="0"/>
                        <a:t>Iodine</a:t>
                      </a:r>
                      <a:r>
                        <a:rPr lang="hy-AM" sz="1400" baseline="0" dirty="0" smtClean="0"/>
                        <a:t> in KI</a:t>
                      </a:r>
                      <a:r>
                        <a:rPr lang="hy-AM" sz="1400" baseline="-25000" dirty="0" smtClean="0"/>
                        <a:t>(aq)</a:t>
                      </a:r>
                      <a:endParaRPr lang="en-US" sz="1400" baseline="-25000" dirty="0"/>
                    </a:p>
                  </a:txBody>
                  <a:tcPr anchor="ctr"/>
                </a:tc>
                <a:tc>
                  <a:txBody>
                    <a:bodyPr/>
                    <a:lstStyle/>
                    <a:p>
                      <a:pPr algn="ctr"/>
                      <a:r>
                        <a:rPr lang="hy-AM" sz="1000" dirty="0" smtClean="0"/>
                        <a:t>No reaction</a:t>
                      </a:r>
                      <a:endParaRPr lang="en-US" sz="1000" dirty="0"/>
                    </a:p>
                  </a:txBody>
                  <a:tcPr anchor="ctr"/>
                </a:tc>
                <a:tc>
                  <a:txBody>
                    <a:bodyPr/>
                    <a:lstStyle/>
                    <a:p>
                      <a:pPr algn="ctr"/>
                      <a:r>
                        <a:rPr lang="hy-AM" sz="1000" dirty="0" smtClean="0"/>
                        <a:t>No reaction</a:t>
                      </a:r>
                      <a:endParaRPr lang="en-US" sz="1000" dirty="0"/>
                    </a:p>
                  </a:txBody>
                  <a:tcPr anchor="ctr"/>
                </a:tc>
                <a:tc>
                  <a:txBody>
                    <a:bodyPr/>
                    <a:lstStyle/>
                    <a:p>
                      <a:pPr algn="ctr"/>
                      <a:endParaRPr lang="en-US" sz="1000" dirty="0"/>
                    </a:p>
                  </a:txBody>
                  <a:tcPr anchor="ctr">
                    <a:solidFill>
                      <a:schemeClr val="tx2">
                        <a:lumMod val="50000"/>
                      </a:schemeClr>
                    </a:solidFill>
                  </a:tcPr>
                </a:tc>
                <a:tc>
                  <a:txBody>
                    <a:bodyPr/>
                    <a:lstStyle/>
                    <a:p>
                      <a:pPr algn="ctr"/>
                      <a:r>
                        <a:rPr lang="hy-AM" sz="1000" dirty="0" smtClean="0"/>
                        <a:t>reaction</a:t>
                      </a:r>
                      <a:endParaRPr lang="en-US" sz="1000" dirty="0"/>
                    </a:p>
                  </a:txBody>
                  <a:tcPr anchor="ctr"/>
                </a:tc>
              </a:tr>
              <a:tr h="768096">
                <a:tc>
                  <a:txBody>
                    <a:bodyPr/>
                    <a:lstStyle/>
                    <a:p>
                      <a:pPr algn="ctr"/>
                      <a:r>
                        <a:rPr lang="hy-AM" sz="1400" dirty="0" smtClean="0"/>
                        <a:t>Oxygen from H</a:t>
                      </a:r>
                      <a:r>
                        <a:rPr lang="hy-AM" sz="1400" baseline="-25000" dirty="0" smtClean="0"/>
                        <a:t>2</a:t>
                      </a:r>
                      <a:r>
                        <a:rPr lang="hy-AM" sz="1400" dirty="0" smtClean="0"/>
                        <a:t>O</a:t>
                      </a:r>
                      <a:r>
                        <a:rPr lang="hy-AM" sz="1400" baseline="-25000" dirty="0" smtClean="0"/>
                        <a:t>2</a:t>
                      </a:r>
                      <a:endParaRPr lang="en-US" sz="1400" baseline="-25000" dirty="0"/>
                    </a:p>
                  </a:txBody>
                  <a:tcPr anchor="ctr"/>
                </a:tc>
                <a:tc>
                  <a:txBody>
                    <a:bodyPr/>
                    <a:lstStyle/>
                    <a:p>
                      <a:pPr algn="ctr"/>
                      <a:r>
                        <a:rPr lang="hy-AM" sz="1000" dirty="0" smtClean="0"/>
                        <a:t>No reaction</a:t>
                      </a:r>
                      <a:endParaRPr lang="en-US" sz="1000" dirty="0"/>
                    </a:p>
                  </a:txBody>
                  <a:tcPr anchor="ctr"/>
                </a:tc>
                <a:tc>
                  <a:txBody>
                    <a:bodyPr/>
                    <a:lstStyle/>
                    <a:p>
                      <a:pPr algn="ctr"/>
                      <a:r>
                        <a:rPr lang="hy-AM" sz="1000" dirty="0" smtClean="0"/>
                        <a:t>No reaction</a:t>
                      </a:r>
                      <a:endParaRPr lang="en-US" sz="1000" dirty="0"/>
                    </a:p>
                  </a:txBody>
                  <a:tcPr anchor="ctr"/>
                </a:tc>
                <a:tc>
                  <a:txBody>
                    <a:bodyPr/>
                    <a:lstStyle/>
                    <a:p>
                      <a:pPr algn="ctr"/>
                      <a:r>
                        <a:rPr lang="en-US" sz="1000" dirty="0" smtClean="0"/>
                        <a:t>R</a:t>
                      </a:r>
                      <a:r>
                        <a:rPr lang="hy-AM" sz="1000" dirty="0" smtClean="0"/>
                        <a:t>eaction</a:t>
                      </a:r>
                      <a:endParaRPr lang="en-US" sz="1000" dirty="0"/>
                    </a:p>
                  </a:txBody>
                  <a:tcPr anchor="ctr"/>
                </a:tc>
                <a:tc>
                  <a:txBody>
                    <a:bodyPr/>
                    <a:lstStyle/>
                    <a:p>
                      <a:pPr algn="ctr"/>
                      <a:r>
                        <a:rPr lang="en-US" sz="1000" dirty="0" smtClean="0"/>
                        <a:t>R</a:t>
                      </a:r>
                      <a:r>
                        <a:rPr lang="hy-AM" sz="1000" dirty="0" smtClean="0"/>
                        <a:t>eaction</a:t>
                      </a:r>
                      <a:endParaRPr lang="en-US" sz="1000" dirty="0"/>
                    </a:p>
                  </a:txBody>
                  <a:tcPr anchor="ctr"/>
                </a:tc>
              </a:tr>
              <a:tr h="445008">
                <a:tc>
                  <a:txBody>
                    <a:bodyPr/>
                    <a:lstStyle/>
                    <a:p>
                      <a:pPr algn="ctr"/>
                      <a:r>
                        <a:rPr lang="hy-AM" sz="1400" dirty="0" smtClean="0"/>
                        <a:t>Sulphur</a:t>
                      </a:r>
                      <a:endParaRPr lang="en-US" sz="1400" dirty="0"/>
                    </a:p>
                  </a:txBody>
                  <a:tcPr anchor="ctr"/>
                </a:tc>
                <a:tc>
                  <a:txBody>
                    <a:bodyPr/>
                    <a:lstStyle/>
                    <a:p>
                      <a:pPr algn="ctr"/>
                      <a:r>
                        <a:rPr lang="en-US" sz="1000" dirty="0" smtClean="0"/>
                        <a:t>N</a:t>
                      </a:r>
                      <a:r>
                        <a:rPr lang="hy-AM" sz="1000" dirty="0" smtClean="0"/>
                        <a:t>o reaction</a:t>
                      </a:r>
                      <a:endParaRPr lang="en-US" sz="1000" dirty="0"/>
                    </a:p>
                  </a:txBody>
                  <a:tcPr anchor="ctr"/>
                </a:tc>
                <a:tc>
                  <a:txBody>
                    <a:bodyPr/>
                    <a:lstStyle/>
                    <a:p>
                      <a:pPr algn="ctr"/>
                      <a:r>
                        <a:rPr lang="en-US" sz="1000" dirty="0" smtClean="0"/>
                        <a:t>N</a:t>
                      </a:r>
                      <a:r>
                        <a:rPr lang="hy-AM" sz="1000" dirty="0" smtClean="0"/>
                        <a:t>o reaction</a:t>
                      </a:r>
                      <a:endParaRPr lang="en-US" sz="1000" dirty="0"/>
                    </a:p>
                  </a:txBody>
                  <a:tcPr anchor="ctr"/>
                </a:tc>
                <a:tc>
                  <a:txBody>
                    <a:bodyPr/>
                    <a:lstStyle/>
                    <a:p>
                      <a:pPr algn="ctr"/>
                      <a:r>
                        <a:rPr lang="hy-AM" sz="1000" dirty="0" smtClean="0"/>
                        <a:t> No reaction</a:t>
                      </a:r>
                      <a:endParaRPr lang="en-US" sz="1000" dirty="0"/>
                    </a:p>
                  </a:txBody>
                  <a:tcPr anchor="ctr"/>
                </a:tc>
                <a:tc>
                  <a:txBody>
                    <a:bodyPr/>
                    <a:lstStyle/>
                    <a:p>
                      <a:pPr algn="ctr"/>
                      <a:endParaRPr lang="en-US" sz="1000" dirty="0"/>
                    </a:p>
                  </a:txBody>
                  <a:tcPr anchor="ctr">
                    <a:solidFill>
                      <a:schemeClr val="tx2">
                        <a:lumMod val="50000"/>
                      </a:schemeClr>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P03000339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Props1.xml><?xml version="1.0" encoding="utf-8"?>
<ds:datastoreItem xmlns:ds="http://schemas.openxmlformats.org/officeDocument/2006/customXml" ds:itemID="{690EFC87-174E-466A-8D95-B1A2F32816C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C0F1C2F-AF7B-453C-8586-BDAC54E25121}">
  <ds:schemaRefs>
    <ds:schemaRef ds:uri="http://schemas.microsoft.com/sharepoint/v3/contenttype/forms"/>
  </ds:schemaRefs>
</ds:datastoreItem>
</file>

<file path=customXml/itemProps3.xml><?xml version="1.0" encoding="utf-8"?>
<ds:datastoreItem xmlns:ds="http://schemas.openxmlformats.org/officeDocument/2006/customXml" ds:itemID="{DD2EAFE2-28EB-4922-81F8-529D7B4A7C7F}">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TP030003396</Template>
  <TotalTime>857</TotalTime>
  <Words>1820</Words>
  <Application>Microsoft Office PowerPoint</Application>
  <PresentationFormat>On-screen Show (4:3)</PresentationFormat>
  <Paragraphs>364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TP030003396</vt:lpstr>
      <vt:lpstr>Applications of Electrolysis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Pink Panta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of Electrolysis</dc:title>
  <dc:creator>Pink Panta</dc:creator>
  <cp:lastModifiedBy>Samantha</cp:lastModifiedBy>
  <cp:revision>16</cp:revision>
  <dcterms:created xsi:type="dcterms:W3CDTF">2011-04-22T15:25:30Z</dcterms:created>
  <dcterms:modified xsi:type="dcterms:W3CDTF">2019-02-23T15:26:07Z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TC300033969990</vt:lpwstr>
  </property>
</Properties>
</file>